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75" r:id="rId2"/>
    <p:sldId id="321" r:id="rId3"/>
    <p:sldId id="682" r:id="rId4"/>
    <p:sldId id="751" r:id="rId5"/>
    <p:sldId id="324" r:id="rId6"/>
    <p:sldId id="777" r:id="rId7"/>
    <p:sldId id="776" r:id="rId8"/>
    <p:sldId id="343" r:id="rId9"/>
    <p:sldId id="325" r:id="rId10"/>
    <p:sldId id="752" r:id="rId11"/>
    <p:sldId id="326" r:id="rId12"/>
    <p:sldId id="346" r:id="rId13"/>
    <p:sldId id="345" r:id="rId14"/>
    <p:sldId id="347" r:id="rId15"/>
    <p:sldId id="778" r:id="rId16"/>
    <p:sldId id="753" r:id="rId17"/>
    <p:sldId id="779" r:id="rId18"/>
    <p:sldId id="761" r:id="rId19"/>
    <p:sldId id="683" r:id="rId20"/>
    <p:sldId id="780" r:id="rId21"/>
    <p:sldId id="709" r:id="rId22"/>
    <p:sldId id="708" r:id="rId23"/>
    <p:sldId id="710" r:id="rId24"/>
    <p:sldId id="754" r:id="rId25"/>
    <p:sldId id="711" r:id="rId26"/>
    <p:sldId id="755" r:id="rId27"/>
    <p:sldId id="756" r:id="rId28"/>
    <p:sldId id="758" r:id="rId29"/>
    <p:sldId id="789" r:id="rId30"/>
    <p:sldId id="790" r:id="rId31"/>
    <p:sldId id="791" r:id="rId32"/>
    <p:sldId id="793" r:id="rId33"/>
    <p:sldId id="792" r:id="rId34"/>
    <p:sldId id="794" r:id="rId35"/>
    <p:sldId id="684" r:id="rId36"/>
    <p:sldId id="717" r:id="rId37"/>
    <p:sldId id="781" r:id="rId38"/>
    <p:sldId id="782" r:id="rId39"/>
    <p:sldId id="783" r:id="rId40"/>
    <p:sldId id="784" r:id="rId41"/>
    <p:sldId id="785" r:id="rId42"/>
    <p:sldId id="786" r:id="rId43"/>
    <p:sldId id="787" r:id="rId44"/>
    <p:sldId id="731" r:id="rId45"/>
    <p:sldId id="704" r:id="rId46"/>
    <p:sldId id="730" r:id="rId47"/>
    <p:sldId id="788" r:id="rId48"/>
    <p:sldId id="732" r:id="rId49"/>
    <p:sldId id="795" r:id="rId50"/>
    <p:sldId id="796" r:id="rId51"/>
    <p:sldId id="798" r:id="rId52"/>
    <p:sldId id="735" r:id="rId53"/>
    <p:sldId id="799" r:id="rId54"/>
    <p:sldId id="800" r:id="rId55"/>
    <p:sldId id="801" r:id="rId56"/>
    <p:sldId id="32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B98"/>
    <a:srgbClr val="F9A169"/>
    <a:srgbClr val="0675AD"/>
    <a:srgbClr val="F35383"/>
    <a:srgbClr val="404040"/>
    <a:srgbClr val="2BBCAD"/>
    <a:srgbClr val="E7F3F9"/>
    <a:srgbClr val="7AB5E1"/>
    <a:srgbClr val="F8B601"/>
    <a:srgbClr val="F6BC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74"/>
    <p:restoredTop sz="93557" autoAdjust="0"/>
  </p:normalViewPr>
  <p:slideViewPr>
    <p:cSldViewPr snapToGrid="0" snapToObjects="1">
      <p:cViewPr varScale="1">
        <p:scale>
          <a:sx n="62" d="100"/>
          <a:sy n="62" d="100"/>
        </p:scale>
        <p:origin x="656" y="5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93361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48</a:t>
            </a:fld>
            <a:endParaRPr lang="en-US"/>
          </a:p>
        </p:txBody>
      </p:sp>
    </p:spTree>
    <p:extLst>
      <p:ext uri="{BB962C8B-B14F-4D97-AF65-F5344CB8AC3E}">
        <p14:creationId xmlns:p14="http://schemas.microsoft.com/office/powerpoint/2010/main" val="333862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38270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355947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35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Teach Digital</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Teach Digital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722A7-1C39-FC47-A432-2622D9F0134E}"/>
              </a:ext>
            </a:extLst>
          </p:cNvPr>
          <p:cNvPicPr>
            <a:picLocks noChangeAspect="1"/>
          </p:cNvPicPr>
          <p:nvPr userDrawn="1"/>
        </p:nvPicPr>
        <p:blipFill>
          <a:blip r:embed="rId2"/>
          <a:stretch>
            <a:fillRect/>
          </a:stretch>
        </p:blipFill>
        <p:spPr>
          <a:xfrm>
            <a:off x="5137266" y="670133"/>
            <a:ext cx="2471620" cy="3724835"/>
          </a:xfrm>
          <a:prstGeom prst="rect">
            <a:avLst/>
          </a:prstGeom>
        </p:spPr>
      </p:pic>
      <p:sp>
        <p:nvSpPr>
          <p:cNvPr id="12" name="Rectangle 11">
            <a:extLst>
              <a:ext uri="{FF2B5EF4-FFF2-40B4-BE49-F238E27FC236}">
                <a16:creationId xmlns:a16="http://schemas.microsoft.com/office/drawing/2014/main" id="{B66362D1-9BC6-4A43-A55E-EF4CF15CD31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02A44D93-0D27-9042-8159-A0570516488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DC487E3-6074-0D4C-A74B-C31FF52A9FB5}"/>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0F47B9-CF40-104D-B859-E5ADBFCC8392}"/>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C7C98D3C-5D14-0644-9D61-3D928919F272}"/>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99989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00E06-BB24-D446-BDB7-9877E43B8F90}"/>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7A171C3C-3123-D043-8935-8A5F411571F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5B02EDA3-E147-CC4C-953A-1F76B5E34F9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E4421A-BF50-A045-B702-F5275BA889E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F71D76A7-02EA-3A4E-B3A2-4BC162A1D4EF}"/>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7" name="Picture Placeholder 2">
            <a:extLst>
              <a:ext uri="{FF2B5EF4-FFF2-40B4-BE49-F238E27FC236}">
                <a16:creationId xmlns:a16="http://schemas.microsoft.com/office/drawing/2014/main" id="{D3837191-2305-4545-8A7D-51611BEDD958}"/>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064A771-7213-3C40-829C-171D54EA401D}"/>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97607DEF-B7D1-E444-91B0-E2C90C327490}"/>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B971CD8E-79E8-E74C-A829-1BAF50499B5A}"/>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403461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73220A-3550-FD4D-94C5-803CC658900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F6A7C662-CBC3-794F-95C8-EC9186ABD91C}"/>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4BC335C-1692-C24F-A409-A469A1AA8B00}"/>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73BD9B-8871-D249-9E18-4E3B9CE2DF9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ACFB8328-D730-C342-920A-585A5D964F58}"/>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8" name="Text Placeholder 23">
            <a:extLst>
              <a:ext uri="{FF2B5EF4-FFF2-40B4-BE49-F238E27FC236}">
                <a16:creationId xmlns:a16="http://schemas.microsoft.com/office/drawing/2014/main" id="{74795602-565A-C34E-B570-10AFC727C56A}"/>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Picture Placeholder 2">
            <a:extLst>
              <a:ext uri="{FF2B5EF4-FFF2-40B4-BE49-F238E27FC236}">
                <a16:creationId xmlns:a16="http://schemas.microsoft.com/office/drawing/2014/main" id="{4DB1E918-52B8-C849-8B5C-8F9112A8E10D}"/>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5">
            <a:extLst>
              <a:ext uri="{FF2B5EF4-FFF2-40B4-BE49-F238E27FC236}">
                <a16:creationId xmlns:a16="http://schemas.microsoft.com/office/drawing/2014/main" id="{2DDEAD3F-B1A9-A840-9B5E-D12893E8498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F0837F0F-E238-624F-AC6A-3558BE4D0899}"/>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9189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3" name="Picture 2">
            <a:extLst>
              <a:ext uri="{FF2B5EF4-FFF2-40B4-BE49-F238E27FC236}">
                <a16:creationId xmlns:a16="http://schemas.microsoft.com/office/drawing/2014/main" id="{98656A3C-6134-654C-A191-012BD1E2224D}"/>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49109257-17FB-F14B-909D-1E00C235A684}"/>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BE0F57F-6783-BA48-82E0-591F6E3B09FF}"/>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4702883-DA73-7240-95D7-1FF75AC62E6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2049B3-136D-764C-9BCD-4FF4201D720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189064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42E8290-5B0C-2E48-B190-526416823B97}"/>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4" name="Picture 13">
            <a:extLst>
              <a:ext uri="{FF2B5EF4-FFF2-40B4-BE49-F238E27FC236}">
                <a16:creationId xmlns:a16="http://schemas.microsoft.com/office/drawing/2014/main" id="{1EDD457B-C0D0-E24E-8AD2-ADEAC993336B}"/>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71C524F2-611C-E84A-A1CA-DE982187234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26AC7D4F-A7BC-9043-AA54-BC9367F01654}"/>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822D7F6A-76D5-614E-B084-713B6FC8CF5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2A4A021-9130-BD4C-8343-74592FD738F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Picture Placeholder 2">
            <a:extLst>
              <a:ext uri="{FF2B5EF4-FFF2-40B4-BE49-F238E27FC236}">
                <a16:creationId xmlns:a16="http://schemas.microsoft.com/office/drawing/2014/main" id="{60F74401-A7B9-C742-98C2-76F8087999CA}"/>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3" name="Text Placeholder 23">
            <a:extLst>
              <a:ext uri="{FF2B5EF4-FFF2-40B4-BE49-F238E27FC236}">
                <a16:creationId xmlns:a16="http://schemas.microsoft.com/office/drawing/2014/main" id="{DF71B142-5F17-FC44-9F56-FD565305E633}"/>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8821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4256EE-1B43-EC48-BD98-89B156361636}"/>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3" name="Picture 12">
            <a:extLst>
              <a:ext uri="{FF2B5EF4-FFF2-40B4-BE49-F238E27FC236}">
                <a16:creationId xmlns:a16="http://schemas.microsoft.com/office/drawing/2014/main" id="{8C22E070-D2CE-5041-87A2-8A203DA0E95E}"/>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FBB6D345-DBD3-B64F-B8AE-DFA5C47F99EB}"/>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4E86738-5BE0-8848-9F64-68AF73D2362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8969E69-C484-9743-AD7B-308CBF152A5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6318F6-1B24-8E41-A52A-1D7C0AF7ACB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2" name="Picture Placeholder 2">
            <a:extLst>
              <a:ext uri="{FF2B5EF4-FFF2-40B4-BE49-F238E27FC236}">
                <a16:creationId xmlns:a16="http://schemas.microsoft.com/office/drawing/2014/main" id="{84C7C39E-1C29-3441-A0E8-241DF76273F2}"/>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F290070-81DB-BA43-9D70-1B91919F32BF}"/>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32251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17410-EDF9-3A4A-9D7F-B614F6D48223}"/>
              </a:ext>
            </a:extLst>
          </p:cNvPr>
          <p:cNvPicPr>
            <a:picLocks noChangeAspect="1"/>
          </p:cNvPicPr>
          <p:nvPr userDrawn="1"/>
        </p:nvPicPr>
        <p:blipFill>
          <a:blip r:embed="rId2"/>
          <a:stretch>
            <a:fillRect/>
          </a:stretch>
        </p:blipFill>
        <p:spPr>
          <a:xfrm rot="20482307">
            <a:off x="5410559" y="3284324"/>
            <a:ext cx="1495961" cy="2944906"/>
          </a:xfrm>
          <a:prstGeom prst="rect">
            <a:avLst/>
          </a:prstGeom>
        </p:spPr>
      </p:pic>
      <p:sp>
        <p:nvSpPr>
          <p:cNvPr id="27" name="Rectangle 26">
            <a:extLst>
              <a:ext uri="{FF2B5EF4-FFF2-40B4-BE49-F238E27FC236}">
                <a16:creationId xmlns:a16="http://schemas.microsoft.com/office/drawing/2014/main" id="{6CD8EA75-CA34-6A4F-A3BC-AA7CBC6BD8D1}"/>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90A4AF43-A94D-5D4B-AB74-5D2BB300297A}"/>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2" name="Picture 11">
            <a:extLst>
              <a:ext uri="{FF2B5EF4-FFF2-40B4-BE49-F238E27FC236}">
                <a16:creationId xmlns:a16="http://schemas.microsoft.com/office/drawing/2014/main" id="{4D54F347-7888-9A4A-91F4-F411D12EA9BA}"/>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ABED707A-40A9-3148-86C3-0373DF40C34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38C4A9-07F5-CB43-A760-9064E4CAF56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Text Placeholder 25">
            <a:extLst>
              <a:ext uri="{FF2B5EF4-FFF2-40B4-BE49-F238E27FC236}">
                <a16:creationId xmlns:a16="http://schemas.microsoft.com/office/drawing/2014/main" id="{54DD936C-F814-8144-8DF1-5B74DC96DF1B}"/>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434540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DDC49D-173C-7C41-A7D8-49B6AD37AC5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38C3E6E9-9520-E449-97C3-018099DCA7A1}"/>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242D04DB-0DD8-D04B-A7A1-E9CFEB96436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79E146-C551-CA4C-A359-EDCA8350075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5F99FA72-C0AE-EA43-AB1F-46B9878B373C}"/>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1592C7B2-D692-5D4F-9B9B-D4646E51A1E2}"/>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6" name="Text Placeholder 23">
            <a:extLst>
              <a:ext uri="{FF2B5EF4-FFF2-40B4-BE49-F238E27FC236}">
                <a16:creationId xmlns:a16="http://schemas.microsoft.com/office/drawing/2014/main" id="{1C3DCBE2-C19F-CB42-BBC6-392F00243FD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6F31E50C-9BC5-EA47-8A02-12D8E750D7B6}"/>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3F627DAD-2378-8641-BA54-0A532B723F96}"/>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5">
            <a:extLst>
              <a:ext uri="{FF2B5EF4-FFF2-40B4-BE49-F238E27FC236}">
                <a16:creationId xmlns:a16="http://schemas.microsoft.com/office/drawing/2014/main" id="{A62659DF-D1B3-5544-88AA-7CE822EB4CAE}"/>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3">
            <a:extLst>
              <a:ext uri="{FF2B5EF4-FFF2-40B4-BE49-F238E27FC236}">
                <a16:creationId xmlns:a16="http://schemas.microsoft.com/office/drawing/2014/main" id="{C53D4E93-3AB3-F546-8C27-761B43EF27C5}"/>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3253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271CE3-C108-B346-B89F-D5E376B1D43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14D88905-FF2C-7445-B877-891AD78E3707}"/>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AEA3A5DB-900B-D244-9636-32F7F32DCC8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FBAFCD-346C-724F-8637-2AF1B652BBE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350DCD9C-4FF3-CB43-8A1E-DB09A06571A4}"/>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7C57141E-5C33-5041-BC74-0D7DAE08BDA8}"/>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4" name="Text Placeholder 25">
            <a:extLst>
              <a:ext uri="{FF2B5EF4-FFF2-40B4-BE49-F238E27FC236}">
                <a16:creationId xmlns:a16="http://schemas.microsoft.com/office/drawing/2014/main" id="{867F17CC-BEE1-D349-B9FA-10B4C8E7942D}"/>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3">
            <a:extLst>
              <a:ext uri="{FF2B5EF4-FFF2-40B4-BE49-F238E27FC236}">
                <a16:creationId xmlns:a16="http://schemas.microsoft.com/office/drawing/2014/main" id="{04F14022-B116-0941-883F-17EF84AB1A5E}"/>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B3293A82-8B38-F644-907E-F602CC0FD908}"/>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BDDF8DE1-F791-AE4B-B035-728B6E2FE48E}"/>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8FBE295B-C991-184C-8376-09983C4A173D}"/>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30043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550F17-CAB0-FA4C-BEA4-978DCFA9688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0" name="Picture 9">
            <a:extLst>
              <a:ext uri="{FF2B5EF4-FFF2-40B4-BE49-F238E27FC236}">
                <a16:creationId xmlns:a16="http://schemas.microsoft.com/office/drawing/2014/main" id="{BBBF37F2-6EFA-A34C-AC25-6EC9E07F4FCF}"/>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0CD03717-FE35-7F4B-9C71-F9F6D389DE1E}"/>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7014B4-DCCE-E140-A4B6-7F58DFBAED7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8" name="Text Placeholder 23">
            <a:extLst>
              <a:ext uri="{FF2B5EF4-FFF2-40B4-BE49-F238E27FC236}">
                <a16:creationId xmlns:a16="http://schemas.microsoft.com/office/drawing/2014/main" id="{3CED6840-CC93-A54A-B914-0BD66E5D7418}"/>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F8B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Teach Digital</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807F8D-88D4-7E49-B490-4FB946EF64EC}"/>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017050-F2FA-CE45-B004-73CF13497B5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01C255B7-971E-9345-9E79-4645B8ED070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2033975D-9864-834C-BBA3-D649429F8864}"/>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4F560C-B007-9440-A3BF-2646C11CDFD4}"/>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52674A0C-D6B5-AB4C-8491-7188D48BF5C6}"/>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5CAAAF-9203-344C-A81B-62D974EF1D53}"/>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71D9DF-1F77-5241-8F15-ADFC835A8E73}"/>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DA631EB9-87FE-3C4D-88F8-2BD6FDD4F78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13B96A47-9A9C-314B-9ECF-1CBB1B5F1E1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C3781A-0B12-8A43-B311-F278A3A0734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BFC85CD8-3289-9A4A-A9E7-1366A69D2FF1}"/>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3530547" y="2061842"/>
            <a:ext cx="8139132"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384839"/>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3530547" y="2061842"/>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3"/>
          <a:stretch>
            <a:fillRect/>
          </a:stretch>
        </p:blipFill>
        <p:spPr>
          <a:xfrm rot="18299903">
            <a:off x="1098619" y="1851684"/>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1396563" y="1983442"/>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1573306" y="221468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3543994" y="3460336"/>
            <a:ext cx="8139132"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3543994" y="3460336"/>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3"/>
          <a:stretch>
            <a:fillRect/>
          </a:stretch>
        </p:blipFill>
        <p:spPr>
          <a:xfrm rot="18299903">
            <a:off x="1112066" y="3250178"/>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1410010" y="3381936"/>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1586753" y="3613174"/>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3557441" y="4872277"/>
            <a:ext cx="8139132"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3557441" y="4872277"/>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3"/>
          <a:stretch>
            <a:fillRect/>
          </a:stretch>
        </p:blipFill>
        <p:spPr>
          <a:xfrm rot="18299903">
            <a:off x="1125513" y="4662119"/>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1423457" y="4793877"/>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1600200" y="502511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6DD84E-8EE2-C12E-60FC-21C6D935CFCF}"/>
              </a:ext>
            </a:extLst>
          </p:cNvPr>
          <p:cNvSpPr/>
          <p:nvPr userDrawn="1"/>
        </p:nvSpPr>
        <p:spPr>
          <a:xfrm>
            <a:off x="0" y="1"/>
            <a:ext cx="6028091" cy="6406916"/>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8265310" y="5129250"/>
            <a:ext cx="3404367" cy="950300"/>
          </a:xfrm>
          <a:prstGeom prst="rect">
            <a:avLst/>
          </a:prstGeom>
          <a:solidFill>
            <a:srgbClr val="7AB5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7882A9-44AD-E337-3645-CF022F98696C}"/>
              </a:ext>
            </a:extLst>
          </p:cNvPr>
          <p:cNvSpPr/>
          <p:nvPr userDrawn="1"/>
        </p:nvSpPr>
        <p:spPr>
          <a:xfrm>
            <a:off x="8265311" y="3759876"/>
            <a:ext cx="3404367"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FB76C00-9DB4-3765-0B71-F97B2B604D47}"/>
              </a:ext>
            </a:extLst>
          </p:cNvPr>
          <p:cNvPicPr>
            <a:picLocks noChangeAspect="1"/>
          </p:cNvPicPr>
          <p:nvPr userDrawn="1"/>
        </p:nvPicPr>
        <p:blipFill>
          <a:blip r:embed="rId2"/>
          <a:stretch>
            <a:fillRect/>
          </a:stretch>
        </p:blipFill>
        <p:spPr>
          <a:xfrm rot="18299903">
            <a:off x="6179788" y="4868060"/>
            <a:ext cx="933450" cy="1004414"/>
          </a:xfrm>
          <a:prstGeom prst="rect">
            <a:avLst/>
          </a:prstGeom>
        </p:spPr>
      </p:pic>
      <p:sp>
        <p:nvSpPr>
          <p:cNvPr id="17" name="Rectangle 16"/>
          <p:cNvSpPr/>
          <p:nvPr userDrawn="1"/>
        </p:nvSpPr>
        <p:spPr>
          <a:xfrm>
            <a:off x="8278760" y="1161750"/>
            <a:ext cx="3390918"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3"/>
            <a:ext cx="5789781" cy="848718"/>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8278759" y="1235315"/>
            <a:ext cx="254357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2"/>
          <a:stretch>
            <a:fillRect/>
          </a:stretch>
        </p:blipFill>
        <p:spPr>
          <a:xfrm rot="18299903">
            <a:off x="6190435" y="854347"/>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6389247" y="1025863"/>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6552543" y="122684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8272036" y="2420228"/>
            <a:ext cx="3404366"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8272036" y="2429791"/>
            <a:ext cx="2557017"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2"/>
          <a:stretch>
            <a:fillRect/>
          </a:stretch>
        </p:blipFill>
        <p:spPr>
          <a:xfrm rot="18299903">
            <a:off x="6190434" y="2160929"/>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6389247" y="2394101"/>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6565990" y="262533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8265310" y="3818342"/>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2"/>
          <a:stretch>
            <a:fillRect/>
          </a:stretch>
        </p:blipFill>
        <p:spPr>
          <a:xfrm rot="18299903">
            <a:off x="6240450" y="3495596"/>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6411114" y="5050463"/>
            <a:ext cx="1169894" cy="1169894"/>
          </a:xfrm>
          <a:prstGeom prst="ellipse">
            <a:avLst/>
          </a:prstGeom>
          <a:solidFill>
            <a:srgbClr val="7A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6552542" y="523874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23" name="Text Placeholder 25">
            <a:extLst>
              <a:ext uri="{FF2B5EF4-FFF2-40B4-BE49-F238E27FC236}">
                <a16:creationId xmlns:a16="http://schemas.microsoft.com/office/drawing/2014/main" id="{B605F751-26EC-7704-06DD-36995F69DC8F}"/>
              </a:ext>
            </a:extLst>
          </p:cNvPr>
          <p:cNvSpPr>
            <a:spLocks noGrp="1"/>
          </p:cNvSpPr>
          <p:nvPr>
            <p:ph type="body" sz="quarter" idx="21" hasCustomPrompt="1"/>
          </p:nvPr>
        </p:nvSpPr>
        <p:spPr>
          <a:xfrm>
            <a:off x="8280330" y="5221100"/>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5" name="Oval 24">
            <a:extLst>
              <a:ext uri="{FF2B5EF4-FFF2-40B4-BE49-F238E27FC236}">
                <a16:creationId xmlns:a16="http://schemas.microsoft.com/office/drawing/2014/main" id="{38EA0F53-E002-A440-FABC-A543D25ED5C2}"/>
              </a:ext>
            </a:extLst>
          </p:cNvPr>
          <p:cNvSpPr/>
          <p:nvPr userDrawn="1"/>
        </p:nvSpPr>
        <p:spPr>
          <a:xfrm>
            <a:off x="6411114" y="3650079"/>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Text Placeholder 25">
            <a:extLst>
              <a:ext uri="{FF2B5EF4-FFF2-40B4-BE49-F238E27FC236}">
                <a16:creationId xmlns:a16="http://schemas.microsoft.com/office/drawing/2014/main" id="{3C90A4D2-5610-D4BD-8C41-FEB7F8A0F1F7}"/>
              </a:ext>
            </a:extLst>
          </p:cNvPr>
          <p:cNvSpPr>
            <a:spLocks noGrp="1"/>
          </p:cNvSpPr>
          <p:nvPr>
            <p:ph type="body" sz="quarter" idx="22" hasCustomPrompt="1"/>
          </p:nvPr>
        </p:nvSpPr>
        <p:spPr>
          <a:xfrm>
            <a:off x="6608007" y="381314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3980829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0" name="Rectangle 9">
            <a:extLst>
              <a:ext uri="{FF2B5EF4-FFF2-40B4-BE49-F238E27FC236}">
                <a16:creationId xmlns:a16="http://schemas.microsoft.com/office/drawing/2014/main" id="{F788E446-E118-774D-AB19-C44130379EC7}"/>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285A7D5-15B9-A345-A206-EA0575CEC6E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AF4A7412-FA68-E246-AFC6-9FDC6D3AC4B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09FB67-04A3-F947-9F1F-295D6EA6095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3" name="Picture 2">
            <a:extLst>
              <a:ext uri="{FF2B5EF4-FFF2-40B4-BE49-F238E27FC236}">
                <a16:creationId xmlns:a16="http://schemas.microsoft.com/office/drawing/2014/main" id="{3F18ABFE-2C34-3F42-B56E-DB633831C8E9}"/>
              </a:ext>
            </a:extLst>
          </p:cNvPr>
          <p:cNvPicPr>
            <a:picLocks noChangeAspect="1"/>
          </p:cNvPicPr>
          <p:nvPr userDrawn="1"/>
        </p:nvPicPr>
        <p:blipFill>
          <a:blip r:embed="rId4"/>
          <a:stretch>
            <a:fillRect/>
          </a:stretch>
        </p:blipFill>
        <p:spPr>
          <a:xfrm>
            <a:off x="9487647" y="2266200"/>
            <a:ext cx="2719554" cy="2325600"/>
          </a:xfrm>
          <a:prstGeom prst="rect">
            <a:avLst/>
          </a:prstGeom>
        </p:spPr>
      </p:pic>
      <p:sp>
        <p:nvSpPr>
          <p:cNvPr id="17" name="Text Placeholder 23">
            <a:extLst>
              <a:ext uri="{FF2B5EF4-FFF2-40B4-BE49-F238E27FC236}">
                <a16:creationId xmlns:a16="http://schemas.microsoft.com/office/drawing/2014/main" id="{E80FF3BA-1540-F841-8174-8B00F6499291}"/>
              </a:ext>
            </a:extLst>
          </p:cNvPr>
          <p:cNvSpPr>
            <a:spLocks noGrp="1"/>
          </p:cNvSpPr>
          <p:nvPr>
            <p:ph type="body" sz="quarter" idx="13" hasCustomPrompt="1"/>
          </p:nvPr>
        </p:nvSpPr>
        <p:spPr>
          <a:xfrm>
            <a:off x="447066" y="309492"/>
            <a:ext cx="11222614" cy="1057553"/>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6430300" y="740153"/>
            <a:ext cx="57617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072285" y="1223694"/>
            <a:ext cx="4119716"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84586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rot="5400000">
            <a:off x="6169800" y="2883714"/>
            <a:ext cx="7394997" cy="4176728"/>
          </a:xfrm>
          <a:prstGeom prst="rect">
            <a:avLst/>
          </a:prstGeom>
        </p:spPr>
      </p:pic>
      <p:sp>
        <p:nvSpPr>
          <p:cNvPr id="10" name="Rectangle 9">
            <a:extLst>
              <a:ext uri="{FF2B5EF4-FFF2-40B4-BE49-F238E27FC236}">
                <a16:creationId xmlns:a16="http://schemas.microsoft.com/office/drawing/2014/main" id="{04CAB93D-F2F9-6A4E-B93B-AA4D39B82EC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9779D811-CADC-284B-BA68-F58DA79E9D90}"/>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EE6ED192-1BF0-D241-85AE-1AD3E6549CA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27FE09-AF5D-A342-B421-92940B34371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A97484F3-F520-C047-831B-70CB74C12FC2}"/>
              </a:ext>
            </a:extLst>
          </p:cNvPr>
          <p:cNvPicPr>
            <a:picLocks noChangeAspect="1"/>
          </p:cNvPicPr>
          <p:nvPr userDrawn="1"/>
        </p:nvPicPr>
        <p:blipFill>
          <a:blip r:embed="rId4"/>
          <a:stretch>
            <a:fillRect/>
          </a:stretch>
        </p:blipFill>
        <p:spPr>
          <a:xfrm>
            <a:off x="1" y="5761703"/>
            <a:ext cx="1528948" cy="1096296"/>
          </a:xfrm>
          <a:prstGeom prst="rect">
            <a:avLst/>
          </a:prstGeom>
        </p:spPr>
      </p:pic>
      <p:sp>
        <p:nvSpPr>
          <p:cNvPr id="16" name="Text Placeholder 23">
            <a:extLst>
              <a:ext uri="{FF2B5EF4-FFF2-40B4-BE49-F238E27FC236}">
                <a16:creationId xmlns:a16="http://schemas.microsoft.com/office/drawing/2014/main" id="{08AB1C73-2554-CE44-B3F5-0E39261EDA7B}"/>
              </a:ext>
            </a:extLst>
          </p:cNvPr>
          <p:cNvSpPr>
            <a:spLocks noGrp="1"/>
          </p:cNvSpPr>
          <p:nvPr>
            <p:ph type="body" sz="quarter" idx="19" hasCustomPrompt="1"/>
          </p:nvPr>
        </p:nvSpPr>
        <p:spPr>
          <a:xfrm>
            <a:off x="447066" y="309492"/>
            <a:ext cx="11222614" cy="965087"/>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800444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6221353" y="1155882"/>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6221353" y="1701813"/>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6221353" y="2268752"/>
            <a:ext cx="2812464" cy="323455"/>
          </a:xfrm>
        </p:spPr>
        <p:txBody>
          <a:bodyPr anchor="t">
            <a:normAutofit/>
          </a:bodyPr>
          <a:lstStyle>
            <a:lvl1pPr marL="0" indent="0">
              <a:buNone/>
              <a:defRPr sz="1600">
                <a:solidFill>
                  <a:srgbClr val="0675AD"/>
                </a:solidFill>
              </a:defRPr>
            </a:lvl1pPr>
          </a:lstStyle>
          <a:p>
            <a:pPr lvl="0"/>
            <a:r>
              <a:rPr lang="en-US" dirty="0"/>
              <a:t>Text 1</a:t>
            </a:r>
          </a:p>
        </p:txBody>
      </p:sp>
      <p:pic>
        <p:nvPicPr>
          <p:cNvPr id="10" name="Picture 9">
            <a:extLst>
              <a:ext uri="{FF2B5EF4-FFF2-40B4-BE49-F238E27FC236}">
                <a16:creationId xmlns:a16="http://schemas.microsoft.com/office/drawing/2014/main" id="{F353FDFF-8009-F547-9313-A94F138AB523}"/>
              </a:ext>
            </a:extLst>
          </p:cNvPr>
          <p:cNvPicPr>
            <a:picLocks noChangeAspect="1"/>
          </p:cNvPicPr>
          <p:nvPr userDrawn="1"/>
        </p:nvPicPr>
        <p:blipFill>
          <a:blip r:embed="rId2"/>
          <a:srcRect/>
          <a:stretch/>
        </p:blipFill>
        <p:spPr>
          <a:xfrm>
            <a:off x="0" y="0"/>
            <a:ext cx="3699204" cy="2457422"/>
          </a:xfrm>
          <a:prstGeom prst="rect">
            <a:avLst/>
          </a:prstGeom>
        </p:spPr>
      </p:pic>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3"/>
          <a:stretch>
            <a:fillRect/>
          </a:stretch>
        </p:blipFill>
        <p:spPr>
          <a:xfrm>
            <a:off x="9063505" y="5761161"/>
            <a:ext cx="1840921" cy="411785"/>
          </a:xfrm>
          <a:prstGeom prst="rect">
            <a:avLst/>
          </a:prstGeom>
        </p:spPr>
      </p:pic>
      <p:sp>
        <p:nvSpPr>
          <p:cNvPr id="13" name="Text Placeholder 23">
            <a:extLst>
              <a:ext uri="{FF2B5EF4-FFF2-40B4-BE49-F238E27FC236}">
                <a16:creationId xmlns:a16="http://schemas.microsoft.com/office/drawing/2014/main" id="{02748C14-CCCA-334E-B307-BB13D4F83C0B}"/>
              </a:ext>
            </a:extLst>
          </p:cNvPr>
          <p:cNvSpPr>
            <a:spLocks noGrp="1"/>
          </p:cNvSpPr>
          <p:nvPr>
            <p:ph type="body" sz="quarter" idx="18"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Thank You</a:t>
            </a:r>
          </a:p>
        </p:txBody>
      </p:sp>
      <p:sp>
        <p:nvSpPr>
          <p:cNvPr id="14" name="Text Placeholder 23">
            <a:extLst>
              <a:ext uri="{FF2B5EF4-FFF2-40B4-BE49-F238E27FC236}">
                <a16:creationId xmlns:a16="http://schemas.microsoft.com/office/drawing/2014/main" id="{B26830F4-09E1-E34D-8894-84D33E94EECE}"/>
              </a:ext>
            </a:extLst>
          </p:cNvPr>
          <p:cNvSpPr>
            <a:spLocks noGrp="1"/>
          </p:cNvSpPr>
          <p:nvPr>
            <p:ph type="body" sz="quarter" idx="19" hasCustomPrompt="1"/>
          </p:nvPr>
        </p:nvSpPr>
        <p:spPr>
          <a:xfrm>
            <a:off x="428263" y="5726857"/>
            <a:ext cx="4642930" cy="697353"/>
          </a:xfrm>
        </p:spPr>
        <p:txBody>
          <a:bodyPr>
            <a:normAutofit/>
          </a:bodyPr>
          <a:lstStyle>
            <a:lvl1pPr marL="0" indent="0" algn="l">
              <a:buNone/>
              <a:defRPr sz="3600" i="1">
                <a:solidFill>
                  <a:srgbClr val="0675AD"/>
                </a:solidFill>
                <a:latin typeface="+mn-lt"/>
              </a:defRPr>
            </a:lvl1pPr>
          </a:lstStyle>
          <a:p>
            <a:pPr lvl="0"/>
            <a:r>
              <a:rPr lang="en-US" dirty="0"/>
              <a:t>Any Questions?</a:t>
            </a:r>
          </a:p>
        </p:txBody>
      </p:sp>
      <p:pic>
        <p:nvPicPr>
          <p:cNvPr id="2" name="Picture 1">
            <a:extLst>
              <a:ext uri="{FF2B5EF4-FFF2-40B4-BE49-F238E27FC236}">
                <a16:creationId xmlns:a16="http://schemas.microsoft.com/office/drawing/2014/main" id="{6389045F-A720-BA40-8837-7037E6E87E52}"/>
              </a:ext>
            </a:extLst>
          </p:cNvPr>
          <p:cNvPicPr>
            <a:picLocks noChangeAspect="1"/>
          </p:cNvPicPr>
          <p:nvPr userDrawn="1"/>
        </p:nvPicPr>
        <p:blipFill>
          <a:blip r:embed="rId4"/>
          <a:stretch>
            <a:fillRect/>
          </a:stretch>
        </p:blipFill>
        <p:spPr>
          <a:xfrm>
            <a:off x="11453894" y="5695577"/>
            <a:ext cx="188637" cy="47736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ig Laptop">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C3F552-799F-368A-EB57-59E4D62D25C1}"/>
              </a:ext>
            </a:extLst>
          </p:cNvPr>
          <p:cNvPicPr>
            <a:picLocks noChangeAspect="1"/>
          </p:cNvPicPr>
          <p:nvPr userDrawn="1"/>
        </p:nvPicPr>
        <p:blipFill>
          <a:blip r:embed="rId2"/>
          <a:stretch>
            <a:fillRect/>
          </a:stretch>
        </p:blipFill>
        <p:spPr>
          <a:xfrm rot="10800000">
            <a:off x="0" y="3981233"/>
            <a:ext cx="2719554" cy="2325600"/>
          </a:xfrm>
          <a:prstGeom prst="rect">
            <a:avLst/>
          </a:prstGeom>
        </p:spPr>
      </p:pic>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49050" b="5574"/>
          <a:stretch/>
        </p:blipFill>
        <p:spPr>
          <a:xfrm>
            <a:off x="5427977" y="740153"/>
            <a:ext cx="6764023"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7372351" y="1223694"/>
            <a:ext cx="4819650"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4"/>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90854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D09352-FE04-874F-A87F-A04D70A36ECA}"/>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428263" y="5726857"/>
            <a:ext cx="4642930" cy="697353"/>
          </a:xfrm>
        </p:spPr>
        <p:txBody>
          <a:bodyPr>
            <a:normAutofit/>
          </a:bodyPr>
          <a:lstStyle>
            <a:lvl1pPr marL="0" indent="0" algn="l">
              <a:buNone/>
              <a:defRPr sz="3600">
                <a:solidFill>
                  <a:srgbClr val="0675AD"/>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2"/>
          <a:srcRect/>
          <a:stretch/>
        </p:blipFill>
        <p:spPr>
          <a:xfrm>
            <a:off x="0" y="0"/>
            <a:ext cx="3699204" cy="2457422"/>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3"/>
          <a:stretch>
            <a:fillRect/>
          </a:stretch>
        </p:blipFill>
        <p:spPr>
          <a:xfrm>
            <a:off x="9922816" y="5966387"/>
            <a:ext cx="1840921" cy="411785"/>
          </a:xfrm>
          <a:prstGeom prst="rect">
            <a:avLst/>
          </a:prstGeom>
        </p:spPr>
      </p:pic>
      <p:pic>
        <p:nvPicPr>
          <p:cNvPr id="5" name="Picture 4">
            <a:extLst>
              <a:ext uri="{FF2B5EF4-FFF2-40B4-BE49-F238E27FC236}">
                <a16:creationId xmlns:a16="http://schemas.microsoft.com/office/drawing/2014/main" id="{0EBF5FB9-B95A-F14D-8111-8A6A108DCE81}"/>
              </a:ext>
            </a:extLst>
          </p:cNvPr>
          <p:cNvPicPr>
            <a:picLocks noChangeAspect="1"/>
          </p:cNvPicPr>
          <p:nvPr userDrawn="1"/>
        </p:nvPicPr>
        <p:blipFill>
          <a:blip r:embed="rId4"/>
          <a:srcRect/>
          <a:stretch/>
        </p:blipFill>
        <p:spPr>
          <a:xfrm>
            <a:off x="3168596" y="307620"/>
            <a:ext cx="8939513" cy="50551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E401A6-8CBB-7347-AE68-CF40E8E271A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4" name="Picture 3">
            <a:extLst>
              <a:ext uri="{FF2B5EF4-FFF2-40B4-BE49-F238E27FC236}">
                <a16:creationId xmlns:a16="http://schemas.microsoft.com/office/drawing/2014/main" id="{442EA92D-015D-2942-B7A3-AB073D593163}"/>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6" name="Straight Connector 5">
            <a:extLst>
              <a:ext uri="{FF2B5EF4-FFF2-40B4-BE49-F238E27FC236}">
                <a16:creationId xmlns:a16="http://schemas.microsoft.com/office/drawing/2014/main" id="{DD25099F-7AB0-4042-8921-59D5711CB42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5E91B6-3403-7E40-919D-CCD57C73FD4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DE1DBA07-AE71-4D42-8641-CB6451CD8773}"/>
              </a:ext>
            </a:extLst>
          </p:cNvPr>
          <p:cNvSpPr>
            <a:spLocks noGrp="1"/>
          </p:cNvSpPr>
          <p:nvPr>
            <p:ph type="body" sz="quarter" idx="16" hasCustomPrompt="1"/>
          </p:nvPr>
        </p:nvSpPr>
        <p:spPr>
          <a:xfrm>
            <a:off x="447065" y="2067342"/>
            <a:ext cx="11102510"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D5F533DB-D984-6540-A285-55FAE447A3A6}"/>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8D5B98"/>
                </a:solidFill>
                <a:latin typeface="+mn-lt"/>
              </a:defRPr>
            </a:lvl1pPr>
          </a:lstStyle>
          <a:p>
            <a:pPr lvl="0"/>
            <a:r>
              <a:rPr lang="en-US" dirty="0"/>
              <a:t>TITLE</a:t>
            </a:r>
          </a:p>
        </p:txBody>
      </p:sp>
      <p:pic>
        <p:nvPicPr>
          <p:cNvPr id="12" name="Picture 11">
            <a:extLst>
              <a:ext uri="{FF2B5EF4-FFF2-40B4-BE49-F238E27FC236}">
                <a16:creationId xmlns:a16="http://schemas.microsoft.com/office/drawing/2014/main" id="{291D2253-3D13-6D2D-6606-22642C087B0F}"/>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159A3D-32AD-A943-B9C2-32D47AD2612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59A89641-21ED-9F47-A130-650ABF0712F8}"/>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C75F316-164B-DB4E-B698-15F45B2962F6}"/>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767266-3D72-094F-8416-5A6EC4C08C5F}"/>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1587992"/>
            <a:ext cx="11102510" cy="4517366"/>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0675AD"/>
                </a:solidFill>
                <a:latin typeface="+mn-lt"/>
              </a:defRPr>
            </a:lvl1pPr>
          </a:lstStyle>
          <a:p>
            <a:pPr lvl="0"/>
            <a:r>
              <a:rPr lang="en-US" dirty="0"/>
              <a:t>TITLE</a:t>
            </a:r>
          </a:p>
        </p:txBody>
      </p:sp>
      <p:pic>
        <p:nvPicPr>
          <p:cNvPr id="15" name="Picture 14">
            <a:extLst>
              <a:ext uri="{FF2B5EF4-FFF2-40B4-BE49-F238E27FC236}">
                <a16:creationId xmlns:a16="http://schemas.microsoft.com/office/drawing/2014/main" id="{FE75D628-1F12-824E-D844-A4EBC965AC7E}"/>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447065" y="1445342"/>
            <a:ext cx="11102510" cy="4660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E7757506-312E-3B4F-B8E9-79DB3312C5D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3F0C59B-B99B-2D4F-A1EE-6991B907E5A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41CA349-CF18-F347-84DC-CB04E29ECEE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D0A5F3-7F8C-5743-88BD-EEA50ECCC7A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14" name="Picture 13">
            <a:extLst>
              <a:ext uri="{FF2B5EF4-FFF2-40B4-BE49-F238E27FC236}">
                <a16:creationId xmlns:a16="http://schemas.microsoft.com/office/drawing/2014/main" id="{AA00CE89-737E-CC4D-91F2-EE84C18ADBC2}"/>
              </a:ext>
            </a:extLst>
          </p:cNvPr>
          <p:cNvPicPr>
            <a:picLocks noChangeAspect="1"/>
          </p:cNvPicPr>
          <p:nvPr userDrawn="1"/>
        </p:nvPicPr>
        <p:blipFill>
          <a:blip r:embed="rId3"/>
          <a:stretch>
            <a:fillRect/>
          </a:stretch>
        </p:blipFill>
        <p:spPr>
          <a:xfrm>
            <a:off x="10693837" y="90186"/>
            <a:ext cx="1077615" cy="1433814"/>
          </a:xfrm>
          <a:prstGeom prst="rect">
            <a:avLst/>
          </a:prstGeom>
        </p:spPr>
      </p:pic>
      <p:sp>
        <p:nvSpPr>
          <p:cNvPr id="9" name="Text Placeholder 23">
            <a:extLst>
              <a:ext uri="{FF2B5EF4-FFF2-40B4-BE49-F238E27FC236}">
                <a16:creationId xmlns:a16="http://schemas.microsoft.com/office/drawing/2014/main" id="{830227FD-D232-1F47-B9E7-1D674ACEDC52}"/>
              </a:ext>
            </a:extLst>
          </p:cNvPr>
          <p:cNvSpPr>
            <a:spLocks noGrp="1"/>
          </p:cNvSpPr>
          <p:nvPr>
            <p:ph type="body" sz="quarter" idx="18" hasCustomPrompt="1"/>
          </p:nvPr>
        </p:nvSpPr>
        <p:spPr>
          <a:xfrm>
            <a:off x="447065" y="309492"/>
            <a:ext cx="11097969" cy="71306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C07F5-DAE3-874F-A9F9-D6B1381CBCE5}"/>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6420970" y="717755"/>
            <a:ext cx="5771030" cy="5196308"/>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4" name="Rectangle 13">
            <a:extLst>
              <a:ext uri="{FF2B5EF4-FFF2-40B4-BE49-F238E27FC236}">
                <a16:creationId xmlns:a16="http://schemas.microsoft.com/office/drawing/2014/main" id="{6A96AA36-A2F8-844C-B5E2-A9E204FC6662}"/>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7D70F97E-D317-914F-84EB-327CD19FA696}"/>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4FE5F3EE-4A5B-2C4E-8EC5-938A0C9749FA}"/>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A9E74C-AD6D-4044-89EF-14AAD09FD4F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Text Placeholder 25">
            <a:extLst>
              <a:ext uri="{FF2B5EF4-FFF2-40B4-BE49-F238E27FC236}">
                <a16:creationId xmlns:a16="http://schemas.microsoft.com/office/drawing/2014/main" id="{79B275A0-5264-7043-8FE1-391CF5C5EFF1}"/>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16DEE8FA-F484-3E4E-A518-F7D1542AF214}"/>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6FFB81-661F-934A-8674-C69A828E7C9E}"/>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4" name="Rectangle 13">
            <a:extLst>
              <a:ext uri="{FF2B5EF4-FFF2-40B4-BE49-F238E27FC236}">
                <a16:creationId xmlns:a16="http://schemas.microsoft.com/office/drawing/2014/main" id="{7AD2B8EC-C4D4-AC46-9E08-AC7F87E6E6B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67588149-6299-234C-ABB1-D11A4879F064}"/>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0CF1D849-1BF8-2F45-80F0-390389FC6DC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5E4BEE-8D91-5A4C-8D40-41C78C8BB23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5D603DE8-405A-9D46-A2CD-2C7F351A06C1}"/>
              </a:ext>
            </a:extLst>
          </p:cNvPr>
          <p:cNvSpPr>
            <a:spLocks noGrp="1"/>
          </p:cNvSpPr>
          <p:nvPr>
            <p:ph type="pic" sz="quarter" idx="17"/>
          </p:nvPr>
        </p:nvSpPr>
        <p:spPr>
          <a:xfrm>
            <a:off x="6420970" y="875071"/>
            <a:ext cx="5771030" cy="5038992"/>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1" name="Text Placeholder 25">
            <a:extLst>
              <a:ext uri="{FF2B5EF4-FFF2-40B4-BE49-F238E27FC236}">
                <a16:creationId xmlns:a16="http://schemas.microsoft.com/office/drawing/2014/main" id="{9628AC4E-6B80-5C4D-99F7-8B05425911D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9865D4DE-78E1-5F46-A136-FE6DA40F564E}"/>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B5F084-F6BC-BC49-9A67-9ADE70E76C62}"/>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8D619265-86C4-2045-A30C-3F031E0D468D}"/>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C2A5D363-054E-DF45-BA48-F7D3B8DB0A3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68FD11B5-ADC9-0F4C-891F-A04761C476A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8109F8-531E-8340-A751-4CE0EBD94BE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6BBE2729-66F1-1F4D-B7E2-FC063FEAD467}"/>
              </a:ext>
            </a:extLst>
          </p:cNvPr>
          <p:cNvSpPr>
            <a:spLocks noGrp="1"/>
          </p:cNvSpPr>
          <p:nvPr>
            <p:ph type="pic" sz="quarter" idx="17"/>
          </p:nvPr>
        </p:nvSpPr>
        <p:spPr>
          <a:xfrm>
            <a:off x="6420970" y="1258529"/>
            <a:ext cx="5771030" cy="4655534"/>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2" name="Text Placeholder 25">
            <a:extLst>
              <a:ext uri="{FF2B5EF4-FFF2-40B4-BE49-F238E27FC236}">
                <a16:creationId xmlns:a16="http://schemas.microsoft.com/office/drawing/2014/main" id="{14372943-F452-7B46-9C67-ED05F0AADCBB}"/>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0AA56B91-2DFB-2B44-B405-4FE5FB1DC7FA}"/>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0105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73" r:id="rId7"/>
    <p:sldLayoutId id="2147483687" r:id="rId8"/>
    <p:sldLayoutId id="2147483688" r:id="rId9"/>
    <p:sldLayoutId id="2147483651" r:id="rId10"/>
    <p:sldLayoutId id="2147483683" r:id="rId11"/>
    <p:sldLayoutId id="2147483684" r:id="rId12"/>
    <p:sldLayoutId id="2147483674" r:id="rId13"/>
    <p:sldLayoutId id="2147483680" r:id="rId14"/>
    <p:sldLayoutId id="2147483681" r:id="rId15"/>
    <p:sldLayoutId id="2147483675" r:id="rId16"/>
    <p:sldLayoutId id="2147483678" r:id="rId17"/>
    <p:sldLayoutId id="2147483679" r:id="rId18"/>
    <p:sldLayoutId id="2147483653" r:id="rId19"/>
    <p:sldLayoutId id="2147483663" r:id="rId20"/>
    <p:sldLayoutId id="2147483664" r:id="rId21"/>
    <p:sldLayoutId id="2147483689" r:id="rId22"/>
    <p:sldLayoutId id="2147483690" r:id="rId23"/>
    <p:sldLayoutId id="2147483677" r:id="rId24"/>
    <p:sldLayoutId id="2147483670" r:id="rId25"/>
    <p:sldLayoutId id="2147483692" r:id="rId26"/>
    <p:sldLayoutId id="2147483676" r:id="rId27"/>
    <p:sldLayoutId id="2147483669" r:id="rId28"/>
    <p:sldLayoutId id="2147483691"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watch?v=hk-ZgRIYYXc" TargetMode="External"/><Relationship Id="rId7" Type="http://schemas.openxmlformats.org/officeDocument/2006/relationships/image" Target="../media/image23.svg"/><Relationship Id="rId2" Type="http://schemas.openxmlformats.org/officeDocument/2006/relationships/slideLayout" Target="../slideLayouts/slideLayout29.xml"/><Relationship Id="rId1" Type="http://schemas.openxmlformats.org/officeDocument/2006/relationships/video" Target="https://www.youtube.com/embed/hk-ZgRIYYXc?feature=oembed" TargetMode="Externa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usercentrics.com/knowledge-hub/personally-identifiable-information-vs-personal-data/" TargetMode="Externa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policies.google.com/privacy?hl=en-US"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www.youtube.com/watch?v=PMauhUveLZU" TargetMode="External"/><Relationship Id="rId7" Type="http://schemas.openxmlformats.org/officeDocument/2006/relationships/image" Target="../media/image23.svg"/><Relationship Id="rId2" Type="http://schemas.openxmlformats.org/officeDocument/2006/relationships/slideLayout" Target="../slideLayouts/slideLayout29.xml"/><Relationship Id="rId1" Type="http://schemas.openxmlformats.org/officeDocument/2006/relationships/video" Target="https://www.youtube.com/embed/PMauhUveLZU?feature=oembed" TargetMode="Externa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pribot.or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classroom.thenational.academy/lessons/how-the-online-world-is-different-to-real-life-c8vk4d"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www.youtube.com/watch?v=Z0ztO86ImQg" TargetMode="External"/><Relationship Id="rId7" Type="http://schemas.openxmlformats.org/officeDocument/2006/relationships/image" Target="../media/image23.svg"/><Relationship Id="rId2" Type="http://schemas.openxmlformats.org/officeDocument/2006/relationships/slideLayout" Target="../slideLayouts/slideLayout29.xml"/><Relationship Id="rId1" Type="http://schemas.openxmlformats.org/officeDocument/2006/relationships/video" Target="https://www.youtube.com/embed/Z0ztO86ImQg?feature=oembed" TargetMode="Externa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www.mindtools.com/pages/article/newTCS_08.ht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techradar.com/broadband/how-to-change-your-router-password" TargetMode="External"/><Relationship Id="rId2" Type="http://schemas.openxmlformats.org/officeDocument/2006/relationships/hyperlink" Target="https://www.netspotapp.com/blog/wifi-settings/how-to-change-wifi-name.html"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lifehacker.com/how-to-turn-your-computers-firewall-on-and-off-for-begi-5805326" TargetMode="External"/><Relationship Id="rId2" Type="http://schemas.openxmlformats.org/officeDocument/2006/relationships/hyperlink" Target="https://support.google.com/googlenest/answer/6327302?hl=en"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hyperlink" Target="https://nordvpn.com/what-is-a-vpn/"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www.f-secure.com/en/home/free-tools/identity-theft-checker"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hyperlink" Target="https://www.ictworks.org/tag/ict4d/"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ictworks.org/digital-technologies-climate-change-problem/#.YgT4XN_MKUk"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ecosia.org/?c=en" TargetMode="External"/><Relationship Id="rId2" Type="http://schemas.openxmlformats.org/officeDocument/2006/relationships/slideLayout" Target="../slideLayouts/slideLayout26.xml"/><Relationship Id="rId1" Type="http://schemas.openxmlformats.org/officeDocument/2006/relationships/video" Target="https://www.youtube.com/embed/yRDA1ynrHTU?feature=oembed" TargetMode="External"/><Relationship Id="rId5" Type="http://schemas.openxmlformats.org/officeDocument/2006/relationships/image" Target="../media/image55.jpeg"/><Relationship Id="rId4" Type="http://schemas.openxmlformats.org/officeDocument/2006/relationships/hyperlink" Target="https://www.youtube.com/watch?v=yRDA1ynrHTU"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Human_rights_law" TargetMode="External"/><Relationship Id="rId2" Type="http://schemas.openxmlformats.org/officeDocument/2006/relationships/hyperlink" Target="https://en.wikipedia.org/wiki/Privacy_law" TargetMode="External"/><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hyperlink" Target="https://en.wikipedia.org/wiki/Personal_da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110210" y="4649548"/>
            <a:ext cx="4642930" cy="697353"/>
          </a:xfrm>
        </p:spPr>
        <p:txBody>
          <a:bodyPr/>
          <a:lstStyle/>
          <a:p>
            <a:r>
              <a:rPr lang="en-US" dirty="0"/>
              <a:t>Module 4</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110210" y="5408454"/>
            <a:ext cx="4948807" cy="1240473"/>
          </a:xfrm>
        </p:spPr>
        <p:txBody>
          <a:bodyPr>
            <a:normAutofit/>
          </a:bodyPr>
          <a:lstStyle/>
          <a:p>
            <a:r>
              <a:rPr lang="en-US" sz="3600" b="1" dirty="0"/>
              <a:t>Digital Safety</a:t>
            </a: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Check out this handy video which highlights some of the changes that GDPR has brought in, as well as some information on data privacy.</a:t>
            </a:r>
          </a:p>
          <a:p>
            <a:pPr algn="just">
              <a:lnSpc>
                <a:spcPct val="150000"/>
              </a:lnSpc>
            </a:pPr>
            <a:r>
              <a:rPr lang="en-IE" sz="2400" dirty="0">
                <a:solidFill>
                  <a:srgbClr val="F9A169"/>
                </a:solidFill>
                <a:hlinkClick r:id="rId3">
                  <a:extLst>
                    <a:ext uri="{A12FA001-AC4F-418D-AE19-62706E023703}">
                      <ahyp:hlinkClr xmlns:ahyp="http://schemas.microsoft.com/office/drawing/2018/hyperlinkcolor" val="tx"/>
                    </a:ext>
                  </a:extLst>
                </a:hlinkClick>
              </a:rPr>
              <a:t>https://www.youtube.com/watch?v=hk-ZgRIYYXc</a:t>
            </a:r>
            <a:endParaRPr lang="en-IE" sz="24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a:xfrm>
            <a:off x="447066" y="309492"/>
            <a:ext cx="6361734" cy="914202"/>
          </a:xfrm>
        </p:spPr>
        <p:txBody>
          <a:bodyPr>
            <a:normAutofit/>
          </a:bodyPr>
          <a:lstStyle/>
          <a:p>
            <a:r>
              <a:rPr lang="en-IE" dirty="0">
                <a:solidFill>
                  <a:srgbClr val="8D5B98"/>
                </a:solidFill>
              </a:rPr>
              <a:t>Video: Data privacy and GDPR</a:t>
            </a: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10" name="Picture 3" descr="Logo, company name&#10;&#10;Description automatically generated">
            <a:extLst>
              <a:ext uri="{FF2B5EF4-FFF2-40B4-BE49-F238E27FC236}">
                <a16:creationId xmlns:a16="http://schemas.microsoft.com/office/drawing/2014/main" id="{549280EF-7ED9-49F1-D4B8-0A3BAE11927D}"/>
              </a:ext>
            </a:extLst>
          </p:cNvPr>
          <p:cNvPicPr>
            <a:picLocks noChangeAspect="1"/>
          </p:cNvPicPr>
          <p:nvPr/>
        </p:nvPicPr>
        <p:blipFill>
          <a:blip r:embed="rId8"/>
          <a:stretch>
            <a:fillRect/>
          </a:stretch>
        </p:blipFill>
        <p:spPr>
          <a:xfrm>
            <a:off x="8623022" y="-36795"/>
            <a:ext cx="2318308" cy="1064668"/>
          </a:xfrm>
          <a:prstGeom prst="rect">
            <a:avLst/>
          </a:prstGeom>
        </p:spPr>
      </p:pic>
      <p:pic>
        <p:nvPicPr>
          <p:cNvPr id="4" name="Online Media 3" title="Data privacy and GDPR">
            <a:hlinkClick r:id="" action="ppaction://media"/>
            <a:extLst>
              <a:ext uri="{FF2B5EF4-FFF2-40B4-BE49-F238E27FC236}">
                <a16:creationId xmlns:a16="http://schemas.microsoft.com/office/drawing/2014/main" id="{B32DD2E8-BF00-8434-2396-CD3C42404087}"/>
              </a:ext>
            </a:extLst>
          </p:cNvPr>
          <p:cNvPicPr>
            <a:picLocks noRot="1" noChangeAspect="1"/>
          </p:cNvPicPr>
          <p:nvPr>
            <a:videoFile r:link="rId1"/>
          </p:nvPr>
        </p:nvPicPr>
        <p:blipFill>
          <a:blip r:embed="rId9"/>
          <a:stretch>
            <a:fillRect/>
          </a:stretch>
        </p:blipFill>
        <p:spPr>
          <a:xfrm>
            <a:off x="7372351" y="1223694"/>
            <a:ext cx="4819650" cy="4033653"/>
          </a:xfrm>
          <a:prstGeom prst="rect">
            <a:avLst/>
          </a:prstGeom>
        </p:spPr>
      </p:pic>
    </p:spTree>
    <p:extLst>
      <p:ext uri="{BB962C8B-B14F-4D97-AF65-F5344CB8AC3E}">
        <p14:creationId xmlns:p14="http://schemas.microsoft.com/office/powerpoint/2010/main" val="7278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74092E-DDBA-3142-BFA3-6FF47CD5E411}"/>
              </a:ext>
            </a:extLst>
          </p:cNvPr>
          <p:cNvSpPr>
            <a:spLocks noGrp="1"/>
          </p:cNvSpPr>
          <p:nvPr>
            <p:ph type="body" sz="quarter" idx="16"/>
          </p:nvPr>
        </p:nvSpPr>
        <p:spPr>
          <a:xfrm>
            <a:off x="447065" y="1315092"/>
            <a:ext cx="11102510" cy="4790265"/>
          </a:xfrm>
        </p:spPr>
        <p:txBody>
          <a:bodyPr>
            <a:normAutofit/>
          </a:bodyPr>
          <a:lstStyle/>
          <a:p>
            <a:pPr algn="just">
              <a:lnSpc>
                <a:spcPct val="150000"/>
              </a:lnSpc>
            </a:pPr>
            <a:r>
              <a:rPr lang="en-US" b="1" dirty="0"/>
              <a:t>Personally Identifiable Information (PII) is comprised of information that, on its own or combined with a limited amount of other data, can be used to identify a person. Some types of information are considered more sensitive than others.</a:t>
            </a:r>
          </a:p>
          <a:p>
            <a:pPr algn="just">
              <a:lnSpc>
                <a:spcPct val="150000"/>
              </a:lnSpc>
            </a:pPr>
            <a:r>
              <a:rPr lang="en-US" b="1" dirty="0"/>
              <a:t>There are two main types of PII:</a:t>
            </a:r>
          </a:p>
          <a:p>
            <a:endParaRPr lang="en-US" dirty="0">
              <a:ea typeface="+mn-lt"/>
              <a:cs typeface="+mn-lt"/>
            </a:endParaRPr>
          </a:p>
          <a:p>
            <a:endParaRPr lang="en-US" dirty="0"/>
          </a:p>
          <a:p>
            <a:endParaRPr lang="en-RU" dirty="0"/>
          </a:p>
          <a:p>
            <a:endParaRPr lang="en-RU" dirty="0"/>
          </a:p>
        </p:txBody>
      </p:sp>
      <p:sp>
        <p:nvSpPr>
          <p:cNvPr id="3" name="Text Placeholder 2">
            <a:extLst>
              <a:ext uri="{FF2B5EF4-FFF2-40B4-BE49-F238E27FC236}">
                <a16:creationId xmlns:a16="http://schemas.microsoft.com/office/drawing/2014/main" id="{32EB6ED7-3A05-2C48-9A52-EA72CCCC7356}"/>
              </a:ext>
            </a:extLst>
          </p:cNvPr>
          <p:cNvSpPr>
            <a:spLocks noGrp="1"/>
          </p:cNvSpPr>
          <p:nvPr>
            <p:ph type="body" sz="quarter" idx="18"/>
          </p:nvPr>
        </p:nvSpPr>
        <p:spPr>
          <a:xfrm>
            <a:off x="447065" y="309492"/>
            <a:ext cx="11097969" cy="604908"/>
          </a:xfrm>
        </p:spPr>
        <p:txBody>
          <a:bodyPr>
            <a:normAutofit/>
          </a:bodyPr>
          <a:lstStyle/>
          <a:p>
            <a:r>
              <a:rPr lang="hr-BA" dirty="0">
                <a:solidFill>
                  <a:srgbClr val="8D5B98"/>
                </a:solidFill>
              </a:rPr>
              <a:t>U</a:t>
            </a:r>
            <a:r>
              <a:rPr lang="en-US" dirty="0">
                <a:solidFill>
                  <a:srgbClr val="8D5B98"/>
                </a:solidFill>
              </a:rPr>
              <a:t>sing and Sharing Personally Identifiable Information </a:t>
            </a:r>
          </a:p>
          <a:p>
            <a:endParaRPr lang="en-US" dirty="0"/>
          </a:p>
          <a:p>
            <a:endParaRPr lang="en-RU" dirty="0"/>
          </a:p>
        </p:txBody>
      </p:sp>
      <p:sp>
        <p:nvSpPr>
          <p:cNvPr id="2" name="TextBox 1">
            <a:extLst>
              <a:ext uri="{FF2B5EF4-FFF2-40B4-BE49-F238E27FC236}">
                <a16:creationId xmlns:a16="http://schemas.microsoft.com/office/drawing/2014/main" id="{3322C39C-2BBA-9258-0355-69001976BE6F}"/>
              </a:ext>
            </a:extLst>
          </p:cNvPr>
          <p:cNvSpPr txBox="1"/>
          <p:nvPr/>
        </p:nvSpPr>
        <p:spPr>
          <a:xfrm>
            <a:off x="214101" y="6064882"/>
            <a:ext cx="7264866" cy="461665"/>
          </a:xfrm>
          <a:prstGeom prst="rect">
            <a:avLst/>
          </a:prstGeom>
          <a:noFill/>
        </p:spPr>
        <p:txBody>
          <a:bodyPr wrap="square" rtlCol="0">
            <a:spAutoFit/>
          </a:bodyPr>
          <a:lstStyle/>
          <a:p>
            <a:r>
              <a:rPr lang="en-IE" sz="1200" b="1" dirty="0"/>
              <a:t>SOURCE  </a:t>
            </a:r>
            <a:r>
              <a:rPr lang="en-IE" sz="1200" dirty="0"/>
              <a:t> </a:t>
            </a:r>
            <a:r>
              <a:rPr lang="en-IE" sz="1200" dirty="0">
                <a:hlinkClick r:id="rId2"/>
              </a:rPr>
              <a:t>https://usercentrics.com/knowledge-hub/personally-identifiable-information-vs-personal-data/</a:t>
            </a:r>
            <a:endParaRPr lang="en-IE" sz="1200" dirty="0"/>
          </a:p>
          <a:p>
            <a:endParaRPr lang="en-IE" sz="1200" dirty="0"/>
          </a:p>
        </p:txBody>
      </p:sp>
      <p:pic>
        <p:nvPicPr>
          <p:cNvPr id="5" name="Graphic 4" descr="Shield Tick outline">
            <a:extLst>
              <a:ext uri="{FF2B5EF4-FFF2-40B4-BE49-F238E27FC236}">
                <a16:creationId xmlns:a16="http://schemas.microsoft.com/office/drawing/2014/main" id="{71C327F4-436E-13D2-4778-3D91CD7BE2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8096" y="3832904"/>
            <a:ext cx="1369806" cy="1369806"/>
          </a:xfrm>
          <a:prstGeom prst="rect">
            <a:avLst/>
          </a:prstGeom>
        </p:spPr>
      </p:pic>
      <p:pic>
        <p:nvPicPr>
          <p:cNvPr id="7" name="Graphic 6" descr="Shield Cross outline">
            <a:extLst>
              <a:ext uri="{FF2B5EF4-FFF2-40B4-BE49-F238E27FC236}">
                <a16:creationId xmlns:a16="http://schemas.microsoft.com/office/drawing/2014/main" id="{476C6425-78D5-CF72-8D7C-F924F91547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2764" y="3832904"/>
            <a:ext cx="1369806" cy="1369806"/>
          </a:xfrm>
          <a:prstGeom prst="rect">
            <a:avLst/>
          </a:prstGeom>
        </p:spPr>
      </p:pic>
      <p:sp>
        <p:nvSpPr>
          <p:cNvPr id="8" name="TextBox 7">
            <a:extLst>
              <a:ext uri="{FF2B5EF4-FFF2-40B4-BE49-F238E27FC236}">
                <a16:creationId xmlns:a16="http://schemas.microsoft.com/office/drawing/2014/main" id="{3E9F8CBD-B481-CF76-9DD5-CC8B94A2C6CF}"/>
              </a:ext>
            </a:extLst>
          </p:cNvPr>
          <p:cNvSpPr txBox="1"/>
          <p:nvPr/>
        </p:nvSpPr>
        <p:spPr>
          <a:xfrm>
            <a:off x="1073791" y="5118317"/>
            <a:ext cx="4546833" cy="1477328"/>
          </a:xfrm>
          <a:prstGeom prst="rect">
            <a:avLst/>
          </a:prstGeom>
          <a:noFill/>
        </p:spPr>
        <p:txBody>
          <a:bodyPr wrap="square" rtlCol="0">
            <a:spAutoFit/>
          </a:bodyPr>
          <a:lstStyle/>
          <a:p>
            <a:pPr algn="ctr"/>
            <a:r>
              <a:rPr lang="en-IE" sz="2400" b="1" i="0" dirty="0">
                <a:solidFill>
                  <a:srgbClr val="0675AD"/>
                </a:solidFill>
                <a:effectLst/>
              </a:rPr>
              <a:t>Sensitive Personally Identifiable Information</a:t>
            </a:r>
          </a:p>
          <a:p>
            <a:pPr algn="ctr"/>
            <a:endParaRPr lang="en-IE" sz="2400" dirty="0">
              <a:solidFill>
                <a:srgbClr val="021836"/>
              </a:solidFill>
            </a:endParaRPr>
          </a:p>
          <a:p>
            <a:endParaRPr lang="en-IE" dirty="0"/>
          </a:p>
        </p:txBody>
      </p:sp>
      <p:sp>
        <p:nvSpPr>
          <p:cNvPr id="9" name="TextBox 8">
            <a:extLst>
              <a:ext uri="{FF2B5EF4-FFF2-40B4-BE49-F238E27FC236}">
                <a16:creationId xmlns:a16="http://schemas.microsoft.com/office/drawing/2014/main" id="{24A70D3C-2C4B-329B-50D1-00272BFFE8E1}"/>
              </a:ext>
            </a:extLst>
          </p:cNvPr>
          <p:cNvSpPr txBox="1"/>
          <p:nvPr/>
        </p:nvSpPr>
        <p:spPr>
          <a:xfrm>
            <a:off x="6258187" y="5076372"/>
            <a:ext cx="5059821" cy="1107996"/>
          </a:xfrm>
          <a:prstGeom prst="rect">
            <a:avLst/>
          </a:prstGeom>
          <a:noFill/>
        </p:spPr>
        <p:txBody>
          <a:bodyPr wrap="square" rtlCol="0">
            <a:spAutoFit/>
          </a:bodyPr>
          <a:lstStyle/>
          <a:p>
            <a:pPr algn="ctr"/>
            <a:r>
              <a:rPr lang="en-IE" sz="2400" b="1" i="0" dirty="0">
                <a:solidFill>
                  <a:srgbClr val="8D5B98"/>
                </a:solidFill>
                <a:effectLst/>
              </a:rPr>
              <a:t>Non-Sensitive Personally Identifiable Information</a:t>
            </a:r>
          </a:p>
          <a:p>
            <a:endParaRPr lang="en-IE" dirty="0"/>
          </a:p>
        </p:txBody>
      </p:sp>
    </p:spTree>
    <p:extLst>
      <p:ext uri="{BB962C8B-B14F-4D97-AF65-F5344CB8AC3E}">
        <p14:creationId xmlns:p14="http://schemas.microsoft.com/office/powerpoint/2010/main" val="380167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288039" y="1397175"/>
            <a:ext cx="11102510" cy="1489862"/>
          </a:xfrm>
        </p:spPr>
        <p:txBody>
          <a:bodyPr/>
          <a:lstStyle/>
          <a:p>
            <a:pPr algn="just">
              <a:lnSpc>
                <a:spcPct val="150000"/>
              </a:lnSpc>
            </a:pPr>
            <a:r>
              <a:rPr lang="en-US" sz="2000" dirty="0">
                <a:solidFill>
                  <a:schemeClr val="tx1"/>
                </a:solidFill>
              </a:rPr>
              <a:t>Information that is directly tied to a person’s identity, like first and last name or credit card number, is sensitive Personally Identifiable Information, or linked data. This is because this information is directly or almost directly linked to, and can reveal, an individual’s identity.</a:t>
            </a:r>
          </a:p>
          <a:p>
            <a:pPr algn="just">
              <a:lnSpc>
                <a:spcPct val="150000"/>
              </a:lnSpc>
            </a:pPr>
            <a:r>
              <a:rPr lang="en-IE" sz="2400" dirty="0">
                <a:solidFill>
                  <a:schemeClr val="tx1"/>
                </a:solidFill>
              </a:rPr>
              <a:t>Some examples include:</a:t>
            </a:r>
          </a:p>
          <a:p>
            <a:pPr algn="l" fontAlgn="base">
              <a:lnSpc>
                <a:spcPct val="100000"/>
              </a:lnSpc>
              <a:spcBef>
                <a:spcPts val="0"/>
              </a:spcBef>
            </a:pPr>
            <a:r>
              <a:rPr lang="en-US" b="0" i="0" dirty="0">
                <a:solidFill>
                  <a:schemeClr val="bg2">
                    <a:lumMod val="25000"/>
                  </a:schemeClr>
                </a:solidFill>
                <a:effectLst/>
              </a:rPr>
              <a:t> </a:t>
            </a:r>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065" y="309491"/>
            <a:ext cx="11097969" cy="724179"/>
          </a:xfrm>
        </p:spPr>
        <p:txBody>
          <a:bodyPr/>
          <a:lstStyle/>
          <a:p>
            <a:r>
              <a:rPr lang="en-IE" dirty="0">
                <a:solidFill>
                  <a:srgbClr val="8D5B98"/>
                </a:solidFill>
              </a:rPr>
              <a:t>Sensitive Personally Identifiable Information</a:t>
            </a:r>
          </a:p>
        </p:txBody>
      </p:sp>
      <p:sp>
        <p:nvSpPr>
          <p:cNvPr id="3" name="TextBox 2">
            <a:extLst>
              <a:ext uri="{FF2B5EF4-FFF2-40B4-BE49-F238E27FC236}">
                <a16:creationId xmlns:a16="http://schemas.microsoft.com/office/drawing/2014/main" id="{59E5C9FF-1B5E-F630-9EC8-E33AC44AD895}"/>
              </a:ext>
            </a:extLst>
          </p:cNvPr>
          <p:cNvSpPr txBox="1"/>
          <p:nvPr/>
        </p:nvSpPr>
        <p:spPr>
          <a:xfrm>
            <a:off x="4840357" y="3829878"/>
            <a:ext cx="4572000" cy="2176670"/>
          </a:xfrm>
          <a:prstGeom prst="rect">
            <a:avLst/>
          </a:prstGeom>
          <a:noFill/>
        </p:spPr>
        <p:txBody>
          <a:bodyPr wrap="square" rtlCol="0">
            <a:spAutoFit/>
          </a:bodyPr>
          <a:lstStyle/>
          <a:p>
            <a:endParaRPr lang="en-IE" dirty="0"/>
          </a:p>
        </p:txBody>
      </p:sp>
      <p:sp>
        <p:nvSpPr>
          <p:cNvPr id="5" name="TextBox 4">
            <a:extLst>
              <a:ext uri="{FF2B5EF4-FFF2-40B4-BE49-F238E27FC236}">
                <a16:creationId xmlns:a16="http://schemas.microsoft.com/office/drawing/2014/main" id="{C62345F4-D5F4-8FE1-D744-CB7806D2C9C7}"/>
              </a:ext>
            </a:extLst>
          </p:cNvPr>
          <p:cNvSpPr txBox="1"/>
          <p:nvPr/>
        </p:nvSpPr>
        <p:spPr>
          <a:xfrm>
            <a:off x="3841823" y="2804776"/>
            <a:ext cx="4572000" cy="3693319"/>
          </a:xfrm>
          <a:prstGeom prst="rect">
            <a:avLst/>
          </a:prstGeom>
          <a:noFill/>
        </p:spPr>
        <p:txBody>
          <a:bodyPr wrap="square" rtlCol="0">
            <a:spAutoFit/>
          </a:bodyPr>
          <a:lstStyle/>
          <a:p>
            <a:pPr marL="342900" indent="-342900" algn="just">
              <a:lnSpc>
                <a:spcPct val="150000"/>
              </a:lnSpc>
              <a:buClr>
                <a:srgbClr val="8D5B98"/>
              </a:buClr>
              <a:buFont typeface="Arial" panose="020B0604020202020204" pitchFamily="34" charset="0"/>
              <a:buChar char="•"/>
            </a:pPr>
            <a:r>
              <a:rPr lang="en-US" sz="2400" dirty="0"/>
              <a:t> Social Security Number</a:t>
            </a:r>
          </a:p>
          <a:p>
            <a:pPr marL="342900" indent="-342900" algn="just">
              <a:lnSpc>
                <a:spcPct val="150000"/>
              </a:lnSpc>
              <a:buClr>
                <a:srgbClr val="8D5B98"/>
              </a:buClr>
              <a:buFont typeface="Arial" panose="020B0604020202020204" pitchFamily="34" charset="0"/>
              <a:buChar char="•"/>
            </a:pPr>
            <a:r>
              <a:rPr lang="en-US" sz="2400" dirty="0"/>
              <a:t> Photo of a face</a:t>
            </a:r>
          </a:p>
          <a:p>
            <a:pPr marL="342900" indent="-342900" algn="just">
              <a:lnSpc>
                <a:spcPct val="150000"/>
              </a:lnSpc>
              <a:buClr>
                <a:srgbClr val="8D5B98"/>
              </a:buClr>
              <a:buFont typeface="Arial" panose="020B0604020202020204" pitchFamily="34" charset="0"/>
              <a:buChar char="•"/>
            </a:pPr>
            <a:r>
              <a:rPr lang="en-US" sz="2400" dirty="0"/>
              <a:t> Credit card number </a:t>
            </a:r>
          </a:p>
          <a:p>
            <a:pPr marL="342900" indent="-342900" algn="just">
              <a:lnSpc>
                <a:spcPct val="150000"/>
              </a:lnSpc>
              <a:buClr>
                <a:srgbClr val="8D5B98"/>
              </a:buClr>
              <a:buFont typeface="Arial" panose="020B0604020202020204" pitchFamily="34" charset="0"/>
              <a:buChar char="•"/>
            </a:pPr>
            <a:r>
              <a:rPr lang="en-US" sz="2400" dirty="0"/>
              <a:t> Account username</a:t>
            </a:r>
          </a:p>
          <a:p>
            <a:pPr marL="342900" indent="-342900" algn="just">
              <a:lnSpc>
                <a:spcPct val="150000"/>
              </a:lnSpc>
              <a:buClr>
                <a:srgbClr val="8D5B98"/>
              </a:buClr>
              <a:buFont typeface="Arial" panose="020B0604020202020204" pitchFamily="34" charset="0"/>
              <a:buChar char="•"/>
            </a:pPr>
            <a:r>
              <a:rPr lang="en-US" sz="2400" dirty="0"/>
              <a:t> Fingerprints</a:t>
            </a:r>
          </a:p>
          <a:p>
            <a:pPr marL="342900" indent="-342900" algn="just">
              <a:lnSpc>
                <a:spcPct val="150000"/>
              </a:lnSpc>
              <a:buClr>
                <a:srgbClr val="8D5B98"/>
              </a:buClr>
              <a:buFont typeface="Arial" panose="020B0604020202020204" pitchFamily="34" charset="0"/>
              <a:buChar char="•"/>
            </a:pPr>
            <a:r>
              <a:rPr lang="en-US" sz="2400" dirty="0"/>
              <a:t> Financial records</a:t>
            </a:r>
          </a:p>
          <a:p>
            <a:endParaRPr lang="en-IE" dirty="0"/>
          </a:p>
        </p:txBody>
      </p:sp>
      <p:sp>
        <p:nvSpPr>
          <p:cNvPr id="8" name="TextBox 7">
            <a:extLst>
              <a:ext uri="{FF2B5EF4-FFF2-40B4-BE49-F238E27FC236}">
                <a16:creationId xmlns:a16="http://schemas.microsoft.com/office/drawing/2014/main" id="{87913FAE-9518-E96F-BB4D-F9AD778640E6}"/>
              </a:ext>
            </a:extLst>
          </p:cNvPr>
          <p:cNvSpPr txBox="1"/>
          <p:nvPr/>
        </p:nvSpPr>
        <p:spPr>
          <a:xfrm>
            <a:off x="8258110" y="2812551"/>
            <a:ext cx="4572000" cy="3693319"/>
          </a:xfrm>
          <a:prstGeom prst="rect">
            <a:avLst/>
          </a:prstGeom>
          <a:noFill/>
        </p:spPr>
        <p:txBody>
          <a:bodyPr wrap="square" rtlCol="0">
            <a:spAutoFit/>
          </a:bodyPr>
          <a:lstStyle/>
          <a:p>
            <a:pPr marL="285750" indent="-285750" algn="just">
              <a:lnSpc>
                <a:spcPct val="150000"/>
              </a:lnSpc>
              <a:buClr>
                <a:srgbClr val="F9A169"/>
              </a:buClr>
              <a:buFont typeface="Arial" panose="020B0604020202020204" pitchFamily="34" charset="0"/>
              <a:buChar char="•"/>
            </a:pPr>
            <a:r>
              <a:rPr lang="en-US" sz="2400" dirty="0"/>
              <a:t>First and last name</a:t>
            </a:r>
          </a:p>
          <a:p>
            <a:pPr marL="285750" indent="-285750" algn="just">
              <a:lnSpc>
                <a:spcPct val="150000"/>
              </a:lnSpc>
              <a:buClr>
                <a:srgbClr val="F9A169"/>
              </a:buClr>
              <a:buFont typeface="Arial" panose="020B0604020202020204" pitchFamily="34" charset="0"/>
              <a:buChar char="•"/>
            </a:pPr>
            <a:r>
              <a:rPr lang="en-US" sz="2400" dirty="0"/>
              <a:t> Home address</a:t>
            </a:r>
          </a:p>
          <a:p>
            <a:pPr marL="285750" indent="-285750" algn="just">
              <a:lnSpc>
                <a:spcPct val="150000"/>
              </a:lnSpc>
              <a:buClr>
                <a:srgbClr val="F9A169"/>
              </a:buClr>
              <a:buFont typeface="Arial" panose="020B0604020202020204" pitchFamily="34" charset="0"/>
              <a:buChar char="•"/>
            </a:pPr>
            <a:r>
              <a:rPr lang="en-US" sz="2400" dirty="0"/>
              <a:t> Email address</a:t>
            </a:r>
          </a:p>
          <a:p>
            <a:pPr marL="285750" indent="-285750" algn="just">
              <a:lnSpc>
                <a:spcPct val="150000"/>
              </a:lnSpc>
              <a:buClr>
                <a:srgbClr val="F9A169"/>
              </a:buClr>
              <a:buFont typeface="Arial" panose="020B0604020202020204" pitchFamily="34" charset="0"/>
              <a:buChar char="•"/>
            </a:pPr>
            <a:r>
              <a:rPr lang="en-US" sz="2400" dirty="0"/>
              <a:t> Telephone number</a:t>
            </a:r>
          </a:p>
          <a:p>
            <a:pPr marL="285750" indent="-285750" algn="just">
              <a:lnSpc>
                <a:spcPct val="150000"/>
              </a:lnSpc>
              <a:buClr>
                <a:srgbClr val="F9A169"/>
              </a:buClr>
              <a:buFont typeface="Arial" panose="020B0604020202020204" pitchFamily="34" charset="0"/>
              <a:buChar char="•"/>
            </a:pPr>
            <a:r>
              <a:rPr lang="en-US" sz="2400" dirty="0"/>
              <a:t> Passport number</a:t>
            </a:r>
          </a:p>
          <a:p>
            <a:pPr marL="285750" indent="-285750" algn="just">
              <a:lnSpc>
                <a:spcPct val="150000"/>
              </a:lnSpc>
              <a:buClr>
                <a:srgbClr val="F9A169"/>
              </a:buClr>
              <a:buFont typeface="Arial" panose="020B0604020202020204" pitchFamily="34" charset="0"/>
              <a:buChar char="•"/>
            </a:pPr>
            <a:r>
              <a:rPr lang="en-US" sz="2400" dirty="0"/>
              <a:t> Driver’s license number</a:t>
            </a:r>
          </a:p>
          <a:p>
            <a:endParaRPr lang="en-IE" dirty="0"/>
          </a:p>
        </p:txBody>
      </p:sp>
    </p:spTree>
    <p:extLst>
      <p:ext uri="{BB962C8B-B14F-4D97-AF65-F5344CB8AC3E}">
        <p14:creationId xmlns:p14="http://schemas.microsoft.com/office/powerpoint/2010/main" val="410535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176302" y="1087843"/>
            <a:ext cx="11102510" cy="2148518"/>
          </a:xfrm>
        </p:spPr>
        <p:txBody>
          <a:bodyPr/>
          <a:lstStyle/>
          <a:p>
            <a:pPr algn="just">
              <a:lnSpc>
                <a:spcPct val="150000"/>
              </a:lnSpc>
            </a:pPr>
            <a:r>
              <a:rPr lang="en-US" sz="2000" dirty="0">
                <a:solidFill>
                  <a:schemeClr val="tx1"/>
                </a:solidFill>
              </a:rPr>
              <a:t>Non-sensitive personally identifiable information </a:t>
            </a:r>
            <a:r>
              <a:rPr lang="en-US" sz="2000" b="0" i="0" dirty="0">
                <a:solidFill>
                  <a:schemeClr val="tx1"/>
                </a:solidFill>
                <a:effectLst/>
              </a:rPr>
              <a:t>is also referred to as linkable data as it requires more data elements to be linked together to establish an individual’s identity than just these pieces of information on their own.</a:t>
            </a:r>
          </a:p>
          <a:p>
            <a:pPr algn="just">
              <a:lnSpc>
                <a:spcPct val="150000"/>
              </a:lnSpc>
            </a:pPr>
            <a:r>
              <a:rPr lang="en-US" sz="2000" dirty="0">
                <a:solidFill>
                  <a:schemeClr val="tx1"/>
                </a:solidFill>
              </a:rPr>
              <a:t>Some examples of Non-Sensitive Personally Identifiable Information includes:</a:t>
            </a:r>
          </a:p>
          <a:p>
            <a:pPr marL="342900" indent="-342900" algn="just">
              <a:lnSpc>
                <a:spcPct val="150000"/>
              </a:lnSpc>
              <a:buFont typeface="Arial" panose="020B0604020202020204" pitchFamily="34" charset="0"/>
              <a:buChar char="•"/>
            </a:pPr>
            <a:r>
              <a:rPr lang="en-US" sz="2000" dirty="0">
                <a:solidFill>
                  <a:schemeClr val="tx1"/>
                </a:solidFill>
              </a:rPr>
              <a:t>First or last name (if it’s common)</a:t>
            </a:r>
          </a:p>
          <a:p>
            <a:pPr marL="342900" indent="-342900" algn="just">
              <a:lnSpc>
                <a:spcPct val="150000"/>
              </a:lnSpc>
              <a:buFont typeface="Arial" panose="020B0604020202020204" pitchFamily="34" charset="0"/>
              <a:buChar char="•"/>
            </a:pPr>
            <a:r>
              <a:rPr lang="en-US" sz="2000" dirty="0">
                <a:solidFill>
                  <a:schemeClr val="tx1"/>
                </a:solidFill>
              </a:rPr>
              <a:t>Mother’s maiden name</a:t>
            </a:r>
          </a:p>
          <a:p>
            <a:pPr marL="342900" indent="-342900" algn="just">
              <a:lnSpc>
                <a:spcPct val="150000"/>
              </a:lnSpc>
              <a:buFont typeface="Arial" panose="020B0604020202020204" pitchFamily="34" charset="0"/>
              <a:buChar char="•"/>
            </a:pPr>
            <a:r>
              <a:rPr lang="en-US" sz="2000" dirty="0">
                <a:solidFill>
                  <a:schemeClr val="tx1"/>
                </a:solidFill>
              </a:rPr>
              <a:t>Partial address, like a country or  postal code</a:t>
            </a:r>
          </a:p>
          <a:p>
            <a:pPr marL="342900" indent="-342900" algn="just">
              <a:lnSpc>
                <a:spcPct val="150000"/>
              </a:lnSpc>
              <a:buFont typeface="Arial" panose="020B0604020202020204" pitchFamily="34" charset="0"/>
              <a:buChar char="•"/>
            </a:pPr>
            <a:r>
              <a:rPr lang="en-US" sz="2000" dirty="0">
                <a:solidFill>
                  <a:schemeClr val="tx1"/>
                </a:solidFill>
              </a:rPr>
              <a:t>Age range, e.g. 35-44</a:t>
            </a: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176303" y="309563"/>
            <a:ext cx="11367998" cy="545202"/>
          </a:xfrm>
        </p:spPr>
        <p:txBody>
          <a:bodyPr>
            <a:normAutofit/>
          </a:bodyPr>
          <a:lstStyle/>
          <a:p>
            <a:r>
              <a:rPr lang="en-IE" sz="3000" dirty="0">
                <a:solidFill>
                  <a:srgbClr val="8D5B98"/>
                </a:solidFill>
              </a:rPr>
              <a:t>Examples of Non-Sensitive Personally Identifiable Information</a:t>
            </a:r>
          </a:p>
          <a:p>
            <a:endParaRPr lang="en-IE" dirty="0"/>
          </a:p>
        </p:txBody>
      </p:sp>
      <p:sp>
        <p:nvSpPr>
          <p:cNvPr id="2" name="Text Placeholder 3">
            <a:extLst>
              <a:ext uri="{FF2B5EF4-FFF2-40B4-BE49-F238E27FC236}">
                <a16:creationId xmlns:a16="http://schemas.microsoft.com/office/drawing/2014/main" id="{68216AD7-F3F2-29ED-B762-B98479709CEA}"/>
              </a:ext>
            </a:extLst>
          </p:cNvPr>
          <p:cNvSpPr txBox="1">
            <a:spLocks/>
          </p:cNvSpPr>
          <p:nvPr/>
        </p:nvSpPr>
        <p:spPr>
          <a:xfrm>
            <a:off x="6246616" y="3220227"/>
            <a:ext cx="5445375" cy="2148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just">
              <a:lnSpc>
                <a:spcPct val="150000"/>
              </a:lnSpc>
              <a:buFont typeface="Arial" panose="020B0604020202020204" pitchFamily="34" charset="0"/>
              <a:buChar char="•"/>
            </a:pPr>
            <a:r>
              <a:rPr lang="en-US" sz="2000" dirty="0">
                <a:solidFill>
                  <a:schemeClr val="tx1"/>
                </a:solidFill>
              </a:rPr>
              <a:t>Date of birth</a:t>
            </a:r>
          </a:p>
          <a:p>
            <a:pPr marL="342900" indent="-342900" algn="just">
              <a:lnSpc>
                <a:spcPct val="150000"/>
              </a:lnSpc>
              <a:buFont typeface="Arial" panose="020B0604020202020204" pitchFamily="34" charset="0"/>
              <a:buChar char="•"/>
            </a:pPr>
            <a:r>
              <a:rPr lang="en-US" sz="2000" dirty="0">
                <a:solidFill>
                  <a:schemeClr val="tx1"/>
                </a:solidFill>
              </a:rPr>
              <a:t>Gender</a:t>
            </a:r>
          </a:p>
          <a:p>
            <a:pPr marL="342900" indent="-342900" algn="just">
              <a:lnSpc>
                <a:spcPct val="150000"/>
              </a:lnSpc>
              <a:buFont typeface="Arial" panose="020B0604020202020204" pitchFamily="34" charset="0"/>
              <a:buChar char="•"/>
            </a:pPr>
            <a:r>
              <a:rPr lang="en-US" sz="2000" dirty="0">
                <a:solidFill>
                  <a:schemeClr val="tx1"/>
                </a:solidFill>
              </a:rPr>
              <a:t>Employer</a:t>
            </a:r>
            <a:endParaRPr lang="en-IE" sz="2000" dirty="0">
              <a:solidFill>
                <a:schemeClr val="tx1"/>
              </a:solidFill>
            </a:endParaRPr>
          </a:p>
        </p:txBody>
      </p:sp>
    </p:spTree>
    <p:extLst>
      <p:ext uri="{BB962C8B-B14F-4D97-AF65-F5344CB8AC3E}">
        <p14:creationId xmlns:p14="http://schemas.microsoft.com/office/powerpoint/2010/main" val="2634005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178708" y="1274594"/>
            <a:ext cx="11102510" cy="4374581"/>
          </a:xfrm>
        </p:spPr>
        <p:txBody>
          <a:bodyPr/>
          <a:lstStyle/>
          <a:p>
            <a:pPr algn="just">
              <a:lnSpc>
                <a:spcPct val="150000"/>
              </a:lnSpc>
            </a:pPr>
            <a:r>
              <a:rPr lang="en-IE" sz="2000" dirty="0">
                <a:solidFill>
                  <a:schemeClr val="tx1"/>
                </a:solidFill>
              </a:rPr>
              <a:t>You may have noticed when you use the internet, that you often need to accept cookies to use the website. Another pop-up notification that you will often see is a privacy policy statement.</a:t>
            </a:r>
          </a:p>
          <a:p>
            <a:pPr algn="just">
              <a:lnSpc>
                <a:spcPct val="150000"/>
              </a:lnSpc>
            </a:pPr>
            <a:r>
              <a:rPr lang="en-US" sz="2000" b="0" i="0" dirty="0">
                <a:solidFill>
                  <a:schemeClr val="tx1"/>
                </a:solidFill>
                <a:effectLst/>
              </a:rPr>
              <a:t>Websites and apps are increasingly prompting you to read and acknowledge their privacy policies, a statement that indicates how a company will handle your data. </a:t>
            </a:r>
          </a:p>
          <a:p>
            <a:pPr algn="just">
              <a:lnSpc>
                <a:spcPct val="150000"/>
              </a:lnSpc>
            </a:pPr>
            <a:r>
              <a:rPr lang="en-US" sz="2000" b="0" i="0" dirty="0">
                <a:solidFill>
                  <a:schemeClr val="tx1"/>
                </a:solidFill>
                <a:effectLst/>
              </a:rPr>
              <a:t>A good privacy policy will thoroughly explain the types of information collected, how that information is gathered, and whether it will be shared with third parties. A privacy policy should also indicate how or if your information will be tracked. To minimize information tracking, consider opting out of ad trackers and proactively managing your cookies by deleting them, as well as your history and cache.</a:t>
            </a:r>
          </a:p>
          <a:p>
            <a:pPr algn="just">
              <a:lnSpc>
                <a:spcPct val="150000"/>
              </a:lnSpc>
            </a:pPr>
            <a:r>
              <a:rPr lang="en-US" sz="2000" dirty="0">
                <a:solidFill>
                  <a:schemeClr val="tx1"/>
                </a:solidFill>
              </a:rPr>
              <a:t>Curious about what a privacy policy might look like? Check out Google’s privacy policy by clicking on this link: </a:t>
            </a:r>
            <a:r>
              <a:rPr lang="en-US" sz="2000" dirty="0">
                <a:solidFill>
                  <a:srgbClr val="F9A169"/>
                </a:solidFill>
                <a:hlinkClick r:id="rId2">
                  <a:extLst>
                    <a:ext uri="{A12FA001-AC4F-418D-AE19-62706E023703}">
                      <ahyp:hlinkClr xmlns:ahyp="http://schemas.microsoft.com/office/drawing/2018/hyperlinkcolor" val="tx"/>
                    </a:ext>
                  </a:extLst>
                </a:hlinkClick>
              </a:rPr>
              <a:t>https://policies.google.com/privacy?hl=en-US</a:t>
            </a:r>
            <a:endParaRPr lang="en-US" sz="2000" dirty="0">
              <a:solidFill>
                <a:srgbClr val="F9A169"/>
              </a:solidFill>
            </a:endParaRPr>
          </a:p>
          <a:p>
            <a:endParaRPr lang="en-US" dirty="0">
              <a:solidFill>
                <a:schemeClr val="tx1"/>
              </a:solidFill>
            </a:endParaRPr>
          </a:p>
          <a:p>
            <a:pPr>
              <a:buClr>
                <a:srgbClr val="FFDE17"/>
              </a:buClr>
            </a:pPr>
            <a:endParaRPr lang="en-IE" dirty="0"/>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065" y="309491"/>
            <a:ext cx="11097969" cy="763935"/>
          </a:xfrm>
        </p:spPr>
        <p:txBody>
          <a:bodyPr/>
          <a:lstStyle/>
          <a:p>
            <a:r>
              <a:rPr lang="en-IE" dirty="0"/>
              <a:t>Privacy Policy Statements</a:t>
            </a:r>
          </a:p>
        </p:txBody>
      </p:sp>
    </p:spTree>
    <p:extLst>
      <p:ext uri="{BB962C8B-B14F-4D97-AF65-F5344CB8AC3E}">
        <p14:creationId xmlns:p14="http://schemas.microsoft.com/office/powerpoint/2010/main" val="2379921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178708" y="987552"/>
            <a:ext cx="11102510" cy="4460455"/>
          </a:xfrm>
        </p:spPr>
        <p:txBody>
          <a:bodyPr/>
          <a:lstStyle/>
          <a:p>
            <a:pPr marL="342900" indent="-342900" algn="just">
              <a:lnSpc>
                <a:spcPct val="150000"/>
              </a:lnSpc>
              <a:buFont typeface="Arial" panose="020B0604020202020204" pitchFamily="34" charset="0"/>
              <a:buChar char="•"/>
            </a:pPr>
            <a:r>
              <a:rPr lang="en-US" sz="2000" dirty="0">
                <a:solidFill>
                  <a:schemeClr val="tx1"/>
                </a:solidFill>
              </a:rPr>
              <a:t>Describe the types of information that’s collected, such as payment methods and IP addresses, and outline how they’re used.</a:t>
            </a:r>
          </a:p>
          <a:p>
            <a:pPr marL="342900" indent="-342900" algn="just">
              <a:lnSpc>
                <a:spcPct val="150000"/>
              </a:lnSpc>
              <a:buFont typeface="Arial" panose="020B0604020202020204" pitchFamily="34" charset="0"/>
              <a:buChar char="•"/>
            </a:pPr>
            <a:r>
              <a:rPr lang="en-US" sz="2000" dirty="0">
                <a:solidFill>
                  <a:schemeClr val="tx1"/>
                </a:solidFill>
              </a:rPr>
              <a:t>Disclose how information is gathered, including the use of browser cookies.</a:t>
            </a:r>
          </a:p>
          <a:p>
            <a:pPr marL="342900" indent="-342900" algn="just">
              <a:lnSpc>
                <a:spcPct val="150000"/>
              </a:lnSpc>
              <a:buFont typeface="Arial" panose="020B0604020202020204" pitchFamily="34" charset="0"/>
              <a:buChar char="•"/>
            </a:pPr>
            <a:r>
              <a:rPr lang="en-US" sz="2000" dirty="0">
                <a:solidFill>
                  <a:schemeClr val="tx1"/>
                </a:solidFill>
              </a:rPr>
              <a:t>Identify any third parties or organizations that might have access to your information.</a:t>
            </a:r>
          </a:p>
          <a:p>
            <a:pPr marL="342900" indent="-342900" algn="just">
              <a:lnSpc>
                <a:spcPct val="150000"/>
              </a:lnSpc>
              <a:buFont typeface="Arial" panose="020B0604020202020204" pitchFamily="34" charset="0"/>
              <a:buChar char="•"/>
            </a:pPr>
            <a:r>
              <a:rPr lang="en-US" sz="2000" dirty="0">
                <a:solidFill>
                  <a:schemeClr val="tx1"/>
                </a:solidFill>
              </a:rPr>
              <a:t>Outline the available privacy choices, with instructions on how to opt out of information sharing — and the consequences of doing so.</a:t>
            </a:r>
          </a:p>
          <a:p>
            <a:pPr marL="342900" indent="-342900" algn="just">
              <a:lnSpc>
                <a:spcPct val="150000"/>
              </a:lnSpc>
              <a:buFont typeface="Arial" panose="020B0604020202020204" pitchFamily="34" charset="0"/>
              <a:buChar char="•"/>
            </a:pPr>
            <a:r>
              <a:rPr lang="en-US" sz="2000" dirty="0">
                <a:solidFill>
                  <a:schemeClr val="tx1"/>
                </a:solidFill>
              </a:rPr>
              <a:t>Describe the site’s security protocols.</a:t>
            </a:r>
          </a:p>
          <a:p>
            <a:pPr marL="342900" indent="-342900" algn="just">
              <a:lnSpc>
                <a:spcPct val="150000"/>
              </a:lnSpc>
              <a:buFont typeface="Arial" panose="020B0604020202020204" pitchFamily="34" charset="0"/>
              <a:buChar char="•"/>
            </a:pPr>
            <a:r>
              <a:rPr lang="en-US" sz="2000" dirty="0">
                <a:solidFill>
                  <a:schemeClr val="tx1"/>
                </a:solidFill>
              </a:rPr>
              <a:t>Outline compliance with the Children’s Online Privacy Protection Act (COPPA) if the site collects data from children under 13.</a:t>
            </a:r>
          </a:p>
          <a:p>
            <a:pPr marL="342900" indent="-342900" algn="just">
              <a:lnSpc>
                <a:spcPct val="150000"/>
              </a:lnSpc>
              <a:buFont typeface="Arial" panose="020B0604020202020204" pitchFamily="34" charset="0"/>
              <a:buChar char="•"/>
            </a:pPr>
            <a:r>
              <a:rPr lang="en-US" sz="2000" dirty="0">
                <a:solidFill>
                  <a:schemeClr val="tx1"/>
                </a:solidFill>
              </a:rPr>
              <a:t>Provide contact information for further inquiries.</a:t>
            </a:r>
          </a:p>
          <a:p>
            <a:endParaRPr lang="en-US" dirty="0">
              <a:solidFill>
                <a:schemeClr val="tx1"/>
              </a:solidFill>
            </a:endParaRPr>
          </a:p>
          <a:p>
            <a:pPr>
              <a:buClr>
                <a:srgbClr val="FFDE17"/>
              </a:buClr>
            </a:pPr>
            <a:endParaRPr lang="en-IE" dirty="0"/>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065" y="309491"/>
            <a:ext cx="11097969" cy="763935"/>
          </a:xfrm>
        </p:spPr>
        <p:txBody>
          <a:bodyPr/>
          <a:lstStyle/>
          <a:p>
            <a:r>
              <a:rPr lang="en-IE" dirty="0"/>
              <a:t>What Should a good Privacy Policy Should Include?</a:t>
            </a:r>
          </a:p>
        </p:txBody>
      </p:sp>
    </p:spTree>
    <p:extLst>
      <p:ext uri="{BB962C8B-B14F-4D97-AF65-F5344CB8AC3E}">
        <p14:creationId xmlns:p14="http://schemas.microsoft.com/office/powerpoint/2010/main" val="319762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Check out this handy video which explains how to create a privacy policy for your website:</a:t>
            </a:r>
          </a:p>
          <a:p>
            <a:r>
              <a:rPr lang="en-IE" sz="2400" dirty="0">
                <a:solidFill>
                  <a:srgbClr val="F9A169"/>
                </a:solidFill>
                <a:hlinkClick r:id="rId3">
                  <a:extLst>
                    <a:ext uri="{A12FA001-AC4F-418D-AE19-62706E023703}">
                      <ahyp:hlinkClr xmlns:ahyp="http://schemas.microsoft.com/office/drawing/2018/hyperlinkcolor" val="tx"/>
                    </a:ext>
                  </a:extLst>
                </a:hlinkClick>
              </a:rPr>
              <a:t>https://www.youtube.com/watch?v=PMauhUveLZU</a:t>
            </a:r>
            <a:endParaRPr lang="en-IE" sz="24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a:t>
            </a:r>
            <a:r>
              <a:rPr lang="en-US" dirty="0">
                <a:solidFill>
                  <a:srgbClr val="8D5B98"/>
                </a:solidFill>
              </a:rPr>
              <a:t>How to Create a Privacy Policy for Your Website</a:t>
            </a:r>
            <a:endParaRPr lang="en-IE" dirty="0">
              <a:solidFill>
                <a:srgbClr val="8D5B98"/>
              </a:solidFill>
            </a:endParaRPr>
          </a:p>
        </p:txBody>
      </p:sp>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30345">
            <a:off x="5882848" y="4390777"/>
            <a:ext cx="1513197" cy="1522472"/>
          </a:xfrm>
          <a:prstGeom prst="rect">
            <a:avLst/>
          </a:prstGeom>
        </p:spPr>
      </p:pic>
      <p:pic>
        <p:nvPicPr>
          <p:cNvPr id="4" name="Online Media 3" title="How to Create a Privacy Policy for Your Website">
            <a:hlinkClick r:id="" action="ppaction://media"/>
            <a:extLst>
              <a:ext uri="{FF2B5EF4-FFF2-40B4-BE49-F238E27FC236}">
                <a16:creationId xmlns:a16="http://schemas.microsoft.com/office/drawing/2014/main" id="{9562D5E4-E91C-28F5-4AE6-C5B5FDBDBE9D}"/>
              </a:ext>
            </a:extLst>
          </p:cNvPr>
          <p:cNvPicPr>
            <a:picLocks noRot="1" noChangeAspect="1"/>
          </p:cNvPicPr>
          <p:nvPr>
            <a:videoFile r:link="rId1"/>
          </p:nvPr>
        </p:nvPicPr>
        <p:blipFill>
          <a:blip r:embed="rId8"/>
          <a:stretch>
            <a:fillRect/>
          </a:stretch>
        </p:blipFill>
        <p:spPr>
          <a:xfrm>
            <a:off x="7317511" y="1223694"/>
            <a:ext cx="4906582" cy="4172455"/>
          </a:xfrm>
          <a:prstGeom prst="rect">
            <a:avLst/>
          </a:prstGeom>
        </p:spPr>
      </p:pic>
    </p:spTree>
    <p:extLst>
      <p:ext uri="{BB962C8B-B14F-4D97-AF65-F5344CB8AC3E}">
        <p14:creationId xmlns:p14="http://schemas.microsoft.com/office/powerpoint/2010/main" val="30903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2AF37-59B1-4993-DD7C-A3B061FFCC79}"/>
              </a:ext>
            </a:extLst>
          </p:cNvPr>
          <p:cNvSpPr>
            <a:spLocks noGrp="1"/>
          </p:cNvSpPr>
          <p:nvPr>
            <p:ph type="body" sz="quarter" idx="27"/>
          </p:nvPr>
        </p:nvSpPr>
        <p:spPr>
          <a:xfrm>
            <a:off x="219456" y="1162879"/>
            <a:ext cx="5876543" cy="4748962"/>
          </a:xfrm>
        </p:spPr>
        <p:txBody>
          <a:bodyPr/>
          <a:lstStyle/>
          <a:p>
            <a:pPr algn="just">
              <a:lnSpc>
                <a:spcPct val="150000"/>
              </a:lnSpc>
            </a:pPr>
            <a:r>
              <a:rPr lang="en-IE" sz="2000" dirty="0">
                <a:solidFill>
                  <a:schemeClr val="tx1"/>
                </a:solidFill>
              </a:rPr>
              <a:t>Sometimes a privacy policy can seem quite confusing. Whilst one of the rules behind GDPR is that companies need to have easy to read and understandable privacy policies, sometimes it can still be difficult to understand everything that is included.</a:t>
            </a:r>
          </a:p>
          <a:p>
            <a:pPr algn="just">
              <a:lnSpc>
                <a:spcPct val="150000"/>
              </a:lnSpc>
            </a:pPr>
            <a:r>
              <a:rPr lang="en-US" sz="2000" dirty="0">
                <a:solidFill>
                  <a:schemeClr val="tx1"/>
                </a:solidFill>
              </a:rPr>
              <a:t>If you’re having trouble understanding a privacy policy, try search for it on </a:t>
            </a:r>
            <a:r>
              <a:rPr lang="en-US" sz="2000" dirty="0">
                <a:solidFill>
                  <a:srgbClr val="F9A169"/>
                </a:solidFill>
                <a:hlinkClick r:id="rId2" action="ppaction://hlinkfile">
                  <a:extLst>
                    <a:ext uri="{A12FA001-AC4F-418D-AE19-62706E023703}">
                      <ahyp:hlinkClr xmlns:ahyp="http://schemas.microsoft.com/office/drawing/2018/hyperlinkcolor" val="tx"/>
                    </a:ext>
                  </a:extLst>
                </a:hlinkClick>
              </a:rPr>
              <a:t>pribot.org</a:t>
            </a:r>
            <a:endParaRPr lang="en-US" sz="2000" dirty="0">
              <a:solidFill>
                <a:srgbClr val="F9A169"/>
              </a:solidFill>
            </a:endParaRPr>
          </a:p>
          <a:p>
            <a:pPr algn="just">
              <a:lnSpc>
                <a:spcPct val="150000"/>
              </a:lnSpc>
            </a:pPr>
            <a:r>
              <a:rPr lang="en-US" sz="2000" dirty="0">
                <a:solidFill>
                  <a:schemeClr val="tx1"/>
                </a:solidFill>
              </a:rPr>
              <a:t>This site was created by researchers that wanted to simplify privacy documents for the average consumer.</a:t>
            </a:r>
          </a:p>
          <a:p>
            <a:endParaRPr lang="en-IE" dirty="0">
              <a:solidFill>
                <a:srgbClr val="F9A169"/>
              </a:solidFill>
            </a:endParaRPr>
          </a:p>
          <a:p>
            <a:endParaRPr lang="en-IE" dirty="0"/>
          </a:p>
        </p:txBody>
      </p:sp>
      <p:sp>
        <p:nvSpPr>
          <p:cNvPr id="6" name="Text Placeholder 5">
            <a:extLst>
              <a:ext uri="{FF2B5EF4-FFF2-40B4-BE49-F238E27FC236}">
                <a16:creationId xmlns:a16="http://schemas.microsoft.com/office/drawing/2014/main" id="{2723C3A8-258F-AE4B-DEE8-950E0519600A}"/>
              </a:ext>
            </a:extLst>
          </p:cNvPr>
          <p:cNvSpPr>
            <a:spLocks noGrp="1"/>
          </p:cNvSpPr>
          <p:nvPr>
            <p:ph type="body" sz="quarter" idx="18"/>
          </p:nvPr>
        </p:nvSpPr>
        <p:spPr>
          <a:xfrm>
            <a:off x="128016" y="309491"/>
            <a:ext cx="6885432" cy="853387"/>
          </a:xfrm>
        </p:spPr>
        <p:txBody>
          <a:bodyPr>
            <a:normAutofit/>
          </a:bodyPr>
          <a:lstStyle/>
          <a:p>
            <a:pPr>
              <a:lnSpc>
                <a:spcPct val="170000"/>
              </a:lnSpc>
            </a:pPr>
            <a:r>
              <a:rPr lang="en-IE" sz="2400" dirty="0"/>
              <a:t>Having Difficulty Understanding a Privacy Policy?</a:t>
            </a:r>
          </a:p>
        </p:txBody>
      </p:sp>
      <p:pic>
        <p:nvPicPr>
          <p:cNvPr id="5" name="Picture Placeholder 4">
            <a:extLst>
              <a:ext uri="{FF2B5EF4-FFF2-40B4-BE49-F238E27FC236}">
                <a16:creationId xmlns:a16="http://schemas.microsoft.com/office/drawing/2014/main" id="{1D6F388B-E69D-280F-9C7B-B75E9679354E}"/>
              </a:ext>
            </a:extLst>
          </p:cNvPr>
          <p:cNvPicPr>
            <a:picLocks noGrp="1" noChangeAspect="1"/>
          </p:cNvPicPr>
          <p:nvPr>
            <p:ph type="pic" sz="quarter" idx="17"/>
          </p:nvPr>
        </p:nvPicPr>
        <p:blipFill>
          <a:blip r:embed="rId3"/>
          <a:srcRect l="12980" r="12980"/>
          <a:stretch>
            <a:fillRect/>
          </a:stretch>
        </p:blipFill>
        <p:spPr/>
      </p:pic>
    </p:spTree>
    <p:extLst>
      <p:ext uri="{BB962C8B-B14F-4D97-AF65-F5344CB8AC3E}">
        <p14:creationId xmlns:p14="http://schemas.microsoft.com/office/powerpoint/2010/main" val="3814049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2AF37-59B1-4993-DD7C-A3B061FFCC79}"/>
              </a:ext>
            </a:extLst>
          </p:cNvPr>
          <p:cNvSpPr>
            <a:spLocks noGrp="1"/>
          </p:cNvSpPr>
          <p:nvPr>
            <p:ph type="body" sz="quarter" idx="27"/>
          </p:nvPr>
        </p:nvSpPr>
        <p:spPr>
          <a:xfrm>
            <a:off x="447066" y="1162879"/>
            <a:ext cx="5648933" cy="4748962"/>
          </a:xfrm>
        </p:spPr>
        <p:txBody>
          <a:bodyPr/>
          <a:lstStyle/>
          <a:p>
            <a:pPr algn="just">
              <a:lnSpc>
                <a:spcPct val="150000"/>
              </a:lnSpc>
            </a:pPr>
            <a:r>
              <a:rPr lang="en-IE" sz="2000" dirty="0"/>
              <a:t>This self assessment quiz helps to show you how the world of online can be very different to real life.</a:t>
            </a:r>
          </a:p>
          <a:p>
            <a:pPr algn="just">
              <a:lnSpc>
                <a:spcPct val="150000"/>
              </a:lnSpc>
            </a:pPr>
            <a:r>
              <a:rPr lang="en-IE" sz="2000" dirty="0"/>
              <a:t>To access the resource, click on the link below:</a:t>
            </a:r>
          </a:p>
          <a:p>
            <a:pPr algn="just">
              <a:lnSpc>
                <a:spcPct val="150000"/>
              </a:lnSpc>
            </a:pPr>
            <a:r>
              <a:rPr lang="en-IE" sz="2000" dirty="0">
                <a:solidFill>
                  <a:srgbClr val="F9A169"/>
                </a:solidFill>
                <a:hlinkClick r:id="rId2">
                  <a:extLst>
                    <a:ext uri="{A12FA001-AC4F-418D-AE19-62706E023703}">
                      <ahyp:hlinkClr xmlns:ahyp="http://schemas.microsoft.com/office/drawing/2018/hyperlinkcolor" val="tx"/>
                    </a:ext>
                  </a:extLst>
                </a:hlinkClick>
              </a:rPr>
              <a:t>https://classroom.thenational.academy/lessons/how-the-online-world-is-different-to-real-life-c8vk4d</a:t>
            </a:r>
            <a:endParaRPr lang="en-IE" sz="2000" dirty="0">
              <a:solidFill>
                <a:srgbClr val="F9A169"/>
              </a:solidFill>
            </a:endParaRPr>
          </a:p>
          <a:p>
            <a:endParaRPr lang="en-IE" dirty="0"/>
          </a:p>
        </p:txBody>
      </p:sp>
      <p:sp>
        <p:nvSpPr>
          <p:cNvPr id="6" name="Text Placeholder 5">
            <a:extLst>
              <a:ext uri="{FF2B5EF4-FFF2-40B4-BE49-F238E27FC236}">
                <a16:creationId xmlns:a16="http://schemas.microsoft.com/office/drawing/2014/main" id="{2723C3A8-258F-AE4B-DEE8-950E0519600A}"/>
              </a:ext>
            </a:extLst>
          </p:cNvPr>
          <p:cNvSpPr>
            <a:spLocks noGrp="1"/>
          </p:cNvSpPr>
          <p:nvPr>
            <p:ph type="body" sz="quarter" idx="18"/>
          </p:nvPr>
        </p:nvSpPr>
        <p:spPr>
          <a:xfrm>
            <a:off x="447066" y="309491"/>
            <a:ext cx="5648934" cy="853387"/>
          </a:xfrm>
        </p:spPr>
        <p:txBody>
          <a:bodyPr>
            <a:normAutofit fontScale="92500"/>
          </a:bodyPr>
          <a:lstStyle/>
          <a:p>
            <a:r>
              <a:rPr lang="en-IE" dirty="0"/>
              <a:t>Activity: Self Assessment Quiz</a:t>
            </a:r>
          </a:p>
        </p:txBody>
      </p:sp>
      <p:pic>
        <p:nvPicPr>
          <p:cNvPr id="4" name="Picture Placeholder 3">
            <a:extLst>
              <a:ext uri="{FF2B5EF4-FFF2-40B4-BE49-F238E27FC236}">
                <a16:creationId xmlns:a16="http://schemas.microsoft.com/office/drawing/2014/main" id="{8B302FB6-85B5-35B4-B4B5-80108BA01718}"/>
              </a:ext>
            </a:extLst>
          </p:cNvPr>
          <p:cNvPicPr>
            <a:picLocks noGrp="1" noChangeAspect="1"/>
          </p:cNvPicPr>
          <p:nvPr>
            <p:ph type="pic" sz="quarter" idx="17"/>
          </p:nvPr>
        </p:nvPicPr>
        <p:blipFill>
          <a:blip r:embed="rId3"/>
          <a:srcRect l="12980" r="12980"/>
          <a:stretch>
            <a:fillRect/>
          </a:stretch>
        </p:blipFill>
        <p:spPr/>
      </p:pic>
    </p:spTree>
    <p:extLst>
      <p:ext uri="{BB962C8B-B14F-4D97-AF65-F5344CB8AC3E}">
        <p14:creationId xmlns:p14="http://schemas.microsoft.com/office/powerpoint/2010/main" val="265552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908742" y="4493866"/>
            <a:ext cx="7186186" cy="3543114"/>
          </a:xfrm>
        </p:spPr>
        <p:txBody>
          <a:bodyPr/>
          <a:lstStyle/>
          <a:p>
            <a:pPr>
              <a:lnSpc>
                <a:spcPct val="150000"/>
              </a:lnSpc>
            </a:pPr>
            <a:r>
              <a:rPr lang="en-IE" dirty="0"/>
              <a:t>Topic 2: </a:t>
            </a:r>
            <a:r>
              <a:rPr lang="en-US" sz="3600" dirty="0"/>
              <a:t>Protecting health and wellbeing</a:t>
            </a:r>
          </a:p>
          <a:p>
            <a:endParaRPr lang="en-IE" dirty="0"/>
          </a:p>
        </p:txBody>
      </p:sp>
      <p:pic>
        <p:nvPicPr>
          <p:cNvPr id="7" name="Picture Placeholder 6">
            <a:extLst>
              <a:ext uri="{FF2B5EF4-FFF2-40B4-BE49-F238E27FC236}">
                <a16:creationId xmlns:a16="http://schemas.microsoft.com/office/drawing/2014/main" id="{C2D647B9-49A4-D6AA-2303-1AB791243943}"/>
              </a:ext>
            </a:extLst>
          </p:cNvPr>
          <p:cNvPicPr>
            <a:picLocks noGrp="1" noChangeAspect="1"/>
          </p:cNvPicPr>
          <p:nvPr>
            <p:ph type="pic" sz="quarter" idx="19"/>
          </p:nvPr>
        </p:nvPicPr>
        <p:blipFill>
          <a:blip r:embed="rId2"/>
          <a:srcRect t="12793" b="12793"/>
          <a:stretch>
            <a:fillRect/>
          </a:stretch>
        </p:blipFill>
        <p:spPr/>
      </p:pic>
    </p:spTree>
    <p:extLst>
      <p:ext uri="{BB962C8B-B14F-4D97-AF65-F5344CB8AC3E}">
        <p14:creationId xmlns:p14="http://schemas.microsoft.com/office/powerpoint/2010/main" val="29450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A0DEB0F-01E0-8344-B663-229CCBC78CAA}"/>
              </a:ext>
            </a:extLst>
          </p:cNvPr>
          <p:cNvSpPr>
            <a:spLocks noGrp="1"/>
          </p:cNvSpPr>
          <p:nvPr>
            <p:ph type="body" sz="quarter" idx="13"/>
          </p:nvPr>
        </p:nvSpPr>
        <p:spPr/>
        <p:txBody>
          <a:bodyPr/>
          <a:lstStyle/>
          <a:p>
            <a:r>
              <a:rPr lang="en-IE" dirty="0"/>
              <a:t>Module 4 Overview</a:t>
            </a:r>
          </a:p>
        </p:txBody>
      </p:sp>
      <p:sp>
        <p:nvSpPr>
          <p:cNvPr id="14" name="Text Placeholder 13">
            <a:extLst>
              <a:ext uri="{FF2B5EF4-FFF2-40B4-BE49-F238E27FC236}">
                <a16:creationId xmlns:a16="http://schemas.microsoft.com/office/drawing/2014/main" id="{84C80B11-E721-BB2C-60A8-16EFA590CB46}"/>
              </a:ext>
            </a:extLst>
          </p:cNvPr>
          <p:cNvSpPr>
            <a:spLocks noGrp="1"/>
          </p:cNvSpPr>
          <p:nvPr>
            <p:ph type="body" sz="quarter" idx="16"/>
          </p:nvPr>
        </p:nvSpPr>
        <p:spPr>
          <a:xfrm>
            <a:off x="8280329" y="1260994"/>
            <a:ext cx="3240693" cy="950300"/>
          </a:xfrm>
        </p:spPr>
        <p:txBody>
          <a:bodyPr/>
          <a:lstStyle/>
          <a:p>
            <a:r>
              <a:rPr lang="en-US" sz="2000" dirty="0"/>
              <a:t>Protecting personal data and privacy</a:t>
            </a:r>
          </a:p>
        </p:txBody>
      </p:sp>
      <p:sp>
        <p:nvSpPr>
          <p:cNvPr id="13" name="Text Placeholder 12">
            <a:extLst>
              <a:ext uri="{FF2B5EF4-FFF2-40B4-BE49-F238E27FC236}">
                <a16:creationId xmlns:a16="http://schemas.microsoft.com/office/drawing/2014/main" id="{680C324C-9436-0A7C-1236-8BD2702F168A}"/>
              </a:ext>
            </a:extLst>
          </p:cNvPr>
          <p:cNvSpPr>
            <a:spLocks noGrp="1"/>
          </p:cNvSpPr>
          <p:nvPr>
            <p:ph type="body" sz="quarter" idx="15"/>
          </p:nvPr>
        </p:nvSpPr>
        <p:spPr/>
        <p:txBody>
          <a:bodyPr/>
          <a:lstStyle/>
          <a:p>
            <a:r>
              <a:rPr lang="en-IE" dirty="0"/>
              <a:t>01</a:t>
            </a:r>
          </a:p>
        </p:txBody>
      </p:sp>
      <p:sp>
        <p:nvSpPr>
          <p:cNvPr id="15" name="Text Placeholder 14">
            <a:extLst>
              <a:ext uri="{FF2B5EF4-FFF2-40B4-BE49-F238E27FC236}">
                <a16:creationId xmlns:a16="http://schemas.microsoft.com/office/drawing/2014/main" id="{F6A85A95-0425-8375-EE94-55FD4F59886C}"/>
              </a:ext>
            </a:extLst>
          </p:cNvPr>
          <p:cNvSpPr>
            <a:spLocks noGrp="1"/>
          </p:cNvSpPr>
          <p:nvPr>
            <p:ph type="body" sz="quarter" idx="17"/>
          </p:nvPr>
        </p:nvSpPr>
        <p:spPr>
          <a:xfrm>
            <a:off x="8280329" y="2526828"/>
            <a:ext cx="3326929" cy="950300"/>
          </a:xfrm>
        </p:spPr>
        <p:txBody>
          <a:bodyPr/>
          <a:lstStyle/>
          <a:p>
            <a:r>
              <a:rPr lang="en-US" sz="2000" dirty="0"/>
              <a:t>Protecting health and wellbeing</a:t>
            </a:r>
          </a:p>
        </p:txBody>
      </p:sp>
      <p:sp>
        <p:nvSpPr>
          <p:cNvPr id="16" name="Text Placeholder 15">
            <a:extLst>
              <a:ext uri="{FF2B5EF4-FFF2-40B4-BE49-F238E27FC236}">
                <a16:creationId xmlns:a16="http://schemas.microsoft.com/office/drawing/2014/main" id="{3B0E560C-168D-26E7-3862-1D7F4BF412A8}"/>
              </a:ext>
            </a:extLst>
          </p:cNvPr>
          <p:cNvSpPr>
            <a:spLocks noGrp="1"/>
          </p:cNvSpPr>
          <p:nvPr>
            <p:ph type="body" sz="quarter" idx="18"/>
          </p:nvPr>
        </p:nvSpPr>
        <p:spPr/>
        <p:txBody>
          <a:bodyPr/>
          <a:lstStyle/>
          <a:p>
            <a:r>
              <a:rPr lang="en-IE" dirty="0"/>
              <a:t>02</a:t>
            </a:r>
          </a:p>
        </p:txBody>
      </p:sp>
      <p:sp>
        <p:nvSpPr>
          <p:cNvPr id="17" name="Text Placeholder 16">
            <a:extLst>
              <a:ext uri="{FF2B5EF4-FFF2-40B4-BE49-F238E27FC236}">
                <a16:creationId xmlns:a16="http://schemas.microsoft.com/office/drawing/2014/main" id="{924F113E-D770-438D-FD64-F24A53747AD4}"/>
              </a:ext>
            </a:extLst>
          </p:cNvPr>
          <p:cNvSpPr>
            <a:spLocks noGrp="1"/>
          </p:cNvSpPr>
          <p:nvPr>
            <p:ph type="body" sz="quarter" idx="19"/>
          </p:nvPr>
        </p:nvSpPr>
        <p:spPr>
          <a:xfrm>
            <a:off x="8265310" y="3865741"/>
            <a:ext cx="3326928" cy="950300"/>
          </a:xfrm>
        </p:spPr>
        <p:txBody>
          <a:bodyPr/>
          <a:lstStyle/>
          <a:p>
            <a:r>
              <a:rPr lang="en-IE" sz="2000" dirty="0"/>
              <a:t>Protecting devices</a:t>
            </a:r>
          </a:p>
        </p:txBody>
      </p:sp>
      <p:sp>
        <p:nvSpPr>
          <p:cNvPr id="18" name="Text Placeholder 17">
            <a:extLst>
              <a:ext uri="{FF2B5EF4-FFF2-40B4-BE49-F238E27FC236}">
                <a16:creationId xmlns:a16="http://schemas.microsoft.com/office/drawing/2014/main" id="{A58F9EFA-263A-EDEC-62E7-F4348136D19D}"/>
              </a:ext>
            </a:extLst>
          </p:cNvPr>
          <p:cNvSpPr>
            <a:spLocks noGrp="1"/>
          </p:cNvSpPr>
          <p:nvPr>
            <p:ph type="body" sz="quarter" idx="20"/>
          </p:nvPr>
        </p:nvSpPr>
        <p:spPr/>
        <p:txBody>
          <a:bodyPr/>
          <a:lstStyle/>
          <a:p>
            <a:r>
              <a:rPr lang="en-IE" dirty="0"/>
              <a:t>04</a:t>
            </a:r>
          </a:p>
        </p:txBody>
      </p:sp>
      <p:sp>
        <p:nvSpPr>
          <p:cNvPr id="19" name="Text Placeholder 18">
            <a:extLst>
              <a:ext uri="{FF2B5EF4-FFF2-40B4-BE49-F238E27FC236}">
                <a16:creationId xmlns:a16="http://schemas.microsoft.com/office/drawing/2014/main" id="{2BC5A265-29EB-74CE-1E0A-ABE025EA6305}"/>
              </a:ext>
            </a:extLst>
          </p:cNvPr>
          <p:cNvSpPr>
            <a:spLocks noGrp="1"/>
          </p:cNvSpPr>
          <p:nvPr>
            <p:ph type="body" sz="quarter" idx="21"/>
          </p:nvPr>
        </p:nvSpPr>
        <p:spPr>
          <a:xfrm>
            <a:off x="8280329" y="5221100"/>
            <a:ext cx="3239121" cy="950300"/>
          </a:xfrm>
        </p:spPr>
        <p:txBody>
          <a:bodyPr/>
          <a:lstStyle/>
          <a:p>
            <a:r>
              <a:rPr lang="en-IE" sz="2000" dirty="0"/>
              <a:t>Protecting the environment</a:t>
            </a:r>
          </a:p>
        </p:txBody>
      </p:sp>
      <p:sp>
        <p:nvSpPr>
          <p:cNvPr id="20" name="Text Placeholder 19">
            <a:extLst>
              <a:ext uri="{FF2B5EF4-FFF2-40B4-BE49-F238E27FC236}">
                <a16:creationId xmlns:a16="http://schemas.microsoft.com/office/drawing/2014/main" id="{DE8FA2B8-2B75-A87E-4005-EFB33414C903}"/>
              </a:ext>
            </a:extLst>
          </p:cNvPr>
          <p:cNvSpPr>
            <a:spLocks noGrp="1"/>
          </p:cNvSpPr>
          <p:nvPr>
            <p:ph type="body" sz="quarter" idx="22"/>
          </p:nvPr>
        </p:nvSpPr>
        <p:spPr/>
        <p:txBody>
          <a:bodyPr/>
          <a:lstStyle/>
          <a:p>
            <a:r>
              <a:rPr lang="en-IE" dirty="0"/>
              <a:t>03</a:t>
            </a:r>
          </a:p>
        </p:txBody>
      </p:sp>
      <p:sp>
        <p:nvSpPr>
          <p:cNvPr id="21" name="TextBox 20">
            <a:extLst>
              <a:ext uri="{FF2B5EF4-FFF2-40B4-BE49-F238E27FC236}">
                <a16:creationId xmlns:a16="http://schemas.microsoft.com/office/drawing/2014/main" id="{865777F6-3AD1-9C95-A586-2736F0CFB00A}"/>
              </a:ext>
            </a:extLst>
          </p:cNvPr>
          <p:cNvSpPr txBox="1"/>
          <p:nvPr/>
        </p:nvSpPr>
        <p:spPr>
          <a:xfrm>
            <a:off x="218661" y="940676"/>
            <a:ext cx="5704908" cy="5539978"/>
          </a:xfrm>
          <a:prstGeom prst="rect">
            <a:avLst/>
          </a:prstGeom>
          <a:noFill/>
        </p:spPr>
        <p:txBody>
          <a:bodyPr wrap="square" rtlCol="0">
            <a:spAutoFit/>
          </a:bodyPr>
          <a:lstStyle/>
          <a:p>
            <a:pPr algn="just">
              <a:lnSpc>
                <a:spcPct val="150000"/>
              </a:lnSpc>
            </a:pPr>
            <a:r>
              <a:rPr lang="en-US" sz="1600" dirty="0"/>
              <a:t>Welcome to Module 4 of the Teach Digital OERs. Module 4 is about digital safety. Within this module you will learn about how to protect your personal data and methods of improving your safety whilst using digital technologies.</a:t>
            </a:r>
          </a:p>
          <a:p>
            <a:pPr algn="just">
              <a:lnSpc>
                <a:spcPct val="150000"/>
              </a:lnSpc>
            </a:pPr>
            <a:r>
              <a:rPr lang="en-US" sz="1600" dirty="0"/>
              <a:t>Topic 2 is comprised of information relating to improving your health and wellbeing whilst using digital technologies, highlighting how digital technology can impact us positively and negatively, with some strategies on how to avoid the negative effects of technology.</a:t>
            </a:r>
          </a:p>
          <a:p>
            <a:pPr algn="just">
              <a:lnSpc>
                <a:spcPct val="150000"/>
              </a:lnSpc>
            </a:pPr>
            <a:r>
              <a:rPr lang="en-US" sz="1600" dirty="0"/>
              <a:t>Within topic 3 you will learn how to protect your devices, such as your mobile phone and modem for your home.</a:t>
            </a:r>
          </a:p>
          <a:p>
            <a:pPr algn="just">
              <a:lnSpc>
                <a:spcPct val="150000"/>
              </a:lnSpc>
            </a:pPr>
            <a:r>
              <a:rPr lang="en-US" sz="1600" dirty="0"/>
              <a:t>Finally, topic 4 introduces you to the environmental impact that we contribute to when we use technology, and how we can help to avoid this.</a:t>
            </a:r>
          </a:p>
          <a:p>
            <a:endParaRPr lang="en-IE" dirty="0"/>
          </a:p>
        </p:txBody>
      </p:sp>
    </p:spTree>
    <p:extLst>
      <p:ext uri="{BB962C8B-B14F-4D97-AF65-F5344CB8AC3E}">
        <p14:creationId xmlns:p14="http://schemas.microsoft.com/office/powerpoint/2010/main" val="222567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111819"/>
            <a:ext cx="11102510" cy="4038015"/>
          </a:xfrm>
        </p:spPr>
        <p:txBody>
          <a:bodyPr/>
          <a:lstStyle/>
          <a:p>
            <a:pPr algn="just">
              <a:lnSpc>
                <a:spcPct val="150000"/>
              </a:lnSpc>
            </a:pPr>
            <a:r>
              <a:rPr lang="en-US" dirty="0">
                <a:solidFill>
                  <a:schemeClr val="accent6"/>
                </a:solidFill>
              </a:rPr>
              <a:t>Before we begin topic 2, here are some useful definitions to help you understand some of the information in this module.</a:t>
            </a:r>
          </a:p>
          <a:p>
            <a:pPr algn="just">
              <a:lnSpc>
                <a:spcPct val="150000"/>
              </a:lnSpc>
            </a:pPr>
            <a:endParaRPr lang="en-US" sz="2200" dirty="0">
              <a:solidFill>
                <a:schemeClr val="accent6"/>
              </a:solidFill>
            </a:endParaRPr>
          </a:p>
          <a:p>
            <a:pPr marL="0" algn="just">
              <a:lnSpc>
                <a:spcPct val="150000"/>
              </a:lnSpc>
            </a:pPr>
            <a:r>
              <a:rPr lang="en-US" sz="2400" b="1" i="0" dirty="0">
                <a:effectLst/>
              </a:rPr>
              <a:t>Digital wellbeing </a:t>
            </a:r>
            <a:r>
              <a:rPr lang="en-US" dirty="0"/>
              <a:t>is a term used to describe the impact of technologies and digital services on people's mental, physical, social and emotional health.</a:t>
            </a:r>
          </a:p>
          <a:p>
            <a:pPr marL="0" algn="just">
              <a:lnSpc>
                <a:spcPct val="150000"/>
              </a:lnSpc>
            </a:pPr>
            <a:r>
              <a:rPr lang="en-US" sz="2400" b="1" dirty="0"/>
              <a:t>Technostress</a:t>
            </a:r>
            <a:r>
              <a:rPr lang="en-US" sz="2400" dirty="0"/>
              <a:t> </a:t>
            </a:r>
            <a:r>
              <a:rPr lang="en-US" dirty="0"/>
              <a:t>is a type of stress that is caused by the rapid changes in technology and occurs as a result of the inability to meet the changing demands of these technologies.</a:t>
            </a:r>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293437" y="290442"/>
            <a:ext cx="11251597" cy="663716"/>
          </a:xfrm>
        </p:spPr>
        <p:txBody>
          <a:bodyPr/>
          <a:lstStyle/>
          <a:p>
            <a:r>
              <a:rPr lang="en-IE" dirty="0"/>
              <a:t>Relevant Definitions	</a:t>
            </a:r>
            <a:endParaRPr lang="en-RU" dirty="0"/>
          </a:p>
        </p:txBody>
      </p:sp>
    </p:spTree>
    <p:extLst>
      <p:ext uri="{BB962C8B-B14F-4D97-AF65-F5344CB8AC3E}">
        <p14:creationId xmlns:p14="http://schemas.microsoft.com/office/powerpoint/2010/main" val="3083996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447066" y="717756"/>
            <a:ext cx="5648934" cy="3557524"/>
          </a:xfrm>
        </p:spPr>
        <p:txBody>
          <a:bodyPr/>
          <a:lstStyle/>
          <a:p>
            <a:pPr algn="just">
              <a:lnSpc>
                <a:spcPct val="150000"/>
              </a:lnSpc>
            </a:pPr>
            <a:r>
              <a:rPr lang="en-IE" sz="1900" dirty="0">
                <a:solidFill>
                  <a:srgbClr val="525252"/>
                </a:solidFill>
              </a:rPr>
              <a:t>Throughout the pandemic, as we weren’t able to see each other we have had to rely on technology to ensure that we could still communicate with each other.</a:t>
            </a:r>
          </a:p>
          <a:p>
            <a:pPr algn="just">
              <a:lnSpc>
                <a:spcPct val="150000"/>
              </a:lnSpc>
            </a:pPr>
            <a:r>
              <a:rPr lang="en-IE" sz="1900" dirty="0">
                <a:solidFill>
                  <a:srgbClr val="525252"/>
                </a:solidFill>
              </a:rPr>
              <a:t>Technology used in moderation does not tend to cause issues. However, when used in excess, it can cause different physical and psychological problems.</a:t>
            </a:r>
          </a:p>
          <a:p>
            <a:pPr algn="just">
              <a:lnSpc>
                <a:spcPct val="150000"/>
              </a:lnSpc>
            </a:pPr>
            <a:r>
              <a:rPr lang="en-IE" sz="1900" dirty="0">
                <a:solidFill>
                  <a:srgbClr val="525252"/>
                </a:solidFill>
              </a:rPr>
              <a:t>It is important to be able to recognise the symptoms as technostress and negative digital wellbeing can impact different parts of our lives. In this section we will examine how to avoid some of these potential problems and how to reduce the negative impacts of technology use.</a:t>
            </a:r>
          </a:p>
          <a:p>
            <a:endParaRPr lang="en-IE" dirty="0"/>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324970" y="150466"/>
            <a:ext cx="5771030" cy="873266"/>
          </a:xfrm>
        </p:spPr>
        <p:txBody>
          <a:bodyPr>
            <a:normAutofit/>
          </a:bodyPr>
          <a:lstStyle/>
          <a:p>
            <a:r>
              <a:rPr lang="en-IE" sz="2800" dirty="0"/>
              <a:t>Paying Attention to Technology Use</a:t>
            </a:r>
          </a:p>
        </p:txBody>
      </p:sp>
      <p:pic>
        <p:nvPicPr>
          <p:cNvPr id="4" name="Picture Placeholder 3">
            <a:extLst>
              <a:ext uri="{FF2B5EF4-FFF2-40B4-BE49-F238E27FC236}">
                <a16:creationId xmlns:a16="http://schemas.microsoft.com/office/drawing/2014/main" id="{A3DFA30A-898D-264D-75AD-2D1E2B7558EA}"/>
              </a:ext>
            </a:extLst>
          </p:cNvPr>
          <p:cNvPicPr>
            <a:picLocks noGrp="1" noChangeAspect="1"/>
          </p:cNvPicPr>
          <p:nvPr>
            <p:ph type="pic" sz="quarter" idx="17"/>
          </p:nvPr>
        </p:nvPicPr>
        <p:blipFill>
          <a:blip r:embed="rId2"/>
          <a:srcRect t="19986" b="19986"/>
          <a:stretch>
            <a:fillRect/>
          </a:stretch>
        </p:blipFill>
        <p:spPr/>
      </p:pic>
    </p:spTree>
    <p:extLst>
      <p:ext uri="{BB962C8B-B14F-4D97-AF65-F5344CB8AC3E}">
        <p14:creationId xmlns:p14="http://schemas.microsoft.com/office/powerpoint/2010/main" val="4279140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339654" y="1303928"/>
            <a:ext cx="11102510" cy="4250143"/>
          </a:xfrm>
        </p:spPr>
        <p:txBody>
          <a:bodyPr/>
          <a:lstStyle/>
          <a:p>
            <a:pPr marL="0" algn="just">
              <a:lnSpc>
                <a:spcPct val="150000"/>
              </a:lnSpc>
            </a:pPr>
            <a:r>
              <a:rPr lang="en-US" sz="2000" dirty="0"/>
              <a:t>Digital overload occurs </a:t>
            </a:r>
            <a:r>
              <a:rPr lang="en-IN" sz="2000" dirty="0"/>
              <a:t>from being constantly on digital platforms and receiving a lot of notifications. As you spend more time using digital technologies, it tends to cause a feeling of being overwhelmed. This is digital overload.</a:t>
            </a:r>
            <a:endParaRPr lang="en-IE" sz="2000" dirty="0"/>
          </a:p>
          <a:p>
            <a:pPr marL="0" algn="just">
              <a:lnSpc>
                <a:spcPct val="150000"/>
              </a:lnSpc>
            </a:pPr>
            <a:r>
              <a:rPr lang="en-IE" sz="2000" dirty="0"/>
              <a:t>Your brain is a wonderful thing, but it only can do so much. When you are thinking too much, remembering a lot of information, and focusing for long periods of time, it can cause your concentration to be impaired.</a:t>
            </a:r>
          </a:p>
          <a:p>
            <a:pPr marL="0" algn="just">
              <a:lnSpc>
                <a:spcPct val="150000"/>
              </a:lnSpc>
            </a:pPr>
            <a:r>
              <a:rPr lang="en-IE" sz="2000" dirty="0"/>
              <a:t>You may find that when this happens, you aren’t as resilient, you’re a bit less creative and you can’t concentrate as well as you normally do.</a:t>
            </a:r>
          </a:p>
          <a:p>
            <a:pPr marL="0" algn="just">
              <a:lnSpc>
                <a:spcPct val="150000"/>
              </a:lnSpc>
            </a:pPr>
            <a:r>
              <a:rPr lang="en-IE" sz="2000" dirty="0"/>
              <a:t>Let’s have a look at some of the potential impacts of digital overload</a:t>
            </a:r>
            <a:r>
              <a:rPr lang="en-IE" dirty="0"/>
              <a:t>.</a:t>
            </a:r>
            <a:endParaRPr lang="en-US" dirty="0"/>
          </a:p>
          <a:p>
            <a:endParaRPr lang="en-US" dirty="0"/>
          </a:p>
          <a:p>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What is Digital Overload?</a:t>
            </a:r>
            <a:endParaRPr lang="en-RU" dirty="0"/>
          </a:p>
        </p:txBody>
      </p:sp>
    </p:spTree>
    <p:extLst>
      <p:ext uri="{BB962C8B-B14F-4D97-AF65-F5344CB8AC3E}">
        <p14:creationId xmlns:p14="http://schemas.microsoft.com/office/powerpoint/2010/main" val="472911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192024" y="1047982"/>
            <a:ext cx="6126480" cy="3251547"/>
          </a:xfrm>
        </p:spPr>
        <p:txBody>
          <a:bodyPr/>
          <a:lstStyle/>
          <a:p>
            <a:pPr algn="just">
              <a:lnSpc>
                <a:spcPct val="150000"/>
              </a:lnSpc>
            </a:pPr>
            <a:r>
              <a:rPr lang="en-IE" sz="2000" dirty="0">
                <a:solidFill>
                  <a:srgbClr val="525252"/>
                </a:solidFill>
              </a:rPr>
              <a:t>The following are some of the impacts of digital overload:</a:t>
            </a:r>
          </a:p>
          <a:p>
            <a:pPr algn="just">
              <a:lnSpc>
                <a:spcPct val="150000"/>
              </a:lnSpc>
            </a:pPr>
            <a:r>
              <a:rPr lang="en-US" sz="2000" b="1" dirty="0"/>
              <a:t>Loss of control of your day-to-day life.</a:t>
            </a:r>
            <a:endParaRPr lang="en-IE" sz="2000" dirty="0">
              <a:solidFill>
                <a:srgbClr val="525252"/>
              </a:solidFill>
            </a:endParaRPr>
          </a:p>
          <a:p>
            <a:pPr algn="just">
              <a:lnSpc>
                <a:spcPct val="150000"/>
              </a:lnSpc>
            </a:pPr>
            <a:r>
              <a:rPr lang="en-IE" sz="2000" dirty="0">
                <a:solidFill>
                  <a:srgbClr val="525252"/>
                </a:solidFill>
              </a:rPr>
              <a:t>When you feel you cannot put your phone down, and that you just want to be on it because it feels good- this can be seen as a dependence on technology.</a:t>
            </a:r>
          </a:p>
          <a:p>
            <a:pPr algn="just">
              <a:lnSpc>
                <a:spcPct val="150000"/>
              </a:lnSpc>
            </a:pPr>
            <a:r>
              <a:rPr lang="en-IE" sz="2000" b="1" dirty="0"/>
              <a:t>Digital overload can impact your mental health.</a:t>
            </a:r>
          </a:p>
          <a:p>
            <a:pPr algn="just">
              <a:lnSpc>
                <a:spcPct val="150000"/>
              </a:lnSpc>
            </a:pPr>
            <a:r>
              <a:rPr lang="en-IE" sz="2000" dirty="0"/>
              <a:t>This can increase stress, anxiety and depression as digital lives expand. Less face-to-face interaction, increased inactivity, poor in-person communication skills and an overall distrust amongst people.</a:t>
            </a:r>
            <a:endParaRPr lang="en-IE" sz="2000" dirty="0">
              <a:solidFill>
                <a:srgbClr val="525252"/>
              </a:solidFill>
            </a:endParaRPr>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447066" y="309492"/>
            <a:ext cx="5648934" cy="1153548"/>
          </a:xfrm>
        </p:spPr>
        <p:txBody>
          <a:bodyPr>
            <a:normAutofit/>
          </a:bodyPr>
          <a:lstStyle/>
          <a:p>
            <a:r>
              <a:rPr lang="en-IE" dirty="0"/>
              <a:t>Impacts of Digital Overload</a:t>
            </a:r>
          </a:p>
        </p:txBody>
      </p:sp>
      <p:pic>
        <p:nvPicPr>
          <p:cNvPr id="2" name="Picture Placeholder 1">
            <a:extLst>
              <a:ext uri="{FF2B5EF4-FFF2-40B4-BE49-F238E27FC236}">
                <a16:creationId xmlns:a16="http://schemas.microsoft.com/office/drawing/2014/main" id="{9C3C6BFD-C048-7E2D-7953-0CD01064FEEB}"/>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722382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233705" y="859539"/>
            <a:ext cx="5998129" cy="4974333"/>
          </a:xfrm>
        </p:spPr>
        <p:txBody>
          <a:bodyPr>
            <a:noAutofit/>
          </a:bodyPr>
          <a:lstStyle/>
          <a:p>
            <a:pPr algn="just">
              <a:lnSpc>
                <a:spcPct val="170000"/>
              </a:lnSpc>
            </a:pPr>
            <a:r>
              <a:rPr lang="en-US" sz="1400" dirty="0">
                <a:solidFill>
                  <a:srgbClr val="525252"/>
                </a:solidFill>
              </a:rPr>
              <a:t>You might recognize some of the below </a:t>
            </a:r>
            <a:r>
              <a:rPr lang="en-US" sz="1400" dirty="0" err="1">
                <a:solidFill>
                  <a:srgbClr val="525252"/>
                </a:solidFill>
              </a:rPr>
              <a:t>behaviour</a:t>
            </a:r>
            <a:r>
              <a:rPr lang="en-US" sz="1400" dirty="0">
                <a:solidFill>
                  <a:srgbClr val="525252"/>
                </a:solidFill>
              </a:rPr>
              <a:t> that can deteriorate your digital wellbeing: </a:t>
            </a:r>
          </a:p>
          <a:p>
            <a:pPr algn="just">
              <a:lnSpc>
                <a:spcPct val="170000"/>
              </a:lnSpc>
            </a:pPr>
            <a:r>
              <a:rPr lang="en-US" sz="1400" b="1" dirty="0">
                <a:solidFill>
                  <a:srgbClr val="525252"/>
                </a:solidFill>
              </a:rPr>
              <a:t>Internet addiction </a:t>
            </a:r>
            <a:r>
              <a:rPr lang="en-US" sz="1400" dirty="0">
                <a:solidFill>
                  <a:srgbClr val="525252"/>
                </a:solidFill>
              </a:rPr>
              <a:t>– shopping online, playing video games, checking Facebook, blogs, videos, social media</a:t>
            </a:r>
          </a:p>
          <a:p>
            <a:pPr algn="just">
              <a:lnSpc>
                <a:spcPct val="170000"/>
              </a:lnSpc>
            </a:pPr>
            <a:r>
              <a:rPr lang="en-US" sz="1400" b="1" dirty="0">
                <a:solidFill>
                  <a:srgbClr val="525252"/>
                </a:solidFill>
              </a:rPr>
              <a:t>Time wasting </a:t>
            </a:r>
            <a:r>
              <a:rPr lang="en-US" sz="1400" dirty="0">
                <a:solidFill>
                  <a:srgbClr val="525252"/>
                </a:solidFill>
              </a:rPr>
              <a:t>- spending too much time scrolling, spending less time living in the real world and enjoying interacting with people, exercising etc.</a:t>
            </a:r>
          </a:p>
          <a:p>
            <a:pPr algn="just">
              <a:lnSpc>
                <a:spcPct val="170000"/>
              </a:lnSpc>
            </a:pPr>
            <a:r>
              <a:rPr lang="en-US" sz="1400" b="1" dirty="0">
                <a:solidFill>
                  <a:srgbClr val="525252"/>
                </a:solidFill>
              </a:rPr>
              <a:t>Compulsive checking and compelled to social media- </a:t>
            </a:r>
            <a:r>
              <a:rPr lang="en-US" sz="1400" dirty="0">
                <a:solidFill>
                  <a:srgbClr val="525252"/>
                </a:solidFill>
              </a:rPr>
              <a:t>becoming addicted and spending most of your time online</a:t>
            </a:r>
          </a:p>
          <a:p>
            <a:pPr algn="just">
              <a:lnSpc>
                <a:spcPct val="170000"/>
              </a:lnSpc>
            </a:pPr>
            <a:r>
              <a:rPr lang="en-US" sz="1400" b="1" dirty="0">
                <a:solidFill>
                  <a:srgbClr val="525252"/>
                </a:solidFill>
              </a:rPr>
              <a:t>Acting like automatons </a:t>
            </a:r>
            <a:r>
              <a:rPr lang="en-US" sz="1400" dirty="0">
                <a:solidFill>
                  <a:srgbClr val="525252"/>
                </a:solidFill>
              </a:rPr>
              <a:t>– acting like we have to respond immediately</a:t>
            </a:r>
          </a:p>
          <a:p>
            <a:pPr algn="just">
              <a:lnSpc>
                <a:spcPct val="170000"/>
              </a:lnSpc>
            </a:pPr>
            <a:r>
              <a:rPr lang="en-US" sz="1400" b="1" dirty="0">
                <a:solidFill>
                  <a:srgbClr val="525252"/>
                </a:solidFill>
              </a:rPr>
              <a:t>Phantom pocket vibrations </a:t>
            </a:r>
            <a:r>
              <a:rPr lang="en-US" sz="1400" dirty="0">
                <a:solidFill>
                  <a:srgbClr val="525252"/>
                </a:solidFill>
              </a:rPr>
              <a:t>– perceiving non-existent notifications from smartphones </a:t>
            </a:r>
          </a:p>
          <a:p>
            <a:pPr algn="just">
              <a:lnSpc>
                <a:spcPct val="170000"/>
              </a:lnSpc>
            </a:pPr>
            <a:r>
              <a:rPr lang="en-US" sz="1400" b="1" dirty="0">
                <a:solidFill>
                  <a:srgbClr val="525252"/>
                </a:solidFill>
              </a:rPr>
              <a:t>Google effect </a:t>
            </a:r>
            <a:r>
              <a:rPr lang="en-US" sz="1400" dirty="0">
                <a:solidFill>
                  <a:srgbClr val="525252"/>
                </a:solidFill>
              </a:rPr>
              <a:t>– in the always connected world, people are less likely to recall information as easily if they think they can look it up</a:t>
            </a:r>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329184" y="309491"/>
            <a:ext cx="5766816" cy="787789"/>
          </a:xfrm>
        </p:spPr>
        <p:txBody>
          <a:bodyPr>
            <a:normAutofit fontScale="92500"/>
          </a:bodyPr>
          <a:lstStyle/>
          <a:p>
            <a:r>
              <a:rPr lang="en-IE" dirty="0">
                <a:solidFill>
                  <a:srgbClr val="8D5B98"/>
                </a:solidFill>
              </a:rPr>
              <a:t>Behaviours of Digital Overload</a:t>
            </a:r>
          </a:p>
        </p:txBody>
      </p:sp>
      <p:pic>
        <p:nvPicPr>
          <p:cNvPr id="7" name="Picture Placeholder 6">
            <a:extLst>
              <a:ext uri="{FF2B5EF4-FFF2-40B4-BE49-F238E27FC236}">
                <a16:creationId xmlns:a16="http://schemas.microsoft.com/office/drawing/2014/main" id="{5723653B-227D-E2F8-1C98-D010B46312F0}"/>
              </a:ext>
            </a:extLst>
          </p:cNvPr>
          <p:cNvPicPr>
            <a:picLocks noGrp="1" noChangeAspect="1"/>
          </p:cNvPicPr>
          <p:nvPr>
            <p:ph type="pic" sz="quarter" idx="17"/>
          </p:nvPr>
        </p:nvPicPr>
        <p:blipFill>
          <a:blip r:embed="rId2"/>
          <a:srcRect l="8610" r="8610"/>
          <a:stretch>
            <a:fillRect/>
          </a:stretch>
        </p:blipFill>
        <p:spPr/>
      </p:pic>
    </p:spTree>
    <p:extLst>
      <p:ext uri="{BB962C8B-B14F-4D97-AF65-F5344CB8AC3E}">
        <p14:creationId xmlns:p14="http://schemas.microsoft.com/office/powerpoint/2010/main" val="169932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C72985-2794-641D-FA9D-630C95FF5508}"/>
              </a:ext>
            </a:extLst>
          </p:cNvPr>
          <p:cNvSpPr>
            <a:spLocks noGrp="1"/>
          </p:cNvSpPr>
          <p:nvPr>
            <p:ph type="pic" sz="quarter" idx="15"/>
          </p:nvPr>
        </p:nvSpPr>
        <p:spPr/>
      </p:sp>
      <p:sp>
        <p:nvSpPr>
          <p:cNvPr id="4" name="Text Placeholder 3">
            <a:extLst>
              <a:ext uri="{FF2B5EF4-FFF2-40B4-BE49-F238E27FC236}">
                <a16:creationId xmlns:a16="http://schemas.microsoft.com/office/drawing/2014/main" id="{A0305757-EC31-36D4-810F-3313FC658A68}"/>
              </a:ext>
            </a:extLst>
          </p:cNvPr>
          <p:cNvSpPr>
            <a:spLocks noGrp="1"/>
          </p:cNvSpPr>
          <p:nvPr>
            <p:ph type="body" sz="quarter" idx="17"/>
          </p:nvPr>
        </p:nvSpPr>
        <p:spPr/>
        <p:txBody>
          <a:bodyPr/>
          <a:lstStyle/>
          <a:p>
            <a:pPr algn="just">
              <a:lnSpc>
                <a:spcPct val="150000"/>
              </a:lnSpc>
            </a:pPr>
            <a:r>
              <a:rPr lang="en-IE" sz="2400" dirty="0">
                <a:solidFill>
                  <a:schemeClr val="tx1"/>
                </a:solidFill>
              </a:rPr>
              <a:t>Take a look at the following Ted Talk video which highlights the speakers experience of cognitive overload regarding digital technologies.</a:t>
            </a:r>
          </a:p>
          <a:p>
            <a:r>
              <a:rPr lang="en-IE" sz="2000" dirty="0">
                <a:solidFill>
                  <a:srgbClr val="F9A169"/>
                </a:solidFill>
                <a:hlinkClick r:id="rId3">
                  <a:extLst>
                    <a:ext uri="{A12FA001-AC4F-418D-AE19-62706E023703}">
                      <ahyp:hlinkClr xmlns:ahyp="http://schemas.microsoft.com/office/drawing/2018/hyperlinkcolor" val="tx"/>
                    </a:ext>
                  </a:extLst>
                </a:hlinkClick>
              </a:rPr>
              <a:t>https://www.youtube.com/watch?v=Z0ztO86ImQg</a:t>
            </a:r>
            <a:endParaRPr lang="en-IE" sz="2000" dirty="0">
              <a:solidFill>
                <a:srgbClr val="F9A169"/>
              </a:solidFill>
            </a:endParaRPr>
          </a:p>
          <a:p>
            <a:endParaRPr lang="en-IE" sz="2400" dirty="0">
              <a:solidFill>
                <a:srgbClr val="8D5B98"/>
              </a:solidFill>
            </a:endParaRPr>
          </a:p>
          <a:p>
            <a:endParaRPr lang="en-IE" sz="2800" dirty="0">
              <a:solidFill>
                <a:srgbClr val="0675AD"/>
              </a:solidFill>
            </a:endParaRPr>
          </a:p>
          <a:p>
            <a:endParaRPr lang="en-IE" sz="2800" dirty="0">
              <a:solidFill>
                <a:srgbClr val="0675AD"/>
              </a:solidFill>
            </a:endParaRPr>
          </a:p>
          <a:p>
            <a:endParaRPr lang="en-IE" dirty="0"/>
          </a:p>
        </p:txBody>
      </p:sp>
      <p:sp>
        <p:nvSpPr>
          <p:cNvPr id="5" name="Text Placeholder 4">
            <a:extLst>
              <a:ext uri="{FF2B5EF4-FFF2-40B4-BE49-F238E27FC236}">
                <a16:creationId xmlns:a16="http://schemas.microsoft.com/office/drawing/2014/main" id="{5C92E2B1-9C96-BDBC-8C8E-8DD7BA75E2AB}"/>
              </a:ext>
            </a:extLst>
          </p:cNvPr>
          <p:cNvSpPr>
            <a:spLocks noGrp="1"/>
          </p:cNvSpPr>
          <p:nvPr>
            <p:ph type="body" sz="quarter" idx="13"/>
          </p:nvPr>
        </p:nvSpPr>
        <p:spPr>
          <a:xfrm>
            <a:off x="447066" y="309491"/>
            <a:ext cx="11222614" cy="1110023"/>
          </a:xfrm>
        </p:spPr>
        <p:txBody>
          <a:bodyPr>
            <a:normAutofit fontScale="92500" lnSpcReduction="10000"/>
          </a:bodyPr>
          <a:lstStyle/>
          <a:p>
            <a:r>
              <a:rPr lang="en-IE" dirty="0">
                <a:solidFill>
                  <a:srgbClr val="8D5B98"/>
                </a:solidFill>
              </a:rPr>
              <a:t>Watch the Video: </a:t>
            </a:r>
            <a:r>
              <a:rPr lang="en-US" dirty="0">
                <a:solidFill>
                  <a:srgbClr val="8D5B98"/>
                </a:solidFill>
              </a:rPr>
              <a:t>Cognitive overload-</a:t>
            </a:r>
          </a:p>
          <a:p>
            <a:r>
              <a:rPr lang="en-IE" b="1" i="0" dirty="0">
                <a:solidFill>
                  <a:srgbClr val="8D5B98"/>
                </a:solidFill>
                <a:effectLst/>
                <a:latin typeface="YouTube Sans"/>
              </a:rPr>
              <a:t>Rewire Your Brain In The Digital Age</a:t>
            </a:r>
            <a:endParaRPr lang="en-US" dirty="0">
              <a:solidFill>
                <a:srgbClr val="8D5B98"/>
              </a:solidFill>
            </a:endParaRPr>
          </a:p>
        </p:txBody>
      </p:sp>
      <p:pic>
        <p:nvPicPr>
          <p:cNvPr id="8" name="Graphic 7" descr="Mouse outline">
            <a:extLst>
              <a:ext uri="{FF2B5EF4-FFF2-40B4-BE49-F238E27FC236}">
                <a16:creationId xmlns:a16="http://schemas.microsoft.com/office/drawing/2014/main" id="{8AB9E757-7C27-FF90-A28C-4D75868B91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7512121" y="17698"/>
            <a:ext cx="683699" cy="683699"/>
          </a:xfrm>
          <a:prstGeom prst="rect">
            <a:avLst/>
          </a:prstGeom>
        </p:spPr>
      </p:pic>
      <p:sp>
        <p:nvSpPr>
          <p:cNvPr id="9" name="TextBox 8">
            <a:extLst>
              <a:ext uri="{FF2B5EF4-FFF2-40B4-BE49-F238E27FC236}">
                <a16:creationId xmlns:a16="http://schemas.microsoft.com/office/drawing/2014/main" id="{4732B1FF-3B88-9DAC-5742-E280B617A4A4}"/>
              </a:ext>
            </a:extLst>
          </p:cNvPr>
          <p:cNvSpPr txBox="1"/>
          <p:nvPr/>
        </p:nvSpPr>
        <p:spPr>
          <a:xfrm>
            <a:off x="8201944" y="97938"/>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0" name="Graphic 9" descr="Arrow: Slight curve with solid fill">
            <a:extLst>
              <a:ext uri="{FF2B5EF4-FFF2-40B4-BE49-F238E27FC236}">
                <a16:creationId xmlns:a16="http://schemas.microsoft.com/office/drawing/2014/main" id="{E25CC574-B165-5128-E4FE-8B190A90FE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60388">
            <a:off x="8012477" y="36262"/>
            <a:ext cx="1451764" cy="1460662"/>
          </a:xfrm>
          <a:prstGeom prst="rect">
            <a:avLst/>
          </a:prstGeom>
        </p:spPr>
      </p:pic>
      <p:pic>
        <p:nvPicPr>
          <p:cNvPr id="2" name="Online Media 1" title="Cognitive overload -- rewire your brain in the digital age | Darren McNelis | TEDxTallaght">
            <a:hlinkClick r:id="" action="ppaction://media"/>
            <a:extLst>
              <a:ext uri="{FF2B5EF4-FFF2-40B4-BE49-F238E27FC236}">
                <a16:creationId xmlns:a16="http://schemas.microsoft.com/office/drawing/2014/main" id="{DD04A419-5767-5EB3-7E63-3D6867009B38}"/>
              </a:ext>
            </a:extLst>
          </p:cNvPr>
          <p:cNvPicPr>
            <a:picLocks noRot="1" noChangeAspect="1"/>
          </p:cNvPicPr>
          <p:nvPr>
            <a:videoFile r:link="rId1"/>
          </p:nvPr>
        </p:nvPicPr>
        <p:blipFill>
          <a:blip r:embed="rId8"/>
          <a:stretch>
            <a:fillRect/>
          </a:stretch>
        </p:blipFill>
        <p:spPr>
          <a:xfrm>
            <a:off x="7372350" y="1223694"/>
            <a:ext cx="4825236" cy="4075399"/>
          </a:xfrm>
          <a:prstGeom prst="rect">
            <a:avLst/>
          </a:prstGeom>
        </p:spPr>
      </p:pic>
    </p:spTree>
    <p:extLst>
      <p:ext uri="{BB962C8B-B14F-4D97-AF65-F5344CB8AC3E}">
        <p14:creationId xmlns:p14="http://schemas.microsoft.com/office/powerpoint/2010/main" val="30731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173736" y="1783080"/>
            <a:ext cx="5922264" cy="4618369"/>
          </a:xfrm>
        </p:spPr>
        <p:txBody>
          <a:bodyPr>
            <a:normAutofit fontScale="77500" lnSpcReduction="20000"/>
          </a:bodyPr>
          <a:lstStyle/>
          <a:p>
            <a:pPr algn="just">
              <a:lnSpc>
                <a:spcPct val="150000"/>
              </a:lnSpc>
            </a:pPr>
            <a:r>
              <a:rPr lang="en-US" sz="2400" dirty="0">
                <a:solidFill>
                  <a:srgbClr val="525252"/>
                </a:solidFill>
              </a:rPr>
              <a:t>While is it very easy to focus on the negatives of digital technologies, they are a crucial part of modern-day life. Most of us will use multiple digital technologies throughout our day-to-day tasks.</a:t>
            </a:r>
          </a:p>
          <a:p>
            <a:pPr algn="just">
              <a:lnSpc>
                <a:spcPct val="150000"/>
              </a:lnSpc>
            </a:pPr>
            <a:r>
              <a:rPr lang="en-US" sz="2400" dirty="0">
                <a:solidFill>
                  <a:srgbClr val="525252"/>
                </a:solidFill>
              </a:rPr>
              <a:t>It is important to equip ourselves with the correct understanding of the dangers of digital technology, but it is also important to have techniques and methods to ensure that we can continue using digital technologies in a safe way.</a:t>
            </a:r>
          </a:p>
          <a:p>
            <a:pPr algn="just">
              <a:lnSpc>
                <a:spcPct val="150000"/>
              </a:lnSpc>
            </a:pPr>
            <a:r>
              <a:rPr lang="en-US" sz="2400" dirty="0">
                <a:solidFill>
                  <a:srgbClr val="525252"/>
                </a:solidFill>
              </a:rPr>
              <a:t>Let’s take a closer look at some of the negative effects of digital technology use and how to avoid them.</a:t>
            </a:r>
            <a:endParaRPr lang="en-IE" sz="2400" dirty="0">
              <a:solidFill>
                <a:srgbClr val="525252"/>
              </a:solidFill>
            </a:endParaRPr>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173736" y="309492"/>
            <a:ext cx="6247234" cy="1373004"/>
          </a:xfrm>
        </p:spPr>
        <p:txBody>
          <a:bodyPr>
            <a:normAutofit/>
          </a:bodyPr>
          <a:lstStyle/>
          <a:p>
            <a:pPr algn="just">
              <a:lnSpc>
                <a:spcPct val="170000"/>
              </a:lnSpc>
            </a:pPr>
            <a:r>
              <a:rPr lang="en-US" sz="2400" dirty="0">
                <a:solidFill>
                  <a:srgbClr val="8D5B98"/>
                </a:solidFill>
              </a:rPr>
              <a:t>Equipping Ourselves Against The Negatives Of Technology</a:t>
            </a:r>
            <a:endParaRPr lang="en-IE" sz="2400" dirty="0">
              <a:solidFill>
                <a:srgbClr val="8D5B98"/>
              </a:solidFill>
            </a:endParaRPr>
          </a:p>
        </p:txBody>
      </p:sp>
      <p:pic>
        <p:nvPicPr>
          <p:cNvPr id="4" name="Picture Placeholder 3">
            <a:extLst>
              <a:ext uri="{FF2B5EF4-FFF2-40B4-BE49-F238E27FC236}">
                <a16:creationId xmlns:a16="http://schemas.microsoft.com/office/drawing/2014/main" id="{191F8240-3243-C682-80B1-FC7DF39FD1DB}"/>
              </a:ext>
            </a:extLst>
          </p:cNvPr>
          <p:cNvPicPr>
            <a:picLocks noGrp="1" noChangeAspect="1"/>
          </p:cNvPicPr>
          <p:nvPr>
            <p:ph type="pic" sz="quarter" idx="17"/>
          </p:nvPr>
        </p:nvPicPr>
        <p:blipFill>
          <a:blip r:embed="rId2"/>
          <a:srcRect t="20854" b="20854"/>
          <a:stretch>
            <a:fillRect/>
          </a:stretch>
        </p:blipFill>
        <p:spPr/>
      </p:pic>
    </p:spTree>
    <p:extLst>
      <p:ext uri="{BB962C8B-B14F-4D97-AF65-F5344CB8AC3E}">
        <p14:creationId xmlns:p14="http://schemas.microsoft.com/office/powerpoint/2010/main" val="3958186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292608" y="309491"/>
            <a:ext cx="5939556" cy="679337"/>
          </a:xfrm>
        </p:spPr>
        <p:txBody>
          <a:bodyPr/>
          <a:lstStyle/>
          <a:p>
            <a:r>
              <a:rPr lang="en-US" sz="3600" dirty="0">
                <a:solidFill>
                  <a:srgbClr val="8D5B98"/>
                </a:solidFill>
              </a:rPr>
              <a:t>Digital Distraction</a:t>
            </a:r>
            <a:endParaRPr lang="en-IE" sz="3600" dirty="0">
              <a:solidFill>
                <a:srgbClr val="8D5B98"/>
              </a:solidFill>
            </a:endParaRPr>
          </a:p>
          <a:p>
            <a:endParaRPr lang="en-IE" dirty="0"/>
          </a:p>
        </p:txBody>
      </p:sp>
      <p:sp>
        <p:nvSpPr>
          <p:cNvPr id="8" name="TextBox 7">
            <a:extLst>
              <a:ext uri="{FF2B5EF4-FFF2-40B4-BE49-F238E27FC236}">
                <a16:creationId xmlns:a16="http://schemas.microsoft.com/office/drawing/2014/main" id="{362EE83E-0C8B-1160-1685-D85B537B1A06}"/>
              </a:ext>
            </a:extLst>
          </p:cNvPr>
          <p:cNvSpPr txBox="1"/>
          <p:nvPr/>
        </p:nvSpPr>
        <p:spPr>
          <a:xfrm>
            <a:off x="292608" y="1146816"/>
            <a:ext cx="5870448" cy="5118196"/>
          </a:xfrm>
          <a:prstGeom prst="rect">
            <a:avLst/>
          </a:prstGeom>
          <a:noFill/>
        </p:spPr>
        <p:txBody>
          <a:bodyPr wrap="square">
            <a:spAutoFit/>
          </a:bodyPr>
          <a:lstStyle/>
          <a:p>
            <a:pPr algn="just">
              <a:lnSpc>
                <a:spcPct val="150000"/>
              </a:lnSpc>
            </a:pPr>
            <a:r>
              <a:rPr lang="en-US" sz="2200" dirty="0">
                <a:solidFill>
                  <a:srgbClr val="404040"/>
                </a:solidFill>
              </a:rPr>
              <a:t>Digital Distraction is when you use a digital device (smartphone, laptop, tablet) whilst you engage in another activity.</a:t>
            </a:r>
          </a:p>
          <a:p>
            <a:pPr algn="just">
              <a:lnSpc>
                <a:spcPct val="150000"/>
              </a:lnSpc>
            </a:pPr>
            <a:r>
              <a:rPr lang="en-US" sz="2200" dirty="0">
                <a:solidFill>
                  <a:srgbClr val="404040"/>
                </a:solidFill>
              </a:rPr>
              <a:t>It occurs when digital devices are used for activities unrelated to work time. This often includes text messaging, emailing, web-surfing, using social media, and playing games.</a:t>
            </a:r>
          </a:p>
          <a:p>
            <a:pPr algn="just">
              <a:lnSpc>
                <a:spcPct val="150000"/>
              </a:lnSpc>
            </a:pPr>
            <a:r>
              <a:rPr lang="en-US" sz="2200" dirty="0">
                <a:solidFill>
                  <a:srgbClr val="404040"/>
                </a:solidFill>
              </a:rPr>
              <a:t>Due to the digitalization that the pandemic brought on, it is easy to slip into the habit of checking your phone whilst watching the TV.</a:t>
            </a:r>
          </a:p>
        </p:txBody>
      </p:sp>
      <p:pic>
        <p:nvPicPr>
          <p:cNvPr id="3" name="Picture Placeholder 2">
            <a:extLst>
              <a:ext uri="{FF2B5EF4-FFF2-40B4-BE49-F238E27FC236}">
                <a16:creationId xmlns:a16="http://schemas.microsoft.com/office/drawing/2014/main" id="{ECE2E827-F887-7C84-AEDD-B620773B86A5}"/>
              </a:ext>
            </a:extLst>
          </p:cNvPr>
          <p:cNvPicPr>
            <a:picLocks noGrp="1" noChangeAspect="1"/>
          </p:cNvPicPr>
          <p:nvPr>
            <p:ph type="pic" sz="quarter" idx="17"/>
          </p:nvPr>
        </p:nvPicPr>
        <p:blipFill>
          <a:blip r:embed="rId2"/>
          <a:srcRect t="14964" b="14964"/>
          <a:stretch>
            <a:fillRect/>
          </a:stretch>
        </p:blipFill>
        <p:spPr>
          <a:xfrm>
            <a:off x="6421438" y="874713"/>
            <a:ext cx="5770562" cy="5038725"/>
          </a:xfrm>
          <a:prstGeom prst="rect">
            <a:avLst/>
          </a:prstGeom>
        </p:spPr>
      </p:pic>
    </p:spTree>
    <p:extLst>
      <p:ext uri="{BB962C8B-B14F-4D97-AF65-F5344CB8AC3E}">
        <p14:creationId xmlns:p14="http://schemas.microsoft.com/office/powerpoint/2010/main" val="286680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324970" y="190620"/>
            <a:ext cx="5771030" cy="753764"/>
          </a:xfrm>
        </p:spPr>
        <p:txBody>
          <a:bodyPr>
            <a:normAutofit/>
          </a:bodyPr>
          <a:lstStyle/>
          <a:p>
            <a:r>
              <a:rPr lang="en-IE" dirty="0">
                <a:solidFill>
                  <a:srgbClr val="8D5B98"/>
                </a:solidFill>
              </a:rPr>
              <a:t>Managing Digital Distraction</a:t>
            </a:r>
          </a:p>
        </p:txBody>
      </p:sp>
      <p:sp>
        <p:nvSpPr>
          <p:cNvPr id="8" name="TextBox 7">
            <a:extLst>
              <a:ext uri="{FF2B5EF4-FFF2-40B4-BE49-F238E27FC236}">
                <a16:creationId xmlns:a16="http://schemas.microsoft.com/office/drawing/2014/main" id="{362EE83E-0C8B-1160-1685-D85B537B1A06}"/>
              </a:ext>
            </a:extLst>
          </p:cNvPr>
          <p:cNvSpPr txBox="1"/>
          <p:nvPr/>
        </p:nvSpPr>
        <p:spPr>
          <a:xfrm>
            <a:off x="324970" y="802288"/>
            <a:ext cx="5771030" cy="5584606"/>
          </a:xfrm>
          <a:prstGeom prst="rect">
            <a:avLst/>
          </a:prstGeom>
          <a:noFill/>
        </p:spPr>
        <p:txBody>
          <a:bodyPr wrap="square">
            <a:spAutoFit/>
          </a:bodyPr>
          <a:lstStyle/>
          <a:p>
            <a:pPr algn="just">
              <a:lnSpc>
                <a:spcPct val="150000"/>
              </a:lnSpc>
            </a:pPr>
            <a:r>
              <a:rPr lang="en-US" sz="2000" dirty="0">
                <a:solidFill>
                  <a:srgbClr val="404040"/>
                </a:solidFill>
              </a:rPr>
              <a:t>One of the best ways of managing digital distraction is to temporarily disconnect from technology, which leads to fewer digital distraction.</a:t>
            </a:r>
          </a:p>
          <a:p>
            <a:pPr algn="just">
              <a:lnSpc>
                <a:spcPct val="150000"/>
              </a:lnSpc>
            </a:pPr>
            <a:r>
              <a:rPr lang="en-US" sz="2000" dirty="0">
                <a:solidFill>
                  <a:srgbClr val="404040"/>
                </a:solidFill>
              </a:rPr>
              <a:t>While the ability to multitask is seen as a positive trait for many, it is also a major source of digitally-induced stress that can be controlled, once we have gotten into the habit of taking breaks.</a:t>
            </a:r>
          </a:p>
          <a:p>
            <a:pPr algn="just">
              <a:lnSpc>
                <a:spcPct val="150000"/>
              </a:lnSpc>
            </a:pPr>
            <a:r>
              <a:rPr lang="en-US" sz="2000" dirty="0">
                <a:solidFill>
                  <a:srgbClr val="404040"/>
                </a:solidFill>
              </a:rPr>
              <a:t>Once we’ve started to see the difference unplugging from devices makes, we might want to swap our constant news feed swiping and reactions to notifications to embrace a life that’s free of digital distractions. </a:t>
            </a:r>
          </a:p>
        </p:txBody>
      </p:sp>
      <p:pic>
        <p:nvPicPr>
          <p:cNvPr id="9" name="Picture Placeholder 8">
            <a:extLst>
              <a:ext uri="{FF2B5EF4-FFF2-40B4-BE49-F238E27FC236}">
                <a16:creationId xmlns:a16="http://schemas.microsoft.com/office/drawing/2014/main" id="{24468636-A43C-8EBE-E20A-F82CCDA0B329}"/>
              </a:ext>
            </a:extLst>
          </p:cNvPr>
          <p:cNvPicPr>
            <a:picLocks noGrp="1" noChangeAspect="1"/>
          </p:cNvPicPr>
          <p:nvPr>
            <p:ph type="pic" sz="quarter" idx="17"/>
          </p:nvPr>
        </p:nvPicPr>
        <p:blipFill>
          <a:blip r:embed="rId2"/>
          <a:srcRect t="20894" b="20894"/>
          <a:stretch>
            <a:fillRect/>
          </a:stretch>
        </p:blipFill>
        <p:spPr/>
      </p:pic>
    </p:spTree>
    <p:extLst>
      <p:ext uri="{BB962C8B-B14F-4D97-AF65-F5344CB8AC3E}">
        <p14:creationId xmlns:p14="http://schemas.microsoft.com/office/powerpoint/2010/main" val="3119465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325438" y="309491"/>
            <a:ext cx="5770562" cy="679337"/>
          </a:xfrm>
        </p:spPr>
        <p:txBody>
          <a:bodyPr/>
          <a:lstStyle/>
          <a:p>
            <a:r>
              <a:rPr lang="en-IE" sz="3600" dirty="0">
                <a:solidFill>
                  <a:srgbClr val="8D5B98"/>
                </a:solidFill>
              </a:rPr>
              <a:t>What is an Attention Span?</a:t>
            </a:r>
          </a:p>
          <a:p>
            <a:endParaRPr lang="en-IE" dirty="0"/>
          </a:p>
        </p:txBody>
      </p:sp>
      <p:sp>
        <p:nvSpPr>
          <p:cNvPr id="8" name="TextBox 7">
            <a:extLst>
              <a:ext uri="{FF2B5EF4-FFF2-40B4-BE49-F238E27FC236}">
                <a16:creationId xmlns:a16="http://schemas.microsoft.com/office/drawing/2014/main" id="{362EE83E-0C8B-1160-1685-D85B537B1A06}"/>
              </a:ext>
            </a:extLst>
          </p:cNvPr>
          <p:cNvSpPr txBox="1"/>
          <p:nvPr/>
        </p:nvSpPr>
        <p:spPr>
          <a:xfrm>
            <a:off x="237744" y="1146816"/>
            <a:ext cx="5979884" cy="4661276"/>
          </a:xfrm>
          <a:prstGeom prst="rect">
            <a:avLst/>
          </a:prstGeom>
          <a:noFill/>
        </p:spPr>
        <p:txBody>
          <a:bodyPr wrap="square">
            <a:spAutoFit/>
          </a:bodyPr>
          <a:lstStyle/>
          <a:p>
            <a:pPr algn="just">
              <a:lnSpc>
                <a:spcPct val="150000"/>
              </a:lnSpc>
            </a:pPr>
            <a:r>
              <a:rPr lang="en-US" sz="2000" dirty="0">
                <a:solidFill>
                  <a:srgbClr val="404040"/>
                </a:solidFill>
              </a:rPr>
              <a:t>Your Attention span is the time you can focus on a task before you feel you need a break or get distracted.</a:t>
            </a:r>
          </a:p>
          <a:p>
            <a:pPr algn="just">
              <a:lnSpc>
                <a:spcPct val="150000"/>
              </a:lnSpc>
            </a:pPr>
            <a:r>
              <a:rPr lang="en-US" sz="2000" dirty="0">
                <a:solidFill>
                  <a:srgbClr val="404040"/>
                </a:solidFill>
              </a:rPr>
              <a:t>This amount of time can vary on the person. It is difficult to pin down an exact amount of time for each person’s attention span, as it can depend on the complexity of the task, and the natural cognitive abilities of each person.</a:t>
            </a:r>
          </a:p>
          <a:p>
            <a:pPr algn="just">
              <a:lnSpc>
                <a:spcPct val="150000"/>
              </a:lnSpc>
            </a:pPr>
            <a:r>
              <a:rPr lang="en-US" sz="2000" dirty="0">
                <a:solidFill>
                  <a:srgbClr val="404040"/>
                </a:solidFill>
              </a:rPr>
              <a:t>Check out the following slide for some tips on how to improve your attention span whilst using digital technologies.</a:t>
            </a:r>
          </a:p>
        </p:txBody>
      </p:sp>
      <p:pic>
        <p:nvPicPr>
          <p:cNvPr id="6" name="Picture Placeholder 6">
            <a:extLst>
              <a:ext uri="{FF2B5EF4-FFF2-40B4-BE49-F238E27FC236}">
                <a16:creationId xmlns:a16="http://schemas.microsoft.com/office/drawing/2014/main" id="{55070027-9FE8-AD8B-D8A4-8F81DE47AFD3}"/>
              </a:ext>
            </a:extLst>
          </p:cNvPr>
          <p:cNvPicPr>
            <a:picLocks noGrp="1" noChangeAspect="1"/>
          </p:cNvPicPr>
          <p:nvPr>
            <p:ph type="pic" sz="quarter" idx="17"/>
          </p:nvPr>
        </p:nvPicPr>
        <p:blipFill>
          <a:blip r:embed="rId2"/>
          <a:srcRect t="20894" b="20894"/>
          <a:stretch>
            <a:fillRect/>
          </a:stretch>
        </p:blipFill>
        <p:spPr>
          <a:xfrm>
            <a:off x="6421438" y="874713"/>
            <a:ext cx="5770562" cy="5038725"/>
          </a:xfrm>
        </p:spPr>
      </p:pic>
    </p:spTree>
    <p:extLst>
      <p:ext uri="{BB962C8B-B14F-4D97-AF65-F5344CB8AC3E}">
        <p14:creationId xmlns:p14="http://schemas.microsoft.com/office/powerpoint/2010/main" val="379956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5005814" y="4591667"/>
            <a:ext cx="7186186" cy="3543114"/>
          </a:xfrm>
        </p:spPr>
        <p:txBody>
          <a:bodyPr/>
          <a:lstStyle/>
          <a:p>
            <a:pPr>
              <a:lnSpc>
                <a:spcPct val="150000"/>
              </a:lnSpc>
            </a:pPr>
            <a:r>
              <a:rPr lang="en-IE" sz="3600" dirty="0"/>
              <a:t>Topic 1- </a:t>
            </a:r>
            <a:r>
              <a:rPr lang="en-US" sz="3600" dirty="0"/>
              <a:t>Protecting personal data and privacy</a:t>
            </a:r>
            <a:endParaRPr lang="en-IE" dirty="0"/>
          </a:p>
        </p:txBody>
      </p:sp>
      <p:pic>
        <p:nvPicPr>
          <p:cNvPr id="4" name="Picture Placeholder 3">
            <a:extLst>
              <a:ext uri="{FF2B5EF4-FFF2-40B4-BE49-F238E27FC236}">
                <a16:creationId xmlns:a16="http://schemas.microsoft.com/office/drawing/2014/main" id="{89E05246-E1F6-D2A4-9A50-432BA9E4E624}"/>
              </a:ext>
            </a:extLst>
          </p:cNvPr>
          <p:cNvPicPr>
            <a:picLocks noGrp="1" noChangeAspect="1"/>
          </p:cNvPicPr>
          <p:nvPr>
            <p:ph type="pic" sz="quarter" idx="19"/>
          </p:nvPr>
        </p:nvPicPr>
        <p:blipFill>
          <a:blip r:embed="rId2"/>
          <a:srcRect t="11531" b="11531"/>
          <a:stretch>
            <a:fillRect/>
          </a:stretch>
        </p:blipFill>
        <p:spPr/>
      </p:pic>
    </p:spTree>
    <p:extLst>
      <p:ext uri="{BB962C8B-B14F-4D97-AF65-F5344CB8AC3E}">
        <p14:creationId xmlns:p14="http://schemas.microsoft.com/office/powerpoint/2010/main" val="31523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324970" y="309492"/>
            <a:ext cx="5771030" cy="565579"/>
          </a:xfrm>
        </p:spPr>
        <p:txBody>
          <a:bodyPr>
            <a:normAutofit fontScale="92500"/>
          </a:bodyPr>
          <a:lstStyle/>
          <a:p>
            <a:r>
              <a:rPr lang="en-IE" dirty="0">
                <a:solidFill>
                  <a:srgbClr val="8D5B98"/>
                </a:solidFill>
              </a:rPr>
              <a:t>Improving Your Attention Span</a:t>
            </a:r>
          </a:p>
        </p:txBody>
      </p:sp>
      <p:sp>
        <p:nvSpPr>
          <p:cNvPr id="8" name="TextBox 7">
            <a:extLst>
              <a:ext uri="{FF2B5EF4-FFF2-40B4-BE49-F238E27FC236}">
                <a16:creationId xmlns:a16="http://schemas.microsoft.com/office/drawing/2014/main" id="{362EE83E-0C8B-1160-1685-D85B537B1A06}"/>
              </a:ext>
            </a:extLst>
          </p:cNvPr>
          <p:cNvSpPr txBox="1"/>
          <p:nvPr/>
        </p:nvSpPr>
        <p:spPr>
          <a:xfrm>
            <a:off x="324970" y="1063256"/>
            <a:ext cx="5771030" cy="5122941"/>
          </a:xfrm>
          <a:prstGeom prst="rect">
            <a:avLst/>
          </a:prstGeom>
          <a:noFill/>
        </p:spPr>
        <p:txBody>
          <a:bodyPr wrap="square">
            <a:spAutoFit/>
          </a:bodyPr>
          <a:lstStyle/>
          <a:p>
            <a:pPr algn="just">
              <a:lnSpc>
                <a:spcPct val="150000"/>
              </a:lnSpc>
            </a:pPr>
            <a:r>
              <a:rPr lang="en-US" sz="2000" dirty="0">
                <a:solidFill>
                  <a:srgbClr val="404040"/>
                </a:solidFill>
              </a:rPr>
              <a:t>These are few suggestions on how to increase your attention span:</a:t>
            </a:r>
          </a:p>
          <a:p>
            <a:pPr algn="just">
              <a:lnSpc>
                <a:spcPct val="150000"/>
              </a:lnSpc>
            </a:pPr>
            <a:r>
              <a:rPr lang="en-US" sz="2000" b="1" dirty="0">
                <a:solidFill>
                  <a:srgbClr val="0675AD"/>
                </a:solidFill>
              </a:rPr>
              <a:t>Practice attentive listening</a:t>
            </a:r>
            <a:r>
              <a:rPr lang="en-US" sz="2000" dirty="0">
                <a:solidFill>
                  <a:srgbClr val="404040"/>
                </a:solidFill>
              </a:rPr>
              <a:t>. One way we can stretch and hone our attention span is to practice active, attentive listening. This helps focus the mind’s ability to receive and absorb information.</a:t>
            </a:r>
          </a:p>
          <a:p>
            <a:pPr algn="just">
              <a:lnSpc>
                <a:spcPct val="150000"/>
              </a:lnSpc>
            </a:pPr>
            <a:r>
              <a:rPr lang="en-US" sz="2000" b="1" dirty="0">
                <a:solidFill>
                  <a:srgbClr val="0675AD"/>
                </a:solidFill>
              </a:rPr>
              <a:t>Devote more time to reading</a:t>
            </a:r>
            <a:r>
              <a:rPr lang="en-US" sz="2000" dirty="0">
                <a:solidFill>
                  <a:srgbClr val="404040"/>
                </a:solidFill>
              </a:rPr>
              <a:t>. Another way to hone our mind’s ability to concentrate is by attentive reading. ...</a:t>
            </a:r>
          </a:p>
          <a:p>
            <a:pPr algn="just">
              <a:lnSpc>
                <a:spcPct val="150000"/>
              </a:lnSpc>
            </a:pPr>
            <a:r>
              <a:rPr lang="en-US" sz="2000" b="1" dirty="0">
                <a:solidFill>
                  <a:srgbClr val="0675AD"/>
                </a:solidFill>
              </a:rPr>
              <a:t>Physical activity</a:t>
            </a:r>
            <a:r>
              <a:rPr lang="en-US" sz="2000" dirty="0">
                <a:solidFill>
                  <a:srgbClr val="404040"/>
                </a:solidFill>
              </a:rPr>
              <a:t>. One other way to increase our attention span is to get moderate levels of exercise.</a:t>
            </a:r>
          </a:p>
        </p:txBody>
      </p:sp>
      <p:pic>
        <p:nvPicPr>
          <p:cNvPr id="4" name="Picture Placeholder 3">
            <a:extLst>
              <a:ext uri="{FF2B5EF4-FFF2-40B4-BE49-F238E27FC236}">
                <a16:creationId xmlns:a16="http://schemas.microsoft.com/office/drawing/2014/main" id="{7635530D-1DEA-0337-9F2B-F387660AA8A0}"/>
              </a:ext>
            </a:extLst>
          </p:cNvPr>
          <p:cNvPicPr>
            <a:picLocks noGrp="1" noChangeAspect="1"/>
          </p:cNvPicPr>
          <p:nvPr>
            <p:ph type="pic" sz="quarter" idx="17"/>
          </p:nvPr>
        </p:nvPicPr>
        <p:blipFill>
          <a:blip r:embed="rId2"/>
          <a:srcRect t="20894" b="20894"/>
          <a:stretch>
            <a:fillRect/>
          </a:stretch>
        </p:blipFill>
        <p:spPr/>
      </p:pic>
    </p:spTree>
    <p:extLst>
      <p:ext uri="{BB962C8B-B14F-4D97-AF65-F5344CB8AC3E}">
        <p14:creationId xmlns:p14="http://schemas.microsoft.com/office/powerpoint/2010/main" val="2808199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324970" y="309492"/>
            <a:ext cx="5771030" cy="565579"/>
          </a:xfrm>
        </p:spPr>
        <p:txBody>
          <a:bodyPr>
            <a:normAutofit lnSpcReduction="10000"/>
          </a:bodyPr>
          <a:lstStyle/>
          <a:p>
            <a:r>
              <a:rPr lang="en-IE" dirty="0">
                <a:solidFill>
                  <a:srgbClr val="8D5B98"/>
                </a:solidFill>
              </a:rPr>
              <a:t>Multitasking</a:t>
            </a:r>
          </a:p>
        </p:txBody>
      </p:sp>
      <p:sp>
        <p:nvSpPr>
          <p:cNvPr id="8" name="TextBox 7">
            <a:extLst>
              <a:ext uri="{FF2B5EF4-FFF2-40B4-BE49-F238E27FC236}">
                <a16:creationId xmlns:a16="http://schemas.microsoft.com/office/drawing/2014/main" id="{362EE83E-0C8B-1160-1685-D85B537B1A06}"/>
              </a:ext>
            </a:extLst>
          </p:cNvPr>
          <p:cNvSpPr txBox="1"/>
          <p:nvPr/>
        </p:nvSpPr>
        <p:spPr>
          <a:xfrm>
            <a:off x="233190" y="1034559"/>
            <a:ext cx="6076685" cy="4661276"/>
          </a:xfrm>
          <a:prstGeom prst="rect">
            <a:avLst/>
          </a:prstGeom>
          <a:noFill/>
        </p:spPr>
        <p:txBody>
          <a:bodyPr wrap="square">
            <a:spAutoFit/>
          </a:bodyPr>
          <a:lstStyle/>
          <a:p>
            <a:pPr algn="just">
              <a:lnSpc>
                <a:spcPct val="150000"/>
              </a:lnSpc>
            </a:pPr>
            <a:r>
              <a:rPr lang="en-US" sz="2000" dirty="0">
                <a:solidFill>
                  <a:srgbClr val="404040"/>
                </a:solidFill>
              </a:rPr>
              <a:t>Multi-tasking seems like a great way to get a lot done at once, but research has shown that our brains are not nearly as good at handling multiple tasks as we like to think they are.</a:t>
            </a:r>
          </a:p>
          <a:p>
            <a:pPr algn="just">
              <a:lnSpc>
                <a:spcPct val="150000"/>
              </a:lnSpc>
            </a:pPr>
            <a:r>
              <a:rPr lang="en-US" sz="2000" dirty="0">
                <a:solidFill>
                  <a:srgbClr val="404040"/>
                </a:solidFill>
              </a:rPr>
              <a:t>In fact, some research suggests that multi-tasking can hamper our productivity by reducing our comprehension, attention, and overall performance.</a:t>
            </a:r>
          </a:p>
          <a:p>
            <a:pPr algn="just">
              <a:lnSpc>
                <a:spcPct val="150000"/>
              </a:lnSpc>
            </a:pPr>
            <a:r>
              <a:rPr lang="en-US" sz="2000" dirty="0">
                <a:solidFill>
                  <a:srgbClr val="404040"/>
                </a:solidFill>
              </a:rPr>
              <a:t>People who multitask are more distractible, and they may have trouble focusing their attention even when they're not working on multiple tasks at once </a:t>
            </a:r>
          </a:p>
        </p:txBody>
      </p:sp>
      <p:pic>
        <p:nvPicPr>
          <p:cNvPr id="7" name="Picture Placeholder 6">
            <a:extLst>
              <a:ext uri="{FF2B5EF4-FFF2-40B4-BE49-F238E27FC236}">
                <a16:creationId xmlns:a16="http://schemas.microsoft.com/office/drawing/2014/main" id="{BF0471DF-F343-D511-952B-2B38D6AF1DD4}"/>
              </a:ext>
            </a:extLst>
          </p:cNvPr>
          <p:cNvPicPr>
            <a:picLocks noGrp="1" noChangeAspect="1"/>
          </p:cNvPicPr>
          <p:nvPr>
            <p:ph type="pic" sz="quarter" idx="17"/>
          </p:nvPr>
        </p:nvPicPr>
        <p:blipFill>
          <a:blip r:embed="rId2"/>
          <a:srcRect l="11825" r="11825"/>
          <a:stretch>
            <a:fillRect/>
          </a:stretch>
        </p:blipFill>
        <p:spPr/>
      </p:pic>
    </p:spTree>
    <p:extLst>
      <p:ext uri="{BB962C8B-B14F-4D97-AF65-F5344CB8AC3E}">
        <p14:creationId xmlns:p14="http://schemas.microsoft.com/office/powerpoint/2010/main" val="1981980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8"/>
          </p:nvPr>
        </p:nvSpPr>
        <p:spPr>
          <a:xfrm>
            <a:off x="447066" y="309491"/>
            <a:ext cx="5648934" cy="679337"/>
          </a:xfrm>
        </p:spPr>
        <p:txBody>
          <a:bodyPr/>
          <a:lstStyle/>
          <a:p>
            <a:r>
              <a:rPr lang="en-IE" sz="3600" dirty="0">
                <a:solidFill>
                  <a:srgbClr val="8D5B98"/>
                </a:solidFill>
              </a:rPr>
              <a:t>Tips For Multitasking</a:t>
            </a:r>
          </a:p>
          <a:p>
            <a:endParaRPr lang="en-IE" dirty="0"/>
          </a:p>
        </p:txBody>
      </p:sp>
      <p:sp>
        <p:nvSpPr>
          <p:cNvPr id="8" name="TextBox 7">
            <a:extLst>
              <a:ext uri="{FF2B5EF4-FFF2-40B4-BE49-F238E27FC236}">
                <a16:creationId xmlns:a16="http://schemas.microsoft.com/office/drawing/2014/main" id="{362EE83E-0C8B-1160-1685-D85B537B1A06}"/>
              </a:ext>
            </a:extLst>
          </p:cNvPr>
          <p:cNvSpPr txBox="1"/>
          <p:nvPr/>
        </p:nvSpPr>
        <p:spPr>
          <a:xfrm>
            <a:off x="256032" y="1146816"/>
            <a:ext cx="5962064" cy="4661276"/>
          </a:xfrm>
          <a:prstGeom prst="rect">
            <a:avLst/>
          </a:prstGeom>
          <a:noFill/>
        </p:spPr>
        <p:txBody>
          <a:bodyPr wrap="square">
            <a:spAutoFit/>
          </a:bodyPr>
          <a:lstStyle/>
          <a:p>
            <a:pPr algn="just">
              <a:lnSpc>
                <a:spcPct val="150000"/>
              </a:lnSpc>
            </a:pPr>
            <a:r>
              <a:rPr lang="en-US" sz="2000" dirty="0">
                <a:solidFill>
                  <a:srgbClr val="404040"/>
                </a:solidFill>
              </a:rPr>
              <a:t>Follow these simple steps to make multi-tasking less stressful:</a:t>
            </a:r>
          </a:p>
          <a:p>
            <a:pPr marL="342900" indent="-342900" algn="just">
              <a:lnSpc>
                <a:spcPct val="150000"/>
              </a:lnSpc>
              <a:buFont typeface="Arial" panose="020B0604020202020204" pitchFamily="34" charset="0"/>
              <a:buChar char="•"/>
            </a:pPr>
            <a:r>
              <a:rPr lang="en-US" sz="2000" dirty="0">
                <a:solidFill>
                  <a:srgbClr val="404040"/>
                </a:solidFill>
              </a:rPr>
              <a:t>Do one task at a time</a:t>
            </a:r>
          </a:p>
          <a:p>
            <a:pPr marL="342900" indent="-342900" algn="just">
              <a:lnSpc>
                <a:spcPct val="150000"/>
              </a:lnSpc>
              <a:buFont typeface="Arial" panose="020B0604020202020204" pitchFamily="34" charset="0"/>
              <a:buChar char="•"/>
            </a:pPr>
            <a:r>
              <a:rPr lang="en-US" sz="2000" dirty="0">
                <a:solidFill>
                  <a:srgbClr val="404040"/>
                </a:solidFill>
              </a:rPr>
              <a:t>Don't start on a second task before the first one is completed</a:t>
            </a:r>
          </a:p>
          <a:p>
            <a:pPr marL="342900" indent="-342900" algn="just">
              <a:lnSpc>
                <a:spcPct val="150000"/>
              </a:lnSpc>
              <a:buFont typeface="Arial" panose="020B0604020202020204" pitchFamily="34" charset="0"/>
              <a:buChar char="•"/>
            </a:pPr>
            <a:r>
              <a:rPr lang="en-US" sz="2000" dirty="0">
                <a:solidFill>
                  <a:srgbClr val="404040"/>
                </a:solidFill>
              </a:rPr>
              <a:t>Start with the simple and short things first</a:t>
            </a:r>
          </a:p>
          <a:p>
            <a:pPr marL="342900" indent="-342900" algn="just">
              <a:lnSpc>
                <a:spcPct val="150000"/>
              </a:lnSpc>
              <a:buFont typeface="Arial" panose="020B0604020202020204" pitchFamily="34" charset="0"/>
              <a:buChar char="•"/>
            </a:pPr>
            <a:r>
              <a:rPr lang="en-US" sz="2000" dirty="0">
                <a:solidFill>
                  <a:srgbClr val="404040"/>
                </a:solidFill>
              </a:rPr>
              <a:t>Stay away from phone while doing something else, or keep it silent</a:t>
            </a:r>
          </a:p>
          <a:p>
            <a:pPr marL="342900" indent="-342900" algn="just">
              <a:lnSpc>
                <a:spcPct val="150000"/>
              </a:lnSpc>
              <a:buFont typeface="Arial" panose="020B0604020202020204" pitchFamily="34" charset="0"/>
              <a:buChar char="•"/>
            </a:pPr>
            <a:r>
              <a:rPr lang="en-US" sz="2000" dirty="0">
                <a:solidFill>
                  <a:srgbClr val="404040"/>
                </a:solidFill>
              </a:rPr>
              <a:t>Monitor your stress levels and take a break when needed</a:t>
            </a:r>
          </a:p>
        </p:txBody>
      </p:sp>
      <p:pic>
        <p:nvPicPr>
          <p:cNvPr id="7" name="Picture Placeholder 6">
            <a:extLst>
              <a:ext uri="{FF2B5EF4-FFF2-40B4-BE49-F238E27FC236}">
                <a16:creationId xmlns:a16="http://schemas.microsoft.com/office/drawing/2014/main" id="{38AC8E8A-5573-8E79-C8B7-CF2D6891C6AC}"/>
              </a:ext>
            </a:extLst>
          </p:cNvPr>
          <p:cNvPicPr>
            <a:picLocks noGrp="1" noChangeAspect="1"/>
          </p:cNvPicPr>
          <p:nvPr>
            <p:ph type="pic" sz="quarter" idx="17"/>
          </p:nvPr>
        </p:nvPicPr>
        <p:blipFill>
          <a:blip r:embed="rId2"/>
          <a:srcRect l="11825" r="11825"/>
          <a:stretch>
            <a:fillRect/>
          </a:stretch>
        </p:blipFill>
        <p:spPr/>
      </p:pic>
    </p:spTree>
    <p:extLst>
      <p:ext uri="{BB962C8B-B14F-4D97-AF65-F5344CB8AC3E}">
        <p14:creationId xmlns:p14="http://schemas.microsoft.com/office/powerpoint/2010/main" val="657652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8E64DE-9416-B505-8C38-2200FE6041D3}"/>
              </a:ext>
            </a:extLst>
          </p:cNvPr>
          <p:cNvSpPr>
            <a:spLocks noGrp="1"/>
          </p:cNvSpPr>
          <p:nvPr>
            <p:ph type="body" sz="quarter" idx="18"/>
          </p:nvPr>
        </p:nvSpPr>
        <p:spPr/>
        <p:txBody>
          <a:bodyPr/>
          <a:lstStyle/>
          <a:p>
            <a:r>
              <a:rPr lang="en-IE" dirty="0"/>
              <a:t>Wondering If You Are Digitally Burnt Out?</a:t>
            </a:r>
          </a:p>
        </p:txBody>
      </p:sp>
      <p:sp>
        <p:nvSpPr>
          <p:cNvPr id="8" name="TextBox 7">
            <a:extLst>
              <a:ext uri="{FF2B5EF4-FFF2-40B4-BE49-F238E27FC236}">
                <a16:creationId xmlns:a16="http://schemas.microsoft.com/office/drawing/2014/main" id="{362EE83E-0C8B-1160-1685-D85B537B1A06}"/>
              </a:ext>
            </a:extLst>
          </p:cNvPr>
          <p:cNvSpPr txBox="1"/>
          <p:nvPr/>
        </p:nvSpPr>
        <p:spPr>
          <a:xfrm>
            <a:off x="197380" y="1186916"/>
            <a:ext cx="10839428" cy="5021055"/>
          </a:xfrm>
          <a:prstGeom prst="rect">
            <a:avLst/>
          </a:prstGeom>
          <a:noFill/>
        </p:spPr>
        <p:txBody>
          <a:bodyPr wrap="square">
            <a:spAutoFit/>
          </a:bodyPr>
          <a:lstStyle/>
          <a:p>
            <a:pPr marL="0" algn="just">
              <a:lnSpc>
                <a:spcPct val="150000"/>
              </a:lnSpc>
            </a:pPr>
            <a:r>
              <a:rPr lang="en-US" sz="2400" dirty="0"/>
              <a:t>There are several questions you can ask yourself when trying to work out how digitally burnt out you may be. Ask yourself:</a:t>
            </a:r>
          </a:p>
          <a:p>
            <a:pPr indent="-457200" algn="just">
              <a:lnSpc>
                <a:spcPct val="150000"/>
              </a:lnSpc>
              <a:buFont typeface="Arial" panose="020B0604020202020204" pitchFamily="34" charset="0"/>
              <a:buChar char="•"/>
            </a:pPr>
            <a:r>
              <a:rPr lang="en-US" sz="2400" dirty="0"/>
              <a:t>How satisfied are you with the amount of control and involvement you have with the digital devices you use?</a:t>
            </a:r>
          </a:p>
          <a:p>
            <a:pPr indent="-457200" algn="just">
              <a:lnSpc>
                <a:spcPct val="150000"/>
              </a:lnSpc>
              <a:buFont typeface="Arial" panose="020B0604020202020204" pitchFamily="34" charset="0"/>
              <a:buChar char="•"/>
            </a:pPr>
            <a:r>
              <a:rPr lang="en-US" sz="2400" dirty="0"/>
              <a:t>Do you spend a lot of time surfing the internet or online shopping?</a:t>
            </a:r>
          </a:p>
          <a:p>
            <a:pPr indent="-457200" algn="just">
              <a:lnSpc>
                <a:spcPct val="150000"/>
              </a:lnSpc>
              <a:buFont typeface="Arial" panose="020B0604020202020204" pitchFamily="34" charset="0"/>
              <a:buChar char="•"/>
            </a:pPr>
            <a:r>
              <a:rPr lang="en-US" sz="2400" dirty="0"/>
              <a:t>Do you feel burnout, but you are unsure why?</a:t>
            </a:r>
          </a:p>
          <a:p>
            <a:pPr indent="-457200" algn="just">
              <a:lnSpc>
                <a:spcPct val="150000"/>
              </a:lnSpc>
              <a:buFont typeface="Arial" panose="020B0604020202020204" pitchFamily="34" charset="0"/>
              <a:buChar char="•"/>
            </a:pPr>
            <a:r>
              <a:rPr lang="en-US" sz="2400" dirty="0"/>
              <a:t>Does you get frustrated when someone disturbs you when you are on a device?</a:t>
            </a:r>
          </a:p>
          <a:p>
            <a:pPr indent="-457200" algn="just">
              <a:lnSpc>
                <a:spcPct val="150000"/>
              </a:lnSpc>
              <a:buFont typeface="Arial" panose="020B0604020202020204" pitchFamily="34" charset="0"/>
              <a:buChar char="•"/>
            </a:pPr>
            <a:r>
              <a:rPr lang="en-US" sz="2400" dirty="0"/>
              <a:t>Do you feel tired a lot of the time?</a:t>
            </a:r>
          </a:p>
          <a:p>
            <a:pPr indent="-457200" algn="just">
              <a:lnSpc>
                <a:spcPct val="150000"/>
              </a:lnSpc>
              <a:buFont typeface="Arial" panose="020B0604020202020204" pitchFamily="34" charset="0"/>
              <a:buChar char="•"/>
            </a:pPr>
            <a:r>
              <a:rPr lang="en-US" sz="2400" dirty="0"/>
              <a:t>Do you find that you are up late because of using digital devices?</a:t>
            </a:r>
          </a:p>
        </p:txBody>
      </p:sp>
    </p:spTree>
    <p:extLst>
      <p:ext uri="{BB962C8B-B14F-4D97-AF65-F5344CB8AC3E}">
        <p14:creationId xmlns:p14="http://schemas.microsoft.com/office/powerpoint/2010/main" val="1566369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AC10C9-01B9-6FFA-A2BF-242B42140D4C}"/>
              </a:ext>
            </a:extLst>
          </p:cNvPr>
          <p:cNvPicPr>
            <a:picLocks noGrp="1" noChangeAspect="1"/>
          </p:cNvPicPr>
          <p:nvPr>
            <p:ph type="pic" sz="quarter" idx="17"/>
          </p:nvPr>
        </p:nvPicPr>
        <p:blipFill>
          <a:blip r:embed="rId3"/>
          <a:srcRect l="8674" r="8674"/>
          <a:stretch>
            <a:fillRect/>
          </a:stretch>
        </p:blipFill>
        <p:spPr/>
      </p:pic>
      <p:sp>
        <p:nvSpPr>
          <p:cNvPr id="6" name="Text Placeholder 5">
            <a:extLst>
              <a:ext uri="{FF2B5EF4-FFF2-40B4-BE49-F238E27FC236}">
                <a16:creationId xmlns:a16="http://schemas.microsoft.com/office/drawing/2014/main" id="{EC4D5DE6-3E42-31BB-552C-53803B25738B}"/>
              </a:ext>
            </a:extLst>
          </p:cNvPr>
          <p:cNvSpPr>
            <a:spLocks noGrp="1"/>
          </p:cNvSpPr>
          <p:nvPr>
            <p:ph type="body" sz="quarter" idx="27"/>
          </p:nvPr>
        </p:nvSpPr>
        <p:spPr>
          <a:xfrm>
            <a:off x="447067" y="1258529"/>
            <a:ext cx="5648933" cy="3987347"/>
          </a:xfrm>
        </p:spPr>
        <p:txBody>
          <a:bodyPr/>
          <a:lstStyle/>
          <a:p>
            <a:pPr algn="just">
              <a:lnSpc>
                <a:spcPct val="150000"/>
              </a:lnSpc>
            </a:pPr>
            <a:r>
              <a:rPr lang="en-IE" dirty="0"/>
              <a:t>If you answered “yes” on several of the questions in the previous slide, you might be at risk of suffering from digital overload or technostress!</a:t>
            </a:r>
          </a:p>
          <a:p>
            <a:pPr algn="just">
              <a:lnSpc>
                <a:spcPct val="150000"/>
              </a:lnSpc>
            </a:pPr>
            <a:r>
              <a:rPr lang="en-IE" dirty="0"/>
              <a:t>Try taking this quick survey to help analyse your stress levels:</a:t>
            </a:r>
          </a:p>
          <a:p>
            <a:pPr>
              <a:lnSpc>
                <a:spcPct val="150000"/>
              </a:lnSpc>
            </a:pPr>
            <a:r>
              <a:rPr lang="en-IE" sz="1600" dirty="0">
                <a:solidFill>
                  <a:srgbClr val="F9A169"/>
                </a:solidFill>
                <a:hlinkClick r:id="rId4">
                  <a:extLst>
                    <a:ext uri="{A12FA001-AC4F-418D-AE19-62706E023703}">
                      <ahyp:hlinkClr xmlns:ahyp="http://schemas.microsoft.com/office/drawing/2018/hyperlinkcolor" val="tx"/>
                    </a:ext>
                  </a:extLst>
                </a:hlinkClick>
              </a:rPr>
              <a:t>https://www.mindtools.com/pages/article/newTCS_08.htm</a:t>
            </a:r>
            <a:endParaRPr lang="en-IE" sz="1600" dirty="0">
              <a:solidFill>
                <a:srgbClr val="F9A169"/>
              </a:solidFill>
            </a:endParaRPr>
          </a:p>
          <a:p>
            <a:endParaRPr lang="en-IE" dirty="0"/>
          </a:p>
        </p:txBody>
      </p:sp>
      <p:sp>
        <p:nvSpPr>
          <p:cNvPr id="5" name="Text Placeholder 4">
            <a:extLst>
              <a:ext uri="{FF2B5EF4-FFF2-40B4-BE49-F238E27FC236}">
                <a16:creationId xmlns:a16="http://schemas.microsoft.com/office/drawing/2014/main" id="{D38E4C78-3CC9-21DC-1EBB-0A2C91BB2EB3}"/>
              </a:ext>
            </a:extLst>
          </p:cNvPr>
          <p:cNvSpPr>
            <a:spLocks noGrp="1"/>
          </p:cNvSpPr>
          <p:nvPr>
            <p:ph type="body" sz="quarter" idx="18"/>
          </p:nvPr>
        </p:nvSpPr>
        <p:spPr>
          <a:xfrm>
            <a:off x="356616" y="309492"/>
            <a:ext cx="5739384" cy="806928"/>
          </a:xfrm>
        </p:spPr>
        <p:txBody>
          <a:bodyPr>
            <a:normAutofit fontScale="77500" lnSpcReduction="20000"/>
          </a:bodyPr>
          <a:lstStyle/>
          <a:p>
            <a:pPr algn="just">
              <a:lnSpc>
                <a:spcPct val="170000"/>
              </a:lnSpc>
            </a:pPr>
            <a:r>
              <a:rPr lang="en-IE" dirty="0">
                <a:solidFill>
                  <a:srgbClr val="8D5B98"/>
                </a:solidFill>
              </a:rPr>
              <a:t>Exercise- Take a Digital Burnout Test</a:t>
            </a:r>
          </a:p>
        </p:txBody>
      </p:sp>
    </p:spTree>
    <p:extLst>
      <p:ext uri="{BB962C8B-B14F-4D97-AF65-F5344CB8AC3E}">
        <p14:creationId xmlns:p14="http://schemas.microsoft.com/office/powerpoint/2010/main" val="3355458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738415"/>
            <a:ext cx="7186186" cy="1630487"/>
          </a:xfrm>
        </p:spPr>
        <p:txBody>
          <a:bodyPr/>
          <a:lstStyle/>
          <a:p>
            <a:r>
              <a:rPr lang="en-IE" dirty="0"/>
              <a:t>Topic 3: </a:t>
            </a:r>
            <a:r>
              <a:rPr lang="en-IE" sz="3600" dirty="0"/>
              <a:t>Protecting Devices</a:t>
            </a:r>
          </a:p>
          <a:p>
            <a:endParaRPr lang="en-IE" dirty="0"/>
          </a:p>
        </p:txBody>
      </p:sp>
      <p:pic>
        <p:nvPicPr>
          <p:cNvPr id="4" name="Picture Placeholder 3">
            <a:extLst>
              <a:ext uri="{FF2B5EF4-FFF2-40B4-BE49-F238E27FC236}">
                <a16:creationId xmlns:a16="http://schemas.microsoft.com/office/drawing/2014/main" id="{4730E5E9-EC0E-FFEE-1816-68DAD6D8AB4F}"/>
              </a:ext>
            </a:extLst>
          </p:cNvPr>
          <p:cNvPicPr>
            <a:picLocks noGrp="1" noChangeAspect="1"/>
          </p:cNvPicPr>
          <p:nvPr>
            <p:ph type="pic" sz="quarter" idx="19"/>
          </p:nvPr>
        </p:nvPicPr>
        <p:blipFill>
          <a:blip r:embed="rId2"/>
          <a:srcRect t="12793" b="12793"/>
          <a:stretch>
            <a:fillRect/>
          </a:stretch>
        </p:blipFill>
        <p:spPr/>
      </p:pic>
    </p:spTree>
    <p:extLst>
      <p:ext uri="{BB962C8B-B14F-4D97-AF65-F5344CB8AC3E}">
        <p14:creationId xmlns:p14="http://schemas.microsoft.com/office/powerpoint/2010/main" val="2917785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447065" y="800526"/>
            <a:ext cx="11102510" cy="4038015"/>
          </a:xfrm>
        </p:spPr>
        <p:txBody>
          <a:bodyPr/>
          <a:lstStyle/>
          <a:p>
            <a:pPr algn="just">
              <a:lnSpc>
                <a:spcPct val="150000"/>
              </a:lnSpc>
            </a:pPr>
            <a:r>
              <a:rPr lang="en-US" dirty="0">
                <a:solidFill>
                  <a:schemeClr val="tx1"/>
                </a:solidFill>
              </a:rPr>
              <a:t>Before we begin topic 3, here are some useful definitions to help you understand </a:t>
            </a:r>
          </a:p>
          <a:p>
            <a:pPr algn="just">
              <a:lnSpc>
                <a:spcPct val="150000"/>
              </a:lnSpc>
            </a:pPr>
            <a:r>
              <a:rPr lang="en-US" dirty="0">
                <a:solidFill>
                  <a:schemeClr val="tx1"/>
                </a:solidFill>
              </a:rPr>
              <a:t>some of the information in this module.</a:t>
            </a:r>
          </a:p>
          <a:p>
            <a:pPr marL="285750" indent="-285750" algn="just">
              <a:lnSpc>
                <a:spcPct val="150000"/>
              </a:lnSpc>
              <a:buFont typeface="Arial" panose="020B0604020202020204" pitchFamily="34" charset="0"/>
              <a:buChar char="•"/>
            </a:pPr>
            <a:r>
              <a:rPr lang="en-US" sz="2400" b="1" i="0" dirty="0">
                <a:solidFill>
                  <a:schemeClr val="tx1"/>
                </a:solidFill>
                <a:effectLst/>
              </a:rPr>
              <a:t>Internet security </a:t>
            </a:r>
            <a:r>
              <a:rPr lang="en-US" sz="2400" b="0" i="0" dirty="0">
                <a:solidFill>
                  <a:schemeClr val="tx1"/>
                </a:solidFill>
                <a:effectLst/>
              </a:rPr>
              <a:t>is a term that describes security for activities and transactions made over the internet.</a:t>
            </a:r>
          </a:p>
          <a:p>
            <a:pPr marL="342900" indent="-342900" algn="just" fontAlgn="base">
              <a:lnSpc>
                <a:spcPct val="150000"/>
              </a:lnSpc>
              <a:buFont typeface="Arial" panose="020B0604020202020204" pitchFamily="34" charset="0"/>
              <a:buChar char="•"/>
            </a:pPr>
            <a:r>
              <a:rPr lang="en-US" sz="2400" b="1" i="0" dirty="0">
                <a:solidFill>
                  <a:schemeClr val="tx1"/>
                </a:solidFill>
                <a:effectLst/>
              </a:rPr>
              <a:t>Hacking</a:t>
            </a:r>
            <a:r>
              <a:rPr lang="en-US" sz="2400" dirty="0">
                <a:solidFill>
                  <a:schemeClr val="tx1"/>
                </a:solidFill>
              </a:rPr>
              <a:t> is where </a:t>
            </a:r>
            <a:r>
              <a:rPr lang="en-US" sz="2400" b="0" i="0" dirty="0">
                <a:solidFill>
                  <a:schemeClr val="tx1"/>
                </a:solidFill>
                <a:effectLst/>
              </a:rPr>
              <a:t>unauthorized users gain access to computer systems, email accounts, or websites.</a:t>
            </a:r>
          </a:p>
          <a:p>
            <a:pPr marL="342900" indent="-342900" algn="just" fontAlgn="base">
              <a:lnSpc>
                <a:spcPct val="150000"/>
              </a:lnSpc>
              <a:buFont typeface="Arial" panose="020B0604020202020204" pitchFamily="34" charset="0"/>
              <a:buChar char="•"/>
            </a:pPr>
            <a:r>
              <a:rPr lang="en-US" sz="2400" b="1" i="0" dirty="0">
                <a:solidFill>
                  <a:schemeClr val="tx1"/>
                </a:solidFill>
                <a:effectLst/>
              </a:rPr>
              <a:t>Viruses or malicious software </a:t>
            </a:r>
            <a:r>
              <a:rPr lang="en-US" sz="2400" b="0" i="0" dirty="0">
                <a:solidFill>
                  <a:schemeClr val="tx1"/>
                </a:solidFill>
                <a:effectLst/>
              </a:rPr>
              <a:t>(known as malware) can damage data or make systems vulnerable to other threats.</a:t>
            </a:r>
          </a:p>
          <a:p>
            <a:pPr marL="342900" indent="-342900" algn="just" fontAlgn="base">
              <a:lnSpc>
                <a:spcPct val="150000"/>
              </a:lnSpc>
              <a:buFont typeface="Arial" panose="020B0604020202020204" pitchFamily="34" charset="0"/>
              <a:buChar char="•"/>
            </a:pPr>
            <a:r>
              <a:rPr lang="en-US" sz="2400" b="1" i="0" dirty="0">
                <a:solidFill>
                  <a:schemeClr val="tx1"/>
                </a:solidFill>
                <a:effectLst/>
              </a:rPr>
              <a:t>Identity theft</a:t>
            </a:r>
            <a:r>
              <a:rPr lang="en-US" sz="2400" dirty="0">
                <a:solidFill>
                  <a:schemeClr val="tx1"/>
                </a:solidFill>
              </a:rPr>
              <a:t> is</a:t>
            </a:r>
            <a:r>
              <a:rPr lang="en-US" sz="2400" b="0" i="0" dirty="0">
                <a:solidFill>
                  <a:schemeClr val="tx1"/>
                </a:solidFill>
                <a:effectLst/>
              </a:rPr>
              <a:t> where criminals can steal personal and financial information.</a:t>
            </a:r>
          </a:p>
          <a:p>
            <a:pPr marL="342900" indent="-342900">
              <a:buFont typeface="Arial" panose="020B0604020202020204" pitchFamily="34" charset="0"/>
              <a:buChar char="•"/>
            </a:pPr>
            <a:endParaRPr lang="en-US" sz="2400" dirty="0"/>
          </a:p>
          <a:p>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803251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24FB635-4C07-26B0-00C3-E755E738647D}"/>
              </a:ext>
            </a:extLst>
          </p:cNvPr>
          <p:cNvPicPr>
            <a:picLocks noGrp="1" noChangeAspect="1"/>
          </p:cNvPicPr>
          <p:nvPr>
            <p:ph type="pic" sz="quarter" idx="17"/>
          </p:nvPr>
        </p:nvPicPr>
        <p:blipFill>
          <a:blip r:embed="rId2"/>
          <a:srcRect l="11825" r="11825"/>
          <a:stretch>
            <a:fillRect/>
          </a:stretch>
        </p:blipFill>
        <p:spPr/>
      </p:pic>
      <p:sp>
        <p:nvSpPr>
          <p:cNvPr id="6" name="Text Placeholder 5">
            <a:extLst>
              <a:ext uri="{FF2B5EF4-FFF2-40B4-BE49-F238E27FC236}">
                <a16:creationId xmlns:a16="http://schemas.microsoft.com/office/drawing/2014/main" id="{E0A2D277-D5D6-64FB-1450-8D61ADDBA5BB}"/>
              </a:ext>
            </a:extLst>
          </p:cNvPr>
          <p:cNvSpPr>
            <a:spLocks noGrp="1"/>
          </p:cNvSpPr>
          <p:nvPr>
            <p:ph type="body" sz="quarter" idx="27"/>
          </p:nvPr>
        </p:nvSpPr>
        <p:spPr>
          <a:xfrm>
            <a:off x="447066" y="909504"/>
            <a:ext cx="5648933" cy="5038991"/>
          </a:xfrm>
        </p:spPr>
        <p:txBody>
          <a:bodyPr/>
          <a:lstStyle/>
          <a:p>
            <a:pPr algn="just">
              <a:lnSpc>
                <a:spcPct val="150000"/>
              </a:lnSpc>
            </a:pPr>
            <a:r>
              <a:rPr lang="en-IE" sz="2000" dirty="0"/>
              <a:t>As a migrant woman, it is likely that your phone is more than just a device you use. For many of us, our phones allow us to connect with family and friends at home </a:t>
            </a:r>
            <a:r>
              <a:rPr lang="en-US" sz="2000" dirty="0"/>
              <a:t>through various chats, groups and social networks.</a:t>
            </a:r>
          </a:p>
          <a:p>
            <a:pPr algn="just">
              <a:lnSpc>
                <a:spcPct val="150000"/>
              </a:lnSpc>
            </a:pPr>
            <a:r>
              <a:rPr lang="en-US" sz="2000" dirty="0"/>
              <a:t>Many of us also use our phones to take pictures and record parts of our lives, and we would be lost without it.</a:t>
            </a:r>
          </a:p>
          <a:p>
            <a:pPr algn="just">
              <a:lnSpc>
                <a:spcPct val="150000"/>
              </a:lnSpc>
            </a:pPr>
            <a:r>
              <a:rPr lang="en-US" sz="2000" dirty="0"/>
              <a:t>Your phone can store enormous emotional value, lets see how to protect it and other devices that you own!</a:t>
            </a:r>
            <a:endParaRPr lang="en-IE" sz="2000" dirty="0"/>
          </a:p>
        </p:txBody>
      </p:sp>
      <p:sp>
        <p:nvSpPr>
          <p:cNvPr id="5" name="Text Placeholder 4">
            <a:extLst>
              <a:ext uri="{FF2B5EF4-FFF2-40B4-BE49-F238E27FC236}">
                <a16:creationId xmlns:a16="http://schemas.microsoft.com/office/drawing/2014/main" id="{9B06EDE7-4651-894A-FEA8-19442D331E4C}"/>
              </a:ext>
            </a:extLst>
          </p:cNvPr>
          <p:cNvSpPr>
            <a:spLocks noGrp="1"/>
          </p:cNvSpPr>
          <p:nvPr>
            <p:ph type="body" sz="quarter" idx="18"/>
          </p:nvPr>
        </p:nvSpPr>
        <p:spPr>
          <a:xfrm>
            <a:off x="447066" y="309491"/>
            <a:ext cx="5973904" cy="734118"/>
          </a:xfrm>
        </p:spPr>
        <p:txBody>
          <a:bodyPr>
            <a:normAutofit fontScale="85000" lnSpcReduction="10000"/>
          </a:bodyPr>
          <a:lstStyle/>
          <a:p>
            <a:r>
              <a:rPr lang="en-IE" dirty="0">
                <a:solidFill>
                  <a:srgbClr val="8D5B98"/>
                </a:solidFill>
              </a:rPr>
              <a:t>Your Phone is more than a Device!</a:t>
            </a:r>
          </a:p>
        </p:txBody>
      </p:sp>
    </p:spTree>
    <p:extLst>
      <p:ext uri="{BB962C8B-B14F-4D97-AF65-F5344CB8AC3E}">
        <p14:creationId xmlns:p14="http://schemas.microsoft.com/office/powerpoint/2010/main" val="235832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06EDE7-4651-894A-FEA8-19442D331E4C}"/>
              </a:ext>
            </a:extLst>
          </p:cNvPr>
          <p:cNvSpPr>
            <a:spLocks noGrp="1"/>
          </p:cNvSpPr>
          <p:nvPr>
            <p:ph type="body" sz="quarter" idx="16"/>
          </p:nvPr>
        </p:nvSpPr>
        <p:spPr>
          <a:xfrm>
            <a:off x="544745" y="1409992"/>
            <a:ext cx="11102510" cy="4038015"/>
          </a:xfrm>
        </p:spPr>
        <p:txBody>
          <a:bodyPr>
            <a:normAutofit/>
          </a:bodyPr>
          <a:lstStyle/>
          <a:p>
            <a:pPr marL="342900" indent="-342900" algn="just">
              <a:lnSpc>
                <a:spcPct val="150000"/>
              </a:lnSpc>
              <a:buFont typeface="Wingdings" panose="05000000000000000000" pitchFamily="2" charset="2"/>
              <a:buChar char="ü"/>
            </a:pPr>
            <a:r>
              <a:rPr lang="hr-BA" dirty="0"/>
              <a:t>The following 5 </a:t>
            </a:r>
            <a:r>
              <a:rPr lang="hr-BA" dirty="0">
                <a:solidFill>
                  <a:schemeClr val="tx1"/>
                </a:solidFill>
              </a:rPr>
              <a:t>slides are </a:t>
            </a:r>
            <a:r>
              <a:rPr lang="en-IE" dirty="0">
                <a:solidFill>
                  <a:schemeClr val="tx1"/>
                </a:solidFill>
              </a:rPr>
              <a:t>a step-by-step guide </a:t>
            </a:r>
            <a:r>
              <a:rPr lang="hr-BA" dirty="0">
                <a:solidFill>
                  <a:schemeClr val="tx1"/>
                </a:solidFill>
              </a:rPr>
              <a:t>on online security.</a:t>
            </a:r>
          </a:p>
          <a:p>
            <a:pPr marL="342900" indent="-342900" algn="just">
              <a:lnSpc>
                <a:spcPct val="150000"/>
              </a:lnSpc>
              <a:buFont typeface="Wingdings" panose="05000000000000000000" pitchFamily="2" charset="2"/>
              <a:buChar char="ü"/>
            </a:pPr>
            <a:r>
              <a:rPr lang="hr-BA" dirty="0">
                <a:solidFill>
                  <a:schemeClr val="tx1"/>
                </a:solidFill>
              </a:rPr>
              <a:t>Research each topic</a:t>
            </a:r>
            <a:r>
              <a:rPr lang="en-IE" dirty="0">
                <a:solidFill>
                  <a:schemeClr val="tx1"/>
                </a:solidFill>
              </a:rPr>
              <a:t> and</a:t>
            </a:r>
            <a:r>
              <a:rPr lang="hr-BA" dirty="0">
                <a:solidFill>
                  <a:schemeClr val="tx1"/>
                </a:solidFill>
              </a:rPr>
              <a:t> follow the given links.</a:t>
            </a:r>
          </a:p>
          <a:p>
            <a:pPr marL="342900" indent="-342900" algn="just">
              <a:lnSpc>
                <a:spcPct val="150000"/>
              </a:lnSpc>
              <a:buFont typeface="Wingdings" panose="05000000000000000000" pitchFamily="2" charset="2"/>
              <a:buChar char="ü"/>
            </a:pPr>
            <a:r>
              <a:rPr lang="hr-BA" dirty="0">
                <a:solidFill>
                  <a:schemeClr val="tx1"/>
                </a:solidFill>
              </a:rPr>
              <a:t>Print the next 5 </a:t>
            </a:r>
            <a:r>
              <a:rPr lang="en-IE" dirty="0">
                <a:solidFill>
                  <a:schemeClr val="tx1"/>
                </a:solidFill>
              </a:rPr>
              <a:t>slides</a:t>
            </a:r>
            <a:r>
              <a:rPr lang="hr-BA" dirty="0">
                <a:solidFill>
                  <a:schemeClr val="tx1"/>
                </a:solidFill>
              </a:rPr>
              <a:t> and talk about them </a:t>
            </a:r>
            <a:r>
              <a:rPr lang="en-IE" dirty="0">
                <a:solidFill>
                  <a:schemeClr val="tx1"/>
                </a:solidFill>
              </a:rPr>
              <a:t>with your family or friends that are good with digital technology.</a:t>
            </a:r>
            <a:endParaRPr lang="hr-BA" dirty="0">
              <a:solidFill>
                <a:schemeClr val="tx1"/>
              </a:solidFill>
            </a:endParaRPr>
          </a:p>
          <a:p>
            <a:pPr marL="342900" indent="-342900" algn="just">
              <a:lnSpc>
                <a:spcPct val="150000"/>
              </a:lnSpc>
              <a:buFont typeface="Wingdings" panose="05000000000000000000" pitchFamily="2" charset="2"/>
              <a:buChar char="ü"/>
            </a:pPr>
            <a:r>
              <a:rPr lang="hr-BA" dirty="0">
                <a:solidFill>
                  <a:schemeClr val="tx1"/>
                </a:solidFill>
              </a:rPr>
              <a:t>Try to implement some of these tips </a:t>
            </a:r>
            <a:r>
              <a:rPr lang="en-IE" dirty="0">
                <a:solidFill>
                  <a:schemeClr val="tx1"/>
                </a:solidFill>
              </a:rPr>
              <a:t>over</a:t>
            </a:r>
            <a:r>
              <a:rPr lang="hr-BA" dirty="0">
                <a:solidFill>
                  <a:schemeClr val="tx1"/>
                </a:solidFill>
              </a:rPr>
              <a:t> the </a:t>
            </a:r>
            <a:r>
              <a:rPr lang="en-IE" dirty="0">
                <a:solidFill>
                  <a:schemeClr val="tx1"/>
                </a:solidFill>
              </a:rPr>
              <a:t>next</a:t>
            </a:r>
            <a:r>
              <a:rPr lang="hr-BA" dirty="0">
                <a:solidFill>
                  <a:schemeClr val="tx1"/>
                </a:solidFill>
              </a:rPr>
              <a:t> 6 months</a:t>
            </a:r>
            <a:r>
              <a:rPr lang="en-IE" dirty="0">
                <a:solidFill>
                  <a:schemeClr val="tx1"/>
                </a:solidFill>
              </a:rPr>
              <a:t>.</a:t>
            </a:r>
            <a:endParaRPr lang="en-US" dirty="0">
              <a:solidFill>
                <a:schemeClr val="tx1"/>
              </a:solidFill>
            </a:endParaRPr>
          </a:p>
        </p:txBody>
      </p:sp>
      <p:sp>
        <p:nvSpPr>
          <p:cNvPr id="6" name="Text Placeholder 5">
            <a:extLst>
              <a:ext uri="{FF2B5EF4-FFF2-40B4-BE49-F238E27FC236}">
                <a16:creationId xmlns:a16="http://schemas.microsoft.com/office/drawing/2014/main" id="{E0A2D277-D5D6-64FB-1450-8D61ADDBA5BB}"/>
              </a:ext>
            </a:extLst>
          </p:cNvPr>
          <p:cNvSpPr>
            <a:spLocks noGrp="1"/>
          </p:cNvSpPr>
          <p:nvPr>
            <p:ph type="body" sz="quarter" idx="18"/>
          </p:nvPr>
        </p:nvSpPr>
        <p:spPr/>
        <p:txBody>
          <a:bodyPr>
            <a:normAutofit/>
          </a:bodyPr>
          <a:lstStyle/>
          <a:p>
            <a:r>
              <a:rPr lang="en-IE" dirty="0"/>
              <a:t>TASK</a:t>
            </a:r>
          </a:p>
        </p:txBody>
      </p:sp>
    </p:spTree>
    <p:extLst>
      <p:ext uri="{BB962C8B-B14F-4D97-AF65-F5344CB8AC3E}">
        <p14:creationId xmlns:p14="http://schemas.microsoft.com/office/powerpoint/2010/main" val="3603189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06EDE7-4651-894A-FEA8-19442D331E4C}"/>
              </a:ext>
            </a:extLst>
          </p:cNvPr>
          <p:cNvSpPr>
            <a:spLocks noGrp="1"/>
          </p:cNvSpPr>
          <p:nvPr>
            <p:ph type="body" sz="quarter" idx="16"/>
          </p:nvPr>
        </p:nvSpPr>
        <p:spPr>
          <a:xfrm>
            <a:off x="544745" y="1081548"/>
            <a:ext cx="11102510" cy="4752324"/>
          </a:xfrm>
        </p:spPr>
        <p:txBody>
          <a:bodyPr>
            <a:normAutofit lnSpcReduction="10000"/>
          </a:bodyPr>
          <a:lstStyle/>
          <a:p>
            <a:pPr algn="just">
              <a:lnSpc>
                <a:spcPct val="170000"/>
              </a:lnSpc>
            </a:pPr>
            <a:r>
              <a:rPr lang="en-US" sz="1600" b="1" i="0" dirty="0">
                <a:solidFill>
                  <a:schemeClr val="bg2">
                    <a:lumMod val="25000"/>
                  </a:schemeClr>
                </a:solidFill>
                <a:effectLst/>
              </a:rPr>
              <a:t>These are </a:t>
            </a:r>
            <a:r>
              <a:rPr lang="hr-BA" sz="1600" b="1" i="0" dirty="0">
                <a:solidFill>
                  <a:schemeClr val="bg2">
                    <a:lumMod val="25000"/>
                  </a:schemeClr>
                </a:solidFill>
                <a:effectLst/>
              </a:rPr>
              <a:t>a </a:t>
            </a:r>
            <a:r>
              <a:rPr lang="en-US" sz="1600" b="1" i="0" dirty="0">
                <a:solidFill>
                  <a:schemeClr val="bg2">
                    <a:lumMod val="25000"/>
                  </a:schemeClr>
                </a:solidFill>
                <a:effectLst/>
              </a:rPr>
              <a:t>few steps you can do to set up your router and get better security:</a:t>
            </a:r>
            <a:r>
              <a:rPr lang="en-US" sz="1600" b="1" i="0" dirty="0">
                <a:solidFill>
                  <a:srgbClr val="00ACA7"/>
                </a:solidFill>
                <a:effectLst/>
              </a:rPr>
              <a:t> </a:t>
            </a:r>
          </a:p>
          <a:p>
            <a:pPr marL="342900" indent="-342900" algn="just">
              <a:lnSpc>
                <a:spcPct val="170000"/>
              </a:lnSpc>
              <a:buFont typeface="Arial" panose="020B0604020202020204" pitchFamily="34" charset="0"/>
              <a:buChar char="•"/>
            </a:pPr>
            <a:r>
              <a:rPr lang="en-US" sz="1600" b="1" i="0" dirty="0">
                <a:solidFill>
                  <a:srgbClr val="F9A169"/>
                </a:solidFill>
                <a:effectLst/>
                <a:hlinkClick r:id="rId2">
                  <a:extLst>
                    <a:ext uri="{A12FA001-AC4F-418D-AE19-62706E023703}">
                      <ahyp:hlinkClr xmlns:ahyp="http://schemas.microsoft.com/office/drawing/2018/hyperlinkcolor" val="tx"/>
                    </a:ext>
                  </a:extLst>
                </a:hlinkClick>
              </a:rPr>
              <a:t>Change the name of your router</a:t>
            </a:r>
            <a:r>
              <a:rPr lang="en-US" sz="1600" b="1" i="0" dirty="0">
                <a:solidFill>
                  <a:srgbClr val="F9A169"/>
                </a:solidFill>
                <a:effectLst/>
              </a:rPr>
              <a:t>:</a:t>
            </a:r>
            <a:r>
              <a:rPr lang="en-US" sz="1600" b="0" i="0" dirty="0">
                <a:solidFill>
                  <a:srgbClr val="F9A169"/>
                </a:solidFill>
                <a:effectLst/>
              </a:rPr>
              <a:t> </a:t>
            </a:r>
          </a:p>
          <a:p>
            <a:pPr algn="just">
              <a:lnSpc>
                <a:spcPct val="170000"/>
              </a:lnSpc>
            </a:pPr>
            <a:r>
              <a:rPr lang="en-US" sz="1600" b="0" i="0" dirty="0">
                <a:solidFill>
                  <a:schemeClr val="bg2">
                    <a:lumMod val="25000"/>
                  </a:schemeClr>
                </a:solidFill>
                <a:effectLst/>
              </a:rPr>
              <a:t>The default ID – Change your router name (SSID) to a name that is unique to you and won’t be easily guessed by others</a:t>
            </a:r>
            <a:r>
              <a:rPr lang="en-IE" sz="1600" dirty="0">
                <a:solidFill>
                  <a:schemeClr val="bg2">
                    <a:lumMod val="25000"/>
                  </a:schemeClr>
                </a:solidFill>
              </a:rPr>
              <a:t>. Click on the link above on how to do this yourself.</a:t>
            </a:r>
            <a:endParaRPr lang="en-US" sz="1600" b="0" i="0" dirty="0">
              <a:solidFill>
                <a:schemeClr val="bg2">
                  <a:lumMod val="25000"/>
                </a:schemeClr>
              </a:solidFill>
              <a:effectLst/>
            </a:endParaRPr>
          </a:p>
          <a:p>
            <a:pPr marL="342900" indent="-342900" algn="just">
              <a:lnSpc>
                <a:spcPct val="170000"/>
              </a:lnSpc>
              <a:buFont typeface="Arial" panose="020B0604020202020204" pitchFamily="34" charset="0"/>
              <a:buChar char="•"/>
            </a:pPr>
            <a:r>
              <a:rPr lang="en-US" sz="1600" b="1" i="0" dirty="0">
                <a:solidFill>
                  <a:srgbClr val="F9A169"/>
                </a:solidFill>
                <a:effectLst/>
                <a:hlinkClick r:id="rId3">
                  <a:extLst>
                    <a:ext uri="{A12FA001-AC4F-418D-AE19-62706E023703}">
                      <ahyp:hlinkClr xmlns:ahyp="http://schemas.microsoft.com/office/drawing/2018/hyperlinkcolor" val="tx"/>
                    </a:ext>
                  </a:extLst>
                </a:hlinkClick>
              </a:rPr>
              <a:t>Change the preset passphrase on your router</a:t>
            </a:r>
            <a:r>
              <a:rPr lang="en-US" sz="1600" b="1" i="0" dirty="0">
                <a:solidFill>
                  <a:srgbClr val="F9A169"/>
                </a:solidFill>
                <a:effectLst/>
              </a:rPr>
              <a:t>:</a:t>
            </a:r>
            <a:r>
              <a:rPr lang="en-US" sz="1600" b="0" i="0" dirty="0">
                <a:solidFill>
                  <a:srgbClr val="F9A169"/>
                </a:solidFill>
                <a:effectLst/>
              </a:rPr>
              <a:t> </a:t>
            </a:r>
          </a:p>
          <a:p>
            <a:pPr algn="just">
              <a:lnSpc>
                <a:spcPct val="170000"/>
              </a:lnSpc>
            </a:pPr>
            <a:r>
              <a:rPr lang="en-US" sz="1600" b="0" i="0" dirty="0">
                <a:solidFill>
                  <a:schemeClr val="bg2">
                    <a:lumMod val="25000"/>
                  </a:schemeClr>
                </a:solidFill>
                <a:effectLst/>
              </a:rPr>
              <a:t>Leaving a default passphrase unchanged makes it much easier for hackers to access your network. You should change it as soon as possible. A strong passphrase is a sentence that is at least 12 characters long. </a:t>
            </a:r>
            <a:r>
              <a:rPr lang="en-IE" sz="1600" dirty="0">
                <a:solidFill>
                  <a:schemeClr val="bg2">
                    <a:lumMod val="25000"/>
                  </a:schemeClr>
                </a:solidFill>
              </a:rPr>
              <a:t>Click on the link above on how to do this yourself.</a:t>
            </a:r>
            <a:endParaRPr lang="en-US" sz="1600" b="0" i="0" dirty="0">
              <a:solidFill>
                <a:schemeClr val="bg2">
                  <a:lumMod val="25000"/>
                </a:schemeClr>
              </a:solidFill>
              <a:effectLst/>
            </a:endParaRPr>
          </a:p>
          <a:p>
            <a:pPr marL="342900" indent="-342900" algn="just">
              <a:lnSpc>
                <a:spcPct val="170000"/>
              </a:lnSpc>
              <a:buFont typeface="Arial" panose="020B0604020202020204" pitchFamily="34" charset="0"/>
              <a:buChar char="•"/>
            </a:pPr>
            <a:r>
              <a:rPr lang="en-US" sz="1600" b="1" i="0" dirty="0">
                <a:solidFill>
                  <a:srgbClr val="F9A169"/>
                </a:solidFill>
                <a:effectLst/>
              </a:rPr>
              <a:t>Review security options:</a:t>
            </a:r>
            <a:r>
              <a:rPr lang="en-US" sz="1600" b="0" i="0" dirty="0">
                <a:solidFill>
                  <a:srgbClr val="F9A169"/>
                </a:solidFill>
                <a:effectLst/>
              </a:rPr>
              <a:t> </a:t>
            </a:r>
          </a:p>
          <a:p>
            <a:pPr algn="just">
              <a:lnSpc>
                <a:spcPct val="170000"/>
              </a:lnSpc>
            </a:pPr>
            <a:r>
              <a:rPr lang="en-US" sz="1600" b="0" i="0" dirty="0">
                <a:solidFill>
                  <a:schemeClr val="bg2">
                    <a:lumMod val="25000"/>
                  </a:schemeClr>
                </a:solidFill>
                <a:effectLst/>
              </a:rPr>
              <a:t>When choosing your router’s level of security, opt for WPA2, if available, or WPA – these levels are more secure than the WEP option.</a:t>
            </a:r>
          </a:p>
        </p:txBody>
      </p:sp>
      <p:sp>
        <p:nvSpPr>
          <p:cNvPr id="6" name="Text Placeholder 5">
            <a:extLst>
              <a:ext uri="{FF2B5EF4-FFF2-40B4-BE49-F238E27FC236}">
                <a16:creationId xmlns:a16="http://schemas.microsoft.com/office/drawing/2014/main" id="{E0A2D277-D5D6-64FB-1450-8D61ADDBA5BB}"/>
              </a:ext>
            </a:extLst>
          </p:cNvPr>
          <p:cNvSpPr>
            <a:spLocks noGrp="1"/>
          </p:cNvSpPr>
          <p:nvPr>
            <p:ph type="body" sz="quarter" idx="18"/>
          </p:nvPr>
        </p:nvSpPr>
        <p:spPr/>
        <p:txBody>
          <a:bodyPr>
            <a:normAutofit/>
          </a:bodyPr>
          <a:lstStyle/>
          <a:p>
            <a:r>
              <a:rPr lang="en-IE" dirty="0"/>
              <a:t>Securing Your Wireless Router</a:t>
            </a:r>
          </a:p>
        </p:txBody>
      </p:sp>
    </p:spTree>
    <p:extLst>
      <p:ext uri="{BB962C8B-B14F-4D97-AF65-F5344CB8AC3E}">
        <p14:creationId xmlns:p14="http://schemas.microsoft.com/office/powerpoint/2010/main" val="128784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296751"/>
            <a:ext cx="11102510" cy="4038015"/>
          </a:xfrm>
        </p:spPr>
        <p:txBody>
          <a:bodyPr/>
          <a:lstStyle/>
          <a:p>
            <a:pPr algn="just">
              <a:lnSpc>
                <a:spcPct val="150000"/>
              </a:lnSpc>
            </a:pPr>
            <a:r>
              <a:rPr lang="en-US" dirty="0">
                <a:solidFill>
                  <a:schemeClr val="accent6"/>
                </a:solidFill>
              </a:rPr>
              <a:t>Before we begin topic 1, here are some useful definitions to help you understand some of the information in this module.</a:t>
            </a:r>
          </a:p>
          <a:p>
            <a:pPr marL="285750" indent="-285750" algn="just">
              <a:lnSpc>
                <a:spcPct val="150000"/>
              </a:lnSpc>
              <a:buFont typeface="Arial" panose="020B0604020202020204" pitchFamily="34" charset="0"/>
              <a:buChar char="•"/>
            </a:pPr>
            <a:r>
              <a:rPr lang="en-US" b="1" i="0" dirty="0">
                <a:effectLst/>
              </a:rPr>
              <a:t>Data privacy</a:t>
            </a:r>
            <a:r>
              <a:rPr lang="en-US" b="0" i="0" dirty="0">
                <a:effectLst/>
              </a:rPr>
              <a:t> generally means the ability of a person to determine for themselves when, how and to what level their </a:t>
            </a:r>
            <a:r>
              <a:rPr lang="en-US" b="0" i="0" u="none" strike="noStrike" dirty="0">
                <a:effectLst/>
              </a:rPr>
              <a:t>personal information</a:t>
            </a:r>
            <a:r>
              <a:rPr lang="en-US" b="0" i="0" dirty="0">
                <a:effectLst/>
              </a:rPr>
              <a:t> is shared with or communicated to others.</a:t>
            </a:r>
          </a:p>
          <a:p>
            <a:pPr marL="285750" indent="-285750" algn="just">
              <a:lnSpc>
                <a:spcPct val="150000"/>
              </a:lnSpc>
              <a:buFont typeface="Arial" panose="020B0604020202020204" pitchFamily="34" charset="0"/>
              <a:buChar char="•"/>
            </a:pPr>
            <a:r>
              <a:rPr lang="en-US" b="1" i="0" dirty="0">
                <a:effectLst/>
              </a:rPr>
              <a:t>Data Security</a:t>
            </a:r>
            <a:r>
              <a:rPr lang="en-US" i="0" dirty="0">
                <a:effectLst/>
              </a:rPr>
              <a:t> includes a set of standards and different safeguards and measures taken in order to prevent any third party from unauthorized access to digital data, or any intentional or unintentional changing, deletion or disclosure of data.</a:t>
            </a:r>
            <a:endParaRPr lang="en-US"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3932145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06EDE7-4651-894A-FEA8-19442D331E4C}"/>
              </a:ext>
            </a:extLst>
          </p:cNvPr>
          <p:cNvSpPr>
            <a:spLocks noGrp="1"/>
          </p:cNvSpPr>
          <p:nvPr>
            <p:ph type="body" sz="quarter" idx="16"/>
          </p:nvPr>
        </p:nvSpPr>
        <p:spPr>
          <a:xfrm>
            <a:off x="544745" y="1081548"/>
            <a:ext cx="11102510" cy="4366459"/>
          </a:xfrm>
        </p:spPr>
        <p:txBody>
          <a:bodyPr>
            <a:normAutofit fontScale="85000" lnSpcReduction="20000"/>
          </a:bodyPr>
          <a:lstStyle/>
          <a:p>
            <a:pPr marL="342900" indent="-342900" algn="just">
              <a:lnSpc>
                <a:spcPct val="160000"/>
              </a:lnSpc>
              <a:buFont typeface="Arial" panose="020B0604020202020204" pitchFamily="34" charset="0"/>
              <a:buChar char="•"/>
            </a:pPr>
            <a:r>
              <a:rPr lang="en-US" b="1" i="0" dirty="0">
                <a:solidFill>
                  <a:srgbClr val="F9A169"/>
                </a:solidFill>
                <a:effectLst/>
              </a:rPr>
              <a:t>Create a guest passphrase:</a:t>
            </a:r>
            <a:r>
              <a:rPr lang="en-US" b="0" i="0" dirty="0">
                <a:solidFill>
                  <a:srgbClr val="F9A169"/>
                </a:solidFill>
                <a:effectLst/>
              </a:rPr>
              <a:t> </a:t>
            </a:r>
          </a:p>
          <a:p>
            <a:pPr algn="just">
              <a:lnSpc>
                <a:spcPct val="160000"/>
              </a:lnSpc>
            </a:pPr>
            <a:r>
              <a:rPr lang="en-US" b="0" i="0" dirty="0">
                <a:solidFill>
                  <a:schemeClr val="bg2">
                    <a:lumMod val="25000"/>
                  </a:schemeClr>
                </a:solidFill>
                <a:effectLst/>
              </a:rPr>
              <a:t>Some routers allow guests to use networks via separate guest passphrases. If you have many visitors to your home, it’s a good idea to </a:t>
            </a:r>
            <a:r>
              <a:rPr lang="en-US" b="0" i="0" dirty="0">
                <a:solidFill>
                  <a:srgbClr val="0675AD"/>
                </a:solidFill>
                <a:effectLst/>
                <a:hlinkClick r:id="rId2">
                  <a:extLst>
                    <a:ext uri="{A12FA001-AC4F-418D-AE19-62706E023703}">
                      <ahyp:hlinkClr xmlns:ahyp="http://schemas.microsoft.com/office/drawing/2018/hyperlinkcolor" val="tx"/>
                    </a:ext>
                  </a:extLst>
                </a:hlinkClick>
              </a:rPr>
              <a:t>set up a guest network</a:t>
            </a:r>
            <a:r>
              <a:rPr lang="en-US" b="0" i="0" dirty="0">
                <a:solidFill>
                  <a:schemeClr val="bg2">
                    <a:lumMod val="25000"/>
                  </a:schemeClr>
                </a:solidFill>
                <a:effectLst/>
              </a:rPr>
              <a:t>.</a:t>
            </a:r>
          </a:p>
          <a:p>
            <a:pPr marL="342900" indent="-342900" algn="just">
              <a:lnSpc>
                <a:spcPct val="160000"/>
              </a:lnSpc>
              <a:buFont typeface="Arial" panose="020B0604020202020204" pitchFamily="34" charset="0"/>
              <a:buChar char="•"/>
            </a:pPr>
            <a:r>
              <a:rPr lang="en-US" b="1" i="0" dirty="0">
                <a:solidFill>
                  <a:srgbClr val="F9A169"/>
                </a:solidFill>
                <a:effectLst/>
              </a:rPr>
              <a:t>Use a firewall:</a:t>
            </a:r>
            <a:r>
              <a:rPr lang="en-US" b="0" i="0" dirty="0">
                <a:solidFill>
                  <a:srgbClr val="F9A169"/>
                </a:solidFill>
                <a:effectLst/>
              </a:rPr>
              <a:t> </a:t>
            </a:r>
          </a:p>
          <a:p>
            <a:pPr algn="just">
              <a:lnSpc>
                <a:spcPct val="160000"/>
              </a:lnSpc>
            </a:pPr>
            <a:r>
              <a:rPr lang="en-US" b="0" i="0" dirty="0">
                <a:solidFill>
                  <a:schemeClr val="bg2">
                    <a:lumMod val="25000"/>
                  </a:schemeClr>
                </a:solidFill>
                <a:effectLst/>
              </a:rPr>
              <a:t>Firewalls help keep hackers from using your device to send out your personal information without your permission. While antivirus software scans incoming </a:t>
            </a:r>
            <a:r>
              <a:rPr lang="hr-BA" b="0" i="0" dirty="0">
                <a:solidFill>
                  <a:schemeClr val="bg2">
                    <a:lumMod val="25000"/>
                  </a:schemeClr>
                </a:solidFill>
                <a:effectLst/>
              </a:rPr>
              <a:t>emails</a:t>
            </a:r>
            <a:r>
              <a:rPr lang="en-US" b="0" i="0" dirty="0">
                <a:solidFill>
                  <a:schemeClr val="bg2">
                    <a:lumMod val="25000"/>
                  </a:schemeClr>
                </a:solidFill>
                <a:effectLst/>
              </a:rPr>
              <a:t> and files, a firewall is like a guard, watching for attempts to access your system and blocking communications with sources you don’t permit. Your operating system and/or security software likely comes with a pre-installed firewall, but make sure you </a:t>
            </a:r>
            <a:r>
              <a:rPr lang="en-US" b="0" i="0" dirty="0">
                <a:solidFill>
                  <a:srgbClr val="0675AD"/>
                </a:solidFill>
                <a:effectLst/>
                <a:hlinkClick r:id="rId3">
                  <a:extLst>
                    <a:ext uri="{A12FA001-AC4F-418D-AE19-62706E023703}">
                      <ahyp:hlinkClr xmlns:ahyp="http://schemas.microsoft.com/office/drawing/2018/hyperlinkcolor" val="tx"/>
                    </a:ext>
                  </a:extLst>
                </a:hlinkClick>
              </a:rPr>
              <a:t>turn on these </a:t>
            </a:r>
            <a:r>
              <a:rPr lang="en-US" b="0" i="0" dirty="0" err="1">
                <a:solidFill>
                  <a:srgbClr val="0675AD"/>
                </a:solidFill>
                <a:effectLst/>
                <a:hlinkClick r:id="rId3">
                  <a:extLst>
                    <a:ext uri="{A12FA001-AC4F-418D-AE19-62706E023703}">
                      <ahyp:hlinkClr xmlns:ahyp="http://schemas.microsoft.com/office/drawing/2018/hyperlinkcolor" val="tx"/>
                    </a:ext>
                  </a:extLst>
                </a:hlinkClick>
              </a:rPr>
              <a:t>featues</a:t>
            </a:r>
            <a:r>
              <a:rPr lang="en-US" b="0" i="0" dirty="0">
                <a:solidFill>
                  <a:srgbClr val="0675AD"/>
                </a:solidFill>
                <a:effectLst/>
              </a:rPr>
              <a:t>.</a:t>
            </a:r>
          </a:p>
        </p:txBody>
      </p:sp>
      <p:sp>
        <p:nvSpPr>
          <p:cNvPr id="6" name="Text Placeholder 5">
            <a:extLst>
              <a:ext uri="{FF2B5EF4-FFF2-40B4-BE49-F238E27FC236}">
                <a16:creationId xmlns:a16="http://schemas.microsoft.com/office/drawing/2014/main" id="{E0A2D277-D5D6-64FB-1450-8D61ADDBA5BB}"/>
              </a:ext>
            </a:extLst>
          </p:cNvPr>
          <p:cNvSpPr>
            <a:spLocks noGrp="1"/>
          </p:cNvSpPr>
          <p:nvPr>
            <p:ph type="body" sz="quarter" idx="18"/>
          </p:nvPr>
        </p:nvSpPr>
        <p:spPr/>
        <p:txBody>
          <a:bodyPr>
            <a:normAutofit/>
          </a:bodyPr>
          <a:lstStyle/>
          <a:p>
            <a:r>
              <a:rPr lang="en-IE" dirty="0"/>
              <a:t>Securing Your Wireless Router</a:t>
            </a:r>
          </a:p>
        </p:txBody>
      </p:sp>
    </p:spTree>
    <p:extLst>
      <p:ext uri="{BB962C8B-B14F-4D97-AF65-F5344CB8AC3E}">
        <p14:creationId xmlns:p14="http://schemas.microsoft.com/office/powerpoint/2010/main" val="3067864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06EDE7-4651-894A-FEA8-19442D331E4C}"/>
              </a:ext>
            </a:extLst>
          </p:cNvPr>
          <p:cNvSpPr>
            <a:spLocks noGrp="1"/>
          </p:cNvSpPr>
          <p:nvPr>
            <p:ph type="body" sz="quarter" idx="16"/>
          </p:nvPr>
        </p:nvSpPr>
        <p:spPr>
          <a:xfrm>
            <a:off x="544745" y="1322216"/>
            <a:ext cx="11102510" cy="4506175"/>
          </a:xfrm>
        </p:spPr>
        <p:txBody>
          <a:bodyPr>
            <a:normAutofit fontScale="70000" lnSpcReduction="20000"/>
          </a:bodyPr>
          <a:lstStyle/>
          <a:p>
            <a:pPr algn="just">
              <a:lnSpc>
                <a:spcPct val="160000"/>
              </a:lnSpc>
            </a:pPr>
            <a:r>
              <a:rPr lang="en-US" b="0" i="0" dirty="0">
                <a:solidFill>
                  <a:schemeClr val="bg2">
                    <a:lumMod val="25000"/>
                  </a:schemeClr>
                </a:solidFill>
                <a:effectLst/>
              </a:rPr>
              <a:t>If you are not a person with strong pc background and network skills, still you can do something to protect your digital privacy without huge knowledge about network security. </a:t>
            </a:r>
            <a:r>
              <a:rPr lang="en-US" b="0" i="0" dirty="0">
                <a:solidFill>
                  <a:srgbClr val="151D51"/>
                </a:solidFill>
                <a:effectLst/>
              </a:rPr>
              <a:t>Here are tips on how to keep your personal information secure online:</a:t>
            </a:r>
          </a:p>
          <a:p>
            <a:pPr marL="342900" indent="-342900" algn="just">
              <a:lnSpc>
                <a:spcPct val="160000"/>
              </a:lnSpc>
              <a:buFont typeface="Arial" panose="020B0604020202020204" pitchFamily="34" charset="0"/>
              <a:buChar char="•"/>
            </a:pPr>
            <a:r>
              <a:rPr lang="en-US" b="1" i="0" dirty="0">
                <a:solidFill>
                  <a:srgbClr val="0675AD"/>
                </a:solidFill>
                <a:effectLst/>
              </a:rPr>
              <a:t>Think before you share</a:t>
            </a:r>
            <a:r>
              <a:rPr lang="en-US" b="0" i="0" dirty="0">
                <a:solidFill>
                  <a:srgbClr val="0675AD"/>
                </a:solidFill>
                <a:effectLst/>
              </a:rPr>
              <a:t> </a:t>
            </a:r>
          </a:p>
          <a:p>
            <a:pPr algn="just">
              <a:lnSpc>
                <a:spcPct val="160000"/>
              </a:lnSpc>
            </a:pPr>
            <a:r>
              <a:rPr lang="en-US" b="0" i="0" dirty="0">
                <a:solidFill>
                  <a:schemeClr val="bg2">
                    <a:lumMod val="25000"/>
                  </a:schemeClr>
                </a:solidFill>
                <a:effectLst/>
              </a:rPr>
              <a:t>Everything you share online goes beyond your control — whether it’s a password, kid’s photo, or a late-night philosophical thought. Take a moment to consider the risks of sharing too much.</a:t>
            </a:r>
          </a:p>
          <a:p>
            <a:pPr marL="342900" indent="-342900" algn="just">
              <a:lnSpc>
                <a:spcPct val="160000"/>
              </a:lnSpc>
              <a:buFont typeface="Arial" panose="020B0604020202020204" pitchFamily="34" charset="0"/>
              <a:buChar char="•"/>
            </a:pPr>
            <a:r>
              <a:rPr lang="en-US" b="1" i="0" dirty="0">
                <a:solidFill>
                  <a:srgbClr val="0675AD"/>
                </a:solidFill>
                <a:effectLst/>
              </a:rPr>
              <a:t>Lock your devices and cover your cameras</a:t>
            </a:r>
            <a:r>
              <a:rPr lang="en-US" b="0" i="0" dirty="0">
                <a:solidFill>
                  <a:srgbClr val="0675AD"/>
                </a:solidFill>
                <a:effectLst/>
              </a:rPr>
              <a:t> </a:t>
            </a:r>
          </a:p>
          <a:p>
            <a:pPr algn="just">
              <a:lnSpc>
                <a:spcPct val="160000"/>
              </a:lnSpc>
            </a:pPr>
            <a:r>
              <a:rPr lang="en-US" b="0" i="0" dirty="0">
                <a:solidFill>
                  <a:schemeClr val="bg2">
                    <a:lumMod val="25000"/>
                  </a:schemeClr>
                </a:solidFill>
                <a:effectLst/>
              </a:rPr>
              <a:t>Don’t underestimate simple solutions when it comes to your privacy.</a:t>
            </a:r>
          </a:p>
          <a:p>
            <a:pPr marL="342900" indent="-342900" algn="just">
              <a:lnSpc>
                <a:spcPct val="160000"/>
              </a:lnSpc>
              <a:buFont typeface="Arial" panose="020B0604020202020204" pitchFamily="34" charset="0"/>
              <a:buChar char="•"/>
            </a:pPr>
            <a:r>
              <a:rPr lang="en-US" b="1" i="0" dirty="0">
                <a:solidFill>
                  <a:srgbClr val="0675AD"/>
                </a:solidFill>
                <a:effectLst/>
              </a:rPr>
              <a:t>Use a </a:t>
            </a:r>
            <a:r>
              <a:rPr lang="en-US" b="1" i="0" dirty="0">
                <a:solidFill>
                  <a:srgbClr val="0675AD"/>
                </a:solidFill>
                <a:effectLst/>
                <a:hlinkClick r:id="rId2">
                  <a:extLst>
                    <a:ext uri="{A12FA001-AC4F-418D-AE19-62706E023703}">
                      <ahyp:hlinkClr xmlns:ahyp="http://schemas.microsoft.com/office/drawing/2018/hyperlinkcolor" val="tx"/>
                    </a:ext>
                  </a:extLst>
                </a:hlinkClick>
              </a:rPr>
              <a:t>VPN</a:t>
            </a:r>
            <a:r>
              <a:rPr lang="en-US" b="1" i="0" dirty="0">
                <a:solidFill>
                  <a:srgbClr val="0675AD"/>
                </a:solidFill>
                <a:effectLst/>
              </a:rPr>
              <a:t> and security software</a:t>
            </a:r>
          </a:p>
          <a:p>
            <a:pPr algn="just">
              <a:lnSpc>
                <a:spcPct val="160000"/>
              </a:lnSpc>
            </a:pPr>
            <a:r>
              <a:rPr lang="en-US" b="0" i="0" dirty="0">
                <a:solidFill>
                  <a:srgbClr val="0675AD"/>
                </a:solidFill>
                <a:effectLst/>
              </a:rPr>
              <a:t> </a:t>
            </a:r>
            <a:r>
              <a:rPr lang="hr-BA" dirty="0"/>
              <a:t>(</a:t>
            </a:r>
            <a:r>
              <a:rPr lang="en-US" dirty="0"/>
              <a:t>A virtual private network, click on the link to find out more</a:t>
            </a:r>
            <a:r>
              <a:rPr lang="hr-BA" dirty="0"/>
              <a:t>)</a:t>
            </a:r>
            <a:endParaRPr lang="en-US" b="0" i="0" dirty="0">
              <a:solidFill>
                <a:srgbClr val="D6315A"/>
              </a:solidFill>
              <a:effectLst/>
            </a:endParaRPr>
          </a:p>
        </p:txBody>
      </p:sp>
      <p:sp>
        <p:nvSpPr>
          <p:cNvPr id="6" name="Text Placeholder 5">
            <a:extLst>
              <a:ext uri="{FF2B5EF4-FFF2-40B4-BE49-F238E27FC236}">
                <a16:creationId xmlns:a16="http://schemas.microsoft.com/office/drawing/2014/main" id="{E0A2D277-D5D6-64FB-1450-8D61ADDBA5BB}"/>
              </a:ext>
            </a:extLst>
          </p:cNvPr>
          <p:cNvSpPr>
            <a:spLocks noGrp="1"/>
          </p:cNvSpPr>
          <p:nvPr>
            <p:ph type="body" sz="quarter" idx="18"/>
          </p:nvPr>
        </p:nvSpPr>
        <p:spPr/>
        <p:txBody>
          <a:bodyPr>
            <a:normAutofit/>
          </a:bodyPr>
          <a:lstStyle/>
          <a:p>
            <a:r>
              <a:rPr lang="en-IE" dirty="0"/>
              <a:t>Protecting Your Digital Privacy</a:t>
            </a:r>
          </a:p>
        </p:txBody>
      </p:sp>
    </p:spTree>
    <p:extLst>
      <p:ext uri="{BB962C8B-B14F-4D97-AF65-F5344CB8AC3E}">
        <p14:creationId xmlns:p14="http://schemas.microsoft.com/office/powerpoint/2010/main" val="919245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06EDE7-4651-894A-FEA8-19442D331E4C}"/>
              </a:ext>
            </a:extLst>
          </p:cNvPr>
          <p:cNvSpPr>
            <a:spLocks noGrp="1"/>
          </p:cNvSpPr>
          <p:nvPr>
            <p:ph type="body" sz="quarter" idx="16"/>
          </p:nvPr>
        </p:nvSpPr>
        <p:spPr>
          <a:xfrm>
            <a:off x="544745" y="969264"/>
            <a:ext cx="11102510" cy="4478743"/>
          </a:xfrm>
        </p:spPr>
        <p:txBody>
          <a:bodyPr>
            <a:normAutofit fontScale="85000" lnSpcReduction="10000"/>
          </a:bodyPr>
          <a:lstStyle/>
          <a:p>
            <a:pPr marL="342900" indent="-342900" algn="just">
              <a:lnSpc>
                <a:spcPct val="150000"/>
              </a:lnSpc>
              <a:buFont typeface="Arial" panose="020B0604020202020204" pitchFamily="34" charset="0"/>
              <a:buChar char="•"/>
            </a:pPr>
            <a:r>
              <a:rPr lang="en-US" b="1" i="0" dirty="0">
                <a:solidFill>
                  <a:srgbClr val="0675AD"/>
                </a:solidFill>
                <a:effectLst/>
              </a:rPr>
              <a:t>Use unique, strong passwords and enable two-factor authentication, where possible. </a:t>
            </a:r>
          </a:p>
          <a:p>
            <a:pPr algn="just">
              <a:lnSpc>
                <a:spcPct val="150000"/>
              </a:lnSpc>
            </a:pPr>
            <a:r>
              <a:rPr lang="en-US" b="0" i="0" dirty="0">
                <a:solidFill>
                  <a:schemeClr val="bg2">
                    <a:lumMod val="25000"/>
                  </a:schemeClr>
                </a:solidFill>
                <a:effectLst/>
              </a:rPr>
              <a:t>The extra effort is justified when you want to protect your accounts from hackers or thieves.</a:t>
            </a:r>
          </a:p>
          <a:p>
            <a:pPr marL="342900" indent="-342900" algn="just">
              <a:lnSpc>
                <a:spcPct val="150000"/>
              </a:lnSpc>
              <a:buFont typeface="Arial" panose="020B0604020202020204" pitchFamily="34" charset="0"/>
              <a:buChar char="•"/>
            </a:pPr>
            <a:r>
              <a:rPr lang="en-US" b="1" i="0" dirty="0">
                <a:solidFill>
                  <a:srgbClr val="0675AD"/>
                </a:solidFill>
                <a:effectLst/>
              </a:rPr>
              <a:t>Review privacy policies and app permissions </a:t>
            </a:r>
          </a:p>
          <a:p>
            <a:pPr algn="just">
              <a:lnSpc>
                <a:spcPct val="150000"/>
              </a:lnSpc>
            </a:pPr>
            <a:r>
              <a:rPr lang="en-US" b="0" i="0" dirty="0">
                <a:solidFill>
                  <a:schemeClr val="bg2">
                    <a:lumMod val="25000"/>
                  </a:schemeClr>
                </a:solidFill>
                <a:effectLst/>
              </a:rPr>
              <a:t>Check out the latest information about the way your personal data is collected and used. On your phone and tablet, review the apps’ access permissions and turn off anything you deem excessive.</a:t>
            </a:r>
          </a:p>
          <a:p>
            <a:pPr marL="342900" indent="-342900" algn="just">
              <a:lnSpc>
                <a:spcPct val="150000"/>
              </a:lnSpc>
              <a:buFont typeface="Arial" panose="020B0604020202020204" pitchFamily="34" charset="0"/>
              <a:buChar char="•"/>
            </a:pPr>
            <a:r>
              <a:rPr lang="en-US" b="1" i="0" dirty="0">
                <a:solidFill>
                  <a:srgbClr val="0675AD"/>
                </a:solidFill>
                <a:effectLst/>
              </a:rPr>
              <a:t>Secure your smart devices </a:t>
            </a:r>
          </a:p>
          <a:p>
            <a:pPr algn="just">
              <a:lnSpc>
                <a:spcPct val="150000"/>
              </a:lnSpc>
            </a:pPr>
            <a:r>
              <a:rPr lang="en-US" b="0" i="0" dirty="0">
                <a:solidFill>
                  <a:schemeClr val="bg2">
                    <a:lumMod val="25000"/>
                  </a:schemeClr>
                </a:solidFill>
                <a:effectLst/>
              </a:rPr>
              <a:t>Make sure your home network and gadgets are protected by unique, strong passwords.</a:t>
            </a:r>
          </a:p>
          <a:p>
            <a:pPr marL="342900" indent="-342900" algn="just">
              <a:lnSpc>
                <a:spcPct val="150000"/>
              </a:lnSpc>
              <a:buFont typeface="Arial" panose="020B0604020202020204" pitchFamily="34" charset="0"/>
              <a:buChar char="•"/>
            </a:pPr>
            <a:r>
              <a:rPr lang="en-US" b="1" i="0" dirty="0">
                <a:solidFill>
                  <a:srgbClr val="0675AD"/>
                </a:solidFill>
                <a:effectLst/>
              </a:rPr>
              <a:t>Check your data breach status regularly</a:t>
            </a:r>
            <a:r>
              <a:rPr lang="hr-BA" b="1" i="0" dirty="0">
                <a:solidFill>
                  <a:srgbClr val="0675AD"/>
                </a:solidFill>
                <a:effectLst/>
              </a:rPr>
              <a:t>: </a:t>
            </a:r>
            <a:r>
              <a:rPr lang="hr-BA" sz="2000" i="0" dirty="0">
                <a:solidFill>
                  <a:srgbClr val="F9A169"/>
                </a:solidFill>
                <a:effectLst/>
                <a:hlinkClick r:id="rId2">
                  <a:extLst>
                    <a:ext uri="{A12FA001-AC4F-418D-AE19-62706E023703}">
                      <ahyp:hlinkClr xmlns:ahyp="http://schemas.microsoft.com/office/drawing/2018/hyperlinkcolor" val="tx"/>
                    </a:ext>
                  </a:extLst>
                </a:hlinkClick>
              </a:rPr>
              <a:t>https://www.f-secure.com/en/home/free-tools/identity-theft-checker</a:t>
            </a:r>
            <a:r>
              <a:rPr lang="hr-BA" sz="2000" i="0" dirty="0">
                <a:solidFill>
                  <a:srgbClr val="F9A169"/>
                </a:solidFill>
                <a:effectLst/>
              </a:rPr>
              <a:t> </a:t>
            </a:r>
            <a:endParaRPr lang="en-US" i="0" dirty="0">
              <a:solidFill>
                <a:srgbClr val="F9A169"/>
              </a:solidFill>
              <a:effectLst/>
            </a:endParaRPr>
          </a:p>
        </p:txBody>
      </p:sp>
      <p:sp>
        <p:nvSpPr>
          <p:cNvPr id="6" name="Text Placeholder 5">
            <a:extLst>
              <a:ext uri="{FF2B5EF4-FFF2-40B4-BE49-F238E27FC236}">
                <a16:creationId xmlns:a16="http://schemas.microsoft.com/office/drawing/2014/main" id="{E0A2D277-D5D6-64FB-1450-8D61ADDBA5BB}"/>
              </a:ext>
            </a:extLst>
          </p:cNvPr>
          <p:cNvSpPr>
            <a:spLocks noGrp="1"/>
          </p:cNvSpPr>
          <p:nvPr>
            <p:ph type="body" sz="quarter" idx="18"/>
          </p:nvPr>
        </p:nvSpPr>
        <p:spPr/>
        <p:txBody>
          <a:bodyPr>
            <a:normAutofit/>
          </a:bodyPr>
          <a:lstStyle/>
          <a:p>
            <a:r>
              <a:rPr lang="en-IE" dirty="0"/>
              <a:t>Protecting Your Digital Privacy</a:t>
            </a:r>
          </a:p>
        </p:txBody>
      </p:sp>
    </p:spTree>
    <p:extLst>
      <p:ext uri="{BB962C8B-B14F-4D97-AF65-F5344CB8AC3E}">
        <p14:creationId xmlns:p14="http://schemas.microsoft.com/office/powerpoint/2010/main" val="3851793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06EDE7-4651-894A-FEA8-19442D331E4C}"/>
              </a:ext>
            </a:extLst>
          </p:cNvPr>
          <p:cNvSpPr>
            <a:spLocks noGrp="1"/>
          </p:cNvSpPr>
          <p:nvPr>
            <p:ph type="body" sz="quarter" idx="16"/>
          </p:nvPr>
        </p:nvSpPr>
        <p:spPr>
          <a:xfrm>
            <a:off x="544745" y="1409992"/>
            <a:ext cx="11102510" cy="4038015"/>
          </a:xfrm>
        </p:spPr>
        <p:txBody>
          <a:bodyPr>
            <a:normAutofit lnSpcReduction="10000"/>
          </a:bodyPr>
          <a:lstStyle/>
          <a:p>
            <a:pPr marL="342900" indent="-342900" algn="just">
              <a:lnSpc>
                <a:spcPct val="150000"/>
              </a:lnSpc>
              <a:buFont typeface="Arial" panose="020B0604020202020204" pitchFamily="34" charset="0"/>
              <a:buChar char="•"/>
            </a:pPr>
            <a:r>
              <a:rPr lang="en-US" b="1" i="0" dirty="0">
                <a:solidFill>
                  <a:srgbClr val="0675AD"/>
                </a:solidFill>
                <a:effectLst/>
              </a:rPr>
              <a:t>Protect your €€:</a:t>
            </a:r>
            <a:r>
              <a:rPr lang="en-US" b="0" i="0" dirty="0">
                <a:solidFill>
                  <a:srgbClr val="0675AD"/>
                </a:solidFill>
                <a:effectLst/>
              </a:rPr>
              <a:t> </a:t>
            </a:r>
          </a:p>
          <a:p>
            <a:pPr algn="just">
              <a:lnSpc>
                <a:spcPct val="150000"/>
              </a:lnSpc>
            </a:pPr>
            <a:r>
              <a:rPr lang="en-US" b="0" i="0" dirty="0">
                <a:solidFill>
                  <a:schemeClr val="bg2">
                    <a:lumMod val="25000"/>
                  </a:schemeClr>
                </a:solidFill>
                <a:effectLst/>
              </a:rPr>
              <a:t>When banking and shopping, check to be sure the sites is security enabled. Look for web addresses with </a:t>
            </a:r>
            <a:r>
              <a:rPr lang="en-US" b="1" i="0" dirty="0">
                <a:solidFill>
                  <a:schemeClr val="tx1"/>
                </a:solidFill>
                <a:effectLst/>
              </a:rPr>
              <a:t>“https://,” </a:t>
            </a:r>
            <a:r>
              <a:rPr lang="en-US" b="0" i="0" dirty="0">
                <a:solidFill>
                  <a:schemeClr val="bg2">
                    <a:lumMod val="25000"/>
                  </a:schemeClr>
                </a:solidFill>
                <a:effectLst/>
              </a:rPr>
              <a:t>which means the site takes extra measures to help secure your information. </a:t>
            </a:r>
            <a:r>
              <a:rPr lang="en-US" b="1" i="0" dirty="0">
                <a:solidFill>
                  <a:schemeClr val="tx1"/>
                </a:solidFill>
                <a:effectLst/>
              </a:rPr>
              <a:t>“http://” </a:t>
            </a:r>
            <a:r>
              <a:rPr lang="en-US" b="1" i="0" dirty="0">
                <a:solidFill>
                  <a:srgbClr val="0675AD"/>
                </a:solidFill>
                <a:effectLst/>
              </a:rPr>
              <a:t>is not secure</a:t>
            </a:r>
            <a:r>
              <a:rPr lang="en-US" b="0" i="0" dirty="0">
                <a:solidFill>
                  <a:schemeClr val="bg2">
                    <a:lumMod val="25000"/>
                  </a:schemeClr>
                </a:solidFill>
                <a:effectLst/>
              </a:rPr>
              <a:t>.</a:t>
            </a:r>
          </a:p>
          <a:p>
            <a:pPr marL="342900" indent="-342900" algn="just">
              <a:lnSpc>
                <a:spcPct val="150000"/>
              </a:lnSpc>
              <a:buFont typeface="Arial" panose="020B0604020202020204" pitchFamily="34" charset="0"/>
              <a:buChar char="•"/>
            </a:pPr>
            <a:r>
              <a:rPr lang="en-US" b="1" i="0" dirty="0">
                <a:solidFill>
                  <a:srgbClr val="0675AD"/>
                </a:solidFill>
                <a:effectLst/>
              </a:rPr>
              <a:t>Back it up:</a:t>
            </a:r>
            <a:r>
              <a:rPr lang="en-US" b="0" i="0" dirty="0">
                <a:solidFill>
                  <a:srgbClr val="0675AD"/>
                </a:solidFill>
                <a:effectLst/>
              </a:rPr>
              <a:t> </a:t>
            </a:r>
          </a:p>
          <a:p>
            <a:pPr algn="just">
              <a:lnSpc>
                <a:spcPct val="150000"/>
              </a:lnSpc>
            </a:pPr>
            <a:r>
              <a:rPr lang="en-US" b="0" i="0" dirty="0">
                <a:solidFill>
                  <a:schemeClr val="bg2">
                    <a:lumMod val="25000"/>
                  </a:schemeClr>
                </a:solidFill>
                <a:effectLst/>
              </a:rPr>
              <a:t>Protect your valuable work, music, photos and other digital information by making electronic copies of your important files and storing them safely.</a:t>
            </a:r>
          </a:p>
        </p:txBody>
      </p:sp>
      <p:sp>
        <p:nvSpPr>
          <p:cNvPr id="6" name="Text Placeholder 5">
            <a:extLst>
              <a:ext uri="{FF2B5EF4-FFF2-40B4-BE49-F238E27FC236}">
                <a16:creationId xmlns:a16="http://schemas.microsoft.com/office/drawing/2014/main" id="{E0A2D277-D5D6-64FB-1450-8D61ADDBA5BB}"/>
              </a:ext>
            </a:extLst>
          </p:cNvPr>
          <p:cNvSpPr>
            <a:spLocks noGrp="1"/>
          </p:cNvSpPr>
          <p:nvPr>
            <p:ph type="body" sz="quarter" idx="18"/>
          </p:nvPr>
        </p:nvSpPr>
        <p:spPr/>
        <p:txBody>
          <a:bodyPr>
            <a:normAutofit/>
          </a:bodyPr>
          <a:lstStyle/>
          <a:p>
            <a:r>
              <a:rPr lang="en-IE" dirty="0"/>
              <a:t>Protecting Yourself With These Online Tips</a:t>
            </a:r>
          </a:p>
        </p:txBody>
      </p:sp>
    </p:spTree>
    <p:extLst>
      <p:ext uri="{BB962C8B-B14F-4D97-AF65-F5344CB8AC3E}">
        <p14:creationId xmlns:p14="http://schemas.microsoft.com/office/powerpoint/2010/main" val="463532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F61E04C-DBEF-1FD0-EFB3-C3C04EEF31C9}"/>
              </a:ext>
            </a:extLst>
          </p:cNvPr>
          <p:cNvPicPr>
            <a:picLocks noGrp="1" noChangeAspect="1"/>
          </p:cNvPicPr>
          <p:nvPr>
            <p:ph type="pic" sz="quarter" idx="17"/>
          </p:nvPr>
        </p:nvPicPr>
        <p:blipFill>
          <a:blip r:embed="rId2"/>
          <a:srcRect l="11825" r="11825"/>
          <a:stretch>
            <a:fillRect/>
          </a:stretch>
        </p:blipFill>
        <p:spPr/>
      </p:pic>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27"/>
          </p:nvPr>
        </p:nvSpPr>
        <p:spPr>
          <a:xfrm>
            <a:off x="128016" y="971446"/>
            <a:ext cx="6227064" cy="5038991"/>
          </a:xfrm>
        </p:spPr>
        <p:txBody>
          <a:bodyPr/>
          <a:lstStyle/>
          <a:p>
            <a:pPr algn="just">
              <a:lnSpc>
                <a:spcPct val="150000"/>
              </a:lnSpc>
            </a:pPr>
            <a:r>
              <a:rPr lang="en-US" sz="2000" b="0" i="0" dirty="0">
                <a:solidFill>
                  <a:schemeClr val="tx1"/>
                </a:solidFill>
                <a:effectLst/>
              </a:rPr>
              <a:t>A protected home network means you can use the internet more safely and securely.</a:t>
            </a:r>
          </a:p>
          <a:p>
            <a:pPr algn="just">
              <a:lnSpc>
                <a:spcPct val="150000"/>
              </a:lnSpc>
            </a:pPr>
            <a:r>
              <a:rPr lang="en-US" sz="2000" b="0" i="0" dirty="0">
                <a:solidFill>
                  <a:schemeClr val="tx1"/>
                </a:solidFill>
                <a:effectLst/>
              </a:rPr>
              <a:t>Most households now run networks of devices linked to the internet, including computers, gaming systems, TVs, tablets, smartphones and wearable devices that access wireless networks. To protect your home network, you need to have the right tools in place.</a:t>
            </a:r>
          </a:p>
          <a:p>
            <a:pPr algn="just">
              <a:lnSpc>
                <a:spcPct val="150000"/>
              </a:lnSpc>
            </a:pPr>
            <a:r>
              <a:rPr lang="en-US" sz="2000" b="0" i="0" dirty="0">
                <a:solidFill>
                  <a:schemeClr val="tx1"/>
                </a:solidFill>
                <a:effectLst/>
              </a:rPr>
              <a:t>The first step is to keep a clean machine and make sure all of your internet-enabled devices have the latest operating system, web browsers and security software. This includes mobile devices that access your wireless network.</a:t>
            </a:r>
          </a:p>
        </p:txBody>
      </p:sp>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8"/>
          </p:nvPr>
        </p:nvSpPr>
        <p:spPr>
          <a:xfrm>
            <a:off x="447066" y="309492"/>
            <a:ext cx="5648934" cy="565580"/>
          </a:xfrm>
        </p:spPr>
        <p:txBody>
          <a:bodyPr>
            <a:normAutofit/>
          </a:bodyPr>
          <a:lstStyle/>
          <a:p>
            <a:r>
              <a:rPr lang="en-US" sz="3200" dirty="0">
                <a:solidFill>
                  <a:srgbClr val="8D5B98"/>
                </a:solidFill>
              </a:rPr>
              <a:t>Securing your home network</a:t>
            </a:r>
            <a:endParaRPr lang="en-IE" sz="3200" dirty="0">
              <a:solidFill>
                <a:srgbClr val="8D5B98"/>
              </a:solidFill>
            </a:endParaRPr>
          </a:p>
        </p:txBody>
      </p:sp>
    </p:spTree>
    <p:extLst>
      <p:ext uri="{BB962C8B-B14F-4D97-AF65-F5344CB8AC3E}">
        <p14:creationId xmlns:p14="http://schemas.microsoft.com/office/powerpoint/2010/main" val="1696700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738415"/>
            <a:ext cx="7186186" cy="767863"/>
          </a:xfrm>
        </p:spPr>
        <p:txBody>
          <a:bodyPr/>
          <a:lstStyle/>
          <a:p>
            <a:r>
              <a:rPr lang="en-IE" dirty="0"/>
              <a:t>Topic 4: </a:t>
            </a:r>
            <a:r>
              <a:rPr lang="en-IE" sz="3600" dirty="0"/>
              <a:t>Protecting the environment</a:t>
            </a:r>
          </a:p>
          <a:p>
            <a:endParaRPr lang="en-IE" dirty="0"/>
          </a:p>
        </p:txBody>
      </p:sp>
      <p:pic>
        <p:nvPicPr>
          <p:cNvPr id="4" name="Picture Placeholder 3">
            <a:extLst>
              <a:ext uri="{FF2B5EF4-FFF2-40B4-BE49-F238E27FC236}">
                <a16:creationId xmlns:a16="http://schemas.microsoft.com/office/drawing/2014/main" id="{64663E41-5174-A1B0-3E87-EEF20633104C}"/>
              </a:ext>
            </a:extLst>
          </p:cNvPr>
          <p:cNvPicPr>
            <a:picLocks noGrp="1" noChangeAspect="1"/>
          </p:cNvPicPr>
          <p:nvPr>
            <p:ph type="pic" sz="quarter" idx="19"/>
          </p:nvPr>
        </p:nvPicPr>
        <p:blipFill>
          <a:blip r:embed="rId2"/>
          <a:srcRect t="12822" b="12822"/>
          <a:stretch>
            <a:fillRect/>
          </a:stretch>
        </p:blipFill>
        <p:spPr/>
      </p:pic>
    </p:spTree>
    <p:extLst>
      <p:ext uri="{BB962C8B-B14F-4D97-AF65-F5344CB8AC3E}">
        <p14:creationId xmlns:p14="http://schemas.microsoft.com/office/powerpoint/2010/main" val="2439081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409992"/>
            <a:ext cx="11102510" cy="4038015"/>
          </a:xfrm>
        </p:spPr>
        <p:txBody>
          <a:bodyPr/>
          <a:lstStyle/>
          <a:p>
            <a:pPr algn="just">
              <a:lnSpc>
                <a:spcPct val="150000"/>
              </a:lnSpc>
            </a:pPr>
            <a:r>
              <a:rPr lang="en-US" dirty="0">
                <a:solidFill>
                  <a:schemeClr val="accent6"/>
                </a:solidFill>
              </a:rPr>
              <a:t>Before we begin topic 4, here are some useful definitions to help you understand some of the information in this module.</a:t>
            </a:r>
          </a:p>
          <a:p>
            <a:pPr marL="285750" indent="-285750" algn="just">
              <a:lnSpc>
                <a:spcPct val="150000"/>
              </a:lnSpc>
              <a:buFont typeface="Arial" panose="020B0604020202020204" pitchFamily="34" charset="0"/>
              <a:buChar char="•"/>
            </a:pPr>
            <a:r>
              <a:rPr lang="en-US" sz="2400" b="1" dirty="0"/>
              <a:t>Digital pollution </a:t>
            </a:r>
            <a:r>
              <a:rPr lang="en-US" sz="2400" b="0" i="0" dirty="0">
                <a:effectLst/>
                <a:cs typeface="Assistant" panose="020B0604020202020204" pitchFamily="2" charset="-79"/>
              </a:rPr>
              <a:t>includes all sources of </a:t>
            </a:r>
            <a:r>
              <a:rPr lang="en-US" sz="2400" i="0" dirty="0">
                <a:effectLst/>
                <a:cs typeface="Assistant" panose="020B0604020202020204" pitchFamily="2" charset="-79"/>
              </a:rPr>
              <a:t>environmental pollution </a:t>
            </a:r>
            <a:r>
              <a:rPr lang="en-US" sz="2400" b="0" i="0" dirty="0">
                <a:effectLst/>
                <a:cs typeface="Assistant" panose="020B0604020202020204" pitchFamily="2" charset="-79"/>
              </a:rPr>
              <a:t>produced by digital tools. It is divided into two parts: the first is related to the </a:t>
            </a:r>
            <a:r>
              <a:rPr lang="en-US" sz="2400" i="0" dirty="0">
                <a:effectLst/>
                <a:cs typeface="Assistant" panose="020B0604020202020204" pitchFamily="2" charset="-79"/>
              </a:rPr>
              <a:t>manufacture</a:t>
            </a:r>
            <a:r>
              <a:rPr lang="en-US" sz="2400" b="0" i="0" dirty="0">
                <a:effectLst/>
                <a:cs typeface="Assistant" panose="020B0604020202020204" pitchFamily="2" charset="-79"/>
              </a:rPr>
              <a:t> of any digital tool, and the second to the </a:t>
            </a:r>
            <a:r>
              <a:rPr lang="en-US" sz="2400" i="0" dirty="0">
                <a:effectLst/>
                <a:cs typeface="Assistant" panose="020B0604020202020204" pitchFamily="2" charset="-79"/>
              </a:rPr>
              <a:t>functioning</a:t>
            </a:r>
            <a:r>
              <a:rPr lang="en-US" sz="2400" b="0" i="0" dirty="0">
                <a:effectLst/>
                <a:cs typeface="Assistant" panose="020B0604020202020204" pitchFamily="2" charset="-79"/>
              </a:rPr>
              <a:t> of the Internet.</a:t>
            </a:r>
            <a:endParaRPr lang="en-US" sz="2400" b="1" dirty="0"/>
          </a:p>
          <a:p>
            <a:pPr marL="285750" indent="-285750" algn="just">
              <a:lnSpc>
                <a:spcPct val="150000"/>
              </a:lnSpc>
              <a:buFont typeface="Arial" panose="020B0604020202020204" pitchFamily="34" charset="0"/>
              <a:buChar char="•"/>
            </a:pPr>
            <a:r>
              <a:rPr lang="en-US" sz="2400" b="1" dirty="0"/>
              <a:t>e-Waste </a:t>
            </a:r>
            <a:r>
              <a:rPr lang="en-US" sz="2400" b="0" i="0" dirty="0">
                <a:effectLst/>
              </a:rPr>
              <a:t>is electronic products that are unwanted, not working, and nearing or at the end of their “useful life.”</a:t>
            </a:r>
            <a:endParaRPr lang="en-US" sz="6000" b="1" dirty="0"/>
          </a:p>
          <a:p>
            <a:pPr algn="just">
              <a:lnSpc>
                <a:spcPct val="150000"/>
              </a:lnSpc>
            </a:pPr>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2171450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27"/>
          </p:nvPr>
        </p:nvSpPr>
        <p:spPr>
          <a:xfrm>
            <a:off x="205740" y="1121959"/>
            <a:ext cx="6012355" cy="4967945"/>
          </a:xfrm>
        </p:spPr>
        <p:txBody>
          <a:bodyPr/>
          <a:lstStyle/>
          <a:p>
            <a:pPr algn="just">
              <a:lnSpc>
                <a:spcPct val="150000"/>
              </a:lnSpc>
            </a:pPr>
            <a:r>
              <a:rPr lang="en-US" sz="2000" b="0" i="0" dirty="0">
                <a:solidFill>
                  <a:schemeClr val="accent6"/>
                </a:solidFill>
                <a:effectLst/>
              </a:rPr>
              <a:t>We often presume that </a:t>
            </a:r>
            <a:r>
              <a:rPr lang="en-US" sz="2000" i="0" dirty="0">
                <a:solidFill>
                  <a:schemeClr val="accent6"/>
                </a:solidFill>
                <a:effectLst/>
              </a:rPr>
              <a:t>digital technology </a:t>
            </a:r>
            <a:r>
              <a:rPr lang="en-US" sz="2000" b="0" i="0" dirty="0">
                <a:solidFill>
                  <a:schemeClr val="accent6"/>
                </a:solidFill>
                <a:effectLst/>
              </a:rPr>
              <a:t>is </a:t>
            </a:r>
            <a:r>
              <a:rPr lang="en-US" sz="2000" dirty="0">
                <a:solidFill>
                  <a:schemeClr val="accent6"/>
                </a:solidFill>
              </a:rPr>
              <a:t>not having much of an affect on our planet, but in reality, technology when not managed well has significant damaging impacts on the environment.</a:t>
            </a:r>
          </a:p>
          <a:p>
            <a:pPr algn="just">
              <a:lnSpc>
                <a:spcPct val="150000"/>
              </a:lnSpc>
              <a:spcBef>
                <a:spcPts val="1200"/>
              </a:spcBef>
            </a:pPr>
            <a:r>
              <a:rPr lang="en-US" sz="2000" b="0" i="0" dirty="0">
                <a:solidFill>
                  <a:schemeClr val="accent6"/>
                </a:solidFill>
                <a:effectLst/>
              </a:rPr>
              <a:t>Let’s take a look at the following 4 aspects of digital technologies environmental impact:</a:t>
            </a:r>
          </a:p>
          <a:p>
            <a:pPr algn="just">
              <a:lnSpc>
                <a:spcPct val="150000"/>
              </a:lnSpc>
              <a:spcBef>
                <a:spcPts val="0"/>
              </a:spcBef>
              <a:buFont typeface="+mj-lt"/>
              <a:buAutoNum type="arabicPeriod"/>
            </a:pPr>
            <a:r>
              <a:rPr lang="en-IE" sz="2000" b="1" dirty="0">
                <a:solidFill>
                  <a:schemeClr val="accent6"/>
                </a:solidFill>
              </a:rPr>
              <a:t>The end of a device's lifespan</a:t>
            </a:r>
            <a:r>
              <a:rPr lang="en-IE" sz="2000" b="1" i="0" dirty="0">
                <a:solidFill>
                  <a:schemeClr val="accent6"/>
                </a:solidFill>
                <a:effectLst/>
              </a:rPr>
              <a:t> </a:t>
            </a:r>
          </a:p>
          <a:p>
            <a:pPr algn="just">
              <a:lnSpc>
                <a:spcPct val="150000"/>
              </a:lnSpc>
              <a:spcBef>
                <a:spcPts val="0"/>
              </a:spcBef>
              <a:buFont typeface="+mj-lt"/>
              <a:buAutoNum type="arabicPeriod"/>
            </a:pPr>
            <a:r>
              <a:rPr lang="en-IE" sz="2000" b="1" i="0" dirty="0">
                <a:solidFill>
                  <a:schemeClr val="accent6"/>
                </a:solidFill>
                <a:effectLst/>
              </a:rPr>
              <a:t>How much electricity is too much electricity?</a:t>
            </a:r>
          </a:p>
          <a:p>
            <a:pPr algn="just">
              <a:lnSpc>
                <a:spcPct val="150000"/>
              </a:lnSpc>
              <a:spcBef>
                <a:spcPts val="0"/>
              </a:spcBef>
              <a:buFont typeface="+mj-lt"/>
              <a:buAutoNum type="arabicPeriod"/>
            </a:pPr>
            <a:r>
              <a:rPr lang="en-US" sz="2000" b="1" i="0" dirty="0">
                <a:solidFill>
                  <a:schemeClr val="accent6"/>
                </a:solidFill>
                <a:effectLst/>
              </a:rPr>
              <a:t>What is your device made of?</a:t>
            </a:r>
          </a:p>
          <a:p>
            <a:pPr algn="just">
              <a:lnSpc>
                <a:spcPct val="150000"/>
              </a:lnSpc>
              <a:spcBef>
                <a:spcPts val="0"/>
              </a:spcBef>
              <a:buFont typeface="+mj-lt"/>
              <a:buAutoNum type="arabicPeriod"/>
            </a:pPr>
            <a:r>
              <a:rPr lang="en-US" sz="2000" b="1" dirty="0">
                <a:solidFill>
                  <a:schemeClr val="accent6"/>
                </a:solidFill>
              </a:rPr>
              <a:t>Impact of technology on space</a:t>
            </a:r>
            <a:r>
              <a:rPr lang="hr-BA" sz="2000" b="1" dirty="0">
                <a:solidFill>
                  <a:schemeClr val="accent6"/>
                </a:solidFill>
              </a:rPr>
              <a:t> </a:t>
            </a:r>
            <a:r>
              <a:rPr lang="en-US" sz="2000" b="1" dirty="0">
                <a:solidFill>
                  <a:schemeClr val="accent6"/>
                </a:solidFill>
              </a:rPr>
              <a:t>and outer space</a:t>
            </a:r>
            <a:endParaRPr lang="en-US" b="1" i="0" dirty="0">
              <a:solidFill>
                <a:schemeClr val="accent6"/>
              </a:solidFill>
              <a:effectLst/>
            </a:endParaRPr>
          </a:p>
        </p:txBody>
      </p:sp>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8"/>
          </p:nvPr>
        </p:nvSpPr>
        <p:spPr>
          <a:xfrm>
            <a:off x="205740" y="309491"/>
            <a:ext cx="5890260" cy="687205"/>
          </a:xfrm>
        </p:spPr>
        <p:txBody>
          <a:bodyPr>
            <a:normAutofit fontScale="77500" lnSpcReduction="20000"/>
          </a:bodyPr>
          <a:lstStyle/>
          <a:p>
            <a:pPr algn="just">
              <a:lnSpc>
                <a:spcPct val="160000"/>
              </a:lnSpc>
            </a:pPr>
            <a:r>
              <a:rPr lang="en-US" dirty="0"/>
              <a:t>Environmental Impact of Technology</a:t>
            </a:r>
            <a:endParaRPr lang="en-IE" dirty="0"/>
          </a:p>
        </p:txBody>
      </p:sp>
      <p:pic>
        <p:nvPicPr>
          <p:cNvPr id="7" name="Picture Placeholder 6">
            <a:extLst>
              <a:ext uri="{FF2B5EF4-FFF2-40B4-BE49-F238E27FC236}">
                <a16:creationId xmlns:a16="http://schemas.microsoft.com/office/drawing/2014/main" id="{FDAA7CD1-73E2-1BDB-17DE-FD23BC8D2DBB}"/>
              </a:ext>
            </a:extLst>
          </p:cNvPr>
          <p:cNvPicPr>
            <a:picLocks noGrp="1" noChangeAspect="1"/>
          </p:cNvPicPr>
          <p:nvPr>
            <p:ph type="pic" sz="quarter" idx="17"/>
          </p:nvPr>
        </p:nvPicPr>
        <p:blipFill>
          <a:blip r:embed="rId2"/>
          <a:srcRect l="11825" r="11825"/>
          <a:stretch>
            <a:fillRect/>
          </a:stretch>
        </p:blipFill>
        <p:spPr/>
      </p:pic>
    </p:spTree>
    <p:extLst>
      <p:ext uri="{BB962C8B-B14F-4D97-AF65-F5344CB8AC3E}">
        <p14:creationId xmlns:p14="http://schemas.microsoft.com/office/powerpoint/2010/main" val="2177962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6"/>
          </p:nvPr>
        </p:nvSpPr>
        <p:spPr>
          <a:xfrm>
            <a:off x="107976" y="1101162"/>
            <a:ext cx="11776146" cy="5410770"/>
          </a:xfrm>
        </p:spPr>
        <p:txBody>
          <a:bodyPr>
            <a:normAutofit fontScale="92500" lnSpcReduction="20000"/>
          </a:bodyPr>
          <a:lstStyle/>
          <a:p>
            <a:pPr algn="just">
              <a:lnSpc>
                <a:spcPct val="150000"/>
              </a:lnSpc>
              <a:spcBef>
                <a:spcPts val="0"/>
              </a:spcBef>
            </a:pPr>
            <a:r>
              <a:rPr lang="en-US" dirty="0">
                <a:solidFill>
                  <a:schemeClr val="accent6"/>
                </a:solidFill>
              </a:rPr>
              <a:t>Unsustainability and devices becoming outdated or redundant comprises of a core part </a:t>
            </a:r>
          </a:p>
          <a:p>
            <a:pPr algn="just">
              <a:lnSpc>
                <a:spcPct val="150000"/>
              </a:lnSpc>
              <a:spcBef>
                <a:spcPts val="0"/>
              </a:spcBef>
            </a:pPr>
            <a:r>
              <a:rPr lang="en-US" dirty="0">
                <a:solidFill>
                  <a:schemeClr val="accent6"/>
                </a:solidFill>
              </a:rPr>
              <a:t>of the technology business model. At least three key issues can be noted here:</a:t>
            </a:r>
          </a:p>
          <a:p>
            <a:pPr marL="342900" indent="-342900" algn="just">
              <a:lnSpc>
                <a:spcPct val="150000"/>
              </a:lnSpc>
              <a:spcBef>
                <a:spcPts val="0"/>
              </a:spcBef>
              <a:buFont typeface="Arial" panose="020B0604020202020204" pitchFamily="34" charset="0"/>
              <a:buChar char="•"/>
            </a:pPr>
            <a:r>
              <a:rPr lang="en-IE" b="1" dirty="0">
                <a:solidFill>
                  <a:srgbClr val="8D5B98"/>
                </a:solidFill>
              </a:rPr>
              <a:t>Replacement Rather Than Repair </a:t>
            </a:r>
          </a:p>
          <a:p>
            <a:pPr algn="just">
              <a:lnSpc>
                <a:spcPct val="150000"/>
              </a:lnSpc>
              <a:spcBef>
                <a:spcPts val="0"/>
              </a:spcBef>
            </a:pPr>
            <a:r>
              <a:rPr lang="en-US" dirty="0">
                <a:solidFill>
                  <a:schemeClr val="bg2">
                    <a:lumMod val="25000"/>
                  </a:schemeClr>
                </a:solidFill>
              </a:rPr>
              <a:t>Most of the sector is based on the concept of replacement rather than repair.</a:t>
            </a:r>
            <a:r>
              <a:rPr lang="en-US" dirty="0">
                <a:solidFill>
                  <a:srgbClr val="3D3D3D"/>
                </a:solidFill>
              </a:rPr>
              <a:t> This years’ technology rapidly becomes outdated, and generally </a:t>
            </a:r>
            <a:r>
              <a:rPr lang="en-IE" dirty="0">
                <a:solidFill>
                  <a:srgbClr val="3D3D3D"/>
                </a:solidFill>
              </a:rPr>
              <a:t>people </a:t>
            </a:r>
            <a:r>
              <a:rPr lang="en-IE" dirty="0">
                <a:solidFill>
                  <a:schemeClr val="bg2">
                    <a:lumMod val="25000"/>
                  </a:schemeClr>
                </a:solidFill>
              </a:rPr>
              <a:t>replace their phones every two years.</a:t>
            </a:r>
            <a:r>
              <a:rPr lang="en-US" dirty="0">
                <a:solidFill>
                  <a:schemeClr val="bg2">
                    <a:lumMod val="25000"/>
                  </a:schemeClr>
                </a:solidFill>
              </a:rPr>
              <a:t> New models come out and new fashions are promoted.</a:t>
            </a:r>
          </a:p>
          <a:p>
            <a:pPr marL="342900" indent="-342900" algn="just">
              <a:lnSpc>
                <a:spcPct val="150000"/>
              </a:lnSpc>
              <a:spcBef>
                <a:spcPts val="0"/>
              </a:spcBef>
              <a:buFont typeface="Arial" panose="020B0604020202020204" pitchFamily="34" charset="0"/>
              <a:buChar char="•"/>
            </a:pPr>
            <a:r>
              <a:rPr lang="en-US" b="1" dirty="0">
                <a:solidFill>
                  <a:srgbClr val="8D5B98"/>
                </a:solidFill>
              </a:rPr>
              <a:t>Software Development Forces Hardware Upgrades</a:t>
            </a:r>
          </a:p>
          <a:p>
            <a:pPr algn="just">
              <a:lnSpc>
                <a:spcPct val="150000"/>
              </a:lnSpc>
              <a:spcBef>
                <a:spcPts val="0"/>
              </a:spcBef>
            </a:pPr>
            <a:r>
              <a:rPr lang="en-US" dirty="0">
                <a:solidFill>
                  <a:schemeClr val="bg2">
                    <a:lumMod val="25000"/>
                  </a:schemeClr>
                </a:solidFill>
              </a:rPr>
              <a:t>The hardware-software development cycle forces users to upgrade their equipment on a regular basis. This sometimes means that devices might run slower, or battery life isn’t as good as it once was.</a:t>
            </a:r>
          </a:p>
          <a:p>
            <a:pPr marL="342900" indent="-342900" algn="just">
              <a:lnSpc>
                <a:spcPct val="150000"/>
              </a:lnSpc>
              <a:spcBef>
                <a:spcPts val="0"/>
              </a:spcBef>
              <a:buFont typeface="Arial" panose="020B0604020202020204" pitchFamily="34" charset="0"/>
              <a:buChar char="•"/>
            </a:pPr>
            <a:r>
              <a:rPr lang="en-IE" b="1" dirty="0">
                <a:solidFill>
                  <a:srgbClr val="8D5B98"/>
                </a:solidFill>
              </a:rPr>
              <a:t>The Growing e-Waste Problem</a:t>
            </a:r>
          </a:p>
          <a:p>
            <a:pPr algn="just">
              <a:lnSpc>
                <a:spcPct val="150000"/>
              </a:lnSpc>
              <a:spcBef>
                <a:spcPts val="0"/>
              </a:spcBef>
            </a:pPr>
            <a:r>
              <a:rPr lang="en-US" dirty="0">
                <a:solidFill>
                  <a:srgbClr val="3D3D3D"/>
                </a:solidFill>
              </a:rPr>
              <a:t>Much e-waste contains concentrated amounts of potentially harmful products, and this shows little sign of abating.</a:t>
            </a:r>
            <a:endParaRPr lang="en-IE" dirty="0"/>
          </a:p>
        </p:txBody>
      </p:sp>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18"/>
          </p:nvPr>
        </p:nvSpPr>
        <p:spPr>
          <a:xfrm>
            <a:off x="237745" y="309492"/>
            <a:ext cx="11307290" cy="713064"/>
          </a:xfrm>
        </p:spPr>
        <p:txBody>
          <a:bodyPr/>
          <a:lstStyle/>
          <a:p>
            <a:r>
              <a:rPr lang="en-IE" dirty="0">
                <a:solidFill>
                  <a:srgbClr val="8D5B98"/>
                </a:solidFill>
              </a:rPr>
              <a:t>The End of a Device’s Lifespan</a:t>
            </a:r>
          </a:p>
        </p:txBody>
      </p:sp>
    </p:spTree>
    <p:extLst>
      <p:ext uri="{BB962C8B-B14F-4D97-AF65-F5344CB8AC3E}">
        <p14:creationId xmlns:p14="http://schemas.microsoft.com/office/powerpoint/2010/main" val="811196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207008"/>
            <a:ext cx="11102510" cy="4240999"/>
          </a:xfrm>
        </p:spPr>
        <p:txBody>
          <a:bodyPr/>
          <a:lstStyle/>
          <a:p>
            <a:pPr algn="just">
              <a:lnSpc>
                <a:spcPct val="150000"/>
              </a:lnSpc>
            </a:pPr>
            <a:r>
              <a:rPr lang="en-US" sz="2000" b="0" i="0" dirty="0">
                <a:solidFill>
                  <a:schemeClr val="bg2">
                    <a:lumMod val="25000"/>
                  </a:schemeClr>
                </a:solidFill>
                <a:effectLst/>
              </a:rPr>
              <a:t>Digital technology must have electricity to function and as industry and society become increasingly dependent on electricity for production, exchange and consumption, the demand for electricity continues to rise.</a:t>
            </a:r>
          </a:p>
          <a:p>
            <a:pPr algn="just">
              <a:lnSpc>
                <a:spcPct val="150000"/>
              </a:lnSpc>
              <a:spcBef>
                <a:spcPts val="0"/>
              </a:spcBef>
            </a:pPr>
            <a:r>
              <a:rPr lang="en-US" sz="2000" b="0" i="0" dirty="0">
                <a:solidFill>
                  <a:schemeClr val="bg2">
                    <a:lumMod val="25000"/>
                  </a:schemeClr>
                </a:solidFill>
                <a:effectLst/>
              </a:rPr>
              <a:t>Four interconnected examples can be given of the scale of this environmental impact on climate change.</a:t>
            </a:r>
          </a:p>
          <a:p>
            <a:pPr marL="342900" indent="-342900" algn="just">
              <a:lnSpc>
                <a:spcPct val="150000"/>
              </a:lnSpc>
              <a:spcBef>
                <a:spcPts val="0"/>
              </a:spcBef>
              <a:buFont typeface="Arial" panose="020B0604020202020204" pitchFamily="34" charset="0"/>
              <a:buChar char="•"/>
            </a:pPr>
            <a:r>
              <a:rPr lang="en-IE" sz="2000" b="1" i="0" dirty="0">
                <a:solidFill>
                  <a:srgbClr val="F9A169"/>
                </a:solidFill>
                <a:effectLst/>
              </a:rPr>
              <a:t>Electricity for Manufacturing Devices</a:t>
            </a:r>
          </a:p>
          <a:p>
            <a:pPr algn="just">
              <a:lnSpc>
                <a:spcPct val="150000"/>
              </a:lnSpc>
              <a:spcBef>
                <a:spcPts val="0"/>
              </a:spcBef>
            </a:pPr>
            <a:r>
              <a:rPr lang="en-US" sz="2000" b="0" i="0" dirty="0">
                <a:solidFill>
                  <a:schemeClr val="bg2">
                    <a:lumMod val="25000"/>
                  </a:schemeClr>
                </a:solidFill>
                <a:effectLst/>
              </a:rPr>
              <a:t>Much more electricity is often consumed in manufacturing digital devices than in their everyday use.</a:t>
            </a:r>
            <a:endParaRPr lang="en-IE" sz="2000" b="0" i="0" dirty="0">
              <a:solidFill>
                <a:schemeClr val="bg2">
                  <a:lumMod val="25000"/>
                </a:schemeClr>
              </a:solidFill>
              <a:effectLst/>
            </a:endParaRPr>
          </a:p>
          <a:p>
            <a:pPr marL="342900" indent="-342900" algn="just">
              <a:lnSpc>
                <a:spcPct val="150000"/>
              </a:lnSpc>
              <a:spcBef>
                <a:spcPts val="0"/>
              </a:spcBef>
              <a:buFont typeface="Arial" panose="020B0604020202020204" pitchFamily="34" charset="0"/>
              <a:buChar char="•"/>
            </a:pPr>
            <a:r>
              <a:rPr lang="en-US" sz="2000" b="1" i="0" dirty="0">
                <a:solidFill>
                  <a:srgbClr val="F9A169"/>
                </a:solidFill>
                <a:effectLst/>
              </a:rPr>
              <a:t>Electricity for Digital Technology Use</a:t>
            </a:r>
          </a:p>
          <a:p>
            <a:pPr algn="just">
              <a:lnSpc>
                <a:spcPct val="150000"/>
              </a:lnSpc>
              <a:spcBef>
                <a:spcPts val="0"/>
              </a:spcBef>
            </a:pPr>
            <a:r>
              <a:rPr lang="en-US" sz="2000" b="0" i="0" dirty="0">
                <a:solidFill>
                  <a:schemeClr val="bg2">
                    <a:lumMod val="25000"/>
                  </a:schemeClr>
                </a:solidFill>
                <a:effectLst/>
              </a:rPr>
              <a:t>Most measures of electricity demand focus on the direct uses of </a:t>
            </a:r>
            <a:r>
              <a:rPr lang="en-US" sz="2000" b="0" i="0" dirty="0">
                <a:solidFill>
                  <a:schemeClr val="bg2">
                    <a:lumMod val="25000"/>
                  </a:schemeClr>
                </a:solidFill>
                <a:effectLst/>
                <a:hlinkClick r:id="rId2">
                  <a:extLst>
                    <a:ext uri="{A12FA001-AC4F-418D-AE19-62706E023703}">
                      <ahyp:hlinkClr xmlns:ahyp="http://schemas.microsoft.com/office/drawing/2018/hyperlinkcolor" val="tx"/>
                    </a:ext>
                  </a:extLst>
                </a:hlinkClick>
              </a:rPr>
              <a:t>digital technology</a:t>
            </a:r>
            <a:r>
              <a:rPr lang="en-US" sz="2000" b="0" i="0" dirty="0">
                <a:solidFill>
                  <a:schemeClr val="bg2">
                    <a:lumMod val="25000"/>
                  </a:schemeClr>
                </a:solidFill>
                <a:effectLst/>
              </a:rPr>
              <a:t>, such as powering servers, equipment and charging mobile devices (phones, tablets, and laptops), but indirect demand must also be </a:t>
            </a:r>
            <a:r>
              <a:rPr lang="en-US" sz="2000" b="0" i="0" dirty="0" err="1">
                <a:solidFill>
                  <a:schemeClr val="bg2">
                    <a:lumMod val="25000"/>
                  </a:schemeClr>
                </a:solidFill>
                <a:effectLst/>
              </a:rPr>
              <a:t>recognised</a:t>
            </a:r>
            <a:r>
              <a:rPr lang="en-US" sz="2000" b="0" i="0" dirty="0">
                <a:solidFill>
                  <a:schemeClr val="bg2">
                    <a:lumMod val="25000"/>
                  </a:schemeClr>
                </a:solidFill>
                <a:effectLst/>
              </a:rPr>
              <a:t>, notably the air-conditioning required to reduce the temperature of places running digital technology.</a:t>
            </a:r>
            <a:endParaRPr lang="en-US" sz="2000"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How Much Electricity is Too Much Electricity	?</a:t>
            </a:r>
            <a:endParaRPr lang="en-RU" dirty="0"/>
          </a:p>
        </p:txBody>
      </p:sp>
    </p:spTree>
    <p:extLst>
      <p:ext uri="{BB962C8B-B14F-4D97-AF65-F5344CB8AC3E}">
        <p14:creationId xmlns:p14="http://schemas.microsoft.com/office/powerpoint/2010/main" val="29821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447066" y="1173788"/>
            <a:ext cx="5771029" cy="4510423"/>
          </a:xfrm>
        </p:spPr>
        <p:txBody>
          <a:bodyPr/>
          <a:lstStyle/>
          <a:p>
            <a:pPr algn="just">
              <a:lnSpc>
                <a:spcPct val="150000"/>
              </a:lnSpc>
            </a:pPr>
            <a:r>
              <a:rPr lang="en-IE" sz="2000" dirty="0"/>
              <a:t>Whenever you are online or use technology, certain aspects of your behaviour is collected by big technology companies.</a:t>
            </a:r>
          </a:p>
          <a:p>
            <a:pPr algn="just">
              <a:lnSpc>
                <a:spcPct val="150000"/>
              </a:lnSpc>
            </a:pPr>
            <a:r>
              <a:rPr lang="en-IE" sz="2000" dirty="0"/>
              <a:t>This is known as your personal data, and will include information you have willingly given to a website or app (such as your name, birthday etc.), but will also include information you might not be aware of it gathering, such as your webpage history, interests and what products/ services you might view regularly.</a:t>
            </a:r>
          </a:p>
          <a:p>
            <a:endParaRPr lang="en-IE" b="1" dirty="0"/>
          </a:p>
          <a:p>
            <a:endParaRPr lang="en-IE" dirty="0"/>
          </a:p>
          <a:p>
            <a:endParaRPr lang="en-IE" dirty="0"/>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447066" y="309492"/>
            <a:ext cx="5648934" cy="893144"/>
          </a:xfrm>
        </p:spPr>
        <p:txBody>
          <a:bodyPr>
            <a:normAutofit/>
          </a:bodyPr>
          <a:lstStyle/>
          <a:p>
            <a:r>
              <a:rPr lang="en-IE" dirty="0"/>
              <a:t>What is Your Personal Data?</a:t>
            </a:r>
            <a:endParaRPr lang="en-RU" dirty="0"/>
          </a:p>
        </p:txBody>
      </p:sp>
      <p:pic>
        <p:nvPicPr>
          <p:cNvPr id="10" name="Picture Placeholder 9">
            <a:extLst>
              <a:ext uri="{FF2B5EF4-FFF2-40B4-BE49-F238E27FC236}">
                <a16:creationId xmlns:a16="http://schemas.microsoft.com/office/drawing/2014/main" id="{F0F7187A-BDC4-CDBF-58FC-BAE5F884EF16}"/>
              </a:ext>
            </a:extLst>
          </p:cNvPr>
          <p:cNvPicPr>
            <a:picLocks noGrp="1" noChangeAspect="1"/>
          </p:cNvPicPr>
          <p:nvPr>
            <p:ph type="pic" sz="quarter" idx="17"/>
          </p:nvPr>
        </p:nvPicPr>
        <p:blipFill>
          <a:blip r:embed="rId2"/>
          <a:srcRect l="12951" r="12951"/>
          <a:stretch>
            <a:fillRect/>
          </a:stretch>
        </p:blipFill>
        <p:spPr/>
      </p:pic>
    </p:spTree>
    <p:extLst>
      <p:ext uri="{BB962C8B-B14F-4D97-AF65-F5344CB8AC3E}">
        <p14:creationId xmlns:p14="http://schemas.microsoft.com/office/powerpoint/2010/main" val="4083924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64185" y="1170317"/>
            <a:ext cx="8861527" cy="4517366"/>
          </a:xfrm>
        </p:spPr>
        <p:txBody>
          <a:bodyPr/>
          <a:lstStyle/>
          <a:p>
            <a:pPr marL="342900" indent="-342900" algn="just">
              <a:lnSpc>
                <a:spcPct val="150000"/>
              </a:lnSpc>
              <a:spcBef>
                <a:spcPts val="0"/>
              </a:spcBef>
              <a:buFont typeface="Arial" panose="020B0604020202020204" pitchFamily="34" charset="0"/>
              <a:buChar char="•"/>
            </a:pPr>
            <a:r>
              <a:rPr lang="en-US" sz="2000" b="1" i="0" dirty="0">
                <a:solidFill>
                  <a:srgbClr val="F9A169"/>
                </a:solidFill>
                <a:effectLst/>
              </a:rPr>
              <a:t>Electricity for New Digital Technologies</a:t>
            </a:r>
          </a:p>
          <a:p>
            <a:pPr algn="just">
              <a:lnSpc>
                <a:spcPct val="150000"/>
              </a:lnSpc>
              <a:spcBef>
                <a:spcPts val="0"/>
              </a:spcBef>
            </a:pPr>
            <a:r>
              <a:rPr lang="en-US" sz="2000" b="0" i="0" dirty="0">
                <a:solidFill>
                  <a:schemeClr val="bg2">
                    <a:lumMod val="25000"/>
                  </a:schemeClr>
                </a:solidFill>
                <a:effectLst/>
              </a:rPr>
              <a:t>Specific new technologies, notably blockchain and cryptocurrencies, have been developed with little regard for their electricity demand and thus their environmental impact.</a:t>
            </a:r>
            <a:r>
              <a:rPr lang="en-US" sz="2000" dirty="0">
                <a:solidFill>
                  <a:schemeClr val="bg2">
                    <a:lumMod val="25000"/>
                  </a:schemeClr>
                </a:solidFill>
              </a:rPr>
              <a:t> For example, </a:t>
            </a:r>
            <a:r>
              <a:rPr lang="en-US" sz="2000" b="1" i="0" dirty="0">
                <a:solidFill>
                  <a:schemeClr val="accent6"/>
                </a:solidFill>
                <a:effectLst/>
              </a:rPr>
              <a:t>Bitcoin mining </a:t>
            </a:r>
            <a:r>
              <a:rPr lang="en-US" sz="2000" b="0" i="0" dirty="0">
                <a:solidFill>
                  <a:schemeClr val="bg2">
                    <a:lumMod val="25000"/>
                  </a:schemeClr>
                </a:solidFill>
                <a:effectLst/>
              </a:rPr>
              <a:t>could be consuming the same amount of electricity every year as is currently used by the entire world.</a:t>
            </a:r>
          </a:p>
          <a:p>
            <a:pPr marL="342900" indent="-342900" algn="just">
              <a:lnSpc>
                <a:spcPct val="150000"/>
              </a:lnSpc>
              <a:spcBef>
                <a:spcPts val="0"/>
              </a:spcBef>
              <a:buFont typeface="Arial" panose="020B0604020202020204" pitchFamily="34" charset="0"/>
              <a:buChar char="•"/>
            </a:pPr>
            <a:r>
              <a:rPr lang="en-US" sz="2000" b="1" i="0" dirty="0">
                <a:solidFill>
                  <a:srgbClr val="F9A169"/>
                </a:solidFill>
                <a:effectLst/>
              </a:rPr>
              <a:t>Electricity for 5G and Internet of Things</a:t>
            </a:r>
          </a:p>
          <a:p>
            <a:pPr algn="just">
              <a:lnSpc>
                <a:spcPct val="150000"/>
              </a:lnSpc>
            </a:pPr>
            <a:r>
              <a:rPr lang="en-US" sz="2000" b="0" i="0" dirty="0">
                <a:solidFill>
                  <a:srgbClr val="3D3D3D"/>
                </a:solidFill>
                <a:effectLst/>
              </a:rPr>
              <a:t>Future projections relating to Smart Cities, 5G and the Internet of Things also give rise to additional concerns over energy demand. 5G, for example</a:t>
            </a:r>
            <a:r>
              <a:rPr lang="hr-BA" sz="2000" b="0" i="0" dirty="0">
                <a:solidFill>
                  <a:srgbClr val="3D3D3D"/>
                </a:solidFill>
                <a:effectLst/>
              </a:rPr>
              <a:t> -</a:t>
            </a:r>
            <a:r>
              <a:rPr lang="en-US" sz="2000" b="0" i="0" dirty="0">
                <a:solidFill>
                  <a:srgbClr val="3D3D3D"/>
                </a:solidFill>
                <a:effectLst/>
              </a:rPr>
              <a:t> the necessary denser networks - will place much heavier demands on electricity unless more energy-efficient technologies are put in place, especially as electric vehicles become more popular.</a:t>
            </a:r>
            <a:endParaRPr lang="en-US" sz="2000" dirty="0">
              <a:solidFill>
                <a:schemeClr val="bg2">
                  <a:lumMod val="25000"/>
                </a:schemeClr>
              </a:solidFill>
            </a:endParaRPr>
          </a:p>
          <a:p>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p:txBody>
          <a:bodyPr/>
          <a:lstStyle/>
          <a:p>
            <a:r>
              <a:rPr lang="en-IE" dirty="0">
                <a:solidFill>
                  <a:srgbClr val="8D5B98"/>
                </a:solidFill>
              </a:rPr>
              <a:t>How Much Electricity is Too Much Electricity?</a:t>
            </a:r>
            <a:endParaRPr lang="en-RU" dirty="0">
              <a:solidFill>
                <a:srgbClr val="8D5B98"/>
              </a:solidFill>
            </a:endParaRPr>
          </a:p>
        </p:txBody>
      </p:sp>
      <p:pic>
        <p:nvPicPr>
          <p:cNvPr id="4" name="Picture 3">
            <a:extLst>
              <a:ext uri="{FF2B5EF4-FFF2-40B4-BE49-F238E27FC236}">
                <a16:creationId xmlns:a16="http://schemas.microsoft.com/office/drawing/2014/main" id="{6BAEB70D-5AA1-1E3F-71F5-EA92B909E9A4}"/>
              </a:ext>
            </a:extLst>
          </p:cNvPr>
          <p:cNvPicPr>
            <a:picLocks noChangeAspect="1"/>
          </p:cNvPicPr>
          <p:nvPr/>
        </p:nvPicPr>
        <p:blipFill rotWithShape="1">
          <a:blip r:embed="rId2"/>
          <a:srcRect l="27555" t="10666" r="20708"/>
          <a:stretch/>
        </p:blipFill>
        <p:spPr>
          <a:xfrm>
            <a:off x="9269730" y="2971800"/>
            <a:ext cx="2888730" cy="3325249"/>
          </a:xfrm>
          <a:prstGeom prst="rect">
            <a:avLst/>
          </a:prstGeom>
        </p:spPr>
      </p:pic>
    </p:spTree>
    <p:extLst>
      <p:ext uri="{BB962C8B-B14F-4D97-AF65-F5344CB8AC3E}">
        <p14:creationId xmlns:p14="http://schemas.microsoft.com/office/powerpoint/2010/main" val="1667721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6"/>
          </p:nvPr>
        </p:nvSpPr>
        <p:spPr>
          <a:xfrm>
            <a:off x="107976" y="828960"/>
            <a:ext cx="11776146" cy="5611248"/>
          </a:xfrm>
        </p:spPr>
        <p:txBody>
          <a:bodyPr>
            <a:normAutofit fontScale="92500" lnSpcReduction="20000"/>
          </a:bodyPr>
          <a:lstStyle/>
          <a:p>
            <a:pPr algn="just">
              <a:lnSpc>
                <a:spcPct val="150000"/>
              </a:lnSpc>
            </a:pPr>
            <a:r>
              <a:rPr lang="en-US" sz="2400" b="0" i="0" dirty="0">
                <a:solidFill>
                  <a:srgbClr val="3D3D3D"/>
                </a:solidFill>
                <a:effectLst/>
              </a:rPr>
              <a:t>The exploitation of many rare minerals is not sustainable environmentally and is frequently </a:t>
            </a:r>
          </a:p>
          <a:p>
            <a:pPr algn="just">
              <a:lnSpc>
                <a:spcPct val="150000"/>
              </a:lnSpc>
            </a:pPr>
            <a:r>
              <a:rPr lang="en-US" sz="2400" b="0" i="0" dirty="0">
                <a:solidFill>
                  <a:srgbClr val="3D3D3D"/>
                </a:solidFill>
                <a:effectLst/>
              </a:rPr>
              <a:t>based on </a:t>
            </a:r>
            <a:r>
              <a:rPr lang="en-US" sz="2400" b="0" i="0" dirty="0" err="1">
                <a:solidFill>
                  <a:srgbClr val="3D3D3D"/>
                </a:solidFill>
                <a:effectLst/>
              </a:rPr>
              <a:t>labour</a:t>
            </a:r>
            <a:r>
              <a:rPr lang="en-US" sz="2400" b="0" i="0" dirty="0">
                <a:solidFill>
                  <a:srgbClr val="3D3D3D"/>
                </a:solidFill>
                <a:effectLst/>
              </a:rPr>
              <a:t> practices that many see as lacking moral integrity. There are two aspects that are important here:</a:t>
            </a:r>
          </a:p>
          <a:p>
            <a:pPr marL="285750" indent="-285750" algn="just">
              <a:lnSpc>
                <a:spcPct val="150000"/>
              </a:lnSpc>
              <a:buFont typeface="Arial" panose="020B0604020202020204" pitchFamily="34" charset="0"/>
              <a:buChar char="•"/>
            </a:pPr>
            <a:r>
              <a:rPr lang="en-IE" sz="2400" b="1" i="0" dirty="0">
                <a:solidFill>
                  <a:srgbClr val="F9A169"/>
                </a:solidFill>
                <a:effectLst/>
              </a:rPr>
              <a:t>Need for Rare Minerals</a:t>
            </a:r>
          </a:p>
          <a:p>
            <a:pPr algn="just">
              <a:lnSpc>
                <a:spcPct val="150000"/>
              </a:lnSpc>
            </a:pPr>
            <a:r>
              <a:rPr lang="en-US" sz="2400" b="0" i="0" dirty="0">
                <a:solidFill>
                  <a:schemeClr val="bg2">
                    <a:lumMod val="25000"/>
                  </a:schemeClr>
                </a:solidFill>
                <a:effectLst/>
              </a:rPr>
              <a:t>Most digital technologies rely on rare minerals that are becoming increasingly scarce. Many people are unaware, for example, that a mobile phone contains more than a third of the elements in the Periodic Table.</a:t>
            </a:r>
            <a:r>
              <a:rPr lang="en-US" sz="2400" dirty="0">
                <a:solidFill>
                  <a:schemeClr val="bg2">
                    <a:lumMod val="25000"/>
                  </a:schemeClr>
                </a:solidFill>
              </a:rPr>
              <a:t> </a:t>
            </a:r>
            <a:r>
              <a:rPr lang="en-US" sz="2400" b="0" i="0" dirty="0">
                <a:solidFill>
                  <a:schemeClr val="bg2">
                    <a:lumMod val="25000"/>
                  </a:schemeClr>
                </a:solidFill>
                <a:effectLst/>
              </a:rPr>
              <a:t>Minerals such as Cobalt, the 17 rare earth elements, Gallium, Indium and Tungsten are becoming more and more in demand, and as supply is limited prices have often increased significantly.</a:t>
            </a:r>
          </a:p>
          <a:p>
            <a:pPr marL="342900" indent="-342900" algn="just">
              <a:lnSpc>
                <a:spcPct val="150000"/>
              </a:lnSpc>
              <a:buFont typeface="Arial" panose="020B0604020202020204" pitchFamily="34" charset="0"/>
              <a:buChar char="•"/>
            </a:pPr>
            <a:r>
              <a:rPr lang="en-IE" sz="2400" b="1" i="0" dirty="0">
                <a:solidFill>
                  <a:srgbClr val="F9A169"/>
                </a:solidFill>
                <a:effectLst/>
              </a:rPr>
              <a:t>Mining Rare Minerals</a:t>
            </a:r>
          </a:p>
          <a:p>
            <a:pPr algn="just">
              <a:lnSpc>
                <a:spcPct val="150000"/>
              </a:lnSpc>
            </a:pPr>
            <a:r>
              <a:rPr lang="hr-BA" sz="2400" b="0" i="0" dirty="0">
                <a:solidFill>
                  <a:schemeClr val="bg2">
                    <a:lumMod val="25000"/>
                  </a:schemeClr>
                </a:solidFill>
                <a:effectLst/>
              </a:rPr>
              <a:t>T</a:t>
            </a:r>
            <a:r>
              <a:rPr lang="en-US" sz="2400" b="0" i="0" dirty="0">
                <a:solidFill>
                  <a:schemeClr val="bg2">
                    <a:lumMod val="25000"/>
                  </a:schemeClr>
                </a:solidFill>
                <a:effectLst/>
              </a:rPr>
              <a:t>he actual exploitation of such resources is often hugely environmentally damaging. Mine tailings, open cast mining methods, and waste spillages are all commonplace.</a:t>
            </a:r>
            <a:endParaRPr lang="en-IE" dirty="0"/>
          </a:p>
        </p:txBody>
      </p:sp>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18"/>
          </p:nvPr>
        </p:nvSpPr>
        <p:spPr>
          <a:xfrm>
            <a:off x="107977" y="309492"/>
            <a:ext cx="11437058" cy="713064"/>
          </a:xfrm>
        </p:spPr>
        <p:txBody>
          <a:bodyPr/>
          <a:lstStyle/>
          <a:p>
            <a:r>
              <a:rPr lang="en-IE" dirty="0">
                <a:solidFill>
                  <a:srgbClr val="8D5B98"/>
                </a:solidFill>
              </a:rPr>
              <a:t>What is Your Device Made of?</a:t>
            </a:r>
            <a:endParaRPr lang="en-RU" dirty="0">
              <a:solidFill>
                <a:srgbClr val="8D5B98"/>
              </a:solidFill>
            </a:endParaRPr>
          </a:p>
        </p:txBody>
      </p:sp>
    </p:spTree>
    <p:extLst>
      <p:ext uri="{BB962C8B-B14F-4D97-AF65-F5344CB8AC3E}">
        <p14:creationId xmlns:p14="http://schemas.microsoft.com/office/powerpoint/2010/main" val="3278090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125730" y="1101233"/>
            <a:ext cx="6203800" cy="4655534"/>
          </a:xfrm>
        </p:spPr>
        <p:txBody>
          <a:bodyPr/>
          <a:lstStyle/>
          <a:p>
            <a:pPr algn="just">
              <a:lnSpc>
                <a:spcPct val="150000"/>
              </a:lnSpc>
              <a:spcBef>
                <a:spcPts val="0"/>
              </a:spcBef>
            </a:pPr>
            <a:r>
              <a:rPr lang="en-US" sz="2000" b="1" i="0" dirty="0">
                <a:solidFill>
                  <a:srgbClr val="F9A169"/>
                </a:solidFill>
                <a:effectLst/>
              </a:rPr>
              <a:t>Electrical Demand of New Technology</a:t>
            </a:r>
          </a:p>
          <a:p>
            <a:pPr algn="just">
              <a:lnSpc>
                <a:spcPct val="150000"/>
              </a:lnSpc>
              <a:spcBef>
                <a:spcPts val="0"/>
              </a:spcBef>
            </a:pPr>
            <a:r>
              <a:rPr lang="en-US" sz="2000" b="0" i="0" dirty="0">
                <a:solidFill>
                  <a:schemeClr val="bg2">
                    <a:lumMod val="25000"/>
                  </a:schemeClr>
                </a:solidFill>
                <a:effectLst/>
              </a:rPr>
              <a:t>The renewable sources of energy would undoubtedly reduce the carbon impact of digital technologies, but their </a:t>
            </a:r>
            <a:r>
              <a:rPr lang="en-US" sz="2000" b="0" i="0" dirty="0">
                <a:solidFill>
                  <a:schemeClr val="tx1">
                    <a:lumMod val="85000"/>
                    <a:lumOff val="15000"/>
                  </a:schemeClr>
                </a:solidFill>
                <a:effectLst/>
              </a:rPr>
              <a:t>negative side-effects </a:t>
            </a:r>
            <a:r>
              <a:rPr lang="en-US" sz="2000" b="0" i="0" dirty="0">
                <a:solidFill>
                  <a:schemeClr val="bg2">
                    <a:lumMod val="25000"/>
                  </a:schemeClr>
                </a:solidFill>
                <a:effectLst/>
              </a:rPr>
              <a:t>must also be taken into consideration. Digital technologies are crucial for smart motorways and self-driving electric cars. </a:t>
            </a:r>
            <a:r>
              <a:rPr lang="en-US" sz="2000" dirty="0">
                <a:solidFill>
                  <a:schemeClr val="bg2">
                    <a:lumMod val="25000"/>
                  </a:schemeClr>
                </a:solidFill>
              </a:rPr>
              <a:t>T</a:t>
            </a:r>
            <a:r>
              <a:rPr lang="en-US" sz="2000" b="0" i="0" dirty="0">
                <a:solidFill>
                  <a:schemeClr val="bg2">
                    <a:lumMod val="25000"/>
                  </a:schemeClr>
                </a:solidFill>
                <a:effectLst/>
              </a:rPr>
              <a:t>he shift to renewable production will lead to a very significant environmental impact through the construction of wind turbines and solar farms.</a:t>
            </a:r>
            <a:endParaRPr lang="en-US" sz="2000" b="0" i="1" dirty="0">
              <a:solidFill>
                <a:srgbClr val="8D5B98"/>
              </a:solidFill>
              <a:effectLst/>
            </a:endParaRPr>
          </a:p>
          <a:p>
            <a:pPr algn="just">
              <a:lnSpc>
                <a:spcPct val="150000"/>
              </a:lnSpc>
              <a:spcBef>
                <a:spcPts val="0"/>
              </a:spcBef>
            </a:pPr>
            <a:r>
              <a:rPr lang="en-US" sz="2000" b="0" i="1" dirty="0">
                <a:solidFill>
                  <a:srgbClr val="8D5B98"/>
                </a:solidFill>
                <a:effectLst/>
              </a:rPr>
              <a:t>For example, wind farms would need to cover the whole of Scotland to power Britain’s electric cars</a:t>
            </a:r>
            <a:endParaRPr lang="en-US" sz="2000" b="0" i="0" dirty="0">
              <a:solidFill>
                <a:srgbClr val="8D5B98"/>
              </a:solidFill>
              <a:effectLst/>
              <a:latin typeface="Arial" panose="020B0604020202020204" pitchFamily="34" charset="0"/>
            </a:endParaRPr>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217170" y="219281"/>
            <a:ext cx="6293358" cy="631111"/>
          </a:xfrm>
        </p:spPr>
        <p:txBody>
          <a:bodyPr>
            <a:normAutofit fontScale="70000" lnSpcReduction="20000"/>
          </a:bodyPr>
          <a:lstStyle/>
          <a:p>
            <a:pPr algn="just">
              <a:lnSpc>
                <a:spcPct val="150000"/>
              </a:lnSpc>
            </a:pPr>
            <a:r>
              <a:rPr lang="en-US" sz="3200" dirty="0">
                <a:solidFill>
                  <a:srgbClr val="8D5B98"/>
                </a:solidFill>
              </a:rPr>
              <a:t>Impact Of Technology On Space and Outer Space</a:t>
            </a:r>
            <a:endParaRPr lang="en-US" sz="3200" b="0" i="0" dirty="0">
              <a:solidFill>
                <a:srgbClr val="8D5B98"/>
              </a:solidFill>
              <a:effectLst/>
            </a:endParaRPr>
          </a:p>
        </p:txBody>
      </p:sp>
      <p:pic>
        <p:nvPicPr>
          <p:cNvPr id="9" name="Picture Placeholder 8">
            <a:extLst>
              <a:ext uri="{FF2B5EF4-FFF2-40B4-BE49-F238E27FC236}">
                <a16:creationId xmlns:a16="http://schemas.microsoft.com/office/drawing/2014/main" id="{514BA0AE-FB8E-7E09-4426-74AFC0F67D18}"/>
              </a:ext>
            </a:extLst>
          </p:cNvPr>
          <p:cNvPicPr>
            <a:picLocks noGrp="1" noChangeAspect="1"/>
          </p:cNvPicPr>
          <p:nvPr>
            <p:ph type="pic" sz="quarter" idx="17"/>
          </p:nvPr>
        </p:nvPicPr>
        <p:blipFill>
          <a:blip r:embed="rId3"/>
          <a:srcRect l="5995" r="5995"/>
          <a:stretch>
            <a:fillRect/>
          </a:stretch>
        </p:blipFill>
        <p:spPr/>
      </p:pic>
    </p:spTree>
    <p:extLst>
      <p:ext uri="{BB962C8B-B14F-4D97-AF65-F5344CB8AC3E}">
        <p14:creationId xmlns:p14="http://schemas.microsoft.com/office/powerpoint/2010/main" val="822507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138456" y="1018065"/>
            <a:ext cx="6282513" cy="3251547"/>
          </a:xfrm>
        </p:spPr>
        <p:txBody>
          <a:bodyPr/>
          <a:lstStyle/>
          <a:p>
            <a:pPr algn="just">
              <a:lnSpc>
                <a:spcPct val="150000"/>
              </a:lnSpc>
              <a:tabLst>
                <a:tab pos="484741" algn="l"/>
              </a:tabLst>
            </a:pPr>
            <a:r>
              <a:rPr lang="en-IE" sz="2000" b="1" dirty="0">
                <a:solidFill>
                  <a:srgbClr val="F9A169"/>
                </a:solidFill>
              </a:rPr>
              <a:t>Expanded physical infrastructure</a:t>
            </a:r>
            <a:endParaRPr lang="en-IE" sz="2000" dirty="0">
              <a:solidFill>
                <a:srgbClr val="F9A169"/>
              </a:solidFill>
            </a:endParaRPr>
          </a:p>
          <a:p>
            <a:pPr algn="just">
              <a:lnSpc>
                <a:spcPct val="150000"/>
              </a:lnSpc>
              <a:spcBef>
                <a:spcPts val="0"/>
              </a:spcBef>
            </a:pPr>
            <a:r>
              <a:rPr lang="en-US" sz="2000" b="0" i="0" dirty="0">
                <a:solidFill>
                  <a:schemeClr val="bg2">
                    <a:lumMod val="25000"/>
                  </a:schemeClr>
                </a:solidFill>
                <a:effectLst/>
              </a:rPr>
              <a:t>The impact of a large number of new cell towers and antennae that will be needed for 5G networks, as well as the buildings housing server farms and data centers also have a significant environmental impact.</a:t>
            </a:r>
          </a:p>
          <a:p>
            <a:pPr algn="just">
              <a:lnSpc>
                <a:spcPct val="150000"/>
              </a:lnSpc>
              <a:spcBef>
                <a:spcPts val="0"/>
              </a:spcBef>
            </a:pPr>
            <a:r>
              <a:rPr lang="en-US" sz="2000" b="0" i="0" dirty="0">
                <a:solidFill>
                  <a:schemeClr val="bg2">
                    <a:lumMod val="25000"/>
                  </a:schemeClr>
                </a:solidFill>
                <a:effectLst/>
              </a:rPr>
              <a:t>It is not just the electricity demands for cooling that matter, but the sheer size of data farms also has a significant physical impact on the environment. The average data center covers approximately 100,000 sq ft of ground. </a:t>
            </a:r>
          </a:p>
          <a:p>
            <a:pPr>
              <a:lnSpc>
                <a:spcPct val="100000"/>
              </a:lnSpc>
              <a:tabLst>
                <a:tab pos="484741" algn="l"/>
              </a:tabLst>
            </a:pPr>
            <a:endParaRPr lang="en-IE" b="1" dirty="0">
              <a:solidFill>
                <a:srgbClr val="F9A169"/>
              </a:solidFill>
            </a:endParaRPr>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122096" y="235276"/>
            <a:ext cx="6282513" cy="1016389"/>
          </a:xfrm>
        </p:spPr>
        <p:txBody>
          <a:bodyPr>
            <a:normAutofit fontScale="92500"/>
          </a:bodyPr>
          <a:lstStyle/>
          <a:p>
            <a:pPr>
              <a:lnSpc>
                <a:spcPct val="150000"/>
              </a:lnSpc>
            </a:pPr>
            <a:r>
              <a:rPr lang="en-US" sz="2400" dirty="0"/>
              <a:t>Impact Of Technology On Space and Outer Space</a:t>
            </a:r>
            <a:endParaRPr lang="en-US" sz="2400" b="0" i="0" dirty="0">
              <a:effectLst/>
            </a:endParaRPr>
          </a:p>
        </p:txBody>
      </p:sp>
      <p:pic>
        <p:nvPicPr>
          <p:cNvPr id="7" name="Picture Placeholder 6">
            <a:extLst>
              <a:ext uri="{FF2B5EF4-FFF2-40B4-BE49-F238E27FC236}">
                <a16:creationId xmlns:a16="http://schemas.microsoft.com/office/drawing/2014/main" id="{994B2430-BE3B-12E8-C566-F7D8B464F1E1}"/>
              </a:ext>
            </a:extLst>
          </p:cNvPr>
          <p:cNvPicPr>
            <a:picLocks noGrp="1" noChangeAspect="1"/>
          </p:cNvPicPr>
          <p:nvPr>
            <p:ph type="pic" sz="quarter" idx="17"/>
          </p:nvPr>
        </p:nvPicPr>
        <p:blipFill>
          <a:blip r:embed="rId2"/>
          <a:srcRect t="16235" b="16235"/>
          <a:stretch>
            <a:fillRect/>
          </a:stretch>
        </p:blipFill>
        <p:spPr/>
      </p:pic>
    </p:spTree>
    <p:extLst>
      <p:ext uri="{BB962C8B-B14F-4D97-AF65-F5344CB8AC3E}">
        <p14:creationId xmlns:p14="http://schemas.microsoft.com/office/powerpoint/2010/main" val="1221895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D1C84FC-6BAF-52D5-4B4D-F3AF032A2A3B}"/>
              </a:ext>
            </a:extLst>
          </p:cNvPr>
          <p:cNvPicPr>
            <a:picLocks noGrp="1" noChangeAspect="1"/>
          </p:cNvPicPr>
          <p:nvPr>
            <p:ph type="pic" sz="quarter" idx="17"/>
          </p:nvPr>
        </p:nvPicPr>
        <p:blipFill rotWithShape="1">
          <a:blip r:embed="rId2"/>
          <a:srcRect t="4979" b="4979"/>
          <a:stretch/>
        </p:blipFill>
        <p:spPr>
          <a:xfrm>
            <a:off x="6420970" y="703949"/>
            <a:ext cx="5771030" cy="5196308"/>
          </a:xfrm>
        </p:spPr>
      </p:pic>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138457" y="969264"/>
            <a:ext cx="5957544" cy="3445429"/>
          </a:xfrm>
        </p:spPr>
        <p:txBody>
          <a:bodyPr/>
          <a:lstStyle/>
          <a:p>
            <a:pPr algn="just">
              <a:lnSpc>
                <a:spcPct val="150000"/>
              </a:lnSpc>
              <a:spcBef>
                <a:spcPts val="0"/>
              </a:spcBef>
            </a:pPr>
            <a:r>
              <a:rPr lang="en-US" sz="2000" b="0" i="0" dirty="0">
                <a:solidFill>
                  <a:srgbClr val="F9A169"/>
                </a:solidFill>
                <a:effectLst/>
              </a:rPr>
              <a:t>Proliferation of Satellite Constellations</a:t>
            </a:r>
          </a:p>
          <a:p>
            <a:pPr algn="just">
              <a:lnSpc>
                <a:spcPct val="150000"/>
              </a:lnSpc>
              <a:spcBef>
                <a:spcPts val="0"/>
              </a:spcBef>
            </a:pPr>
            <a:r>
              <a:rPr lang="en-US" sz="2000" b="0" i="0" dirty="0">
                <a:solidFill>
                  <a:schemeClr val="bg2">
                    <a:lumMod val="25000"/>
                  </a:schemeClr>
                </a:solidFill>
                <a:effectLst/>
              </a:rPr>
              <a:t>Space is seen as having no relevance for environmental matters, rather like the oceans, but in reality, space pollution is very important to us.</a:t>
            </a:r>
          </a:p>
          <a:p>
            <a:pPr algn="just">
              <a:lnSpc>
                <a:spcPct val="150000"/>
              </a:lnSpc>
              <a:spcBef>
                <a:spcPts val="0"/>
              </a:spcBef>
            </a:pPr>
            <a:endParaRPr lang="en-US" sz="2000" b="0" i="0" dirty="0">
              <a:solidFill>
                <a:schemeClr val="bg2">
                  <a:lumMod val="25000"/>
                </a:schemeClr>
              </a:solidFill>
              <a:effectLst/>
            </a:endParaRPr>
          </a:p>
          <a:p>
            <a:pPr algn="just">
              <a:lnSpc>
                <a:spcPct val="150000"/>
              </a:lnSpc>
              <a:spcBef>
                <a:spcPts val="0"/>
              </a:spcBef>
            </a:pPr>
            <a:r>
              <a:rPr lang="en-US" sz="2000" b="0" i="0" dirty="0">
                <a:solidFill>
                  <a:schemeClr val="bg2">
                    <a:lumMod val="25000"/>
                  </a:schemeClr>
                </a:solidFill>
                <a:effectLst/>
              </a:rPr>
              <a:t>The environmental impact of rockets that launch satellites into space has until recently scarcely been considered. It is estimated that there have been about 8,950 satellites launched into space of which around 5,000 were still in space, with only 1,950 still functioning. </a:t>
            </a:r>
            <a:endParaRPr lang="en-IE" sz="2000" b="1" dirty="0">
              <a:solidFill>
                <a:srgbClr val="F9A169"/>
              </a:solidFill>
            </a:endParaRPr>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122096" y="235276"/>
            <a:ext cx="6118683" cy="1016389"/>
          </a:xfrm>
        </p:spPr>
        <p:txBody>
          <a:bodyPr>
            <a:normAutofit fontScale="70000" lnSpcReduction="20000"/>
          </a:bodyPr>
          <a:lstStyle/>
          <a:p>
            <a:pPr algn="just">
              <a:lnSpc>
                <a:spcPct val="150000"/>
              </a:lnSpc>
            </a:pPr>
            <a:r>
              <a:rPr lang="en-US" sz="3200" dirty="0"/>
              <a:t>Impact Of Technology On Space and Outer Space</a:t>
            </a:r>
            <a:endParaRPr lang="en-US" sz="3200" b="0" i="0" dirty="0">
              <a:effectLst/>
            </a:endParaRPr>
          </a:p>
        </p:txBody>
      </p:sp>
      <p:sp>
        <p:nvSpPr>
          <p:cNvPr id="2" name="TextBox 1">
            <a:extLst>
              <a:ext uri="{FF2B5EF4-FFF2-40B4-BE49-F238E27FC236}">
                <a16:creationId xmlns:a16="http://schemas.microsoft.com/office/drawing/2014/main" id="{6CB5A3EE-1BA8-7E64-86A5-F58BAC0CF934}"/>
              </a:ext>
            </a:extLst>
          </p:cNvPr>
          <p:cNvSpPr txBox="1"/>
          <p:nvPr/>
        </p:nvSpPr>
        <p:spPr>
          <a:xfrm>
            <a:off x="6858000" y="5938119"/>
            <a:ext cx="2068830" cy="369332"/>
          </a:xfrm>
          <a:prstGeom prst="rect">
            <a:avLst/>
          </a:prstGeom>
          <a:noFill/>
        </p:spPr>
        <p:txBody>
          <a:bodyPr wrap="square" rtlCol="0">
            <a:spAutoFit/>
          </a:bodyPr>
          <a:lstStyle/>
          <a:p>
            <a:r>
              <a:rPr lang="en-IE" dirty="0">
                <a:hlinkClick r:id="rId3"/>
              </a:rPr>
              <a:t>SOURCE</a:t>
            </a:r>
            <a:endParaRPr lang="en-IE" dirty="0"/>
          </a:p>
        </p:txBody>
      </p:sp>
    </p:spTree>
    <p:extLst>
      <p:ext uri="{BB962C8B-B14F-4D97-AF65-F5344CB8AC3E}">
        <p14:creationId xmlns:p14="http://schemas.microsoft.com/office/powerpoint/2010/main" val="3835992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D43642D-6ACD-6CD2-D0CB-F80F3DE821C9}"/>
              </a:ext>
            </a:extLst>
          </p:cNvPr>
          <p:cNvSpPr>
            <a:spLocks noGrp="1"/>
          </p:cNvSpPr>
          <p:nvPr>
            <p:ph type="pic" sz="quarter" idx="15"/>
          </p:nvPr>
        </p:nvSpPr>
        <p:spPr/>
      </p:sp>
      <p:sp>
        <p:nvSpPr>
          <p:cNvPr id="10" name="Text Placeholder 9">
            <a:extLst>
              <a:ext uri="{FF2B5EF4-FFF2-40B4-BE49-F238E27FC236}">
                <a16:creationId xmlns:a16="http://schemas.microsoft.com/office/drawing/2014/main" id="{FD45CEC8-0526-3F28-EE91-5F66AB82C61E}"/>
              </a:ext>
            </a:extLst>
          </p:cNvPr>
          <p:cNvSpPr>
            <a:spLocks noGrp="1"/>
          </p:cNvSpPr>
          <p:nvPr>
            <p:ph type="body" sz="quarter" idx="17"/>
          </p:nvPr>
        </p:nvSpPr>
        <p:spPr>
          <a:xfrm>
            <a:off x="447066" y="1223695"/>
            <a:ext cx="6361734" cy="3837830"/>
          </a:xfrm>
        </p:spPr>
        <p:txBody>
          <a:bodyPr/>
          <a:lstStyle/>
          <a:p>
            <a:pPr algn="just">
              <a:lnSpc>
                <a:spcPct val="150000"/>
              </a:lnSpc>
            </a:pPr>
            <a:r>
              <a:rPr lang="en-IE" sz="2000" dirty="0">
                <a:solidFill>
                  <a:schemeClr val="tx1"/>
                </a:solidFill>
              </a:rPr>
              <a:t>We can all do our bit to help the environment and contribute to the impact of our digital use. One way we can combat our impact is by using the Ecosia search engine instead of Google.</a:t>
            </a:r>
          </a:p>
          <a:p>
            <a:pPr algn="just">
              <a:lnSpc>
                <a:spcPct val="150000"/>
              </a:lnSpc>
            </a:pPr>
            <a:r>
              <a:rPr lang="en-IE" sz="2000" dirty="0">
                <a:solidFill>
                  <a:schemeClr val="tx1"/>
                </a:solidFill>
              </a:rPr>
              <a:t>Ecosia plants trees every time you use the website to search for something! Check out the video opposite for more information about Ecosia.</a:t>
            </a:r>
          </a:p>
          <a:p>
            <a:pPr algn="just">
              <a:lnSpc>
                <a:spcPct val="150000"/>
              </a:lnSpc>
            </a:pPr>
            <a:r>
              <a:rPr lang="en-IE" sz="2000" dirty="0">
                <a:solidFill>
                  <a:srgbClr val="8D5B98"/>
                </a:solidFill>
                <a:hlinkClick r:id="rId3">
                  <a:extLst>
                    <a:ext uri="{A12FA001-AC4F-418D-AE19-62706E023703}">
                      <ahyp:hlinkClr xmlns:ahyp="http://schemas.microsoft.com/office/drawing/2018/hyperlinkcolor" val="tx"/>
                    </a:ext>
                  </a:extLst>
                </a:hlinkClick>
              </a:rPr>
              <a:t>Click here for a link to the Ecosia website</a:t>
            </a:r>
            <a:endParaRPr lang="en-IE" sz="2000" dirty="0">
              <a:solidFill>
                <a:srgbClr val="8D5B98"/>
              </a:solidFill>
            </a:endParaRPr>
          </a:p>
          <a:p>
            <a:pPr algn="just">
              <a:lnSpc>
                <a:spcPct val="150000"/>
              </a:lnSpc>
            </a:pPr>
            <a:r>
              <a:rPr lang="en-IE" sz="2000" dirty="0">
                <a:solidFill>
                  <a:srgbClr val="F9A169"/>
                </a:solidFill>
                <a:hlinkClick r:id="rId4">
                  <a:extLst>
                    <a:ext uri="{A12FA001-AC4F-418D-AE19-62706E023703}">
                      <ahyp:hlinkClr xmlns:ahyp="http://schemas.microsoft.com/office/drawing/2018/hyperlinkcolor" val="tx"/>
                    </a:ext>
                  </a:extLst>
                </a:hlinkClick>
              </a:rPr>
              <a:t>Video Link:</a:t>
            </a:r>
          </a:p>
          <a:p>
            <a:pPr algn="just">
              <a:lnSpc>
                <a:spcPct val="150000"/>
              </a:lnSpc>
            </a:pPr>
            <a:r>
              <a:rPr lang="en-IE" sz="2000" dirty="0">
                <a:solidFill>
                  <a:srgbClr val="F9A169"/>
                </a:solidFill>
                <a:hlinkClick r:id="rId4">
                  <a:extLst>
                    <a:ext uri="{A12FA001-AC4F-418D-AE19-62706E023703}">
                      <ahyp:hlinkClr xmlns:ahyp="http://schemas.microsoft.com/office/drawing/2018/hyperlinkcolor" val="tx"/>
                    </a:ext>
                  </a:extLst>
                </a:hlinkClick>
              </a:rPr>
              <a:t> https://www.youtube.com/watch?v=yRDA1ynrHTU</a:t>
            </a:r>
            <a:endParaRPr lang="en-IE" sz="2000" dirty="0">
              <a:solidFill>
                <a:srgbClr val="F9A169"/>
              </a:solidFill>
            </a:endParaRPr>
          </a:p>
          <a:p>
            <a:endParaRPr lang="en-IE" dirty="0"/>
          </a:p>
        </p:txBody>
      </p:sp>
      <p:sp>
        <p:nvSpPr>
          <p:cNvPr id="8" name="Text Placeholder 7">
            <a:extLst>
              <a:ext uri="{FF2B5EF4-FFF2-40B4-BE49-F238E27FC236}">
                <a16:creationId xmlns:a16="http://schemas.microsoft.com/office/drawing/2014/main" id="{80784370-73CF-024E-C979-DCA2C72D0705}"/>
              </a:ext>
            </a:extLst>
          </p:cNvPr>
          <p:cNvSpPr>
            <a:spLocks noGrp="1"/>
          </p:cNvSpPr>
          <p:nvPr>
            <p:ph type="body" sz="quarter" idx="13"/>
          </p:nvPr>
        </p:nvSpPr>
        <p:spPr/>
        <p:txBody>
          <a:bodyPr>
            <a:normAutofit/>
          </a:bodyPr>
          <a:lstStyle/>
          <a:p>
            <a:r>
              <a:rPr lang="en-IE" dirty="0">
                <a:solidFill>
                  <a:srgbClr val="8D5B98"/>
                </a:solidFill>
              </a:rPr>
              <a:t>Watch- The Ecosia Search Engine</a:t>
            </a:r>
          </a:p>
        </p:txBody>
      </p:sp>
      <p:pic>
        <p:nvPicPr>
          <p:cNvPr id="13" name="Online Media 12" title="What’s Ecosia and how does it work?">
            <a:hlinkClick r:id="" action="ppaction://media"/>
            <a:extLst>
              <a:ext uri="{FF2B5EF4-FFF2-40B4-BE49-F238E27FC236}">
                <a16:creationId xmlns:a16="http://schemas.microsoft.com/office/drawing/2014/main" id="{6CEF3325-A232-E4F1-EFBD-0CCDD8894285}"/>
              </a:ext>
            </a:extLst>
          </p:cNvPr>
          <p:cNvPicPr>
            <a:picLocks noRot="1" noChangeAspect="1"/>
          </p:cNvPicPr>
          <p:nvPr>
            <a:videoFile r:link="rId1"/>
          </p:nvPr>
        </p:nvPicPr>
        <p:blipFill>
          <a:blip r:embed="rId5"/>
          <a:stretch>
            <a:fillRect/>
          </a:stretch>
        </p:blipFill>
        <p:spPr>
          <a:xfrm>
            <a:off x="8072285" y="1223694"/>
            <a:ext cx="4144939" cy="4109031"/>
          </a:xfrm>
          <a:prstGeom prst="rect">
            <a:avLst/>
          </a:prstGeom>
        </p:spPr>
      </p:pic>
    </p:spTree>
    <p:extLst>
      <p:ext uri="{BB962C8B-B14F-4D97-AF65-F5344CB8AC3E}">
        <p14:creationId xmlns:p14="http://schemas.microsoft.com/office/powerpoint/2010/main" val="20335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A255C9-FEE2-0E4C-8109-43731FA45918}"/>
              </a:ext>
            </a:extLst>
          </p:cNvPr>
          <p:cNvSpPr>
            <a:spLocks noGrp="1"/>
          </p:cNvSpPr>
          <p:nvPr>
            <p:ph type="body" sz="quarter" idx="15"/>
          </p:nvPr>
        </p:nvSpPr>
        <p:spPr>
          <a:xfrm>
            <a:off x="5737860" y="1040131"/>
            <a:ext cx="6454139" cy="5022740"/>
          </a:xfrm>
        </p:spPr>
        <p:txBody>
          <a:bodyPr>
            <a:normAutofit fontScale="85000" lnSpcReduction="10000"/>
          </a:bodyPr>
          <a:lstStyle/>
          <a:p>
            <a:pPr algn="just">
              <a:lnSpc>
                <a:spcPct val="150000"/>
              </a:lnSpc>
            </a:pPr>
            <a:r>
              <a:rPr lang="en-US" sz="2200" dirty="0"/>
              <a:t>Thank you for reading Module 4, and we hope you have enjoyed it and learned some useful information.</a:t>
            </a:r>
          </a:p>
          <a:p>
            <a:pPr algn="just">
              <a:lnSpc>
                <a:spcPct val="150000"/>
              </a:lnSpc>
            </a:pPr>
            <a:endParaRPr lang="en-US" sz="1400" dirty="0"/>
          </a:p>
          <a:p>
            <a:pPr algn="just">
              <a:lnSpc>
                <a:spcPct val="150000"/>
              </a:lnSpc>
            </a:pPr>
            <a:r>
              <a:rPr lang="en-US" sz="2200" dirty="0"/>
              <a:t>Module 5 of the Teach Digital OERs is titled “</a:t>
            </a:r>
            <a:r>
              <a:rPr lang="en-US" sz="2200" b="1" dirty="0"/>
              <a:t>Problem Solving</a:t>
            </a:r>
            <a:r>
              <a:rPr lang="en-US" sz="2200" dirty="0"/>
              <a:t>”. Here, you will find more information on the following topics:</a:t>
            </a:r>
          </a:p>
          <a:p>
            <a:pPr algn="just">
              <a:lnSpc>
                <a:spcPct val="150000"/>
              </a:lnSpc>
            </a:pPr>
            <a:endParaRPr lang="en-US" sz="900" b="1" dirty="0"/>
          </a:p>
          <a:p>
            <a:pPr algn="just">
              <a:lnSpc>
                <a:spcPct val="150000"/>
              </a:lnSpc>
            </a:pPr>
            <a:r>
              <a:rPr lang="en-US" sz="2400" b="1" dirty="0"/>
              <a:t>Topic 1 - Identifying Needs and Technological Responses</a:t>
            </a:r>
          </a:p>
          <a:p>
            <a:pPr algn="just">
              <a:lnSpc>
                <a:spcPct val="150000"/>
              </a:lnSpc>
            </a:pPr>
            <a:r>
              <a:rPr lang="en-US" sz="2400" b="1" dirty="0"/>
              <a:t>Topic 2 - Solving Technical Problems </a:t>
            </a:r>
          </a:p>
          <a:p>
            <a:pPr algn="just">
              <a:lnSpc>
                <a:spcPct val="150000"/>
              </a:lnSpc>
            </a:pPr>
            <a:r>
              <a:rPr lang="en-US" sz="2400" b="1" dirty="0"/>
              <a:t>Topic 3 - Creatively Using Digital Technologies</a:t>
            </a:r>
          </a:p>
          <a:p>
            <a:pPr algn="just">
              <a:lnSpc>
                <a:spcPct val="150000"/>
              </a:lnSpc>
            </a:pPr>
            <a:r>
              <a:rPr lang="en-US" sz="2400" b="1" dirty="0"/>
              <a:t>Topic 4 - Identifying digital competence gaps</a:t>
            </a:r>
            <a:endParaRPr lang="en-RU" dirty="0"/>
          </a:p>
        </p:txBody>
      </p:sp>
      <p:sp>
        <p:nvSpPr>
          <p:cNvPr id="5" name="Text Placeholder 4">
            <a:extLst>
              <a:ext uri="{FF2B5EF4-FFF2-40B4-BE49-F238E27FC236}">
                <a16:creationId xmlns:a16="http://schemas.microsoft.com/office/drawing/2014/main" id="{DF9116DE-DFFF-7E45-95B7-F194DC3D9E56}"/>
              </a:ext>
            </a:extLst>
          </p:cNvPr>
          <p:cNvSpPr>
            <a:spLocks noGrp="1"/>
          </p:cNvSpPr>
          <p:nvPr>
            <p:ph type="body" sz="quarter" idx="18"/>
          </p:nvPr>
        </p:nvSpPr>
        <p:spPr>
          <a:xfrm>
            <a:off x="5934541" y="237382"/>
            <a:ext cx="4642930" cy="697353"/>
          </a:xfrm>
        </p:spPr>
        <p:txBody>
          <a:bodyPr/>
          <a:lstStyle/>
          <a:p>
            <a:r>
              <a:rPr lang="en-IE" sz="4800" dirty="0"/>
              <a:t>End of Module 4</a:t>
            </a:r>
            <a:endParaRPr lang="en-RU" sz="4800" dirty="0"/>
          </a:p>
        </p:txBody>
      </p:sp>
      <p:pic>
        <p:nvPicPr>
          <p:cNvPr id="9" name="Picture 8">
            <a:extLst>
              <a:ext uri="{FF2B5EF4-FFF2-40B4-BE49-F238E27FC236}">
                <a16:creationId xmlns:a16="http://schemas.microsoft.com/office/drawing/2014/main" id="{1FDBFF01-D5B6-8434-0008-AD825E1597BF}"/>
              </a:ext>
            </a:extLst>
          </p:cNvPr>
          <p:cNvPicPr>
            <a:picLocks noChangeAspect="1"/>
          </p:cNvPicPr>
          <p:nvPr/>
        </p:nvPicPr>
        <p:blipFill>
          <a:blip r:embed="rId2"/>
          <a:stretch>
            <a:fillRect/>
          </a:stretch>
        </p:blipFill>
        <p:spPr>
          <a:xfrm>
            <a:off x="914165" y="3944058"/>
            <a:ext cx="3369019" cy="2490321"/>
          </a:xfrm>
          <a:prstGeom prst="rect">
            <a:avLst/>
          </a:prstGeom>
        </p:spPr>
      </p:pic>
    </p:spTree>
    <p:extLst>
      <p:ext uri="{BB962C8B-B14F-4D97-AF65-F5344CB8AC3E}">
        <p14:creationId xmlns:p14="http://schemas.microsoft.com/office/powerpoint/2010/main" val="178870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447067" y="1173788"/>
            <a:ext cx="5735072" cy="4510423"/>
          </a:xfrm>
        </p:spPr>
        <p:txBody>
          <a:bodyPr/>
          <a:lstStyle/>
          <a:p>
            <a:pPr algn="just">
              <a:lnSpc>
                <a:spcPct val="150000"/>
              </a:lnSpc>
            </a:pPr>
            <a:r>
              <a:rPr lang="en-IE" sz="2000" dirty="0"/>
              <a:t>We mentioned cookies in an earlier module, which are tiny pieces of data that help to speed up a website’s loading times.</a:t>
            </a:r>
          </a:p>
          <a:p>
            <a:pPr algn="just">
              <a:lnSpc>
                <a:spcPct val="150000"/>
              </a:lnSpc>
            </a:pPr>
            <a:r>
              <a:rPr lang="en-IE" sz="2000" dirty="0"/>
              <a:t>However, cookies also collect data about your, and other websites will read them to help give you targeted ads and information.</a:t>
            </a:r>
          </a:p>
          <a:p>
            <a:pPr algn="just">
              <a:lnSpc>
                <a:spcPct val="150000"/>
              </a:lnSpc>
            </a:pPr>
            <a:r>
              <a:rPr lang="en-IE" sz="2000" dirty="0"/>
              <a:t>You may have noticed when you go onto websites that you may not have visited before, you will often need to “accept cookies” to use or view the webpage.</a:t>
            </a:r>
          </a:p>
          <a:p>
            <a:pPr marL="457200" indent="-457200">
              <a:buFont typeface="+mj-lt"/>
              <a:buAutoNum type="arabicPeriod"/>
            </a:pPr>
            <a:endParaRPr lang="en-IE" b="1" dirty="0"/>
          </a:p>
          <a:p>
            <a:endParaRPr lang="en-IE" dirty="0"/>
          </a:p>
          <a:p>
            <a:endParaRPr lang="en-IE" dirty="0"/>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447066" y="309492"/>
            <a:ext cx="5648934" cy="893144"/>
          </a:xfrm>
        </p:spPr>
        <p:txBody>
          <a:bodyPr>
            <a:normAutofit/>
          </a:bodyPr>
          <a:lstStyle/>
          <a:p>
            <a:r>
              <a:rPr lang="en-IE" dirty="0"/>
              <a:t>A Note on Cookies</a:t>
            </a:r>
            <a:endParaRPr lang="en-RU" dirty="0"/>
          </a:p>
        </p:txBody>
      </p:sp>
      <p:pic>
        <p:nvPicPr>
          <p:cNvPr id="7" name="Picture Placeholder 6">
            <a:extLst>
              <a:ext uri="{FF2B5EF4-FFF2-40B4-BE49-F238E27FC236}">
                <a16:creationId xmlns:a16="http://schemas.microsoft.com/office/drawing/2014/main" id="{19D74376-B872-3B1D-7D4D-42CB401F6B62}"/>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1432379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447067" y="1173788"/>
            <a:ext cx="5735072" cy="4510423"/>
          </a:xfrm>
        </p:spPr>
        <p:txBody>
          <a:bodyPr/>
          <a:lstStyle/>
          <a:p>
            <a:pPr algn="just">
              <a:lnSpc>
                <a:spcPct val="150000"/>
              </a:lnSpc>
            </a:pPr>
            <a:r>
              <a:rPr lang="en-US" sz="2000" dirty="0"/>
              <a:t>Have you ever noticed that you might have Googled something, and then you keep getting adverts for that item on Facebook? This is one of the ways that companies can use your data to give you more targeted results.</a:t>
            </a:r>
          </a:p>
          <a:p>
            <a:pPr algn="just">
              <a:lnSpc>
                <a:spcPct val="150000"/>
              </a:lnSpc>
            </a:pPr>
            <a:r>
              <a:rPr lang="en-US" sz="2000" dirty="0"/>
              <a:t>Your personal data is very sensitive, and it is anonymous for the most part. Let’s take a closer look at how you can protect your data, and how companies will protect your data too.</a:t>
            </a:r>
            <a:endParaRPr lang="en-IE" sz="2000" dirty="0"/>
          </a:p>
          <a:p>
            <a:endParaRPr lang="en-IE" b="1" dirty="0"/>
          </a:p>
          <a:p>
            <a:endParaRPr lang="en-IE" dirty="0"/>
          </a:p>
          <a:p>
            <a:endParaRPr lang="en-IE" dirty="0"/>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447066" y="309492"/>
            <a:ext cx="5648934" cy="893144"/>
          </a:xfrm>
        </p:spPr>
        <p:txBody>
          <a:bodyPr>
            <a:normAutofit/>
          </a:bodyPr>
          <a:lstStyle/>
          <a:p>
            <a:r>
              <a:rPr lang="en-IE" dirty="0"/>
              <a:t>Targeted Ads</a:t>
            </a:r>
            <a:endParaRPr lang="en-RU" dirty="0"/>
          </a:p>
        </p:txBody>
      </p:sp>
      <p:pic>
        <p:nvPicPr>
          <p:cNvPr id="7" name="Picture Placeholder 6">
            <a:extLst>
              <a:ext uri="{FF2B5EF4-FFF2-40B4-BE49-F238E27FC236}">
                <a16:creationId xmlns:a16="http://schemas.microsoft.com/office/drawing/2014/main" id="{9633424F-E8A0-FCCE-8FB7-47B8F06C4EA7}"/>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1317554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307917" y="1168349"/>
            <a:ext cx="11102510" cy="2809292"/>
          </a:xfrm>
        </p:spPr>
        <p:txBody>
          <a:bodyPr/>
          <a:lstStyle/>
          <a:p>
            <a:pPr algn="just">
              <a:lnSpc>
                <a:spcPct val="150000"/>
              </a:lnSpc>
            </a:pPr>
            <a:r>
              <a:rPr lang="en-US" sz="2400" dirty="0"/>
              <a:t>Data Privacy or Information privacy encompasses of 3 main elements:</a:t>
            </a:r>
          </a:p>
          <a:p>
            <a:pPr marL="457200" indent="-457200" algn="just">
              <a:lnSpc>
                <a:spcPct val="150000"/>
              </a:lnSpc>
              <a:buFont typeface="+mj-lt"/>
              <a:buAutoNum type="arabicPeriod"/>
            </a:pPr>
            <a:r>
              <a:rPr lang="en-US" sz="2400" dirty="0"/>
              <a:t>Right of an individual to be left alone and have control over their personal data.</a:t>
            </a:r>
          </a:p>
          <a:p>
            <a:pPr marL="457200" indent="-457200" algn="just">
              <a:lnSpc>
                <a:spcPct val="150000"/>
              </a:lnSpc>
              <a:buFont typeface="+mj-lt"/>
              <a:buAutoNum type="arabicPeriod"/>
            </a:pPr>
            <a:r>
              <a:rPr lang="en-US" sz="2400" dirty="0"/>
              <a:t>Procedures for proper handling, processing, collecting, and sharing of personal data.</a:t>
            </a:r>
          </a:p>
          <a:p>
            <a:pPr marL="457200" indent="-457200" algn="just">
              <a:lnSpc>
                <a:spcPct val="150000"/>
              </a:lnSpc>
              <a:buFont typeface="+mj-lt"/>
              <a:buAutoNum type="arabicPeriod"/>
            </a:pPr>
            <a:r>
              <a:rPr lang="en-US" sz="2400" dirty="0"/>
              <a:t>Compliance with data protection laws.</a:t>
            </a:r>
          </a:p>
          <a:p>
            <a:endParaRPr lang="en-US" sz="2400" dirty="0"/>
          </a:p>
          <a:p>
            <a:endParaRPr lang="en-US" sz="2400" dirty="0"/>
          </a:p>
          <a:p>
            <a:endParaRPr lang="en-IE" sz="2400" dirty="0"/>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447065" y="374957"/>
            <a:ext cx="11097969" cy="609018"/>
          </a:xfrm>
        </p:spPr>
        <p:txBody>
          <a:bodyPr/>
          <a:lstStyle/>
          <a:p>
            <a:r>
              <a:rPr lang="en-IE" dirty="0">
                <a:solidFill>
                  <a:srgbClr val="8D5B98"/>
                </a:solidFill>
              </a:rPr>
              <a:t>Why is Data Privacy Important?</a:t>
            </a:r>
            <a:endParaRPr lang="en-RU" dirty="0">
              <a:solidFill>
                <a:srgbClr val="8D5B98"/>
              </a:solidFill>
            </a:endParaRPr>
          </a:p>
        </p:txBody>
      </p:sp>
      <p:sp>
        <p:nvSpPr>
          <p:cNvPr id="4" name="Oval 3">
            <a:extLst>
              <a:ext uri="{FF2B5EF4-FFF2-40B4-BE49-F238E27FC236}">
                <a16:creationId xmlns:a16="http://schemas.microsoft.com/office/drawing/2014/main" id="{1E4771D6-1CB6-22E9-E9BA-2F07D53DBBAA}"/>
              </a:ext>
            </a:extLst>
          </p:cNvPr>
          <p:cNvSpPr/>
          <p:nvPr/>
        </p:nvSpPr>
        <p:spPr>
          <a:xfrm>
            <a:off x="629173" y="4070195"/>
            <a:ext cx="2754351" cy="1895707"/>
          </a:xfrm>
          <a:prstGeom prst="ellipse">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IE" sz="2800" b="0" dirty="0"/>
          </a:p>
        </p:txBody>
      </p:sp>
      <p:sp>
        <p:nvSpPr>
          <p:cNvPr id="5" name="Oval 4">
            <a:extLst>
              <a:ext uri="{FF2B5EF4-FFF2-40B4-BE49-F238E27FC236}">
                <a16:creationId xmlns:a16="http://schemas.microsoft.com/office/drawing/2014/main" id="{875604F6-2FDE-F758-7244-762E8FCCD278}"/>
              </a:ext>
            </a:extLst>
          </p:cNvPr>
          <p:cNvSpPr/>
          <p:nvPr/>
        </p:nvSpPr>
        <p:spPr>
          <a:xfrm>
            <a:off x="4718824" y="4070194"/>
            <a:ext cx="2754351" cy="1895707"/>
          </a:xfrm>
          <a:prstGeom prst="ellipse">
            <a:avLst/>
          </a:prstGeom>
          <a:solidFill>
            <a:srgbClr val="8D5B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1800" dirty="0"/>
          </a:p>
        </p:txBody>
      </p:sp>
      <p:sp>
        <p:nvSpPr>
          <p:cNvPr id="6" name="Oval 5">
            <a:extLst>
              <a:ext uri="{FF2B5EF4-FFF2-40B4-BE49-F238E27FC236}">
                <a16:creationId xmlns:a16="http://schemas.microsoft.com/office/drawing/2014/main" id="{4A537B0F-42B5-E370-ADFE-E8A8C0EBC646}"/>
              </a:ext>
            </a:extLst>
          </p:cNvPr>
          <p:cNvSpPr/>
          <p:nvPr/>
        </p:nvSpPr>
        <p:spPr>
          <a:xfrm>
            <a:off x="8808476" y="4070195"/>
            <a:ext cx="2754351" cy="1895707"/>
          </a:xfrm>
          <a:prstGeom prst="ellipse">
            <a:avLst/>
          </a:prstGeom>
          <a:solidFill>
            <a:srgbClr val="0675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Arrow: Right 6">
            <a:extLst>
              <a:ext uri="{FF2B5EF4-FFF2-40B4-BE49-F238E27FC236}">
                <a16:creationId xmlns:a16="http://schemas.microsoft.com/office/drawing/2014/main" id="{1BEEF53A-CF74-65E5-7B09-D063E0D53ABF}"/>
              </a:ext>
            </a:extLst>
          </p:cNvPr>
          <p:cNvSpPr/>
          <p:nvPr/>
        </p:nvSpPr>
        <p:spPr>
          <a:xfrm>
            <a:off x="3612002" y="4705834"/>
            <a:ext cx="878344" cy="624426"/>
          </a:xfrm>
          <a:prstGeom prst="rightArrow">
            <a:avLst/>
          </a:prstGeom>
          <a:solidFill>
            <a:srgbClr val="F353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Right 7">
            <a:extLst>
              <a:ext uri="{FF2B5EF4-FFF2-40B4-BE49-F238E27FC236}">
                <a16:creationId xmlns:a16="http://schemas.microsoft.com/office/drawing/2014/main" id="{5D9C3985-C615-22AB-6E71-236D1868DDEC}"/>
              </a:ext>
            </a:extLst>
          </p:cNvPr>
          <p:cNvSpPr/>
          <p:nvPr/>
        </p:nvSpPr>
        <p:spPr>
          <a:xfrm>
            <a:off x="7701653" y="4705834"/>
            <a:ext cx="878344" cy="624426"/>
          </a:xfrm>
          <a:prstGeom prst="rightArrow">
            <a:avLst/>
          </a:prstGeom>
          <a:solidFill>
            <a:srgbClr val="F353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9277B38F-D6CB-0064-B3B1-3CBA2C52CF99}"/>
              </a:ext>
            </a:extLst>
          </p:cNvPr>
          <p:cNvSpPr txBox="1"/>
          <p:nvPr/>
        </p:nvSpPr>
        <p:spPr>
          <a:xfrm>
            <a:off x="982980" y="4789170"/>
            <a:ext cx="2303406" cy="461665"/>
          </a:xfrm>
          <a:prstGeom prst="rect">
            <a:avLst/>
          </a:prstGeom>
          <a:noFill/>
        </p:spPr>
        <p:txBody>
          <a:bodyPr wrap="square" rtlCol="0">
            <a:spAutoFit/>
          </a:bodyPr>
          <a:lstStyle/>
          <a:p>
            <a:r>
              <a:rPr lang="en-IE" sz="2400" b="1" dirty="0">
                <a:solidFill>
                  <a:schemeClr val="bg1"/>
                </a:solidFill>
              </a:rPr>
              <a:t>DATA SECURITY</a:t>
            </a:r>
          </a:p>
        </p:txBody>
      </p:sp>
      <p:sp>
        <p:nvSpPr>
          <p:cNvPr id="10" name="TextBox 9">
            <a:extLst>
              <a:ext uri="{FF2B5EF4-FFF2-40B4-BE49-F238E27FC236}">
                <a16:creationId xmlns:a16="http://schemas.microsoft.com/office/drawing/2014/main" id="{8293B34C-7AF0-3C4D-7A9A-496D3E2F31C0}"/>
              </a:ext>
            </a:extLst>
          </p:cNvPr>
          <p:cNvSpPr txBox="1"/>
          <p:nvPr/>
        </p:nvSpPr>
        <p:spPr>
          <a:xfrm>
            <a:off x="9134091" y="4499263"/>
            <a:ext cx="2103120" cy="830997"/>
          </a:xfrm>
          <a:prstGeom prst="rect">
            <a:avLst/>
          </a:prstGeom>
          <a:noFill/>
        </p:spPr>
        <p:txBody>
          <a:bodyPr wrap="square" rtlCol="0">
            <a:spAutoFit/>
          </a:bodyPr>
          <a:lstStyle/>
          <a:p>
            <a:pPr algn="ctr"/>
            <a:r>
              <a:rPr lang="en-IE" sz="2400" b="1" dirty="0">
                <a:solidFill>
                  <a:schemeClr val="bg1"/>
                </a:solidFill>
              </a:rPr>
              <a:t>PROTECTED USEABLE DATA</a:t>
            </a:r>
          </a:p>
        </p:txBody>
      </p:sp>
      <p:sp>
        <p:nvSpPr>
          <p:cNvPr id="11" name="TextBox 10">
            <a:extLst>
              <a:ext uri="{FF2B5EF4-FFF2-40B4-BE49-F238E27FC236}">
                <a16:creationId xmlns:a16="http://schemas.microsoft.com/office/drawing/2014/main" id="{48CE3CEF-5048-38AB-0B40-0C11F71D27CA}"/>
              </a:ext>
            </a:extLst>
          </p:cNvPr>
          <p:cNvSpPr txBox="1"/>
          <p:nvPr/>
        </p:nvSpPr>
        <p:spPr>
          <a:xfrm>
            <a:off x="5044440" y="4749513"/>
            <a:ext cx="2103120" cy="461665"/>
          </a:xfrm>
          <a:prstGeom prst="rect">
            <a:avLst/>
          </a:prstGeom>
          <a:noFill/>
        </p:spPr>
        <p:txBody>
          <a:bodyPr wrap="square" rtlCol="0">
            <a:spAutoFit/>
          </a:bodyPr>
          <a:lstStyle/>
          <a:p>
            <a:r>
              <a:rPr lang="en-IE" sz="2400" b="1" dirty="0">
                <a:solidFill>
                  <a:schemeClr val="bg1"/>
                </a:solidFill>
              </a:rPr>
              <a:t>DATA PRIVACY</a:t>
            </a:r>
          </a:p>
        </p:txBody>
      </p:sp>
    </p:spTree>
    <p:extLst>
      <p:ext uri="{BB962C8B-B14F-4D97-AF65-F5344CB8AC3E}">
        <p14:creationId xmlns:p14="http://schemas.microsoft.com/office/powerpoint/2010/main" val="230480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0EC75-0AC4-654F-89A2-6944C89965E0}"/>
              </a:ext>
            </a:extLst>
          </p:cNvPr>
          <p:cNvSpPr>
            <a:spLocks noGrp="1"/>
          </p:cNvSpPr>
          <p:nvPr>
            <p:ph type="body" sz="quarter" idx="27"/>
          </p:nvPr>
        </p:nvSpPr>
        <p:spPr>
          <a:xfrm>
            <a:off x="174660" y="957063"/>
            <a:ext cx="6020657" cy="4739024"/>
          </a:xfrm>
        </p:spPr>
        <p:txBody>
          <a:bodyPr/>
          <a:lstStyle/>
          <a:p>
            <a:pPr algn="just">
              <a:lnSpc>
                <a:spcPct val="150000"/>
              </a:lnSpc>
            </a:pPr>
            <a:r>
              <a:rPr lang="en-US" sz="2000" i="0" dirty="0">
                <a:solidFill>
                  <a:schemeClr val="bg2">
                    <a:lumMod val="25000"/>
                  </a:schemeClr>
                </a:solidFill>
                <a:effectLst/>
              </a:rPr>
              <a:t>The General Data Protection Regulation (GDPR) is the toughest privacy and security law in the world</a:t>
            </a:r>
            <a:r>
              <a:rPr lang="en-US" sz="2000" dirty="0">
                <a:solidFill>
                  <a:schemeClr val="bg2">
                    <a:lumMod val="25000"/>
                  </a:schemeClr>
                </a:solidFill>
              </a:rPr>
              <a:t> </a:t>
            </a:r>
            <a:r>
              <a:rPr lang="en-US" sz="2000" i="0" dirty="0">
                <a:solidFill>
                  <a:schemeClr val="bg2">
                    <a:lumMod val="25000"/>
                  </a:schemeClr>
                </a:solidFill>
                <a:effectLst/>
              </a:rPr>
              <a:t>and was brought into effect in May 2018.</a:t>
            </a:r>
            <a:endParaRPr lang="en-US" sz="2000" dirty="0">
              <a:solidFill>
                <a:schemeClr val="bg2">
                  <a:lumMod val="25000"/>
                </a:schemeClr>
              </a:solidFill>
            </a:endParaRPr>
          </a:p>
          <a:p>
            <a:pPr algn="just">
              <a:lnSpc>
                <a:spcPct val="150000"/>
              </a:lnSpc>
            </a:pPr>
            <a:r>
              <a:rPr lang="en-US" sz="2000" i="0" dirty="0">
                <a:solidFill>
                  <a:schemeClr val="bg2">
                    <a:lumMod val="25000"/>
                  </a:schemeClr>
                </a:solidFill>
                <a:effectLst/>
              </a:rPr>
              <a:t>GDPR is an important component of EU </a:t>
            </a:r>
            <a:r>
              <a:rPr lang="en-US" sz="2000" i="0" u="none" strike="noStrike" dirty="0">
                <a:solidFill>
                  <a:schemeClr val="bg2">
                    <a:lumMod val="25000"/>
                  </a:schemeClr>
                </a:solidFill>
                <a:effectLst/>
                <a:hlinkClick r:id="rId2" tooltip="Privacy law">
                  <a:extLst>
                    <a:ext uri="{A12FA001-AC4F-418D-AE19-62706E023703}">
                      <ahyp:hlinkClr xmlns:ahyp="http://schemas.microsoft.com/office/drawing/2018/hyperlinkcolor" val="tx"/>
                    </a:ext>
                  </a:extLst>
                </a:hlinkClick>
              </a:rPr>
              <a:t>privacy law</a:t>
            </a:r>
            <a:r>
              <a:rPr lang="en-US" sz="2000" i="0" dirty="0">
                <a:solidFill>
                  <a:schemeClr val="bg2">
                    <a:lumMod val="25000"/>
                  </a:schemeClr>
                </a:solidFill>
                <a:effectLst/>
              </a:rPr>
              <a:t> and of </a:t>
            </a:r>
            <a:r>
              <a:rPr lang="en-US" sz="2000" i="0" u="none" strike="noStrike" dirty="0">
                <a:solidFill>
                  <a:schemeClr val="bg2">
                    <a:lumMod val="25000"/>
                  </a:schemeClr>
                </a:solidFill>
                <a:effectLst/>
                <a:hlinkClick r:id="rId3" tooltip="Human rights law">
                  <a:extLst>
                    <a:ext uri="{A12FA001-AC4F-418D-AE19-62706E023703}">
                      <ahyp:hlinkClr xmlns:ahyp="http://schemas.microsoft.com/office/drawing/2018/hyperlinkcolor" val="tx"/>
                    </a:ext>
                  </a:extLst>
                </a:hlinkClick>
              </a:rPr>
              <a:t>human rights law</a:t>
            </a:r>
            <a:r>
              <a:rPr lang="en-US" sz="2000" i="0" dirty="0">
                <a:solidFill>
                  <a:schemeClr val="bg2">
                    <a:lumMod val="25000"/>
                  </a:schemeClr>
                </a:solidFill>
                <a:effectLst/>
              </a:rPr>
              <a:t>. It also addresses the transfer of </a:t>
            </a:r>
            <a:r>
              <a:rPr lang="en-US" sz="2000" i="0" u="none" strike="noStrike" dirty="0">
                <a:solidFill>
                  <a:schemeClr val="bg2">
                    <a:lumMod val="25000"/>
                  </a:schemeClr>
                </a:solidFill>
                <a:effectLst/>
                <a:hlinkClick r:id="rId4" tooltip="Personal data">
                  <a:extLst>
                    <a:ext uri="{A12FA001-AC4F-418D-AE19-62706E023703}">
                      <ahyp:hlinkClr xmlns:ahyp="http://schemas.microsoft.com/office/drawing/2018/hyperlinkcolor" val="tx"/>
                    </a:ext>
                  </a:extLst>
                </a:hlinkClick>
              </a:rPr>
              <a:t>personal data</a:t>
            </a:r>
            <a:r>
              <a:rPr lang="en-US" sz="2000" i="0" dirty="0">
                <a:solidFill>
                  <a:schemeClr val="bg2">
                    <a:lumMod val="25000"/>
                  </a:schemeClr>
                </a:solidFill>
                <a:effectLst/>
              </a:rPr>
              <a:t> outside the EU and EEA areas.</a:t>
            </a:r>
          </a:p>
          <a:p>
            <a:pPr algn="just">
              <a:lnSpc>
                <a:spcPct val="150000"/>
              </a:lnSpc>
            </a:pPr>
            <a:r>
              <a:rPr lang="en-US" sz="2000" i="0" dirty="0">
                <a:solidFill>
                  <a:schemeClr val="bg2">
                    <a:lumMod val="25000"/>
                  </a:schemeClr>
                </a:solidFill>
                <a:effectLst/>
              </a:rPr>
              <a:t>Although the GDPR was not the first privacy law, it was the most comprehensive and groundbreaking data protection law that reflected the new digital era in the way data is created and managed in modern everyday business processes.</a:t>
            </a:r>
            <a:endParaRPr lang="en-RU" sz="2000" dirty="0">
              <a:solidFill>
                <a:schemeClr val="tx1"/>
              </a:solidFill>
            </a:endParaRPr>
          </a:p>
        </p:txBody>
      </p:sp>
      <p:sp>
        <p:nvSpPr>
          <p:cNvPr id="4" name="Text Placeholder 3">
            <a:extLst>
              <a:ext uri="{FF2B5EF4-FFF2-40B4-BE49-F238E27FC236}">
                <a16:creationId xmlns:a16="http://schemas.microsoft.com/office/drawing/2014/main" id="{3EDBFC09-B9C7-894B-B17D-930881A48D69}"/>
              </a:ext>
            </a:extLst>
          </p:cNvPr>
          <p:cNvSpPr>
            <a:spLocks noGrp="1"/>
          </p:cNvSpPr>
          <p:nvPr>
            <p:ph type="body" sz="quarter" idx="18"/>
          </p:nvPr>
        </p:nvSpPr>
        <p:spPr>
          <a:xfrm>
            <a:off x="256854" y="309491"/>
            <a:ext cx="5839146" cy="763935"/>
          </a:xfrm>
        </p:spPr>
        <p:txBody>
          <a:bodyPr>
            <a:normAutofit/>
          </a:bodyPr>
          <a:lstStyle/>
          <a:p>
            <a:r>
              <a:rPr lang="en-IE" dirty="0">
                <a:solidFill>
                  <a:srgbClr val="8D5B98"/>
                </a:solidFill>
              </a:rPr>
              <a:t>What is GDPR?</a:t>
            </a:r>
            <a:endParaRPr lang="en-RU" dirty="0">
              <a:solidFill>
                <a:srgbClr val="8D5B98"/>
              </a:solidFill>
            </a:endParaRPr>
          </a:p>
        </p:txBody>
      </p:sp>
      <p:pic>
        <p:nvPicPr>
          <p:cNvPr id="20" name="Picture 19" descr="Graphical user interface, application">
            <a:extLst>
              <a:ext uri="{FF2B5EF4-FFF2-40B4-BE49-F238E27FC236}">
                <a16:creationId xmlns:a16="http://schemas.microsoft.com/office/drawing/2014/main" id="{5EFE3185-0D3A-75AE-AEA6-CAA4A28CC1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0970" y="1658934"/>
            <a:ext cx="5870090" cy="3766790"/>
          </a:xfrm>
          <a:prstGeom prst="rect">
            <a:avLst/>
          </a:prstGeom>
        </p:spPr>
      </p:pic>
    </p:spTree>
    <p:extLst>
      <p:ext uri="{BB962C8B-B14F-4D97-AF65-F5344CB8AC3E}">
        <p14:creationId xmlns:p14="http://schemas.microsoft.com/office/powerpoint/2010/main" val="3126682900"/>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E5D6652-50A6-4F01-B2F1-45B8F987AC0B}">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5006</Words>
  <Application>Microsoft Office PowerPoint</Application>
  <PresentationFormat>Widescreen</PresentationFormat>
  <Paragraphs>325</Paragraphs>
  <Slides>56</Slides>
  <Notes>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Avenir Book</vt:lpstr>
      <vt:lpstr>Calibri</vt:lpstr>
      <vt:lpstr>Calibri Light</vt:lpstr>
      <vt:lpstr>Quattrocento Sans</vt:lpstr>
      <vt:lpstr>Times New Roman</vt:lpstr>
      <vt:lpstr>Wingdings</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Yasmin Akhtar</cp:lastModifiedBy>
  <cp:revision>204</cp:revision>
  <dcterms:created xsi:type="dcterms:W3CDTF">2019-11-20T14:08:21Z</dcterms:created>
  <dcterms:modified xsi:type="dcterms:W3CDTF">2022-12-22T12:09:56Z</dcterms:modified>
</cp:coreProperties>
</file>