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1"/>
  </p:notesMasterIdLst>
  <p:sldIdLst>
    <p:sldId id="275" r:id="rId2"/>
    <p:sldId id="321" r:id="rId3"/>
    <p:sldId id="682" r:id="rId4"/>
    <p:sldId id="323" r:id="rId5"/>
    <p:sldId id="324" r:id="rId6"/>
    <p:sldId id="343" r:id="rId7"/>
    <p:sldId id="325" r:id="rId8"/>
    <p:sldId id="326" r:id="rId9"/>
    <p:sldId id="345" r:id="rId10"/>
    <p:sldId id="346" r:id="rId11"/>
    <p:sldId id="347" r:id="rId12"/>
    <p:sldId id="348" r:id="rId13"/>
    <p:sldId id="693" r:id="rId14"/>
    <p:sldId id="694" r:id="rId15"/>
    <p:sldId id="696" r:id="rId16"/>
    <p:sldId id="705" r:id="rId17"/>
    <p:sldId id="706" r:id="rId18"/>
    <p:sldId id="707" r:id="rId19"/>
    <p:sldId id="322" r:id="rId20"/>
    <p:sldId id="683" r:id="rId21"/>
    <p:sldId id="708" r:id="rId22"/>
    <p:sldId id="709" r:id="rId23"/>
    <p:sldId id="710" r:id="rId24"/>
    <p:sldId id="711" r:id="rId25"/>
    <p:sldId id="712" r:id="rId26"/>
    <p:sldId id="713" r:id="rId27"/>
    <p:sldId id="714" r:id="rId28"/>
    <p:sldId id="715" r:id="rId29"/>
    <p:sldId id="716" r:id="rId30"/>
    <p:sldId id="259" r:id="rId31"/>
    <p:sldId id="260" r:id="rId32"/>
    <p:sldId id="257" r:id="rId33"/>
    <p:sldId id="684" r:id="rId34"/>
    <p:sldId id="717" r:id="rId35"/>
    <p:sldId id="721" r:id="rId36"/>
    <p:sldId id="718" r:id="rId37"/>
    <p:sldId id="719" r:id="rId38"/>
    <p:sldId id="720" r:id="rId39"/>
    <p:sldId id="728" r:id="rId40"/>
    <p:sldId id="729" r:id="rId41"/>
    <p:sldId id="722" r:id="rId42"/>
    <p:sldId id="723" r:id="rId43"/>
    <p:sldId id="724" r:id="rId44"/>
    <p:sldId id="725" r:id="rId45"/>
    <p:sldId id="726" r:id="rId46"/>
    <p:sldId id="727" r:id="rId47"/>
    <p:sldId id="751" r:id="rId48"/>
    <p:sldId id="704" r:id="rId49"/>
    <p:sldId id="730" r:id="rId50"/>
    <p:sldId id="731" r:id="rId51"/>
    <p:sldId id="732" r:id="rId52"/>
    <p:sldId id="734" r:id="rId53"/>
    <p:sldId id="735" r:id="rId54"/>
    <p:sldId id="340" r:id="rId55"/>
    <p:sldId id="736" r:id="rId56"/>
    <p:sldId id="737" r:id="rId57"/>
    <p:sldId id="740" r:id="rId58"/>
    <p:sldId id="738" r:id="rId59"/>
    <p:sldId id="741" r:id="rId60"/>
    <p:sldId id="742" r:id="rId61"/>
    <p:sldId id="744" r:id="rId62"/>
    <p:sldId id="745" r:id="rId63"/>
    <p:sldId id="743" r:id="rId64"/>
    <p:sldId id="746" r:id="rId65"/>
    <p:sldId id="748" r:id="rId66"/>
    <p:sldId id="750" r:id="rId67"/>
    <p:sldId id="749" r:id="rId68"/>
    <p:sldId id="752" r:id="rId69"/>
    <p:sldId id="320"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D5B98"/>
    <a:srgbClr val="0675AD"/>
    <a:srgbClr val="F9A169"/>
    <a:srgbClr val="2BBCAD"/>
    <a:srgbClr val="E7F3F9"/>
    <a:srgbClr val="F35383"/>
    <a:srgbClr val="7AB5E1"/>
    <a:srgbClr val="F8B601"/>
    <a:srgbClr val="404040"/>
    <a:srgbClr val="F6BC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474"/>
    <p:restoredTop sz="94729"/>
  </p:normalViewPr>
  <p:slideViewPr>
    <p:cSldViewPr snapToGrid="0" snapToObjects="1">
      <p:cViewPr varScale="1">
        <p:scale>
          <a:sx n="67" d="100"/>
          <a:sy n="67" d="100"/>
        </p:scale>
        <p:origin x="472" y="44"/>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C2BBE5-951B-7448-9280-3E5E86F1213F}" type="datetimeFigureOut">
              <a:rPr lang="en-US" smtClean="0"/>
              <a:t>12/22/2022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D4A299-DD6E-4F4E-AAAF-972CE464E941}" type="slidenum">
              <a:rPr lang="en-US" smtClean="0"/>
              <a:t>‹#›</a:t>
            </a:fld>
            <a:endParaRPr lang="en-US"/>
          </a:p>
        </p:txBody>
      </p:sp>
    </p:spTree>
    <p:extLst>
      <p:ext uri="{BB962C8B-B14F-4D97-AF65-F5344CB8AC3E}">
        <p14:creationId xmlns:p14="http://schemas.microsoft.com/office/powerpoint/2010/main" val="1035067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1.jpe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3.emf"/></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14.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F353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1446550"/>
          </a:xfrm>
          <a:prstGeom prst="rect">
            <a:avLst/>
          </a:prstGeom>
        </p:spPr>
        <p:txBody>
          <a:bodyPr wrap="square">
            <a:spAutoFit/>
          </a:bodyPr>
          <a:lstStyle/>
          <a:p>
            <a:pPr fontAlgn="base"/>
            <a:r>
              <a:rPr lang="en-IE" sz="4400" b="1" i="0" u="none" strike="noStrike" kern="1200" baseline="0" dirty="0">
                <a:solidFill>
                  <a:schemeClr val="bg1"/>
                </a:solidFill>
                <a:effectLst/>
                <a:latin typeface="+mn-lt"/>
                <a:ea typeface="+mn-ea"/>
                <a:cs typeface="+mn-cs"/>
                <a:sym typeface="Quattrocento Sans"/>
              </a:rPr>
              <a:t>Teach Digital</a:t>
            </a:r>
          </a:p>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8" y="2883583"/>
            <a:ext cx="6010856" cy="2123658"/>
          </a:xfrm>
          <a:prstGeom prst="rect">
            <a:avLst/>
          </a:prstGeom>
        </p:spPr>
        <p:txBody>
          <a:bodyPr wrap="square">
            <a:spAutoFit/>
          </a:bodyPr>
          <a:lstStyle/>
          <a:p>
            <a:pPr fontAlgn="base"/>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Teach Digital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26807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s x 3 with header - Purpl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3722A7-1C39-FC47-A432-2622D9F0134E}"/>
              </a:ext>
            </a:extLst>
          </p:cNvPr>
          <p:cNvPicPr>
            <a:picLocks noChangeAspect="1"/>
          </p:cNvPicPr>
          <p:nvPr userDrawn="1"/>
        </p:nvPicPr>
        <p:blipFill>
          <a:blip r:embed="rId2"/>
          <a:stretch>
            <a:fillRect/>
          </a:stretch>
        </p:blipFill>
        <p:spPr>
          <a:xfrm>
            <a:off x="5137266" y="670133"/>
            <a:ext cx="2471620" cy="3724835"/>
          </a:xfrm>
          <a:prstGeom prst="rect">
            <a:avLst/>
          </a:prstGeom>
        </p:spPr>
      </p:pic>
      <p:sp>
        <p:nvSpPr>
          <p:cNvPr id="12" name="Rectangle 11">
            <a:extLst>
              <a:ext uri="{FF2B5EF4-FFF2-40B4-BE49-F238E27FC236}">
                <a16:creationId xmlns:a16="http://schemas.microsoft.com/office/drawing/2014/main" id="{B66362D1-9BC6-4A43-A55E-EF4CF15CD316}"/>
              </a:ext>
            </a:extLst>
          </p:cNvPr>
          <p:cNvSpPr/>
          <p:nvPr userDrawn="1"/>
        </p:nvSpPr>
        <p:spPr>
          <a:xfrm>
            <a:off x="0" y="6342926"/>
            <a:ext cx="12192000" cy="515073"/>
          </a:xfrm>
          <a:prstGeom prst="rect">
            <a:avLst/>
          </a:prstGeom>
          <a:solidFill>
            <a:srgbClr val="8D5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13" name="Picture 12">
            <a:extLst>
              <a:ext uri="{FF2B5EF4-FFF2-40B4-BE49-F238E27FC236}">
                <a16:creationId xmlns:a16="http://schemas.microsoft.com/office/drawing/2014/main" id="{02A44D93-0D27-9042-8159-A0570516488D}"/>
              </a:ext>
            </a:extLst>
          </p:cNvPr>
          <p:cNvPicPr>
            <a:picLocks noChangeAspect="1"/>
          </p:cNvPicPr>
          <p:nvPr userDrawn="1"/>
        </p:nvPicPr>
        <p:blipFill>
          <a:blip r:embed="rId3"/>
          <a:stretch>
            <a:fillRect/>
          </a:stretch>
        </p:blipFill>
        <p:spPr>
          <a:xfrm>
            <a:off x="11392072" y="6406917"/>
            <a:ext cx="152963" cy="387090"/>
          </a:xfrm>
          <a:prstGeom prst="rect">
            <a:avLst/>
          </a:prstGeom>
        </p:spPr>
      </p:pic>
      <p:cxnSp>
        <p:nvCxnSpPr>
          <p:cNvPr id="14" name="Straight Connector 13">
            <a:extLst>
              <a:ext uri="{FF2B5EF4-FFF2-40B4-BE49-F238E27FC236}">
                <a16:creationId xmlns:a16="http://schemas.microsoft.com/office/drawing/2014/main" id="{9DC487E3-6074-0D4C-A74B-C31FF52A9FB5}"/>
              </a:ext>
            </a:extLst>
          </p:cNvPr>
          <p:cNvCxnSpPr/>
          <p:nvPr userDrawn="1"/>
        </p:nvCxnSpPr>
        <p:spPr>
          <a:xfrm flipV="1">
            <a:off x="10822330" y="6406917"/>
            <a:ext cx="0" cy="3703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780F47B9-CF40-104D-B859-E5ADBFCC8392}"/>
              </a:ext>
            </a:extLst>
          </p:cNvPr>
          <p:cNvSpPr txBox="1"/>
          <p:nvPr userDrawn="1"/>
        </p:nvSpPr>
        <p:spPr>
          <a:xfrm>
            <a:off x="5122044" y="6464648"/>
            <a:ext cx="5313782" cy="246221"/>
          </a:xfrm>
          <a:prstGeom prst="rect">
            <a:avLst/>
          </a:prstGeom>
          <a:noFill/>
        </p:spPr>
        <p:txBody>
          <a:bodyPr wrap="square" rtlCol="0">
            <a:spAutoFit/>
          </a:bodyPr>
          <a:lstStyle/>
          <a:p>
            <a:pPr algn="ctr"/>
            <a:r>
              <a:rPr lang="en-GB" sz="1000" spc="100" baseline="0" dirty="0">
                <a:solidFill>
                  <a:schemeClr val="bg1"/>
                </a:solidFill>
                <a:latin typeface="Avenir Book" panose="02000503020000020003" pitchFamily="2" charset="0"/>
              </a:rPr>
              <a:t>supporting migrant and minority ethnic women through digital education</a:t>
            </a:r>
            <a:endParaRPr lang="en-RU" sz="1000" spc="100" baseline="0" dirty="0">
              <a:solidFill>
                <a:schemeClr val="bg1"/>
              </a:solidFill>
              <a:latin typeface="Avenir Book" panose="02000503020000020003" pitchFamily="2" charset="0"/>
            </a:endParaRPr>
          </a:p>
        </p:txBody>
      </p:sp>
      <p:sp>
        <p:nvSpPr>
          <p:cNvPr id="19" name="Picture Placeholder 2">
            <a:extLst>
              <a:ext uri="{FF2B5EF4-FFF2-40B4-BE49-F238E27FC236}">
                <a16:creationId xmlns:a16="http://schemas.microsoft.com/office/drawing/2014/main" id="{8CBECFD7-6A1A-E94D-99C1-A40B89BF84E7}"/>
              </a:ext>
            </a:extLst>
          </p:cNvPr>
          <p:cNvSpPr>
            <a:spLocks noGrp="1"/>
          </p:cNvSpPr>
          <p:nvPr>
            <p:ph type="pic" sz="quarter" idx="24"/>
          </p:nvPr>
        </p:nvSpPr>
        <p:spPr>
          <a:xfrm>
            <a:off x="5950633" y="2662517"/>
            <a:ext cx="4871697" cy="3251547"/>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11" name="Text Placeholder 23">
            <a:extLst>
              <a:ext uri="{FF2B5EF4-FFF2-40B4-BE49-F238E27FC236}">
                <a16:creationId xmlns:a16="http://schemas.microsoft.com/office/drawing/2014/main" id="{5B40126E-A39E-AA4E-8BA6-822A959A8E42}"/>
              </a:ext>
            </a:extLst>
          </p:cNvPr>
          <p:cNvSpPr>
            <a:spLocks noGrp="1"/>
          </p:cNvSpPr>
          <p:nvPr>
            <p:ph type="body" sz="quarter" idx="26" hasCustomPrompt="1"/>
          </p:nvPr>
        </p:nvSpPr>
        <p:spPr>
          <a:xfrm>
            <a:off x="447066" y="1747397"/>
            <a:ext cx="4642930" cy="697353"/>
          </a:xfrm>
        </p:spPr>
        <p:txBody>
          <a:bodyPr>
            <a:normAutofit/>
          </a:bodyPr>
          <a:lstStyle>
            <a:lvl1pPr marL="0" indent="0" algn="l">
              <a:buNone/>
              <a:defRPr sz="2800">
                <a:solidFill>
                  <a:srgbClr val="0675AD"/>
                </a:solidFill>
                <a:latin typeface="+mn-lt"/>
              </a:defRPr>
            </a:lvl1pPr>
          </a:lstStyle>
          <a:p>
            <a:pPr lvl="0"/>
            <a:r>
              <a:rPr lang="en-US" dirty="0"/>
              <a:t>Sub-Heading</a:t>
            </a:r>
          </a:p>
        </p:txBody>
      </p:sp>
      <p:sp>
        <p:nvSpPr>
          <p:cNvPr id="15" name="Text Placeholder 25">
            <a:extLst>
              <a:ext uri="{FF2B5EF4-FFF2-40B4-BE49-F238E27FC236}">
                <a16:creationId xmlns:a16="http://schemas.microsoft.com/office/drawing/2014/main" id="{5703266C-6EF7-554B-B3AF-CB53EABB957F}"/>
              </a:ext>
            </a:extLst>
          </p:cNvPr>
          <p:cNvSpPr>
            <a:spLocks noGrp="1"/>
          </p:cNvSpPr>
          <p:nvPr>
            <p:ph type="body" sz="quarter" idx="27" hasCustomPrompt="1"/>
          </p:nvPr>
        </p:nvSpPr>
        <p:spPr>
          <a:xfrm>
            <a:off x="447067" y="2660293"/>
            <a:ext cx="4690200" cy="3251547"/>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0" name="Text Placeholder 23">
            <a:extLst>
              <a:ext uri="{FF2B5EF4-FFF2-40B4-BE49-F238E27FC236}">
                <a16:creationId xmlns:a16="http://schemas.microsoft.com/office/drawing/2014/main" id="{C7C98D3C-5D14-0644-9D61-3D928919F272}"/>
              </a:ext>
            </a:extLst>
          </p:cNvPr>
          <p:cNvSpPr>
            <a:spLocks noGrp="1"/>
          </p:cNvSpPr>
          <p:nvPr>
            <p:ph type="body" sz="quarter" idx="18" hasCustomPrompt="1"/>
          </p:nvPr>
        </p:nvSpPr>
        <p:spPr>
          <a:xfrm>
            <a:off x="447066" y="309492"/>
            <a:ext cx="5648934" cy="1331796"/>
          </a:xfrm>
          <a:noFill/>
        </p:spPr>
        <p:txBody>
          <a:bodyPr>
            <a:normAutofit/>
          </a:bodyPr>
          <a:lstStyle>
            <a:lvl1pPr marL="0" indent="0" algn="l">
              <a:buNone/>
              <a:defRPr sz="3600" b="1">
                <a:solidFill>
                  <a:srgbClr val="8D5B98"/>
                </a:solidFill>
                <a:latin typeface="+mn-lt"/>
              </a:defRPr>
            </a:lvl1pPr>
          </a:lstStyle>
          <a:p>
            <a:pPr lvl="0"/>
            <a:r>
              <a:rPr lang="en-US" dirty="0"/>
              <a:t>TITLE</a:t>
            </a:r>
          </a:p>
        </p:txBody>
      </p:sp>
    </p:spTree>
    <p:extLst>
      <p:ext uri="{BB962C8B-B14F-4D97-AF65-F5344CB8AC3E}">
        <p14:creationId xmlns:p14="http://schemas.microsoft.com/office/powerpoint/2010/main" val="9998909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s x 3 with header - Blu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7A00E06-BB24-D446-BDB7-9877E43B8F90}"/>
              </a:ext>
            </a:extLst>
          </p:cNvPr>
          <p:cNvSpPr/>
          <p:nvPr userDrawn="1"/>
        </p:nvSpPr>
        <p:spPr>
          <a:xfrm>
            <a:off x="0" y="6342926"/>
            <a:ext cx="12192000" cy="515073"/>
          </a:xfrm>
          <a:prstGeom prst="rect">
            <a:avLst/>
          </a:prstGeom>
          <a:solidFill>
            <a:srgbClr val="8D5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13" name="Picture 12">
            <a:extLst>
              <a:ext uri="{FF2B5EF4-FFF2-40B4-BE49-F238E27FC236}">
                <a16:creationId xmlns:a16="http://schemas.microsoft.com/office/drawing/2014/main" id="{7A171C3C-3123-D043-8935-8A5F411571F5}"/>
              </a:ext>
            </a:extLst>
          </p:cNvPr>
          <p:cNvPicPr>
            <a:picLocks noChangeAspect="1"/>
          </p:cNvPicPr>
          <p:nvPr userDrawn="1"/>
        </p:nvPicPr>
        <p:blipFill>
          <a:blip r:embed="rId2"/>
          <a:stretch>
            <a:fillRect/>
          </a:stretch>
        </p:blipFill>
        <p:spPr>
          <a:xfrm>
            <a:off x="11392072" y="6406917"/>
            <a:ext cx="152963" cy="387090"/>
          </a:xfrm>
          <a:prstGeom prst="rect">
            <a:avLst/>
          </a:prstGeom>
        </p:spPr>
      </p:pic>
      <p:cxnSp>
        <p:nvCxnSpPr>
          <p:cNvPr id="14" name="Straight Connector 13">
            <a:extLst>
              <a:ext uri="{FF2B5EF4-FFF2-40B4-BE49-F238E27FC236}">
                <a16:creationId xmlns:a16="http://schemas.microsoft.com/office/drawing/2014/main" id="{5B02EDA3-E147-CC4C-953A-1F76B5E34F9D}"/>
              </a:ext>
            </a:extLst>
          </p:cNvPr>
          <p:cNvCxnSpPr/>
          <p:nvPr userDrawn="1"/>
        </p:nvCxnSpPr>
        <p:spPr>
          <a:xfrm flipV="1">
            <a:off x="10822330" y="6406917"/>
            <a:ext cx="0" cy="3703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E6E4421A-BF50-A045-B702-F5275BA889ED}"/>
              </a:ext>
            </a:extLst>
          </p:cNvPr>
          <p:cNvSpPr txBox="1"/>
          <p:nvPr userDrawn="1"/>
        </p:nvSpPr>
        <p:spPr>
          <a:xfrm>
            <a:off x="5122044" y="6464648"/>
            <a:ext cx="5313782" cy="246221"/>
          </a:xfrm>
          <a:prstGeom prst="rect">
            <a:avLst/>
          </a:prstGeom>
          <a:noFill/>
        </p:spPr>
        <p:txBody>
          <a:bodyPr wrap="square" rtlCol="0">
            <a:spAutoFit/>
          </a:bodyPr>
          <a:lstStyle/>
          <a:p>
            <a:pPr algn="ctr"/>
            <a:r>
              <a:rPr lang="en-GB" sz="1000" spc="100" baseline="0" dirty="0">
                <a:solidFill>
                  <a:schemeClr val="bg1"/>
                </a:solidFill>
                <a:latin typeface="Avenir Book" panose="02000503020000020003" pitchFamily="2" charset="0"/>
              </a:rPr>
              <a:t>supporting migrant and minority ethnic women through digital education</a:t>
            </a:r>
            <a:endParaRPr lang="en-RU" sz="1000" spc="100" baseline="0" dirty="0">
              <a:solidFill>
                <a:schemeClr val="bg1"/>
              </a:solidFill>
              <a:latin typeface="Avenir Book" panose="02000503020000020003" pitchFamily="2" charset="0"/>
            </a:endParaRPr>
          </a:p>
        </p:txBody>
      </p:sp>
      <p:pic>
        <p:nvPicPr>
          <p:cNvPr id="25" name="Picture 24">
            <a:extLst>
              <a:ext uri="{FF2B5EF4-FFF2-40B4-BE49-F238E27FC236}">
                <a16:creationId xmlns:a16="http://schemas.microsoft.com/office/drawing/2014/main" id="{F71D76A7-02EA-3A4E-B3A2-4BC162A1D4EF}"/>
              </a:ext>
            </a:extLst>
          </p:cNvPr>
          <p:cNvPicPr>
            <a:picLocks noChangeAspect="1"/>
          </p:cNvPicPr>
          <p:nvPr userDrawn="1"/>
        </p:nvPicPr>
        <p:blipFill>
          <a:blip r:embed="rId3"/>
          <a:stretch>
            <a:fillRect/>
          </a:stretch>
        </p:blipFill>
        <p:spPr>
          <a:xfrm>
            <a:off x="5137266" y="670133"/>
            <a:ext cx="2471620" cy="3724835"/>
          </a:xfrm>
          <a:prstGeom prst="rect">
            <a:avLst/>
          </a:prstGeom>
        </p:spPr>
      </p:pic>
      <p:sp>
        <p:nvSpPr>
          <p:cNvPr id="27" name="Picture Placeholder 2">
            <a:extLst>
              <a:ext uri="{FF2B5EF4-FFF2-40B4-BE49-F238E27FC236}">
                <a16:creationId xmlns:a16="http://schemas.microsoft.com/office/drawing/2014/main" id="{D3837191-2305-4545-8A7D-51611BEDD958}"/>
              </a:ext>
            </a:extLst>
          </p:cNvPr>
          <p:cNvSpPr>
            <a:spLocks noGrp="1"/>
          </p:cNvSpPr>
          <p:nvPr>
            <p:ph type="pic" sz="quarter" idx="24"/>
          </p:nvPr>
        </p:nvSpPr>
        <p:spPr>
          <a:xfrm>
            <a:off x="5950633" y="2662517"/>
            <a:ext cx="4871697" cy="3251547"/>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11" name="Text Placeholder 23">
            <a:extLst>
              <a:ext uri="{FF2B5EF4-FFF2-40B4-BE49-F238E27FC236}">
                <a16:creationId xmlns:a16="http://schemas.microsoft.com/office/drawing/2014/main" id="{2064A771-7213-3C40-829C-171D54EA401D}"/>
              </a:ext>
            </a:extLst>
          </p:cNvPr>
          <p:cNvSpPr>
            <a:spLocks noGrp="1"/>
          </p:cNvSpPr>
          <p:nvPr>
            <p:ph type="body" sz="quarter" idx="26" hasCustomPrompt="1"/>
          </p:nvPr>
        </p:nvSpPr>
        <p:spPr>
          <a:xfrm>
            <a:off x="447066" y="1747397"/>
            <a:ext cx="4642930" cy="697353"/>
          </a:xfrm>
        </p:spPr>
        <p:txBody>
          <a:bodyPr>
            <a:normAutofit/>
          </a:bodyPr>
          <a:lstStyle>
            <a:lvl1pPr marL="0" indent="0" algn="l">
              <a:buNone/>
              <a:defRPr sz="2800">
                <a:solidFill>
                  <a:srgbClr val="0675AD"/>
                </a:solidFill>
                <a:latin typeface="+mn-lt"/>
              </a:defRPr>
            </a:lvl1pPr>
          </a:lstStyle>
          <a:p>
            <a:pPr lvl="0"/>
            <a:r>
              <a:rPr lang="en-US" dirty="0"/>
              <a:t>Sub-Heading</a:t>
            </a:r>
          </a:p>
        </p:txBody>
      </p:sp>
      <p:sp>
        <p:nvSpPr>
          <p:cNvPr id="15" name="Text Placeholder 25">
            <a:extLst>
              <a:ext uri="{FF2B5EF4-FFF2-40B4-BE49-F238E27FC236}">
                <a16:creationId xmlns:a16="http://schemas.microsoft.com/office/drawing/2014/main" id="{97607DEF-B7D1-E444-91B0-E2C90C327490}"/>
              </a:ext>
            </a:extLst>
          </p:cNvPr>
          <p:cNvSpPr>
            <a:spLocks noGrp="1"/>
          </p:cNvSpPr>
          <p:nvPr>
            <p:ph type="body" sz="quarter" idx="27" hasCustomPrompt="1"/>
          </p:nvPr>
        </p:nvSpPr>
        <p:spPr>
          <a:xfrm>
            <a:off x="447067" y="2660293"/>
            <a:ext cx="4690200" cy="3251547"/>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Text Placeholder 23">
            <a:extLst>
              <a:ext uri="{FF2B5EF4-FFF2-40B4-BE49-F238E27FC236}">
                <a16:creationId xmlns:a16="http://schemas.microsoft.com/office/drawing/2014/main" id="{B971CD8E-79E8-E74C-A829-1BAF50499B5A}"/>
              </a:ext>
            </a:extLst>
          </p:cNvPr>
          <p:cNvSpPr>
            <a:spLocks noGrp="1"/>
          </p:cNvSpPr>
          <p:nvPr>
            <p:ph type="body" sz="quarter" idx="18" hasCustomPrompt="1"/>
          </p:nvPr>
        </p:nvSpPr>
        <p:spPr>
          <a:xfrm>
            <a:off x="447066" y="309492"/>
            <a:ext cx="5648934" cy="1331796"/>
          </a:xfrm>
          <a:noFill/>
        </p:spPr>
        <p:txBody>
          <a:bodyPr>
            <a:normAutofit/>
          </a:bodyPr>
          <a:lstStyle>
            <a:lvl1pPr marL="0" indent="0" algn="l">
              <a:buNone/>
              <a:defRPr sz="3600" b="1">
                <a:solidFill>
                  <a:srgbClr val="0675AD"/>
                </a:solidFill>
                <a:latin typeface="+mn-lt"/>
              </a:defRPr>
            </a:lvl1pPr>
          </a:lstStyle>
          <a:p>
            <a:pPr lvl="0"/>
            <a:r>
              <a:rPr lang="en-US" dirty="0"/>
              <a:t>TITLE</a:t>
            </a:r>
          </a:p>
        </p:txBody>
      </p:sp>
    </p:spTree>
    <p:extLst>
      <p:ext uri="{BB962C8B-B14F-4D97-AF65-F5344CB8AC3E}">
        <p14:creationId xmlns:p14="http://schemas.microsoft.com/office/powerpoint/2010/main" val="40346189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s x 3 with header - Yellow">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A73220A-3550-FD4D-94C5-803CC6589006}"/>
              </a:ext>
            </a:extLst>
          </p:cNvPr>
          <p:cNvSpPr/>
          <p:nvPr userDrawn="1"/>
        </p:nvSpPr>
        <p:spPr>
          <a:xfrm>
            <a:off x="0" y="6342926"/>
            <a:ext cx="12192000" cy="515073"/>
          </a:xfrm>
          <a:prstGeom prst="rect">
            <a:avLst/>
          </a:prstGeom>
          <a:solidFill>
            <a:srgbClr val="8D5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13" name="Picture 12">
            <a:extLst>
              <a:ext uri="{FF2B5EF4-FFF2-40B4-BE49-F238E27FC236}">
                <a16:creationId xmlns:a16="http://schemas.microsoft.com/office/drawing/2014/main" id="{F6A7C662-CBC3-794F-95C8-EC9186ABD91C}"/>
              </a:ext>
            </a:extLst>
          </p:cNvPr>
          <p:cNvPicPr>
            <a:picLocks noChangeAspect="1"/>
          </p:cNvPicPr>
          <p:nvPr userDrawn="1"/>
        </p:nvPicPr>
        <p:blipFill>
          <a:blip r:embed="rId2"/>
          <a:stretch>
            <a:fillRect/>
          </a:stretch>
        </p:blipFill>
        <p:spPr>
          <a:xfrm>
            <a:off x="11392072" y="6406917"/>
            <a:ext cx="152963" cy="387090"/>
          </a:xfrm>
          <a:prstGeom prst="rect">
            <a:avLst/>
          </a:prstGeom>
        </p:spPr>
      </p:pic>
      <p:cxnSp>
        <p:nvCxnSpPr>
          <p:cNvPr id="14" name="Straight Connector 13">
            <a:extLst>
              <a:ext uri="{FF2B5EF4-FFF2-40B4-BE49-F238E27FC236}">
                <a16:creationId xmlns:a16="http://schemas.microsoft.com/office/drawing/2014/main" id="{94BC335C-1692-C24F-A409-A469A1AA8B00}"/>
              </a:ext>
            </a:extLst>
          </p:cNvPr>
          <p:cNvCxnSpPr/>
          <p:nvPr userDrawn="1"/>
        </p:nvCxnSpPr>
        <p:spPr>
          <a:xfrm flipV="1">
            <a:off x="10822330" y="6406917"/>
            <a:ext cx="0" cy="3703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9573BD9B-8871-D249-9E18-4E3B9CE2DF9D}"/>
              </a:ext>
            </a:extLst>
          </p:cNvPr>
          <p:cNvSpPr txBox="1"/>
          <p:nvPr userDrawn="1"/>
        </p:nvSpPr>
        <p:spPr>
          <a:xfrm>
            <a:off x="5122044" y="6464648"/>
            <a:ext cx="5313782" cy="246221"/>
          </a:xfrm>
          <a:prstGeom prst="rect">
            <a:avLst/>
          </a:prstGeom>
          <a:noFill/>
        </p:spPr>
        <p:txBody>
          <a:bodyPr wrap="square" rtlCol="0">
            <a:spAutoFit/>
          </a:bodyPr>
          <a:lstStyle/>
          <a:p>
            <a:pPr algn="ctr"/>
            <a:r>
              <a:rPr lang="en-GB" sz="1000" spc="100" baseline="0" dirty="0">
                <a:solidFill>
                  <a:schemeClr val="bg1"/>
                </a:solidFill>
                <a:latin typeface="Avenir Book" panose="02000503020000020003" pitchFamily="2" charset="0"/>
              </a:rPr>
              <a:t>supporting migrant and minority ethnic women through digital education</a:t>
            </a:r>
            <a:endParaRPr lang="en-RU" sz="1000" spc="100" baseline="0" dirty="0">
              <a:solidFill>
                <a:schemeClr val="bg1"/>
              </a:solidFill>
              <a:latin typeface="Avenir Book" panose="02000503020000020003" pitchFamily="2" charset="0"/>
            </a:endParaRPr>
          </a:p>
        </p:txBody>
      </p:sp>
      <p:pic>
        <p:nvPicPr>
          <p:cNvPr id="25" name="Picture 24">
            <a:extLst>
              <a:ext uri="{FF2B5EF4-FFF2-40B4-BE49-F238E27FC236}">
                <a16:creationId xmlns:a16="http://schemas.microsoft.com/office/drawing/2014/main" id="{ACFB8328-D730-C342-920A-585A5D964F58}"/>
              </a:ext>
            </a:extLst>
          </p:cNvPr>
          <p:cNvPicPr>
            <a:picLocks noChangeAspect="1"/>
          </p:cNvPicPr>
          <p:nvPr userDrawn="1"/>
        </p:nvPicPr>
        <p:blipFill>
          <a:blip r:embed="rId3"/>
          <a:stretch>
            <a:fillRect/>
          </a:stretch>
        </p:blipFill>
        <p:spPr>
          <a:xfrm>
            <a:off x="5137266" y="670133"/>
            <a:ext cx="2471620" cy="3724835"/>
          </a:xfrm>
          <a:prstGeom prst="rect">
            <a:avLst/>
          </a:prstGeom>
        </p:spPr>
      </p:pic>
      <p:sp>
        <p:nvSpPr>
          <p:cNvPr id="28" name="Text Placeholder 23">
            <a:extLst>
              <a:ext uri="{FF2B5EF4-FFF2-40B4-BE49-F238E27FC236}">
                <a16:creationId xmlns:a16="http://schemas.microsoft.com/office/drawing/2014/main" id="{74795602-565A-C34E-B570-10AFC727C56A}"/>
              </a:ext>
            </a:extLst>
          </p:cNvPr>
          <p:cNvSpPr>
            <a:spLocks noGrp="1"/>
          </p:cNvSpPr>
          <p:nvPr>
            <p:ph type="body" sz="quarter" idx="26" hasCustomPrompt="1"/>
          </p:nvPr>
        </p:nvSpPr>
        <p:spPr>
          <a:xfrm>
            <a:off x="447066" y="1747397"/>
            <a:ext cx="4642930" cy="697353"/>
          </a:xfrm>
        </p:spPr>
        <p:txBody>
          <a:bodyPr>
            <a:normAutofit/>
          </a:bodyPr>
          <a:lstStyle>
            <a:lvl1pPr marL="0" indent="0" algn="l">
              <a:buNone/>
              <a:defRPr sz="2800">
                <a:solidFill>
                  <a:srgbClr val="0675AD"/>
                </a:solidFill>
                <a:latin typeface="+mn-lt"/>
              </a:defRPr>
            </a:lvl1pPr>
          </a:lstStyle>
          <a:p>
            <a:pPr lvl="0"/>
            <a:r>
              <a:rPr lang="en-US" dirty="0"/>
              <a:t>Sub-Heading</a:t>
            </a:r>
          </a:p>
        </p:txBody>
      </p:sp>
      <p:sp>
        <p:nvSpPr>
          <p:cNvPr id="15" name="Picture Placeholder 2">
            <a:extLst>
              <a:ext uri="{FF2B5EF4-FFF2-40B4-BE49-F238E27FC236}">
                <a16:creationId xmlns:a16="http://schemas.microsoft.com/office/drawing/2014/main" id="{4DB1E918-52B8-C849-8B5C-8F9112A8E10D}"/>
              </a:ext>
            </a:extLst>
          </p:cNvPr>
          <p:cNvSpPr>
            <a:spLocks noGrp="1"/>
          </p:cNvSpPr>
          <p:nvPr>
            <p:ph type="pic" sz="quarter" idx="24"/>
          </p:nvPr>
        </p:nvSpPr>
        <p:spPr>
          <a:xfrm>
            <a:off x="5950633" y="2662517"/>
            <a:ext cx="4871697" cy="3251547"/>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11" name="Text Placeholder 25">
            <a:extLst>
              <a:ext uri="{FF2B5EF4-FFF2-40B4-BE49-F238E27FC236}">
                <a16:creationId xmlns:a16="http://schemas.microsoft.com/office/drawing/2014/main" id="{2DDEAD3F-B1A9-A840-9B5E-D12893E8498D}"/>
              </a:ext>
            </a:extLst>
          </p:cNvPr>
          <p:cNvSpPr>
            <a:spLocks noGrp="1"/>
          </p:cNvSpPr>
          <p:nvPr>
            <p:ph type="body" sz="quarter" idx="27" hasCustomPrompt="1"/>
          </p:nvPr>
        </p:nvSpPr>
        <p:spPr>
          <a:xfrm>
            <a:off x="447067" y="2660293"/>
            <a:ext cx="4690200" cy="3251547"/>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Text Placeholder 23">
            <a:extLst>
              <a:ext uri="{FF2B5EF4-FFF2-40B4-BE49-F238E27FC236}">
                <a16:creationId xmlns:a16="http://schemas.microsoft.com/office/drawing/2014/main" id="{F0837F0F-E238-624F-AC6A-3558BE4D0899}"/>
              </a:ext>
            </a:extLst>
          </p:cNvPr>
          <p:cNvSpPr>
            <a:spLocks noGrp="1"/>
          </p:cNvSpPr>
          <p:nvPr>
            <p:ph type="body" sz="quarter" idx="18" hasCustomPrompt="1"/>
          </p:nvPr>
        </p:nvSpPr>
        <p:spPr>
          <a:xfrm>
            <a:off x="447066" y="309492"/>
            <a:ext cx="5648934" cy="1331796"/>
          </a:xfrm>
          <a:noFill/>
        </p:spPr>
        <p:txBody>
          <a:bodyPr>
            <a:normAutofit/>
          </a:bodyPr>
          <a:lstStyle>
            <a:lvl1pPr marL="0" indent="0" algn="l">
              <a:buNone/>
              <a:defRPr sz="3600" b="1">
                <a:solidFill>
                  <a:srgbClr val="F9A169"/>
                </a:solidFill>
                <a:latin typeface="+mn-lt"/>
              </a:defRPr>
            </a:lvl1pPr>
          </a:lstStyle>
          <a:p>
            <a:pPr lvl="0"/>
            <a:r>
              <a:rPr lang="en-US" dirty="0"/>
              <a:t>TITLE</a:t>
            </a:r>
          </a:p>
        </p:txBody>
      </p:sp>
    </p:spTree>
    <p:extLst>
      <p:ext uri="{BB962C8B-B14F-4D97-AF65-F5344CB8AC3E}">
        <p14:creationId xmlns:p14="http://schemas.microsoft.com/office/powerpoint/2010/main" val="1918913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 with Title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021C4F-0C13-9B43-A428-E41CA9DD834F}"/>
              </a:ext>
            </a:extLst>
          </p:cNvPr>
          <p:cNvSpPr/>
          <p:nvPr userDrawn="1"/>
        </p:nvSpPr>
        <p:spPr>
          <a:xfrm>
            <a:off x="1" y="-1"/>
            <a:ext cx="3657600" cy="6342927"/>
          </a:xfrm>
          <a:prstGeom prst="rect">
            <a:avLst/>
          </a:prstGeom>
          <a:solidFill>
            <a:srgbClr val="E7F3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pic>
        <p:nvPicPr>
          <p:cNvPr id="3" name="Picture 2">
            <a:extLst>
              <a:ext uri="{FF2B5EF4-FFF2-40B4-BE49-F238E27FC236}">
                <a16:creationId xmlns:a16="http://schemas.microsoft.com/office/drawing/2014/main" id="{98656A3C-6134-654C-A191-012BD1E2224D}"/>
              </a:ext>
            </a:extLst>
          </p:cNvPr>
          <p:cNvPicPr>
            <a:picLocks noChangeAspect="1"/>
          </p:cNvPicPr>
          <p:nvPr userDrawn="1"/>
        </p:nvPicPr>
        <p:blipFill>
          <a:blip r:embed="rId2"/>
          <a:stretch>
            <a:fillRect/>
          </a:stretch>
        </p:blipFill>
        <p:spPr>
          <a:xfrm>
            <a:off x="1199915" y="4092648"/>
            <a:ext cx="3369019" cy="2490321"/>
          </a:xfrm>
          <a:prstGeom prst="rect">
            <a:avLst/>
          </a:prstGeom>
        </p:spPr>
      </p:pic>
      <p:sp>
        <p:nvSpPr>
          <p:cNvPr id="12" name="Rectangle 11">
            <a:extLst>
              <a:ext uri="{FF2B5EF4-FFF2-40B4-BE49-F238E27FC236}">
                <a16:creationId xmlns:a16="http://schemas.microsoft.com/office/drawing/2014/main" id="{49109257-17FB-F14B-909D-1E00C235A684}"/>
              </a:ext>
            </a:extLst>
          </p:cNvPr>
          <p:cNvSpPr/>
          <p:nvPr userDrawn="1"/>
        </p:nvSpPr>
        <p:spPr>
          <a:xfrm>
            <a:off x="0" y="6342926"/>
            <a:ext cx="12192000" cy="515073"/>
          </a:xfrm>
          <a:prstGeom prst="rect">
            <a:avLst/>
          </a:prstGeom>
          <a:solidFill>
            <a:srgbClr val="8D5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15" name="Picture 14">
            <a:extLst>
              <a:ext uri="{FF2B5EF4-FFF2-40B4-BE49-F238E27FC236}">
                <a16:creationId xmlns:a16="http://schemas.microsoft.com/office/drawing/2014/main" id="{8BE0F57F-6783-BA48-82E0-591F6E3B09FF}"/>
              </a:ext>
            </a:extLst>
          </p:cNvPr>
          <p:cNvPicPr>
            <a:picLocks noChangeAspect="1"/>
          </p:cNvPicPr>
          <p:nvPr userDrawn="1"/>
        </p:nvPicPr>
        <p:blipFill>
          <a:blip r:embed="rId3"/>
          <a:stretch>
            <a:fillRect/>
          </a:stretch>
        </p:blipFill>
        <p:spPr>
          <a:xfrm>
            <a:off x="11392072" y="6406917"/>
            <a:ext cx="152963" cy="387090"/>
          </a:xfrm>
          <a:prstGeom prst="rect">
            <a:avLst/>
          </a:prstGeom>
        </p:spPr>
      </p:pic>
      <p:cxnSp>
        <p:nvCxnSpPr>
          <p:cNvPr id="16" name="Straight Connector 15">
            <a:extLst>
              <a:ext uri="{FF2B5EF4-FFF2-40B4-BE49-F238E27FC236}">
                <a16:creationId xmlns:a16="http://schemas.microsoft.com/office/drawing/2014/main" id="{14702883-DA73-7240-95D7-1FF75AC62E61}"/>
              </a:ext>
            </a:extLst>
          </p:cNvPr>
          <p:cNvCxnSpPr/>
          <p:nvPr userDrawn="1"/>
        </p:nvCxnSpPr>
        <p:spPr>
          <a:xfrm flipV="1">
            <a:off x="10822330" y="6406917"/>
            <a:ext cx="0" cy="3703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D22049B3-136D-764C-9BCD-4FF4201D7207}"/>
              </a:ext>
            </a:extLst>
          </p:cNvPr>
          <p:cNvSpPr txBox="1"/>
          <p:nvPr userDrawn="1"/>
        </p:nvSpPr>
        <p:spPr>
          <a:xfrm>
            <a:off x="5122044" y="6464648"/>
            <a:ext cx="5313782" cy="246221"/>
          </a:xfrm>
          <a:prstGeom prst="rect">
            <a:avLst/>
          </a:prstGeom>
          <a:noFill/>
        </p:spPr>
        <p:txBody>
          <a:bodyPr wrap="square" rtlCol="0">
            <a:spAutoFit/>
          </a:bodyPr>
          <a:lstStyle/>
          <a:p>
            <a:pPr algn="ctr"/>
            <a:r>
              <a:rPr lang="en-GB" sz="1000" spc="100" baseline="0" dirty="0">
                <a:solidFill>
                  <a:schemeClr val="bg1"/>
                </a:solidFill>
                <a:latin typeface="Avenir Book" panose="02000503020000020003" pitchFamily="2" charset="0"/>
              </a:rPr>
              <a:t>supporting migrant and minority ethnic women through digital education</a:t>
            </a:r>
            <a:endParaRPr lang="en-RU" sz="1000" spc="100" baseline="0" dirty="0">
              <a:solidFill>
                <a:schemeClr val="bg1"/>
              </a:solidFill>
              <a:latin typeface="Avenir Book" panose="02000503020000020003" pitchFamily="2" charset="0"/>
            </a:endParaRPr>
          </a:p>
        </p:txBody>
      </p:sp>
      <p:sp>
        <p:nvSpPr>
          <p:cNvPr id="10" name="Picture Placeholder 2">
            <a:extLst>
              <a:ext uri="{FF2B5EF4-FFF2-40B4-BE49-F238E27FC236}">
                <a16:creationId xmlns:a16="http://schemas.microsoft.com/office/drawing/2014/main" id="{A6DB122B-F156-F14C-AA68-E8EC2B3474DE}"/>
              </a:ext>
            </a:extLst>
          </p:cNvPr>
          <p:cNvSpPr>
            <a:spLocks noGrp="1"/>
          </p:cNvSpPr>
          <p:nvPr>
            <p:ph type="pic" sz="quarter" idx="19"/>
          </p:nvPr>
        </p:nvSpPr>
        <p:spPr>
          <a:xfrm>
            <a:off x="3657601" y="0"/>
            <a:ext cx="8534398" cy="4234376"/>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11" name="Text Placeholder 23">
            <a:extLst>
              <a:ext uri="{FF2B5EF4-FFF2-40B4-BE49-F238E27FC236}">
                <a16:creationId xmlns:a16="http://schemas.microsoft.com/office/drawing/2014/main" id="{D6630FFF-7AAE-FB44-8905-6A809A4030FA}"/>
              </a:ext>
            </a:extLst>
          </p:cNvPr>
          <p:cNvSpPr>
            <a:spLocks noGrp="1"/>
          </p:cNvSpPr>
          <p:nvPr>
            <p:ph type="body" sz="quarter" idx="18" hasCustomPrompt="1"/>
          </p:nvPr>
        </p:nvSpPr>
        <p:spPr>
          <a:xfrm>
            <a:off x="447066" y="309492"/>
            <a:ext cx="2735972" cy="3543114"/>
          </a:xfrm>
          <a:noFill/>
        </p:spPr>
        <p:txBody>
          <a:bodyPr>
            <a:normAutofit/>
          </a:bodyPr>
          <a:lstStyle>
            <a:lvl1pPr marL="0" indent="0" algn="l">
              <a:buNone/>
              <a:defRPr sz="3600" b="1">
                <a:solidFill>
                  <a:srgbClr val="8D5B98"/>
                </a:solidFill>
                <a:latin typeface="+mn-lt"/>
              </a:defRPr>
            </a:lvl1pPr>
          </a:lstStyle>
          <a:p>
            <a:pPr lvl="0"/>
            <a:r>
              <a:rPr lang="en-US" dirty="0"/>
              <a:t>TITLE</a:t>
            </a:r>
          </a:p>
        </p:txBody>
      </p:sp>
    </p:spTree>
    <p:extLst>
      <p:ext uri="{BB962C8B-B14F-4D97-AF65-F5344CB8AC3E}">
        <p14:creationId xmlns:p14="http://schemas.microsoft.com/office/powerpoint/2010/main" val="18906451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 with Title - Blu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42E8290-5B0C-2E48-B190-526416823B97}"/>
              </a:ext>
            </a:extLst>
          </p:cNvPr>
          <p:cNvSpPr/>
          <p:nvPr userDrawn="1"/>
        </p:nvSpPr>
        <p:spPr>
          <a:xfrm>
            <a:off x="1" y="-1"/>
            <a:ext cx="3657600" cy="6342927"/>
          </a:xfrm>
          <a:prstGeom prst="rect">
            <a:avLst/>
          </a:prstGeom>
          <a:solidFill>
            <a:srgbClr val="E7F3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pic>
        <p:nvPicPr>
          <p:cNvPr id="14" name="Picture 13">
            <a:extLst>
              <a:ext uri="{FF2B5EF4-FFF2-40B4-BE49-F238E27FC236}">
                <a16:creationId xmlns:a16="http://schemas.microsoft.com/office/drawing/2014/main" id="{1EDD457B-C0D0-E24E-8AD2-ADEAC993336B}"/>
              </a:ext>
            </a:extLst>
          </p:cNvPr>
          <p:cNvPicPr>
            <a:picLocks noChangeAspect="1"/>
          </p:cNvPicPr>
          <p:nvPr userDrawn="1"/>
        </p:nvPicPr>
        <p:blipFill>
          <a:blip r:embed="rId2"/>
          <a:stretch>
            <a:fillRect/>
          </a:stretch>
        </p:blipFill>
        <p:spPr>
          <a:xfrm>
            <a:off x="1199915" y="4092648"/>
            <a:ext cx="3369019" cy="2490321"/>
          </a:xfrm>
          <a:prstGeom prst="rect">
            <a:avLst/>
          </a:prstGeom>
        </p:spPr>
      </p:pic>
      <p:sp>
        <p:nvSpPr>
          <p:cNvPr id="12" name="Rectangle 11">
            <a:extLst>
              <a:ext uri="{FF2B5EF4-FFF2-40B4-BE49-F238E27FC236}">
                <a16:creationId xmlns:a16="http://schemas.microsoft.com/office/drawing/2014/main" id="{71C524F2-611C-E84A-A1CA-DE9821872341}"/>
              </a:ext>
            </a:extLst>
          </p:cNvPr>
          <p:cNvSpPr/>
          <p:nvPr userDrawn="1"/>
        </p:nvSpPr>
        <p:spPr>
          <a:xfrm>
            <a:off x="0" y="6342926"/>
            <a:ext cx="12192000" cy="515073"/>
          </a:xfrm>
          <a:prstGeom prst="rect">
            <a:avLst/>
          </a:prstGeom>
          <a:solidFill>
            <a:srgbClr val="8D5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15" name="Picture 14">
            <a:extLst>
              <a:ext uri="{FF2B5EF4-FFF2-40B4-BE49-F238E27FC236}">
                <a16:creationId xmlns:a16="http://schemas.microsoft.com/office/drawing/2014/main" id="{26AC7D4F-A7BC-9043-AA54-BC9367F01654}"/>
              </a:ext>
            </a:extLst>
          </p:cNvPr>
          <p:cNvPicPr>
            <a:picLocks noChangeAspect="1"/>
          </p:cNvPicPr>
          <p:nvPr userDrawn="1"/>
        </p:nvPicPr>
        <p:blipFill>
          <a:blip r:embed="rId3"/>
          <a:stretch>
            <a:fillRect/>
          </a:stretch>
        </p:blipFill>
        <p:spPr>
          <a:xfrm>
            <a:off x="11392072" y="6406917"/>
            <a:ext cx="152963" cy="387090"/>
          </a:xfrm>
          <a:prstGeom prst="rect">
            <a:avLst/>
          </a:prstGeom>
        </p:spPr>
      </p:pic>
      <p:cxnSp>
        <p:nvCxnSpPr>
          <p:cNvPr id="16" name="Straight Connector 15">
            <a:extLst>
              <a:ext uri="{FF2B5EF4-FFF2-40B4-BE49-F238E27FC236}">
                <a16:creationId xmlns:a16="http://schemas.microsoft.com/office/drawing/2014/main" id="{822D7F6A-76D5-614E-B084-713B6FC8CF5D}"/>
              </a:ext>
            </a:extLst>
          </p:cNvPr>
          <p:cNvCxnSpPr/>
          <p:nvPr userDrawn="1"/>
        </p:nvCxnSpPr>
        <p:spPr>
          <a:xfrm flipV="1">
            <a:off x="10822330" y="6406917"/>
            <a:ext cx="0" cy="3703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2A4A021-9130-BD4C-8343-74592FD738F3}"/>
              </a:ext>
            </a:extLst>
          </p:cNvPr>
          <p:cNvSpPr txBox="1"/>
          <p:nvPr userDrawn="1"/>
        </p:nvSpPr>
        <p:spPr>
          <a:xfrm>
            <a:off x="5122044" y="6464648"/>
            <a:ext cx="5313782" cy="246221"/>
          </a:xfrm>
          <a:prstGeom prst="rect">
            <a:avLst/>
          </a:prstGeom>
          <a:noFill/>
        </p:spPr>
        <p:txBody>
          <a:bodyPr wrap="square" rtlCol="0">
            <a:spAutoFit/>
          </a:bodyPr>
          <a:lstStyle/>
          <a:p>
            <a:pPr algn="ctr"/>
            <a:r>
              <a:rPr lang="en-GB" sz="1000" spc="100" baseline="0" dirty="0">
                <a:solidFill>
                  <a:schemeClr val="bg1"/>
                </a:solidFill>
                <a:latin typeface="Avenir Book" panose="02000503020000020003" pitchFamily="2" charset="0"/>
              </a:rPr>
              <a:t>supporting migrant and minority ethnic women through digital education</a:t>
            </a:r>
            <a:endParaRPr lang="en-RU" sz="1000" spc="100" baseline="0" dirty="0">
              <a:solidFill>
                <a:schemeClr val="bg1"/>
              </a:solidFill>
              <a:latin typeface="Avenir Book" panose="02000503020000020003" pitchFamily="2" charset="0"/>
            </a:endParaRPr>
          </a:p>
        </p:txBody>
      </p:sp>
      <p:sp>
        <p:nvSpPr>
          <p:cNvPr id="11" name="Picture Placeholder 2">
            <a:extLst>
              <a:ext uri="{FF2B5EF4-FFF2-40B4-BE49-F238E27FC236}">
                <a16:creationId xmlns:a16="http://schemas.microsoft.com/office/drawing/2014/main" id="{60F74401-A7B9-C742-98C2-76F8087999CA}"/>
              </a:ext>
            </a:extLst>
          </p:cNvPr>
          <p:cNvSpPr>
            <a:spLocks noGrp="1"/>
          </p:cNvSpPr>
          <p:nvPr>
            <p:ph type="pic" sz="quarter" idx="19"/>
          </p:nvPr>
        </p:nvSpPr>
        <p:spPr>
          <a:xfrm>
            <a:off x="3657601" y="0"/>
            <a:ext cx="8534398" cy="4234376"/>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13" name="Text Placeholder 23">
            <a:extLst>
              <a:ext uri="{FF2B5EF4-FFF2-40B4-BE49-F238E27FC236}">
                <a16:creationId xmlns:a16="http://schemas.microsoft.com/office/drawing/2014/main" id="{DF71B142-5F17-FC44-9F56-FD565305E633}"/>
              </a:ext>
            </a:extLst>
          </p:cNvPr>
          <p:cNvSpPr>
            <a:spLocks noGrp="1"/>
          </p:cNvSpPr>
          <p:nvPr>
            <p:ph type="body" sz="quarter" idx="18" hasCustomPrompt="1"/>
          </p:nvPr>
        </p:nvSpPr>
        <p:spPr>
          <a:xfrm>
            <a:off x="447066" y="309492"/>
            <a:ext cx="2735972" cy="3543114"/>
          </a:xfrm>
          <a:noFill/>
        </p:spPr>
        <p:txBody>
          <a:bodyPr>
            <a:normAutofit/>
          </a:bodyPr>
          <a:lstStyle>
            <a:lvl1pPr marL="0" indent="0" algn="l">
              <a:buNone/>
              <a:defRPr sz="3600" b="1">
                <a:solidFill>
                  <a:srgbClr val="0675AD"/>
                </a:solidFill>
                <a:latin typeface="+mn-lt"/>
              </a:defRPr>
            </a:lvl1pPr>
          </a:lstStyle>
          <a:p>
            <a:pPr lvl="0"/>
            <a:r>
              <a:rPr lang="en-US" dirty="0"/>
              <a:t>TITLE</a:t>
            </a:r>
          </a:p>
        </p:txBody>
      </p:sp>
    </p:spTree>
    <p:extLst>
      <p:ext uri="{BB962C8B-B14F-4D97-AF65-F5344CB8AC3E}">
        <p14:creationId xmlns:p14="http://schemas.microsoft.com/office/powerpoint/2010/main" val="882173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to with Title - Yellow">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74256EE-1B43-EC48-BD98-89B156361636}"/>
              </a:ext>
            </a:extLst>
          </p:cNvPr>
          <p:cNvSpPr/>
          <p:nvPr userDrawn="1"/>
        </p:nvSpPr>
        <p:spPr>
          <a:xfrm>
            <a:off x="1" y="-1"/>
            <a:ext cx="3657600" cy="6342927"/>
          </a:xfrm>
          <a:prstGeom prst="rect">
            <a:avLst/>
          </a:prstGeom>
          <a:solidFill>
            <a:srgbClr val="E7F3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pic>
        <p:nvPicPr>
          <p:cNvPr id="13" name="Picture 12">
            <a:extLst>
              <a:ext uri="{FF2B5EF4-FFF2-40B4-BE49-F238E27FC236}">
                <a16:creationId xmlns:a16="http://schemas.microsoft.com/office/drawing/2014/main" id="{8C22E070-D2CE-5041-87A2-8A203DA0E95E}"/>
              </a:ext>
            </a:extLst>
          </p:cNvPr>
          <p:cNvPicPr>
            <a:picLocks noChangeAspect="1"/>
          </p:cNvPicPr>
          <p:nvPr userDrawn="1"/>
        </p:nvPicPr>
        <p:blipFill>
          <a:blip r:embed="rId2"/>
          <a:stretch>
            <a:fillRect/>
          </a:stretch>
        </p:blipFill>
        <p:spPr>
          <a:xfrm>
            <a:off x="1199915" y="4092648"/>
            <a:ext cx="3369019" cy="2490321"/>
          </a:xfrm>
          <a:prstGeom prst="rect">
            <a:avLst/>
          </a:prstGeom>
        </p:spPr>
      </p:pic>
      <p:sp>
        <p:nvSpPr>
          <p:cNvPr id="12" name="Rectangle 11">
            <a:extLst>
              <a:ext uri="{FF2B5EF4-FFF2-40B4-BE49-F238E27FC236}">
                <a16:creationId xmlns:a16="http://schemas.microsoft.com/office/drawing/2014/main" id="{FBB6D345-DBD3-B64F-B8AE-DFA5C47F99EB}"/>
              </a:ext>
            </a:extLst>
          </p:cNvPr>
          <p:cNvSpPr/>
          <p:nvPr userDrawn="1"/>
        </p:nvSpPr>
        <p:spPr>
          <a:xfrm>
            <a:off x="0" y="6342926"/>
            <a:ext cx="12192000" cy="515073"/>
          </a:xfrm>
          <a:prstGeom prst="rect">
            <a:avLst/>
          </a:prstGeom>
          <a:solidFill>
            <a:srgbClr val="8D5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15" name="Picture 14">
            <a:extLst>
              <a:ext uri="{FF2B5EF4-FFF2-40B4-BE49-F238E27FC236}">
                <a16:creationId xmlns:a16="http://schemas.microsoft.com/office/drawing/2014/main" id="{84E86738-5BE0-8848-9F64-68AF73D2362E}"/>
              </a:ext>
            </a:extLst>
          </p:cNvPr>
          <p:cNvPicPr>
            <a:picLocks noChangeAspect="1"/>
          </p:cNvPicPr>
          <p:nvPr userDrawn="1"/>
        </p:nvPicPr>
        <p:blipFill>
          <a:blip r:embed="rId3"/>
          <a:stretch>
            <a:fillRect/>
          </a:stretch>
        </p:blipFill>
        <p:spPr>
          <a:xfrm>
            <a:off x="11392072" y="6406917"/>
            <a:ext cx="152963" cy="387090"/>
          </a:xfrm>
          <a:prstGeom prst="rect">
            <a:avLst/>
          </a:prstGeom>
        </p:spPr>
      </p:pic>
      <p:cxnSp>
        <p:nvCxnSpPr>
          <p:cNvPr id="16" name="Straight Connector 15">
            <a:extLst>
              <a:ext uri="{FF2B5EF4-FFF2-40B4-BE49-F238E27FC236}">
                <a16:creationId xmlns:a16="http://schemas.microsoft.com/office/drawing/2014/main" id="{18969E69-C484-9743-AD7B-308CBF152A5C}"/>
              </a:ext>
            </a:extLst>
          </p:cNvPr>
          <p:cNvCxnSpPr/>
          <p:nvPr userDrawn="1"/>
        </p:nvCxnSpPr>
        <p:spPr>
          <a:xfrm flipV="1">
            <a:off x="10822330" y="6406917"/>
            <a:ext cx="0" cy="3703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706318F6-1B24-8E41-A52A-1D7C0AF7ACB1}"/>
              </a:ext>
            </a:extLst>
          </p:cNvPr>
          <p:cNvSpPr txBox="1"/>
          <p:nvPr userDrawn="1"/>
        </p:nvSpPr>
        <p:spPr>
          <a:xfrm>
            <a:off x="5122044" y="6464648"/>
            <a:ext cx="5313782" cy="246221"/>
          </a:xfrm>
          <a:prstGeom prst="rect">
            <a:avLst/>
          </a:prstGeom>
          <a:noFill/>
        </p:spPr>
        <p:txBody>
          <a:bodyPr wrap="square" rtlCol="0">
            <a:spAutoFit/>
          </a:bodyPr>
          <a:lstStyle/>
          <a:p>
            <a:pPr algn="ctr"/>
            <a:r>
              <a:rPr lang="en-GB" sz="1000" spc="100" baseline="0" dirty="0">
                <a:solidFill>
                  <a:schemeClr val="bg1"/>
                </a:solidFill>
                <a:latin typeface="Avenir Book" panose="02000503020000020003" pitchFamily="2" charset="0"/>
              </a:rPr>
              <a:t>supporting migrant and minority ethnic women through digital education</a:t>
            </a:r>
            <a:endParaRPr lang="en-RU" sz="1000" spc="100" baseline="0" dirty="0">
              <a:solidFill>
                <a:schemeClr val="bg1"/>
              </a:solidFill>
              <a:latin typeface="Avenir Book" panose="02000503020000020003" pitchFamily="2" charset="0"/>
            </a:endParaRPr>
          </a:p>
        </p:txBody>
      </p:sp>
      <p:sp>
        <p:nvSpPr>
          <p:cNvPr id="22" name="Picture Placeholder 2">
            <a:extLst>
              <a:ext uri="{FF2B5EF4-FFF2-40B4-BE49-F238E27FC236}">
                <a16:creationId xmlns:a16="http://schemas.microsoft.com/office/drawing/2014/main" id="{84C7C39E-1C29-3441-A0E8-241DF76273F2}"/>
              </a:ext>
            </a:extLst>
          </p:cNvPr>
          <p:cNvSpPr>
            <a:spLocks noGrp="1"/>
          </p:cNvSpPr>
          <p:nvPr>
            <p:ph type="pic" sz="quarter" idx="19"/>
          </p:nvPr>
        </p:nvSpPr>
        <p:spPr>
          <a:xfrm>
            <a:off x="3657601" y="0"/>
            <a:ext cx="8534398" cy="4234376"/>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11" name="Text Placeholder 23">
            <a:extLst>
              <a:ext uri="{FF2B5EF4-FFF2-40B4-BE49-F238E27FC236}">
                <a16:creationId xmlns:a16="http://schemas.microsoft.com/office/drawing/2014/main" id="{2F290070-81DB-BA43-9D70-1B91919F32BF}"/>
              </a:ext>
            </a:extLst>
          </p:cNvPr>
          <p:cNvSpPr>
            <a:spLocks noGrp="1"/>
          </p:cNvSpPr>
          <p:nvPr>
            <p:ph type="body" sz="quarter" idx="18" hasCustomPrompt="1"/>
          </p:nvPr>
        </p:nvSpPr>
        <p:spPr>
          <a:xfrm>
            <a:off x="447066" y="309492"/>
            <a:ext cx="2735972" cy="3543114"/>
          </a:xfrm>
          <a:noFill/>
        </p:spPr>
        <p:txBody>
          <a:bodyPr>
            <a:normAutofit/>
          </a:bodyPr>
          <a:lstStyle>
            <a:lvl1pPr marL="0" indent="0" algn="l">
              <a:buNone/>
              <a:defRPr sz="3600" b="1">
                <a:solidFill>
                  <a:srgbClr val="F9A169"/>
                </a:solidFill>
                <a:latin typeface="+mn-lt"/>
              </a:defRPr>
            </a:lvl1pPr>
          </a:lstStyle>
          <a:p>
            <a:pPr lvl="0"/>
            <a:r>
              <a:rPr lang="en-US" dirty="0"/>
              <a:t>TITLE</a:t>
            </a:r>
          </a:p>
        </p:txBody>
      </p:sp>
    </p:spTree>
    <p:extLst>
      <p:ext uri="{BB962C8B-B14F-4D97-AF65-F5344CB8AC3E}">
        <p14:creationId xmlns:p14="http://schemas.microsoft.com/office/powerpoint/2010/main" val="13225159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 with Quote - Purp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517410-EDF9-3A4A-9D7F-B614F6D48223}"/>
              </a:ext>
            </a:extLst>
          </p:cNvPr>
          <p:cNvPicPr>
            <a:picLocks noChangeAspect="1"/>
          </p:cNvPicPr>
          <p:nvPr userDrawn="1"/>
        </p:nvPicPr>
        <p:blipFill>
          <a:blip r:embed="rId2"/>
          <a:stretch>
            <a:fillRect/>
          </a:stretch>
        </p:blipFill>
        <p:spPr>
          <a:xfrm rot="20482307">
            <a:off x="5410559" y="3284324"/>
            <a:ext cx="1495961" cy="2944906"/>
          </a:xfrm>
          <a:prstGeom prst="rect">
            <a:avLst/>
          </a:prstGeom>
        </p:spPr>
      </p:pic>
      <p:sp>
        <p:nvSpPr>
          <p:cNvPr id="27" name="Rectangle 26">
            <a:extLst>
              <a:ext uri="{FF2B5EF4-FFF2-40B4-BE49-F238E27FC236}">
                <a16:creationId xmlns:a16="http://schemas.microsoft.com/office/drawing/2014/main" id="{6CD8EA75-CA34-6A4F-A3BC-AA7CBC6BD8D1}"/>
              </a:ext>
            </a:extLst>
          </p:cNvPr>
          <p:cNvSpPr/>
          <p:nvPr userDrawn="1"/>
        </p:nvSpPr>
        <p:spPr>
          <a:xfrm>
            <a:off x="6904935" y="-1"/>
            <a:ext cx="5312815" cy="6342927"/>
          </a:xfrm>
          <a:prstGeom prst="rect">
            <a:avLst/>
          </a:prstGeom>
          <a:solidFill>
            <a:srgbClr val="E7F3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A726"/>
              </a:solidFill>
            </a:endParaRPr>
          </a:p>
        </p:txBody>
      </p:sp>
      <p:sp>
        <p:nvSpPr>
          <p:cNvPr id="11" name="Rectangle 10">
            <a:extLst>
              <a:ext uri="{FF2B5EF4-FFF2-40B4-BE49-F238E27FC236}">
                <a16:creationId xmlns:a16="http://schemas.microsoft.com/office/drawing/2014/main" id="{90A4AF43-A94D-5D4B-AB74-5D2BB300297A}"/>
              </a:ext>
            </a:extLst>
          </p:cNvPr>
          <p:cNvSpPr/>
          <p:nvPr userDrawn="1"/>
        </p:nvSpPr>
        <p:spPr>
          <a:xfrm>
            <a:off x="0" y="6342926"/>
            <a:ext cx="12192000" cy="515073"/>
          </a:xfrm>
          <a:prstGeom prst="rect">
            <a:avLst/>
          </a:prstGeom>
          <a:solidFill>
            <a:srgbClr val="8D5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12" name="Picture 11">
            <a:extLst>
              <a:ext uri="{FF2B5EF4-FFF2-40B4-BE49-F238E27FC236}">
                <a16:creationId xmlns:a16="http://schemas.microsoft.com/office/drawing/2014/main" id="{4D54F347-7888-9A4A-91F4-F411D12EA9BA}"/>
              </a:ext>
            </a:extLst>
          </p:cNvPr>
          <p:cNvPicPr>
            <a:picLocks noChangeAspect="1"/>
          </p:cNvPicPr>
          <p:nvPr userDrawn="1"/>
        </p:nvPicPr>
        <p:blipFill>
          <a:blip r:embed="rId3"/>
          <a:stretch>
            <a:fillRect/>
          </a:stretch>
        </p:blipFill>
        <p:spPr>
          <a:xfrm>
            <a:off x="11392072" y="6406917"/>
            <a:ext cx="152963" cy="387090"/>
          </a:xfrm>
          <a:prstGeom prst="rect">
            <a:avLst/>
          </a:prstGeom>
        </p:spPr>
      </p:pic>
      <p:cxnSp>
        <p:nvCxnSpPr>
          <p:cNvPr id="13" name="Straight Connector 12">
            <a:extLst>
              <a:ext uri="{FF2B5EF4-FFF2-40B4-BE49-F238E27FC236}">
                <a16:creationId xmlns:a16="http://schemas.microsoft.com/office/drawing/2014/main" id="{ABED707A-40A9-3148-86C3-0373DF40C341}"/>
              </a:ext>
            </a:extLst>
          </p:cNvPr>
          <p:cNvCxnSpPr/>
          <p:nvPr userDrawn="1"/>
        </p:nvCxnSpPr>
        <p:spPr>
          <a:xfrm flipV="1">
            <a:off x="10822330" y="6406917"/>
            <a:ext cx="0" cy="3703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CD38C4A9-07F5-CB43-A760-9064E4CAF561}"/>
              </a:ext>
            </a:extLst>
          </p:cNvPr>
          <p:cNvSpPr txBox="1"/>
          <p:nvPr userDrawn="1"/>
        </p:nvSpPr>
        <p:spPr>
          <a:xfrm>
            <a:off x="5122044" y="6464648"/>
            <a:ext cx="5313782" cy="246221"/>
          </a:xfrm>
          <a:prstGeom prst="rect">
            <a:avLst/>
          </a:prstGeom>
          <a:noFill/>
        </p:spPr>
        <p:txBody>
          <a:bodyPr wrap="square" rtlCol="0">
            <a:spAutoFit/>
          </a:bodyPr>
          <a:lstStyle/>
          <a:p>
            <a:pPr algn="ctr"/>
            <a:r>
              <a:rPr lang="en-GB" sz="1000" spc="100" baseline="0" dirty="0">
                <a:solidFill>
                  <a:schemeClr val="bg1"/>
                </a:solidFill>
                <a:latin typeface="Avenir Book" panose="02000503020000020003" pitchFamily="2" charset="0"/>
              </a:rPr>
              <a:t>supporting migrant and minority ethnic women through digital education</a:t>
            </a:r>
            <a:endParaRPr lang="en-RU" sz="1000" spc="100" baseline="0" dirty="0">
              <a:solidFill>
                <a:schemeClr val="bg1"/>
              </a:solidFill>
              <a:latin typeface="Avenir Book" panose="02000503020000020003" pitchFamily="2" charset="0"/>
            </a:endParaRPr>
          </a:p>
        </p:txBody>
      </p:sp>
      <p:sp>
        <p:nvSpPr>
          <p:cNvPr id="23" name="Text Placeholder 23">
            <a:extLst>
              <a:ext uri="{FF2B5EF4-FFF2-40B4-BE49-F238E27FC236}">
                <a16:creationId xmlns:a16="http://schemas.microsoft.com/office/drawing/2014/main" id="{8D4F9F0C-89D5-7E4D-B38B-CAB98B64DEFD}"/>
              </a:ext>
            </a:extLst>
          </p:cNvPr>
          <p:cNvSpPr>
            <a:spLocks noGrp="1"/>
          </p:cNvSpPr>
          <p:nvPr>
            <p:ph type="body" sz="quarter" idx="14" hasCustomPrompt="1"/>
          </p:nvPr>
        </p:nvSpPr>
        <p:spPr>
          <a:xfrm>
            <a:off x="11010154" y="4790143"/>
            <a:ext cx="785328" cy="1056986"/>
          </a:xfrm>
          <a:solidFill>
            <a:srgbClr val="E7F3F9"/>
          </a:solidFill>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4" name="Text Placeholder 23">
            <a:extLst>
              <a:ext uri="{FF2B5EF4-FFF2-40B4-BE49-F238E27FC236}">
                <a16:creationId xmlns:a16="http://schemas.microsoft.com/office/drawing/2014/main" id="{47A2C8AF-628A-2348-855D-3AE0B7205C24}"/>
              </a:ext>
            </a:extLst>
          </p:cNvPr>
          <p:cNvSpPr>
            <a:spLocks noGrp="1"/>
          </p:cNvSpPr>
          <p:nvPr>
            <p:ph type="body" sz="quarter" idx="13" hasCustomPrompt="1"/>
          </p:nvPr>
        </p:nvSpPr>
        <p:spPr>
          <a:xfrm>
            <a:off x="7426090" y="1112738"/>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25" name="Text Placeholder 23">
            <a:extLst>
              <a:ext uri="{FF2B5EF4-FFF2-40B4-BE49-F238E27FC236}">
                <a16:creationId xmlns:a16="http://schemas.microsoft.com/office/drawing/2014/main" id="{F3D2B0FC-1B22-6D44-A024-C09860EE666B}"/>
              </a:ext>
            </a:extLst>
          </p:cNvPr>
          <p:cNvSpPr>
            <a:spLocks noGrp="1"/>
          </p:cNvSpPr>
          <p:nvPr>
            <p:ph type="body" sz="quarter" idx="15" hasCustomPrompt="1"/>
          </p:nvPr>
        </p:nvSpPr>
        <p:spPr>
          <a:xfrm>
            <a:off x="7337674" y="915420"/>
            <a:ext cx="2613204" cy="1221666"/>
          </a:xfrm>
          <a:solidFill>
            <a:srgbClr val="E7F3F9"/>
          </a:solidFill>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6" name="Text Placeholder 25">
            <a:extLst>
              <a:ext uri="{FF2B5EF4-FFF2-40B4-BE49-F238E27FC236}">
                <a16:creationId xmlns:a16="http://schemas.microsoft.com/office/drawing/2014/main" id="{54DD936C-F814-8144-8DF1-5B74DC96DF1B}"/>
              </a:ext>
            </a:extLst>
          </p:cNvPr>
          <p:cNvSpPr>
            <a:spLocks noGrp="1"/>
          </p:cNvSpPr>
          <p:nvPr>
            <p:ph type="body" sz="quarter" idx="16" hasCustomPrompt="1"/>
          </p:nvPr>
        </p:nvSpPr>
        <p:spPr>
          <a:xfrm>
            <a:off x="447067" y="2660293"/>
            <a:ext cx="4690200" cy="3251547"/>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7" name="Text Placeholder 23">
            <a:extLst>
              <a:ext uri="{FF2B5EF4-FFF2-40B4-BE49-F238E27FC236}">
                <a16:creationId xmlns:a16="http://schemas.microsoft.com/office/drawing/2014/main" id="{C4B9319D-6C8C-0147-8CAC-3A52DE310CDB}"/>
              </a:ext>
            </a:extLst>
          </p:cNvPr>
          <p:cNvSpPr>
            <a:spLocks noGrp="1"/>
          </p:cNvSpPr>
          <p:nvPr>
            <p:ph type="body" sz="quarter" idx="18" hasCustomPrompt="1"/>
          </p:nvPr>
        </p:nvSpPr>
        <p:spPr>
          <a:xfrm>
            <a:off x="447066" y="309492"/>
            <a:ext cx="5648934" cy="1331796"/>
          </a:xfrm>
          <a:noFill/>
        </p:spPr>
        <p:txBody>
          <a:bodyPr>
            <a:normAutofit/>
          </a:bodyPr>
          <a:lstStyle>
            <a:lvl1pPr marL="0" indent="0" algn="l">
              <a:buNone/>
              <a:defRPr sz="3600" b="1">
                <a:solidFill>
                  <a:srgbClr val="8D5B98"/>
                </a:solidFill>
                <a:latin typeface="+mn-lt"/>
              </a:defRPr>
            </a:lvl1pPr>
          </a:lstStyle>
          <a:p>
            <a:pPr lvl="0"/>
            <a:r>
              <a:rPr lang="en-US" dirty="0"/>
              <a:t>TITLE</a:t>
            </a:r>
          </a:p>
        </p:txBody>
      </p:sp>
    </p:spTree>
    <p:extLst>
      <p:ext uri="{BB962C8B-B14F-4D97-AF65-F5344CB8AC3E}">
        <p14:creationId xmlns:p14="http://schemas.microsoft.com/office/powerpoint/2010/main" val="24345402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 with Quote - Blu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8DDC49D-173C-7C41-A7D8-49B6AD37AC56}"/>
              </a:ext>
            </a:extLst>
          </p:cNvPr>
          <p:cNvSpPr/>
          <p:nvPr userDrawn="1"/>
        </p:nvSpPr>
        <p:spPr>
          <a:xfrm>
            <a:off x="0" y="6342926"/>
            <a:ext cx="12192000" cy="515073"/>
          </a:xfrm>
          <a:prstGeom prst="rect">
            <a:avLst/>
          </a:prstGeom>
          <a:solidFill>
            <a:srgbClr val="8D5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19" name="Picture 18">
            <a:extLst>
              <a:ext uri="{FF2B5EF4-FFF2-40B4-BE49-F238E27FC236}">
                <a16:creationId xmlns:a16="http://schemas.microsoft.com/office/drawing/2014/main" id="{38C3E6E9-9520-E449-97C3-018099DCA7A1}"/>
              </a:ext>
            </a:extLst>
          </p:cNvPr>
          <p:cNvPicPr>
            <a:picLocks noChangeAspect="1"/>
          </p:cNvPicPr>
          <p:nvPr userDrawn="1"/>
        </p:nvPicPr>
        <p:blipFill>
          <a:blip r:embed="rId2"/>
          <a:stretch>
            <a:fillRect/>
          </a:stretch>
        </p:blipFill>
        <p:spPr>
          <a:xfrm>
            <a:off x="11392072" y="6406917"/>
            <a:ext cx="152963" cy="387090"/>
          </a:xfrm>
          <a:prstGeom prst="rect">
            <a:avLst/>
          </a:prstGeom>
        </p:spPr>
      </p:pic>
      <p:cxnSp>
        <p:nvCxnSpPr>
          <p:cNvPr id="20" name="Straight Connector 19">
            <a:extLst>
              <a:ext uri="{FF2B5EF4-FFF2-40B4-BE49-F238E27FC236}">
                <a16:creationId xmlns:a16="http://schemas.microsoft.com/office/drawing/2014/main" id="{242D04DB-0DD8-D04B-A7A1-E9CFEB96436F}"/>
              </a:ext>
            </a:extLst>
          </p:cNvPr>
          <p:cNvCxnSpPr/>
          <p:nvPr userDrawn="1"/>
        </p:nvCxnSpPr>
        <p:spPr>
          <a:xfrm flipV="1">
            <a:off x="10822330" y="6406917"/>
            <a:ext cx="0" cy="3703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479E146-C551-CA4C-A359-EDCA83500757}"/>
              </a:ext>
            </a:extLst>
          </p:cNvPr>
          <p:cNvSpPr txBox="1"/>
          <p:nvPr userDrawn="1"/>
        </p:nvSpPr>
        <p:spPr>
          <a:xfrm>
            <a:off x="5122044" y="6464648"/>
            <a:ext cx="5313782" cy="246221"/>
          </a:xfrm>
          <a:prstGeom prst="rect">
            <a:avLst/>
          </a:prstGeom>
          <a:noFill/>
        </p:spPr>
        <p:txBody>
          <a:bodyPr wrap="square" rtlCol="0">
            <a:spAutoFit/>
          </a:bodyPr>
          <a:lstStyle/>
          <a:p>
            <a:pPr algn="ctr"/>
            <a:r>
              <a:rPr lang="en-GB" sz="1000" spc="100" baseline="0" dirty="0">
                <a:solidFill>
                  <a:schemeClr val="bg1"/>
                </a:solidFill>
                <a:latin typeface="Avenir Book" panose="02000503020000020003" pitchFamily="2" charset="0"/>
              </a:rPr>
              <a:t>supporting migrant and minority ethnic women through digital education</a:t>
            </a:r>
            <a:endParaRPr lang="en-RU" sz="1000" spc="100" baseline="0" dirty="0">
              <a:solidFill>
                <a:schemeClr val="bg1"/>
              </a:solidFill>
              <a:latin typeface="Avenir Book" panose="02000503020000020003" pitchFamily="2" charset="0"/>
            </a:endParaRPr>
          </a:p>
        </p:txBody>
      </p:sp>
      <p:pic>
        <p:nvPicPr>
          <p:cNvPr id="22" name="Picture 21">
            <a:extLst>
              <a:ext uri="{FF2B5EF4-FFF2-40B4-BE49-F238E27FC236}">
                <a16:creationId xmlns:a16="http://schemas.microsoft.com/office/drawing/2014/main" id="{5F99FA72-C0AE-EA43-AB1F-46B9878B373C}"/>
              </a:ext>
            </a:extLst>
          </p:cNvPr>
          <p:cNvPicPr>
            <a:picLocks noChangeAspect="1"/>
          </p:cNvPicPr>
          <p:nvPr userDrawn="1"/>
        </p:nvPicPr>
        <p:blipFill>
          <a:blip r:embed="rId3"/>
          <a:stretch>
            <a:fillRect/>
          </a:stretch>
        </p:blipFill>
        <p:spPr>
          <a:xfrm rot="20482307">
            <a:off x="5410559" y="3284324"/>
            <a:ext cx="1495961" cy="2944906"/>
          </a:xfrm>
          <a:prstGeom prst="rect">
            <a:avLst/>
          </a:prstGeom>
        </p:spPr>
      </p:pic>
      <p:sp>
        <p:nvSpPr>
          <p:cNvPr id="23" name="Rectangle 22">
            <a:extLst>
              <a:ext uri="{FF2B5EF4-FFF2-40B4-BE49-F238E27FC236}">
                <a16:creationId xmlns:a16="http://schemas.microsoft.com/office/drawing/2014/main" id="{1592C7B2-D692-5D4F-9B9B-D4646E51A1E2}"/>
              </a:ext>
            </a:extLst>
          </p:cNvPr>
          <p:cNvSpPr/>
          <p:nvPr userDrawn="1"/>
        </p:nvSpPr>
        <p:spPr>
          <a:xfrm>
            <a:off x="6904935" y="-1"/>
            <a:ext cx="5312815" cy="6342927"/>
          </a:xfrm>
          <a:prstGeom prst="rect">
            <a:avLst/>
          </a:prstGeom>
          <a:solidFill>
            <a:srgbClr val="E7F3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A726"/>
              </a:solidFill>
            </a:endParaRPr>
          </a:p>
        </p:txBody>
      </p:sp>
      <p:sp>
        <p:nvSpPr>
          <p:cNvPr id="26" name="Text Placeholder 23">
            <a:extLst>
              <a:ext uri="{FF2B5EF4-FFF2-40B4-BE49-F238E27FC236}">
                <a16:creationId xmlns:a16="http://schemas.microsoft.com/office/drawing/2014/main" id="{1C3DCBE2-C19F-CB42-BBC6-392F00243FDD}"/>
              </a:ext>
            </a:extLst>
          </p:cNvPr>
          <p:cNvSpPr>
            <a:spLocks noGrp="1"/>
          </p:cNvSpPr>
          <p:nvPr>
            <p:ph type="body" sz="quarter" idx="14" hasCustomPrompt="1"/>
          </p:nvPr>
        </p:nvSpPr>
        <p:spPr>
          <a:xfrm>
            <a:off x="11010154" y="4790143"/>
            <a:ext cx="785328" cy="1056986"/>
          </a:xfrm>
          <a:solidFill>
            <a:srgbClr val="E7F3F9"/>
          </a:solidFill>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7" name="Text Placeholder 23">
            <a:extLst>
              <a:ext uri="{FF2B5EF4-FFF2-40B4-BE49-F238E27FC236}">
                <a16:creationId xmlns:a16="http://schemas.microsoft.com/office/drawing/2014/main" id="{6F31E50C-9BC5-EA47-8A02-12D8E750D7B6}"/>
              </a:ext>
            </a:extLst>
          </p:cNvPr>
          <p:cNvSpPr>
            <a:spLocks noGrp="1"/>
          </p:cNvSpPr>
          <p:nvPr>
            <p:ph type="body" sz="quarter" idx="13" hasCustomPrompt="1"/>
          </p:nvPr>
        </p:nvSpPr>
        <p:spPr>
          <a:xfrm>
            <a:off x="7426090" y="1112738"/>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28" name="Text Placeholder 23">
            <a:extLst>
              <a:ext uri="{FF2B5EF4-FFF2-40B4-BE49-F238E27FC236}">
                <a16:creationId xmlns:a16="http://schemas.microsoft.com/office/drawing/2014/main" id="{3F627DAD-2378-8641-BA54-0A532B723F96}"/>
              </a:ext>
            </a:extLst>
          </p:cNvPr>
          <p:cNvSpPr>
            <a:spLocks noGrp="1"/>
          </p:cNvSpPr>
          <p:nvPr>
            <p:ph type="body" sz="quarter" idx="15" hasCustomPrompt="1"/>
          </p:nvPr>
        </p:nvSpPr>
        <p:spPr>
          <a:xfrm>
            <a:off x="7337674" y="915420"/>
            <a:ext cx="2613204" cy="1221666"/>
          </a:xfrm>
          <a:solidFill>
            <a:srgbClr val="E7F3F9"/>
          </a:solidFill>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3" name="Text Placeholder 25">
            <a:extLst>
              <a:ext uri="{FF2B5EF4-FFF2-40B4-BE49-F238E27FC236}">
                <a16:creationId xmlns:a16="http://schemas.microsoft.com/office/drawing/2014/main" id="{A62659DF-D1B3-5544-88AA-7CE822EB4CAE}"/>
              </a:ext>
            </a:extLst>
          </p:cNvPr>
          <p:cNvSpPr>
            <a:spLocks noGrp="1"/>
          </p:cNvSpPr>
          <p:nvPr>
            <p:ph type="body" sz="quarter" idx="16" hasCustomPrompt="1"/>
          </p:nvPr>
        </p:nvSpPr>
        <p:spPr>
          <a:xfrm>
            <a:off x="447067" y="2660293"/>
            <a:ext cx="4690200" cy="3251547"/>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4" name="Text Placeholder 23">
            <a:extLst>
              <a:ext uri="{FF2B5EF4-FFF2-40B4-BE49-F238E27FC236}">
                <a16:creationId xmlns:a16="http://schemas.microsoft.com/office/drawing/2014/main" id="{C53D4E93-3AB3-F546-8C27-761B43EF27C5}"/>
              </a:ext>
            </a:extLst>
          </p:cNvPr>
          <p:cNvSpPr>
            <a:spLocks noGrp="1"/>
          </p:cNvSpPr>
          <p:nvPr>
            <p:ph type="body" sz="quarter" idx="18" hasCustomPrompt="1"/>
          </p:nvPr>
        </p:nvSpPr>
        <p:spPr>
          <a:xfrm>
            <a:off x="447066" y="309492"/>
            <a:ext cx="5648934" cy="1331796"/>
          </a:xfrm>
          <a:noFill/>
        </p:spPr>
        <p:txBody>
          <a:bodyPr>
            <a:normAutofit/>
          </a:bodyPr>
          <a:lstStyle>
            <a:lvl1pPr marL="0" indent="0" algn="l">
              <a:buNone/>
              <a:defRPr sz="3600" b="1">
                <a:solidFill>
                  <a:srgbClr val="0675AD"/>
                </a:solidFill>
                <a:latin typeface="+mn-lt"/>
              </a:defRPr>
            </a:lvl1pPr>
          </a:lstStyle>
          <a:p>
            <a:pPr lvl="0"/>
            <a:r>
              <a:rPr lang="en-US" dirty="0"/>
              <a:t>TITLE</a:t>
            </a:r>
          </a:p>
        </p:txBody>
      </p:sp>
    </p:spTree>
    <p:extLst>
      <p:ext uri="{BB962C8B-B14F-4D97-AF65-F5344CB8AC3E}">
        <p14:creationId xmlns:p14="http://schemas.microsoft.com/office/powerpoint/2010/main" val="1325365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hoto with Quote - Yellow">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A271CE3-C108-B346-B89F-D5E376B1D43F}"/>
              </a:ext>
            </a:extLst>
          </p:cNvPr>
          <p:cNvSpPr/>
          <p:nvPr userDrawn="1"/>
        </p:nvSpPr>
        <p:spPr>
          <a:xfrm>
            <a:off x="0" y="6342926"/>
            <a:ext cx="12192000" cy="515073"/>
          </a:xfrm>
          <a:prstGeom prst="rect">
            <a:avLst/>
          </a:prstGeom>
          <a:solidFill>
            <a:srgbClr val="8D5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19" name="Picture 18">
            <a:extLst>
              <a:ext uri="{FF2B5EF4-FFF2-40B4-BE49-F238E27FC236}">
                <a16:creationId xmlns:a16="http://schemas.microsoft.com/office/drawing/2014/main" id="{14D88905-FF2C-7445-B877-891AD78E3707}"/>
              </a:ext>
            </a:extLst>
          </p:cNvPr>
          <p:cNvPicPr>
            <a:picLocks noChangeAspect="1"/>
          </p:cNvPicPr>
          <p:nvPr userDrawn="1"/>
        </p:nvPicPr>
        <p:blipFill>
          <a:blip r:embed="rId2"/>
          <a:stretch>
            <a:fillRect/>
          </a:stretch>
        </p:blipFill>
        <p:spPr>
          <a:xfrm>
            <a:off x="11392072" y="6406917"/>
            <a:ext cx="152963" cy="387090"/>
          </a:xfrm>
          <a:prstGeom prst="rect">
            <a:avLst/>
          </a:prstGeom>
        </p:spPr>
      </p:pic>
      <p:cxnSp>
        <p:nvCxnSpPr>
          <p:cNvPr id="20" name="Straight Connector 19">
            <a:extLst>
              <a:ext uri="{FF2B5EF4-FFF2-40B4-BE49-F238E27FC236}">
                <a16:creationId xmlns:a16="http://schemas.microsoft.com/office/drawing/2014/main" id="{AEA3A5DB-900B-D244-9636-32F7F32DCC82}"/>
              </a:ext>
            </a:extLst>
          </p:cNvPr>
          <p:cNvCxnSpPr/>
          <p:nvPr userDrawn="1"/>
        </p:nvCxnSpPr>
        <p:spPr>
          <a:xfrm flipV="1">
            <a:off x="10822330" y="6406917"/>
            <a:ext cx="0" cy="3703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9FFBAFCD-346C-724F-8637-2AF1B652BBE5}"/>
              </a:ext>
            </a:extLst>
          </p:cNvPr>
          <p:cNvSpPr txBox="1"/>
          <p:nvPr userDrawn="1"/>
        </p:nvSpPr>
        <p:spPr>
          <a:xfrm>
            <a:off x="5122044" y="6464648"/>
            <a:ext cx="5313782" cy="246221"/>
          </a:xfrm>
          <a:prstGeom prst="rect">
            <a:avLst/>
          </a:prstGeom>
          <a:noFill/>
        </p:spPr>
        <p:txBody>
          <a:bodyPr wrap="square" rtlCol="0">
            <a:spAutoFit/>
          </a:bodyPr>
          <a:lstStyle/>
          <a:p>
            <a:pPr algn="ctr"/>
            <a:r>
              <a:rPr lang="en-GB" sz="1000" spc="100" baseline="0" dirty="0">
                <a:solidFill>
                  <a:schemeClr val="bg1"/>
                </a:solidFill>
                <a:latin typeface="Avenir Book" panose="02000503020000020003" pitchFamily="2" charset="0"/>
              </a:rPr>
              <a:t>supporting migrant and minority ethnic women through digital education</a:t>
            </a:r>
            <a:endParaRPr lang="en-RU" sz="1000" spc="100" baseline="0" dirty="0">
              <a:solidFill>
                <a:schemeClr val="bg1"/>
              </a:solidFill>
              <a:latin typeface="Avenir Book" panose="02000503020000020003" pitchFamily="2" charset="0"/>
            </a:endParaRPr>
          </a:p>
        </p:txBody>
      </p:sp>
      <p:pic>
        <p:nvPicPr>
          <p:cNvPr id="22" name="Picture 21">
            <a:extLst>
              <a:ext uri="{FF2B5EF4-FFF2-40B4-BE49-F238E27FC236}">
                <a16:creationId xmlns:a16="http://schemas.microsoft.com/office/drawing/2014/main" id="{350DCD9C-4FF3-CB43-8A1E-DB09A06571A4}"/>
              </a:ext>
            </a:extLst>
          </p:cNvPr>
          <p:cNvPicPr>
            <a:picLocks noChangeAspect="1"/>
          </p:cNvPicPr>
          <p:nvPr userDrawn="1"/>
        </p:nvPicPr>
        <p:blipFill>
          <a:blip r:embed="rId3"/>
          <a:stretch>
            <a:fillRect/>
          </a:stretch>
        </p:blipFill>
        <p:spPr>
          <a:xfrm rot="20482307">
            <a:off x="5410559" y="3284324"/>
            <a:ext cx="1495961" cy="2944906"/>
          </a:xfrm>
          <a:prstGeom prst="rect">
            <a:avLst/>
          </a:prstGeom>
        </p:spPr>
      </p:pic>
      <p:sp>
        <p:nvSpPr>
          <p:cNvPr id="23" name="Rectangle 22">
            <a:extLst>
              <a:ext uri="{FF2B5EF4-FFF2-40B4-BE49-F238E27FC236}">
                <a16:creationId xmlns:a16="http://schemas.microsoft.com/office/drawing/2014/main" id="{7C57141E-5C33-5041-BC74-0D7DAE08BDA8}"/>
              </a:ext>
            </a:extLst>
          </p:cNvPr>
          <p:cNvSpPr/>
          <p:nvPr userDrawn="1"/>
        </p:nvSpPr>
        <p:spPr>
          <a:xfrm>
            <a:off x="6904935" y="-1"/>
            <a:ext cx="5312815" cy="6342927"/>
          </a:xfrm>
          <a:prstGeom prst="rect">
            <a:avLst/>
          </a:prstGeom>
          <a:solidFill>
            <a:srgbClr val="E7F3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A726"/>
              </a:solidFill>
            </a:endParaRPr>
          </a:p>
        </p:txBody>
      </p:sp>
      <p:sp>
        <p:nvSpPr>
          <p:cNvPr id="24" name="Text Placeholder 25">
            <a:extLst>
              <a:ext uri="{FF2B5EF4-FFF2-40B4-BE49-F238E27FC236}">
                <a16:creationId xmlns:a16="http://schemas.microsoft.com/office/drawing/2014/main" id="{867F17CC-BEE1-D349-B9FA-10B4C8E7942D}"/>
              </a:ext>
            </a:extLst>
          </p:cNvPr>
          <p:cNvSpPr>
            <a:spLocks noGrp="1"/>
          </p:cNvSpPr>
          <p:nvPr>
            <p:ph type="body" sz="quarter" idx="16" hasCustomPrompt="1"/>
          </p:nvPr>
        </p:nvSpPr>
        <p:spPr>
          <a:xfrm>
            <a:off x="447067" y="2660293"/>
            <a:ext cx="4690200" cy="3251547"/>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6" name="Text Placeholder 23">
            <a:extLst>
              <a:ext uri="{FF2B5EF4-FFF2-40B4-BE49-F238E27FC236}">
                <a16:creationId xmlns:a16="http://schemas.microsoft.com/office/drawing/2014/main" id="{04F14022-B116-0941-883F-17EF84AB1A5E}"/>
              </a:ext>
            </a:extLst>
          </p:cNvPr>
          <p:cNvSpPr>
            <a:spLocks noGrp="1"/>
          </p:cNvSpPr>
          <p:nvPr>
            <p:ph type="body" sz="quarter" idx="14" hasCustomPrompt="1"/>
          </p:nvPr>
        </p:nvSpPr>
        <p:spPr>
          <a:xfrm>
            <a:off x="11010154" y="4790143"/>
            <a:ext cx="785328" cy="1056986"/>
          </a:xfrm>
          <a:solidFill>
            <a:srgbClr val="E7F3F9"/>
          </a:solidFill>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7" name="Text Placeholder 23">
            <a:extLst>
              <a:ext uri="{FF2B5EF4-FFF2-40B4-BE49-F238E27FC236}">
                <a16:creationId xmlns:a16="http://schemas.microsoft.com/office/drawing/2014/main" id="{B3293A82-8B38-F644-907E-F602CC0FD908}"/>
              </a:ext>
            </a:extLst>
          </p:cNvPr>
          <p:cNvSpPr>
            <a:spLocks noGrp="1"/>
          </p:cNvSpPr>
          <p:nvPr>
            <p:ph type="body" sz="quarter" idx="13" hasCustomPrompt="1"/>
          </p:nvPr>
        </p:nvSpPr>
        <p:spPr>
          <a:xfrm>
            <a:off x="7426090" y="1112738"/>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28" name="Text Placeholder 23">
            <a:extLst>
              <a:ext uri="{FF2B5EF4-FFF2-40B4-BE49-F238E27FC236}">
                <a16:creationId xmlns:a16="http://schemas.microsoft.com/office/drawing/2014/main" id="{BDDF8DE1-F791-AE4B-B035-728B6E2FE48E}"/>
              </a:ext>
            </a:extLst>
          </p:cNvPr>
          <p:cNvSpPr>
            <a:spLocks noGrp="1"/>
          </p:cNvSpPr>
          <p:nvPr>
            <p:ph type="body" sz="quarter" idx="15" hasCustomPrompt="1"/>
          </p:nvPr>
        </p:nvSpPr>
        <p:spPr>
          <a:xfrm>
            <a:off x="7337674" y="915420"/>
            <a:ext cx="2613204" cy="1221666"/>
          </a:xfrm>
          <a:solidFill>
            <a:srgbClr val="E7F3F9"/>
          </a:solidFill>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3" name="Text Placeholder 23">
            <a:extLst>
              <a:ext uri="{FF2B5EF4-FFF2-40B4-BE49-F238E27FC236}">
                <a16:creationId xmlns:a16="http://schemas.microsoft.com/office/drawing/2014/main" id="{8FBE295B-C991-184C-8376-09983C4A173D}"/>
              </a:ext>
            </a:extLst>
          </p:cNvPr>
          <p:cNvSpPr>
            <a:spLocks noGrp="1"/>
          </p:cNvSpPr>
          <p:nvPr>
            <p:ph type="body" sz="quarter" idx="18" hasCustomPrompt="1"/>
          </p:nvPr>
        </p:nvSpPr>
        <p:spPr>
          <a:xfrm>
            <a:off x="447066" y="309492"/>
            <a:ext cx="5648934" cy="1331796"/>
          </a:xfrm>
          <a:noFill/>
        </p:spPr>
        <p:txBody>
          <a:bodyPr>
            <a:normAutofit/>
          </a:bodyPr>
          <a:lstStyle>
            <a:lvl1pPr marL="0" indent="0" algn="l">
              <a:buNone/>
              <a:defRPr sz="3600" b="1">
                <a:solidFill>
                  <a:srgbClr val="F9A169"/>
                </a:solidFill>
                <a:latin typeface="+mn-lt"/>
              </a:defRPr>
            </a:lvl1pPr>
          </a:lstStyle>
          <a:p>
            <a:pPr lvl="0"/>
            <a:r>
              <a:rPr lang="en-US" dirty="0"/>
              <a:t>TITLE</a:t>
            </a:r>
          </a:p>
        </p:txBody>
      </p:sp>
    </p:spTree>
    <p:extLst>
      <p:ext uri="{BB962C8B-B14F-4D97-AF65-F5344CB8AC3E}">
        <p14:creationId xmlns:p14="http://schemas.microsoft.com/office/powerpoint/2010/main" val="30043039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Slide - Pur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F2688E-06D0-0541-ABF6-E7CC6300E545}"/>
              </a:ext>
            </a:extLst>
          </p:cNvPr>
          <p:cNvSpPr/>
          <p:nvPr userDrawn="1"/>
        </p:nvSpPr>
        <p:spPr>
          <a:xfrm>
            <a:off x="0" y="0"/>
            <a:ext cx="12191993" cy="6515100"/>
          </a:xfrm>
          <a:prstGeom prst="rect">
            <a:avLst/>
          </a:prstGeom>
          <a:solidFill>
            <a:srgbClr val="E7F3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C550F17-CAB0-FA4C-BEA4-978DCFA96885}"/>
              </a:ext>
            </a:extLst>
          </p:cNvPr>
          <p:cNvSpPr/>
          <p:nvPr userDrawn="1"/>
        </p:nvSpPr>
        <p:spPr>
          <a:xfrm>
            <a:off x="0" y="6342926"/>
            <a:ext cx="12192000" cy="515073"/>
          </a:xfrm>
          <a:prstGeom prst="rect">
            <a:avLst/>
          </a:prstGeom>
          <a:solidFill>
            <a:srgbClr val="8D5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10" name="Picture 9">
            <a:extLst>
              <a:ext uri="{FF2B5EF4-FFF2-40B4-BE49-F238E27FC236}">
                <a16:creationId xmlns:a16="http://schemas.microsoft.com/office/drawing/2014/main" id="{BBBF37F2-6EFA-A34C-AC25-6EC9E07F4FCF}"/>
              </a:ext>
            </a:extLst>
          </p:cNvPr>
          <p:cNvPicPr>
            <a:picLocks noChangeAspect="1"/>
          </p:cNvPicPr>
          <p:nvPr userDrawn="1"/>
        </p:nvPicPr>
        <p:blipFill>
          <a:blip r:embed="rId2"/>
          <a:stretch>
            <a:fillRect/>
          </a:stretch>
        </p:blipFill>
        <p:spPr>
          <a:xfrm>
            <a:off x="11392072" y="6406917"/>
            <a:ext cx="152963" cy="387090"/>
          </a:xfrm>
          <a:prstGeom prst="rect">
            <a:avLst/>
          </a:prstGeom>
        </p:spPr>
      </p:pic>
      <p:cxnSp>
        <p:nvCxnSpPr>
          <p:cNvPr id="13" name="Straight Connector 12">
            <a:extLst>
              <a:ext uri="{FF2B5EF4-FFF2-40B4-BE49-F238E27FC236}">
                <a16:creationId xmlns:a16="http://schemas.microsoft.com/office/drawing/2014/main" id="{0CD03717-FE35-7F4B-9C71-F9F6D389DE1E}"/>
              </a:ext>
            </a:extLst>
          </p:cNvPr>
          <p:cNvCxnSpPr/>
          <p:nvPr userDrawn="1"/>
        </p:nvCxnSpPr>
        <p:spPr>
          <a:xfrm flipV="1">
            <a:off x="10822330" y="6406917"/>
            <a:ext cx="0" cy="3703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17014B4-DCCE-E140-A4B6-7F58DFBAED71}"/>
              </a:ext>
            </a:extLst>
          </p:cNvPr>
          <p:cNvSpPr txBox="1"/>
          <p:nvPr userDrawn="1"/>
        </p:nvSpPr>
        <p:spPr>
          <a:xfrm>
            <a:off x="5122044" y="6464648"/>
            <a:ext cx="5313782" cy="246221"/>
          </a:xfrm>
          <a:prstGeom prst="rect">
            <a:avLst/>
          </a:prstGeom>
          <a:noFill/>
        </p:spPr>
        <p:txBody>
          <a:bodyPr wrap="square" rtlCol="0">
            <a:spAutoFit/>
          </a:bodyPr>
          <a:lstStyle/>
          <a:p>
            <a:pPr algn="ctr"/>
            <a:r>
              <a:rPr lang="en-GB" sz="1000" spc="100" baseline="0" dirty="0">
                <a:solidFill>
                  <a:schemeClr val="bg1"/>
                </a:solidFill>
                <a:latin typeface="Avenir Book" panose="02000503020000020003" pitchFamily="2" charset="0"/>
              </a:rPr>
              <a:t>supporting migrant and minority ethnic women through digital education</a:t>
            </a:r>
            <a:endParaRPr lang="en-RU" sz="1000" spc="100" baseline="0" dirty="0">
              <a:solidFill>
                <a:schemeClr val="bg1"/>
              </a:solidFill>
              <a:latin typeface="Avenir Book" panose="02000503020000020003" pitchFamily="2" charset="0"/>
            </a:endParaRPr>
          </a:p>
        </p:txBody>
      </p:sp>
      <p:sp>
        <p:nvSpPr>
          <p:cNvPr id="8" name="Text Placeholder 23">
            <a:extLst>
              <a:ext uri="{FF2B5EF4-FFF2-40B4-BE49-F238E27FC236}">
                <a16:creationId xmlns:a16="http://schemas.microsoft.com/office/drawing/2014/main" id="{3CED6840-CC93-A54A-B914-0BD66E5D7418}"/>
              </a:ext>
            </a:extLst>
          </p:cNvPr>
          <p:cNvSpPr>
            <a:spLocks noGrp="1"/>
          </p:cNvSpPr>
          <p:nvPr>
            <p:ph type="body" sz="quarter" idx="14" hasCustomPrompt="1"/>
          </p:nvPr>
        </p:nvSpPr>
        <p:spPr>
          <a:xfrm>
            <a:off x="447066" y="309492"/>
            <a:ext cx="4957828" cy="4389830"/>
          </a:xfrm>
          <a:noFill/>
        </p:spPr>
        <p:txBody>
          <a:bodyPr>
            <a:normAutofit/>
          </a:bodyPr>
          <a:lstStyle>
            <a:lvl1pPr marL="0" indent="0" algn="l">
              <a:buNone/>
              <a:defRPr sz="3600" b="1">
                <a:solidFill>
                  <a:srgbClr val="8D5B98"/>
                </a:solidFill>
                <a:latin typeface="+mn-lt"/>
              </a:defRPr>
            </a:lvl1pPr>
          </a:lstStyle>
          <a:p>
            <a:pPr lvl="0"/>
            <a:r>
              <a:rPr lang="en-US" dirty="0"/>
              <a:t>TITLE</a:t>
            </a:r>
          </a:p>
        </p:txBody>
      </p:sp>
    </p:spTree>
    <p:extLst>
      <p:ext uri="{BB962C8B-B14F-4D97-AF65-F5344CB8AC3E}">
        <p14:creationId xmlns:p14="http://schemas.microsoft.com/office/powerpoint/2010/main" val="8467203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0" y="14067"/>
            <a:ext cx="12192000" cy="6858001"/>
          </a:xfrm>
          <a:prstGeom prst="rect">
            <a:avLst/>
          </a:prstGeom>
          <a:solidFill>
            <a:srgbClr val="F8B6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586901" y="491138"/>
            <a:ext cx="4309564" cy="4708981"/>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dirty="0">
                <a:solidFill>
                  <a:schemeClr val="bg1"/>
                </a:solidFill>
                <a:latin typeface="+mn-lt"/>
                <a:ea typeface="Quattrocento Sans"/>
                <a:cs typeface="Quattrocento Sans"/>
                <a:sym typeface="Quattrocento Sans"/>
              </a:rPr>
              <a:t>ICONS</a:t>
            </a:r>
            <a:r>
              <a:rPr lang="en-IE" sz="3600" baseline="0" dirty="0">
                <a:solidFill>
                  <a:schemeClr val="bg1"/>
                </a:solidFill>
                <a:latin typeface="+mn-lt"/>
                <a:ea typeface="Quattrocento Sans"/>
                <a:cs typeface="Quattrocento Sans"/>
                <a:sym typeface="Quattrocento Sans"/>
              </a:rPr>
              <a:t> WHICH CAN BE USED WITHIN THE </a:t>
            </a:r>
            <a:r>
              <a:rPr lang="en-IE" sz="3600" b="1" baseline="0" dirty="0">
                <a:solidFill>
                  <a:schemeClr val="bg1"/>
                </a:solidFill>
                <a:latin typeface="+mn-lt"/>
                <a:ea typeface="Quattrocento Sans"/>
                <a:cs typeface="Quattrocento Sans"/>
                <a:sym typeface="Quattrocento Sans"/>
              </a:rPr>
              <a:t>Teach Digital</a:t>
            </a:r>
          </a:p>
          <a:p>
            <a:pPr marL="0" lvl="0" indent="0" algn="l" rtl="0">
              <a:spcBef>
                <a:spcPts val="0"/>
              </a:spcBef>
              <a:spcAft>
                <a:spcPts val="0"/>
              </a:spcAft>
              <a:buClr>
                <a:schemeClr val="dk1"/>
              </a:buClr>
              <a:buSzPts val="1100"/>
              <a:buFont typeface="Arial"/>
              <a:buNone/>
            </a:pPr>
            <a:r>
              <a:rPr lang="en-IE" sz="3600" baseline="0" dirty="0">
                <a:solidFill>
                  <a:schemeClr val="bg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chemeClr val="bg1"/>
                </a:solidFill>
                <a:latin typeface="+mn-lt"/>
                <a:ea typeface="Quattrocento Sans"/>
                <a:cs typeface="Quattrocento Sans"/>
                <a:sym typeface="Quattrocento Sans"/>
              </a:rPr>
              <a:t>Resize them without losing quality.</a:t>
            </a:r>
            <a:r>
              <a:rPr lang="en-IE" sz="2400" i="1" baseline="0" dirty="0">
                <a:solidFill>
                  <a:schemeClr val="bg1"/>
                </a:solidFill>
                <a:latin typeface="+mn-lt"/>
                <a:ea typeface="Quattrocento Sans"/>
                <a:cs typeface="Quattrocento Sans"/>
                <a:sym typeface="Quattrocento Sans"/>
              </a:rPr>
              <a:t> </a:t>
            </a:r>
            <a:r>
              <a:rPr lang="en-IE" sz="2400" i="1" dirty="0">
                <a:solidFill>
                  <a:schemeClr val="bg1"/>
                </a:solidFill>
                <a:latin typeface="+mn-lt"/>
                <a:ea typeface="Quattrocento Sans"/>
                <a:cs typeface="Quattrocento Sans"/>
                <a:sym typeface="Quattrocento Sans"/>
              </a:rPr>
              <a:t> Change line colour, width and style.</a:t>
            </a:r>
            <a:r>
              <a:rPr lang="en-IE" sz="2400" i="1" baseline="0" dirty="0">
                <a:solidFill>
                  <a:schemeClr val="bg1"/>
                </a:solidFill>
                <a:latin typeface="+mn-lt"/>
                <a:ea typeface="Quattrocento Sans"/>
                <a:cs typeface="Quattrocento Sans"/>
                <a:sym typeface="Quattrocento Sans"/>
              </a:rPr>
              <a:t>  </a:t>
            </a:r>
          </a:p>
          <a:p>
            <a:pPr marL="52388" lvl="0" indent="0" algn="l" rtl="0">
              <a:spcBef>
                <a:spcPts val="0"/>
              </a:spcBef>
              <a:spcAft>
                <a:spcPts val="0"/>
              </a:spcAft>
              <a:buClr>
                <a:schemeClr val="dk1"/>
              </a:buClr>
              <a:buSzPts val="900"/>
              <a:buFont typeface="Quattrocento Sans"/>
              <a:buNone/>
              <a:tabLst/>
            </a:pPr>
            <a:endParaRPr lang="en-IE" sz="2400" i="1" baseline="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 sz="2400" dirty="0">
                <a:solidFill>
                  <a:schemeClr val="bg1"/>
                </a:solidFill>
                <a:latin typeface="+mn-lt"/>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8" name="Straight Connector 7"/>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7540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der Slide - Blu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2807F8D-88D4-7E49-B490-4FB946EF64EC}"/>
              </a:ext>
            </a:extLst>
          </p:cNvPr>
          <p:cNvSpPr/>
          <p:nvPr userDrawn="1"/>
        </p:nvSpPr>
        <p:spPr>
          <a:xfrm>
            <a:off x="0" y="0"/>
            <a:ext cx="12191993" cy="6515100"/>
          </a:xfrm>
          <a:prstGeom prst="rect">
            <a:avLst/>
          </a:prstGeom>
          <a:solidFill>
            <a:srgbClr val="E7F3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F017050-F2FA-CE45-B004-73CF13497B5E}"/>
              </a:ext>
            </a:extLst>
          </p:cNvPr>
          <p:cNvSpPr/>
          <p:nvPr userDrawn="1"/>
        </p:nvSpPr>
        <p:spPr>
          <a:xfrm>
            <a:off x="0" y="6342926"/>
            <a:ext cx="12192000" cy="515073"/>
          </a:xfrm>
          <a:prstGeom prst="rect">
            <a:avLst/>
          </a:prstGeom>
          <a:solidFill>
            <a:srgbClr val="8D5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9" name="Picture 8">
            <a:extLst>
              <a:ext uri="{FF2B5EF4-FFF2-40B4-BE49-F238E27FC236}">
                <a16:creationId xmlns:a16="http://schemas.microsoft.com/office/drawing/2014/main" id="{01C255B7-971E-9345-9E79-4645B8ED0705}"/>
              </a:ext>
            </a:extLst>
          </p:cNvPr>
          <p:cNvPicPr>
            <a:picLocks noChangeAspect="1"/>
          </p:cNvPicPr>
          <p:nvPr userDrawn="1"/>
        </p:nvPicPr>
        <p:blipFill>
          <a:blip r:embed="rId2"/>
          <a:stretch>
            <a:fillRect/>
          </a:stretch>
        </p:blipFill>
        <p:spPr>
          <a:xfrm>
            <a:off x="11392072" y="6406917"/>
            <a:ext cx="152963" cy="387090"/>
          </a:xfrm>
          <a:prstGeom prst="rect">
            <a:avLst/>
          </a:prstGeom>
        </p:spPr>
      </p:pic>
      <p:cxnSp>
        <p:nvCxnSpPr>
          <p:cNvPr id="10" name="Straight Connector 9">
            <a:extLst>
              <a:ext uri="{FF2B5EF4-FFF2-40B4-BE49-F238E27FC236}">
                <a16:creationId xmlns:a16="http://schemas.microsoft.com/office/drawing/2014/main" id="{2033975D-9864-834C-BBA3-D649429F8864}"/>
              </a:ext>
            </a:extLst>
          </p:cNvPr>
          <p:cNvCxnSpPr/>
          <p:nvPr userDrawn="1"/>
        </p:nvCxnSpPr>
        <p:spPr>
          <a:xfrm flipV="1">
            <a:off x="10822330" y="6406917"/>
            <a:ext cx="0" cy="3703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694F560C-B007-9440-A3BF-2646C11CDFD4}"/>
              </a:ext>
            </a:extLst>
          </p:cNvPr>
          <p:cNvSpPr txBox="1"/>
          <p:nvPr userDrawn="1"/>
        </p:nvSpPr>
        <p:spPr>
          <a:xfrm>
            <a:off x="5122044" y="6464648"/>
            <a:ext cx="5313782" cy="246221"/>
          </a:xfrm>
          <a:prstGeom prst="rect">
            <a:avLst/>
          </a:prstGeom>
          <a:noFill/>
        </p:spPr>
        <p:txBody>
          <a:bodyPr wrap="square" rtlCol="0">
            <a:spAutoFit/>
          </a:bodyPr>
          <a:lstStyle/>
          <a:p>
            <a:pPr algn="ctr"/>
            <a:r>
              <a:rPr lang="en-GB" sz="1000" spc="100" baseline="0" dirty="0">
                <a:solidFill>
                  <a:schemeClr val="bg1"/>
                </a:solidFill>
                <a:latin typeface="Avenir Book" panose="02000503020000020003" pitchFamily="2" charset="0"/>
              </a:rPr>
              <a:t>supporting migrant and minority ethnic women through digital education</a:t>
            </a:r>
            <a:endParaRPr lang="en-RU" sz="1000" spc="100" baseline="0" dirty="0">
              <a:solidFill>
                <a:schemeClr val="bg1"/>
              </a:solidFill>
              <a:latin typeface="Avenir Book" panose="02000503020000020003" pitchFamily="2" charset="0"/>
            </a:endParaRPr>
          </a:p>
        </p:txBody>
      </p:sp>
      <p:sp>
        <p:nvSpPr>
          <p:cNvPr id="12" name="Text Placeholder 23">
            <a:extLst>
              <a:ext uri="{FF2B5EF4-FFF2-40B4-BE49-F238E27FC236}">
                <a16:creationId xmlns:a16="http://schemas.microsoft.com/office/drawing/2014/main" id="{52674A0C-D6B5-AB4C-8491-7188D48BF5C6}"/>
              </a:ext>
            </a:extLst>
          </p:cNvPr>
          <p:cNvSpPr>
            <a:spLocks noGrp="1"/>
          </p:cNvSpPr>
          <p:nvPr>
            <p:ph type="body" sz="quarter" idx="14" hasCustomPrompt="1"/>
          </p:nvPr>
        </p:nvSpPr>
        <p:spPr>
          <a:xfrm>
            <a:off x="447066" y="309492"/>
            <a:ext cx="4957828" cy="4389830"/>
          </a:xfrm>
          <a:noFill/>
        </p:spPr>
        <p:txBody>
          <a:bodyPr>
            <a:normAutofit/>
          </a:bodyPr>
          <a:lstStyle>
            <a:lvl1pPr marL="0" indent="0" algn="l">
              <a:buNone/>
              <a:defRPr sz="3600" b="1">
                <a:solidFill>
                  <a:srgbClr val="0675AD"/>
                </a:solidFill>
                <a:latin typeface="+mn-lt"/>
              </a:defRPr>
            </a:lvl1pPr>
          </a:lstStyle>
          <a:p>
            <a:pPr lvl="0"/>
            <a:r>
              <a:rPr lang="en-US" dirty="0"/>
              <a:t>TITLE</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vider Slide - Yellow">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25CAAAF-9203-344C-A81B-62D974EF1D53}"/>
              </a:ext>
            </a:extLst>
          </p:cNvPr>
          <p:cNvSpPr/>
          <p:nvPr userDrawn="1"/>
        </p:nvSpPr>
        <p:spPr>
          <a:xfrm>
            <a:off x="0" y="0"/>
            <a:ext cx="12191993" cy="6515100"/>
          </a:xfrm>
          <a:prstGeom prst="rect">
            <a:avLst/>
          </a:prstGeom>
          <a:solidFill>
            <a:srgbClr val="E7F3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671D9DF-1F77-5241-8F15-ADFC835A8E73}"/>
              </a:ext>
            </a:extLst>
          </p:cNvPr>
          <p:cNvSpPr/>
          <p:nvPr userDrawn="1"/>
        </p:nvSpPr>
        <p:spPr>
          <a:xfrm>
            <a:off x="0" y="6342926"/>
            <a:ext cx="12192000" cy="515073"/>
          </a:xfrm>
          <a:prstGeom prst="rect">
            <a:avLst/>
          </a:prstGeom>
          <a:solidFill>
            <a:srgbClr val="8D5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9" name="Picture 8">
            <a:extLst>
              <a:ext uri="{FF2B5EF4-FFF2-40B4-BE49-F238E27FC236}">
                <a16:creationId xmlns:a16="http://schemas.microsoft.com/office/drawing/2014/main" id="{DA631EB9-87FE-3C4D-88F8-2BD6FDD4F782}"/>
              </a:ext>
            </a:extLst>
          </p:cNvPr>
          <p:cNvPicPr>
            <a:picLocks noChangeAspect="1"/>
          </p:cNvPicPr>
          <p:nvPr userDrawn="1"/>
        </p:nvPicPr>
        <p:blipFill>
          <a:blip r:embed="rId2"/>
          <a:stretch>
            <a:fillRect/>
          </a:stretch>
        </p:blipFill>
        <p:spPr>
          <a:xfrm>
            <a:off x="11392072" y="6406917"/>
            <a:ext cx="152963" cy="387090"/>
          </a:xfrm>
          <a:prstGeom prst="rect">
            <a:avLst/>
          </a:prstGeom>
        </p:spPr>
      </p:pic>
      <p:cxnSp>
        <p:nvCxnSpPr>
          <p:cNvPr id="10" name="Straight Connector 9">
            <a:extLst>
              <a:ext uri="{FF2B5EF4-FFF2-40B4-BE49-F238E27FC236}">
                <a16:creationId xmlns:a16="http://schemas.microsoft.com/office/drawing/2014/main" id="{13B96A47-9A9C-314B-9ECF-1CBB1B5F1E1D}"/>
              </a:ext>
            </a:extLst>
          </p:cNvPr>
          <p:cNvCxnSpPr/>
          <p:nvPr userDrawn="1"/>
        </p:nvCxnSpPr>
        <p:spPr>
          <a:xfrm flipV="1">
            <a:off x="10822330" y="6406917"/>
            <a:ext cx="0" cy="3703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58C3781A-0B12-8A43-B311-F278A3A0734D}"/>
              </a:ext>
            </a:extLst>
          </p:cNvPr>
          <p:cNvSpPr txBox="1"/>
          <p:nvPr userDrawn="1"/>
        </p:nvSpPr>
        <p:spPr>
          <a:xfrm>
            <a:off x="5122044" y="6464648"/>
            <a:ext cx="5313782" cy="246221"/>
          </a:xfrm>
          <a:prstGeom prst="rect">
            <a:avLst/>
          </a:prstGeom>
          <a:noFill/>
        </p:spPr>
        <p:txBody>
          <a:bodyPr wrap="square" rtlCol="0">
            <a:spAutoFit/>
          </a:bodyPr>
          <a:lstStyle/>
          <a:p>
            <a:pPr algn="ctr"/>
            <a:r>
              <a:rPr lang="en-GB" sz="1000" spc="100" baseline="0" dirty="0">
                <a:solidFill>
                  <a:schemeClr val="bg1"/>
                </a:solidFill>
                <a:latin typeface="Avenir Book" panose="02000503020000020003" pitchFamily="2" charset="0"/>
              </a:rPr>
              <a:t>supporting migrant and minority ethnic women through digital education</a:t>
            </a:r>
            <a:endParaRPr lang="en-RU" sz="1000" spc="100" baseline="0" dirty="0">
              <a:solidFill>
                <a:schemeClr val="bg1"/>
              </a:solidFill>
              <a:latin typeface="Avenir Book" panose="02000503020000020003" pitchFamily="2" charset="0"/>
            </a:endParaRPr>
          </a:p>
        </p:txBody>
      </p:sp>
      <p:sp>
        <p:nvSpPr>
          <p:cNvPr id="12" name="Text Placeholder 23">
            <a:extLst>
              <a:ext uri="{FF2B5EF4-FFF2-40B4-BE49-F238E27FC236}">
                <a16:creationId xmlns:a16="http://schemas.microsoft.com/office/drawing/2014/main" id="{BFC85CD8-3289-9A4A-A9E7-1366A69D2FF1}"/>
              </a:ext>
            </a:extLst>
          </p:cNvPr>
          <p:cNvSpPr>
            <a:spLocks noGrp="1"/>
          </p:cNvSpPr>
          <p:nvPr>
            <p:ph type="body" sz="quarter" idx="14" hasCustomPrompt="1"/>
          </p:nvPr>
        </p:nvSpPr>
        <p:spPr>
          <a:xfrm>
            <a:off x="447066" y="309492"/>
            <a:ext cx="4957828" cy="4389830"/>
          </a:xfrm>
          <a:noFill/>
        </p:spPr>
        <p:txBody>
          <a:bodyPr>
            <a:normAutofit/>
          </a:bodyPr>
          <a:lstStyle>
            <a:lvl1pPr marL="0" indent="0" algn="l">
              <a:buNone/>
              <a:defRPr sz="3600" b="1">
                <a:solidFill>
                  <a:srgbClr val="F9A169"/>
                </a:solidFill>
                <a:latin typeface="+mn-lt"/>
              </a:defRPr>
            </a:lvl1pPr>
          </a:lstStyle>
          <a:p>
            <a:pPr lvl="0"/>
            <a:r>
              <a:rPr lang="en-US" dirty="0"/>
              <a:t>TITLE</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 bullet point slide">
    <p:spTree>
      <p:nvGrpSpPr>
        <p:cNvPr id="1" name=""/>
        <p:cNvGrpSpPr/>
        <p:nvPr/>
      </p:nvGrpSpPr>
      <p:grpSpPr>
        <a:xfrm>
          <a:off x="0" y="0"/>
          <a:ext cx="0" cy="0"/>
          <a:chOff x="0" y="0"/>
          <a:chExt cx="0" cy="0"/>
        </a:xfrm>
      </p:grpSpPr>
      <p:sp>
        <p:nvSpPr>
          <p:cNvPr id="17" name="Rectangle 16"/>
          <p:cNvSpPr/>
          <p:nvPr userDrawn="1"/>
        </p:nvSpPr>
        <p:spPr>
          <a:xfrm>
            <a:off x="3530547" y="2061842"/>
            <a:ext cx="8139132" cy="950300"/>
          </a:xfrm>
          <a:prstGeom prst="rect">
            <a:avLst/>
          </a:prstGeom>
          <a:solidFill>
            <a:srgbClr val="8D5B98"/>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 Placeholder 23"/>
          <p:cNvSpPr>
            <a:spLocks noGrp="1"/>
          </p:cNvSpPr>
          <p:nvPr>
            <p:ph type="body" sz="quarter" idx="13" hasCustomPrompt="1"/>
          </p:nvPr>
        </p:nvSpPr>
        <p:spPr>
          <a:xfrm>
            <a:off x="447066" y="309492"/>
            <a:ext cx="11222614" cy="1384839"/>
          </a:xfrm>
          <a:noFill/>
        </p:spPr>
        <p:txBody>
          <a:bodyPr>
            <a:normAutofit/>
          </a:bodyPr>
          <a:lstStyle>
            <a:lvl1pPr marL="0" indent="0" algn="l">
              <a:buNone/>
              <a:defRPr sz="3600" b="1">
                <a:solidFill>
                  <a:srgbClr val="8D5B98"/>
                </a:solidFill>
                <a:latin typeface="+mn-lt"/>
              </a:defRPr>
            </a:lvl1pPr>
          </a:lstStyle>
          <a:p>
            <a:pPr lvl="0"/>
            <a:r>
              <a:rPr lang="en-US" dirty="0"/>
              <a:t>TITLE</a:t>
            </a:r>
          </a:p>
        </p:txBody>
      </p:sp>
      <p:sp>
        <p:nvSpPr>
          <p:cNvPr id="55" name="Text Placeholder 25"/>
          <p:cNvSpPr>
            <a:spLocks noGrp="1"/>
          </p:cNvSpPr>
          <p:nvPr>
            <p:ph type="body" sz="quarter" idx="16" hasCustomPrompt="1"/>
          </p:nvPr>
        </p:nvSpPr>
        <p:spPr>
          <a:xfrm>
            <a:off x="3530547" y="2061842"/>
            <a:ext cx="7291784" cy="950300"/>
          </a:xfrm>
          <a:noFill/>
        </p:spPr>
        <p:txBody>
          <a:bodyPr>
            <a:noAutofit/>
          </a:bodyPr>
          <a:lstStyle>
            <a:lvl1pPr marL="0" indent="0" algn="l">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26" name="Rectangle 25">
            <a:extLst>
              <a:ext uri="{FF2B5EF4-FFF2-40B4-BE49-F238E27FC236}">
                <a16:creationId xmlns:a16="http://schemas.microsoft.com/office/drawing/2014/main" id="{FF5A11C8-FC85-3F4D-8EC9-3AE55DC5C17E}"/>
              </a:ext>
            </a:extLst>
          </p:cNvPr>
          <p:cNvSpPr/>
          <p:nvPr userDrawn="1"/>
        </p:nvSpPr>
        <p:spPr>
          <a:xfrm>
            <a:off x="0" y="6342926"/>
            <a:ext cx="12192000" cy="515073"/>
          </a:xfrm>
          <a:prstGeom prst="rect">
            <a:avLst/>
          </a:prstGeom>
          <a:solidFill>
            <a:srgbClr val="8D5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27" name="Picture 26">
            <a:extLst>
              <a:ext uri="{FF2B5EF4-FFF2-40B4-BE49-F238E27FC236}">
                <a16:creationId xmlns:a16="http://schemas.microsoft.com/office/drawing/2014/main" id="{E5CA41B4-BB8D-454A-94FA-0DE7559FFFF2}"/>
              </a:ext>
            </a:extLst>
          </p:cNvPr>
          <p:cNvPicPr>
            <a:picLocks noChangeAspect="1"/>
          </p:cNvPicPr>
          <p:nvPr userDrawn="1"/>
        </p:nvPicPr>
        <p:blipFill>
          <a:blip r:embed="rId2"/>
          <a:stretch>
            <a:fillRect/>
          </a:stretch>
        </p:blipFill>
        <p:spPr>
          <a:xfrm>
            <a:off x="11392072" y="6406917"/>
            <a:ext cx="152963" cy="387090"/>
          </a:xfrm>
          <a:prstGeom prst="rect">
            <a:avLst/>
          </a:prstGeom>
        </p:spPr>
      </p:pic>
      <p:cxnSp>
        <p:nvCxnSpPr>
          <p:cNvPr id="28" name="Straight Connector 27">
            <a:extLst>
              <a:ext uri="{FF2B5EF4-FFF2-40B4-BE49-F238E27FC236}">
                <a16:creationId xmlns:a16="http://schemas.microsoft.com/office/drawing/2014/main" id="{ACCFB690-6EBC-AF4A-B1CE-B241EB115543}"/>
              </a:ext>
            </a:extLst>
          </p:cNvPr>
          <p:cNvCxnSpPr/>
          <p:nvPr userDrawn="1"/>
        </p:nvCxnSpPr>
        <p:spPr>
          <a:xfrm flipV="1">
            <a:off x="10822330" y="6406917"/>
            <a:ext cx="0" cy="3703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3D753F54-0DB2-E849-864F-12037BC6F386}"/>
              </a:ext>
            </a:extLst>
          </p:cNvPr>
          <p:cNvSpPr txBox="1"/>
          <p:nvPr userDrawn="1"/>
        </p:nvSpPr>
        <p:spPr>
          <a:xfrm>
            <a:off x="5122044" y="6464648"/>
            <a:ext cx="5313782" cy="246221"/>
          </a:xfrm>
          <a:prstGeom prst="rect">
            <a:avLst/>
          </a:prstGeom>
          <a:noFill/>
        </p:spPr>
        <p:txBody>
          <a:bodyPr wrap="square" rtlCol="0">
            <a:spAutoFit/>
          </a:bodyPr>
          <a:lstStyle/>
          <a:p>
            <a:pPr algn="ctr"/>
            <a:r>
              <a:rPr lang="en-GB" sz="1000" spc="100" baseline="0" dirty="0">
                <a:solidFill>
                  <a:schemeClr val="bg1"/>
                </a:solidFill>
                <a:latin typeface="Avenir Book" panose="02000503020000020003" pitchFamily="2" charset="0"/>
              </a:rPr>
              <a:t>supporting migrant and minority ethnic women through digital education</a:t>
            </a:r>
            <a:endParaRPr lang="en-RU" sz="1000" spc="100" baseline="0" dirty="0">
              <a:solidFill>
                <a:schemeClr val="bg1"/>
              </a:solidFill>
              <a:latin typeface="Avenir Book" panose="02000503020000020003" pitchFamily="2" charset="0"/>
            </a:endParaRPr>
          </a:p>
        </p:txBody>
      </p:sp>
      <p:pic>
        <p:nvPicPr>
          <p:cNvPr id="2" name="Picture 1">
            <a:extLst>
              <a:ext uri="{FF2B5EF4-FFF2-40B4-BE49-F238E27FC236}">
                <a16:creationId xmlns:a16="http://schemas.microsoft.com/office/drawing/2014/main" id="{3D8443A2-1886-5F47-B715-5B4160CC429E}"/>
              </a:ext>
            </a:extLst>
          </p:cNvPr>
          <p:cNvPicPr>
            <a:picLocks noChangeAspect="1"/>
          </p:cNvPicPr>
          <p:nvPr userDrawn="1"/>
        </p:nvPicPr>
        <p:blipFill>
          <a:blip r:embed="rId3"/>
          <a:stretch>
            <a:fillRect/>
          </a:stretch>
        </p:blipFill>
        <p:spPr>
          <a:xfrm rot="18299903">
            <a:off x="1098619" y="1851684"/>
            <a:ext cx="933450" cy="1004414"/>
          </a:xfrm>
          <a:prstGeom prst="rect">
            <a:avLst/>
          </a:prstGeom>
        </p:spPr>
      </p:pic>
      <p:sp>
        <p:nvSpPr>
          <p:cNvPr id="3" name="Oval 2">
            <a:extLst>
              <a:ext uri="{FF2B5EF4-FFF2-40B4-BE49-F238E27FC236}">
                <a16:creationId xmlns:a16="http://schemas.microsoft.com/office/drawing/2014/main" id="{37D7EC09-A18B-D94B-A3C4-D52B3CA98306}"/>
              </a:ext>
            </a:extLst>
          </p:cNvPr>
          <p:cNvSpPr/>
          <p:nvPr userDrawn="1"/>
        </p:nvSpPr>
        <p:spPr>
          <a:xfrm>
            <a:off x="1396563" y="1983442"/>
            <a:ext cx="1169894" cy="1169894"/>
          </a:xfrm>
          <a:prstGeom prst="ellipse">
            <a:avLst/>
          </a:prstGeom>
          <a:solidFill>
            <a:srgbClr val="8D5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54" name="Text Placeholder 25"/>
          <p:cNvSpPr>
            <a:spLocks noGrp="1"/>
          </p:cNvSpPr>
          <p:nvPr>
            <p:ph type="body" sz="quarter" idx="15" hasCustomPrompt="1"/>
          </p:nvPr>
        </p:nvSpPr>
        <p:spPr>
          <a:xfrm>
            <a:off x="1573306" y="2214680"/>
            <a:ext cx="833717" cy="770567"/>
          </a:xfrm>
        </p:spPr>
        <p:txBody>
          <a:bodyPr anchor="ctr">
            <a:noAutofit/>
          </a:bodyPr>
          <a:lstStyle>
            <a:lvl1pPr marL="0" indent="0" algn="ctr">
              <a:buNone/>
              <a:defRPr sz="40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30" name="Rectangle 29">
            <a:extLst>
              <a:ext uri="{FF2B5EF4-FFF2-40B4-BE49-F238E27FC236}">
                <a16:creationId xmlns:a16="http://schemas.microsoft.com/office/drawing/2014/main" id="{95C3329D-256D-DA47-AB58-BA302FF0AF0C}"/>
              </a:ext>
            </a:extLst>
          </p:cNvPr>
          <p:cNvSpPr/>
          <p:nvPr userDrawn="1"/>
        </p:nvSpPr>
        <p:spPr>
          <a:xfrm>
            <a:off x="3543994" y="3460336"/>
            <a:ext cx="8139132" cy="950300"/>
          </a:xfrm>
          <a:prstGeom prst="rect">
            <a:avLst/>
          </a:prstGeom>
          <a:solidFill>
            <a:srgbClr val="0675AD"/>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 Placeholder 25">
            <a:extLst>
              <a:ext uri="{FF2B5EF4-FFF2-40B4-BE49-F238E27FC236}">
                <a16:creationId xmlns:a16="http://schemas.microsoft.com/office/drawing/2014/main" id="{7A3B195A-6064-AA4E-B6DD-9CF1476F3F33}"/>
              </a:ext>
            </a:extLst>
          </p:cNvPr>
          <p:cNvSpPr>
            <a:spLocks noGrp="1"/>
          </p:cNvSpPr>
          <p:nvPr>
            <p:ph type="body" sz="quarter" idx="17" hasCustomPrompt="1"/>
          </p:nvPr>
        </p:nvSpPr>
        <p:spPr>
          <a:xfrm>
            <a:off x="3543994" y="3460336"/>
            <a:ext cx="7291784" cy="950300"/>
          </a:xfrm>
          <a:noFill/>
        </p:spPr>
        <p:txBody>
          <a:bodyPr>
            <a:noAutofit/>
          </a:bodyPr>
          <a:lstStyle>
            <a:lvl1pPr marL="0" indent="0" algn="l">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pic>
        <p:nvPicPr>
          <p:cNvPr id="32" name="Picture 31">
            <a:extLst>
              <a:ext uri="{FF2B5EF4-FFF2-40B4-BE49-F238E27FC236}">
                <a16:creationId xmlns:a16="http://schemas.microsoft.com/office/drawing/2014/main" id="{67401369-38F2-E34D-8B98-28581ED0B011}"/>
              </a:ext>
            </a:extLst>
          </p:cNvPr>
          <p:cNvPicPr>
            <a:picLocks noChangeAspect="1"/>
          </p:cNvPicPr>
          <p:nvPr userDrawn="1"/>
        </p:nvPicPr>
        <p:blipFill>
          <a:blip r:embed="rId3"/>
          <a:stretch>
            <a:fillRect/>
          </a:stretch>
        </p:blipFill>
        <p:spPr>
          <a:xfrm rot="18299903">
            <a:off x="1112066" y="3250178"/>
            <a:ext cx="933450" cy="1004414"/>
          </a:xfrm>
          <a:prstGeom prst="rect">
            <a:avLst/>
          </a:prstGeom>
        </p:spPr>
      </p:pic>
      <p:sp>
        <p:nvSpPr>
          <p:cNvPr id="33" name="Oval 32">
            <a:extLst>
              <a:ext uri="{FF2B5EF4-FFF2-40B4-BE49-F238E27FC236}">
                <a16:creationId xmlns:a16="http://schemas.microsoft.com/office/drawing/2014/main" id="{162D1FF3-6D32-A04F-8E17-7BA25B709709}"/>
              </a:ext>
            </a:extLst>
          </p:cNvPr>
          <p:cNvSpPr/>
          <p:nvPr userDrawn="1"/>
        </p:nvSpPr>
        <p:spPr>
          <a:xfrm>
            <a:off x="1410010" y="3381936"/>
            <a:ext cx="1169894" cy="1169894"/>
          </a:xfrm>
          <a:prstGeom prst="ellipse">
            <a:avLst/>
          </a:prstGeom>
          <a:solidFill>
            <a:srgbClr val="0675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34" name="Text Placeholder 25">
            <a:extLst>
              <a:ext uri="{FF2B5EF4-FFF2-40B4-BE49-F238E27FC236}">
                <a16:creationId xmlns:a16="http://schemas.microsoft.com/office/drawing/2014/main" id="{B4CFE5A5-E559-BB40-8123-58565035922B}"/>
              </a:ext>
            </a:extLst>
          </p:cNvPr>
          <p:cNvSpPr>
            <a:spLocks noGrp="1"/>
          </p:cNvSpPr>
          <p:nvPr>
            <p:ph type="body" sz="quarter" idx="18" hasCustomPrompt="1"/>
          </p:nvPr>
        </p:nvSpPr>
        <p:spPr>
          <a:xfrm>
            <a:off x="1586753" y="3613174"/>
            <a:ext cx="833717" cy="770567"/>
          </a:xfrm>
        </p:spPr>
        <p:txBody>
          <a:bodyPr anchor="ctr">
            <a:noAutofit/>
          </a:bodyPr>
          <a:lstStyle>
            <a:lvl1pPr marL="0" indent="0" algn="ctr">
              <a:buNone/>
              <a:defRPr sz="40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35" name="Rectangle 34">
            <a:extLst>
              <a:ext uri="{FF2B5EF4-FFF2-40B4-BE49-F238E27FC236}">
                <a16:creationId xmlns:a16="http://schemas.microsoft.com/office/drawing/2014/main" id="{271CBFE2-FFCE-FE44-9495-8BA176042583}"/>
              </a:ext>
            </a:extLst>
          </p:cNvPr>
          <p:cNvSpPr/>
          <p:nvPr userDrawn="1"/>
        </p:nvSpPr>
        <p:spPr>
          <a:xfrm>
            <a:off x="3557441" y="4872277"/>
            <a:ext cx="8139132" cy="950300"/>
          </a:xfrm>
          <a:prstGeom prst="rect">
            <a:avLst/>
          </a:prstGeom>
          <a:solidFill>
            <a:srgbClr val="F9A169"/>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 Placeholder 25">
            <a:extLst>
              <a:ext uri="{FF2B5EF4-FFF2-40B4-BE49-F238E27FC236}">
                <a16:creationId xmlns:a16="http://schemas.microsoft.com/office/drawing/2014/main" id="{7B7D6ABF-A700-7F44-B319-60A3EFAD100A}"/>
              </a:ext>
            </a:extLst>
          </p:cNvPr>
          <p:cNvSpPr>
            <a:spLocks noGrp="1"/>
          </p:cNvSpPr>
          <p:nvPr>
            <p:ph type="body" sz="quarter" idx="19" hasCustomPrompt="1"/>
          </p:nvPr>
        </p:nvSpPr>
        <p:spPr>
          <a:xfrm>
            <a:off x="3557441" y="4872277"/>
            <a:ext cx="7291784" cy="950300"/>
          </a:xfrm>
          <a:noFill/>
        </p:spPr>
        <p:txBody>
          <a:bodyPr>
            <a:noAutofit/>
          </a:bodyPr>
          <a:lstStyle>
            <a:lvl1pPr marL="0" indent="0" algn="l">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pic>
        <p:nvPicPr>
          <p:cNvPr id="37" name="Picture 36">
            <a:extLst>
              <a:ext uri="{FF2B5EF4-FFF2-40B4-BE49-F238E27FC236}">
                <a16:creationId xmlns:a16="http://schemas.microsoft.com/office/drawing/2014/main" id="{ACB29A91-B7BB-9345-9DC8-4FC97AEAEFF5}"/>
              </a:ext>
            </a:extLst>
          </p:cNvPr>
          <p:cNvPicPr>
            <a:picLocks noChangeAspect="1"/>
          </p:cNvPicPr>
          <p:nvPr userDrawn="1"/>
        </p:nvPicPr>
        <p:blipFill>
          <a:blip r:embed="rId3"/>
          <a:stretch>
            <a:fillRect/>
          </a:stretch>
        </p:blipFill>
        <p:spPr>
          <a:xfrm rot="18299903">
            <a:off x="1125513" y="4662119"/>
            <a:ext cx="933450" cy="1004414"/>
          </a:xfrm>
          <a:prstGeom prst="rect">
            <a:avLst/>
          </a:prstGeom>
        </p:spPr>
      </p:pic>
      <p:sp>
        <p:nvSpPr>
          <p:cNvPr id="38" name="Oval 37">
            <a:extLst>
              <a:ext uri="{FF2B5EF4-FFF2-40B4-BE49-F238E27FC236}">
                <a16:creationId xmlns:a16="http://schemas.microsoft.com/office/drawing/2014/main" id="{E23FC8F7-AA5B-3149-B285-30F341B5FB52}"/>
              </a:ext>
            </a:extLst>
          </p:cNvPr>
          <p:cNvSpPr/>
          <p:nvPr userDrawn="1"/>
        </p:nvSpPr>
        <p:spPr>
          <a:xfrm>
            <a:off x="1423457" y="4793877"/>
            <a:ext cx="1169894" cy="1169894"/>
          </a:xfrm>
          <a:prstGeom prst="ellipse">
            <a:avLst/>
          </a:prstGeom>
          <a:solidFill>
            <a:srgbClr val="F9A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39" name="Text Placeholder 25">
            <a:extLst>
              <a:ext uri="{FF2B5EF4-FFF2-40B4-BE49-F238E27FC236}">
                <a16:creationId xmlns:a16="http://schemas.microsoft.com/office/drawing/2014/main" id="{B1435DFE-2114-054A-B0FC-A57DF4EC41B9}"/>
              </a:ext>
            </a:extLst>
          </p:cNvPr>
          <p:cNvSpPr>
            <a:spLocks noGrp="1"/>
          </p:cNvSpPr>
          <p:nvPr>
            <p:ph type="body" sz="quarter" idx="20" hasCustomPrompt="1"/>
          </p:nvPr>
        </p:nvSpPr>
        <p:spPr>
          <a:xfrm>
            <a:off x="1600200" y="5025115"/>
            <a:ext cx="833717" cy="770567"/>
          </a:xfrm>
        </p:spPr>
        <p:txBody>
          <a:bodyPr anchor="ctr">
            <a:noAutofit/>
          </a:bodyPr>
          <a:lstStyle>
            <a:lvl1pPr marL="0" indent="0" algn="ctr">
              <a:buNone/>
              <a:defRPr sz="40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Tree>
    <p:extLst>
      <p:ext uri="{BB962C8B-B14F-4D97-AF65-F5344CB8AC3E}">
        <p14:creationId xmlns:p14="http://schemas.microsoft.com/office/powerpoint/2010/main" val="15291645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4 bullet point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E6DD84E-8EE2-C12E-60FC-21C6D935CFCF}"/>
              </a:ext>
            </a:extLst>
          </p:cNvPr>
          <p:cNvSpPr/>
          <p:nvPr userDrawn="1"/>
        </p:nvSpPr>
        <p:spPr>
          <a:xfrm>
            <a:off x="0" y="1"/>
            <a:ext cx="6028091" cy="6406916"/>
          </a:xfrm>
          <a:prstGeom prst="rect">
            <a:avLst/>
          </a:prstGeom>
          <a:solidFill>
            <a:srgbClr val="E7F3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5" name="Rectangle 34">
            <a:extLst>
              <a:ext uri="{FF2B5EF4-FFF2-40B4-BE49-F238E27FC236}">
                <a16:creationId xmlns:a16="http://schemas.microsoft.com/office/drawing/2014/main" id="{271CBFE2-FFCE-FE44-9495-8BA176042583}"/>
              </a:ext>
            </a:extLst>
          </p:cNvPr>
          <p:cNvSpPr/>
          <p:nvPr userDrawn="1"/>
        </p:nvSpPr>
        <p:spPr>
          <a:xfrm>
            <a:off x="8265310" y="5129250"/>
            <a:ext cx="3404367" cy="950300"/>
          </a:xfrm>
          <a:prstGeom prst="rect">
            <a:avLst/>
          </a:prstGeom>
          <a:solidFill>
            <a:srgbClr val="7AB5E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B7882A9-44AD-E337-3645-CF022F98696C}"/>
              </a:ext>
            </a:extLst>
          </p:cNvPr>
          <p:cNvSpPr/>
          <p:nvPr userDrawn="1"/>
        </p:nvSpPr>
        <p:spPr>
          <a:xfrm>
            <a:off x="8265311" y="3759876"/>
            <a:ext cx="3404367" cy="950300"/>
          </a:xfrm>
          <a:prstGeom prst="rect">
            <a:avLst/>
          </a:prstGeom>
          <a:solidFill>
            <a:srgbClr val="F9A169"/>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BFB76C00-9DB4-3765-0B71-F97B2B604D47}"/>
              </a:ext>
            </a:extLst>
          </p:cNvPr>
          <p:cNvPicPr>
            <a:picLocks noChangeAspect="1"/>
          </p:cNvPicPr>
          <p:nvPr userDrawn="1"/>
        </p:nvPicPr>
        <p:blipFill>
          <a:blip r:embed="rId2"/>
          <a:stretch>
            <a:fillRect/>
          </a:stretch>
        </p:blipFill>
        <p:spPr>
          <a:xfrm rot="18299903">
            <a:off x="6179788" y="4868060"/>
            <a:ext cx="933450" cy="1004414"/>
          </a:xfrm>
          <a:prstGeom prst="rect">
            <a:avLst/>
          </a:prstGeom>
        </p:spPr>
      </p:pic>
      <p:sp>
        <p:nvSpPr>
          <p:cNvPr id="17" name="Rectangle 16"/>
          <p:cNvSpPr/>
          <p:nvPr userDrawn="1"/>
        </p:nvSpPr>
        <p:spPr>
          <a:xfrm>
            <a:off x="8278760" y="1161750"/>
            <a:ext cx="3390918" cy="950300"/>
          </a:xfrm>
          <a:prstGeom prst="rect">
            <a:avLst/>
          </a:prstGeom>
          <a:solidFill>
            <a:srgbClr val="8D5B98"/>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 Placeholder 23"/>
          <p:cNvSpPr>
            <a:spLocks noGrp="1"/>
          </p:cNvSpPr>
          <p:nvPr>
            <p:ph type="body" sz="quarter" idx="13" hasCustomPrompt="1"/>
          </p:nvPr>
        </p:nvSpPr>
        <p:spPr>
          <a:xfrm>
            <a:off x="447066" y="309493"/>
            <a:ext cx="5789781" cy="848718"/>
          </a:xfrm>
          <a:noFill/>
        </p:spPr>
        <p:txBody>
          <a:bodyPr>
            <a:normAutofit/>
          </a:bodyPr>
          <a:lstStyle>
            <a:lvl1pPr marL="0" indent="0" algn="l">
              <a:buNone/>
              <a:defRPr sz="3600" b="1">
                <a:solidFill>
                  <a:srgbClr val="8D5B98"/>
                </a:solidFill>
                <a:latin typeface="+mn-lt"/>
              </a:defRPr>
            </a:lvl1pPr>
          </a:lstStyle>
          <a:p>
            <a:pPr lvl="0"/>
            <a:r>
              <a:rPr lang="en-US" dirty="0"/>
              <a:t>TITLE</a:t>
            </a:r>
          </a:p>
        </p:txBody>
      </p:sp>
      <p:sp>
        <p:nvSpPr>
          <p:cNvPr id="55" name="Text Placeholder 25"/>
          <p:cNvSpPr>
            <a:spLocks noGrp="1"/>
          </p:cNvSpPr>
          <p:nvPr>
            <p:ph type="body" sz="quarter" idx="16" hasCustomPrompt="1"/>
          </p:nvPr>
        </p:nvSpPr>
        <p:spPr>
          <a:xfrm>
            <a:off x="8278759" y="1235315"/>
            <a:ext cx="2543570" cy="950300"/>
          </a:xfrm>
          <a:noFill/>
        </p:spPr>
        <p:txBody>
          <a:bodyPr>
            <a:noAutofit/>
          </a:bodyPr>
          <a:lstStyle>
            <a:lvl1pPr marL="0" indent="0" algn="l">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26" name="Rectangle 25">
            <a:extLst>
              <a:ext uri="{FF2B5EF4-FFF2-40B4-BE49-F238E27FC236}">
                <a16:creationId xmlns:a16="http://schemas.microsoft.com/office/drawing/2014/main" id="{FF5A11C8-FC85-3F4D-8EC9-3AE55DC5C17E}"/>
              </a:ext>
            </a:extLst>
          </p:cNvPr>
          <p:cNvSpPr/>
          <p:nvPr userDrawn="1"/>
        </p:nvSpPr>
        <p:spPr>
          <a:xfrm>
            <a:off x="0" y="6342926"/>
            <a:ext cx="12192000" cy="515073"/>
          </a:xfrm>
          <a:prstGeom prst="rect">
            <a:avLst/>
          </a:prstGeom>
          <a:solidFill>
            <a:srgbClr val="8D5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27" name="Picture 26">
            <a:extLst>
              <a:ext uri="{FF2B5EF4-FFF2-40B4-BE49-F238E27FC236}">
                <a16:creationId xmlns:a16="http://schemas.microsoft.com/office/drawing/2014/main" id="{E5CA41B4-BB8D-454A-94FA-0DE7559FFFF2}"/>
              </a:ext>
            </a:extLst>
          </p:cNvPr>
          <p:cNvPicPr>
            <a:picLocks noChangeAspect="1"/>
          </p:cNvPicPr>
          <p:nvPr userDrawn="1"/>
        </p:nvPicPr>
        <p:blipFill>
          <a:blip r:embed="rId3"/>
          <a:stretch>
            <a:fillRect/>
          </a:stretch>
        </p:blipFill>
        <p:spPr>
          <a:xfrm>
            <a:off x="11392072" y="6406917"/>
            <a:ext cx="152963" cy="387090"/>
          </a:xfrm>
          <a:prstGeom prst="rect">
            <a:avLst/>
          </a:prstGeom>
        </p:spPr>
      </p:pic>
      <p:cxnSp>
        <p:nvCxnSpPr>
          <p:cNvPr id="28" name="Straight Connector 27">
            <a:extLst>
              <a:ext uri="{FF2B5EF4-FFF2-40B4-BE49-F238E27FC236}">
                <a16:creationId xmlns:a16="http://schemas.microsoft.com/office/drawing/2014/main" id="{ACCFB690-6EBC-AF4A-B1CE-B241EB115543}"/>
              </a:ext>
            </a:extLst>
          </p:cNvPr>
          <p:cNvCxnSpPr/>
          <p:nvPr userDrawn="1"/>
        </p:nvCxnSpPr>
        <p:spPr>
          <a:xfrm flipV="1">
            <a:off x="10822330" y="6406917"/>
            <a:ext cx="0" cy="3703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3D753F54-0DB2-E849-864F-12037BC6F386}"/>
              </a:ext>
            </a:extLst>
          </p:cNvPr>
          <p:cNvSpPr txBox="1"/>
          <p:nvPr userDrawn="1"/>
        </p:nvSpPr>
        <p:spPr>
          <a:xfrm>
            <a:off x="5122044" y="6464648"/>
            <a:ext cx="5313782" cy="246221"/>
          </a:xfrm>
          <a:prstGeom prst="rect">
            <a:avLst/>
          </a:prstGeom>
          <a:noFill/>
        </p:spPr>
        <p:txBody>
          <a:bodyPr wrap="square" rtlCol="0">
            <a:spAutoFit/>
          </a:bodyPr>
          <a:lstStyle/>
          <a:p>
            <a:pPr algn="ctr"/>
            <a:r>
              <a:rPr lang="en-GB" sz="1000" spc="100" baseline="0" dirty="0">
                <a:solidFill>
                  <a:schemeClr val="bg1"/>
                </a:solidFill>
                <a:latin typeface="Avenir Book" panose="02000503020000020003" pitchFamily="2" charset="0"/>
              </a:rPr>
              <a:t>supporting migrant and minority ethnic women through digital education</a:t>
            </a:r>
            <a:endParaRPr lang="en-RU" sz="1000" spc="100" baseline="0" dirty="0">
              <a:solidFill>
                <a:schemeClr val="bg1"/>
              </a:solidFill>
              <a:latin typeface="Avenir Book" panose="02000503020000020003" pitchFamily="2" charset="0"/>
            </a:endParaRPr>
          </a:p>
        </p:txBody>
      </p:sp>
      <p:pic>
        <p:nvPicPr>
          <p:cNvPr id="2" name="Picture 1">
            <a:extLst>
              <a:ext uri="{FF2B5EF4-FFF2-40B4-BE49-F238E27FC236}">
                <a16:creationId xmlns:a16="http://schemas.microsoft.com/office/drawing/2014/main" id="{3D8443A2-1886-5F47-B715-5B4160CC429E}"/>
              </a:ext>
            </a:extLst>
          </p:cNvPr>
          <p:cNvPicPr>
            <a:picLocks noChangeAspect="1"/>
          </p:cNvPicPr>
          <p:nvPr userDrawn="1"/>
        </p:nvPicPr>
        <p:blipFill>
          <a:blip r:embed="rId2"/>
          <a:stretch>
            <a:fillRect/>
          </a:stretch>
        </p:blipFill>
        <p:spPr>
          <a:xfrm rot="18299903">
            <a:off x="6190435" y="854347"/>
            <a:ext cx="933450" cy="1004414"/>
          </a:xfrm>
          <a:prstGeom prst="rect">
            <a:avLst/>
          </a:prstGeom>
        </p:spPr>
      </p:pic>
      <p:sp>
        <p:nvSpPr>
          <p:cNvPr id="3" name="Oval 2">
            <a:extLst>
              <a:ext uri="{FF2B5EF4-FFF2-40B4-BE49-F238E27FC236}">
                <a16:creationId xmlns:a16="http://schemas.microsoft.com/office/drawing/2014/main" id="{37D7EC09-A18B-D94B-A3C4-D52B3CA98306}"/>
              </a:ext>
            </a:extLst>
          </p:cNvPr>
          <p:cNvSpPr/>
          <p:nvPr userDrawn="1"/>
        </p:nvSpPr>
        <p:spPr>
          <a:xfrm>
            <a:off x="6389247" y="1025863"/>
            <a:ext cx="1169894" cy="1169894"/>
          </a:xfrm>
          <a:prstGeom prst="ellipse">
            <a:avLst/>
          </a:prstGeom>
          <a:solidFill>
            <a:srgbClr val="8D5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54" name="Text Placeholder 25"/>
          <p:cNvSpPr>
            <a:spLocks noGrp="1"/>
          </p:cNvSpPr>
          <p:nvPr>
            <p:ph type="body" sz="quarter" idx="15" hasCustomPrompt="1"/>
          </p:nvPr>
        </p:nvSpPr>
        <p:spPr>
          <a:xfrm>
            <a:off x="6552543" y="1226845"/>
            <a:ext cx="833717" cy="770567"/>
          </a:xfrm>
        </p:spPr>
        <p:txBody>
          <a:bodyPr anchor="ctr">
            <a:noAutofit/>
          </a:bodyPr>
          <a:lstStyle>
            <a:lvl1pPr marL="0" indent="0" algn="ctr">
              <a:buNone/>
              <a:defRPr sz="40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30" name="Rectangle 29">
            <a:extLst>
              <a:ext uri="{FF2B5EF4-FFF2-40B4-BE49-F238E27FC236}">
                <a16:creationId xmlns:a16="http://schemas.microsoft.com/office/drawing/2014/main" id="{95C3329D-256D-DA47-AB58-BA302FF0AF0C}"/>
              </a:ext>
            </a:extLst>
          </p:cNvPr>
          <p:cNvSpPr/>
          <p:nvPr userDrawn="1"/>
        </p:nvSpPr>
        <p:spPr>
          <a:xfrm>
            <a:off x="8272036" y="2420228"/>
            <a:ext cx="3404366" cy="950300"/>
          </a:xfrm>
          <a:prstGeom prst="rect">
            <a:avLst/>
          </a:prstGeom>
          <a:solidFill>
            <a:srgbClr val="0675AD"/>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 Placeholder 25">
            <a:extLst>
              <a:ext uri="{FF2B5EF4-FFF2-40B4-BE49-F238E27FC236}">
                <a16:creationId xmlns:a16="http://schemas.microsoft.com/office/drawing/2014/main" id="{7A3B195A-6064-AA4E-B6DD-9CF1476F3F33}"/>
              </a:ext>
            </a:extLst>
          </p:cNvPr>
          <p:cNvSpPr>
            <a:spLocks noGrp="1"/>
          </p:cNvSpPr>
          <p:nvPr>
            <p:ph type="body" sz="quarter" idx="17" hasCustomPrompt="1"/>
          </p:nvPr>
        </p:nvSpPr>
        <p:spPr>
          <a:xfrm>
            <a:off x="8272036" y="2429791"/>
            <a:ext cx="2557017" cy="950300"/>
          </a:xfrm>
          <a:noFill/>
        </p:spPr>
        <p:txBody>
          <a:bodyPr>
            <a:noAutofit/>
          </a:bodyPr>
          <a:lstStyle>
            <a:lvl1pPr marL="0" indent="0" algn="l">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pic>
        <p:nvPicPr>
          <p:cNvPr id="32" name="Picture 31">
            <a:extLst>
              <a:ext uri="{FF2B5EF4-FFF2-40B4-BE49-F238E27FC236}">
                <a16:creationId xmlns:a16="http://schemas.microsoft.com/office/drawing/2014/main" id="{67401369-38F2-E34D-8B98-28581ED0B011}"/>
              </a:ext>
            </a:extLst>
          </p:cNvPr>
          <p:cNvPicPr>
            <a:picLocks noChangeAspect="1"/>
          </p:cNvPicPr>
          <p:nvPr userDrawn="1"/>
        </p:nvPicPr>
        <p:blipFill>
          <a:blip r:embed="rId2"/>
          <a:stretch>
            <a:fillRect/>
          </a:stretch>
        </p:blipFill>
        <p:spPr>
          <a:xfrm rot="18299903">
            <a:off x="6190434" y="2160929"/>
            <a:ext cx="933450" cy="1004414"/>
          </a:xfrm>
          <a:prstGeom prst="rect">
            <a:avLst/>
          </a:prstGeom>
        </p:spPr>
      </p:pic>
      <p:sp>
        <p:nvSpPr>
          <p:cNvPr id="33" name="Oval 32">
            <a:extLst>
              <a:ext uri="{FF2B5EF4-FFF2-40B4-BE49-F238E27FC236}">
                <a16:creationId xmlns:a16="http://schemas.microsoft.com/office/drawing/2014/main" id="{162D1FF3-6D32-A04F-8E17-7BA25B709709}"/>
              </a:ext>
            </a:extLst>
          </p:cNvPr>
          <p:cNvSpPr/>
          <p:nvPr userDrawn="1"/>
        </p:nvSpPr>
        <p:spPr>
          <a:xfrm>
            <a:off x="6389247" y="2394101"/>
            <a:ext cx="1169894" cy="1169894"/>
          </a:xfrm>
          <a:prstGeom prst="ellipse">
            <a:avLst/>
          </a:prstGeom>
          <a:solidFill>
            <a:srgbClr val="0675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34" name="Text Placeholder 25">
            <a:extLst>
              <a:ext uri="{FF2B5EF4-FFF2-40B4-BE49-F238E27FC236}">
                <a16:creationId xmlns:a16="http://schemas.microsoft.com/office/drawing/2014/main" id="{B4CFE5A5-E559-BB40-8123-58565035922B}"/>
              </a:ext>
            </a:extLst>
          </p:cNvPr>
          <p:cNvSpPr>
            <a:spLocks noGrp="1"/>
          </p:cNvSpPr>
          <p:nvPr>
            <p:ph type="body" sz="quarter" idx="18" hasCustomPrompt="1"/>
          </p:nvPr>
        </p:nvSpPr>
        <p:spPr>
          <a:xfrm>
            <a:off x="6565990" y="2625339"/>
            <a:ext cx="833717" cy="770567"/>
          </a:xfrm>
        </p:spPr>
        <p:txBody>
          <a:bodyPr anchor="ctr">
            <a:noAutofit/>
          </a:bodyPr>
          <a:lstStyle>
            <a:lvl1pPr marL="0" indent="0" algn="ctr">
              <a:buNone/>
              <a:defRPr sz="40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36" name="Text Placeholder 25">
            <a:extLst>
              <a:ext uri="{FF2B5EF4-FFF2-40B4-BE49-F238E27FC236}">
                <a16:creationId xmlns:a16="http://schemas.microsoft.com/office/drawing/2014/main" id="{7B7D6ABF-A700-7F44-B319-60A3EFAD100A}"/>
              </a:ext>
            </a:extLst>
          </p:cNvPr>
          <p:cNvSpPr>
            <a:spLocks noGrp="1"/>
          </p:cNvSpPr>
          <p:nvPr>
            <p:ph type="body" sz="quarter" idx="19" hasCustomPrompt="1"/>
          </p:nvPr>
        </p:nvSpPr>
        <p:spPr>
          <a:xfrm>
            <a:off x="8265310" y="3818342"/>
            <a:ext cx="2557020" cy="950300"/>
          </a:xfrm>
          <a:noFill/>
        </p:spPr>
        <p:txBody>
          <a:bodyPr>
            <a:noAutofit/>
          </a:bodyPr>
          <a:lstStyle>
            <a:lvl1pPr marL="0" indent="0" algn="l">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pic>
        <p:nvPicPr>
          <p:cNvPr id="37" name="Picture 36">
            <a:extLst>
              <a:ext uri="{FF2B5EF4-FFF2-40B4-BE49-F238E27FC236}">
                <a16:creationId xmlns:a16="http://schemas.microsoft.com/office/drawing/2014/main" id="{ACB29A91-B7BB-9345-9DC8-4FC97AEAEFF5}"/>
              </a:ext>
            </a:extLst>
          </p:cNvPr>
          <p:cNvPicPr>
            <a:picLocks noChangeAspect="1"/>
          </p:cNvPicPr>
          <p:nvPr userDrawn="1"/>
        </p:nvPicPr>
        <p:blipFill>
          <a:blip r:embed="rId2"/>
          <a:stretch>
            <a:fillRect/>
          </a:stretch>
        </p:blipFill>
        <p:spPr>
          <a:xfrm rot="18299903">
            <a:off x="6240450" y="3495596"/>
            <a:ext cx="933450" cy="1004414"/>
          </a:xfrm>
          <a:prstGeom prst="rect">
            <a:avLst/>
          </a:prstGeom>
        </p:spPr>
      </p:pic>
      <p:sp>
        <p:nvSpPr>
          <p:cNvPr id="38" name="Oval 37">
            <a:extLst>
              <a:ext uri="{FF2B5EF4-FFF2-40B4-BE49-F238E27FC236}">
                <a16:creationId xmlns:a16="http://schemas.microsoft.com/office/drawing/2014/main" id="{E23FC8F7-AA5B-3149-B285-30F341B5FB52}"/>
              </a:ext>
            </a:extLst>
          </p:cNvPr>
          <p:cNvSpPr/>
          <p:nvPr userDrawn="1"/>
        </p:nvSpPr>
        <p:spPr>
          <a:xfrm>
            <a:off x="6411114" y="5050463"/>
            <a:ext cx="1169894" cy="1169894"/>
          </a:xfrm>
          <a:prstGeom prst="ellipse">
            <a:avLst/>
          </a:prstGeom>
          <a:solidFill>
            <a:srgbClr val="7AB5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39" name="Text Placeholder 25">
            <a:extLst>
              <a:ext uri="{FF2B5EF4-FFF2-40B4-BE49-F238E27FC236}">
                <a16:creationId xmlns:a16="http://schemas.microsoft.com/office/drawing/2014/main" id="{B1435DFE-2114-054A-B0FC-A57DF4EC41B9}"/>
              </a:ext>
            </a:extLst>
          </p:cNvPr>
          <p:cNvSpPr>
            <a:spLocks noGrp="1"/>
          </p:cNvSpPr>
          <p:nvPr>
            <p:ph type="body" sz="quarter" idx="20" hasCustomPrompt="1"/>
          </p:nvPr>
        </p:nvSpPr>
        <p:spPr>
          <a:xfrm>
            <a:off x="6552542" y="5238749"/>
            <a:ext cx="833717" cy="770567"/>
          </a:xfrm>
        </p:spPr>
        <p:txBody>
          <a:bodyPr anchor="ctr">
            <a:noAutofit/>
          </a:bodyPr>
          <a:lstStyle>
            <a:lvl1pPr marL="0" indent="0" algn="ctr">
              <a:buNone/>
              <a:defRPr sz="40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23" name="Text Placeholder 25">
            <a:extLst>
              <a:ext uri="{FF2B5EF4-FFF2-40B4-BE49-F238E27FC236}">
                <a16:creationId xmlns:a16="http://schemas.microsoft.com/office/drawing/2014/main" id="{B605F751-26EC-7704-06DD-36995F69DC8F}"/>
              </a:ext>
            </a:extLst>
          </p:cNvPr>
          <p:cNvSpPr>
            <a:spLocks noGrp="1"/>
          </p:cNvSpPr>
          <p:nvPr>
            <p:ph type="body" sz="quarter" idx="21" hasCustomPrompt="1"/>
          </p:nvPr>
        </p:nvSpPr>
        <p:spPr>
          <a:xfrm>
            <a:off x="8280330" y="5221100"/>
            <a:ext cx="2557020" cy="950300"/>
          </a:xfrm>
          <a:noFill/>
        </p:spPr>
        <p:txBody>
          <a:bodyPr>
            <a:noAutofit/>
          </a:bodyPr>
          <a:lstStyle>
            <a:lvl1pPr marL="0" indent="0" algn="l">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25" name="Oval 24">
            <a:extLst>
              <a:ext uri="{FF2B5EF4-FFF2-40B4-BE49-F238E27FC236}">
                <a16:creationId xmlns:a16="http://schemas.microsoft.com/office/drawing/2014/main" id="{38EA0F53-E002-A440-FABC-A543D25ED5C2}"/>
              </a:ext>
            </a:extLst>
          </p:cNvPr>
          <p:cNvSpPr/>
          <p:nvPr userDrawn="1"/>
        </p:nvSpPr>
        <p:spPr>
          <a:xfrm>
            <a:off x="6411114" y="3650079"/>
            <a:ext cx="1169894" cy="1169894"/>
          </a:xfrm>
          <a:prstGeom prst="ellipse">
            <a:avLst/>
          </a:prstGeom>
          <a:solidFill>
            <a:srgbClr val="F9A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40" name="Text Placeholder 25">
            <a:extLst>
              <a:ext uri="{FF2B5EF4-FFF2-40B4-BE49-F238E27FC236}">
                <a16:creationId xmlns:a16="http://schemas.microsoft.com/office/drawing/2014/main" id="{3C90A4D2-5610-D4BD-8C41-FEB7F8A0F1F7}"/>
              </a:ext>
            </a:extLst>
          </p:cNvPr>
          <p:cNvSpPr>
            <a:spLocks noGrp="1"/>
          </p:cNvSpPr>
          <p:nvPr>
            <p:ph type="body" sz="quarter" idx="22" hasCustomPrompt="1"/>
          </p:nvPr>
        </p:nvSpPr>
        <p:spPr>
          <a:xfrm>
            <a:off x="6608007" y="3813140"/>
            <a:ext cx="833717" cy="770567"/>
          </a:xfrm>
        </p:spPr>
        <p:txBody>
          <a:bodyPr anchor="ctr">
            <a:noAutofit/>
          </a:bodyPr>
          <a:lstStyle>
            <a:lvl1pPr marL="0" indent="0" algn="ctr">
              <a:buNone/>
              <a:defRPr sz="40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Tree>
    <p:extLst>
      <p:ext uri="{BB962C8B-B14F-4D97-AF65-F5344CB8AC3E}">
        <p14:creationId xmlns:p14="http://schemas.microsoft.com/office/powerpoint/2010/main" val="39808290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aptop with Titl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43FCDA5-FCB1-F84B-B960-22F7A6CF516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87" t="10823" r="9307" b="5574"/>
          <a:stretch/>
        </p:blipFill>
        <p:spPr>
          <a:xfrm>
            <a:off x="2000190" y="1447737"/>
            <a:ext cx="7941283" cy="4839954"/>
          </a:xfrm>
          <a:prstGeom prst="rect">
            <a:avLst/>
          </a:prstGeom>
        </p:spPr>
      </p:pic>
      <p:sp>
        <p:nvSpPr>
          <p:cNvPr id="16" name="Picture Placeholder 7">
            <a:extLst>
              <a:ext uri="{FF2B5EF4-FFF2-40B4-BE49-F238E27FC236}">
                <a16:creationId xmlns:a16="http://schemas.microsoft.com/office/drawing/2014/main" id="{057C5342-908C-5246-8677-F595AFE45D37}"/>
              </a:ext>
            </a:extLst>
          </p:cNvPr>
          <p:cNvSpPr>
            <a:spLocks noGrp="1"/>
          </p:cNvSpPr>
          <p:nvPr>
            <p:ph type="pic" sz="quarter" idx="15" hasCustomPrompt="1"/>
          </p:nvPr>
        </p:nvSpPr>
        <p:spPr>
          <a:xfrm>
            <a:off x="3184071" y="1893434"/>
            <a:ext cx="5665788" cy="3478212"/>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sz="28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sp>
        <p:nvSpPr>
          <p:cNvPr id="10" name="Rectangle 9">
            <a:extLst>
              <a:ext uri="{FF2B5EF4-FFF2-40B4-BE49-F238E27FC236}">
                <a16:creationId xmlns:a16="http://schemas.microsoft.com/office/drawing/2014/main" id="{F788E446-E118-774D-AB19-C44130379EC7}"/>
              </a:ext>
            </a:extLst>
          </p:cNvPr>
          <p:cNvSpPr/>
          <p:nvPr userDrawn="1"/>
        </p:nvSpPr>
        <p:spPr>
          <a:xfrm>
            <a:off x="0" y="6342926"/>
            <a:ext cx="12192000" cy="515073"/>
          </a:xfrm>
          <a:prstGeom prst="rect">
            <a:avLst/>
          </a:prstGeom>
          <a:solidFill>
            <a:srgbClr val="8D5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11" name="Picture 10">
            <a:extLst>
              <a:ext uri="{FF2B5EF4-FFF2-40B4-BE49-F238E27FC236}">
                <a16:creationId xmlns:a16="http://schemas.microsoft.com/office/drawing/2014/main" id="{9285A7D5-15B9-A345-A206-EA0575CEC6EE}"/>
              </a:ext>
            </a:extLst>
          </p:cNvPr>
          <p:cNvPicPr>
            <a:picLocks noChangeAspect="1"/>
          </p:cNvPicPr>
          <p:nvPr userDrawn="1"/>
        </p:nvPicPr>
        <p:blipFill>
          <a:blip r:embed="rId3"/>
          <a:stretch>
            <a:fillRect/>
          </a:stretch>
        </p:blipFill>
        <p:spPr>
          <a:xfrm>
            <a:off x="11392072" y="6406917"/>
            <a:ext cx="152963" cy="387090"/>
          </a:xfrm>
          <a:prstGeom prst="rect">
            <a:avLst/>
          </a:prstGeom>
        </p:spPr>
      </p:pic>
      <p:cxnSp>
        <p:nvCxnSpPr>
          <p:cNvPr id="12" name="Straight Connector 11">
            <a:extLst>
              <a:ext uri="{FF2B5EF4-FFF2-40B4-BE49-F238E27FC236}">
                <a16:creationId xmlns:a16="http://schemas.microsoft.com/office/drawing/2014/main" id="{AF4A7412-FA68-E246-AFC6-9FDC6D3AC4BF}"/>
              </a:ext>
            </a:extLst>
          </p:cNvPr>
          <p:cNvCxnSpPr/>
          <p:nvPr userDrawn="1"/>
        </p:nvCxnSpPr>
        <p:spPr>
          <a:xfrm flipV="1">
            <a:off x="10822330" y="6406917"/>
            <a:ext cx="0" cy="3703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C09FB67-04A3-F947-9F1F-295D6EA60953}"/>
              </a:ext>
            </a:extLst>
          </p:cNvPr>
          <p:cNvSpPr txBox="1"/>
          <p:nvPr userDrawn="1"/>
        </p:nvSpPr>
        <p:spPr>
          <a:xfrm>
            <a:off x="5122044" y="6464648"/>
            <a:ext cx="5313782" cy="246221"/>
          </a:xfrm>
          <a:prstGeom prst="rect">
            <a:avLst/>
          </a:prstGeom>
          <a:noFill/>
        </p:spPr>
        <p:txBody>
          <a:bodyPr wrap="square" rtlCol="0">
            <a:spAutoFit/>
          </a:bodyPr>
          <a:lstStyle/>
          <a:p>
            <a:pPr algn="ctr"/>
            <a:r>
              <a:rPr lang="en-GB" sz="1000" spc="100" baseline="0" dirty="0">
                <a:solidFill>
                  <a:schemeClr val="bg1"/>
                </a:solidFill>
                <a:latin typeface="Avenir Book" panose="02000503020000020003" pitchFamily="2" charset="0"/>
              </a:rPr>
              <a:t>supporting migrant and minority ethnic women through digital education</a:t>
            </a:r>
            <a:endParaRPr lang="en-RU" sz="1000" spc="100" baseline="0" dirty="0">
              <a:solidFill>
                <a:schemeClr val="bg1"/>
              </a:solidFill>
              <a:latin typeface="Avenir Book" panose="02000503020000020003" pitchFamily="2" charset="0"/>
            </a:endParaRPr>
          </a:p>
        </p:txBody>
      </p:sp>
      <p:pic>
        <p:nvPicPr>
          <p:cNvPr id="3" name="Picture 2">
            <a:extLst>
              <a:ext uri="{FF2B5EF4-FFF2-40B4-BE49-F238E27FC236}">
                <a16:creationId xmlns:a16="http://schemas.microsoft.com/office/drawing/2014/main" id="{3F18ABFE-2C34-3F42-B56E-DB633831C8E9}"/>
              </a:ext>
            </a:extLst>
          </p:cNvPr>
          <p:cNvPicPr>
            <a:picLocks noChangeAspect="1"/>
          </p:cNvPicPr>
          <p:nvPr userDrawn="1"/>
        </p:nvPicPr>
        <p:blipFill>
          <a:blip r:embed="rId4"/>
          <a:stretch>
            <a:fillRect/>
          </a:stretch>
        </p:blipFill>
        <p:spPr>
          <a:xfrm>
            <a:off x="9487647" y="2266200"/>
            <a:ext cx="2719554" cy="2325600"/>
          </a:xfrm>
          <a:prstGeom prst="rect">
            <a:avLst/>
          </a:prstGeom>
        </p:spPr>
      </p:pic>
      <p:sp>
        <p:nvSpPr>
          <p:cNvPr id="17" name="Text Placeholder 23">
            <a:extLst>
              <a:ext uri="{FF2B5EF4-FFF2-40B4-BE49-F238E27FC236}">
                <a16:creationId xmlns:a16="http://schemas.microsoft.com/office/drawing/2014/main" id="{E80FF3BA-1540-F841-8174-8B00F6499291}"/>
              </a:ext>
            </a:extLst>
          </p:cNvPr>
          <p:cNvSpPr>
            <a:spLocks noGrp="1"/>
          </p:cNvSpPr>
          <p:nvPr>
            <p:ph type="body" sz="quarter" idx="13" hasCustomPrompt="1"/>
          </p:nvPr>
        </p:nvSpPr>
        <p:spPr>
          <a:xfrm>
            <a:off x="447066" y="309492"/>
            <a:ext cx="11222614" cy="1057553"/>
          </a:xfrm>
          <a:noFill/>
        </p:spPr>
        <p:txBody>
          <a:bodyPr>
            <a:normAutofit/>
          </a:bodyPr>
          <a:lstStyle>
            <a:lvl1pPr marL="0" indent="0" algn="l">
              <a:buNone/>
              <a:defRPr sz="3600" b="1">
                <a:solidFill>
                  <a:srgbClr val="8D5B98"/>
                </a:solidFill>
                <a:latin typeface="+mn-lt"/>
              </a:defRPr>
            </a:lvl1pPr>
          </a:lstStyle>
          <a:p>
            <a:pPr lvl="0"/>
            <a:r>
              <a:rPr lang="en-US" dirty="0"/>
              <a:t>TITLE</a:t>
            </a:r>
          </a:p>
        </p:txBody>
      </p:sp>
    </p:spTree>
    <p:extLst>
      <p:ext uri="{BB962C8B-B14F-4D97-AF65-F5344CB8AC3E}">
        <p14:creationId xmlns:p14="http://schemas.microsoft.com/office/powerpoint/2010/main" val="42368622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aptop with Titl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11F8C18-B8F8-254D-B845-4BD1FD98F93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87" t="10823" r="49050" b="5574"/>
          <a:stretch/>
        </p:blipFill>
        <p:spPr>
          <a:xfrm>
            <a:off x="7429500" y="740153"/>
            <a:ext cx="4762500" cy="5612853"/>
          </a:xfrm>
          <a:prstGeom prst="rect">
            <a:avLst/>
          </a:prstGeom>
        </p:spPr>
      </p:pic>
      <p:sp>
        <p:nvSpPr>
          <p:cNvPr id="12" name="Picture Placeholder 7">
            <a:extLst>
              <a:ext uri="{FF2B5EF4-FFF2-40B4-BE49-F238E27FC236}">
                <a16:creationId xmlns:a16="http://schemas.microsoft.com/office/drawing/2014/main" id="{A5654B0E-03FD-8546-AF71-97FAD7DA84B7}"/>
              </a:ext>
            </a:extLst>
          </p:cNvPr>
          <p:cNvSpPr>
            <a:spLocks noGrp="1"/>
          </p:cNvSpPr>
          <p:nvPr>
            <p:ph type="pic" sz="quarter" idx="15" hasCustomPrompt="1"/>
          </p:nvPr>
        </p:nvSpPr>
        <p:spPr>
          <a:xfrm>
            <a:off x="8802435" y="1223694"/>
            <a:ext cx="3389565" cy="4033653"/>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Click here to add photo</a:t>
            </a:r>
          </a:p>
        </p:txBody>
      </p:sp>
      <p:sp>
        <p:nvSpPr>
          <p:cNvPr id="16" name="Text Placeholder 25">
            <a:extLst>
              <a:ext uri="{FF2B5EF4-FFF2-40B4-BE49-F238E27FC236}">
                <a16:creationId xmlns:a16="http://schemas.microsoft.com/office/drawing/2014/main" id="{E917A77D-A131-CE47-91EB-42C4277EECAF}"/>
              </a:ext>
            </a:extLst>
          </p:cNvPr>
          <p:cNvSpPr>
            <a:spLocks noGrp="1"/>
          </p:cNvSpPr>
          <p:nvPr>
            <p:ph type="body" sz="quarter" idx="17" hasCustomPrompt="1"/>
          </p:nvPr>
        </p:nvSpPr>
        <p:spPr>
          <a:xfrm>
            <a:off x="447066" y="1419515"/>
            <a:ext cx="6361734" cy="3642009"/>
          </a:xfrm>
        </p:spPr>
        <p:txBody>
          <a:bodyPr>
            <a:noAutofit/>
          </a:bodyPr>
          <a:lstStyle>
            <a:lvl1pPr marL="0" indent="0" algn="l">
              <a:buNone/>
              <a:defRPr sz="3000">
                <a:solidFill>
                  <a:srgbClr val="0675AD"/>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sp>
        <p:nvSpPr>
          <p:cNvPr id="11" name="Rectangle 10">
            <a:extLst>
              <a:ext uri="{FF2B5EF4-FFF2-40B4-BE49-F238E27FC236}">
                <a16:creationId xmlns:a16="http://schemas.microsoft.com/office/drawing/2014/main" id="{0CF0BF99-CFCD-0F46-BBE0-A1C4C8D1732F}"/>
              </a:ext>
            </a:extLst>
          </p:cNvPr>
          <p:cNvSpPr/>
          <p:nvPr userDrawn="1"/>
        </p:nvSpPr>
        <p:spPr>
          <a:xfrm>
            <a:off x="0" y="6342926"/>
            <a:ext cx="12192000" cy="515073"/>
          </a:xfrm>
          <a:prstGeom prst="rect">
            <a:avLst/>
          </a:prstGeom>
          <a:solidFill>
            <a:srgbClr val="8D5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14" name="Picture 13">
            <a:extLst>
              <a:ext uri="{FF2B5EF4-FFF2-40B4-BE49-F238E27FC236}">
                <a16:creationId xmlns:a16="http://schemas.microsoft.com/office/drawing/2014/main" id="{CA9BF7F7-7DC0-4544-9CD8-7DE5D967D75D}"/>
              </a:ext>
            </a:extLst>
          </p:cNvPr>
          <p:cNvPicPr>
            <a:picLocks noChangeAspect="1"/>
          </p:cNvPicPr>
          <p:nvPr userDrawn="1"/>
        </p:nvPicPr>
        <p:blipFill>
          <a:blip r:embed="rId3"/>
          <a:stretch>
            <a:fillRect/>
          </a:stretch>
        </p:blipFill>
        <p:spPr>
          <a:xfrm>
            <a:off x="11392072" y="6406917"/>
            <a:ext cx="152963" cy="387090"/>
          </a:xfrm>
          <a:prstGeom prst="rect">
            <a:avLst/>
          </a:prstGeom>
        </p:spPr>
      </p:pic>
      <p:cxnSp>
        <p:nvCxnSpPr>
          <p:cNvPr id="15" name="Straight Connector 14">
            <a:extLst>
              <a:ext uri="{FF2B5EF4-FFF2-40B4-BE49-F238E27FC236}">
                <a16:creationId xmlns:a16="http://schemas.microsoft.com/office/drawing/2014/main" id="{F89E66D3-F47D-A74D-A0AD-DE3EBCE23F52}"/>
              </a:ext>
            </a:extLst>
          </p:cNvPr>
          <p:cNvCxnSpPr/>
          <p:nvPr userDrawn="1"/>
        </p:nvCxnSpPr>
        <p:spPr>
          <a:xfrm flipV="1">
            <a:off x="10822330" y="6406917"/>
            <a:ext cx="0" cy="3703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371B33F-07CA-164A-8B7A-C8F9CE27F8D6}"/>
              </a:ext>
            </a:extLst>
          </p:cNvPr>
          <p:cNvSpPr txBox="1"/>
          <p:nvPr userDrawn="1"/>
        </p:nvSpPr>
        <p:spPr>
          <a:xfrm>
            <a:off x="5122044" y="6464648"/>
            <a:ext cx="5313782" cy="246221"/>
          </a:xfrm>
          <a:prstGeom prst="rect">
            <a:avLst/>
          </a:prstGeom>
          <a:noFill/>
        </p:spPr>
        <p:txBody>
          <a:bodyPr wrap="square" rtlCol="0">
            <a:spAutoFit/>
          </a:bodyPr>
          <a:lstStyle/>
          <a:p>
            <a:pPr algn="ctr"/>
            <a:r>
              <a:rPr lang="en-GB" sz="1000" spc="100" baseline="0" dirty="0">
                <a:solidFill>
                  <a:schemeClr val="bg1"/>
                </a:solidFill>
                <a:latin typeface="Avenir Book" panose="02000503020000020003" pitchFamily="2" charset="0"/>
              </a:rPr>
              <a:t>supporting migrant and minority ethnic women through digital education</a:t>
            </a:r>
            <a:endParaRPr lang="en-RU" sz="1000" spc="100" baseline="0" dirty="0">
              <a:solidFill>
                <a:schemeClr val="bg1"/>
              </a:solidFill>
              <a:latin typeface="Avenir Book" panose="02000503020000020003" pitchFamily="2" charset="0"/>
            </a:endParaRPr>
          </a:p>
        </p:txBody>
      </p:sp>
      <p:sp>
        <p:nvSpPr>
          <p:cNvPr id="10" name="Text Placeholder 23">
            <a:extLst>
              <a:ext uri="{FF2B5EF4-FFF2-40B4-BE49-F238E27FC236}">
                <a16:creationId xmlns:a16="http://schemas.microsoft.com/office/drawing/2014/main" id="{DD04F487-90D6-984D-93A3-D9F6A6C3EC71}"/>
              </a:ext>
            </a:extLst>
          </p:cNvPr>
          <p:cNvSpPr>
            <a:spLocks noGrp="1"/>
          </p:cNvSpPr>
          <p:nvPr>
            <p:ph type="body" sz="quarter" idx="13" hasCustomPrompt="1"/>
          </p:nvPr>
        </p:nvSpPr>
        <p:spPr>
          <a:xfrm>
            <a:off x="447066" y="309492"/>
            <a:ext cx="11222614" cy="914202"/>
          </a:xfrm>
          <a:noFill/>
        </p:spPr>
        <p:txBody>
          <a:bodyPr>
            <a:normAutofit/>
          </a:bodyPr>
          <a:lstStyle>
            <a:lvl1pPr marL="0" indent="0" algn="l">
              <a:buNone/>
              <a:defRPr sz="3600" b="1">
                <a:solidFill>
                  <a:srgbClr val="0675AD"/>
                </a:solidFill>
                <a:latin typeface="+mn-lt"/>
              </a:defRPr>
            </a:lvl1pPr>
          </a:lstStyle>
          <a:p>
            <a:pPr lvl="0"/>
            <a:r>
              <a:rPr lang="en-US" dirty="0"/>
              <a:t>TITLE</a:t>
            </a:r>
          </a:p>
        </p:txBody>
      </p:sp>
    </p:spTree>
    <p:extLst>
      <p:ext uri="{BB962C8B-B14F-4D97-AF65-F5344CB8AC3E}">
        <p14:creationId xmlns:p14="http://schemas.microsoft.com/office/powerpoint/2010/main" val="16629498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hone with Titl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ED4702F-1A2C-DD47-8BB2-6C33D421175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425" t="-1173" r="6562" b="12394"/>
          <a:stretch/>
        </p:blipFill>
        <p:spPr>
          <a:xfrm rot="5400000">
            <a:off x="6169800" y="2883714"/>
            <a:ext cx="7394997" cy="4176728"/>
          </a:xfrm>
          <a:prstGeom prst="rect">
            <a:avLst/>
          </a:prstGeom>
        </p:spPr>
      </p:pic>
      <p:sp>
        <p:nvSpPr>
          <p:cNvPr id="10" name="Rectangle 9">
            <a:extLst>
              <a:ext uri="{FF2B5EF4-FFF2-40B4-BE49-F238E27FC236}">
                <a16:creationId xmlns:a16="http://schemas.microsoft.com/office/drawing/2014/main" id="{04CAB93D-F2F9-6A4E-B93B-AA4D39B82EC1}"/>
              </a:ext>
            </a:extLst>
          </p:cNvPr>
          <p:cNvSpPr/>
          <p:nvPr userDrawn="1"/>
        </p:nvSpPr>
        <p:spPr>
          <a:xfrm>
            <a:off x="0" y="6342926"/>
            <a:ext cx="12192000" cy="515073"/>
          </a:xfrm>
          <a:prstGeom prst="rect">
            <a:avLst/>
          </a:prstGeom>
          <a:solidFill>
            <a:srgbClr val="8D5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13" name="Picture 12">
            <a:extLst>
              <a:ext uri="{FF2B5EF4-FFF2-40B4-BE49-F238E27FC236}">
                <a16:creationId xmlns:a16="http://schemas.microsoft.com/office/drawing/2014/main" id="{9779D811-CADC-284B-BA68-F58DA79E9D90}"/>
              </a:ext>
            </a:extLst>
          </p:cNvPr>
          <p:cNvPicPr>
            <a:picLocks noChangeAspect="1"/>
          </p:cNvPicPr>
          <p:nvPr userDrawn="1"/>
        </p:nvPicPr>
        <p:blipFill>
          <a:blip r:embed="rId3"/>
          <a:stretch>
            <a:fillRect/>
          </a:stretch>
        </p:blipFill>
        <p:spPr>
          <a:xfrm>
            <a:off x="11392072" y="6406917"/>
            <a:ext cx="152963" cy="387090"/>
          </a:xfrm>
          <a:prstGeom prst="rect">
            <a:avLst/>
          </a:prstGeom>
        </p:spPr>
      </p:pic>
      <p:cxnSp>
        <p:nvCxnSpPr>
          <p:cNvPr id="14" name="Straight Connector 13">
            <a:extLst>
              <a:ext uri="{FF2B5EF4-FFF2-40B4-BE49-F238E27FC236}">
                <a16:creationId xmlns:a16="http://schemas.microsoft.com/office/drawing/2014/main" id="{EE6ED192-1BF0-D241-85AE-1AD3E6549CA2}"/>
              </a:ext>
            </a:extLst>
          </p:cNvPr>
          <p:cNvCxnSpPr/>
          <p:nvPr userDrawn="1"/>
        </p:nvCxnSpPr>
        <p:spPr>
          <a:xfrm flipV="1">
            <a:off x="10822330" y="6406917"/>
            <a:ext cx="0" cy="3703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727FE09-AF5D-A342-B421-92940B34371B}"/>
              </a:ext>
            </a:extLst>
          </p:cNvPr>
          <p:cNvSpPr txBox="1"/>
          <p:nvPr userDrawn="1"/>
        </p:nvSpPr>
        <p:spPr>
          <a:xfrm>
            <a:off x="5122044" y="6464648"/>
            <a:ext cx="5313782" cy="246221"/>
          </a:xfrm>
          <a:prstGeom prst="rect">
            <a:avLst/>
          </a:prstGeom>
          <a:noFill/>
        </p:spPr>
        <p:txBody>
          <a:bodyPr wrap="square" rtlCol="0">
            <a:spAutoFit/>
          </a:bodyPr>
          <a:lstStyle/>
          <a:p>
            <a:pPr algn="ctr"/>
            <a:r>
              <a:rPr lang="en-GB" sz="1000" spc="100" baseline="0" dirty="0">
                <a:solidFill>
                  <a:schemeClr val="bg1"/>
                </a:solidFill>
                <a:latin typeface="Avenir Book" panose="02000503020000020003" pitchFamily="2" charset="0"/>
              </a:rPr>
              <a:t>supporting migrant and minority ethnic women through digital education</a:t>
            </a:r>
            <a:endParaRPr lang="en-RU" sz="1000" spc="100" baseline="0" dirty="0">
              <a:solidFill>
                <a:schemeClr val="bg1"/>
              </a:solidFill>
              <a:latin typeface="Avenir Book" panose="02000503020000020003" pitchFamily="2" charset="0"/>
            </a:endParaRPr>
          </a:p>
        </p:txBody>
      </p:sp>
      <p:pic>
        <p:nvPicPr>
          <p:cNvPr id="2" name="Picture 1">
            <a:extLst>
              <a:ext uri="{FF2B5EF4-FFF2-40B4-BE49-F238E27FC236}">
                <a16:creationId xmlns:a16="http://schemas.microsoft.com/office/drawing/2014/main" id="{A97484F3-F520-C047-831B-70CB74C12FC2}"/>
              </a:ext>
            </a:extLst>
          </p:cNvPr>
          <p:cNvPicPr>
            <a:picLocks noChangeAspect="1"/>
          </p:cNvPicPr>
          <p:nvPr userDrawn="1"/>
        </p:nvPicPr>
        <p:blipFill>
          <a:blip r:embed="rId4"/>
          <a:stretch>
            <a:fillRect/>
          </a:stretch>
        </p:blipFill>
        <p:spPr>
          <a:xfrm>
            <a:off x="1" y="5761703"/>
            <a:ext cx="1528948" cy="1096296"/>
          </a:xfrm>
          <a:prstGeom prst="rect">
            <a:avLst/>
          </a:prstGeom>
        </p:spPr>
      </p:pic>
      <p:sp>
        <p:nvSpPr>
          <p:cNvPr id="16" name="Text Placeholder 23">
            <a:extLst>
              <a:ext uri="{FF2B5EF4-FFF2-40B4-BE49-F238E27FC236}">
                <a16:creationId xmlns:a16="http://schemas.microsoft.com/office/drawing/2014/main" id="{08AB1C73-2554-CE44-B3F5-0E39261EDA7B}"/>
              </a:ext>
            </a:extLst>
          </p:cNvPr>
          <p:cNvSpPr>
            <a:spLocks noGrp="1"/>
          </p:cNvSpPr>
          <p:nvPr>
            <p:ph type="body" sz="quarter" idx="19" hasCustomPrompt="1"/>
          </p:nvPr>
        </p:nvSpPr>
        <p:spPr>
          <a:xfrm>
            <a:off x="447066" y="309492"/>
            <a:ext cx="11222614" cy="965087"/>
          </a:xfrm>
          <a:noFill/>
        </p:spPr>
        <p:txBody>
          <a:bodyPr>
            <a:normAutofit/>
          </a:bodyPr>
          <a:lstStyle>
            <a:lvl1pPr marL="0" indent="0" algn="l">
              <a:buNone/>
              <a:defRPr sz="3600" b="1">
                <a:solidFill>
                  <a:srgbClr val="F9A169"/>
                </a:solidFill>
                <a:latin typeface="+mn-lt"/>
              </a:defRPr>
            </a:lvl1pPr>
          </a:lstStyle>
          <a:p>
            <a:pPr lvl="0"/>
            <a:r>
              <a:rPr lang="en-US" dirty="0"/>
              <a:t>TITLE</a:t>
            </a:r>
          </a:p>
        </p:txBody>
      </p:sp>
    </p:spTree>
    <p:extLst>
      <p:ext uri="{BB962C8B-B14F-4D97-AF65-F5344CB8AC3E}">
        <p14:creationId xmlns:p14="http://schemas.microsoft.com/office/powerpoint/2010/main" val="18004446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63BDC11-316A-2942-A68D-84819EE5171B}"/>
              </a:ext>
            </a:extLst>
          </p:cNvPr>
          <p:cNvSpPr/>
          <p:nvPr userDrawn="1"/>
        </p:nvSpPr>
        <p:spPr>
          <a:xfrm>
            <a:off x="5544273" y="0"/>
            <a:ext cx="6647726" cy="6858000"/>
          </a:xfrm>
          <a:prstGeom prst="rect">
            <a:avLst/>
          </a:prstGeom>
          <a:solidFill>
            <a:srgbClr val="E7F3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 Placeholder 2">
            <a:extLst>
              <a:ext uri="{FF2B5EF4-FFF2-40B4-BE49-F238E27FC236}">
                <a16:creationId xmlns:a16="http://schemas.microsoft.com/office/drawing/2014/main" id="{2774E81A-C82A-AF4E-92BC-3B41DC06C7BB}"/>
              </a:ext>
            </a:extLst>
          </p:cNvPr>
          <p:cNvSpPr>
            <a:spLocks noGrp="1"/>
          </p:cNvSpPr>
          <p:nvPr>
            <p:ph type="body" sz="quarter" idx="15" hasCustomPrompt="1"/>
          </p:nvPr>
        </p:nvSpPr>
        <p:spPr>
          <a:xfrm>
            <a:off x="6221353" y="1155882"/>
            <a:ext cx="2812464" cy="323455"/>
          </a:xfrm>
        </p:spPr>
        <p:txBody>
          <a:bodyPr anchor="t">
            <a:normAutofit/>
          </a:bodyPr>
          <a:lstStyle>
            <a:lvl1pPr marL="0" indent="0">
              <a:buNone/>
              <a:defRPr sz="1600">
                <a:solidFill>
                  <a:srgbClr val="0675AD"/>
                </a:solidFill>
              </a:defRPr>
            </a:lvl1pPr>
          </a:lstStyle>
          <a:p>
            <a:pPr lvl="0"/>
            <a:r>
              <a:rPr lang="en-US" dirty="0"/>
              <a:t>Text 1</a:t>
            </a:r>
          </a:p>
        </p:txBody>
      </p:sp>
      <p:sp>
        <p:nvSpPr>
          <p:cNvPr id="32" name="Text Placeholder 2">
            <a:extLst>
              <a:ext uri="{FF2B5EF4-FFF2-40B4-BE49-F238E27FC236}">
                <a16:creationId xmlns:a16="http://schemas.microsoft.com/office/drawing/2014/main" id="{DB7F793F-AD5F-B141-A34F-29406C79BC42}"/>
              </a:ext>
            </a:extLst>
          </p:cNvPr>
          <p:cNvSpPr>
            <a:spLocks noGrp="1"/>
          </p:cNvSpPr>
          <p:nvPr>
            <p:ph type="body" sz="quarter" idx="16" hasCustomPrompt="1"/>
          </p:nvPr>
        </p:nvSpPr>
        <p:spPr>
          <a:xfrm>
            <a:off x="6221353" y="1701813"/>
            <a:ext cx="2812464" cy="323455"/>
          </a:xfrm>
        </p:spPr>
        <p:txBody>
          <a:bodyPr anchor="t">
            <a:normAutofit/>
          </a:bodyPr>
          <a:lstStyle>
            <a:lvl1pPr marL="0" indent="0">
              <a:buNone/>
              <a:defRPr sz="1600">
                <a:solidFill>
                  <a:srgbClr val="0675AD"/>
                </a:solidFill>
              </a:defRPr>
            </a:lvl1pPr>
          </a:lstStyle>
          <a:p>
            <a:pPr lvl="0"/>
            <a:r>
              <a:rPr lang="en-US" dirty="0"/>
              <a:t>Text 1</a:t>
            </a:r>
          </a:p>
        </p:txBody>
      </p:sp>
      <p:sp>
        <p:nvSpPr>
          <p:cNvPr id="34" name="Text Placeholder 2">
            <a:extLst>
              <a:ext uri="{FF2B5EF4-FFF2-40B4-BE49-F238E27FC236}">
                <a16:creationId xmlns:a16="http://schemas.microsoft.com/office/drawing/2014/main" id="{C612B400-A1DE-8348-934A-BFCFF27BDE02}"/>
              </a:ext>
            </a:extLst>
          </p:cNvPr>
          <p:cNvSpPr>
            <a:spLocks noGrp="1"/>
          </p:cNvSpPr>
          <p:nvPr>
            <p:ph type="body" sz="quarter" idx="17" hasCustomPrompt="1"/>
          </p:nvPr>
        </p:nvSpPr>
        <p:spPr>
          <a:xfrm>
            <a:off x="6221353" y="2268752"/>
            <a:ext cx="2812464" cy="323455"/>
          </a:xfrm>
        </p:spPr>
        <p:txBody>
          <a:bodyPr anchor="t">
            <a:normAutofit/>
          </a:bodyPr>
          <a:lstStyle>
            <a:lvl1pPr marL="0" indent="0">
              <a:buNone/>
              <a:defRPr sz="1600">
                <a:solidFill>
                  <a:srgbClr val="0675AD"/>
                </a:solidFill>
              </a:defRPr>
            </a:lvl1pPr>
          </a:lstStyle>
          <a:p>
            <a:pPr lvl="0"/>
            <a:r>
              <a:rPr lang="en-US" dirty="0"/>
              <a:t>Text 1</a:t>
            </a:r>
          </a:p>
        </p:txBody>
      </p:sp>
      <p:pic>
        <p:nvPicPr>
          <p:cNvPr id="10" name="Picture 9">
            <a:extLst>
              <a:ext uri="{FF2B5EF4-FFF2-40B4-BE49-F238E27FC236}">
                <a16:creationId xmlns:a16="http://schemas.microsoft.com/office/drawing/2014/main" id="{F353FDFF-8009-F547-9313-A94F138AB523}"/>
              </a:ext>
            </a:extLst>
          </p:cNvPr>
          <p:cNvPicPr>
            <a:picLocks noChangeAspect="1"/>
          </p:cNvPicPr>
          <p:nvPr userDrawn="1"/>
        </p:nvPicPr>
        <p:blipFill>
          <a:blip r:embed="rId2"/>
          <a:srcRect/>
          <a:stretch/>
        </p:blipFill>
        <p:spPr>
          <a:xfrm>
            <a:off x="0" y="0"/>
            <a:ext cx="3699204" cy="2457422"/>
          </a:xfrm>
          <a:prstGeom prst="rect">
            <a:avLst/>
          </a:prstGeom>
        </p:spPr>
      </p:pic>
      <p:pic>
        <p:nvPicPr>
          <p:cNvPr id="12" name="Picture 11">
            <a:extLst>
              <a:ext uri="{FF2B5EF4-FFF2-40B4-BE49-F238E27FC236}">
                <a16:creationId xmlns:a16="http://schemas.microsoft.com/office/drawing/2014/main" id="{C5271788-4CA4-464C-9D7B-65B32F0F3EFF}"/>
              </a:ext>
            </a:extLst>
          </p:cNvPr>
          <p:cNvPicPr>
            <a:picLocks noChangeAspect="1"/>
          </p:cNvPicPr>
          <p:nvPr userDrawn="1"/>
        </p:nvPicPr>
        <p:blipFill>
          <a:blip r:embed="rId3"/>
          <a:stretch>
            <a:fillRect/>
          </a:stretch>
        </p:blipFill>
        <p:spPr>
          <a:xfrm>
            <a:off x="9063505" y="5761161"/>
            <a:ext cx="1840921" cy="411785"/>
          </a:xfrm>
          <a:prstGeom prst="rect">
            <a:avLst/>
          </a:prstGeom>
        </p:spPr>
      </p:pic>
      <p:sp>
        <p:nvSpPr>
          <p:cNvPr id="13" name="Text Placeholder 23">
            <a:extLst>
              <a:ext uri="{FF2B5EF4-FFF2-40B4-BE49-F238E27FC236}">
                <a16:creationId xmlns:a16="http://schemas.microsoft.com/office/drawing/2014/main" id="{02748C14-CCCA-334E-B307-BB13D4F83C0B}"/>
              </a:ext>
            </a:extLst>
          </p:cNvPr>
          <p:cNvSpPr>
            <a:spLocks noGrp="1"/>
          </p:cNvSpPr>
          <p:nvPr>
            <p:ph type="body" sz="quarter" idx="18" hasCustomPrompt="1"/>
          </p:nvPr>
        </p:nvSpPr>
        <p:spPr>
          <a:xfrm>
            <a:off x="428263" y="4998225"/>
            <a:ext cx="4642930" cy="697353"/>
          </a:xfrm>
        </p:spPr>
        <p:txBody>
          <a:bodyPr>
            <a:noAutofit/>
          </a:bodyPr>
          <a:lstStyle>
            <a:lvl1pPr marL="0" indent="0" algn="l">
              <a:buNone/>
              <a:defRPr sz="5400" b="1" baseline="0">
                <a:solidFill>
                  <a:srgbClr val="8D5B98"/>
                </a:solidFill>
                <a:latin typeface="+mn-lt"/>
              </a:defRPr>
            </a:lvl1pPr>
          </a:lstStyle>
          <a:p>
            <a:pPr lvl="0"/>
            <a:r>
              <a:rPr lang="en-US" dirty="0"/>
              <a:t>Thank You</a:t>
            </a:r>
          </a:p>
        </p:txBody>
      </p:sp>
      <p:sp>
        <p:nvSpPr>
          <p:cNvPr id="14" name="Text Placeholder 23">
            <a:extLst>
              <a:ext uri="{FF2B5EF4-FFF2-40B4-BE49-F238E27FC236}">
                <a16:creationId xmlns:a16="http://schemas.microsoft.com/office/drawing/2014/main" id="{B26830F4-09E1-E34D-8894-84D33E94EECE}"/>
              </a:ext>
            </a:extLst>
          </p:cNvPr>
          <p:cNvSpPr>
            <a:spLocks noGrp="1"/>
          </p:cNvSpPr>
          <p:nvPr>
            <p:ph type="body" sz="quarter" idx="19" hasCustomPrompt="1"/>
          </p:nvPr>
        </p:nvSpPr>
        <p:spPr>
          <a:xfrm>
            <a:off x="428263" y="5726857"/>
            <a:ext cx="4642930" cy="697353"/>
          </a:xfrm>
        </p:spPr>
        <p:txBody>
          <a:bodyPr>
            <a:normAutofit/>
          </a:bodyPr>
          <a:lstStyle>
            <a:lvl1pPr marL="0" indent="0" algn="l">
              <a:buNone/>
              <a:defRPr sz="3600" i="1">
                <a:solidFill>
                  <a:srgbClr val="0675AD"/>
                </a:solidFill>
                <a:latin typeface="+mn-lt"/>
              </a:defRPr>
            </a:lvl1pPr>
          </a:lstStyle>
          <a:p>
            <a:pPr lvl="0"/>
            <a:r>
              <a:rPr lang="en-US" dirty="0"/>
              <a:t>Any Questions?</a:t>
            </a:r>
          </a:p>
        </p:txBody>
      </p:sp>
      <p:pic>
        <p:nvPicPr>
          <p:cNvPr id="2" name="Picture 1">
            <a:extLst>
              <a:ext uri="{FF2B5EF4-FFF2-40B4-BE49-F238E27FC236}">
                <a16:creationId xmlns:a16="http://schemas.microsoft.com/office/drawing/2014/main" id="{6389045F-A720-BA40-8837-7037E6E87E52}"/>
              </a:ext>
            </a:extLst>
          </p:cNvPr>
          <p:cNvPicPr>
            <a:picLocks noChangeAspect="1"/>
          </p:cNvPicPr>
          <p:nvPr userDrawn="1"/>
        </p:nvPicPr>
        <p:blipFill>
          <a:blip r:embed="rId4"/>
          <a:stretch>
            <a:fillRect/>
          </a:stretch>
        </p:blipFill>
        <p:spPr>
          <a:xfrm>
            <a:off x="11453894" y="5695577"/>
            <a:ext cx="188637" cy="477369"/>
          </a:xfrm>
          <a:prstGeom prst="rect">
            <a:avLst/>
          </a:prstGeom>
        </p:spPr>
      </p:pic>
    </p:spTree>
    <p:extLst>
      <p:ext uri="{BB962C8B-B14F-4D97-AF65-F5344CB8AC3E}">
        <p14:creationId xmlns:p14="http://schemas.microsoft.com/office/powerpoint/2010/main" val="28132561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Big Laptop">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FC3F552-799F-368A-EB57-59E4D62D25C1}"/>
              </a:ext>
            </a:extLst>
          </p:cNvPr>
          <p:cNvPicPr>
            <a:picLocks noChangeAspect="1"/>
          </p:cNvPicPr>
          <p:nvPr userDrawn="1"/>
        </p:nvPicPr>
        <p:blipFill>
          <a:blip r:embed="rId2"/>
          <a:stretch>
            <a:fillRect/>
          </a:stretch>
        </p:blipFill>
        <p:spPr>
          <a:xfrm rot="10800000">
            <a:off x="0" y="3981233"/>
            <a:ext cx="2719554" cy="2325600"/>
          </a:xfrm>
          <a:prstGeom prst="rect">
            <a:avLst/>
          </a:prstGeom>
        </p:spPr>
      </p:pic>
      <p:pic>
        <p:nvPicPr>
          <p:cNvPr id="8" name="Picture 7">
            <a:extLst>
              <a:ext uri="{FF2B5EF4-FFF2-40B4-BE49-F238E27FC236}">
                <a16:creationId xmlns:a16="http://schemas.microsoft.com/office/drawing/2014/main" id="{E11F8C18-B8F8-254D-B845-4BD1FD98F93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387" t="10823" r="49050" b="5574"/>
          <a:stretch/>
        </p:blipFill>
        <p:spPr>
          <a:xfrm>
            <a:off x="5427977" y="740153"/>
            <a:ext cx="6764023" cy="5612853"/>
          </a:xfrm>
          <a:prstGeom prst="rect">
            <a:avLst/>
          </a:prstGeom>
        </p:spPr>
      </p:pic>
      <p:sp>
        <p:nvSpPr>
          <p:cNvPr id="12" name="Picture Placeholder 7">
            <a:extLst>
              <a:ext uri="{FF2B5EF4-FFF2-40B4-BE49-F238E27FC236}">
                <a16:creationId xmlns:a16="http://schemas.microsoft.com/office/drawing/2014/main" id="{A5654B0E-03FD-8546-AF71-97FAD7DA84B7}"/>
              </a:ext>
            </a:extLst>
          </p:cNvPr>
          <p:cNvSpPr>
            <a:spLocks noGrp="1"/>
          </p:cNvSpPr>
          <p:nvPr>
            <p:ph type="pic" sz="quarter" idx="15" hasCustomPrompt="1"/>
          </p:nvPr>
        </p:nvSpPr>
        <p:spPr>
          <a:xfrm>
            <a:off x="7372351" y="1223694"/>
            <a:ext cx="4819650" cy="4033653"/>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Click here to add photo</a:t>
            </a:r>
          </a:p>
        </p:txBody>
      </p:sp>
      <p:sp>
        <p:nvSpPr>
          <p:cNvPr id="16" name="Text Placeholder 25">
            <a:extLst>
              <a:ext uri="{FF2B5EF4-FFF2-40B4-BE49-F238E27FC236}">
                <a16:creationId xmlns:a16="http://schemas.microsoft.com/office/drawing/2014/main" id="{E917A77D-A131-CE47-91EB-42C4277EECAF}"/>
              </a:ext>
            </a:extLst>
          </p:cNvPr>
          <p:cNvSpPr>
            <a:spLocks noGrp="1"/>
          </p:cNvSpPr>
          <p:nvPr>
            <p:ph type="body" sz="quarter" idx="17" hasCustomPrompt="1"/>
          </p:nvPr>
        </p:nvSpPr>
        <p:spPr>
          <a:xfrm>
            <a:off x="447066" y="1419515"/>
            <a:ext cx="6361734" cy="3642009"/>
          </a:xfrm>
        </p:spPr>
        <p:txBody>
          <a:bodyPr>
            <a:noAutofit/>
          </a:bodyPr>
          <a:lstStyle>
            <a:lvl1pPr marL="0" indent="0" algn="l">
              <a:buNone/>
              <a:defRPr sz="3000">
                <a:solidFill>
                  <a:srgbClr val="0675AD"/>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sp>
        <p:nvSpPr>
          <p:cNvPr id="11" name="Rectangle 10">
            <a:extLst>
              <a:ext uri="{FF2B5EF4-FFF2-40B4-BE49-F238E27FC236}">
                <a16:creationId xmlns:a16="http://schemas.microsoft.com/office/drawing/2014/main" id="{0CF0BF99-CFCD-0F46-BBE0-A1C4C8D1732F}"/>
              </a:ext>
            </a:extLst>
          </p:cNvPr>
          <p:cNvSpPr/>
          <p:nvPr userDrawn="1"/>
        </p:nvSpPr>
        <p:spPr>
          <a:xfrm>
            <a:off x="0" y="6342926"/>
            <a:ext cx="12192000" cy="515073"/>
          </a:xfrm>
          <a:prstGeom prst="rect">
            <a:avLst/>
          </a:prstGeom>
          <a:solidFill>
            <a:srgbClr val="8D5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14" name="Picture 13">
            <a:extLst>
              <a:ext uri="{FF2B5EF4-FFF2-40B4-BE49-F238E27FC236}">
                <a16:creationId xmlns:a16="http://schemas.microsoft.com/office/drawing/2014/main" id="{CA9BF7F7-7DC0-4544-9CD8-7DE5D967D75D}"/>
              </a:ext>
            </a:extLst>
          </p:cNvPr>
          <p:cNvPicPr>
            <a:picLocks noChangeAspect="1"/>
          </p:cNvPicPr>
          <p:nvPr userDrawn="1"/>
        </p:nvPicPr>
        <p:blipFill>
          <a:blip r:embed="rId4"/>
          <a:stretch>
            <a:fillRect/>
          </a:stretch>
        </p:blipFill>
        <p:spPr>
          <a:xfrm>
            <a:off x="11392072" y="6406917"/>
            <a:ext cx="152963" cy="387090"/>
          </a:xfrm>
          <a:prstGeom prst="rect">
            <a:avLst/>
          </a:prstGeom>
        </p:spPr>
      </p:pic>
      <p:cxnSp>
        <p:nvCxnSpPr>
          <p:cNvPr id="15" name="Straight Connector 14">
            <a:extLst>
              <a:ext uri="{FF2B5EF4-FFF2-40B4-BE49-F238E27FC236}">
                <a16:creationId xmlns:a16="http://schemas.microsoft.com/office/drawing/2014/main" id="{F89E66D3-F47D-A74D-A0AD-DE3EBCE23F52}"/>
              </a:ext>
            </a:extLst>
          </p:cNvPr>
          <p:cNvCxnSpPr/>
          <p:nvPr userDrawn="1"/>
        </p:nvCxnSpPr>
        <p:spPr>
          <a:xfrm flipV="1">
            <a:off x="10822330" y="6406917"/>
            <a:ext cx="0" cy="3703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371B33F-07CA-164A-8B7A-C8F9CE27F8D6}"/>
              </a:ext>
            </a:extLst>
          </p:cNvPr>
          <p:cNvSpPr txBox="1"/>
          <p:nvPr userDrawn="1"/>
        </p:nvSpPr>
        <p:spPr>
          <a:xfrm>
            <a:off x="5122044" y="6464648"/>
            <a:ext cx="5313782" cy="246221"/>
          </a:xfrm>
          <a:prstGeom prst="rect">
            <a:avLst/>
          </a:prstGeom>
          <a:noFill/>
        </p:spPr>
        <p:txBody>
          <a:bodyPr wrap="square" rtlCol="0">
            <a:spAutoFit/>
          </a:bodyPr>
          <a:lstStyle/>
          <a:p>
            <a:pPr algn="ctr"/>
            <a:r>
              <a:rPr lang="en-GB" sz="1000" spc="100" baseline="0" dirty="0">
                <a:solidFill>
                  <a:schemeClr val="bg1"/>
                </a:solidFill>
                <a:latin typeface="Avenir Book" panose="02000503020000020003" pitchFamily="2" charset="0"/>
              </a:rPr>
              <a:t>supporting migrant and minority ethnic women through digital education</a:t>
            </a:r>
            <a:endParaRPr lang="en-RU" sz="1000" spc="100" baseline="0" dirty="0">
              <a:solidFill>
                <a:schemeClr val="bg1"/>
              </a:solidFill>
              <a:latin typeface="Avenir Book" panose="02000503020000020003" pitchFamily="2" charset="0"/>
            </a:endParaRPr>
          </a:p>
        </p:txBody>
      </p:sp>
      <p:sp>
        <p:nvSpPr>
          <p:cNvPr id="10" name="Text Placeholder 23">
            <a:extLst>
              <a:ext uri="{FF2B5EF4-FFF2-40B4-BE49-F238E27FC236}">
                <a16:creationId xmlns:a16="http://schemas.microsoft.com/office/drawing/2014/main" id="{DD04F487-90D6-984D-93A3-D9F6A6C3EC71}"/>
              </a:ext>
            </a:extLst>
          </p:cNvPr>
          <p:cNvSpPr>
            <a:spLocks noGrp="1"/>
          </p:cNvSpPr>
          <p:nvPr>
            <p:ph type="body" sz="quarter" idx="13" hasCustomPrompt="1"/>
          </p:nvPr>
        </p:nvSpPr>
        <p:spPr>
          <a:xfrm>
            <a:off x="447066" y="309492"/>
            <a:ext cx="11222614" cy="914202"/>
          </a:xfrm>
          <a:noFill/>
        </p:spPr>
        <p:txBody>
          <a:bodyPr>
            <a:normAutofit/>
          </a:bodyPr>
          <a:lstStyle>
            <a:lvl1pPr marL="0" indent="0" algn="l">
              <a:buNone/>
              <a:defRPr sz="3600" b="1">
                <a:solidFill>
                  <a:srgbClr val="0675AD"/>
                </a:solidFill>
                <a:latin typeface="+mn-lt"/>
              </a:defRPr>
            </a:lvl1pPr>
          </a:lstStyle>
          <a:p>
            <a:pPr lvl="0"/>
            <a:r>
              <a:rPr lang="en-US" dirty="0"/>
              <a:t>TITLE</a:t>
            </a:r>
          </a:p>
        </p:txBody>
      </p:sp>
    </p:spTree>
    <p:extLst>
      <p:ext uri="{BB962C8B-B14F-4D97-AF65-F5344CB8AC3E}">
        <p14:creationId xmlns:p14="http://schemas.microsoft.com/office/powerpoint/2010/main" val="9085445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D09352-FE04-874F-A87F-A04D70A36ECA}"/>
              </a:ext>
            </a:extLst>
          </p:cNvPr>
          <p:cNvSpPr/>
          <p:nvPr userDrawn="1"/>
        </p:nvSpPr>
        <p:spPr>
          <a:xfrm>
            <a:off x="5544273" y="0"/>
            <a:ext cx="6647726" cy="6858000"/>
          </a:xfrm>
          <a:prstGeom prst="rect">
            <a:avLst/>
          </a:prstGeom>
          <a:solidFill>
            <a:srgbClr val="E7F3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 Placeholder 23">
            <a:extLst>
              <a:ext uri="{FF2B5EF4-FFF2-40B4-BE49-F238E27FC236}">
                <a16:creationId xmlns:a16="http://schemas.microsoft.com/office/drawing/2014/main" id="{A4D65EA0-8B0D-854C-9045-328AE1EEC3F0}"/>
              </a:ext>
            </a:extLst>
          </p:cNvPr>
          <p:cNvSpPr>
            <a:spLocks noGrp="1"/>
          </p:cNvSpPr>
          <p:nvPr>
            <p:ph type="body" sz="quarter" idx="15" hasCustomPrompt="1"/>
          </p:nvPr>
        </p:nvSpPr>
        <p:spPr>
          <a:xfrm>
            <a:off x="428263" y="4998225"/>
            <a:ext cx="4642930" cy="697353"/>
          </a:xfrm>
        </p:spPr>
        <p:txBody>
          <a:bodyPr>
            <a:noAutofit/>
          </a:bodyPr>
          <a:lstStyle>
            <a:lvl1pPr marL="0" indent="0" algn="l">
              <a:buNone/>
              <a:defRPr sz="5400" b="1" baseline="0">
                <a:solidFill>
                  <a:srgbClr val="8D5B98"/>
                </a:solidFill>
                <a:latin typeface="+mn-lt"/>
              </a:defRPr>
            </a:lvl1pPr>
          </a:lstStyle>
          <a:p>
            <a:pPr lvl="0"/>
            <a:r>
              <a:rPr lang="en-US" dirty="0"/>
              <a:t>HEADING</a:t>
            </a:r>
          </a:p>
        </p:txBody>
      </p:sp>
      <p:sp>
        <p:nvSpPr>
          <p:cNvPr id="37" name="Text Placeholder 23">
            <a:extLst>
              <a:ext uri="{FF2B5EF4-FFF2-40B4-BE49-F238E27FC236}">
                <a16:creationId xmlns:a16="http://schemas.microsoft.com/office/drawing/2014/main" id="{9FEB12B9-6947-C540-81C6-E12BF0DC5BAF}"/>
              </a:ext>
            </a:extLst>
          </p:cNvPr>
          <p:cNvSpPr>
            <a:spLocks noGrp="1"/>
          </p:cNvSpPr>
          <p:nvPr>
            <p:ph type="body" sz="quarter" idx="16" hasCustomPrompt="1"/>
          </p:nvPr>
        </p:nvSpPr>
        <p:spPr>
          <a:xfrm>
            <a:off x="428263" y="5726857"/>
            <a:ext cx="4642930" cy="697353"/>
          </a:xfrm>
        </p:spPr>
        <p:txBody>
          <a:bodyPr>
            <a:normAutofit/>
          </a:bodyPr>
          <a:lstStyle>
            <a:lvl1pPr marL="0" indent="0" algn="l">
              <a:buNone/>
              <a:defRPr sz="3600">
                <a:solidFill>
                  <a:srgbClr val="0675AD"/>
                </a:solidFill>
                <a:latin typeface="+mn-lt"/>
              </a:defRPr>
            </a:lvl1pPr>
          </a:lstStyle>
          <a:p>
            <a:pPr lvl="0"/>
            <a:r>
              <a:rPr lang="en-US" dirty="0"/>
              <a:t>Sub-Heading</a:t>
            </a:r>
          </a:p>
        </p:txBody>
      </p:sp>
      <p:pic>
        <p:nvPicPr>
          <p:cNvPr id="3" name="Picture 2">
            <a:extLst>
              <a:ext uri="{FF2B5EF4-FFF2-40B4-BE49-F238E27FC236}">
                <a16:creationId xmlns:a16="http://schemas.microsoft.com/office/drawing/2014/main" id="{D9F052E0-18CA-3C4C-8E5E-1F470BDB1121}"/>
              </a:ext>
            </a:extLst>
          </p:cNvPr>
          <p:cNvPicPr>
            <a:picLocks noChangeAspect="1"/>
          </p:cNvPicPr>
          <p:nvPr userDrawn="1"/>
        </p:nvPicPr>
        <p:blipFill>
          <a:blip r:embed="rId2"/>
          <a:srcRect/>
          <a:stretch/>
        </p:blipFill>
        <p:spPr>
          <a:xfrm>
            <a:off x="0" y="0"/>
            <a:ext cx="3699204" cy="2457422"/>
          </a:xfrm>
          <a:prstGeom prst="rect">
            <a:avLst/>
          </a:prstGeom>
        </p:spPr>
      </p:pic>
      <p:pic>
        <p:nvPicPr>
          <p:cNvPr id="2" name="Picture 1">
            <a:extLst>
              <a:ext uri="{FF2B5EF4-FFF2-40B4-BE49-F238E27FC236}">
                <a16:creationId xmlns:a16="http://schemas.microsoft.com/office/drawing/2014/main" id="{D440D5B1-3A8C-7144-85FD-5C371ADEE80B}"/>
              </a:ext>
            </a:extLst>
          </p:cNvPr>
          <p:cNvPicPr>
            <a:picLocks noChangeAspect="1"/>
          </p:cNvPicPr>
          <p:nvPr userDrawn="1"/>
        </p:nvPicPr>
        <p:blipFill>
          <a:blip r:embed="rId3"/>
          <a:stretch>
            <a:fillRect/>
          </a:stretch>
        </p:blipFill>
        <p:spPr>
          <a:xfrm>
            <a:off x="9922816" y="5966387"/>
            <a:ext cx="1840921" cy="411785"/>
          </a:xfrm>
          <a:prstGeom prst="rect">
            <a:avLst/>
          </a:prstGeom>
        </p:spPr>
      </p:pic>
      <p:pic>
        <p:nvPicPr>
          <p:cNvPr id="5" name="Picture 4">
            <a:extLst>
              <a:ext uri="{FF2B5EF4-FFF2-40B4-BE49-F238E27FC236}">
                <a16:creationId xmlns:a16="http://schemas.microsoft.com/office/drawing/2014/main" id="{0EBF5FB9-B95A-F14D-8111-8A6A108DCE81}"/>
              </a:ext>
            </a:extLst>
          </p:cNvPr>
          <p:cNvPicPr>
            <a:picLocks noChangeAspect="1"/>
          </p:cNvPicPr>
          <p:nvPr userDrawn="1"/>
        </p:nvPicPr>
        <p:blipFill>
          <a:blip r:embed="rId4"/>
          <a:srcRect/>
          <a:stretch/>
        </p:blipFill>
        <p:spPr>
          <a:xfrm>
            <a:off x="3168596" y="307620"/>
            <a:ext cx="8939513" cy="5055139"/>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Slide - Purp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E401A6-8CBB-7347-AE68-CF40E8E271A9}"/>
              </a:ext>
            </a:extLst>
          </p:cNvPr>
          <p:cNvSpPr/>
          <p:nvPr userDrawn="1"/>
        </p:nvSpPr>
        <p:spPr>
          <a:xfrm>
            <a:off x="0" y="6342926"/>
            <a:ext cx="12192000" cy="515073"/>
          </a:xfrm>
          <a:prstGeom prst="rect">
            <a:avLst/>
          </a:prstGeom>
          <a:solidFill>
            <a:srgbClr val="8D5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4" name="Picture 3">
            <a:extLst>
              <a:ext uri="{FF2B5EF4-FFF2-40B4-BE49-F238E27FC236}">
                <a16:creationId xmlns:a16="http://schemas.microsoft.com/office/drawing/2014/main" id="{442EA92D-015D-2942-B7A3-AB073D593163}"/>
              </a:ext>
            </a:extLst>
          </p:cNvPr>
          <p:cNvPicPr>
            <a:picLocks noChangeAspect="1"/>
          </p:cNvPicPr>
          <p:nvPr userDrawn="1"/>
        </p:nvPicPr>
        <p:blipFill>
          <a:blip r:embed="rId2"/>
          <a:stretch>
            <a:fillRect/>
          </a:stretch>
        </p:blipFill>
        <p:spPr>
          <a:xfrm>
            <a:off x="11392072" y="6406917"/>
            <a:ext cx="152963" cy="387090"/>
          </a:xfrm>
          <a:prstGeom prst="rect">
            <a:avLst/>
          </a:prstGeom>
        </p:spPr>
      </p:pic>
      <p:cxnSp>
        <p:nvCxnSpPr>
          <p:cNvPr id="6" name="Straight Connector 5">
            <a:extLst>
              <a:ext uri="{FF2B5EF4-FFF2-40B4-BE49-F238E27FC236}">
                <a16:creationId xmlns:a16="http://schemas.microsoft.com/office/drawing/2014/main" id="{DD25099F-7AB0-4042-8921-59D5711CB421}"/>
              </a:ext>
            </a:extLst>
          </p:cNvPr>
          <p:cNvCxnSpPr/>
          <p:nvPr userDrawn="1"/>
        </p:nvCxnSpPr>
        <p:spPr>
          <a:xfrm flipV="1">
            <a:off x="10822330" y="6406917"/>
            <a:ext cx="0" cy="3703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F5E91B6-3403-7E40-919D-CCD57C73FD45}"/>
              </a:ext>
            </a:extLst>
          </p:cNvPr>
          <p:cNvSpPr txBox="1"/>
          <p:nvPr userDrawn="1"/>
        </p:nvSpPr>
        <p:spPr>
          <a:xfrm>
            <a:off x="5122044" y="6464648"/>
            <a:ext cx="5313782" cy="246221"/>
          </a:xfrm>
          <a:prstGeom prst="rect">
            <a:avLst/>
          </a:prstGeom>
          <a:noFill/>
        </p:spPr>
        <p:txBody>
          <a:bodyPr wrap="square" rtlCol="0">
            <a:spAutoFit/>
          </a:bodyPr>
          <a:lstStyle/>
          <a:p>
            <a:pPr algn="ctr"/>
            <a:r>
              <a:rPr lang="en-GB" sz="1000" spc="100" baseline="0" dirty="0">
                <a:solidFill>
                  <a:schemeClr val="bg1"/>
                </a:solidFill>
                <a:latin typeface="Avenir Book" panose="02000503020000020003" pitchFamily="2" charset="0"/>
              </a:rPr>
              <a:t>supporting migrant and minority ethnic women through digital education</a:t>
            </a:r>
            <a:endParaRPr lang="en-RU" sz="1000" spc="100" baseline="0" dirty="0">
              <a:solidFill>
                <a:schemeClr val="bg1"/>
              </a:solidFill>
              <a:latin typeface="Avenir Book" panose="02000503020000020003" pitchFamily="2" charset="0"/>
            </a:endParaRPr>
          </a:p>
        </p:txBody>
      </p:sp>
      <p:sp>
        <p:nvSpPr>
          <p:cNvPr id="9" name="Text Placeholder 25">
            <a:extLst>
              <a:ext uri="{FF2B5EF4-FFF2-40B4-BE49-F238E27FC236}">
                <a16:creationId xmlns:a16="http://schemas.microsoft.com/office/drawing/2014/main" id="{DE1DBA07-AE71-4D42-8641-CB6451CD8773}"/>
              </a:ext>
            </a:extLst>
          </p:cNvPr>
          <p:cNvSpPr>
            <a:spLocks noGrp="1"/>
          </p:cNvSpPr>
          <p:nvPr>
            <p:ph type="body" sz="quarter" idx="16" hasCustomPrompt="1"/>
          </p:nvPr>
        </p:nvSpPr>
        <p:spPr>
          <a:xfrm>
            <a:off x="447065" y="2067342"/>
            <a:ext cx="11102510" cy="4038015"/>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1" name="Text Placeholder 23">
            <a:extLst>
              <a:ext uri="{FF2B5EF4-FFF2-40B4-BE49-F238E27FC236}">
                <a16:creationId xmlns:a16="http://schemas.microsoft.com/office/drawing/2014/main" id="{D5F533DB-D984-6540-A285-55FAE447A3A6}"/>
              </a:ext>
            </a:extLst>
          </p:cNvPr>
          <p:cNvSpPr>
            <a:spLocks noGrp="1"/>
          </p:cNvSpPr>
          <p:nvPr>
            <p:ph type="body" sz="quarter" idx="18" hasCustomPrompt="1"/>
          </p:nvPr>
        </p:nvSpPr>
        <p:spPr>
          <a:xfrm>
            <a:off x="447065" y="309491"/>
            <a:ext cx="11097969" cy="772057"/>
          </a:xfrm>
          <a:noFill/>
        </p:spPr>
        <p:txBody>
          <a:bodyPr>
            <a:normAutofit/>
          </a:bodyPr>
          <a:lstStyle>
            <a:lvl1pPr marL="0" indent="0" algn="l">
              <a:buNone/>
              <a:defRPr sz="3600" b="1">
                <a:solidFill>
                  <a:srgbClr val="8D5B98"/>
                </a:solidFill>
                <a:latin typeface="+mn-lt"/>
              </a:defRPr>
            </a:lvl1pPr>
          </a:lstStyle>
          <a:p>
            <a:pPr lvl="0"/>
            <a:r>
              <a:rPr lang="en-US" dirty="0"/>
              <a:t>TITLE</a:t>
            </a:r>
          </a:p>
        </p:txBody>
      </p:sp>
      <p:pic>
        <p:nvPicPr>
          <p:cNvPr id="12" name="Picture 11">
            <a:extLst>
              <a:ext uri="{FF2B5EF4-FFF2-40B4-BE49-F238E27FC236}">
                <a16:creationId xmlns:a16="http://schemas.microsoft.com/office/drawing/2014/main" id="{291D2253-3D13-6D2D-6606-22642C087B0F}"/>
              </a:ext>
            </a:extLst>
          </p:cNvPr>
          <p:cNvPicPr>
            <a:picLocks noChangeAspect="1"/>
          </p:cNvPicPr>
          <p:nvPr userDrawn="1"/>
        </p:nvPicPr>
        <p:blipFill>
          <a:blip r:embed="rId3"/>
          <a:stretch>
            <a:fillRect/>
          </a:stretch>
        </p:blipFill>
        <p:spPr>
          <a:xfrm>
            <a:off x="10693837" y="90186"/>
            <a:ext cx="1077615" cy="1433814"/>
          </a:xfrm>
          <a:prstGeom prst="rect">
            <a:avLst/>
          </a:prstGeom>
        </p:spPr>
      </p:pic>
    </p:spTree>
    <p:extLst>
      <p:ext uri="{BB962C8B-B14F-4D97-AF65-F5344CB8AC3E}">
        <p14:creationId xmlns:p14="http://schemas.microsoft.com/office/powerpoint/2010/main" val="961901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Slide - Blu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0159A3D-32AD-A943-B9C2-32D47AD26125}"/>
              </a:ext>
            </a:extLst>
          </p:cNvPr>
          <p:cNvSpPr/>
          <p:nvPr userDrawn="1"/>
        </p:nvSpPr>
        <p:spPr>
          <a:xfrm>
            <a:off x="0" y="6342926"/>
            <a:ext cx="12192000" cy="515073"/>
          </a:xfrm>
          <a:prstGeom prst="rect">
            <a:avLst/>
          </a:prstGeom>
          <a:solidFill>
            <a:srgbClr val="8D5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11" name="Picture 10">
            <a:extLst>
              <a:ext uri="{FF2B5EF4-FFF2-40B4-BE49-F238E27FC236}">
                <a16:creationId xmlns:a16="http://schemas.microsoft.com/office/drawing/2014/main" id="{59A89641-21ED-9F47-A130-650ABF0712F8}"/>
              </a:ext>
            </a:extLst>
          </p:cNvPr>
          <p:cNvPicPr>
            <a:picLocks noChangeAspect="1"/>
          </p:cNvPicPr>
          <p:nvPr userDrawn="1"/>
        </p:nvPicPr>
        <p:blipFill>
          <a:blip r:embed="rId2"/>
          <a:stretch>
            <a:fillRect/>
          </a:stretch>
        </p:blipFill>
        <p:spPr>
          <a:xfrm>
            <a:off x="11392072" y="6406917"/>
            <a:ext cx="152963" cy="387090"/>
          </a:xfrm>
          <a:prstGeom prst="rect">
            <a:avLst/>
          </a:prstGeom>
        </p:spPr>
      </p:pic>
      <p:cxnSp>
        <p:nvCxnSpPr>
          <p:cNvPr id="12" name="Straight Connector 11">
            <a:extLst>
              <a:ext uri="{FF2B5EF4-FFF2-40B4-BE49-F238E27FC236}">
                <a16:creationId xmlns:a16="http://schemas.microsoft.com/office/drawing/2014/main" id="{2C75F316-164B-DB4E-B698-15F45B2962F6}"/>
              </a:ext>
            </a:extLst>
          </p:cNvPr>
          <p:cNvCxnSpPr/>
          <p:nvPr userDrawn="1"/>
        </p:nvCxnSpPr>
        <p:spPr>
          <a:xfrm flipV="1">
            <a:off x="10822330" y="6406917"/>
            <a:ext cx="0" cy="3703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56767266-3D72-094F-8416-5A6EC4C08C5F}"/>
              </a:ext>
            </a:extLst>
          </p:cNvPr>
          <p:cNvSpPr txBox="1"/>
          <p:nvPr userDrawn="1"/>
        </p:nvSpPr>
        <p:spPr>
          <a:xfrm>
            <a:off x="5122044" y="6464648"/>
            <a:ext cx="5313782" cy="246221"/>
          </a:xfrm>
          <a:prstGeom prst="rect">
            <a:avLst/>
          </a:prstGeom>
          <a:noFill/>
        </p:spPr>
        <p:txBody>
          <a:bodyPr wrap="square" rtlCol="0">
            <a:spAutoFit/>
          </a:bodyPr>
          <a:lstStyle/>
          <a:p>
            <a:pPr algn="ctr"/>
            <a:r>
              <a:rPr lang="en-GB" sz="1000" spc="100" baseline="0" dirty="0">
                <a:solidFill>
                  <a:schemeClr val="bg1"/>
                </a:solidFill>
                <a:latin typeface="Avenir Book" panose="02000503020000020003" pitchFamily="2" charset="0"/>
              </a:rPr>
              <a:t>supporting migrant and minority ethnic women through digital education</a:t>
            </a:r>
            <a:endParaRPr lang="en-RU" sz="1000" spc="100" baseline="0" dirty="0">
              <a:solidFill>
                <a:schemeClr val="bg1"/>
              </a:solidFill>
              <a:latin typeface="Avenir Book" panose="02000503020000020003" pitchFamily="2" charset="0"/>
            </a:endParaRPr>
          </a:p>
        </p:txBody>
      </p:sp>
      <p:sp>
        <p:nvSpPr>
          <p:cNvPr id="9" name="Text Placeholder 25">
            <a:extLst>
              <a:ext uri="{FF2B5EF4-FFF2-40B4-BE49-F238E27FC236}">
                <a16:creationId xmlns:a16="http://schemas.microsoft.com/office/drawing/2014/main" id="{8E4DB493-497A-8248-9FDE-F55F2F4D0DC8}"/>
              </a:ext>
            </a:extLst>
          </p:cNvPr>
          <p:cNvSpPr>
            <a:spLocks noGrp="1"/>
          </p:cNvSpPr>
          <p:nvPr>
            <p:ph type="body" sz="quarter" idx="16" hasCustomPrompt="1"/>
          </p:nvPr>
        </p:nvSpPr>
        <p:spPr>
          <a:xfrm>
            <a:off x="447065" y="1587992"/>
            <a:ext cx="11102510" cy="4517366"/>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Text Placeholder 23">
            <a:extLst>
              <a:ext uri="{FF2B5EF4-FFF2-40B4-BE49-F238E27FC236}">
                <a16:creationId xmlns:a16="http://schemas.microsoft.com/office/drawing/2014/main" id="{CC257068-6BBA-4E4C-B610-5F2FD98BBECF}"/>
              </a:ext>
            </a:extLst>
          </p:cNvPr>
          <p:cNvSpPr>
            <a:spLocks noGrp="1"/>
          </p:cNvSpPr>
          <p:nvPr>
            <p:ph type="body" sz="quarter" idx="18" hasCustomPrompt="1"/>
          </p:nvPr>
        </p:nvSpPr>
        <p:spPr>
          <a:xfrm>
            <a:off x="447065" y="309491"/>
            <a:ext cx="11097969" cy="772057"/>
          </a:xfrm>
          <a:noFill/>
        </p:spPr>
        <p:txBody>
          <a:bodyPr>
            <a:normAutofit/>
          </a:bodyPr>
          <a:lstStyle>
            <a:lvl1pPr marL="0" indent="0" algn="l">
              <a:buNone/>
              <a:defRPr sz="3600" b="1">
                <a:solidFill>
                  <a:srgbClr val="0675AD"/>
                </a:solidFill>
                <a:latin typeface="+mn-lt"/>
              </a:defRPr>
            </a:lvl1pPr>
          </a:lstStyle>
          <a:p>
            <a:pPr lvl="0"/>
            <a:r>
              <a:rPr lang="en-US" dirty="0"/>
              <a:t>TITLE</a:t>
            </a:r>
          </a:p>
        </p:txBody>
      </p:sp>
      <p:pic>
        <p:nvPicPr>
          <p:cNvPr id="15" name="Picture 14">
            <a:extLst>
              <a:ext uri="{FF2B5EF4-FFF2-40B4-BE49-F238E27FC236}">
                <a16:creationId xmlns:a16="http://schemas.microsoft.com/office/drawing/2014/main" id="{FE75D628-1F12-824E-D844-A4EBC965AC7E}"/>
              </a:ext>
            </a:extLst>
          </p:cNvPr>
          <p:cNvPicPr>
            <a:picLocks noChangeAspect="1"/>
          </p:cNvPicPr>
          <p:nvPr userDrawn="1"/>
        </p:nvPicPr>
        <p:blipFill>
          <a:blip r:embed="rId3"/>
          <a:stretch>
            <a:fillRect/>
          </a:stretch>
        </p:blipFill>
        <p:spPr>
          <a:xfrm>
            <a:off x="10693837" y="90186"/>
            <a:ext cx="1077615" cy="1433814"/>
          </a:xfrm>
          <a:prstGeom prst="rect">
            <a:avLst/>
          </a:prstGeom>
        </p:spPr>
      </p:pic>
    </p:spTree>
    <p:extLst>
      <p:ext uri="{BB962C8B-B14F-4D97-AF65-F5344CB8AC3E}">
        <p14:creationId xmlns:p14="http://schemas.microsoft.com/office/powerpoint/2010/main" val="3099145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Slide - Yellow">
    <p:spTree>
      <p:nvGrpSpPr>
        <p:cNvPr id="1" name=""/>
        <p:cNvGrpSpPr/>
        <p:nvPr/>
      </p:nvGrpSpPr>
      <p:grpSpPr>
        <a:xfrm>
          <a:off x="0" y="0"/>
          <a:ext cx="0" cy="0"/>
          <a:chOff x="0" y="0"/>
          <a:chExt cx="0" cy="0"/>
        </a:xfrm>
      </p:grpSpPr>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447065" y="1445342"/>
            <a:ext cx="11102510" cy="4660015"/>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0" name="Rectangle 9">
            <a:extLst>
              <a:ext uri="{FF2B5EF4-FFF2-40B4-BE49-F238E27FC236}">
                <a16:creationId xmlns:a16="http://schemas.microsoft.com/office/drawing/2014/main" id="{E7757506-312E-3B4F-B8E9-79DB3312C5D9}"/>
              </a:ext>
            </a:extLst>
          </p:cNvPr>
          <p:cNvSpPr/>
          <p:nvPr userDrawn="1"/>
        </p:nvSpPr>
        <p:spPr>
          <a:xfrm>
            <a:off x="0" y="6342926"/>
            <a:ext cx="12192000" cy="515073"/>
          </a:xfrm>
          <a:prstGeom prst="rect">
            <a:avLst/>
          </a:prstGeom>
          <a:solidFill>
            <a:srgbClr val="8D5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11" name="Picture 10">
            <a:extLst>
              <a:ext uri="{FF2B5EF4-FFF2-40B4-BE49-F238E27FC236}">
                <a16:creationId xmlns:a16="http://schemas.microsoft.com/office/drawing/2014/main" id="{93F0C59B-B99B-2D4F-A1EE-6991B907E5AB}"/>
              </a:ext>
            </a:extLst>
          </p:cNvPr>
          <p:cNvPicPr>
            <a:picLocks noChangeAspect="1"/>
          </p:cNvPicPr>
          <p:nvPr userDrawn="1"/>
        </p:nvPicPr>
        <p:blipFill>
          <a:blip r:embed="rId2"/>
          <a:stretch>
            <a:fillRect/>
          </a:stretch>
        </p:blipFill>
        <p:spPr>
          <a:xfrm>
            <a:off x="11392072" y="6406917"/>
            <a:ext cx="152963" cy="387090"/>
          </a:xfrm>
          <a:prstGeom prst="rect">
            <a:avLst/>
          </a:prstGeom>
        </p:spPr>
      </p:pic>
      <p:cxnSp>
        <p:nvCxnSpPr>
          <p:cNvPr id="12" name="Straight Connector 11">
            <a:extLst>
              <a:ext uri="{FF2B5EF4-FFF2-40B4-BE49-F238E27FC236}">
                <a16:creationId xmlns:a16="http://schemas.microsoft.com/office/drawing/2014/main" id="{241CA349-CF18-F347-84DC-CB04E29ECEE1}"/>
              </a:ext>
            </a:extLst>
          </p:cNvPr>
          <p:cNvCxnSpPr/>
          <p:nvPr userDrawn="1"/>
        </p:nvCxnSpPr>
        <p:spPr>
          <a:xfrm flipV="1">
            <a:off x="10822330" y="6406917"/>
            <a:ext cx="0" cy="3703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5D0A5F3-7F8C-5743-88BD-EEA50ECCC7AB}"/>
              </a:ext>
            </a:extLst>
          </p:cNvPr>
          <p:cNvSpPr txBox="1"/>
          <p:nvPr userDrawn="1"/>
        </p:nvSpPr>
        <p:spPr>
          <a:xfrm>
            <a:off x="5122044" y="6464648"/>
            <a:ext cx="5313782" cy="246221"/>
          </a:xfrm>
          <a:prstGeom prst="rect">
            <a:avLst/>
          </a:prstGeom>
          <a:noFill/>
        </p:spPr>
        <p:txBody>
          <a:bodyPr wrap="square" rtlCol="0">
            <a:spAutoFit/>
          </a:bodyPr>
          <a:lstStyle/>
          <a:p>
            <a:pPr algn="ctr"/>
            <a:r>
              <a:rPr lang="en-GB" sz="1000" spc="100" baseline="0" dirty="0">
                <a:solidFill>
                  <a:schemeClr val="bg1"/>
                </a:solidFill>
                <a:latin typeface="Avenir Book" panose="02000503020000020003" pitchFamily="2" charset="0"/>
              </a:rPr>
              <a:t>supporting migrant and minority ethnic women through digital education</a:t>
            </a:r>
            <a:endParaRPr lang="en-RU" sz="1000" spc="100" baseline="0" dirty="0">
              <a:solidFill>
                <a:schemeClr val="bg1"/>
              </a:solidFill>
              <a:latin typeface="Avenir Book" panose="02000503020000020003" pitchFamily="2" charset="0"/>
            </a:endParaRPr>
          </a:p>
        </p:txBody>
      </p:sp>
      <p:pic>
        <p:nvPicPr>
          <p:cNvPr id="14" name="Picture 13">
            <a:extLst>
              <a:ext uri="{FF2B5EF4-FFF2-40B4-BE49-F238E27FC236}">
                <a16:creationId xmlns:a16="http://schemas.microsoft.com/office/drawing/2014/main" id="{AA00CE89-737E-CC4D-91F2-EE84C18ADBC2}"/>
              </a:ext>
            </a:extLst>
          </p:cNvPr>
          <p:cNvPicPr>
            <a:picLocks noChangeAspect="1"/>
          </p:cNvPicPr>
          <p:nvPr userDrawn="1"/>
        </p:nvPicPr>
        <p:blipFill>
          <a:blip r:embed="rId3"/>
          <a:stretch>
            <a:fillRect/>
          </a:stretch>
        </p:blipFill>
        <p:spPr>
          <a:xfrm>
            <a:off x="10693837" y="90186"/>
            <a:ext cx="1077615" cy="1433814"/>
          </a:xfrm>
          <a:prstGeom prst="rect">
            <a:avLst/>
          </a:prstGeom>
        </p:spPr>
      </p:pic>
      <p:sp>
        <p:nvSpPr>
          <p:cNvPr id="9" name="Text Placeholder 23">
            <a:extLst>
              <a:ext uri="{FF2B5EF4-FFF2-40B4-BE49-F238E27FC236}">
                <a16:creationId xmlns:a16="http://schemas.microsoft.com/office/drawing/2014/main" id="{830227FD-D232-1F47-B9E7-1D674ACEDC52}"/>
              </a:ext>
            </a:extLst>
          </p:cNvPr>
          <p:cNvSpPr>
            <a:spLocks noGrp="1"/>
          </p:cNvSpPr>
          <p:nvPr>
            <p:ph type="body" sz="quarter" idx="18" hasCustomPrompt="1"/>
          </p:nvPr>
        </p:nvSpPr>
        <p:spPr>
          <a:xfrm>
            <a:off x="447065" y="309492"/>
            <a:ext cx="11097969" cy="713064"/>
          </a:xfrm>
          <a:noFill/>
        </p:spPr>
        <p:txBody>
          <a:bodyPr>
            <a:normAutofit/>
          </a:bodyPr>
          <a:lstStyle>
            <a:lvl1pPr marL="0" indent="0" algn="l">
              <a:buNone/>
              <a:defRPr sz="3600" b="1">
                <a:solidFill>
                  <a:srgbClr val="F9A169"/>
                </a:solidFill>
                <a:latin typeface="+mn-lt"/>
              </a:defRPr>
            </a:lvl1pPr>
          </a:lstStyle>
          <a:p>
            <a:pPr lvl="0"/>
            <a:r>
              <a:rPr lang="en-US" dirty="0"/>
              <a:t>TITLE</a:t>
            </a:r>
          </a:p>
        </p:txBody>
      </p:sp>
    </p:spTree>
    <p:extLst>
      <p:ext uri="{BB962C8B-B14F-4D97-AF65-F5344CB8AC3E}">
        <p14:creationId xmlns:p14="http://schemas.microsoft.com/office/powerpoint/2010/main" val="4921443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Slide - with solid header - Pur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44C07F5-DAE3-874F-A9F9-D6B1381CBCE5}"/>
              </a:ext>
            </a:extLst>
          </p:cNvPr>
          <p:cNvSpPr/>
          <p:nvPr userDrawn="1"/>
        </p:nvSpPr>
        <p:spPr>
          <a:xfrm>
            <a:off x="6420970" y="-1"/>
            <a:ext cx="5771030" cy="6857999"/>
          </a:xfrm>
          <a:prstGeom prst="rect">
            <a:avLst/>
          </a:prstGeom>
          <a:solidFill>
            <a:srgbClr val="E7F3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10" name="Picture Placeholder 15">
            <a:extLst>
              <a:ext uri="{FF2B5EF4-FFF2-40B4-BE49-F238E27FC236}">
                <a16:creationId xmlns:a16="http://schemas.microsoft.com/office/drawing/2014/main" id="{F8B5B00A-F2BC-E64F-9A25-1B4B39FCB1E2}"/>
              </a:ext>
            </a:extLst>
          </p:cNvPr>
          <p:cNvSpPr>
            <a:spLocks noGrp="1"/>
          </p:cNvSpPr>
          <p:nvPr>
            <p:ph type="pic" sz="quarter" idx="17"/>
          </p:nvPr>
        </p:nvSpPr>
        <p:spPr>
          <a:xfrm>
            <a:off x="6420970" y="717755"/>
            <a:ext cx="5771030" cy="5196308"/>
          </a:xfrm>
          <a:prstGeom prst="rect">
            <a:avLst/>
          </a:prstGeom>
        </p:spPr>
        <p:txBody>
          <a:bodyPr vert="horz">
            <a:normAutofit/>
          </a:bodyPr>
          <a:lstStyle>
            <a:lvl1pPr marL="0" indent="0" algn="ctr">
              <a:buNone/>
              <a:defRPr sz="2000" i="1">
                <a:solidFill>
                  <a:schemeClr val="accent6"/>
                </a:solidFill>
              </a:defRPr>
            </a:lvl1pPr>
          </a:lstStyle>
          <a:p>
            <a:endParaRPr lang="en-US" dirty="0"/>
          </a:p>
          <a:p>
            <a:r>
              <a:rPr lang="en-US" dirty="0"/>
              <a:t>Click picture or </a:t>
            </a:r>
          </a:p>
          <a:p>
            <a:r>
              <a:rPr lang="en-US" dirty="0"/>
              <a:t>texture fill to add photo </a:t>
            </a:r>
          </a:p>
        </p:txBody>
      </p:sp>
      <p:sp>
        <p:nvSpPr>
          <p:cNvPr id="14" name="Rectangle 13">
            <a:extLst>
              <a:ext uri="{FF2B5EF4-FFF2-40B4-BE49-F238E27FC236}">
                <a16:creationId xmlns:a16="http://schemas.microsoft.com/office/drawing/2014/main" id="{6A96AA36-A2F8-844C-B5E2-A9E204FC6662}"/>
              </a:ext>
            </a:extLst>
          </p:cNvPr>
          <p:cNvSpPr/>
          <p:nvPr userDrawn="1"/>
        </p:nvSpPr>
        <p:spPr>
          <a:xfrm>
            <a:off x="0" y="6342926"/>
            <a:ext cx="12192000" cy="515073"/>
          </a:xfrm>
          <a:prstGeom prst="rect">
            <a:avLst/>
          </a:prstGeom>
          <a:solidFill>
            <a:srgbClr val="8D5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15" name="Picture 14">
            <a:extLst>
              <a:ext uri="{FF2B5EF4-FFF2-40B4-BE49-F238E27FC236}">
                <a16:creationId xmlns:a16="http://schemas.microsoft.com/office/drawing/2014/main" id="{7D70F97E-D317-914F-84EB-327CD19FA696}"/>
              </a:ext>
            </a:extLst>
          </p:cNvPr>
          <p:cNvPicPr>
            <a:picLocks noChangeAspect="1"/>
          </p:cNvPicPr>
          <p:nvPr userDrawn="1"/>
        </p:nvPicPr>
        <p:blipFill>
          <a:blip r:embed="rId2"/>
          <a:stretch>
            <a:fillRect/>
          </a:stretch>
        </p:blipFill>
        <p:spPr>
          <a:xfrm>
            <a:off x="11392072" y="6406917"/>
            <a:ext cx="152963" cy="387090"/>
          </a:xfrm>
          <a:prstGeom prst="rect">
            <a:avLst/>
          </a:prstGeom>
        </p:spPr>
      </p:pic>
      <p:cxnSp>
        <p:nvCxnSpPr>
          <p:cNvPr id="16" name="Straight Connector 15">
            <a:extLst>
              <a:ext uri="{FF2B5EF4-FFF2-40B4-BE49-F238E27FC236}">
                <a16:creationId xmlns:a16="http://schemas.microsoft.com/office/drawing/2014/main" id="{4FE5F3EE-4A5B-2C4E-8EC5-938A0C9749FA}"/>
              </a:ext>
            </a:extLst>
          </p:cNvPr>
          <p:cNvCxnSpPr/>
          <p:nvPr userDrawn="1"/>
        </p:nvCxnSpPr>
        <p:spPr>
          <a:xfrm flipV="1">
            <a:off x="10822330" y="6406917"/>
            <a:ext cx="0" cy="3703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BCA9E74C-AD6D-4044-89EF-14AAD09FD4F5}"/>
              </a:ext>
            </a:extLst>
          </p:cNvPr>
          <p:cNvSpPr txBox="1"/>
          <p:nvPr userDrawn="1"/>
        </p:nvSpPr>
        <p:spPr>
          <a:xfrm>
            <a:off x="5122044" y="6464648"/>
            <a:ext cx="5313782" cy="246221"/>
          </a:xfrm>
          <a:prstGeom prst="rect">
            <a:avLst/>
          </a:prstGeom>
          <a:noFill/>
        </p:spPr>
        <p:txBody>
          <a:bodyPr wrap="square" rtlCol="0">
            <a:spAutoFit/>
          </a:bodyPr>
          <a:lstStyle/>
          <a:p>
            <a:pPr algn="ctr"/>
            <a:r>
              <a:rPr lang="en-GB" sz="1000" spc="100" baseline="0" dirty="0">
                <a:solidFill>
                  <a:schemeClr val="bg1"/>
                </a:solidFill>
                <a:latin typeface="Avenir Book" panose="02000503020000020003" pitchFamily="2" charset="0"/>
              </a:rPr>
              <a:t>supporting migrant and minority ethnic women through digital education</a:t>
            </a:r>
            <a:endParaRPr lang="en-RU" sz="1000" spc="100" baseline="0" dirty="0">
              <a:solidFill>
                <a:schemeClr val="bg1"/>
              </a:solidFill>
              <a:latin typeface="Avenir Book" panose="02000503020000020003" pitchFamily="2" charset="0"/>
            </a:endParaRPr>
          </a:p>
        </p:txBody>
      </p:sp>
      <p:sp>
        <p:nvSpPr>
          <p:cNvPr id="11" name="Text Placeholder 25">
            <a:extLst>
              <a:ext uri="{FF2B5EF4-FFF2-40B4-BE49-F238E27FC236}">
                <a16:creationId xmlns:a16="http://schemas.microsoft.com/office/drawing/2014/main" id="{79B275A0-5264-7043-8FE1-391CF5C5EFF1}"/>
              </a:ext>
            </a:extLst>
          </p:cNvPr>
          <p:cNvSpPr>
            <a:spLocks noGrp="1"/>
          </p:cNvSpPr>
          <p:nvPr>
            <p:ph type="body" sz="quarter" idx="27" hasCustomPrompt="1"/>
          </p:nvPr>
        </p:nvSpPr>
        <p:spPr>
          <a:xfrm>
            <a:off x="447067" y="2660293"/>
            <a:ext cx="4690200" cy="3251547"/>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2" name="Text Placeholder 23">
            <a:extLst>
              <a:ext uri="{FF2B5EF4-FFF2-40B4-BE49-F238E27FC236}">
                <a16:creationId xmlns:a16="http://schemas.microsoft.com/office/drawing/2014/main" id="{16DEE8FA-F484-3E4E-A518-F7D1542AF214}"/>
              </a:ext>
            </a:extLst>
          </p:cNvPr>
          <p:cNvSpPr>
            <a:spLocks noGrp="1"/>
          </p:cNvSpPr>
          <p:nvPr>
            <p:ph type="body" sz="quarter" idx="18" hasCustomPrompt="1"/>
          </p:nvPr>
        </p:nvSpPr>
        <p:spPr>
          <a:xfrm>
            <a:off x="447066" y="309491"/>
            <a:ext cx="5648934" cy="1919715"/>
          </a:xfrm>
          <a:noFill/>
        </p:spPr>
        <p:txBody>
          <a:bodyPr>
            <a:normAutofit/>
          </a:bodyPr>
          <a:lstStyle>
            <a:lvl1pPr marL="0" indent="0" algn="l">
              <a:buNone/>
              <a:defRPr sz="3600" b="1">
                <a:solidFill>
                  <a:srgbClr val="8D5B98"/>
                </a:solidFill>
                <a:latin typeface="+mn-lt"/>
              </a:defRPr>
            </a:lvl1pPr>
          </a:lstStyle>
          <a:p>
            <a:pPr lvl="0"/>
            <a:r>
              <a:rPr lang="en-US" dirty="0"/>
              <a:t>TITLE</a:t>
            </a:r>
          </a:p>
        </p:txBody>
      </p:sp>
    </p:spTree>
    <p:extLst>
      <p:ext uri="{BB962C8B-B14F-4D97-AF65-F5344CB8AC3E}">
        <p14:creationId xmlns:p14="http://schemas.microsoft.com/office/powerpoint/2010/main" val="20448077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Slide - with solid header - Blu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76FFB81-661F-934A-8674-C69A828E7C9E}"/>
              </a:ext>
            </a:extLst>
          </p:cNvPr>
          <p:cNvSpPr/>
          <p:nvPr userDrawn="1"/>
        </p:nvSpPr>
        <p:spPr>
          <a:xfrm>
            <a:off x="6420970" y="-1"/>
            <a:ext cx="5771030" cy="6857999"/>
          </a:xfrm>
          <a:prstGeom prst="rect">
            <a:avLst/>
          </a:prstGeom>
          <a:solidFill>
            <a:srgbClr val="E7F3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dirty="0"/>
          </a:p>
        </p:txBody>
      </p:sp>
      <p:sp>
        <p:nvSpPr>
          <p:cNvPr id="14" name="Rectangle 13">
            <a:extLst>
              <a:ext uri="{FF2B5EF4-FFF2-40B4-BE49-F238E27FC236}">
                <a16:creationId xmlns:a16="http://schemas.microsoft.com/office/drawing/2014/main" id="{7AD2B8EC-C4D4-AC46-9E08-AC7F87E6E6B5}"/>
              </a:ext>
            </a:extLst>
          </p:cNvPr>
          <p:cNvSpPr/>
          <p:nvPr userDrawn="1"/>
        </p:nvSpPr>
        <p:spPr>
          <a:xfrm>
            <a:off x="0" y="6342926"/>
            <a:ext cx="12192000" cy="515073"/>
          </a:xfrm>
          <a:prstGeom prst="rect">
            <a:avLst/>
          </a:prstGeom>
          <a:solidFill>
            <a:srgbClr val="8D5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15" name="Picture 14">
            <a:extLst>
              <a:ext uri="{FF2B5EF4-FFF2-40B4-BE49-F238E27FC236}">
                <a16:creationId xmlns:a16="http://schemas.microsoft.com/office/drawing/2014/main" id="{67588149-6299-234C-ABB1-D11A4879F064}"/>
              </a:ext>
            </a:extLst>
          </p:cNvPr>
          <p:cNvPicPr>
            <a:picLocks noChangeAspect="1"/>
          </p:cNvPicPr>
          <p:nvPr userDrawn="1"/>
        </p:nvPicPr>
        <p:blipFill>
          <a:blip r:embed="rId2"/>
          <a:stretch>
            <a:fillRect/>
          </a:stretch>
        </p:blipFill>
        <p:spPr>
          <a:xfrm>
            <a:off x="11392072" y="6406917"/>
            <a:ext cx="152963" cy="387090"/>
          </a:xfrm>
          <a:prstGeom prst="rect">
            <a:avLst/>
          </a:prstGeom>
        </p:spPr>
      </p:pic>
      <p:cxnSp>
        <p:nvCxnSpPr>
          <p:cNvPr id="16" name="Straight Connector 15">
            <a:extLst>
              <a:ext uri="{FF2B5EF4-FFF2-40B4-BE49-F238E27FC236}">
                <a16:creationId xmlns:a16="http://schemas.microsoft.com/office/drawing/2014/main" id="{0CF1D849-1BF8-2F45-80F0-390389FC6DCC}"/>
              </a:ext>
            </a:extLst>
          </p:cNvPr>
          <p:cNvCxnSpPr/>
          <p:nvPr userDrawn="1"/>
        </p:nvCxnSpPr>
        <p:spPr>
          <a:xfrm flipV="1">
            <a:off x="10822330" y="6406917"/>
            <a:ext cx="0" cy="3703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F95E4BEE-8D91-5A4C-8D40-41C78C8BB23B}"/>
              </a:ext>
            </a:extLst>
          </p:cNvPr>
          <p:cNvSpPr txBox="1"/>
          <p:nvPr userDrawn="1"/>
        </p:nvSpPr>
        <p:spPr>
          <a:xfrm>
            <a:off x="5122044" y="6464648"/>
            <a:ext cx="5313782" cy="246221"/>
          </a:xfrm>
          <a:prstGeom prst="rect">
            <a:avLst/>
          </a:prstGeom>
          <a:noFill/>
        </p:spPr>
        <p:txBody>
          <a:bodyPr wrap="square" rtlCol="0">
            <a:spAutoFit/>
          </a:bodyPr>
          <a:lstStyle/>
          <a:p>
            <a:pPr algn="ctr"/>
            <a:r>
              <a:rPr lang="en-GB" sz="1000" spc="100" baseline="0" dirty="0">
                <a:solidFill>
                  <a:schemeClr val="bg1"/>
                </a:solidFill>
                <a:latin typeface="Avenir Book" panose="02000503020000020003" pitchFamily="2" charset="0"/>
              </a:rPr>
              <a:t>supporting migrant and minority ethnic women through digital education</a:t>
            </a:r>
            <a:endParaRPr lang="en-RU" sz="1000" spc="100" baseline="0" dirty="0">
              <a:solidFill>
                <a:schemeClr val="bg1"/>
              </a:solidFill>
              <a:latin typeface="Avenir Book" panose="02000503020000020003" pitchFamily="2" charset="0"/>
            </a:endParaRPr>
          </a:p>
        </p:txBody>
      </p:sp>
      <p:sp>
        <p:nvSpPr>
          <p:cNvPr id="10" name="Picture Placeholder 15">
            <a:extLst>
              <a:ext uri="{FF2B5EF4-FFF2-40B4-BE49-F238E27FC236}">
                <a16:creationId xmlns:a16="http://schemas.microsoft.com/office/drawing/2014/main" id="{5D603DE8-405A-9D46-A2CD-2C7F351A06C1}"/>
              </a:ext>
            </a:extLst>
          </p:cNvPr>
          <p:cNvSpPr>
            <a:spLocks noGrp="1"/>
          </p:cNvSpPr>
          <p:nvPr>
            <p:ph type="pic" sz="quarter" idx="17"/>
          </p:nvPr>
        </p:nvSpPr>
        <p:spPr>
          <a:xfrm>
            <a:off x="6420970" y="875071"/>
            <a:ext cx="5771030" cy="5038992"/>
          </a:xfrm>
          <a:prstGeom prst="rect">
            <a:avLst/>
          </a:prstGeom>
        </p:spPr>
        <p:txBody>
          <a:bodyPr vert="horz">
            <a:normAutofit/>
          </a:bodyPr>
          <a:lstStyle>
            <a:lvl1pPr marL="0" indent="0" algn="ctr">
              <a:buNone/>
              <a:defRPr sz="2000" i="1">
                <a:solidFill>
                  <a:schemeClr val="accent6"/>
                </a:solidFill>
              </a:defRPr>
            </a:lvl1pPr>
          </a:lstStyle>
          <a:p>
            <a:endParaRPr lang="en-US" dirty="0"/>
          </a:p>
          <a:p>
            <a:r>
              <a:rPr lang="en-US" dirty="0"/>
              <a:t>Click picture or </a:t>
            </a:r>
          </a:p>
          <a:p>
            <a:r>
              <a:rPr lang="en-US" dirty="0"/>
              <a:t>texture fill to add photo </a:t>
            </a:r>
          </a:p>
        </p:txBody>
      </p:sp>
      <p:sp>
        <p:nvSpPr>
          <p:cNvPr id="11" name="Text Placeholder 25">
            <a:extLst>
              <a:ext uri="{FF2B5EF4-FFF2-40B4-BE49-F238E27FC236}">
                <a16:creationId xmlns:a16="http://schemas.microsoft.com/office/drawing/2014/main" id="{9628AC4E-6B80-5C4D-99F7-8B05425911DD}"/>
              </a:ext>
            </a:extLst>
          </p:cNvPr>
          <p:cNvSpPr>
            <a:spLocks noGrp="1"/>
          </p:cNvSpPr>
          <p:nvPr>
            <p:ph type="body" sz="quarter" idx="27" hasCustomPrompt="1"/>
          </p:nvPr>
        </p:nvSpPr>
        <p:spPr>
          <a:xfrm>
            <a:off x="447067" y="2660293"/>
            <a:ext cx="4690200" cy="3251547"/>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2" name="Text Placeholder 23">
            <a:extLst>
              <a:ext uri="{FF2B5EF4-FFF2-40B4-BE49-F238E27FC236}">
                <a16:creationId xmlns:a16="http://schemas.microsoft.com/office/drawing/2014/main" id="{9865D4DE-78E1-5F46-A136-FE6DA40F564E}"/>
              </a:ext>
            </a:extLst>
          </p:cNvPr>
          <p:cNvSpPr>
            <a:spLocks noGrp="1"/>
          </p:cNvSpPr>
          <p:nvPr>
            <p:ph type="body" sz="quarter" idx="18" hasCustomPrompt="1"/>
          </p:nvPr>
        </p:nvSpPr>
        <p:spPr>
          <a:xfrm>
            <a:off x="447066" y="309491"/>
            <a:ext cx="5648934" cy="1919715"/>
          </a:xfrm>
          <a:noFill/>
        </p:spPr>
        <p:txBody>
          <a:bodyPr>
            <a:normAutofit/>
          </a:bodyPr>
          <a:lstStyle>
            <a:lvl1pPr marL="0" indent="0" algn="l">
              <a:buNone/>
              <a:defRPr sz="3600" b="1">
                <a:solidFill>
                  <a:srgbClr val="0675AD"/>
                </a:solidFill>
                <a:latin typeface="+mn-lt"/>
              </a:defRPr>
            </a:lvl1pPr>
          </a:lstStyle>
          <a:p>
            <a:pPr lvl="0"/>
            <a:r>
              <a:rPr lang="en-US" dirty="0"/>
              <a:t>TITLE</a:t>
            </a:r>
          </a:p>
        </p:txBody>
      </p:sp>
    </p:spTree>
    <p:extLst>
      <p:ext uri="{BB962C8B-B14F-4D97-AF65-F5344CB8AC3E}">
        <p14:creationId xmlns:p14="http://schemas.microsoft.com/office/powerpoint/2010/main" val="5168685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Slide - with solid header - Yellow">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FB5F084-F6BC-BC49-9A67-9ADE70E76C62}"/>
              </a:ext>
            </a:extLst>
          </p:cNvPr>
          <p:cNvSpPr/>
          <p:nvPr userDrawn="1"/>
        </p:nvSpPr>
        <p:spPr>
          <a:xfrm>
            <a:off x="6420970" y="-1"/>
            <a:ext cx="5771030" cy="6857999"/>
          </a:xfrm>
          <a:prstGeom prst="rect">
            <a:avLst/>
          </a:prstGeom>
          <a:solidFill>
            <a:srgbClr val="E7F3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14" name="Rectangle 13">
            <a:extLst>
              <a:ext uri="{FF2B5EF4-FFF2-40B4-BE49-F238E27FC236}">
                <a16:creationId xmlns:a16="http://schemas.microsoft.com/office/drawing/2014/main" id="{8D619265-86C4-2045-A30C-3F031E0D468D}"/>
              </a:ext>
            </a:extLst>
          </p:cNvPr>
          <p:cNvSpPr/>
          <p:nvPr userDrawn="1"/>
        </p:nvSpPr>
        <p:spPr>
          <a:xfrm>
            <a:off x="0" y="6342926"/>
            <a:ext cx="12192000" cy="515073"/>
          </a:xfrm>
          <a:prstGeom prst="rect">
            <a:avLst/>
          </a:prstGeom>
          <a:solidFill>
            <a:srgbClr val="8D5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15" name="Picture 14">
            <a:extLst>
              <a:ext uri="{FF2B5EF4-FFF2-40B4-BE49-F238E27FC236}">
                <a16:creationId xmlns:a16="http://schemas.microsoft.com/office/drawing/2014/main" id="{C2A5D363-054E-DF45-BA48-F7D3B8DB0A3B}"/>
              </a:ext>
            </a:extLst>
          </p:cNvPr>
          <p:cNvPicPr>
            <a:picLocks noChangeAspect="1"/>
          </p:cNvPicPr>
          <p:nvPr userDrawn="1"/>
        </p:nvPicPr>
        <p:blipFill>
          <a:blip r:embed="rId2"/>
          <a:stretch>
            <a:fillRect/>
          </a:stretch>
        </p:blipFill>
        <p:spPr>
          <a:xfrm>
            <a:off x="11392072" y="6406917"/>
            <a:ext cx="152963" cy="387090"/>
          </a:xfrm>
          <a:prstGeom prst="rect">
            <a:avLst/>
          </a:prstGeom>
        </p:spPr>
      </p:pic>
      <p:cxnSp>
        <p:nvCxnSpPr>
          <p:cNvPr id="16" name="Straight Connector 15">
            <a:extLst>
              <a:ext uri="{FF2B5EF4-FFF2-40B4-BE49-F238E27FC236}">
                <a16:creationId xmlns:a16="http://schemas.microsoft.com/office/drawing/2014/main" id="{68FD11B5-ADC9-0F4C-891F-A04761C476AD}"/>
              </a:ext>
            </a:extLst>
          </p:cNvPr>
          <p:cNvCxnSpPr/>
          <p:nvPr userDrawn="1"/>
        </p:nvCxnSpPr>
        <p:spPr>
          <a:xfrm flipV="1">
            <a:off x="10822330" y="6406917"/>
            <a:ext cx="0" cy="3703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248109F8-531E-8340-A751-4CE0EBD94BE1}"/>
              </a:ext>
            </a:extLst>
          </p:cNvPr>
          <p:cNvSpPr txBox="1"/>
          <p:nvPr userDrawn="1"/>
        </p:nvSpPr>
        <p:spPr>
          <a:xfrm>
            <a:off x="5122044" y="6464648"/>
            <a:ext cx="5313782" cy="246221"/>
          </a:xfrm>
          <a:prstGeom prst="rect">
            <a:avLst/>
          </a:prstGeom>
          <a:noFill/>
        </p:spPr>
        <p:txBody>
          <a:bodyPr wrap="square" rtlCol="0">
            <a:spAutoFit/>
          </a:bodyPr>
          <a:lstStyle/>
          <a:p>
            <a:pPr algn="ctr"/>
            <a:r>
              <a:rPr lang="en-GB" sz="1000" spc="100" baseline="0" dirty="0">
                <a:solidFill>
                  <a:schemeClr val="bg1"/>
                </a:solidFill>
                <a:latin typeface="Avenir Book" panose="02000503020000020003" pitchFamily="2" charset="0"/>
              </a:rPr>
              <a:t>supporting migrant and minority ethnic women through digital education</a:t>
            </a:r>
            <a:endParaRPr lang="en-RU" sz="1000" spc="100" baseline="0" dirty="0">
              <a:solidFill>
                <a:schemeClr val="bg1"/>
              </a:solidFill>
              <a:latin typeface="Avenir Book" panose="02000503020000020003" pitchFamily="2" charset="0"/>
            </a:endParaRPr>
          </a:p>
        </p:txBody>
      </p:sp>
      <p:sp>
        <p:nvSpPr>
          <p:cNvPr id="10" name="Picture Placeholder 15">
            <a:extLst>
              <a:ext uri="{FF2B5EF4-FFF2-40B4-BE49-F238E27FC236}">
                <a16:creationId xmlns:a16="http://schemas.microsoft.com/office/drawing/2014/main" id="{6BBE2729-66F1-1F4D-B7E2-FC063FEAD467}"/>
              </a:ext>
            </a:extLst>
          </p:cNvPr>
          <p:cNvSpPr>
            <a:spLocks noGrp="1"/>
          </p:cNvSpPr>
          <p:nvPr>
            <p:ph type="pic" sz="quarter" idx="17"/>
          </p:nvPr>
        </p:nvSpPr>
        <p:spPr>
          <a:xfrm>
            <a:off x="6420970" y="1258529"/>
            <a:ext cx="5771030" cy="4655534"/>
          </a:xfrm>
          <a:prstGeom prst="rect">
            <a:avLst/>
          </a:prstGeom>
        </p:spPr>
        <p:txBody>
          <a:bodyPr vert="horz">
            <a:normAutofit/>
          </a:bodyPr>
          <a:lstStyle>
            <a:lvl1pPr marL="0" indent="0" algn="ctr">
              <a:buNone/>
              <a:defRPr sz="2000" i="1">
                <a:solidFill>
                  <a:schemeClr val="accent6"/>
                </a:solidFill>
              </a:defRPr>
            </a:lvl1pPr>
          </a:lstStyle>
          <a:p>
            <a:endParaRPr lang="en-US" dirty="0"/>
          </a:p>
          <a:p>
            <a:r>
              <a:rPr lang="en-US" dirty="0"/>
              <a:t>Click picture or </a:t>
            </a:r>
          </a:p>
          <a:p>
            <a:r>
              <a:rPr lang="en-US" dirty="0"/>
              <a:t>texture fill to add photo </a:t>
            </a:r>
          </a:p>
        </p:txBody>
      </p:sp>
      <p:sp>
        <p:nvSpPr>
          <p:cNvPr id="12" name="Text Placeholder 25">
            <a:extLst>
              <a:ext uri="{FF2B5EF4-FFF2-40B4-BE49-F238E27FC236}">
                <a16:creationId xmlns:a16="http://schemas.microsoft.com/office/drawing/2014/main" id="{14372943-F452-7B46-9C67-ED05F0AADCBB}"/>
              </a:ext>
            </a:extLst>
          </p:cNvPr>
          <p:cNvSpPr>
            <a:spLocks noGrp="1"/>
          </p:cNvSpPr>
          <p:nvPr>
            <p:ph type="body" sz="quarter" idx="27" hasCustomPrompt="1"/>
          </p:nvPr>
        </p:nvSpPr>
        <p:spPr>
          <a:xfrm>
            <a:off x="447067" y="2660293"/>
            <a:ext cx="4690200" cy="3251547"/>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3" name="Text Placeholder 23">
            <a:extLst>
              <a:ext uri="{FF2B5EF4-FFF2-40B4-BE49-F238E27FC236}">
                <a16:creationId xmlns:a16="http://schemas.microsoft.com/office/drawing/2014/main" id="{0AA56B91-2DFB-2B44-B405-4FE5FB1DC7FA}"/>
              </a:ext>
            </a:extLst>
          </p:cNvPr>
          <p:cNvSpPr>
            <a:spLocks noGrp="1"/>
          </p:cNvSpPr>
          <p:nvPr>
            <p:ph type="body" sz="quarter" idx="18" hasCustomPrompt="1"/>
          </p:nvPr>
        </p:nvSpPr>
        <p:spPr>
          <a:xfrm>
            <a:off x="447066" y="309491"/>
            <a:ext cx="5648934" cy="1919715"/>
          </a:xfrm>
          <a:noFill/>
        </p:spPr>
        <p:txBody>
          <a:bodyPr>
            <a:normAutofit/>
          </a:bodyPr>
          <a:lstStyle>
            <a:lvl1pPr marL="0" indent="0" algn="l">
              <a:buNone/>
              <a:defRPr sz="3600" b="1">
                <a:solidFill>
                  <a:srgbClr val="F9A169"/>
                </a:solidFill>
                <a:latin typeface="+mn-lt"/>
              </a:defRPr>
            </a:lvl1pPr>
          </a:lstStyle>
          <a:p>
            <a:pPr lvl="0"/>
            <a:r>
              <a:rPr lang="en-US" dirty="0"/>
              <a:t>TITLE</a:t>
            </a:r>
          </a:p>
        </p:txBody>
      </p:sp>
    </p:spTree>
    <p:extLst>
      <p:ext uri="{BB962C8B-B14F-4D97-AF65-F5344CB8AC3E}">
        <p14:creationId xmlns:p14="http://schemas.microsoft.com/office/powerpoint/2010/main" val="401050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848AD-6592-B642-AC77-A3318D8B851F}" type="datetimeFigureOut">
              <a:rPr lang="en-US" smtClean="0"/>
              <a:t>12/22/2022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D58B29-4516-0E41-9E10-164871924BBC}" type="slidenum">
              <a:rPr lang="en-US" smtClean="0"/>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66" r:id="rId3"/>
    <p:sldLayoutId id="2147483682" r:id="rId4"/>
    <p:sldLayoutId id="2147483685" r:id="rId5"/>
    <p:sldLayoutId id="2147483686" r:id="rId6"/>
    <p:sldLayoutId id="2147483673" r:id="rId7"/>
    <p:sldLayoutId id="2147483687" r:id="rId8"/>
    <p:sldLayoutId id="2147483688" r:id="rId9"/>
    <p:sldLayoutId id="2147483651" r:id="rId10"/>
    <p:sldLayoutId id="2147483683" r:id="rId11"/>
    <p:sldLayoutId id="2147483684" r:id="rId12"/>
    <p:sldLayoutId id="2147483674" r:id="rId13"/>
    <p:sldLayoutId id="2147483680" r:id="rId14"/>
    <p:sldLayoutId id="2147483681" r:id="rId15"/>
    <p:sldLayoutId id="2147483675" r:id="rId16"/>
    <p:sldLayoutId id="2147483678" r:id="rId17"/>
    <p:sldLayoutId id="2147483679" r:id="rId18"/>
    <p:sldLayoutId id="2147483653" r:id="rId19"/>
    <p:sldLayoutId id="2147483663" r:id="rId20"/>
    <p:sldLayoutId id="2147483664" r:id="rId21"/>
    <p:sldLayoutId id="2147483689" r:id="rId22"/>
    <p:sldLayoutId id="2147483690" r:id="rId23"/>
    <p:sldLayoutId id="2147483677" r:id="rId24"/>
    <p:sldLayoutId id="2147483670" r:id="rId25"/>
    <p:sldLayoutId id="2147483676" r:id="rId26"/>
    <p:sldLayoutId id="2147483669" r:id="rId27"/>
    <p:sldLayoutId id="2147483691"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s://www.thinglink.com/" TargetMode="Externa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jpeg"/><Relationship Id="rId7" Type="http://schemas.openxmlformats.org/officeDocument/2006/relationships/image" Target="../media/image23.svg"/><Relationship Id="rId2" Type="http://schemas.openxmlformats.org/officeDocument/2006/relationships/slideLayout" Target="../slideLayouts/slideLayout28.xml"/><Relationship Id="rId1" Type="http://schemas.openxmlformats.org/officeDocument/2006/relationships/video" Target="https://www.youtube.com/embed/iaZZfECX4p0?feature=oembed" TargetMode="Externa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hyperlink" Target="https://youtu.be/iaZZfECX4p0" TargetMode="External"/><Relationship Id="rId9" Type="http://schemas.openxmlformats.org/officeDocument/2006/relationships/image" Target="../media/image25.sv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padlet.com/" TargetMode="Externa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hyperlink" Target="https://youtu.be/UkBnwPqaIjA" TargetMode="External"/><Relationship Id="rId7" Type="http://schemas.openxmlformats.org/officeDocument/2006/relationships/image" Target="../media/image23.svg"/><Relationship Id="rId2" Type="http://schemas.openxmlformats.org/officeDocument/2006/relationships/slideLayout" Target="../slideLayouts/slideLayout28.xml"/><Relationship Id="rId1" Type="http://schemas.openxmlformats.org/officeDocument/2006/relationships/video" Target="https://www.youtube.com/embed/UkBnwPqaIjA?feature=oembed" TargetMode="External"/><Relationship Id="rId6" Type="http://schemas.openxmlformats.org/officeDocument/2006/relationships/image" Target="../media/image22.png"/><Relationship Id="rId5" Type="http://schemas.openxmlformats.org/officeDocument/2006/relationships/image" Target="../media/image26.png"/><Relationship Id="rId4" Type="http://schemas.openxmlformats.org/officeDocument/2006/relationships/image" Target="../media/image27.jpeg"/><Relationship Id="rId9" Type="http://schemas.openxmlformats.org/officeDocument/2006/relationships/image" Target="../media/image25.sv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25.svg"/><Relationship Id="rId2" Type="http://schemas.openxmlformats.org/officeDocument/2006/relationships/hyperlink" Target="https://rm.coe.int/16809382f9." TargetMode="Externa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hyperlink" Target="https://youtu.be/yIhXda7383g" TargetMode="External"/><Relationship Id="rId7" Type="http://schemas.openxmlformats.org/officeDocument/2006/relationships/image" Target="../media/image24.png"/><Relationship Id="rId2" Type="http://schemas.openxmlformats.org/officeDocument/2006/relationships/slideLayout" Target="../slideLayouts/slideLayout28.xml"/><Relationship Id="rId1" Type="http://schemas.openxmlformats.org/officeDocument/2006/relationships/video" Target="https://www.youtube.com/embed/yIhXda7383g?feature=oembed" TargetMode="External"/><Relationship Id="rId6" Type="http://schemas.openxmlformats.org/officeDocument/2006/relationships/image" Target="../media/image31.jpeg"/><Relationship Id="rId5" Type="http://schemas.openxmlformats.org/officeDocument/2006/relationships/image" Target="../media/image23.sv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hyperlink" Target="https://ec.europa.eu/info/strategy/priorities-2019-2024/europe-fit-digital-age/european-digital-identity_en" TargetMode="External"/><Relationship Id="rId2" Type="http://schemas.openxmlformats.org/officeDocument/2006/relationships/hyperlink" Target="https://medium.com/blog-per-la-trasformazione-digitale/digital-integration-the-key-to-a-united-europe-9cdb7399c7dd" TargetMode="Externa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hyperlink" Target="https://meet.jit.si/" TargetMode="Externa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workspace.google.com/business/?utm_source=google&amp;utm_medium=cpc&amp;utm_campaign=emea-emeaot-all-en-dr-bkws-all-super-trial-e-t1-1011339&amp;utm_content=text-ad-LE-none-DEV_c-CRE_597815457058-ADGP_Hybrid%20%7C%20BKWS%20-%20EXA%20%7C%20Txt%20~%20G%20Suite%20~%20General_GSB01-KWID_43700071035572350-kwd-7564271891-userloc_20491&amp;utm_term=KW_g%20suite-g&amp;gclid=Cj0KCQjwxIOXBhCrARIsAL1QFCbpwgOyQPgNSSGqbea3GNOsM2lk6Yc0Q2fR5pOziBsGltsE-FkjLpoaAk8zEALw_wcB&amp;gclsrc=aw.ds" TargetMode="Externa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8" Type="http://schemas.openxmlformats.org/officeDocument/2006/relationships/hyperlink" Target="https://drive.google.com/drive/shared-with-me" TargetMode="External"/><Relationship Id="rId3" Type="http://schemas.openxmlformats.org/officeDocument/2006/relationships/hyperlink" Target="https://support.google.com/drive/answer/2424368" TargetMode="External"/><Relationship Id="rId7" Type="http://schemas.openxmlformats.org/officeDocument/2006/relationships/hyperlink" Target="https://support.google.com/drive/answer/2494892" TargetMode="External"/><Relationship Id="rId2" Type="http://schemas.openxmlformats.org/officeDocument/2006/relationships/hyperlink" Target="https://drive.google.com/" TargetMode="External"/><Relationship Id="rId1" Type="http://schemas.openxmlformats.org/officeDocument/2006/relationships/slideLayout" Target="../slideLayouts/slideLayout5.xml"/><Relationship Id="rId6" Type="http://schemas.openxmlformats.org/officeDocument/2006/relationships/hyperlink" Target="https://support.google.com/drive/answer/7166529" TargetMode="External"/><Relationship Id="rId5" Type="http://schemas.openxmlformats.org/officeDocument/2006/relationships/hyperlink" Target="https://support.google.com/drive/answer/2494822" TargetMode="External"/><Relationship Id="rId4" Type="http://schemas.openxmlformats.org/officeDocument/2006/relationships/hyperlink" Target="https://support.google.com/docs/topic/1361461" TargetMode="External"/><Relationship Id="rId9" Type="http://schemas.openxmlformats.org/officeDocument/2006/relationships/image" Target="../media/image39.png"/></Relationships>
</file>

<file path=ppt/slides/_rels/slide38.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hyperlink" Target="https://www.youtube.com/watch?v=wJ3S7kFFypU" TargetMode="External"/><Relationship Id="rId7" Type="http://schemas.openxmlformats.org/officeDocument/2006/relationships/image" Target="../media/image24.png"/><Relationship Id="rId2" Type="http://schemas.openxmlformats.org/officeDocument/2006/relationships/slideLayout" Target="../slideLayouts/slideLayout28.xml"/><Relationship Id="rId1" Type="http://schemas.openxmlformats.org/officeDocument/2006/relationships/video" Target="https://www.youtube.com/embed/wJ3S7kFFypU?feature=oembed" TargetMode="Externa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40.jpeg"/></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jamboard.google.com/" TargetMode="Externa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hyperlink" Target="https://www.youtube.com/watch?v=W_RYM1Qyf3k" TargetMode="External"/><Relationship Id="rId7" Type="http://schemas.openxmlformats.org/officeDocument/2006/relationships/image" Target="../media/image23.svg"/><Relationship Id="rId2" Type="http://schemas.openxmlformats.org/officeDocument/2006/relationships/slideLayout" Target="../slideLayouts/slideLayout28.xml"/><Relationship Id="rId1" Type="http://schemas.openxmlformats.org/officeDocument/2006/relationships/video" Target="https://www.youtube.com/embed/W_RYM1Qyf3k?feature=oembed" TargetMode="External"/><Relationship Id="rId6" Type="http://schemas.openxmlformats.org/officeDocument/2006/relationships/image" Target="../media/image22.png"/><Relationship Id="rId5" Type="http://schemas.openxmlformats.org/officeDocument/2006/relationships/image" Target="../media/image42.jpeg"/><Relationship Id="rId4" Type="http://schemas.openxmlformats.org/officeDocument/2006/relationships/image" Target="../media/image41.png"/><Relationship Id="rId9" Type="http://schemas.openxmlformats.org/officeDocument/2006/relationships/image" Target="../media/image25.svg"/></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www.linkedin.com/" TargetMode="Externa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hyperlink" Target="https://www.linkedin.com/help/linkedin/answer/28422" TargetMode="External"/><Relationship Id="rId2" Type="http://schemas.openxmlformats.org/officeDocument/2006/relationships/hyperlink" Target="https://linkedin.com/reg/join" TargetMode="External"/><Relationship Id="rId1" Type="http://schemas.openxmlformats.org/officeDocument/2006/relationships/slideLayout" Target="../slideLayouts/slideLayout6.xml"/><Relationship Id="rId6" Type="http://schemas.openxmlformats.org/officeDocument/2006/relationships/image" Target="../media/image43.png"/><Relationship Id="rId5" Type="http://schemas.openxmlformats.org/officeDocument/2006/relationships/hyperlink" Target="https://www.linkedin.com/help/linkedin/answer/a548441" TargetMode="External"/><Relationship Id="rId4" Type="http://schemas.openxmlformats.org/officeDocument/2006/relationships/hyperlink" Target="https://linkedin.com/static?key=user_agreement" TargetMode="External"/></Relationships>
</file>

<file path=ppt/slides/_rels/slide4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hyperlink" Target="https://www.youtube.com/watch?v=3FnovWnhObs" TargetMode="External"/><Relationship Id="rId7" Type="http://schemas.openxmlformats.org/officeDocument/2006/relationships/image" Target="../media/image23.svg"/><Relationship Id="rId2" Type="http://schemas.openxmlformats.org/officeDocument/2006/relationships/slideLayout" Target="../slideLayouts/slideLayout28.xml"/><Relationship Id="rId1" Type="http://schemas.openxmlformats.org/officeDocument/2006/relationships/video" Target="https://www.youtube.com/embed/3FnovWnhObs?feature=oembed" TargetMode="External"/><Relationship Id="rId6" Type="http://schemas.openxmlformats.org/officeDocument/2006/relationships/image" Target="../media/image22.png"/><Relationship Id="rId5" Type="http://schemas.openxmlformats.org/officeDocument/2006/relationships/image" Target="../media/image44.jpeg"/><Relationship Id="rId4" Type="http://schemas.openxmlformats.org/officeDocument/2006/relationships/image" Target="../media/image43.png"/><Relationship Id="rId9" Type="http://schemas.openxmlformats.org/officeDocument/2006/relationships/image" Target="../media/image25.svg"/></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www.microsoft.com/en-ie/microsoft-teams/group-chat-software" TargetMode="Externa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hyperlink" Target="https://www.linkedin.com/help/linkedin/answer/28422" TargetMode="External"/><Relationship Id="rId2" Type="http://schemas.openxmlformats.org/officeDocument/2006/relationships/hyperlink" Target="https://linkedin.com/reg/join" TargetMode="Externa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hyperlink" Target="https://www.linkedin.com/help/linkedin/answer/a548441" TargetMode="External"/><Relationship Id="rId4" Type="http://schemas.openxmlformats.org/officeDocument/2006/relationships/hyperlink" Target="https://linkedin.com/static?key=user_agreement" TargetMode="External"/></Relationships>
</file>

<file path=ppt/slides/_rels/slide4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hyperlink" Target="https://www.youtube.com/watch?v=YgG-px5XrpQ" TargetMode="External"/><Relationship Id="rId7" Type="http://schemas.openxmlformats.org/officeDocument/2006/relationships/image" Target="../media/image23.svg"/><Relationship Id="rId2" Type="http://schemas.openxmlformats.org/officeDocument/2006/relationships/slideLayout" Target="../slideLayouts/slideLayout28.xml"/><Relationship Id="rId1" Type="http://schemas.openxmlformats.org/officeDocument/2006/relationships/video" Target="https://www.youtube.com/embed/YgG-px5XrpQ?feature=oembed" TargetMode="External"/><Relationship Id="rId6" Type="http://schemas.openxmlformats.org/officeDocument/2006/relationships/image" Target="../media/image22.png"/><Relationship Id="rId5" Type="http://schemas.openxmlformats.org/officeDocument/2006/relationships/image" Target="../media/image46.jpeg"/><Relationship Id="rId4" Type="http://schemas.openxmlformats.org/officeDocument/2006/relationships/image" Target="../media/image45.png"/><Relationship Id="rId9" Type="http://schemas.openxmlformats.org/officeDocument/2006/relationships/image" Target="../media/image25.sv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hyperlink" Target="https://youtu.be/CfICOt2uI80" TargetMode="External"/><Relationship Id="rId7" Type="http://schemas.openxmlformats.org/officeDocument/2006/relationships/image" Target="../media/image24.png"/><Relationship Id="rId2" Type="http://schemas.openxmlformats.org/officeDocument/2006/relationships/slideLayout" Target="../slideLayouts/slideLayout28.xml"/><Relationship Id="rId1" Type="http://schemas.openxmlformats.org/officeDocument/2006/relationships/video" Target="https://www.youtube.com/embed/CfICOt2uI80?feature=oembed" TargetMode="Externa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52.jpeg"/></Relationships>
</file>

<file path=ppt/slides/_rels/slide5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hyperlink" Target="http://digitalfootprintimu.weebly.com/measure-your-footprint.html" TargetMode="External"/><Relationship Id="rId2" Type="http://schemas.openxmlformats.org/officeDocument/2006/relationships/image" Target="../media/image54.jpeg"/><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6.xml"/></Relationships>
</file>

<file path=ppt/slides/_rels/slide6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3" Type="http://schemas.openxmlformats.org/officeDocument/2006/relationships/hyperlink" Target="http://digitalfootprintimu.weebly.com/measure-your-footprint.html" TargetMode="External"/><Relationship Id="rId2" Type="http://schemas.openxmlformats.org/officeDocument/2006/relationships/image" Target="../media/image54.jpeg"/><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hyperlink" Target="https://www.youtube.com/watch?v=wrA86e--K3s" TargetMode="External"/><Relationship Id="rId7" Type="http://schemas.openxmlformats.org/officeDocument/2006/relationships/image" Target="../media/image24.png"/><Relationship Id="rId2" Type="http://schemas.openxmlformats.org/officeDocument/2006/relationships/slideLayout" Target="../slideLayouts/slideLayout28.xml"/><Relationship Id="rId1" Type="http://schemas.openxmlformats.org/officeDocument/2006/relationships/video" Target="https://www.youtube.com/embed/wrA86e--K3s?feature=oembed" TargetMode="Externa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56.jpeg"/></Relationships>
</file>

<file path=ppt/slides/_rels/slide6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duckduckgo.com/?va=b&amp;t=hc" TargetMode="Externa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hyperlink" Target="https://www.rd.com/list/how-to-delete-your-digital-footprint/" TargetMode="Externa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hyperlink" Target="http://www.boards.ie/" TargetMode="Externa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6DB6DC-6BDA-0344-AD16-A84DB2E2ADD0}"/>
              </a:ext>
            </a:extLst>
          </p:cNvPr>
          <p:cNvSpPr>
            <a:spLocks noGrp="1"/>
          </p:cNvSpPr>
          <p:nvPr>
            <p:ph type="body" sz="quarter" idx="15"/>
          </p:nvPr>
        </p:nvSpPr>
        <p:spPr>
          <a:xfrm>
            <a:off x="110210" y="4649548"/>
            <a:ext cx="4642930" cy="697353"/>
          </a:xfrm>
        </p:spPr>
        <p:txBody>
          <a:bodyPr/>
          <a:lstStyle/>
          <a:p>
            <a:r>
              <a:rPr lang="en-US" dirty="0"/>
              <a:t>Module 2</a:t>
            </a:r>
          </a:p>
        </p:txBody>
      </p:sp>
      <p:sp>
        <p:nvSpPr>
          <p:cNvPr id="3" name="Text Placeholder 2">
            <a:extLst>
              <a:ext uri="{FF2B5EF4-FFF2-40B4-BE49-F238E27FC236}">
                <a16:creationId xmlns:a16="http://schemas.microsoft.com/office/drawing/2014/main" id="{51E4B0D2-9CBF-B445-AA9C-54F3090D9059}"/>
              </a:ext>
            </a:extLst>
          </p:cNvPr>
          <p:cNvSpPr>
            <a:spLocks noGrp="1"/>
          </p:cNvSpPr>
          <p:nvPr>
            <p:ph type="body" sz="quarter" idx="16"/>
          </p:nvPr>
        </p:nvSpPr>
        <p:spPr>
          <a:xfrm>
            <a:off x="110210" y="5408454"/>
            <a:ext cx="4948807" cy="1240473"/>
          </a:xfrm>
        </p:spPr>
        <p:txBody>
          <a:bodyPr>
            <a:normAutofit/>
          </a:bodyPr>
          <a:lstStyle/>
          <a:p>
            <a:r>
              <a:rPr lang="en-US" dirty="0"/>
              <a:t>Communication and collaboration</a:t>
            </a:r>
          </a:p>
        </p:txBody>
      </p:sp>
    </p:spTree>
    <p:extLst>
      <p:ext uri="{BB962C8B-B14F-4D97-AF65-F5344CB8AC3E}">
        <p14:creationId xmlns:p14="http://schemas.microsoft.com/office/powerpoint/2010/main" val="3265920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8B952C3-E79F-E051-8D9E-37DA1C5E8673}"/>
              </a:ext>
            </a:extLst>
          </p:cNvPr>
          <p:cNvSpPr>
            <a:spLocks noGrp="1"/>
          </p:cNvSpPr>
          <p:nvPr>
            <p:ph type="body" sz="quarter" idx="16"/>
          </p:nvPr>
        </p:nvSpPr>
        <p:spPr>
          <a:xfrm>
            <a:off x="288039" y="765316"/>
            <a:ext cx="11102510" cy="4038015"/>
          </a:xfrm>
        </p:spPr>
        <p:txBody>
          <a:bodyPr/>
          <a:lstStyle/>
          <a:p>
            <a:pPr marL="342900" indent="-342900" algn="just">
              <a:lnSpc>
                <a:spcPct val="150000"/>
              </a:lnSpc>
              <a:buFont typeface="Wingdings" panose="05000000000000000000" pitchFamily="2" charset="2"/>
              <a:buChar char="ü"/>
            </a:pPr>
            <a:r>
              <a:rPr lang="en-US" sz="2000" dirty="0"/>
              <a:t>Remember to use subject lines and make sure they are relevant and accurate to the email. For example, if you were applying for a job in the Civil Service, it would be a good idea to refer to it as “Civil Servant job application” rather than “Your Name CV”.</a:t>
            </a:r>
          </a:p>
          <a:p>
            <a:pPr marL="342900" indent="-342900" algn="just">
              <a:lnSpc>
                <a:spcPct val="150000"/>
              </a:lnSpc>
              <a:buFont typeface="Wingdings" panose="05000000000000000000" pitchFamily="2" charset="2"/>
              <a:buChar char="ü"/>
            </a:pPr>
            <a:r>
              <a:rPr lang="en-US" sz="2000" dirty="0"/>
              <a:t>Remember to structure emails well. Use paragraphs regularly. If you need to create a list, use bullet points. Keep an email as short as you can.</a:t>
            </a:r>
          </a:p>
          <a:p>
            <a:pPr marL="342900" indent="-342900" algn="just">
              <a:lnSpc>
                <a:spcPct val="150000"/>
              </a:lnSpc>
              <a:buFont typeface="Wingdings" panose="05000000000000000000" pitchFamily="2" charset="2"/>
              <a:buChar char="ü"/>
            </a:pPr>
            <a:r>
              <a:rPr lang="en-US" sz="2000" dirty="0"/>
              <a:t>Try and keep your emails professional when they are in a professional setting. Make sure your tone of writing matches who you are writing to. Try not to use too many Exclamation Marks or Emojis.</a:t>
            </a:r>
          </a:p>
          <a:p>
            <a:pPr marL="342900" indent="-342900" algn="just">
              <a:lnSpc>
                <a:spcPct val="150000"/>
              </a:lnSpc>
              <a:buFont typeface="Wingdings" panose="05000000000000000000" pitchFamily="2" charset="2"/>
              <a:buChar char="ü"/>
            </a:pPr>
            <a:r>
              <a:rPr lang="en-US" sz="2000" dirty="0"/>
              <a:t>Always proofread your emails before sending them. Similar to the previous tip of writing in a forum, it can be a good idea to write your email in word and copy and paste it into your emails then.</a:t>
            </a:r>
          </a:p>
          <a:p>
            <a:pPr marL="342900" indent="-342900" algn="just">
              <a:lnSpc>
                <a:spcPct val="150000"/>
              </a:lnSpc>
              <a:buFont typeface="Wingdings" panose="05000000000000000000" pitchFamily="2" charset="2"/>
              <a:buChar char="ü"/>
            </a:pPr>
            <a:r>
              <a:rPr lang="en-US" sz="2000" dirty="0"/>
              <a:t>Never send an email when angry or frustrated. Try and cool down before responding to an email that might have upset you.</a:t>
            </a:r>
          </a:p>
          <a:p>
            <a:pPr marL="457200" indent="-457200">
              <a:buAutoNum type="arabicPeriod"/>
            </a:pPr>
            <a:endParaRPr lang="en-IE" sz="2400" dirty="0">
              <a:solidFill>
                <a:schemeClr val="tx1"/>
              </a:solidFill>
            </a:endParaRPr>
          </a:p>
        </p:txBody>
      </p:sp>
      <p:sp>
        <p:nvSpPr>
          <p:cNvPr id="7" name="Text Placeholder 3">
            <a:extLst>
              <a:ext uri="{FF2B5EF4-FFF2-40B4-BE49-F238E27FC236}">
                <a16:creationId xmlns:a16="http://schemas.microsoft.com/office/drawing/2014/main" id="{30C9B4F4-743D-E11F-736E-FEF6B5F6A873}"/>
              </a:ext>
            </a:extLst>
          </p:cNvPr>
          <p:cNvSpPr>
            <a:spLocks noGrp="1"/>
          </p:cNvSpPr>
          <p:nvPr>
            <p:ph type="body" sz="quarter" idx="18"/>
          </p:nvPr>
        </p:nvSpPr>
        <p:spPr>
          <a:xfrm>
            <a:off x="370865" y="309491"/>
            <a:ext cx="11097969" cy="724179"/>
          </a:xfrm>
        </p:spPr>
        <p:txBody>
          <a:bodyPr/>
          <a:lstStyle/>
          <a:p>
            <a:r>
              <a:rPr lang="en-IE" dirty="0">
                <a:solidFill>
                  <a:srgbClr val="8D5B98"/>
                </a:solidFill>
              </a:rPr>
              <a:t>Tips For Communicating Through Email</a:t>
            </a:r>
          </a:p>
        </p:txBody>
      </p:sp>
    </p:spTree>
    <p:extLst>
      <p:ext uri="{BB962C8B-B14F-4D97-AF65-F5344CB8AC3E}">
        <p14:creationId xmlns:p14="http://schemas.microsoft.com/office/powerpoint/2010/main" val="41053513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8B952C3-E79F-E051-8D9E-37DA1C5E8673}"/>
              </a:ext>
            </a:extLst>
          </p:cNvPr>
          <p:cNvSpPr>
            <a:spLocks noGrp="1"/>
          </p:cNvSpPr>
          <p:nvPr>
            <p:ph type="body" sz="quarter" idx="16"/>
          </p:nvPr>
        </p:nvSpPr>
        <p:spPr>
          <a:xfrm>
            <a:off x="178708" y="923928"/>
            <a:ext cx="11102510" cy="4038015"/>
          </a:xfrm>
        </p:spPr>
        <p:txBody>
          <a:bodyPr/>
          <a:lstStyle/>
          <a:p>
            <a:pPr algn="just">
              <a:lnSpc>
                <a:spcPct val="150000"/>
              </a:lnSpc>
            </a:pPr>
            <a:r>
              <a:rPr lang="en-US" sz="2000" dirty="0"/>
              <a:t>In virtual communication, we tend to be more prone to judgements. It’s easier for our brains to create negative narratives about a certain situation happening in a virtual conversation. This is often because we don’t see peoples faces (if an exchange is in writing), or we don’t know the person enough.</a:t>
            </a:r>
            <a:endParaRPr lang="hr-BA" sz="2000" dirty="0"/>
          </a:p>
          <a:p>
            <a:pPr algn="just">
              <a:lnSpc>
                <a:spcPct val="150000"/>
              </a:lnSpc>
            </a:pPr>
            <a:r>
              <a:rPr lang="hr-BA" sz="2000" dirty="0"/>
              <a:t>Here are some tips to avoid virtual communication falling into negativity:</a:t>
            </a:r>
          </a:p>
          <a:p>
            <a:pPr algn="just">
              <a:lnSpc>
                <a:spcPct val="150000"/>
              </a:lnSpc>
            </a:pPr>
            <a:r>
              <a:rPr lang="hr-BA" sz="2000" b="1" i="1" dirty="0"/>
              <a:t>Be flexible – </a:t>
            </a:r>
            <a:r>
              <a:rPr lang="hr-BA" sz="2000" i="1" dirty="0"/>
              <a:t>meetings, camera off/on, styles of expressing thought, this can all differ from person to person, day to day, and that is still ok</a:t>
            </a:r>
          </a:p>
          <a:p>
            <a:pPr algn="just">
              <a:lnSpc>
                <a:spcPct val="150000"/>
              </a:lnSpc>
            </a:pPr>
            <a:r>
              <a:rPr lang="en-US" sz="2000" b="1" i="1" dirty="0"/>
              <a:t>Be intentionally empathetic</a:t>
            </a:r>
            <a:r>
              <a:rPr lang="hr-BA" sz="2000" b="1" i="1" dirty="0"/>
              <a:t> </a:t>
            </a:r>
            <a:r>
              <a:rPr lang="hr-BA" sz="2000" i="1" dirty="0"/>
              <a:t>– try putting yourself in another person's shoes before replying</a:t>
            </a:r>
          </a:p>
          <a:p>
            <a:pPr algn="just">
              <a:lnSpc>
                <a:spcPct val="150000"/>
              </a:lnSpc>
            </a:pPr>
            <a:r>
              <a:rPr lang="en-US" sz="2000" b="1" i="1" dirty="0"/>
              <a:t>Ask questions</a:t>
            </a:r>
            <a:r>
              <a:rPr lang="hr-BA" sz="2000" b="1" i="1" dirty="0"/>
              <a:t> – </a:t>
            </a:r>
            <a:r>
              <a:rPr lang="hr-BA" sz="2000" i="1" dirty="0"/>
              <a:t>try to understand the other point of view, but be subtle</a:t>
            </a:r>
          </a:p>
          <a:p>
            <a:pPr algn="just">
              <a:lnSpc>
                <a:spcPct val="150000"/>
              </a:lnSpc>
            </a:pPr>
            <a:r>
              <a:rPr lang="en-US" sz="2000" b="1" i="1" dirty="0"/>
              <a:t>Be forgiving</a:t>
            </a:r>
            <a:r>
              <a:rPr lang="hr-BA" sz="2000" b="1" i="1" dirty="0"/>
              <a:t> </a:t>
            </a:r>
            <a:r>
              <a:rPr lang="hr-BA" sz="2000" i="1" dirty="0"/>
              <a:t>– your peers or lecturers are just people, just like you</a:t>
            </a:r>
          </a:p>
          <a:p>
            <a:pPr algn="just">
              <a:lnSpc>
                <a:spcPct val="150000"/>
              </a:lnSpc>
            </a:pPr>
            <a:r>
              <a:rPr lang="en-US" sz="2000" b="1" i="1" dirty="0"/>
              <a:t>Build relationships</a:t>
            </a:r>
            <a:r>
              <a:rPr lang="hr-BA" sz="2000" b="1" i="1" dirty="0"/>
              <a:t> – </a:t>
            </a:r>
            <a:r>
              <a:rPr lang="hr-BA" sz="2000" i="1" dirty="0"/>
              <a:t>each communication is a chance for a long-lasting connection</a:t>
            </a:r>
          </a:p>
          <a:p>
            <a:endParaRPr lang="en-IE" sz="2400" dirty="0">
              <a:solidFill>
                <a:schemeClr val="tx1"/>
              </a:solidFill>
            </a:endParaRPr>
          </a:p>
        </p:txBody>
      </p:sp>
      <p:sp>
        <p:nvSpPr>
          <p:cNvPr id="7" name="Text Placeholder 3">
            <a:extLst>
              <a:ext uri="{FF2B5EF4-FFF2-40B4-BE49-F238E27FC236}">
                <a16:creationId xmlns:a16="http://schemas.microsoft.com/office/drawing/2014/main" id="{30C9B4F4-743D-E11F-736E-FEF6B5F6A873}"/>
              </a:ext>
            </a:extLst>
          </p:cNvPr>
          <p:cNvSpPr>
            <a:spLocks noGrp="1"/>
          </p:cNvSpPr>
          <p:nvPr>
            <p:ph type="body" sz="quarter" idx="18"/>
          </p:nvPr>
        </p:nvSpPr>
        <p:spPr>
          <a:xfrm>
            <a:off x="178708" y="309491"/>
            <a:ext cx="11097969" cy="763935"/>
          </a:xfrm>
        </p:spPr>
        <p:txBody>
          <a:bodyPr/>
          <a:lstStyle/>
          <a:p>
            <a:r>
              <a:rPr lang="en-IE" dirty="0"/>
              <a:t>Tips For Communicating Virtually</a:t>
            </a:r>
          </a:p>
        </p:txBody>
      </p:sp>
    </p:spTree>
    <p:extLst>
      <p:ext uri="{BB962C8B-B14F-4D97-AF65-F5344CB8AC3E}">
        <p14:creationId xmlns:p14="http://schemas.microsoft.com/office/powerpoint/2010/main" val="23799216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2EB6ED7-3A05-2C48-9A52-EA72CCCC7356}"/>
              </a:ext>
            </a:extLst>
          </p:cNvPr>
          <p:cNvSpPr>
            <a:spLocks noGrp="1"/>
          </p:cNvSpPr>
          <p:nvPr>
            <p:ph type="body" sz="quarter" idx="27"/>
          </p:nvPr>
        </p:nvSpPr>
        <p:spPr>
          <a:xfrm>
            <a:off x="447067" y="1209180"/>
            <a:ext cx="5436898" cy="3251547"/>
          </a:xfrm>
        </p:spPr>
        <p:txBody>
          <a:bodyPr/>
          <a:lstStyle/>
          <a:p>
            <a:pPr algn="just">
              <a:lnSpc>
                <a:spcPct val="150000"/>
              </a:lnSpc>
            </a:pPr>
            <a:r>
              <a:rPr lang="en-US" sz="1800" b="1" dirty="0">
                <a:effectLst/>
              </a:rPr>
              <a:t>What </a:t>
            </a:r>
            <a:r>
              <a:rPr lang="en-US" sz="1800" b="1" dirty="0"/>
              <a:t>is visual literacy?</a:t>
            </a:r>
            <a:endParaRPr lang="hr-BA" sz="1800" b="1" dirty="0">
              <a:effectLst/>
            </a:endParaRPr>
          </a:p>
          <a:p>
            <a:pPr algn="just">
              <a:lnSpc>
                <a:spcPct val="150000"/>
              </a:lnSpc>
            </a:pPr>
            <a:r>
              <a:rPr lang="en-US" sz="1800" b="1" dirty="0">
                <a:solidFill>
                  <a:srgbClr val="F9A169"/>
                </a:solidFill>
                <a:effectLst/>
              </a:rPr>
              <a:t>Visual Literacy practices</a:t>
            </a:r>
            <a:r>
              <a:rPr lang="en-US" sz="1800" b="1" dirty="0">
                <a:solidFill>
                  <a:srgbClr val="F9A169"/>
                </a:solidFill>
              </a:rPr>
              <a:t> </a:t>
            </a:r>
            <a:r>
              <a:rPr lang="en-US" sz="1800" dirty="0"/>
              <a:t>equip people with the required skills, abilities and knowledge for enhancing their problem-solving capabilities, as well as fostering creative thinking and innovative skills.</a:t>
            </a:r>
          </a:p>
          <a:p>
            <a:pPr algn="just">
              <a:lnSpc>
                <a:spcPct val="150000"/>
              </a:lnSpc>
            </a:pPr>
            <a:r>
              <a:rPr lang="en-US" sz="1800" dirty="0"/>
              <a:t>People who have good visual literacy can become better at communication in a visual environment.</a:t>
            </a:r>
          </a:p>
          <a:p>
            <a:pPr algn="just">
              <a:lnSpc>
                <a:spcPct val="150000"/>
              </a:lnSpc>
            </a:pPr>
            <a:r>
              <a:rPr lang="en-US" sz="1800" dirty="0"/>
              <a:t>Visual Literacy can be very useful in jobs where you need to make posters or advertisements, especially for sharing information for facts about something you want to promote.</a:t>
            </a:r>
          </a:p>
        </p:txBody>
      </p:sp>
      <p:sp>
        <p:nvSpPr>
          <p:cNvPr id="4" name="Text Placeholder 3">
            <a:extLst>
              <a:ext uri="{FF2B5EF4-FFF2-40B4-BE49-F238E27FC236}">
                <a16:creationId xmlns:a16="http://schemas.microsoft.com/office/drawing/2014/main" id="{4674092E-DDBA-3142-BFA3-6FF47CD5E411}"/>
              </a:ext>
            </a:extLst>
          </p:cNvPr>
          <p:cNvSpPr>
            <a:spLocks noGrp="1"/>
          </p:cNvSpPr>
          <p:nvPr>
            <p:ph type="body" sz="quarter" idx="18"/>
          </p:nvPr>
        </p:nvSpPr>
        <p:spPr>
          <a:xfrm>
            <a:off x="447066" y="309491"/>
            <a:ext cx="5648934" cy="636669"/>
          </a:xfrm>
        </p:spPr>
        <p:txBody>
          <a:bodyPr/>
          <a:lstStyle/>
          <a:p>
            <a:r>
              <a:rPr lang="en-US" dirty="0">
                <a:solidFill>
                  <a:srgbClr val="8D5B98"/>
                </a:solidFill>
              </a:rPr>
              <a:t>Visual Literacy</a:t>
            </a:r>
            <a:endParaRPr lang="en-RU" dirty="0">
              <a:solidFill>
                <a:srgbClr val="8D5B98"/>
              </a:solidFill>
            </a:endParaRPr>
          </a:p>
        </p:txBody>
      </p:sp>
      <p:pic>
        <p:nvPicPr>
          <p:cNvPr id="7" name="Picture Placeholder 6">
            <a:extLst>
              <a:ext uri="{FF2B5EF4-FFF2-40B4-BE49-F238E27FC236}">
                <a16:creationId xmlns:a16="http://schemas.microsoft.com/office/drawing/2014/main" id="{BBCA3B89-3C6B-754B-B43E-FD1F49C05073}"/>
              </a:ext>
            </a:extLst>
          </p:cNvPr>
          <p:cNvPicPr>
            <a:picLocks noGrp="1" noChangeAspect="1"/>
          </p:cNvPicPr>
          <p:nvPr>
            <p:ph type="pic" sz="quarter" idx="17"/>
          </p:nvPr>
        </p:nvPicPr>
        <p:blipFill>
          <a:blip r:embed="rId2"/>
          <a:srcRect t="22348" b="22348"/>
          <a:stretch>
            <a:fillRect/>
          </a:stretch>
        </p:blipFill>
        <p:spPr>
          <a:xfrm>
            <a:off x="6420970" y="1661532"/>
            <a:ext cx="5767498" cy="4252531"/>
          </a:xfrm>
        </p:spPr>
      </p:pic>
    </p:spTree>
    <p:extLst>
      <p:ext uri="{BB962C8B-B14F-4D97-AF65-F5344CB8AC3E}">
        <p14:creationId xmlns:p14="http://schemas.microsoft.com/office/powerpoint/2010/main" val="1327048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DEC064F-2E71-C64F-AD00-38DE40C30EB9}"/>
              </a:ext>
            </a:extLst>
          </p:cNvPr>
          <p:cNvSpPr>
            <a:spLocks noGrp="1"/>
          </p:cNvSpPr>
          <p:nvPr>
            <p:ph type="body" sz="quarter" idx="16"/>
          </p:nvPr>
        </p:nvSpPr>
        <p:spPr>
          <a:xfrm>
            <a:off x="442524" y="1388878"/>
            <a:ext cx="11102510" cy="5205484"/>
          </a:xfrm>
        </p:spPr>
        <p:txBody>
          <a:bodyPr/>
          <a:lstStyle/>
          <a:p>
            <a:pPr algn="just">
              <a:lnSpc>
                <a:spcPct val="150000"/>
              </a:lnSpc>
            </a:pPr>
            <a:r>
              <a:rPr lang="en-US" sz="2200" dirty="0" err="1">
                <a:ea typeface="+mn-lt"/>
                <a:cs typeface="+mn-lt"/>
              </a:rPr>
              <a:t>Thinglink</a:t>
            </a:r>
            <a:r>
              <a:rPr lang="en-US" sz="2200" dirty="0">
                <a:ea typeface="+mn-lt"/>
                <a:cs typeface="+mn-lt"/>
              </a:rPr>
              <a:t> is tool that allows educators and students embed audio, video and rich media links directly in images and share them across the web, and is simple to operate. </a:t>
            </a:r>
            <a:r>
              <a:rPr lang="en-US" sz="2200" dirty="0" err="1">
                <a:ea typeface="+mn-lt"/>
                <a:cs typeface="+mn-lt"/>
              </a:rPr>
              <a:t>Thinglink</a:t>
            </a:r>
            <a:r>
              <a:rPr lang="en-US" sz="2200" dirty="0">
                <a:ea typeface="+mn-lt"/>
                <a:cs typeface="+mn-lt"/>
              </a:rPr>
              <a:t> encourages interactive thinking and collaboration. In a professional setting it can be easily incorporated into group work. </a:t>
            </a:r>
            <a:endParaRPr lang="en-US" sz="2200" dirty="0"/>
          </a:p>
          <a:p>
            <a:pPr algn="just">
              <a:lnSpc>
                <a:spcPct val="150000"/>
              </a:lnSpc>
            </a:pPr>
            <a:r>
              <a:rPr lang="en-US" sz="2200" dirty="0" err="1">
                <a:ea typeface="+mn-lt"/>
                <a:cs typeface="+mn-lt"/>
              </a:rPr>
              <a:t>Thinglink</a:t>
            </a:r>
            <a:r>
              <a:rPr lang="en-US" sz="2200" dirty="0">
                <a:ea typeface="+mn-lt"/>
                <a:cs typeface="+mn-lt"/>
              </a:rPr>
              <a:t> can be used to designate parts of sites or pages with pictures and videos that will produce a pop-up with a description and or a link to something else on the web when they are scrolled over. Users can make static images interactive which can make learning more engaging. </a:t>
            </a:r>
          </a:p>
          <a:p>
            <a:pPr algn="just">
              <a:lnSpc>
                <a:spcPct val="150000"/>
              </a:lnSpc>
            </a:pPr>
            <a:endParaRPr lang="en-US" sz="1800" dirty="0">
              <a:ea typeface="+mn-lt"/>
              <a:cs typeface="+mn-lt"/>
            </a:endParaRPr>
          </a:p>
          <a:p>
            <a:pPr algn="just">
              <a:lnSpc>
                <a:spcPct val="150000"/>
              </a:lnSpc>
            </a:pPr>
            <a:r>
              <a:rPr lang="en-US" sz="2200" dirty="0">
                <a:ea typeface="+mn-lt"/>
                <a:cs typeface="+mn-lt"/>
              </a:rPr>
              <a:t>Tool Website: </a:t>
            </a:r>
            <a:r>
              <a:rPr lang="en-US" sz="2200" dirty="0">
                <a:solidFill>
                  <a:srgbClr val="F9A169"/>
                </a:solidFill>
                <a:ea typeface="+mn-lt"/>
                <a:cs typeface="+mn-lt"/>
                <a:hlinkClick r:id="rId2">
                  <a:extLst>
                    <a:ext uri="{A12FA001-AC4F-418D-AE19-62706E023703}">
                      <ahyp:hlinkClr xmlns:ahyp="http://schemas.microsoft.com/office/drawing/2018/hyperlinkcolor" val="tx"/>
                    </a:ext>
                  </a:extLst>
                </a:hlinkClick>
              </a:rPr>
              <a:t>Seamlessly make your images, videos, and 360 content interactive with </a:t>
            </a:r>
            <a:r>
              <a:rPr lang="en-US" sz="2200" dirty="0" err="1">
                <a:solidFill>
                  <a:srgbClr val="F9A169"/>
                </a:solidFill>
                <a:ea typeface="+mn-lt"/>
                <a:cs typeface="+mn-lt"/>
                <a:hlinkClick r:id="rId2">
                  <a:extLst>
                    <a:ext uri="{A12FA001-AC4F-418D-AE19-62706E023703}">
                      <ahyp:hlinkClr xmlns:ahyp="http://schemas.microsoft.com/office/drawing/2018/hyperlinkcolor" val="tx"/>
                    </a:ext>
                  </a:extLst>
                </a:hlinkClick>
              </a:rPr>
              <a:t>Thinglink</a:t>
            </a:r>
            <a:endParaRPr lang="en-US" sz="2200" dirty="0">
              <a:solidFill>
                <a:srgbClr val="F9A169"/>
              </a:solidFill>
            </a:endParaRPr>
          </a:p>
          <a:p>
            <a:endParaRPr lang="en-US" dirty="0">
              <a:solidFill>
                <a:srgbClr val="F9A169"/>
              </a:solidFill>
              <a:cs typeface="Calibri"/>
            </a:endParaRPr>
          </a:p>
        </p:txBody>
      </p:sp>
      <p:sp>
        <p:nvSpPr>
          <p:cNvPr id="6" name="Text Placeholder 5">
            <a:extLst>
              <a:ext uri="{FF2B5EF4-FFF2-40B4-BE49-F238E27FC236}">
                <a16:creationId xmlns:a16="http://schemas.microsoft.com/office/drawing/2014/main" id="{98C3F45B-476E-1AD6-5EA0-9AD6CC085356}"/>
              </a:ext>
            </a:extLst>
          </p:cNvPr>
          <p:cNvSpPr>
            <a:spLocks noGrp="1"/>
          </p:cNvSpPr>
          <p:nvPr>
            <p:ph type="body" sz="quarter" idx="18"/>
          </p:nvPr>
        </p:nvSpPr>
        <p:spPr/>
        <p:txBody>
          <a:bodyPr/>
          <a:lstStyle/>
          <a:p>
            <a:r>
              <a:rPr lang="en-IE" dirty="0"/>
              <a:t>Tool Deep Dive: </a:t>
            </a:r>
            <a:r>
              <a:rPr lang="en-IE" dirty="0" err="1"/>
              <a:t>Thinglink</a:t>
            </a:r>
            <a:endParaRPr lang="en-IE" dirty="0"/>
          </a:p>
          <a:p>
            <a:endParaRPr lang="en-IE" dirty="0"/>
          </a:p>
        </p:txBody>
      </p:sp>
      <p:pic>
        <p:nvPicPr>
          <p:cNvPr id="1026" name="Picture 2" descr="GitHub - sulmanen/junction: ThingLink API demo for Junction">
            <a:extLst>
              <a:ext uri="{FF2B5EF4-FFF2-40B4-BE49-F238E27FC236}">
                <a16:creationId xmlns:a16="http://schemas.microsoft.com/office/drawing/2014/main" id="{0144CB6C-D417-5196-DFA2-E3C5D78597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3613" y="255403"/>
            <a:ext cx="4038600" cy="1133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64770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DEC064F-2E71-C64F-AD00-38DE40C30EB9}"/>
              </a:ext>
            </a:extLst>
          </p:cNvPr>
          <p:cNvSpPr>
            <a:spLocks noGrp="1"/>
          </p:cNvSpPr>
          <p:nvPr>
            <p:ph type="body" sz="quarter" idx="16"/>
          </p:nvPr>
        </p:nvSpPr>
        <p:spPr>
          <a:xfrm>
            <a:off x="442524" y="1081548"/>
            <a:ext cx="11102510" cy="5205484"/>
          </a:xfrm>
        </p:spPr>
        <p:txBody>
          <a:bodyPr/>
          <a:lstStyle/>
          <a:p>
            <a:pPr algn="just">
              <a:lnSpc>
                <a:spcPct val="150000"/>
              </a:lnSpc>
            </a:pPr>
            <a:r>
              <a:rPr lang="en-IE" b="1" dirty="0">
                <a:cs typeface="Calibri"/>
              </a:rPr>
              <a:t>Pros for </a:t>
            </a:r>
            <a:r>
              <a:rPr lang="en-IE" b="1" dirty="0" err="1">
                <a:cs typeface="Calibri"/>
              </a:rPr>
              <a:t>Thinglink</a:t>
            </a:r>
            <a:r>
              <a:rPr lang="en-IE" b="1" dirty="0">
                <a:cs typeface="Calibri"/>
              </a:rPr>
              <a:t>:</a:t>
            </a:r>
          </a:p>
          <a:p>
            <a:pPr marL="342900" indent="-342900" algn="just">
              <a:lnSpc>
                <a:spcPct val="150000"/>
              </a:lnSpc>
              <a:buChar char="•"/>
            </a:pPr>
            <a:r>
              <a:rPr lang="en-IE" dirty="0">
                <a:ea typeface="+mn-lt"/>
                <a:cs typeface="+mn-lt"/>
              </a:rPr>
              <a:t>Simple and easy to use, small learning curve</a:t>
            </a:r>
          </a:p>
          <a:p>
            <a:pPr marL="342900" indent="-342900" algn="just">
              <a:lnSpc>
                <a:spcPct val="150000"/>
              </a:lnSpc>
              <a:buChar char="•"/>
            </a:pPr>
            <a:r>
              <a:rPr lang="en-IE" dirty="0">
                <a:ea typeface="+mn-lt"/>
                <a:cs typeface="+mn-lt"/>
              </a:rPr>
              <a:t>Analytics are provided to assess how </a:t>
            </a:r>
          </a:p>
          <a:p>
            <a:pPr marL="342900" indent="-342900" algn="just">
              <a:lnSpc>
                <a:spcPct val="150000"/>
              </a:lnSpc>
              <a:buChar char="•"/>
            </a:pPr>
            <a:r>
              <a:rPr lang="en-IE" dirty="0">
                <a:cs typeface="Calibri"/>
              </a:rPr>
              <a:t>Can be used to easily create engaging content</a:t>
            </a:r>
          </a:p>
          <a:p>
            <a:pPr algn="just">
              <a:lnSpc>
                <a:spcPct val="150000"/>
              </a:lnSpc>
            </a:pPr>
            <a:r>
              <a:rPr lang="en-IE" b="1" dirty="0">
                <a:cs typeface="Calibri"/>
              </a:rPr>
              <a:t>Cons for </a:t>
            </a:r>
            <a:r>
              <a:rPr lang="en-IE" b="1" dirty="0" err="1">
                <a:cs typeface="Calibri"/>
              </a:rPr>
              <a:t>Thinglink</a:t>
            </a:r>
            <a:r>
              <a:rPr lang="en-IE" b="1" dirty="0">
                <a:cs typeface="Calibri"/>
              </a:rPr>
              <a:t>:</a:t>
            </a:r>
          </a:p>
          <a:p>
            <a:pPr marL="342900" indent="-342900" algn="just">
              <a:lnSpc>
                <a:spcPct val="150000"/>
              </a:lnSpc>
              <a:buChar char="•"/>
            </a:pPr>
            <a:r>
              <a:rPr lang="en-IE" dirty="0">
                <a:ea typeface="+mn-lt"/>
                <a:cs typeface="+mn-lt"/>
              </a:rPr>
              <a:t>Login is required to access </a:t>
            </a:r>
            <a:r>
              <a:rPr lang="en-IE" dirty="0" err="1">
                <a:ea typeface="+mn-lt"/>
                <a:cs typeface="+mn-lt"/>
              </a:rPr>
              <a:t>Thinglink</a:t>
            </a:r>
            <a:endParaRPr lang="en-IE" dirty="0">
              <a:cs typeface="Calibri"/>
            </a:endParaRPr>
          </a:p>
          <a:p>
            <a:pPr marL="342900" indent="-342900" algn="just">
              <a:lnSpc>
                <a:spcPct val="150000"/>
              </a:lnSpc>
              <a:buChar char="•"/>
            </a:pPr>
            <a:r>
              <a:rPr lang="en-IE" dirty="0">
                <a:cs typeface="Calibri"/>
              </a:rPr>
              <a:t>Students cannot directly add comments to a post, comments must be created on a social media platform first</a:t>
            </a:r>
            <a:endParaRPr lang="en-IE" dirty="0"/>
          </a:p>
        </p:txBody>
      </p:sp>
      <p:sp>
        <p:nvSpPr>
          <p:cNvPr id="6" name="Text Placeholder 5">
            <a:extLst>
              <a:ext uri="{FF2B5EF4-FFF2-40B4-BE49-F238E27FC236}">
                <a16:creationId xmlns:a16="http://schemas.microsoft.com/office/drawing/2014/main" id="{98C3F45B-476E-1AD6-5EA0-9AD6CC085356}"/>
              </a:ext>
            </a:extLst>
          </p:cNvPr>
          <p:cNvSpPr>
            <a:spLocks noGrp="1"/>
          </p:cNvSpPr>
          <p:nvPr>
            <p:ph type="body" sz="quarter" idx="18"/>
          </p:nvPr>
        </p:nvSpPr>
        <p:spPr/>
        <p:txBody>
          <a:bodyPr/>
          <a:lstStyle/>
          <a:p>
            <a:r>
              <a:rPr lang="en-IE" dirty="0"/>
              <a:t>Pros &amp; Cons of </a:t>
            </a:r>
            <a:r>
              <a:rPr lang="en-IE" dirty="0" err="1"/>
              <a:t>Thinglink</a:t>
            </a:r>
            <a:endParaRPr lang="en-IE" dirty="0"/>
          </a:p>
        </p:txBody>
      </p:sp>
      <p:pic>
        <p:nvPicPr>
          <p:cNvPr id="9" name="Picture 2" descr="GitHub - sulmanen/junction: ThingLink API demo for Junction">
            <a:extLst>
              <a:ext uri="{FF2B5EF4-FFF2-40B4-BE49-F238E27FC236}">
                <a16:creationId xmlns:a16="http://schemas.microsoft.com/office/drawing/2014/main" id="{799E955C-9195-A338-0E54-4D63AC6759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3613" y="255403"/>
            <a:ext cx="4038600" cy="1133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54170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GitHub - sulmanen/junction: ThingLink API demo for Junction">
            <a:extLst>
              <a:ext uri="{FF2B5EF4-FFF2-40B4-BE49-F238E27FC236}">
                <a16:creationId xmlns:a16="http://schemas.microsoft.com/office/drawing/2014/main" id="{01B76705-0645-F11C-5275-29C6E23A92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0052" y="0"/>
            <a:ext cx="3284882" cy="921936"/>
          </a:xfrm>
          <a:prstGeom prst="rect">
            <a:avLst/>
          </a:prstGeom>
          <a:noFill/>
          <a:extLst>
            <a:ext uri="{909E8E84-426E-40DD-AFC4-6F175D3DCCD1}">
              <a14:hiddenFill xmlns:a14="http://schemas.microsoft.com/office/drawing/2010/main">
                <a:solidFill>
                  <a:srgbClr val="FFFFFF"/>
                </a:solidFill>
              </a14:hiddenFill>
            </a:ext>
          </a:extLst>
        </p:spPr>
      </p:pic>
      <p:sp>
        <p:nvSpPr>
          <p:cNvPr id="2" name="Picture Placeholder 1">
            <a:extLst>
              <a:ext uri="{FF2B5EF4-FFF2-40B4-BE49-F238E27FC236}">
                <a16:creationId xmlns:a16="http://schemas.microsoft.com/office/drawing/2014/main" id="{A105F9E9-0CBC-99E3-A502-67DF36B47629}"/>
              </a:ext>
            </a:extLst>
          </p:cNvPr>
          <p:cNvSpPr>
            <a:spLocks noGrp="1"/>
          </p:cNvSpPr>
          <p:nvPr>
            <p:ph type="pic" sz="quarter" idx="15"/>
          </p:nvPr>
        </p:nvSpPr>
        <p:spPr/>
      </p:sp>
      <p:sp>
        <p:nvSpPr>
          <p:cNvPr id="6" name="Text Placeholder 5">
            <a:extLst>
              <a:ext uri="{FF2B5EF4-FFF2-40B4-BE49-F238E27FC236}">
                <a16:creationId xmlns:a16="http://schemas.microsoft.com/office/drawing/2014/main" id="{7D4D9554-0B1A-DCEF-B2FA-F996B538D77E}"/>
              </a:ext>
            </a:extLst>
          </p:cNvPr>
          <p:cNvSpPr>
            <a:spLocks noGrp="1"/>
          </p:cNvSpPr>
          <p:nvPr>
            <p:ph type="body" sz="quarter" idx="17"/>
          </p:nvPr>
        </p:nvSpPr>
        <p:spPr/>
        <p:txBody>
          <a:bodyPr/>
          <a:lstStyle/>
          <a:p>
            <a:pPr algn="just">
              <a:lnSpc>
                <a:spcPct val="150000"/>
              </a:lnSpc>
            </a:pPr>
            <a:r>
              <a:rPr lang="en-IE" sz="2400" dirty="0">
                <a:solidFill>
                  <a:schemeClr val="tx1"/>
                </a:solidFill>
              </a:rPr>
              <a:t>Check out this handy video which explains how to get started with using </a:t>
            </a:r>
            <a:r>
              <a:rPr lang="en-IE" sz="2400" dirty="0" err="1">
                <a:solidFill>
                  <a:schemeClr val="tx1"/>
                </a:solidFill>
              </a:rPr>
              <a:t>Thinglink</a:t>
            </a:r>
            <a:r>
              <a:rPr lang="en-IE" sz="2400" dirty="0">
                <a:solidFill>
                  <a:schemeClr val="tx1"/>
                </a:solidFill>
              </a:rPr>
              <a:t>:</a:t>
            </a:r>
          </a:p>
          <a:p>
            <a:endParaRPr lang="en-IE" sz="2400" dirty="0">
              <a:solidFill>
                <a:srgbClr val="8D5B98"/>
              </a:solidFill>
            </a:endParaRPr>
          </a:p>
          <a:p>
            <a:r>
              <a:rPr lang="en-IE" sz="2400" dirty="0">
                <a:solidFill>
                  <a:srgbClr val="F9A169"/>
                </a:solidFill>
                <a:hlinkClick r:id="rId4">
                  <a:extLst>
                    <a:ext uri="{A12FA001-AC4F-418D-AE19-62706E023703}">
                      <ahyp:hlinkClr xmlns:ahyp="http://schemas.microsoft.com/office/drawing/2018/hyperlinkcolor" val="tx"/>
                    </a:ext>
                  </a:extLst>
                </a:hlinkClick>
              </a:rPr>
              <a:t>https://youtu.be/iaZZfECX4p0</a:t>
            </a:r>
            <a:endParaRPr lang="en-IE" sz="2400" dirty="0">
              <a:solidFill>
                <a:srgbClr val="F9A169"/>
              </a:solidFill>
            </a:endParaRPr>
          </a:p>
          <a:p>
            <a:endParaRPr lang="en-IE" sz="2400" dirty="0">
              <a:solidFill>
                <a:srgbClr val="8D5B98"/>
              </a:solidFill>
            </a:endParaRPr>
          </a:p>
        </p:txBody>
      </p:sp>
      <p:sp>
        <p:nvSpPr>
          <p:cNvPr id="3" name="Text Placeholder 2">
            <a:extLst>
              <a:ext uri="{FF2B5EF4-FFF2-40B4-BE49-F238E27FC236}">
                <a16:creationId xmlns:a16="http://schemas.microsoft.com/office/drawing/2014/main" id="{4D190C55-C7D0-2F2E-0690-4A84F8B7DC09}"/>
              </a:ext>
            </a:extLst>
          </p:cNvPr>
          <p:cNvSpPr>
            <a:spLocks noGrp="1"/>
          </p:cNvSpPr>
          <p:nvPr>
            <p:ph type="body" sz="quarter" idx="13"/>
          </p:nvPr>
        </p:nvSpPr>
        <p:spPr/>
        <p:txBody>
          <a:bodyPr>
            <a:normAutofit/>
          </a:bodyPr>
          <a:lstStyle/>
          <a:p>
            <a:r>
              <a:rPr lang="en-IE" dirty="0">
                <a:solidFill>
                  <a:srgbClr val="8D5B98"/>
                </a:solidFill>
              </a:rPr>
              <a:t>Video: Introduction to </a:t>
            </a:r>
            <a:r>
              <a:rPr lang="en-IE" dirty="0" err="1">
                <a:solidFill>
                  <a:srgbClr val="8D5B98"/>
                </a:solidFill>
              </a:rPr>
              <a:t>Thinglink</a:t>
            </a:r>
            <a:endParaRPr lang="en-IE" dirty="0">
              <a:solidFill>
                <a:srgbClr val="8D5B98"/>
              </a:solidFill>
            </a:endParaRPr>
          </a:p>
        </p:txBody>
      </p:sp>
      <p:pic>
        <p:nvPicPr>
          <p:cNvPr id="11" name="Online Media 10" title="ThingLink Tutorial - Make Interactive Images">
            <a:hlinkClick r:id="" action="ppaction://media"/>
            <a:extLst>
              <a:ext uri="{FF2B5EF4-FFF2-40B4-BE49-F238E27FC236}">
                <a16:creationId xmlns:a16="http://schemas.microsoft.com/office/drawing/2014/main" id="{4DE028AF-9541-BD78-FA3B-42AE736CA9FC}"/>
              </a:ext>
            </a:extLst>
          </p:cNvPr>
          <p:cNvPicPr>
            <a:picLocks noRot="1" noChangeAspect="1"/>
          </p:cNvPicPr>
          <p:nvPr>
            <a:videoFile r:link="rId1"/>
          </p:nvPr>
        </p:nvPicPr>
        <p:blipFill>
          <a:blip r:embed="rId5"/>
          <a:stretch>
            <a:fillRect/>
          </a:stretch>
        </p:blipFill>
        <p:spPr>
          <a:xfrm>
            <a:off x="7363022" y="1231428"/>
            <a:ext cx="4865341" cy="4033653"/>
          </a:xfrm>
          <a:prstGeom prst="rect">
            <a:avLst/>
          </a:prstGeom>
        </p:spPr>
      </p:pic>
      <p:pic>
        <p:nvPicPr>
          <p:cNvPr id="7" name="Graphic 6" descr="Mouse outline">
            <a:extLst>
              <a:ext uri="{FF2B5EF4-FFF2-40B4-BE49-F238E27FC236}">
                <a16:creationId xmlns:a16="http://schemas.microsoft.com/office/drawing/2014/main" id="{0123C3AC-01B3-242B-2E46-27F820714DC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999002">
            <a:off x="4175439" y="4140012"/>
            <a:ext cx="683699" cy="683699"/>
          </a:xfrm>
          <a:prstGeom prst="rect">
            <a:avLst/>
          </a:prstGeom>
        </p:spPr>
      </p:pic>
      <p:sp>
        <p:nvSpPr>
          <p:cNvPr id="8" name="TextBox 7">
            <a:extLst>
              <a:ext uri="{FF2B5EF4-FFF2-40B4-BE49-F238E27FC236}">
                <a16:creationId xmlns:a16="http://schemas.microsoft.com/office/drawing/2014/main" id="{6E960FB5-B9B8-EDD9-8245-FC3C82B4F731}"/>
              </a:ext>
            </a:extLst>
          </p:cNvPr>
          <p:cNvSpPr txBox="1"/>
          <p:nvPr/>
        </p:nvSpPr>
        <p:spPr>
          <a:xfrm>
            <a:off x="4865262" y="4220252"/>
            <a:ext cx="2254720" cy="523220"/>
          </a:xfrm>
          <a:prstGeom prst="rect">
            <a:avLst/>
          </a:prstGeom>
          <a:noFill/>
        </p:spPr>
        <p:txBody>
          <a:bodyPr wrap="square" rtlCol="0">
            <a:spAutoFit/>
          </a:bodyPr>
          <a:lstStyle/>
          <a:p>
            <a:r>
              <a:rPr lang="hr-BA" sz="2800" b="1" dirty="0">
                <a:solidFill>
                  <a:srgbClr val="E78631"/>
                </a:solidFill>
              </a:rPr>
              <a:t>Click to </a:t>
            </a:r>
            <a:r>
              <a:rPr lang="en-IE" sz="2800" b="1" dirty="0">
                <a:solidFill>
                  <a:srgbClr val="E78631"/>
                </a:solidFill>
              </a:rPr>
              <a:t>watch</a:t>
            </a:r>
            <a:endParaRPr lang="en-US" sz="2800" b="1" dirty="0">
              <a:solidFill>
                <a:srgbClr val="E78631"/>
              </a:solidFill>
            </a:endParaRPr>
          </a:p>
        </p:txBody>
      </p:sp>
      <p:pic>
        <p:nvPicPr>
          <p:cNvPr id="9" name="Graphic 8" descr="Arrow: Slight curve with solid fill">
            <a:extLst>
              <a:ext uri="{FF2B5EF4-FFF2-40B4-BE49-F238E27FC236}">
                <a16:creationId xmlns:a16="http://schemas.microsoft.com/office/drawing/2014/main" id="{B56D2F7F-FF60-59BC-3B13-F83304146F3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20230345">
            <a:off x="5882848" y="4390777"/>
            <a:ext cx="1513197" cy="1522472"/>
          </a:xfrm>
          <a:prstGeom prst="rect">
            <a:avLst/>
          </a:prstGeom>
        </p:spPr>
      </p:pic>
    </p:spTree>
    <p:extLst>
      <p:ext uri="{BB962C8B-B14F-4D97-AF65-F5344CB8AC3E}">
        <p14:creationId xmlns:p14="http://schemas.microsoft.com/office/powerpoint/2010/main" val="3800073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DEC064F-2E71-C64F-AD00-38DE40C30EB9}"/>
              </a:ext>
            </a:extLst>
          </p:cNvPr>
          <p:cNvSpPr>
            <a:spLocks noGrp="1"/>
          </p:cNvSpPr>
          <p:nvPr>
            <p:ph type="body" sz="quarter" idx="16"/>
          </p:nvPr>
        </p:nvSpPr>
        <p:spPr>
          <a:xfrm>
            <a:off x="442524" y="1550803"/>
            <a:ext cx="11102510" cy="5205484"/>
          </a:xfrm>
        </p:spPr>
        <p:txBody>
          <a:bodyPr/>
          <a:lstStyle/>
          <a:p>
            <a:pPr algn="just">
              <a:lnSpc>
                <a:spcPct val="150000"/>
              </a:lnSpc>
            </a:pPr>
            <a:r>
              <a:rPr lang="en-US" sz="2000" dirty="0">
                <a:ea typeface="+mn-lt"/>
                <a:cs typeface="+mn-lt"/>
              </a:rPr>
              <a:t>Padlet is an online noticeboard, which can be used for making announcements, keeping notes and online brainstorming. Notes can contain contain links, videos, images or document files. When registered with Padlet, one can create as many “walls” or online notice boards as you like. </a:t>
            </a:r>
            <a:endParaRPr lang="en-US" sz="2000" dirty="0"/>
          </a:p>
          <a:p>
            <a:pPr algn="just">
              <a:lnSpc>
                <a:spcPct val="150000"/>
              </a:lnSpc>
            </a:pPr>
            <a:r>
              <a:rPr lang="en-US" sz="2000" dirty="0">
                <a:ea typeface="+mn-lt"/>
                <a:cs typeface="+mn-lt"/>
              </a:rPr>
              <a:t>As a creator of a wall, you can moderate all notes before they appear, and privacy settings can be adjusted at any time. Padlet is great for group research, as it allows people to share their ideas with each other encouraging creativity. By using Padlet it can help to increase your visual literacy. You can also use Padlet as a way of sharing links or information conveniently. </a:t>
            </a:r>
          </a:p>
          <a:p>
            <a:pPr algn="just">
              <a:lnSpc>
                <a:spcPct val="150000"/>
              </a:lnSpc>
            </a:pPr>
            <a:endParaRPr lang="en-US" sz="2000" dirty="0">
              <a:ea typeface="+mn-lt"/>
              <a:cs typeface="+mn-lt"/>
            </a:endParaRPr>
          </a:p>
          <a:p>
            <a:pPr algn="just">
              <a:lnSpc>
                <a:spcPct val="150000"/>
              </a:lnSpc>
            </a:pPr>
            <a:r>
              <a:rPr lang="en-US" sz="2000" dirty="0">
                <a:solidFill>
                  <a:srgbClr val="F9A169"/>
                </a:solidFill>
                <a:cs typeface="Calibri"/>
              </a:rPr>
              <a:t>Tool Website: </a:t>
            </a:r>
            <a:r>
              <a:rPr lang="en-US" sz="2000" dirty="0">
                <a:solidFill>
                  <a:srgbClr val="F9A169"/>
                </a:solidFill>
                <a:hlinkClick r:id="rId2">
                  <a:extLst>
                    <a:ext uri="{A12FA001-AC4F-418D-AE19-62706E023703}">
                      <ahyp:hlinkClr xmlns:ahyp="http://schemas.microsoft.com/office/drawing/2018/hyperlinkcolor" val="tx"/>
                    </a:ext>
                  </a:extLst>
                </a:hlinkClick>
              </a:rPr>
              <a:t>Padlet: You are beautiful</a:t>
            </a:r>
            <a:endParaRPr lang="en-US" sz="2000" dirty="0">
              <a:solidFill>
                <a:srgbClr val="F9A169"/>
              </a:solidFill>
              <a:cs typeface="Calibri"/>
            </a:endParaRPr>
          </a:p>
          <a:p>
            <a:endParaRPr lang="en-US" dirty="0">
              <a:ea typeface="+mn-lt"/>
              <a:cs typeface="+mn-lt"/>
            </a:endParaRPr>
          </a:p>
          <a:p>
            <a:endParaRPr lang="en-US" dirty="0">
              <a:solidFill>
                <a:srgbClr val="F9A169"/>
              </a:solidFill>
              <a:cs typeface="Calibri"/>
            </a:endParaRPr>
          </a:p>
        </p:txBody>
      </p:sp>
      <p:sp>
        <p:nvSpPr>
          <p:cNvPr id="6" name="Text Placeholder 5">
            <a:extLst>
              <a:ext uri="{FF2B5EF4-FFF2-40B4-BE49-F238E27FC236}">
                <a16:creationId xmlns:a16="http://schemas.microsoft.com/office/drawing/2014/main" id="{98C3F45B-476E-1AD6-5EA0-9AD6CC085356}"/>
              </a:ext>
            </a:extLst>
          </p:cNvPr>
          <p:cNvSpPr>
            <a:spLocks noGrp="1"/>
          </p:cNvSpPr>
          <p:nvPr>
            <p:ph type="body" sz="quarter" idx="18"/>
          </p:nvPr>
        </p:nvSpPr>
        <p:spPr/>
        <p:txBody>
          <a:bodyPr/>
          <a:lstStyle/>
          <a:p>
            <a:r>
              <a:rPr lang="en-IE" dirty="0"/>
              <a:t>Tool Deep Dive: Padlet</a:t>
            </a:r>
          </a:p>
          <a:p>
            <a:endParaRPr lang="en-IE" dirty="0"/>
          </a:p>
        </p:txBody>
      </p:sp>
      <p:pic>
        <p:nvPicPr>
          <p:cNvPr id="7" name="Picture 18" descr="Logo, company name&#10;&#10;Description automatically generated">
            <a:extLst>
              <a:ext uri="{FF2B5EF4-FFF2-40B4-BE49-F238E27FC236}">
                <a16:creationId xmlns:a16="http://schemas.microsoft.com/office/drawing/2014/main" id="{0AD2D226-138F-FDDF-5699-38D55A0C59EE}"/>
              </a:ext>
            </a:extLst>
          </p:cNvPr>
          <p:cNvPicPr>
            <a:picLocks noChangeAspect="1"/>
          </p:cNvPicPr>
          <p:nvPr/>
        </p:nvPicPr>
        <p:blipFill>
          <a:blip r:embed="rId3"/>
          <a:stretch>
            <a:fillRect/>
          </a:stretch>
        </p:blipFill>
        <p:spPr>
          <a:xfrm>
            <a:off x="7404452" y="0"/>
            <a:ext cx="2876723" cy="2037729"/>
          </a:xfrm>
          <a:prstGeom prst="rect">
            <a:avLst/>
          </a:prstGeom>
        </p:spPr>
      </p:pic>
    </p:spTree>
    <p:extLst>
      <p:ext uri="{BB962C8B-B14F-4D97-AF65-F5344CB8AC3E}">
        <p14:creationId xmlns:p14="http://schemas.microsoft.com/office/powerpoint/2010/main" val="34267921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DEC064F-2E71-C64F-AD00-38DE40C30EB9}"/>
              </a:ext>
            </a:extLst>
          </p:cNvPr>
          <p:cNvSpPr>
            <a:spLocks noGrp="1"/>
          </p:cNvSpPr>
          <p:nvPr>
            <p:ph type="body" sz="quarter" idx="16"/>
          </p:nvPr>
        </p:nvSpPr>
        <p:spPr>
          <a:xfrm>
            <a:off x="447065" y="923926"/>
            <a:ext cx="11102510" cy="5205484"/>
          </a:xfrm>
        </p:spPr>
        <p:txBody>
          <a:bodyPr/>
          <a:lstStyle/>
          <a:p>
            <a:pPr algn="just">
              <a:lnSpc>
                <a:spcPct val="150000"/>
              </a:lnSpc>
            </a:pPr>
            <a:r>
              <a:rPr lang="en-IE" sz="2000" b="1" dirty="0">
                <a:cs typeface="Calibri"/>
              </a:rPr>
              <a:t>Pros for Padlet:</a:t>
            </a:r>
          </a:p>
          <a:p>
            <a:pPr marL="342900" indent="-342900" algn="just">
              <a:lnSpc>
                <a:spcPct val="150000"/>
              </a:lnSpc>
              <a:buChar char="•"/>
            </a:pPr>
            <a:r>
              <a:rPr lang="en-IE" sz="2000" dirty="0">
                <a:ea typeface="+mn-lt"/>
                <a:cs typeface="+mn-lt"/>
              </a:rPr>
              <a:t>No account is required to use Padlet</a:t>
            </a:r>
          </a:p>
          <a:p>
            <a:pPr marL="342900" indent="-342900" algn="just">
              <a:lnSpc>
                <a:spcPct val="150000"/>
              </a:lnSpc>
              <a:buChar char="•"/>
            </a:pPr>
            <a:r>
              <a:rPr lang="en-IE" sz="2000" dirty="0">
                <a:ea typeface="+mn-lt"/>
                <a:cs typeface="+mn-lt"/>
              </a:rPr>
              <a:t>Fantastic engagement and collaboration tool, improving teamwork and co-operation</a:t>
            </a:r>
          </a:p>
          <a:p>
            <a:pPr marL="342900" indent="-342900" algn="just">
              <a:lnSpc>
                <a:spcPct val="150000"/>
              </a:lnSpc>
              <a:buChar char="•"/>
            </a:pPr>
            <a:r>
              <a:rPr lang="en-IE" sz="2000" dirty="0">
                <a:cs typeface="Calibri"/>
              </a:rPr>
              <a:t>Has privacy settings so that you can either have your board open so anyone can view it, or private so only your class can view it</a:t>
            </a:r>
            <a:endParaRPr lang="en-IE" sz="2000" dirty="0"/>
          </a:p>
          <a:p>
            <a:pPr algn="just">
              <a:lnSpc>
                <a:spcPct val="150000"/>
              </a:lnSpc>
            </a:pPr>
            <a:r>
              <a:rPr lang="en-IE" sz="2000" b="1" dirty="0">
                <a:cs typeface="Calibri"/>
              </a:rPr>
              <a:t>Cons for Padlet:</a:t>
            </a:r>
          </a:p>
          <a:p>
            <a:pPr marL="342900" indent="-342900" algn="just">
              <a:lnSpc>
                <a:spcPct val="150000"/>
              </a:lnSpc>
              <a:buChar char="•"/>
            </a:pPr>
            <a:r>
              <a:rPr lang="en-IE" sz="2000" dirty="0">
                <a:ea typeface="+mn-lt"/>
                <a:cs typeface="+mn-lt"/>
              </a:rPr>
              <a:t>Some users report technical issues, such as links breaking or users being unable to view </a:t>
            </a:r>
            <a:r>
              <a:rPr lang="en-IE" sz="2000" dirty="0" err="1">
                <a:ea typeface="+mn-lt"/>
                <a:cs typeface="+mn-lt"/>
              </a:rPr>
              <a:t>Padlets</a:t>
            </a:r>
            <a:endParaRPr lang="en-US" sz="2000" dirty="0">
              <a:ea typeface="+mn-lt"/>
              <a:cs typeface="+mn-lt"/>
            </a:endParaRPr>
          </a:p>
          <a:p>
            <a:pPr marL="342900" indent="-342900" algn="just">
              <a:lnSpc>
                <a:spcPct val="150000"/>
              </a:lnSpc>
              <a:buChar char="•"/>
            </a:pPr>
            <a:r>
              <a:rPr lang="en-US" sz="2000" dirty="0">
                <a:ea typeface="+mn-lt"/>
                <a:cs typeface="+mn-lt"/>
              </a:rPr>
              <a:t>Padlet does require internet access to use</a:t>
            </a:r>
          </a:p>
          <a:p>
            <a:pPr marL="342900" indent="-342900" algn="just">
              <a:lnSpc>
                <a:spcPct val="150000"/>
              </a:lnSpc>
              <a:buChar char="•"/>
            </a:pPr>
            <a:r>
              <a:rPr lang="en-US" sz="2000" dirty="0">
                <a:ea typeface="+mn-lt"/>
                <a:cs typeface="+mn-lt"/>
              </a:rPr>
              <a:t>Can take a little time to fully learn the software</a:t>
            </a:r>
            <a:endParaRPr lang="en-IE" sz="2000" dirty="0">
              <a:cs typeface="Calibri"/>
            </a:endParaRPr>
          </a:p>
        </p:txBody>
      </p:sp>
      <p:sp>
        <p:nvSpPr>
          <p:cNvPr id="6" name="Text Placeholder 5">
            <a:extLst>
              <a:ext uri="{FF2B5EF4-FFF2-40B4-BE49-F238E27FC236}">
                <a16:creationId xmlns:a16="http://schemas.microsoft.com/office/drawing/2014/main" id="{98C3F45B-476E-1AD6-5EA0-9AD6CC085356}"/>
              </a:ext>
            </a:extLst>
          </p:cNvPr>
          <p:cNvSpPr>
            <a:spLocks noGrp="1"/>
          </p:cNvSpPr>
          <p:nvPr>
            <p:ph type="body" sz="quarter" idx="18"/>
          </p:nvPr>
        </p:nvSpPr>
        <p:spPr/>
        <p:txBody>
          <a:bodyPr/>
          <a:lstStyle/>
          <a:p>
            <a:r>
              <a:rPr lang="en-IE" dirty="0"/>
              <a:t>Pros &amp; Cons of Padlet</a:t>
            </a:r>
          </a:p>
        </p:txBody>
      </p:sp>
      <p:pic>
        <p:nvPicPr>
          <p:cNvPr id="7" name="Picture 18" descr="Logo, company name&#10;&#10;Description automatically generated">
            <a:extLst>
              <a:ext uri="{FF2B5EF4-FFF2-40B4-BE49-F238E27FC236}">
                <a16:creationId xmlns:a16="http://schemas.microsoft.com/office/drawing/2014/main" id="{33184AA6-F760-1BBE-6F97-6C8384677B0D}"/>
              </a:ext>
            </a:extLst>
          </p:cNvPr>
          <p:cNvPicPr>
            <a:picLocks noChangeAspect="1"/>
          </p:cNvPicPr>
          <p:nvPr/>
        </p:nvPicPr>
        <p:blipFill>
          <a:blip r:embed="rId2"/>
          <a:stretch>
            <a:fillRect/>
          </a:stretch>
        </p:blipFill>
        <p:spPr>
          <a:xfrm>
            <a:off x="7404452" y="0"/>
            <a:ext cx="2876723" cy="2037729"/>
          </a:xfrm>
          <a:prstGeom prst="rect">
            <a:avLst/>
          </a:prstGeom>
        </p:spPr>
      </p:pic>
    </p:spTree>
    <p:extLst>
      <p:ext uri="{BB962C8B-B14F-4D97-AF65-F5344CB8AC3E}">
        <p14:creationId xmlns:p14="http://schemas.microsoft.com/office/powerpoint/2010/main" val="24698022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105F9E9-0CBC-99E3-A502-67DF36B47629}"/>
              </a:ext>
            </a:extLst>
          </p:cNvPr>
          <p:cNvSpPr>
            <a:spLocks noGrp="1"/>
          </p:cNvSpPr>
          <p:nvPr>
            <p:ph type="pic" sz="quarter" idx="15"/>
          </p:nvPr>
        </p:nvSpPr>
        <p:spPr/>
      </p:sp>
      <p:sp>
        <p:nvSpPr>
          <p:cNvPr id="6" name="Text Placeholder 5">
            <a:extLst>
              <a:ext uri="{FF2B5EF4-FFF2-40B4-BE49-F238E27FC236}">
                <a16:creationId xmlns:a16="http://schemas.microsoft.com/office/drawing/2014/main" id="{7D4D9554-0B1A-DCEF-B2FA-F996B538D77E}"/>
              </a:ext>
            </a:extLst>
          </p:cNvPr>
          <p:cNvSpPr>
            <a:spLocks noGrp="1"/>
          </p:cNvSpPr>
          <p:nvPr>
            <p:ph type="body" sz="quarter" idx="17"/>
          </p:nvPr>
        </p:nvSpPr>
        <p:spPr/>
        <p:txBody>
          <a:bodyPr/>
          <a:lstStyle/>
          <a:p>
            <a:pPr algn="just">
              <a:lnSpc>
                <a:spcPct val="150000"/>
              </a:lnSpc>
            </a:pPr>
            <a:r>
              <a:rPr lang="en-IE" sz="2400" dirty="0">
                <a:solidFill>
                  <a:schemeClr val="tx1"/>
                </a:solidFill>
              </a:rPr>
              <a:t>Check out this handy video which explains how to get started with using Padlet:</a:t>
            </a:r>
          </a:p>
          <a:p>
            <a:endParaRPr lang="en-IE" sz="2400" dirty="0">
              <a:solidFill>
                <a:srgbClr val="8D5B98"/>
              </a:solidFill>
            </a:endParaRPr>
          </a:p>
          <a:p>
            <a:r>
              <a:rPr lang="en-IE" sz="2400" dirty="0">
                <a:solidFill>
                  <a:srgbClr val="F9A169"/>
                </a:solidFill>
                <a:hlinkClick r:id="rId3">
                  <a:extLst>
                    <a:ext uri="{A12FA001-AC4F-418D-AE19-62706E023703}">
                      <ahyp:hlinkClr xmlns:ahyp="http://schemas.microsoft.com/office/drawing/2018/hyperlinkcolor" val="tx"/>
                    </a:ext>
                  </a:extLst>
                </a:hlinkClick>
              </a:rPr>
              <a:t>https://youtu.be/UkBnwPqaIjA</a:t>
            </a:r>
            <a:endParaRPr lang="en-IE" sz="2400" dirty="0">
              <a:solidFill>
                <a:srgbClr val="F9A169"/>
              </a:solidFill>
            </a:endParaRPr>
          </a:p>
          <a:p>
            <a:endParaRPr lang="en-IE" sz="2400" dirty="0">
              <a:solidFill>
                <a:srgbClr val="8D5B98"/>
              </a:solidFill>
            </a:endParaRPr>
          </a:p>
        </p:txBody>
      </p:sp>
      <p:sp>
        <p:nvSpPr>
          <p:cNvPr id="3" name="Text Placeholder 2">
            <a:extLst>
              <a:ext uri="{FF2B5EF4-FFF2-40B4-BE49-F238E27FC236}">
                <a16:creationId xmlns:a16="http://schemas.microsoft.com/office/drawing/2014/main" id="{4D190C55-C7D0-2F2E-0690-4A84F8B7DC09}"/>
              </a:ext>
            </a:extLst>
          </p:cNvPr>
          <p:cNvSpPr>
            <a:spLocks noGrp="1"/>
          </p:cNvSpPr>
          <p:nvPr>
            <p:ph type="body" sz="quarter" idx="13"/>
          </p:nvPr>
        </p:nvSpPr>
        <p:spPr/>
        <p:txBody>
          <a:bodyPr>
            <a:normAutofit/>
          </a:bodyPr>
          <a:lstStyle/>
          <a:p>
            <a:r>
              <a:rPr lang="en-IE" dirty="0">
                <a:solidFill>
                  <a:srgbClr val="8D5B98"/>
                </a:solidFill>
              </a:rPr>
              <a:t>Video: Introduction to Padlet</a:t>
            </a:r>
          </a:p>
        </p:txBody>
      </p:sp>
      <p:pic>
        <p:nvPicPr>
          <p:cNvPr id="5" name="Online Media 4" title="Learn Padlet - NEW! Tutorial">
            <a:hlinkClick r:id="" action="ppaction://media"/>
            <a:extLst>
              <a:ext uri="{FF2B5EF4-FFF2-40B4-BE49-F238E27FC236}">
                <a16:creationId xmlns:a16="http://schemas.microsoft.com/office/drawing/2014/main" id="{830D039C-EBA7-F706-C2C1-727B0CF9C4FD}"/>
              </a:ext>
            </a:extLst>
          </p:cNvPr>
          <p:cNvPicPr>
            <a:picLocks noRot="1" noChangeAspect="1"/>
          </p:cNvPicPr>
          <p:nvPr>
            <a:videoFile r:link="rId1"/>
          </p:nvPr>
        </p:nvPicPr>
        <p:blipFill>
          <a:blip r:embed="rId4"/>
          <a:stretch>
            <a:fillRect/>
          </a:stretch>
        </p:blipFill>
        <p:spPr>
          <a:xfrm>
            <a:off x="7372351" y="1223694"/>
            <a:ext cx="4836828" cy="4033653"/>
          </a:xfrm>
          <a:prstGeom prst="rect">
            <a:avLst/>
          </a:prstGeom>
        </p:spPr>
      </p:pic>
      <p:pic>
        <p:nvPicPr>
          <p:cNvPr id="9" name="Picture 18" descr="Logo, company name&#10;&#10;Description automatically generated">
            <a:extLst>
              <a:ext uri="{FF2B5EF4-FFF2-40B4-BE49-F238E27FC236}">
                <a16:creationId xmlns:a16="http://schemas.microsoft.com/office/drawing/2014/main" id="{C1D914AC-465E-66FA-5002-D3C59D65D494}"/>
              </a:ext>
            </a:extLst>
          </p:cNvPr>
          <p:cNvPicPr>
            <a:picLocks noChangeAspect="1"/>
          </p:cNvPicPr>
          <p:nvPr/>
        </p:nvPicPr>
        <p:blipFill>
          <a:blip r:embed="rId5"/>
          <a:stretch>
            <a:fillRect/>
          </a:stretch>
        </p:blipFill>
        <p:spPr>
          <a:xfrm>
            <a:off x="9646380" y="-314664"/>
            <a:ext cx="2171746" cy="1538358"/>
          </a:xfrm>
          <a:prstGeom prst="rect">
            <a:avLst/>
          </a:prstGeom>
        </p:spPr>
      </p:pic>
      <p:pic>
        <p:nvPicPr>
          <p:cNvPr id="7" name="Graphic 6" descr="Mouse outline">
            <a:extLst>
              <a:ext uri="{FF2B5EF4-FFF2-40B4-BE49-F238E27FC236}">
                <a16:creationId xmlns:a16="http://schemas.microsoft.com/office/drawing/2014/main" id="{99EBB51E-EE69-5EC0-72F0-B160AE47557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999002">
            <a:off x="4175439" y="4140012"/>
            <a:ext cx="683699" cy="683699"/>
          </a:xfrm>
          <a:prstGeom prst="rect">
            <a:avLst/>
          </a:prstGeom>
        </p:spPr>
      </p:pic>
      <p:sp>
        <p:nvSpPr>
          <p:cNvPr id="8" name="TextBox 7">
            <a:extLst>
              <a:ext uri="{FF2B5EF4-FFF2-40B4-BE49-F238E27FC236}">
                <a16:creationId xmlns:a16="http://schemas.microsoft.com/office/drawing/2014/main" id="{DE207A6B-9EAA-D6E7-33D0-14B884B3930D}"/>
              </a:ext>
            </a:extLst>
          </p:cNvPr>
          <p:cNvSpPr txBox="1"/>
          <p:nvPr/>
        </p:nvSpPr>
        <p:spPr>
          <a:xfrm>
            <a:off x="4865262" y="4220252"/>
            <a:ext cx="2254720" cy="523220"/>
          </a:xfrm>
          <a:prstGeom prst="rect">
            <a:avLst/>
          </a:prstGeom>
          <a:noFill/>
        </p:spPr>
        <p:txBody>
          <a:bodyPr wrap="square" rtlCol="0">
            <a:spAutoFit/>
          </a:bodyPr>
          <a:lstStyle/>
          <a:p>
            <a:r>
              <a:rPr lang="hr-BA" sz="2800" b="1" dirty="0">
                <a:solidFill>
                  <a:srgbClr val="E78631"/>
                </a:solidFill>
              </a:rPr>
              <a:t>Click to </a:t>
            </a:r>
            <a:r>
              <a:rPr lang="en-IE" sz="2800" b="1" dirty="0">
                <a:solidFill>
                  <a:srgbClr val="E78631"/>
                </a:solidFill>
              </a:rPr>
              <a:t>watch</a:t>
            </a:r>
            <a:endParaRPr lang="en-US" sz="2800" b="1" dirty="0">
              <a:solidFill>
                <a:srgbClr val="E78631"/>
              </a:solidFill>
            </a:endParaRPr>
          </a:p>
        </p:txBody>
      </p:sp>
      <p:pic>
        <p:nvPicPr>
          <p:cNvPr id="10" name="Graphic 9" descr="Arrow: Slight curve with solid fill">
            <a:extLst>
              <a:ext uri="{FF2B5EF4-FFF2-40B4-BE49-F238E27FC236}">
                <a16:creationId xmlns:a16="http://schemas.microsoft.com/office/drawing/2014/main" id="{72E3C769-CE2F-2714-BA91-83CDE75CB78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20230345">
            <a:off x="5882848" y="4390777"/>
            <a:ext cx="1513197" cy="1522472"/>
          </a:xfrm>
          <a:prstGeom prst="rect">
            <a:avLst/>
          </a:prstGeom>
        </p:spPr>
      </p:pic>
    </p:spTree>
    <p:extLst>
      <p:ext uri="{BB962C8B-B14F-4D97-AF65-F5344CB8AC3E}">
        <p14:creationId xmlns:p14="http://schemas.microsoft.com/office/powerpoint/2010/main" val="1576171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D15A03-8AC2-CE41-BAEC-39B31581EAAC}"/>
              </a:ext>
            </a:extLst>
          </p:cNvPr>
          <p:cNvSpPr>
            <a:spLocks noGrp="1"/>
          </p:cNvSpPr>
          <p:nvPr>
            <p:ph type="body" sz="quarter" idx="16"/>
          </p:nvPr>
        </p:nvSpPr>
        <p:spPr>
          <a:xfrm>
            <a:off x="311598" y="1061189"/>
            <a:ext cx="11102510" cy="4938503"/>
          </a:xfrm>
        </p:spPr>
        <p:txBody>
          <a:bodyPr/>
          <a:lstStyle/>
          <a:p>
            <a:pPr marL="342900" indent="-342900" algn="just">
              <a:lnSpc>
                <a:spcPct val="150000"/>
              </a:lnSpc>
              <a:buFont typeface="+mj-lt"/>
              <a:buAutoNum type="arabicPeriod"/>
            </a:pPr>
            <a:r>
              <a:rPr lang="en-US" sz="2000" dirty="0">
                <a:solidFill>
                  <a:schemeClr val="tx1"/>
                </a:solidFill>
              </a:rPr>
              <a:t>Click on the search engine </a:t>
            </a:r>
            <a:r>
              <a:rPr lang="en-US" sz="2000" dirty="0" err="1">
                <a:solidFill>
                  <a:schemeClr val="tx1"/>
                </a:solidFill>
              </a:rPr>
              <a:t>jitsi.meet</a:t>
            </a:r>
            <a:r>
              <a:rPr lang="en-US" sz="2000" dirty="0">
                <a:solidFill>
                  <a:schemeClr val="tx1"/>
                </a:solidFill>
              </a:rPr>
              <a:t>, and access their website</a:t>
            </a:r>
          </a:p>
          <a:p>
            <a:pPr marL="342900" indent="-342900" algn="just">
              <a:lnSpc>
                <a:spcPct val="150000"/>
              </a:lnSpc>
              <a:buFont typeface="+mj-lt"/>
              <a:buAutoNum type="arabicPeriod"/>
            </a:pPr>
            <a:r>
              <a:rPr lang="en-US" sz="2000" b="0" i="0" dirty="0">
                <a:solidFill>
                  <a:schemeClr val="tx1"/>
                </a:solidFill>
                <a:effectLst/>
              </a:rPr>
              <a:t>When you open the web page, a screen with a link and a calendar will appear. </a:t>
            </a:r>
          </a:p>
          <a:p>
            <a:pPr marL="342900" indent="-342900" algn="just">
              <a:lnSpc>
                <a:spcPct val="150000"/>
              </a:lnSpc>
              <a:buFont typeface="+mj-lt"/>
              <a:buAutoNum type="arabicPeriod"/>
            </a:pPr>
            <a:r>
              <a:rPr lang="en-US" sz="2000" dirty="0">
                <a:solidFill>
                  <a:schemeClr val="tx1"/>
                </a:solidFill>
              </a:rPr>
              <a:t>To reserve a room to start a meeting, it is necessary to name it with a name that allows it to be identified. It is preferable to indicate a specific name, in order to avoid common names, so that anyone can access it. Once the name is indicated, click on the link to access the room.</a:t>
            </a:r>
          </a:p>
          <a:p>
            <a:pPr marL="342900" indent="-342900" algn="just">
              <a:lnSpc>
                <a:spcPct val="150000"/>
              </a:lnSpc>
              <a:buFont typeface="+mj-lt"/>
              <a:buAutoNum type="arabicPeriod"/>
            </a:pPr>
            <a:r>
              <a:rPr lang="en-US" sz="2000" dirty="0">
                <a:solidFill>
                  <a:schemeClr val="tx1"/>
                </a:solidFill>
              </a:rPr>
              <a:t>Before entering the 'meeting room' you will be given the option to activate the camera, microphone, set a wallpaper, configure certain settings and invite additional participants.</a:t>
            </a:r>
          </a:p>
          <a:p>
            <a:pPr marL="342900" indent="-342900" algn="just">
              <a:lnSpc>
                <a:spcPct val="150000"/>
              </a:lnSpc>
              <a:buFont typeface="+mj-lt"/>
              <a:buAutoNum type="arabicPeriod"/>
            </a:pPr>
            <a:r>
              <a:rPr lang="en-US" sz="2000" dirty="0">
                <a:solidFill>
                  <a:schemeClr val="tx1"/>
                </a:solidFill>
              </a:rPr>
              <a:t>Once you have made all these settings, you will enter directly to the meeting room, after clicking on the link 'enter meeting’.</a:t>
            </a:r>
          </a:p>
          <a:p>
            <a:pPr marL="342900" indent="-342900" algn="just">
              <a:lnSpc>
                <a:spcPct val="150000"/>
              </a:lnSpc>
              <a:buFont typeface="+mj-lt"/>
              <a:buAutoNum type="arabicPeriod"/>
            </a:pPr>
            <a:r>
              <a:rPr lang="en-US" sz="2000" dirty="0">
                <a:solidFill>
                  <a:schemeClr val="tx1"/>
                </a:solidFill>
              </a:rPr>
              <a:t>You are already inside the meeting... so enjoy and share information with your friends or colleagues!</a:t>
            </a:r>
            <a:endParaRPr lang="en-GB" sz="2000" dirty="0">
              <a:solidFill>
                <a:schemeClr val="tx1"/>
              </a:solidFill>
            </a:endParaRPr>
          </a:p>
          <a:p>
            <a:endParaRPr lang="en-RU" dirty="0"/>
          </a:p>
        </p:txBody>
      </p:sp>
      <p:sp>
        <p:nvSpPr>
          <p:cNvPr id="3" name="Text Placeholder 2">
            <a:extLst>
              <a:ext uri="{FF2B5EF4-FFF2-40B4-BE49-F238E27FC236}">
                <a16:creationId xmlns:a16="http://schemas.microsoft.com/office/drawing/2014/main" id="{39801207-CCC5-E34A-8E29-11B598ED2F4E}"/>
              </a:ext>
            </a:extLst>
          </p:cNvPr>
          <p:cNvSpPr>
            <a:spLocks noGrp="1"/>
          </p:cNvSpPr>
          <p:nvPr>
            <p:ph type="body" sz="quarter" idx="18"/>
          </p:nvPr>
        </p:nvSpPr>
        <p:spPr>
          <a:xfrm>
            <a:off x="447065" y="309492"/>
            <a:ext cx="11097969" cy="728734"/>
          </a:xfrm>
        </p:spPr>
        <p:txBody>
          <a:bodyPr/>
          <a:lstStyle/>
          <a:p>
            <a:r>
              <a:rPr lang="en-IE" dirty="0">
                <a:solidFill>
                  <a:srgbClr val="8D5B98"/>
                </a:solidFill>
              </a:rPr>
              <a:t>Exercise / activity - </a:t>
            </a:r>
            <a:r>
              <a:rPr lang="en-IE" dirty="0" err="1">
                <a:solidFill>
                  <a:srgbClr val="8D5B98"/>
                </a:solidFill>
              </a:rPr>
              <a:t>Jitsi.meet</a:t>
            </a:r>
            <a:endParaRPr lang="en-RU" dirty="0">
              <a:solidFill>
                <a:srgbClr val="8D5B98"/>
              </a:solidFill>
            </a:endParaRPr>
          </a:p>
        </p:txBody>
      </p:sp>
    </p:spTree>
    <p:extLst>
      <p:ext uri="{BB962C8B-B14F-4D97-AF65-F5344CB8AC3E}">
        <p14:creationId xmlns:p14="http://schemas.microsoft.com/office/powerpoint/2010/main" val="19777831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BA0DEB0F-01E0-8344-B663-229CCBC78CAA}"/>
              </a:ext>
            </a:extLst>
          </p:cNvPr>
          <p:cNvSpPr>
            <a:spLocks noGrp="1"/>
          </p:cNvSpPr>
          <p:nvPr>
            <p:ph type="body" sz="quarter" idx="13"/>
          </p:nvPr>
        </p:nvSpPr>
        <p:spPr>
          <a:xfrm>
            <a:off x="218661" y="309493"/>
            <a:ext cx="5789781" cy="848718"/>
          </a:xfrm>
        </p:spPr>
        <p:txBody>
          <a:bodyPr/>
          <a:lstStyle/>
          <a:p>
            <a:r>
              <a:rPr lang="en-IE" dirty="0"/>
              <a:t>Module 2 Overview</a:t>
            </a:r>
          </a:p>
        </p:txBody>
      </p:sp>
      <p:sp>
        <p:nvSpPr>
          <p:cNvPr id="14" name="Text Placeholder 13">
            <a:extLst>
              <a:ext uri="{FF2B5EF4-FFF2-40B4-BE49-F238E27FC236}">
                <a16:creationId xmlns:a16="http://schemas.microsoft.com/office/drawing/2014/main" id="{84C80B11-E721-BB2C-60A8-16EFA590CB46}"/>
              </a:ext>
            </a:extLst>
          </p:cNvPr>
          <p:cNvSpPr>
            <a:spLocks noGrp="1"/>
          </p:cNvSpPr>
          <p:nvPr>
            <p:ph type="body" sz="quarter" idx="16"/>
          </p:nvPr>
        </p:nvSpPr>
        <p:spPr>
          <a:xfrm>
            <a:off x="8280329" y="1260994"/>
            <a:ext cx="3240693" cy="950300"/>
          </a:xfrm>
        </p:spPr>
        <p:txBody>
          <a:bodyPr/>
          <a:lstStyle/>
          <a:p>
            <a:r>
              <a:rPr lang="en-IE" sz="2000" dirty="0"/>
              <a:t>Interacting and sharing through digital technologies</a:t>
            </a:r>
          </a:p>
        </p:txBody>
      </p:sp>
      <p:sp>
        <p:nvSpPr>
          <p:cNvPr id="13" name="Text Placeholder 12">
            <a:extLst>
              <a:ext uri="{FF2B5EF4-FFF2-40B4-BE49-F238E27FC236}">
                <a16:creationId xmlns:a16="http://schemas.microsoft.com/office/drawing/2014/main" id="{680C324C-9436-0A7C-1236-8BD2702F168A}"/>
              </a:ext>
            </a:extLst>
          </p:cNvPr>
          <p:cNvSpPr>
            <a:spLocks noGrp="1"/>
          </p:cNvSpPr>
          <p:nvPr>
            <p:ph type="body" sz="quarter" idx="15"/>
          </p:nvPr>
        </p:nvSpPr>
        <p:spPr/>
        <p:txBody>
          <a:bodyPr/>
          <a:lstStyle/>
          <a:p>
            <a:endParaRPr lang="en-IE"/>
          </a:p>
        </p:txBody>
      </p:sp>
      <p:sp>
        <p:nvSpPr>
          <p:cNvPr id="15" name="Text Placeholder 14">
            <a:extLst>
              <a:ext uri="{FF2B5EF4-FFF2-40B4-BE49-F238E27FC236}">
                <a16:creationId xmlns:a16="http://schemas.microsoft.com/office/drawing/2014/main" id="{F6A85A95-0425-8375-EE94-55FD4F59886C}"/>
              </a:ext>
            </a:extLst>
          </p:cNvPr>
          <p:cNvSpPr>
            <a:spLocks noGrp="1"/>
          </p:cNvSpPr>
          <p:nvPr>
            <p:ph type="body" sz="quarter" idx="17"/>
          </p:nvPr>
        </p:nvSpPr>
        <p:spPr>
          <a:xfrm>
            <a:off x="8280329" y="2526828"/>
            <a:ext cx="3326929" cy="950300"/>
          </a:xfrm>
        </p:spPr>
        <p:txBody>
          <a:bodyPr/>
          <a:lstStyle/>
          <a:p>
            <a:r>
              <a:rPr lang="en-IE" sz="2000" dirty="0"/>
              <a:t>Engaging in citizenship through digital technologies</a:t>
            </a:r>
          </a:p>
        </p:txBody>
      </p:sp>
      <p:sp>
        <p:nvSpPr>
          <p:cNvPr id="16" name="Text Placeholder 15">
            <a:extLst>
              <a:ext uri="{FF2B5EF4-FFF2-40B4-BE49-F238E27FC236}">
                <a16:creationId xmlns:a16="http://schemas.microsoft.com/office/drawing/2014/main" id="{3B0E560C-168D-26E7-3862-1D7F4BF412A8}"/>
              </a:ext>
            </a:extLst>
          </p:cNvPr>
          <p:cNvSpPr>
            <a:spLocks noGrp="1"/>
          </p:cNvSpPr>
          <p:nvPr>
            <p:ph type="body" sz="quarter" idx="18"/>
          </p:nvPr>
        </p:nvSpPr>
        <p:spPr/>
        <p:txBody>
          <a:bodyPr/>
          <a:lstStyle/>
          <a:p>
            <a:endParaRPr lang="en-IE"/>
          </a:p>
        </p:txBody>
      </p:sp>
      <p:sp>
        <p:nvSpPr>
          <p:cNvPr id="17" name="Text Placeholder 16">
            <a:extLst>
              <a:ext uri="{FF2B5EF4-FFF2-40B4-BE49-F238E27FC236}">
                <a16:creationId xmlns:a16="http://schemas.microsoft.com/office/drawing/2014/main" id="{924F113E-D770-438D-FD64-F24A53747AD4}"/>
              </a:ext>
            </a:extLst>
          </p:cNvPr>
          <p:cNvSpPr>
            <a:spLocks noGrp="1"/>
          </p:cNvSpPr>
          <p:nvPr>
            <p:ph type="body" sz="quarter" idx="19"/>
          </p:nvPr>
        </p:nvSpPr>
        <p:spPr>
          <a:xfrm>
            <a:off x="8265310" y="3865741"/>
            <a:ext cx="3326928" cy="950300"/>
          </a:xfrm>
        </p:spPr>
        <p:txBody>
          <a:bodyPr/>
          <a:lstStyle/>
          <a:p>
            <a:r>
              <a:rPr lang="en-IE" sz="2000" dirty="0"/>
              <a:t>Collaborating through digital technologies</a:t>
            </a:r>
          </a:p>
        </p:txBody>
      </p:sp>
      <p:sp>
        <p:nvSpPr>
          <p:cNvPr id="18" name="Text Placeholder 17">
            <a:extLst>
              <a:ext uri="{FF2B5EF4-FFF2-40B4-BE49-F238E27FC236}">
                <a16:creationId xmlns:a16="http://schemas.microsoft.com/office/drawing/2014/main" id="{A58F9EFA-263A-EDEC-62E7-F4348136D19D}"/>
              </a:ext>
            </a:extLst>
          </p:cNvPr>
          <p:cNvSpPr>
            <a:spLocks noGrp="1"/>
          </p:cNvSpPr>
          <p:nvPr>
            <p:ph type="body" sz="quarter" idx="20"/>
          </p:nvPr>
        </p:nvSpPr>
        <p:spPr/>
        <p:txBody>
          <a:bodyPr/>
          <a:lstStyle/>
          <a:p>
            <a:endParaRPr lang="en-IE"/>
          </a:p>
        </p:txBody>
      </p:sp>
      <p:sp>
        <p:nvSpPr>
          <p:cNvPr id="19" name="Text Placeholder 18">
            <a:extLst>
              <a:ext uri="{FF2B5EF4-FFF2-40B4-BE49-F238E27FC236}">
                <a16:creationId xmlns:a16="http://schemas.microsoft.com/office/drawing/2014/main" id="{2BC5A265-29EB-74CE-1E0A-ABE025EA6305}"/>
              </a:ext>
            </a:extLst>
          </p:cNvPr>
          <p:cNvSpPr>
            <a:spLocks noGrp="1"/>
          </p:cNvSpPr>
          <p:nvPr>
            <p:ph type="body" sz="quarter" idx="21"/>
          </p:nvPr>
        </p:nvSpPr>
        <p:spPr>
          <a:xfrm>
            <a:off x="8280329" y="5221100"/>
            <a:ext cx="3239121" cy="950300"/>
          </a:xfrm>
        </p:spPr>
        <p:txBody>
          <a:bodyPr/>
          <a:lstStyle/>
          <a:p>
            <a:r>
              <a:rPr lang="en-IE" sz="2000" dirty="0"/>
              <a:t>Netiquette and managing your digital identity</a:t>
            </a:r>
          </a:p>
        </p:txBody>
      </p:sp>
      <p:sp>
        <p:nvSpPr>
          <p:cNvPr id="20" name="Text Placeholder 19">
            <a:extLst>
              <a:ext uri="{FF2B5EF4-FFF2-40B4-BE49-F238E27FC236}">
                <a16:creationId xmlns:a16="http://schemas.microsoft.com/office/drawing/2014/main" id="{DE8FA2B8-2B75-A87E-4005-EFB33414C903}"/>
              </a:ext>
            </a:extLst>
          </p:cNvPr>
          <p:cNvSpPr>
            <a:spLocks noGrp="1"/>
          </p:cNvSpPr>
          <p:nvPr>
            <p:ph type="body" sz="quarter" idx="22"/>
          </p:nvPr>
        </p:nvSpPr>
        <p:spPr/>
        <p:txBody>
          <a:bodyPr/>
          <a:lstStyle/>
          <a:p>
            <a:endParaRPr lang="en-IE"/>
          </a:p>
        </p:txBody>
      </p:sp>
      <p:sp>
        <p:nvSpPr>
          <p:cNvPr id="21" name="TextBox 20">
            <a:extLst>
              <a:ext uri="{FF2B5EF4-FFF2-40B4-BE49-F238E27FC236}">
                <a16:creationId xmlns:a16="http://schemas.microsoft.com/office/drawing/2014/main" id="{865777F6-3AD1-9C95-A586-2736F0CFB00A}"/>
              </a:ext>
            </a:extLst>
          </p:cNvPr>
          <p:cNvSpPr txBox="1"/>
          <p:nvPr/>
        </p:nvSpPr>
        <p:spPr>
          <a:xfrm>
            <a:off x="218661" y="927734"/>
            <a:ext cx="5704908" cy="5770811"/>
          </a:xfrm>
          <a:prstGeom prst="rect">
            <a:avLst/>
          </a:prstGeom>
          <a:noFill/>
        </p:spPr>
        <p:txBody>
          <a:bodyPr wrap="square" rtlCol="0">
            <a:spAutoFit/>
          </a:bodyPr>
          <a:lstStyle/>
          <a:p>
            <a:pPr>
              <a:lnSpc>
                <a:spcPct val="150000"/>
              </a:lnSpc>
            </a:pPr>
            <a:r>
              <a:rPr lang="en-US" dirty="0"/>
              <a:t>Within Module 2 you will learn how to interact through a variety of digital technologies. </a:t>
            </a:r>
          </a:p>
          <a:p>
            <a:pPr>
              <a:lnSpc>
                <a:spcPct val="150000"/>
              </a:lnSpc>
            </a:pPr>
            <a:r>
              <a:rPr lang="en-US" dirty="0"/>
              <a:t>You will gain an understanding of how to communicate well digitally, making reference to tone and other things that might get misunderstood when communicating online.</a:t>
            </a:r>
          </a:p>
          <a:p>
            <a:pPr>
              <a:lnSpc>
                <a:spcPct val="150000"/>
              </a:lnSpc>
            </a:pPr>
            <a:r>
              <a:rPr lang="en-US" dirty="0"/>
              <a:t>Learn how to share data, information and digital content with others through appropriate digital technologies;</a:t>
            </a:r>
          </a:p>
          <a:p>
            <a:pPr>
              <a:lnSpc>
                <a:spcPct val="150000"/>
              </a:lnSpc>
            </a:pPr>
            <a:r>
              <a:rPr lang="en-US" dirty="0"/>
              <a:t>Understand acting as an intermediary;</a:t>
            </a:r>
          </a:p>
          <a:p>
            <a:pPr>
              <a:lnSpc>
                <a:spcPct val="150000"/>
              </a:lnSpc>
            </a:pPr>
            <a:r>
              <a:rPr lang="en-US" dirty="0"/>
              <a:t>To participate in society through the use of public and private digital services;</a:t>
            </a:r>
          </a:p>
          <a:p>
            <a:pPr>
              <a:lnSpc>
                <a:spcPct val="150000"/>
              </a:lnSpc>
            </a:pPr>
            <a:r>
              <a:rPr lang="en-US" dirty="0"/>
              <a:t>To seek opportunities for self-empowerment and participatory citizenship through appropriate digital technologies</a:t>
            </a:r>
          </a:p>
          <a:p>
            <a:endParaRPr lang="en-IE" dirty="0"/>
          </a:p>
        </p:txBody>
      </p:sp>
    </p:spTree>
    <p:extLst>
      <p:ext uri="{BB962C8B-B14F-4D97-AF65-F5344CB8AC3E}">
        <p14:creationId xmlns:p14="http://schemas.microsoft.com/office/powerpoint/2010/main" val="22256798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A picture containing text, person, table, dining table&#10;&#10;Description automatically generated">
            <a:extLst>
              <a:ext uri="{FF2B5EF4-FFF2-40B4-BE49-F238E27FC236}">
                <a16:creationId xmlns:a16="http://schemas.microsoft.com/office/drawing/2014/main" id="{2BB47FD4-B833-43B5-E9C0-B8AC220CB9EB}"/>
              </a:ext>
            </a:extLst>
          </p:cNvPr>
          <p:cNvPicPr>
            <a:picLocks noGrp="1" noChangeAspect="1"/>
          </p:cNvPicPr>
          <p:nvPr>
            <p:ph type="pic" sz="quarter" idx="19"/>
          </p:nvPr>
        </p:nvPicPr>
        <p:blipFill>
          <a:blip r:embed="rId2"/>
          <a:srcRect t="15277" b="15277"/>
          <a:stretch>
            <a:fillRect/>
          </a:stretch>
        </p:blipFill>
        <p:spPr/>
      </p:pic>
      <p:sp>
        <p:nvSpPr>
          <p:cNvPr id="9" name="Text Placeholder 8">
            <a:extLst>
              <a:ext uri="{FF2B5EF4-FFF2-40B4-BE49-F238E27FC236}">
                <a16:creationId xmlns:a16="http://schemas.microsoft.com/office/drawing/2014/main" id="{4E247247-66D5-08AE-E6C8-0CC59C27A06F}"/>
              </a:ext>
            </a:extLst>
          </p:cNvPr>
          <p:cNvSpPr>
            <a:spLocks noGrp="1"/>
          </p:cNvSpPr>
          <p:nvPr>
            <p:ph type="body" sz="quarter" idx="18"/>
          </p:nvPr>
        </p:nvSpPr>
        <p:spPr>
          <a:xfrm>
            <a:off x="4908742" y="4493866"/>
            <a:ext cx="7186186" cy="3543114"/>
          </a:xfrm>
        </p:spPr>
        <p:txBody>
          <a:bodyPr/>
          <a:lstStyle/>
          <a:p>
            <a:pPr>
              <a:lnSpc>
                <a:spcPct val="150000"/>
              </a:lnSpc>
            </a:pPr>
            <a:r>
              <a:rPr lang="en-IE" dirty="0"/>
              <a:t>Topic 2: </a:t>
            </a:r>
            <a:r>
              <a:rPr lang="en-IE" sz="3600" dirty="0"/>
              <a:t>Engaging in citizenship through digital technologies</a:t>
            </a:r>
          </a:p>
          <a:p>
            <a:endParaRPr lang="en-IE" dirty="0"/>
          </a:p>
        </p:txBody>
      </p:sp>
    </p:spTree>
    <p:extLst>
      <p:ext uri="{BB962C8B-B14F-4D97-AF65-F5344CB8AC3E}">
        <p14:creationId xmlns:p14="http://schemas.microsoft.com/office/powerpoint/2010/main" val="2945091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D872DA-E9E4-AD46-8289-2EC462F68D36}"/>
              </a:ext>
            </a:extLst>
          </p:cNvPr>
          <p:cNvSpPr>
            <a:spLocks noGrp="1"/>
          </p:cNvSpPr>
          <p:nvPr>
            <p:ph type="body" sz="quarter" idx="16"/>
          </p:nvPr>
        </p:nvSpPr>
        <p:spPr>
          <a:xfrm>
            <a:off x="442524" y="1188416"/>
            <a:ext cx="11102510" cy="4038015"/>
          </a:xfrm>
        </p:spPr>
        <p:txBody>
          <a:bodyPr/>
          <a:lstStyle/>
          <a:p>
            <a:pPr algn="just">
              <a:lnSpc>
                <a:spcPct val="150000"/>
              </a:lnSpc>
            </a:pPr>
            <a:r>
              <a:rPr lang="en-US" dirty="0"/>
              <a:t>Before we begin topic 2, here are some useful definitions to help you understand some of the information in this module.</a:t>
            </a:r>
          </a:p>
          <a:p>
            <a:pPr algn="just">
              <a:lnSpc>
                <a:spcPct val="150000"/>
              </a:lnSpc>
            </a:pPr>
            <a:endParaRPr lang="en-US" dirty="0"/>
          </a:p>
          <a:p>
            <a:pPr algn="just">
              <a:lnSpc>
                <a:spcPct val="150000"/>
              </a:lnSpc>
            </a:pPr>
            <a:r>
              <a:rPr lang="en-US" b="1" dirty="0"/>
              <a:t>Digital Citizenship- </a:t>
            </a:r>
            <a:r>
              <a:rPr lang="en-US" dirty="0"/>
              <a:t>this is when a person engages and acts responsibly to continuously be involved in community life. Such engagement depends on contextual, informational and organizational criteria that constitute the guiding principles underpinning the societal and educational progression towards digital citizenship. </a:t>
            </a:r>
          </a:p>
          <a:p>
            <a:endParaRPr lang="en-US" b="1" dirty="0"/>
          </a:p>
          <a:p>
            <a:endParaRPr lang="en-US" dirty="0"/>
          </a:p>
          <a:p>
            <a:endParaRPr lang="en-RU" dirty="0"/>
          </a:p>
        </p:txBody>
      </p:sp>
      <p:sp>
        <p:nvSpPr>
          <p:cNvPr id="3" name="Text Placeholder 2">
            <a:extLst>
              <a:ext uri="{FF2B5EF4-FFF2-40B4-BE49-F238E27FC236}">
                <a16:creationId xmlns:a16="http://schemas.microsoft.com/office/drawing/2014/main" id="{1B416A8A-D457-D74C-8C24-410E11CC50CF}"/>
              </a:ext>
            </a:extLst>
          </p:cNvPr>
          <p:cNvSpPr>
            <a:spLocks noGrp="1"/>
          </p:cNvSpPr>
          <p:nvPr>
            <p:ph type="body" sz="quarter" idx="18"/>
          </p:nvPr>
        </p:nvSpPr>
        <p:spPr>
          <a:xfrm>
            <a:off x="447065" y="290442"/>
            <a:ext cx="11097969" cy="663716"/>
          </a:xfrm>
        </p:spPr>
        <p:txBody>
          <a:bodyPr/>
          <a:lstStyle/>
          <a:p>
            <a:r>
              <a:rPr lang="en-IE" dirty="0"/>
              <a:t>Relevant Definitions	</a:t>
            </a:r>
            <a:endParaRPr lang="en-RU" dirty="0"/>
          </a:p>
        </p:txBody>
      </p:sp>
    </p:spTree>
    <p:extLst>
      <p:ext uri="{BB962C8B-B14F-4D97-AF65-F5344CB8AC3E}">
        <p14:creationId xmlns:p14="http://schemas.microsoft.com/office/powerpoint/2010/main" val="4729115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7627C6D-B174-D817-AA5A-B0D970AE8E54}"/>
              </a:ext>
            </a:extLst>
          </p:cNvPr>
          <p:cNvSpPr>
            <a:spLocks noGrp="1"/>
          </p:cNvSpPr>
          <p:nvPr>
            <p:ph type="body" sz="quarter" idx="27"/>
          </p:nvPr>
        </p:nvSpPr>
        <p:spPr>
          <a:xfrm>
            <a:off x="238125" y="1204809"/>
            <a:ext cx="5857873" cy="3251547"/>
          </a:xfrm>
        </p:spPr>
        <p:txBody>
          <a:bodyPr/>
          <a:lstStyle/>
          <a:p>
            <a:pPr algn="just">
              <a:lnSpc>
                <a:spcPct val="150000"/>
              </a:lnSpc>
            </a:pPr>
            <a:r>
              <a:rPr lang="en-IE" sz="2400" dirty="0">
                <a:solidFill>
                  <a:srgbClr val="525252"/>
                </a:solidFill>
              </a:rPr>
              <a:t>Digital Citizenship teaches you how to live in the digital world safely, responsibly, and ethically.</a:t>
            </a:r>
          </a:p>
          <a:p>
            <a:pPr algn="just">
              <a:lnSpc>
                <a:spcPct val="150000"/>
              </a:lnSpc>
            </a:pPr>
            <a:r>
              <a:rPr lang="en-IE" sz="2400" dirty="0">
                <a:solidFill>
                  <a:srgbClr val="525252"/>
                </a:solidFill>
              </a:rPr>
              <a:t>Although digital citizenship potentially begins when any child, teen, and/or adult signs up for an email address, posts pictures online, or uses e-commerce to buy merchandise online, the process of becoming a digital citizen goes beyond simple Internet activity. </a:t>
            </a:r>
          </a:p>
          <a:p>
            <a:endParaRPr lang="en-IE" dirty="0"/>
          </a:p>
        </p:txBody>
      </p:sp>
      <p:sp>
        <p:nvSpPr>
          <p:cNvPr id="5" name="Text Placeholder 4">
            <a:extLst>
              <a:ext uri="{FF2B5EF4-FFF2-40B4-BE49-F238E27FC236}">
                <a16:creationId xmlns:a16="http://schemas.microsoft.com/office/drawing/2014/main" id="{9249699E-CDEF-EA66-4CDC-4687B449B59F}"/>
              </a:ext>
            </a:extLst>
          </p:cNvPr>
          <p:cNvSpPr>
            <a:spLocks noGrp="1"/>
          </p:cNvSpPr>
          <p:nvPr>
            <p:ph type="body" sz="quarter" idx="18"/>
          </p:nvPr>
        </p:nvSpPr>
        <p:spPr>
          <a:xfrm>
            <a:off x="226872" y="331543"/>
            <a:ext cx="5648934" cy="873266"/>
          </a:xfrm>
        </p:spPr>
        <p:txBody>
          <a:bodyPr>
            <a:normAutofit fontScale="77500" lnSpcReduction="20000"/>
          </a:bodyPr>
          <a:lstStyle/>
          <a:p>
            <a:pPr>
              <a:lnSpc>
                <a:spcPct val="170000"/>
              </a:lnSpc>
            </a:pPr>
            <a:r>
              <a:rPr lang="en-IE" dirty="0"/>
              <a:t>Why is Digital Citizenship Important?</a:t>
            </a:r>
          </a:p>
        </p:txBody>
      </p:sp>
      <p:pic>
        <p:nvPicPr>
          <p:cNvPr id="13" name="Picture Placeholder 12">
            <a:extLst>
              <a:ext uri="{FF2B5EF4-FFF2-40B4-BE49-F238E27FC236}">
                <a16:creationId xmlns:a16="http://schemas.microsoft.com/office/drawing/2014/main" id="{5F62EA42-B312-9C7C-2307-20E0F0AD1480}"/>
              </a:ext>
            </a:extLst>
          </p:cNvPr>
          <p:cNvPicPr>
            <a:picLocks noGrp="1" noChangeAspect="1"/>
          </p:cNvPicPr>
          <p:nvPr>
            <p:ph type="pic" sz="quarter" idx="17"/>
          </p:nvPr>
        </p:nvPicPr>
        <p:blipFill>
          <a:blip r:embed="rId2"/>
          <a:srcRect t="3914" b="3914"/>
          <a:stretch>
            <a:fillRect/>
          </a:stretch>
        </p:blipFill>
        <p:spPr>
          <a:xfrm>
            <a:off x="6420970" y="0"/>
            <a:ext cx="5788672" cy="5914063"/>
          </a:xfrm>
        </p:spPr>
      </p:pic>
    </p:spTree>
    <p:extLst>
      <p:ext uri="{BB962C8B-B14F-4D97-AF65-F5344CB8AC3E}">
        <p14:creationId xmlns:p14="http://schemas.microsoft.com/office/powerpoint/2010/main" val="42791408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7627C6D-B174-D817-AA5A-B0D970AE8E54}"/>
              </a:ext>
            </a:extLst>
          </p:cNvPr>
          <p:cNvSpPr>
            <a:spLocks noGrp="1"/>
          </p:cNvSpPr>
          <p:nvPr>
            <p:ph type="body" sz="quarter" idx="27"/>
          </p:nvPr>
        </p:nvSpPr>
        <p:spPr>
          <a:xfrm>
            <a:off x="304191" y="1463040"/>
            <a:ext cx="5172684" cy="3251547"/>
          </a:xfrm>
        </p:spPr>
        <p:txBody>
          <a:bodyPr/>
          <a:lstStyle/>
          <a:p>
            <a:pPr algn="just">
              <a:lnSpc>
                <a:spcPct val="150000"/>
              </a:lnSpc>
            </a:pPr>
            <a:r>
              <a:rPr lang="en-IE" sz="2400" dirty="0">
                <a:solidFill>
                  <a:srgbClr val="525252"/>
                </a:solidFill>
              </a:rPr>
              <a:t>Click + CTRL on the image on the right to read about what it means to be an active digital citizen.</a:t>
            </a:r>
          </a:p>
          <a:p>
            <a:pPr algn="just">
              <a:lnSpc>
                <a:spcPct val="150000"/>
              </a:lnSpc>
            </a:pPr>
            <a:endParaRPr lang="en-IE" dirty="0">
              <a:solidFill>
                <a:srgbClr val="525252"/>
              </a:solidFill>
            </a:endParaRPr>
          </a:p>
          <a:p>
            <a:pPr algn="just">
              <a:lnSpc>
                <a:spcPct val="150000"/>
              </a:lnSpc>
            </a:pPr>
            <a:r>
              <a:rPr lang="en-IE" sz="2400" dirty="0">
                <a:solidFill>
                  <a:srgbClr val="525252"/>
                </a:solidFill>
              </a:rPr>
              <a:t>The resource is </a:t>
            </a:r>
            <a:r>
              <a:rPr lang="en-IE" dirty="0"/>
              <a:t>a </a:t>
            </a:r>
            <a:r>
              <a:rPr lang="hr-BA" dirty="0"/>
              <a:t>handbook </a:t>
            </a:r>
            <a:r>
              <a:rPr lang="en-US" dirty="0">
                <a:effectLst/>
              </a:rPr>
              <a:t>by </a:t>
            </a:r>
            <a:r>
              <a:rPr lang="en-US" dirty="0" err="1">
                <a:effectLst/>
              </a:rPr>
              <a:t>Janic</a:t>
            </a:r>
            <a:r>
              <a:rPr lang="hr-BA" dirty="0">
                <a:effectLst/>
              </a:rPr>
              <a:t>e</a:t>
            </a:r>
            <a:r>
              <a:rPr lang="en-US" dirty="0">
                <a:effectLst/>
              </a:rPr>
              <a:t> Richardson</a:t>
            </a:r>
            <a:r>
              <a:rPr lang="hr-BA" dirty="0">
                <a:effectLst/>
              </a:rPr>
              <a:t> </a:t>
            </a:r>
            <a:r>
              <a:rPr lang="en-US" dirty="0">
                <a:effectLst/>
              </a:rPr>
              <a:t>and Elizabeth </a:t>
            </a:r>
            <a:r>
              <a:rPr lang="en-US" dirty="0" err="1">
                <a:effectLst/>
              </a:rPr>
              <a:t>Milovido</a:t>
            </a:r>
            <a:r>
              <a:rPr lang="hr-BA" dirty="0">
                <a:effectLst/>
              </a:rPr>
              <a:t> for the Council of Europe</a:t>
            </a:r>
            <a:r>
              <a:rPr lang="en-IE" dirty="0"/>
              <a:t> and explores digital citizenship deeply.</a:t>
            </a:r>
            <a:endParaRPr lang="en-IE" sz="2400" dirty="0">
              <a:solidFill>
                <a:srgbClr val="525252"/>
              </a:solidFill>
            </a:endParaRPr>
          </a:p>
        </p:txBody>
      </p:sp>
      <p:sp>
        <p:nvSpPr>
          <p:cNvPr id="5" name="Text Placeholder 4">
            <a:extLst>
              <a:ext uri="{FF2B5EF4-FFF2-40B4-BE49-F238E27FC236}">
                <a16:creationId xmlns:a16="http://schemas.microsoft.com/office/drawing/2014/main" id="{9249699E-CDEF-EA66-4CDC-4687B449B59F}"/>
              </a:ext>
            </a:extLst>
          </p:cNvPr>
          <p:cNvSpPr>
            <a:spLocks noGrp="1"/>
          </p:cNvSpPr>
          <p:nvPr>
            <p:ph type="body" sz="quarter" idx="18"/>
          </p:nvPr>
        </p:nvSpPr>
        <p:spPr>
          <a:xfrm>
            <a:off x="285751" y="257876"/>
            <a:ext cx="5648934" cy="1153548"/>
          </a:xfrm>
        </p:spPr>
        <p:txBody>
          <a:bodyPr>
            <a:normAutofit fontScale="62500" lnSpcReduction="20000"/>
          </a:bodyPr>
          <a:lstStyle/>
          <a:p>
            <a:pPr>
              <a:lnSpc>
                <a:spcPct val="170000"/>
              </a:lnSpc>
            </a:pPr>
            <a:r>
              <a:rPr lang="en-IE" dirty="0"/>
              <a:t>Being Online: </a:t>
            </a:r>
            <a:r>
              <a:rPr lang="hr-BA" b="0" dirty="0">
                <a:latin typeface="Arial" panose="020B0604020202020204" pitchFamily="34" charset="0"/>
              </a:rPr>
              <a:t>Access and Inclusion as well what it means to be a digital citizen</a:t>
            </a:r>
            <a:endParaRPr lang="en-US" b="0" dirty="0"/>
          </a:p>
          <a:p>
            <a:endParaRPr lang="en-IE" dirty="0"/>
          </a:p>
        </p:txBody>
      </p:sp>
      <p:sp>
        <p:nvSpPr>
          <p:cNvPr id="3" name="Picture Placeholder 2">
            <a:extLst>
              <a:ext uri="{FF2B5EF4-FFF2-40B4-BE49-F238E27FC236}">
                <a16:creationId xmlns:a16="http://schemas.microsoft.com/office/drawing/2014/main" id="{74C9B84F-8519-C2CE-B62A-656D81F107C6}"/>
              </a:ext>
            </a:extLst>
          </p:cNvPr>
          <p:cNvSpPr>
            <a:spLocks noGrp="1"/>
          </p:cNvSpPr>
          <p:nvPr>
            <p:ph type="pic" sz="quarter" idx="17"/>
          </p:nvPr>
        </p:nvSpPr>
        <p:spPr/>
      </p:sp>
      <p:pic>
        <p:nvPicPr>
          <p:cNvPr id="7" name="Picture 6">
            <a:hlinkClick r:id="rId2"/>
            <a:extLst>
              <a:ext uri="{FF2B5EF4-FFF2-40B4-BE49-F238E27FC236}">
                <a16:creationId xmlns:a16="http://schemas.microsoft.com/office/drawing/2014/main" id="{8EDC84AA-BC0D-E81F-626F-C7809C2EAA24}"/>
              </a:ext>
            </a:extLst>
          </p:cNvPr>
          <p:cNvPicPr>
            <a:picLocks noChangeAspect="1"/>
          </p:cNvPicPr>
          <p:nvPr/>
        </p:nvPicPr>
        <p:blipFill>
          <a:blip r:embed="rId3"/>
          <a:stretch>
            <a:fillRect/>
          </a:stretch>
        </p:blipFill>
        <p:spPr>
          <a:xfrm>
            <a:off x="6392494" y="1"/>
            <a:ext cx="5867188" cy="6355080"/>
          </a:xfrm>
          <a:prstGeom prst="rect">
            <a:avLst/>
          </a:prstGeom>
          <a:ln>
            <a:noFill/>
          </a:ln>
          <a:effectLst>
            <a:outerShdw blurRad="292100" dist="139700" dir="2700000" algn="tl" rotWithShape="0">
              <a:srgbClr val="333333">
                <a:alpha val="65000"/>
              </a:srgbClr>
            </a:outerShdw>
          </a:effectLst>
        </p:spPr>
      </p:pic>
      <p:pic>
        <p:nvPicPr>
          <p:cNvPr id="8" name="Graphic 7" descr="Mouse outline">
            <a:extLst>
              <a:ext uri="{FF2B5EF4-FFF2-40B4-BE49-F238E27FC236}">
                <a16:creationId xmlns:a16="http://schemas.microsoft.com/office/drawing/2014/main" id="{33DC960A-D450-C57F-2158-88171371954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514058">
            <a:off x="4546035" y="2590784"/>
            <a:ext cx="683699" cy="683699"/>
          </a:xfrm>
          <a:prstGeom prst="rect">
            <a:avLst/>
          </a:prstGeom>
        </p:spPr>
      </p:pic>
      <p:sp>
        <p:nvSpPr>
          <p:cNvPr id="9" name="TextBox 8">
            <a:extLst>
              <a:ext uri="{FF2B5EF4-FFF2-40B4-BE49-F238E27FC236}">
                <a16:creationId xmlns:a16="http://schemas.microsoft.com/office/drawing/2014/main" id="{3C24AFA4-B625-F840-4D4C-ABBFAE79056D}"/>
              </a:ext>
            </a:extLst>
          </p:cNvPr>
          <p:cNvSpPr txBox="1"/>
          <p:nvPr/>
        </p:nvSpPr>
        <p:spPr>
          <a:xfrm rot="20115056">
            <a:off x="4131800" y="3084530"/>
            <a:ext cx="2254720" cy="523220"/>
          </a:xfrm>
          <a:prstGeom prst="rect">
            <a:avLst/>
          </a:prstGeom>
          <a:noFill/>
        </p:spPr>
        <p:txBody>
          <a:bodyPr wrap="square" rtlCol="0">
            <a:spAutoFit/>
          </a:bodyPr>
          <a:lstStyle/>
          <a:p>
            <a:r>
              <a:rPr lang="hr-BA" sz="2800" b="1" dirty="0">
                <a:solidFill>
                  <a:srgbClr val="E78631"/>
                </a:solidFill>
              </a:rPr>
              <a:t>Click to </a:t>
            </a:r>
            <a:r>
              <a:rPr lang="en-IE" sz="2800" b="1" dirty="0">
                <a:solidFill>
                  <a:srgbClr val="E78631"/>
                </a:solidFill>
              </a:rPr>
              <a:t>read</a:t>
            </a:r>
            <a:endParaRPr lang="en-US" sz="2800" b="1" dirty="0">
              <a:solidFill>
                <a:srgbClr val="E78631"/>
              </a:solidFill>
            </a:endParaRPr>
          </a:p>
        </p:txBody>
      </p:sp>
      <p:pic>
        <p:nvPicPr>
          <p:cNvPr id="12" name="Graphic 11" descr="Arrow: Slight curve with solid fill">
            <a:extLst>
              <a:ext uri="{FF2B5EF4-FFF2-40B4-BE49-F238E27FC236}">
                <a16:creationId xmlns:a16="http://schemas.microsoft.com/office/drawing/2014/main" id="{313A16BD-CE53-6ED0-829A-EF8AE58264D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9706889">
            <a:off x="5384556" y="1747338"/>
            <a:ext cx="1451764" cy="1460662"/>
          </a:xfrm>
          <a:prstGeom prst="rect">
            <a:avLst/>
          </a:prstGeom>
        </p:spPr>
      </p:pic>
    </p:spTree>
    <p:extLst>
      <p:ext uri="{BB962C8B-B14F-4D97-AF65-F5344CB8AC3E}">
        <p14:creationId xmlns:p14="http://schemas.microsoft.com/office/powerpoint/2010/main" val="7223824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CC72985-2794-641D-FA9D-630C95FF5508}"/>
              </a:ext>
            </a:extLst>
          </p:cNvPr>
          <p:cNvSpPr>
            <a:spLocks noGrp="1"/>
          </p:cNvSpPr>
          <p:nvPr>
            <p:ph type="pic" sz="quarter" idx="15"/>
          </p:nvPr>
        </p:nvSpPr>
        <p:spPr/>
      </p:sp>
      <p:sp>
        <p:nvSpPr>
          <p:cNvPr id="4" name="Text Placeholder 3">
            <a:extLst>
              <a:ext uri="{FF2B5EF4-FFF2-40B4-BE49-F238E27FC236}">
                <a16:creationId xmlns:a16="http://schemas.microsoft.com/office/drawing/2014/main" id="{A0305757-EC31-36D4-810F-3313FC658A68}"/>
              </a:ext>
            </a:extLst>
          </p:cNvPr>
          <p:cNvSpPr>
            <a:spLocks noGrp="1"/>
          </p:cNvSpPr>
          <p:nvPr>
            <p:ph type="body" sz="quarter" idx="17"/>
          </p:nvPr>
        </p:nvSpPr>
        <p:spPr/>
        <p:txBody>
          <a:bodyPr/>
          <a:lstStyle/>
          <a:p>
            <a:pPr algn="just">
              <a:lnSpc>
                <a:spcPct val="150000"/>
              </a:lnSpc>
            </a:pPr>
            <a:r>
              <a:rPr lang="en-IE" sz="2000" dirty="0">
                <a:solidFill>
                  <a:schemeClr val="tx1"/>
                </a:solidFill>
              </a:rPr>
              <a:t>Take a look at the following video which is a Huawei Women Power Talk by </a:t>
            </a:r>
            <a:r>
              <a:rPr lang="en-IE" sz="2000" dirty="0" err="1">
                <a:solidFill>
                  <a:schemeClr val="tx1"/>
                </a:solidFill>
              </a:rPr>
              <a:t>Anila</a:t>
            </a:r>
            <a:r>
              <a:rPr lang="en-IE" sz="2000" dirty="0">
                <a:solidFill>
                  <a:schemeClr val="tx1"/>
                </a:solidFill>
              </a:rPr>
              <a:t> Noor. The speaker discusses how technology can help migrant women become </a:t>
            </a:r>
            <a:r>
              <a:rPr lang="en-US" sz="2000" dirty="0">
                <a:solidFill>
                  <a:schemeClr val="tx1"/>
                </a:solidFill>
              </a:rPr>
              <a:t>active participants in their country’s societies.</a:t>
            </a:r>
            <a:endParaRPr lang="en-IE" sz="2000" dirty="0">
              <a:solidFill>
                <a:schemeClr val="tx1"/>
              </a:solidFill>
            </a:endParaRPr>
          </a:p>
          <a:p>
            <a:r>
              <a:rPr lang="en-IE" sz="2400" dirty="0">
                <a:solidFill>
                  <a:srgbClr val="F9A169"/>
                </a:solidFill>
                <a:hlinkClick r:id="rId3">
                  <a:extLst>
                    <a:ext uri="{A12FA001-AC4F-418D-AE19-62706E023703}">
                      <ahyp:hlinkClr xmlns:ahyp="http://schemas.microsoft.com/office/drawing/2018/hyperlinkcolor" val="tx"/>
                    </a:ext>
                  </a:extLst>
                </a:hlinkClick>
              </a:rPr>
              <a:t>https://youtu.be/yIhXda7383g</a:t>
            </a:r>
            <a:endParaRPr lang="en-IE" sz="2400" dirty="0">
              <a:solidFill>
                <a:srgbClr val="F9A169"/>
              </a:solidFill>
            </a:endParaRPr>
          </a:p>
          <a:p>
            <a:endParaRPr lang="en-IE" sz="2400" dirty="0">
              <a:solidFill>
                <a:srgbClr val="8D5B98"/>
              </a:solidFill>
            </a:endParaRPr>
          </a:p>
          <a:p>
            <a:endParaRPr lang="en-IE" sz="2800" dirty="0">
              <a:solidFill>
                <a:srgbClr val="0675AD"/>
              </a:solidFill>
            </a:endParaRPr>
          </a:p>
          <a:p>
            <a:endParaRPr lang="en-IE" sz="2800" dirty="0">
              <a:solidFill>
                <a:srgbClr val="0675AD"/>
              </a:solidFill>
            </a:endParaRPr>
          </a:p>
          <a:p>
            <a:endParaRPr lang="en-IE" dirty="0"/>
          </a:p>
        </p:txBody>
      </p:sp>
      <p:sp>
        <p:nvSpPr>
          <p:cNvPr id="5" name="Text Placeholder 4">
            <a:extLst>
              <a:ext uri="{FF2B5EF4-FFF2-40B4-BE49-F238E27FC236}">
                <a16:creationId xmlns:a16="http://schemas.microsoft.com/office/drawing/2014/main" id="{5C92E2B1-9C96-BDBC-8C8E-8DD7BA75E2AB}"/>
              </a:ext>
            </a:extLst>
          </p:cNvPr>
          <p:cNvSpPr>
            <a:spLocks noGrp="1"/>
          </p:cNvSpPr>
          <p:nvPr>
            <p:ph type="body" sz="quarter" idx="13"/>
          </p:nvPr>
        </p:nvSpPr>
        <p:spPr>
          <a:xfrm>
            <a:off x="447066" y="309491"/>
            <a:ext cx="11222614" cy="1110023"/>
          </a:xfrm>
        </p:spPr>
        <p:txBody>
          <a:bodyPr>
            <a:normAutofit fontScale="92500" lnSpcReduction="10000"/>
          </a:bodyPr>
          <a:lstStyle/>
          <a:p>
            <a:r>
              <a:rPr lang="en-IE" dirty="0">
                <a:solidFill>
                  <a:srgbClr val="8D5B98"/>
                </a:solidFill>
              </a:rPr>
              <a:t>Watch the Video:</a:t>
            </a:r>
          </a:p>
          <a:p>
            <a:r>
              <a:rPr lang="en-US" dirty="0">
                <a:solidFill>
                  <a:srgbClr val="8D5B98"/>
                </a:solidFill>
              </a:rPr>
              <a:t>Migrant Women &amp; New Technologies</a:t>
            </a:r>
          </a:p>
        </p:txBody>
      </p:sp>
      <p:pic>
        <p:nvPicPr>
          <p:cNvPr id="8" name="Graphic 7" descr="Mouse outline">
            <a:extLst>
              <a:ext uri="{FF2B5EF4-FFF2-40B4-BE49-F238E27FC236}">
                <a16:creationId xmlns:a16="http://schemas.microsoft.com/office/drawing/2014/main" id="{8AB9E757-7C27-FF90-A28C-4D75868B91A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999002">
            <a:off x="7512121" y="17698"/>
            <a:ext cx="683699" cy="683699"/>
          </a:xfrm>
          <a:prstGeom prst="rect">
            <a:avLst/>
          </a:prstGeom>
        </p:spPr>
      </p:pic>
      <p:sp>
        <p:nvSpPr>
          <p:cNvPr id="9" name="TextBox 8">
            <a:extLst>
              <a:ext uri="{FF2B5EF4-FFF2-40B4-BE49-F238E27FC236}">
                <a16:creationId xmlns:a16="http://schemas.microsoft.com/office/drawing/2014/main" id="{4732B1FF-3B88-9DAC-5742-E280B617A4A4}"/>
              </a:ext>
            </a:extLst>
          </p:cNvPr>
          <p:cNvSpPr txBox="1"/>
          <p:nvPr/>
        </p:nvSpPr>
        <p:spPr>
          <a:xfrm>
            <a:off x="8201944" y="97938"/>
            <a:ext cx="2254720" cy="523220"/>
          </a:xfrm>
          <a:prstGeom prst="rect">
            <a:avLst/>
          </a:prstGeom>
          <a:noFill/>
        </p:spPr>
        <p:txBody>
          <a:bodyPr wrap="square" rtlCol="0">
            <a:spAutoFit/>
          </a:bodyPr>
          <a:lstStyle/>
          <a:p>
            <a:r>
              <a:rPr lang="hr-BA" sz="2800" b="1" dirty="0">
                <a:solidFill>
                  <a:srgbClr val="E78631"/>
                </a:solidFill>
              </a:rPr>
              <a:t>Click to </a:t>
            </a:r>
            <a:r>
              <a:rPr lang="en-IE" sz="2800" b="1" dirty="0">
                <a:solidFill>
                  <a:srgbClr val="E78631"/>
                </a:solidFill>
              </a:rPr>
              <a:t>watch</a:t>
            </a:r>
            <a:endParaRPr lang="en-US" sz="2800" b="1" dirty="0">
              <a:solidFill>
                <a:srgbClr val="E78631"/>
              </a:solidFill>
            </a:endParaRPr>
          </a:p>
        </p:txBody>
      </p:sp>
      <p:pic>
        <p:nvPicPr>
          <p:cNvPr id="2" name="Online Media 1" title="Migrant Women &amp; New Technologies | Huawei Women Power Talks | Anila Noor">
            <a:hlinkClick r:id="" action="ppaction://media"/>
            <a:extLst>
              <a:ext uri="{FF2B5EF4-FFF2-40B4-BE49-F238E27FC236}">
                <a16:creationId xmlns:a16="http://schemas.microsoft.com/office/drawing/2014/main" id="{394B44EC-3FEE-8872-0E3B-7A58D5287369}"/>
              </a:ext>
            </a:extLst>
          </p:cNvPr>
          <p:cNvPicPr>
            <a:picLocks noRot="1" noChangeAspect="1"/>
          </p:cNvPicPr>
          <p:nvPr>
            <a:videoFile r:link="rId1"/>
          </p:nvPr>
        </p:nvPicPr>
        <p:blipFill>
          <a:blip r:embed="rId6"/>
          <a:stretch>
            <a:fillRect/>
          </a:stretch>
        </p:blipFill>
        <p:spPr>
          <a:xfrm>
            <a:off x="7366000" y="1223694"/>
            <a:ext cx="4854419" cy="4093288"/>
          </a:xfrm>
          <a:prstGeom prst="rect">
            <a:avLst/>
          </a:prstGeom>
        </p:spPr>
      </p:pic>
      <p:pic>
        <p:nvPicPr>
          <p:cNvPr id="10" name="Graphic 9" descr="Arrow: Slight curve with solid fill">
            <a:extLst>
              <a:ext uri="{FF2B5EF4-FFF2-40B4-BE49-F238E27FC236}">
                <a16:creationId xmlns:a16="http://schemas.microsoft.com/office/drawing/2014/main" id="{E25CC574-B165-5128-E4FE-8B190A90FEA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8960388">
            <a:off x="8012477" y="36262"/>
            <a:ext cx="1451764" cy="1460662"/>
          </a:xfrm>
          <a:prstGeom prst="rect">
            <a:avLst/>
          </a:prstGeom>
        </p:spPr>
      </p:pic>
    </p:spTree>
    <p:extLst>
      <p:ext uri="{BB962C8B-B14F-4D97-AF65-F5344CB8AC3E}">
        <p14:creationId xmlns:p14="http://schemas.microsoft.com/office/powerpoint/2010/main" val="3073119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362021D-89A4-BAA1-93EB-0B27D07D3B5C}"/>
              </a:ext>
            </a:extLst>
          </p:cNvPr>
          <p:cNvSpPr>
            <a:spLocks noGrp="1"/>
          </p:cNvSpPr>
          <p:nvPr>
            <p:ph type="body" sz="quarter" idx="16"/>
          </p:nvPr>
        </p:nvSpPr>
        <p:spPr>
          <a:xfrm>
            <a:off x="442524" y="1409992"/>
            <a:ext cx="11102510" cy="4038015"/>
          </a:xfrm>
        </p:spPr>
        <p:txBody>
          <a:bodyPr/>
          <a:lstStyle/>
          <a:p>
            <a:pPr algn="just">
              <a:lnSpc>
                <a:spcPct val="150000"/>
              </a:lnSpc>
            </a:pPr>
            <a:r>
              <a:rPr lang="en-US" sz="2000" b="1" dirty="0"/>
              <a:t>Using technology to make your community better. </a:t>
            </a:r>
            <a:r>
              <a:rPr lang="en-US" sz="2000" dirty="0"/>
              <a:t>There are many ways that we can do this. It can be simply to help other people gain digital skills within your community, or it can be to help link people up in your community with resources and advice that they may need. There are many apps available to help you do this. Try going onto the Citizen’s Lab website to see some ideas for yourself that you may be able to implement in your own local community.</a:t>
            </a:r>
          </a:p>
          <a:p>
            <a:pPr algn="just">
              <a:lnSpc>
                <a:spcPct val="150000"/>
              </a:lnSpc>
            </a:pPr>
            <a:r>
              <a:rPr lang="en-US" sz="2000" b="1" dirty="0"/>
              <a:t>Engaging respectfully online with people who have different beliefs than you. </a:t>
            </a:r>
            <a:r>
              <a:rPr lang="en-US" sz="2000" dirty="0"/>
              <a:t>We have seen throughout Module 1 that sometimes when we communicate with people online that there are a lot of factors involved. It is important to acknowledge that because you can communicate with so many people online you will come across many people who do not share the same beliefs as you. It is important to converse with people online respectfully and allow everyone their own opinion. </a:t>
            </a:r>
            <a:endParaRPr lang="en-IE" sz="2000" dirty="0"/>
          </a:p>
        </p:txBody>
      </p:sp>
      <p:sp>
        <p:nvSpPr>
          <p:cNvPr id="6" name="Text Placeholder 5">
            <a:extLst>
              <a:ext uri="{FF2B5EF4-FFF2-40B4-BE49-F238E27FC236}">
                <a16:creationId xmlns:a16="http://schemas.microsoft.com/office/drawing/2014/main" id="{7D9FD44F-C0E6-0136-B804-12D715D5325F}"/>
              </a:ext>
            </a:extLst>
          </p:cNvPr>
          <p:cNvSpPr>
            <a:spLocks noGrp="1"/>
          </p:cNvSpPr>
          <p:nvPr>
            <p:ph type="body" sz="quarter" idx="18"/>
          </p:nvPr>
        </p:nvSpPr>
        <p:spPr>
          <a:xfrm>
            <a:off x="447065" y="309491"/>
            <a:ext cx="11097969" cy="883205"/>
          </a:xfrm>
        </p:spPr>
        <p:txBody>
          <a:bodyPr/>
          <a:lstStyle/>
          <a:p>
            <a:r>
              <a:rPr lang="en-IE" dirty="0">
                <a:solidFill>
                  <a:srgbClr val="8D5B98"/>
                </a:solidFill>
              </a:rPr>
              <a:t>Four Ways to Improve Digital Citizenship</a:t>
            </a:r>
          </a:p>
        </p:txBody>
      </p:sp>
    </p:spTree>
    <p:extLst>
      <p:ext uri="{BB962C8B-B14F-4D97-AF65-F5344CB8AC3E}">
        <p14:creationId xmlns:p14="http://schemas.microsoft.com/office/powerpoint/2010/main" val="17284101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6300526-B51F-7E28-983A-6758A96CC342}"/>
              </a:ext>
            </a:extLst>
          </p:cNvPr>
          <p:cNvSpPr>
            <a:spLocks noGrp="1"/>
          </p:cNvSpPr>
          <p:nvPr>
            <p:ph type="body" sz="quarter" idx="16"/>
          </p:nvPr>
        </p:nvSpPr>
        <p:spPr>
          <a:xfrm>
            <a:off x="323850" y="1009651"/>
            <a:ext cx="11221184" cy="4522964"/>
          </a:xfrm>
        </p:spPr>
        <p:txBody>
          <a:bodyPr/>
          <a:lstStyle/>
          <a:p>
            <a:pPr algn="just">
              <a:lnSpc>
                <a:spcPct val="150000"/>
              </a:lnSpc>
            </a:pPr>
            <a:r>
              <a:rPr lang="en-US" sz="2000" b="1" dirty="0"/>
              <a:t>Using technology to make your voice heard by public leaders and shape public policy. </a:t>
            </a:r>
            <a:r>
              <a:rPr lang="en-US" sz="2000" dirty="0"/>
              <a:t>Is there something that you feel your community should be doing or there is something that you wish you could change about your area? You can use technology to make your voice heard quite easily. Firstly, raise attention to the issue, and highlight it to politicians or community leaders that can make a difference. Many of them will have public social media accounts that you can use to help draw attention to an issue. Social media is also a great resource to find like minded people. Try creating a social media group for your local area to help find people who will aid you in your journey.</a:t>
            </a:r>
          </a:p>
          <a:p>
            <a:pPr algn="just">
              <a:lnSpc>
                <a:spcPct val="150000"/>
              </a:lnSpc>
            </a:pPr>
            <a:r>
              <a:rPr lang="en-US" sz="2000" b="1" dirty="0"/>
              <a:t>Determining the trustworthiness of online sources of information. </a:t>
            </a:r>
            <a:r>
              <a:rPr lang="en-US" sz="2000" dirty="0"/>
              <a:t>As we saw in Module 1, it is important to not believe the first thing you read. When you come across some information, try to fact check it. You may wish to Google about the information or use a different search engine to find out about it. If you know someone who is an expert in that area, or may know something about it, you could also ask them.</a:t>
            </a:r>
            <a:endParaRPr lang="en-IE" sz="2000" dirty="0"/>
          </a:p>
          <a:p>
            <a:endParaRPr lang="en-IE" dirty="0"/>
          </a:p>
        </p:txBody>
      </p:sp>
      <p:sp>
        <p:nvSpPr>
          <p:cNvPr id="5" name="Text Placeholder 4">
            <a:extLst>
              <a:ext uri="{FF2B5EF4-FFF2-40B4-BE49-F238E27FC236}">
                <a16:creationId xmlns:a16="http://schemas.microsoft.com/office/drawing/2014/main" id="{02524812-BF4E-555F-3602-A91CD91D0DF6}"/>
              </a:ext>
            </a:extLst>
          </p:cNvPr>
          <p:cNvSpPr>
            <a:spLocks noGrp="1"/>
          </p:cNvSpPr>
          <p:nvPr>
            <p:ph type="body" sz="quarter" idx="18"/>
          </p:nvPr>
        </p:nvSpPr>
        <p:spPr>
          <a:xfrm>
            <a:off x="323850" y="342759"/>
            <a:ext cx="11097969" cy="662058"/>
          </a:xfrm>
        </p:spPr>
        <p:txBody>
          <a:bodyPr/>
          <a:lstStyle/>
          <a:p>
            <a:r>
              <a:rPr lang="en-US" dirty="0">
                <a:solidFill>
                  <a:srgbClr val="8D5B98"/>
                </a:solidFill>
              </a:rPr>
              <a:t>Four Ways to Improve Digital Citizenship</a:t>
            </a:r>
          </a:p>
          <a:p>
            <a:endParaRPr lang="en-IE" dirty="0"/>
          </a:p>
        </p:txBody>
      </p:sp>
    </p:spTree>
    <p:extLst>
      <p:ext uri="{BB962C8B-B14F-4D97-AF65-F5344CB8AC3E}">
        <p14:creationId xmlns:p14="http://schemas.microsoft.com/office/powerpoint/2010/main" val="1226586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13A5E1CC-B3C4-22A4-585C-79271C7183D0}"/>
              </a:ext>
            </a:extLst>
          </p:cNvPr>
          <p:cNvPicPr>
            <a:picLocks noGrp="1" noChangeAspect="1"/>
          </p:cNvPicPr>
          <p:nvPr>
            <p:ph type="pic" sz="quarter" idx="17"/>
          </p:nvPr>
        </p:nvPicPr>
        <p:blipFill>
          <a:blip r:embed="rId2"/>
          <a:srcRect t="19986" b="19986"/>
          <a:stretch>
            <a:fillRect/>
          </a:stretch>
        </p:blipFill>
        <p:spPr/>
      </p:pic>
      <p:sp>
        <p:nvSpPr>
          <p:cNvPr id="6" name="Text Placeholder 5">
            <a:extLst>
              <a:ext uri="{FF2B5EF4-FFF2-40B4-BE49-F238E27FC236}">
                <a16:creationId xmlns:a16="http://schemas.microsoft.com/office/drawing/2014/main" id="{3C0297BB-EAEE-B719-63B0-99BCE34F0B26}"/>
              </a:ext>
            </a:extLst>
          </p:cNvPr>
          <p:cNvSpPr>
            <a:spLocks noGrp="1"/>
          </p:cNvSpPr>
          <p:nvPr>
            <p:ph type="body" sz="quarter" idx="27"/>
          </p:nvPr>
        </p:nvSpPr>
        <p:spPr>
          <a:xfrm>
            <a:off x="447066" y="960703"/>
            <a:ext cx="5546230" cy="3251547"/>
          </a:xfrm>
        </p:spPr>
        <p:txBody>
          <a:bodyPr/>
          <a:lstStyle/>
          <a:p>
            <a:pPr algn="just">
              <a:lnSpc>
                <a:spcPct val="150000"/>
              </a:lnSpc>
            </a:pPr>
            <a:r>
              <a:rPr lang="en-IE" sz="1800" dirty="0"/>
              <a:t>In 2020, the Covid-19 pandemic shook the world. As countries throughout the world  rushed to find solutions to the pandemic, the Covid-19 vaccine was created to help battle the virus.</a:t>
            </a:r>
          </a:p>
          <a:p>
            <a:pPr algn="just">
              <a:lnSpc>
                <a:spcPct val="150000"/>
              </a:lnSpc>
            </a:pPr>
            <a:r>
              <a:rPr lang="en-IE" sz="1800" dirty="0"/>
              <a:t>Many countries throughout the world felt that if you were vaccinated against Covid, you should be able to travel freely, like before the pandemic. The question was how can we tell if someone is vaccinated and someone isn’t. </a:t>
            </a:r>
          </a:p>
          <a:p>
            <a:pPr algn="just">
              <a:lnSpc>
                <a:spcPct val="150000"/>
              </a:lnSpc>
            </a:pPr>
            <a:r>
              <a:rPr lang="en-IE" sz="1800" dirty="0"/>
              <a:t>In the EU, we created a Digital Covid Certificate. Over the next few slides we will look at how the Covid Cert relates to Digital Citizenship</a:t>
            </a:r>
          </a:p>
        </p:txBody>
      </p:sp>
      <p:sp>
        <p:nvSpPr>
          <p:cNvPr id="5" name="Text Placeholder 4">
            <a:extLst>
              <a:ext uri="{FF2B5EF4-FFF2-40B4-BE49-F238E27FC236}">
                <a16:creationId xmlns:a16="http://schemas.microsoft.com/office/drawing/2014/main" id="{C20F1733-F705-ED2C-4ACA-D7DDD3C4A382}"/>
              </a:ext>
            </a:extLst>
          </p:cNvPr>
          <p:cNvSpPr>
            <a:spLocks noGrp="1"/>
          </p:cNvSpPr>
          <p:nvPr>
            <p:ph type="body" sz="quarter" idx="18"/>
          </p:nvPr>
        </p:nvSpPr>
        <p:spPr>
          <a:xfrm>
            <a:off x="447066" y="309491"/>
            <a:ext cx="5844404" cy="883205"/>
          </a:xfrm>
        </p:spPr>
        <p:txBody>
          <a:bodyPr>
            <a:noAutofit/>
          </a:bodyPr>
          <a:lstStyle/>
          <a:p>
            <a:r>
              <a:rPr lang="en-IE" sz="3200" dirty="0"/>
              <a:t>An Example of Digital Citizenship</a:t>
            </a:r>
          </a:p>
        </p:txBody>
      </p:sp>
    </p:spTree>
    <p:extLst>
      <p:ext uri="{BB962C8B-B14F-4D97-AF65-F5344CB8AC3E}">
        <p14:creationId xmlns:p14="http://schemas.microsoft.com/office/powerpoint/2010/main" val="15431020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20F1733-F705-ED2C-4ACA-D7DDD3C4A382}"/>
              </a:ext>
            </a:extLst>
          </p:cNvPr>
          <p:cNvSpPr>
            <a:spLocks noGrp="1"/>
          </p:cNvSpPr>
          <p:nvPr>
            <p:ph type="body" sz="quarter" idx="16"/>
          </p:nvPr>
        </p:nvSpPr>
        <p:spPr>
          <a:xfrm>
            <a:off x="447065" y="1538926"/>
            <a:ext cx="3953485" cy="4082247"/>
          </a:xfrm>
        </p:spPr>
        <p:txBody>
          <a:bodyPr>
            <a:noAutofit/>
          </a:bodyPr>
          <a:lstStyle/>
          <a:p>
            <a:pPr algn="just">
              <a:lnSpc>
                <a:spcPct val="150000"/>
              </a:lnSpc>
            </a:pPr>
            <a:r>
              <a:rPr lang="hr-BA" b="0" i="0" u="none" strike="noStrike" baseline="0" dirty="0">
                <a:solidFill>
                  <a:schemeClr val="tx1"/>
                </a:solidFill>
                <a:latin typeface="ECSquareSansPro"/>
              </a:rPr>
              <a:t>Serves as a </a:t>
            </a:r>
            <a:r>
              <a:rPr lang="en-US" b="0" i="0" u="none" strike="noStrike" baseline="0" dirty="0">
                <a:solidFill>
                  <a:schemeClr val="tx1"/>
                </a:solidFill>
                <a:latin typeface="ECSquareSansPro"/>
              </a:rPr>
              <a:t>proof that a person:</a:t>
            </a:r>
            <a:endParaRPr lang="hr-BA" b="0" i="0" u="none" strike="noStrike" baseline="0" dirty="0">
              <a:solidFill>
                <a:schemeClr val="tx1"/>
              </a:solidFill>
              <a:latin typeface="ECSquareSansPro"/>
            </a:endParaRPr>
          </a:p>
          <a:p>
            <a:pPr marL="285750" indent="-285750" algn="just">
              <a:lnSpc>
                <a:spcPct val="150000"/>
              </a:lnSpc>
              <a:buFont typeface="Arial" panose="020B0604020202020204" pitchFamily="34" charset="0"/>
              <a:buChar char="•"/>
            </a:pPr>
            <a:r>
              <a:rPr lang="en-US" b="0" i="0" u="none" strike="noStrike" baseline="0" dirty="0">
                <a:solidFill>
                  <a:schemeClr val="tx1"/>
                </a:solidFill>
                <a:latin typeface="ECSquareSansPro"/>
              </a:rPr>
              <a:t>has been vaccinated against COVID-19, or</a:t>
            </a:r>
          </a:p>
          <a:p>
            <a:pPr marL="285750" indent="-285750" algn="just">
              <a:lnSpc>
                <a:spcPct val="150000"/>
              </a:lnSpc>
              <a:buFont typeface="Arial" panose="020B0604020202020204" pitchFamily="34" charset="0"/>
              <a:buChar char="•"/>
            </a:pPr>
            <a:r>
              <a:rPr lang="en-US" b="0" i="0" u="none" strike="noStrike" baseline="0" dirty="0">
                <a:solidFill>
                  <a:schemeClr val="tx1"/>
                </a:solidFill>
                <a:latin typeface="ECSquareSansPro"/>
              </a:rPr>
              <a:t>has received a negative test result, or</a:t>
            </a:r>
          </a:p>
          <a:p>
            <a:pPr marL="285750" indent="-285750" algn="just">
              <a:lnSpc>
                <a:spcPct val="150000"/>
              </a:lnSpc>
              <a:buFont typeface="Arial" panose="020B0604020202020204" pitchFamily="34" charset="0"/>
              <a:buChar char="•"/>
            </a:pPr>
            <a:r>
              <a:rPr lang="en-US" b="0" i="0" u="none" strike="noStrike" baseline="0" dirty="0">
                <a:solidFill>
                  <a:schemeClr val="tx1"/>
                </a:solidFill>
                <a:latin typeface="ECSquareSansPro"/>
              </a:rPr>
              <a:t>has recovered from COVID-19.</a:t>
            </a:r>
            <a:endParaRPr lang="en-US" dirty="0">
              <a:solidFill>
                <a:schemeClr val="tx1"/>
              </a:solidFill>
            </a:endParaRPr>
          </a:p>
        </p:txBody>
      </p:sp>
      <p:sp>
        <p:nvSpPr>
          <p:cNvPr id="6" name="Text Placeholder 5">
            <a:extLst>
              <a:ext uri="{FF2B5EF4-FFF2-40B4-BE49-F238E27FC236}">
                <a16:creationId xmlns:a16="http://schemas.microsoft.com/office/drawing/2014/main" id="{3C0297BB-EAEE-B719-63B0-99BCE34F0B26}"/>
              </a:ext>
            </a:extLst>
          </p:cNvPr>
          <p:cNvSpPr>
            <a:spLocks noGrp="1"/>
          </p:cNvSpPr>
          <p:nvPr>
            <p:ph type="body" sz="quarter" idx="18"/>
          </p:nvPr>
        </p:nvSpPr>
        <p:spPr/>
        <p:txBody>
          <a:bodyPr>
            <a:normAutofit/>
          </a:bodyPr>
          <a:lstStyle/>
          <a:p>
            <a:r>
              <a:rPr lang="en-IE" sz="3600" dirty="0">
                <a:solidFill>
                  <a:srgbClr val="8D5B98"/>
                </a:solidFill>
              </a:rPr>
              <a:t>The EU Digital COVID Certificate</a:t>
            </a:r>
          </a:p>
        </p:txBody>
      </p:sp>
      <p:pic>
        <p:nvPicPr>
          <p:cNvPr id="8" name="Picture 7">
            <a:extLst>
              <a:ext uri="{FF2B5EF4-FFF2-40B4-BE49-F238E27FC236}">
                <a16:creationId xmlns:a16="http://schemas.microsoft.com/office/drawing/2014/main" id="{A93F98FF-7518-C318-D3CC-C4BC85F6F2ED}"/>
              </a:ext>
            </a:extLst>
          </p:cNvPr>
          <p:cNvPicPr>
            <a:picLocks noChangeAspect="1"/>
          </p:cNvPicPr>
          <p:nvPr/>
        </p:nvPicPr>
        <p:blipFill>
          <a:blip r:embed="rId2"/>
          <a:stretch>
            <a:fillRect/>
          </a:stretch>
        </p:blipFill>
        <p:spPr>
          <a:xfrm>
            <a:off x="4596412" y="1538926"/>
            <a:ext cx="7228990" cy="456643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600252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8395B13-B261-C143-97DF-86531CC3708A}"/>
              </a:ext>
            </a:extLst>
          </p:cNvPr>
          <p:cNvSpPr>
            <a:spLocks noGrp="1"/>
          </p:cNvSpPr>
          <p:nvPr>
            <p:ph type="body" sz="quarter" idx="16"/>
          </p:nvPr>
        </p:nvSpPr>
        <p:spPr/>
        <p:txBody>
          <a:bodyPr/>
          <a:lstStyle/>
          <a:p>
            <a:pPr algn="just">
              <a:lnSpc>
                <a:spcPct val="150000"/>
              </a:lnSpc>
            </a:pPr>
            <a:r>
              <a:rPr lang="hr-BA" sz="1800" dirty="0"/>
              <a:t>According to the article published on MEDIA.COM, by </a:t>
            </a:r>
            <a:r>
              <a:rPr lang="en-US" sz="1800" dirty="0"/>
              <a:t>Paolo de Rosa</a:t>
            </a:r>
          </a:p>
          <a:p>
            <a:pPr algn="just">
              <a:lnSpc>
                <a:spcPct val="150000"/>
              </a:lnSpc>
            </a:pPr>
            <a:r>
              <a:rPr lang="en-US" sz="1800" b="1" dirty="0">
                <a:solidFill>
                  <a:srgbClr val="8D5B98"/>
                </a:solidFill>
                <a:hlinkClick r:id="rId2">
                  <a:extLst>
                    <a:ext uri="{A12FA001-AC4F-418D-AE19-62706E023703}">
                      <ahyp:hlinkClr xmlns:ahyp="http://schemas.microsoft.com/office/drawing/2018/hyperlinkcolor" val="tx"/>
                    </a:ext>
                  </a:extLst>
                </a:hlinkClick>
              </a:rPr>
              <a:t>Digital integration, the key to a united Europe</a:t>
            </a:r>
            <a:r>
              <a:rPr lang="hr-BA" sz="1800" b="1" dirty="0">
                <a:solidFill>
                  <a:srgbClr val="8D5B98"/>
                </a:solidFill>
              </a:rPr>
              <a:t>:</a:t>
            </a:r>
            <a:endParaRPr lang="hr-BA" sz="1800" dirty="0">
              <a:solidFill>
                <a:srgbClr val="8D5B98"/>
              </a:solidFill>
            </a:endParaRPr>
          </a:p>
          <a:p>
            <a:pPr marL="342900" indent="-342900" algn="just">
              <a:lnSpc>
                <a:spcPct val="150000"/>
              </a:lnSpc>
              <a:buFont typeface="Arial" panose="020B0604020202020204" pitchFamily="34" charset="0"/>
              <a:buChar char="•"/>
            </a:pPr>
            <a:r>
              <a:rPr lang="en-US" sz="1800" dirty="0"/>
              <a:t>Thanks to technology, an innovative collaboration was substantiated at </a:t>
            </a:r>
            <a:r>
              <a:rPr lang="hr-BA" sz="1800" dirty="0"/>
              <a:t>the </a:t>
            </a:r>
            <a:r>
              <a:rPr lang="en-US" sz="1800" dirty="0"/>
              <a:t>European level, where </a:t>
            </a:r>
            <a:r>
              <a:rPr lang="en-US" sz="1800" b="1" dirty="0"/>
              <a:t>digital tools were used to solve a cross-border problem</a:t>
            </a:r>
            <a:endParaRPr lang="hr-BA" sz="1800" b="1" dirty="0"/>
          </a:p>
          <a:p>
            <a:pPr marL="342900" indent="-342900" algn="just">
              <a:lnSpc>
                <a:spcPct val="150000"/>
              </a:lnSpc>
              <a:buFont typeface="Arial" panose="020B0604020202020204" pitchFamily="34" charset="0"/>
              <a:buChar char="•"/>
            </a:pPr>
            <a:r>
              <a:rPr lang="en-US" sz="1800" b="1" dirty="0"/>
              <a:t>Digital innovation has helped to shape the idea of European integration in new ways</a:t>
            </a:r>
            <a:r>
              <a:rPr lang="en-US" sz="1800" dirty="0"/>
              <a:t>. Cooperation in the field of health for the development of interoperable eHealth solutions is a first step in the construction of a European digital identity.</a:t>
            </a:r>
            <a:endParaRPr lang="hr-BA" sz="1800" dirty="0"/>
          </a:p>
          <a:p>
            <a:pPr marL="342900" indent="-342900" algn="just">
              <a:lnSpc>
                <a:spcPct val="150000"/>
              </a:lnSpc>
              <a:buFont typeface="Arial" panose="020B0604020202020204" pitchFamily="34" charset="0"/>
              <a:buChar char="•"/>
            </a:pPr>
            <a:r>
              <a:rPr lang="en-US" sz="1800" dirty="0"/>
              <a:t>The future of digital identity, the key to accessing digital public services, is the new test to assess the validity of the path traced in recent months. Recently </a:t>
            </a:r>
            <a:r>
              <a:rPr lang="en-US" sz="1800" dirty="0">
                <a:solidFill>
                  <a:srgbClr val="8D5B98"/>
                </a:solidFill>
              </a:rPr>
              <a:t>the </a:t>
            </a:r>
            <a:r>
              <a:rPr lang="en-US" sz="1800" dirty="0">
                <a:solidFill>
                  <a:srgbClr val="8D5B98"/>
                </a:solidFill>
                <a:hlinkClick r:id="rId3">
                  <a:extLst>
                    <a:ext uri="{A12FA001-AC4F-418D-AE19-62706E023703}">
                      <ahyp:hlinkClr xmlns:ahyp="http://schemas.microsoft.com/office/drawing/2018/hyperlinkcolor" val="tx"/>
                    </a:ext>
                  </a:extLst>
                </a:hlinkClick>
              </a:rPr>
              <a:t>EU Commission showed the way</a:t>
            </a:r>
            <a:r>
              <a:rPr lang="en-US" sz="1800" dirty="0">
                <a:solidFill>
                  <a:srgbClr val="8D5B98"/>
                </a:solidFill>
              </a:rPr>
              <a:t> </a:t>
            </a:r>
            <a:r>
              <a:rPr lang="en-US" sz="1800" dirty="0"/>
              <a:t>with the prospect of every EU citizen and resident being able to use a </a:t>
            </a:r>
            <a:r>
              <a:rPr lang="en-US" sz="1800" b="1" dirty="0"/>
              <a:t>personal digital ‘wallet’</a:t>
            </a:r>
            <a:r>
              <a:rPr lang="en-US" sz="1800" dirty="0"/>
              <a:t> in the future.</a:t>
            </a:r>
            <a:endParaRPr lang="hr-BA" sz="1800" b="1" dirty="0"/>
          </a:p>
          <a:p>
            <a:endParaRPr lang="en-IE" dirty="0"/>
          </a:p>
        </p:txBody>
      </p:sp>
      <p:sp>
        <p:nvSpPr>
          <p:cNvPr id="3" name="Text Placeholder 2">
            <a:extLst>
              <a:ext uri="{FF2B5EF4-FFF2-40B4-BE49-F238E27FC236}">
                <a16:creationId xmlns:a16="http://schemas.microsoft.com/office/drawing/2014/main" id="{559C213B-EA51-B294-32C0-9162FAD00E22}"/>
              </a:ext>
            </a:extLst>
          </p:cNvPr>
          <p:cNvSpPr>
            <a:spLocks noGrp="1"/>
          </p:cNvSpPr>
          <p:nvPr>
            <p:ph type="body" sz="quarter" idx="18"/>
          </p:nvPr>
        </p:nvSpPr>
        <p:spPr>
          <a:xfrm>
            <a:off x="447065" y="309492"/>
            <a:ext cx="10285705" cy="1135850"/>
          </a:xfrm>
        </p:spPr>
        <p:txBody>
          <a:bodyPr>
            <a:normAutofit fontScale="47500" lnSpcReduction="20000"/>
          </a:bodyPr>
          <a:lstStyle/>
          <a:p>
            <a:pPr>
              <a:lnSpc>
                <a:spcPct val="170000"/>
              </a:lnSpc>
            </a:pPr>
            <a:r>
              <a:rPr lang="hr-BA" sz="4600" dirty="0">
                <a:solidFill>
                  <a:srgbClr val="8D5B98"/>
                </a:solidFill>
              </a:rPr>
              <a:t>Let’s think about how digital citizenship and the example of the EU Digital COVID Certificate correlate</a:t>
            </a:r>
            <a:endParaRPr lang="en-US" sz="4600" dirty="0">
              <a:solidFill>
                <a:srgbClr val="8D5B98"/>
              </a:solidFill>
            </a:endParaRPr>
          </a:p>
          <a:p>
            <a:endParaRPr lang="en-IE" dirty="0"/>
          </a:p>
        </p:txBody>
      </p:sp>
    </p:spTree>
    <p:extLst>
      <p:ext uri="{BB962C8B-B14F-4D97-AF65-F5344CB8AC3E}">
        <p14:creationId xmlns:p14="http://schemas.microsoft.com/office/powerpoint/2010/main" val="15894969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4E247247-66D5-08AE-E6C8-0CC59C27A06F}"/>
              </a:ext>
            </a:extLst>
          </p:cNvPr>
          <p:cNvSpPr>
            <a:spLocks noGrp="1"/>
          </p:cNvSpPr>
          <p:nvPr>
            <p:ph type="body" sz="quarter" idx="18"/>
          </p:nvPr>
        </p:nvSpPr>
        <p:spPr>
          <a:xfrm>
            <a:off x="5297362" y="4493866"/>
            <a:ext cx="7186186" cy="3543114"/>
          </a:xfrm>
        </p:spPr>
        <p:txBody>
          <a:bodyPr/>
          <a:lstStyle/>
          <a:p>
            <a:pPr>
              <a:lnSpc>
                <a:spcPct val="150000"/>
              </a:lnSpc>
            </a:pPr>
            <a:r>
              <a:rPr lang="en-IE" sz="3600" dirty="0"/>
              <a:t>Topic 1 - Interacting and sharing through digital technologies</a:t>
            </a:r>
          </a:p>
          <a:p>
            <a:endParaRPr lang="en-IE" dirty="0"/>
          </a:p>
        </p:txBody>
      </p:sp>
      <p:pic>
        <p:nvPicPr>
          <p:cNvPr id="4" name="Picture Placeholder 3">
            <a:extLst>
              <a:ext uri="{FF2B5EF4-FFF2-40B4-BE49-F238E27FC236}">
                <a16:creationId xmlns:a16="http://schemas.microsoft.com/office/drawing/2014/main" id="{89E05246-E1F6-D2A4-9A50-432BA9E4E624}"/>
              </a:ext>
            </a:extLst>
          </p:cNvPr>
          <p:cNvPicPr>
            <a:picLocks noGrp="1" noChangeAspect="1"/>
          </p:cNvPicPr>
          <p:nvPr>
            <p:ph type="pic" sz="quarter" idx="19"/>
          </p:nvPr>
        </p:nvPicPr>
        <p:blipFill>
          <a:blip r:embed="rId2"/>
          <a:srcRect t="11531" b="11531"/>
          <a:stretch>
            <a:fillRect/>
          </a:stretch>
        </p:blipFill>
        <p:spPr/>
      </p:pic>
    </p:spTree>
    <p:extLst>
      <p:ext uri="{BB962C8B-B14F-4D97-AF65-F5344CB8AC3E}">
        <p14:creationId xmlns:p14="http://schemas.microsoft.com/office/powerpoint/2010/main" val="3152372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TextShape 1"/>
          <p:cNvSpPr txBox="1"/>
          <p:nvPr/>
        </p:nvSpPr>
        <p:spPr>
          <a:xfrm>
            <a:off x="257176" y="1410120"/>
            <a:ext cx="11544300" cy="4037760"/>
          </a:xfrm>
          <a:prstGeom prst="rect">
            <a:avLst/>
          </a:prstGeom>
          <a:noFill/>
          <a:ln>
            <a:noFill/>
          </a:ln>
        </p:spPr>
        <p:txBody>
          <a:bodyPr>
            <a:noAutofit/>
          </a:bodyPr>
          <a:lstStyle/>
          <a:p>
            <a:pPr algn="just">
              <a:lnSpc>
                <a:spcPct val="150000"/>
              </a:lnSpc>
              <a:spcBef>
                <a:spcPts val="1001"/>
              </a:spcBef>
            </a:pPr>
            <a:r>
              <a:rPr lang="en-US" sz="2000" b="0" strike="noStrike" spc="-1" dirty="0">
                <a:solidFill>
                  <a:srgbClr val="404040"/>
                </a:solidFill>
                <a:latin typeface="Calibri"/>
              </a:rPr>
              <a:t>Sometimes it can happen that distance prevents regular contact with family and/or friends... but also the fact of meeting in person for a job interview, due to physical distance, economic resources, difficulty in reconciling travel time and/or housework, etc. But how can this problem be solved?</a:t>
            </a:r>
          </a:p>
          <a:p>
            <a:pPr algn="just">
              <a:lnSpc>
                <a:spcPct val="150000"/>
              </a:lnSpc>
              <a:spcBef>
                <a:spcPts val="1001"/>
              </a:spcBef>
            </a:pPr>
            <a:r>
              <a:rPr lang="en-US" sz="2000" b="0" strike="noStrike" spc="-1" dirty="0">
                <a:solidFill>
                  <a:srgbClr val="404040"/>
                </a:solidFill>
                <a:latin typeface="Calibri"/>
              </a:rPr>
              <a:t>The solution is to use applications  that allow you to have virtual meetings, such as </a:t>
            </a:r>
            <a:r>
              <a:rPr lang="en-US" sz="2000" b="0" strike="noStrike" spc="-1" dirty="0" err="1">
                <a:solidFill>
                  <a:srgbClr val="404040"/>
                </a:solidFill>
                <a:latin typeface="Calibri"/>
              </a:rPr>
              <a:t>Jitsi.meet</a:t>
            </a:r>
            <a:r>
              <a:rPr lang="en-US" sz="2000" b="0" strike="noStrike" spc="-1" dirty="0">
                <a:solidFill>
                  <a:srgbClr val="404040"/>
                </a:solidFill>
                <a:latin typeface="Calibri"/>
              </a:rPr>
              <a:t>. This can be u</a:t>
            </a:r>
            <a:r>
              <a:rPr lang="en-US" sz="2000" spc="-1" dirty="0">
                <a:solidFill>
                  <a:srgbClr val="404040"/>
                </a:solidFill>
                <a:latin typeface="Calibri"/>
              </a:rPr>
              <a:t>sed to with a </a:t>
            </a:r>
            <a:r>
              <a:rPr lang="en-US" sz="2000" b="0" strike="noStrike" spc="-1" dirty="0">
                <a:solidFill>
                  <a:srgbClr val="404040"/>
                </a:solidFill>
                <a:latin typeface="Calibri"/>
              </a:rPr>
              <a:t>computer or cell phone. People will acquire skills to quickly solve a problem of organizing a meeting.</a:t>
            </a:r>
          </a:p>
          <a:p>
            <a:pPr algn="just">
              <a:lnSpc>
                <a:spcPct val="150000"/>
              </a:lnSpc>
              <a:spcBef>
                <a:spcPts val="1001"/>
              </a:spcBef>
            </a:pPr>
            <a:r>
              <a:rPr lang="en-US" sz="2000" b="0" strike="noStrike" spc="-1" dirty="0">
                <a:solidFill>
                  <a:srgbClr val="404040"/>
                </a:solidFill>
                <a:latin typeface="Calibri"/>
              </a:rPr>
              <a:t>If you have the skills to organize a meeting on the computer or using the cell phone, you don't need to spend money going to a far away place. This knowledge will save you time and reduce your isolation.</a:t>
            </a:r>
          </a:p>
          <a:p>
            <a:pPr algn="just">
              <a:lnSpc>
                <a:spcPct val="150000"/>
              </a:lnSpc>
              <a:spcBef>
                <a:spcPts val="1001"/>
              </a:spcBef>
            </a:pPr>
            <a:endParaRPr lang="en-US" sz="2000" b="0" strike="noStrike" spc="-1" dirty="0">
              <a:solidFill>
                <a:srgbClr val="404040"/>
              </a:solidFill>
              <a:latin typeface="Calibri"/>
            </a:endParaRPr>
          </a:p>
          <a:p>
            <a:pPr>
              <a:lnSpc>
                <a:spcPct val="90000"/>
              </a:lnSpc>
              <a:spcBef>
                <a:spcPts val="1001"/>
              </a:spcBef>
            </a:pPr>
            <a:r>
              <a:rPr lang="en-US" sz="2000" b="0" strike="noStrike" spc="-1" dirty="0">
                <a:solidFill>
                  <a:srgbClr val="404040"/>
                </a:solidFill>
                <a:latin typeface="Calibri"/>
              </a:rPr>
              <a:t>Translated with www.DeepL.com/Translator (free version)</a:t>
            </a:r>
            <a:endParaRPr lang="en-US" sz="2400" b="0" strike="noStrike" spc="-1" dirty="0">
              <a:solidFill>
                <a:srgbClr val="000000"/>
              </a:solidFill>
              <a:latin typeface="Calibri"/>
            </a:endParaRPr>
          </a:p>
        </p:txBody>
      </p:sp>
      <p:sp>
        <p:nvSpPr>
          <p:cNvPr id="3" name="Text Placeholder 2">
            <a:extLst>
              <a:ext uri="{FF2B5EF4-FFF2-40B4-BE49-F238E27FC236}">
                <a16:creationId xmlns:a16="http://schemas.microsoft.com/office/drawing/2014/main" id="{C2284920-15BC-3547-2CDE-DBBEBC2FBE63}"/>
              </a:ext>
            </a:extLst>
          </p:cNvPr>
          <p:cNvSpPr>
            <a:spLocks noGrp="1"/>
          </p:cNvSpPr>
          <p:nvPr>
            <p:ph type="body" sz="quarter" idx="18"/>
          </p:nvPr>
        </p:nvSpPr>
        <p:spPr>
          <a:xfrm>
            <a:off x="257176" y="309452"/>
            <a:ext cx="11097969" cy="772057"/>
          </a:xfrm>
        </p:spPr>
        <p:txBody>
          <a:bodyPr/>
          <a:lstStyle/>
          <a:p>
            <a:r>
              <a:rPr lang="en-IE" sz="3600" b="1" strike="noStrike" spc="-1" dirty="0">
                <a:latin typeface="Calibri"/>
              </a:rPr>
              <a:t>Case Study - Communication During the Pandemic</a:t>
            </a:r>
            <a:endParaRPr lang="en-US" sz="3600" b="0" strike="noStrike" spc="-1" dirty="0">
              <a:latin typeface="Calibri"/>
            </a:endParaRPr>
          </a:p>
          <a:p>
            <a:endParaRPr lang="en-IE"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TextShape 1"/>
          <p:cNvSpPr txBox="1"/>
          <p:nvPr/>
        </p:nvSpPr>
        <p:spPr>
          <a:xfrm>
            <a:off x="447120" y="871870"/>
            <a:ext cx="10497105" cy="4037760"/>
          </a:xfrm>
          <a:prstGeom prst="rect">
            <a:avLst/>
          </a:prstGeom>
          <a:noFill/>
          <a:ln>
            <a:noFill/>
          </a:ln>
        </p:spPr>
        <p:txBody>
          <a:bodyPr>
            <a:noAutofit/>
          </a:bodyPr>
          <a:lstStyle/>
          <a:p>
            <a:pPr algn="just">
              <a:lnSpc>
                <a:spcPct val="150000"/>
              </a:lnSpc>
              <a:spcBef>
                <a:spcPts val="1001"/>
              </a:spcBef>
            </a:pPr>
            <a:r>
              <a:rPr lang="en-US" sz="2000" b="0" strike="noStrike" spc="-1" dirty="0">
                <a:solidFill>
                  <a:srgbClr val="404040"/>
                </a:solidFill>
                <a:latin typeface="Calibri"/>
              </a:rPr>
              <a:t>For </a:t>
            </a:r>
            <a:r>
              <a:rPr lang="en-US" sz="2000" spc="-1" dirty="0">
                <a:solidFill>
                  <a:srgbClr val="404040"/>
                </a:solidFill>
                <a:latin typeface="Calibri"/>
              </a:rPr>
              <a:t>Parveen, she came across several difficulties with being able to communicate with people during the pandemic. Initially, it was communications with her friends and family when there was a full lockdown so she was unable to meet them in person.</a:t>
            </a:r>
          </a:p>
          <a:p>
            <a:pPr algn="just">
              <a:lnSpc>
                <a:spcPct val="150000"/>
              </a:lnSpc>
              <a:spcBef>
                <a:spcPts val="1001"/>
              </a:spcBef>
            </a:pPr>
            <a:r>
              <a:rPr lang="en-US" sz="2000" b="0" strike="noStrike" spc="-1" dirty="0">
                <a:solidFill>
                  <a:srgbClr val="404040"/>
                </a:solidFill>
                <a:latin typeface="Calibri"/>
              </a:rPr>
              <a:t>She ended up using the virtual meeting app </a:t>
            </a:r>
            <a:r>
              <a:rPr lang="en-US" sz="2000" b="0" strike="noStrike" spc="-1" dirty="0" err="1">
                <a:solidFill>
                  <a:srgbClr val="404040"/>
                </a:solidFill>
                <a:latin typeface="Calibri"/>
              </a:rPr>
              <a:t>Jitsi.meet</a:t>
            </a:r>
            <a:r>
              <a:rPr lang="en-US" sz="2000" b="0" strike="noStrike" spc="-1" dirty="0">
                <a:solidFill>
                  <a:srgbClr val="404040"/>
                </a:solidFill>
                <a:latin typeface="Calibri"/>
              </a:rPr>
              <a:t> to avoid this. This applicated enabled her to host a virtual meeting room so that other people could join her, and she said that it was a </a:t>
            </a:r>
            <a:r>
              <a:rPr lang="en-US" sz="2000" spc="-1" dirty="0">
                <a:solidFill>
                  <a:srgbClr val="404040"/>
                </a:solidFill>
                <a:latin typeface="Calibri"/>
              </a:rPr>
              <a:t>fantastic social experience, as it helped to alleviate her loneliness that she had experienced during the lockdown.</a:t>
            </a:r>
            <a:endParaRPr lang="en-US" sz="2000" b="0" strike="noStrike" spc="-1" dirty="0">
              <a:solidFill>
                <a:srgbClr val="404040"/>
              </a:solidFill>
              <a:latin typeface="Calibri"/>
            </a:endParaRPr>
          </a:p>
          <a:p>
            <a:pPr algn="just">
              <a:lnSpc>
                <a:spcPct val="150000"/>
              </a:lnSpc>
              <a:spcBef>
                <a:spcPts val="1001"/>
              </a:spcBef>
            </a:pPr>
            <a:r>
              <a:rPr lang="en-US" sz="2000" spc="-1" dirty="0">
                <a:solidFill>
                  <a:srgbClr val="404040"/>
                </a:solidFill>
                <a:latin typeface="Calibri"/>
              </a:rPr>
              <a:t>However, as time progressed she also found that the knowledge of being able to use the app helped her professionally. She attended an interview that was hosted virtually through the app, and claims that her being hired was partly because she was confident using the software. To find out more about </a:t>
            </a:r>
            <a:r>
              <a:rPr lang="en-US" sz="2000" spc="-1" dirty="0" err="1">
                <a:solidFill>
                  <a:srgbClr val="404040"/>
                </a:solidFill>
                <a:latin typeface="Calibri"/>
              </a:rPr>
              <a:t>jitsi.meet</a:t>
            </a:r>
            <a:r>
              <a:rPr lang="en-US" sz="2000" spc="-1" dirty="0">
                <a:solidFill>
                  <a:srgbClr val="404040"/>
                </a:solidFill>
                <a:latin typeface="Calibri"/>
              </a:rPr>
              <a:t>, </a:t>
            </a:r>
            <a:r>
              <a:rPr lang="en-US" sz="2000" spc="-1" dirty="0">
                <a:solidFill>
                  <a:srgbClr val="F9A169"/>
                </a:solidFill>
                <a:latin typeface="Calibri"/>
                <a:hlinkClick r:id="rId2">
                  <a:extLst>
                    <a:ext uri="{A12FA001-AC4F-418D-AE19-62706E023703}">
                      <ahyp:hlinkClr xmlns:ahyp="http://schemas.microsoft.com/office/drawing/2018/hyperlinkcolor" val="tx"/>
                    </a:ext>
                  </a:extLst>
                </a:hlinkClick>
              </a:rPr>
              <a:t>click on this link.</a:t>
            </a:r>
            <a:endParaRPr lang="en-US" sz="2000" b="0" strike="noStrike" spc="-1" dirty="0">
              <a:solidFill>
                <a:srgbClr val="F9A169"/>
              </a:solidFill>
              <a:latin typeface="Calibri"/>
            </a:endParaRPr>
          </a:p>
        </p:txBody>
      </p:sp>
      <p:sp>
        <p:nvSpPr>
          <p:cNvPr id="185" name="TextShape 2"/>
          <p:cNvSpPr txBox="1"/>
          <p:nvPr/>
        </p:nvSpPr>
        <p:spPr>
          <a:xfrm>
            <a:off x="447120" y="309600"/>
            <a:ext cx="11097720" cy="562270"/>
          </a:xfrm>
          <a:prstGeom prst="rect">
            <a:avLst/>
          </a:prstGeom>
          <a:noFill/>
          <a:ln>
            <a:noFill/>
          </a:ln>
        </p:spPr>
        <p:txBody>
          <a:bodyPr>
            <a:noAutofit/>
          </a:bodyPr>
          <a:lstStyle/>
          <a:p>
            <a:pPr>
              <a:lnSpc>
                <a:spcPct val="90000"/>
              </a:lnSpc>
              <a:spcBef>
                <a:spcPts val="1001"/>
              </a:spcBef>
              <a:tabLst>
                <a:tab pos="0" algn="l"/>
              </a:tabLst>
            </a:pPr>
            <a:r>
              <a:rPr lang="en-IE" sz="3600" b="1" strike="noStrike" spc="-1" dirty="0">
                <a:solidFill>
                  <a:srgbClr val="8D5B98"/>
                </a:solidFill>
                <a:latin typeface="Calibri"/>
              </a:rPr>
              <a:t>Case Study - Communication During the Pandemic</a:t>
            </a:r>
            <a:endParaRPr lang="en-US" sz="3600" b="0" strike="noStrike" spc="-1" dirty="0">
              <a:solidFill>
                <a:srgbClr val="8D5B98"/>
              </a:solidFill>
              <a:latin typeface="Calibri"/>
            </a:endParaRPr>
          </a:p>
        </p:txBody>
      </p:sp>
    </p:spTree>
    <p:extLst>
      <p:ext uri="{BB962C8B-B14F-4D97-AF65-F5344CB8AC3E}">
        <p14:creationId xmlns:p14="http://schemas.microsoft.com/office/powerpoint/2010/main" val="21982964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TextShape 1"/>
          <p:cNvSpPr txBox="1"/>
          <p:nvPr/>
        </p:nvSpPr>
        <p:spPr>
          <a:xfrm>
            <a:off x="486110" y="1457325"/>
            <a:ext cx="6038515" cy="3574010"/>
          </a:xfrm>
          <a:prstGeom prst="rect">
            <a:avLst/>
          </a:prstGeom>
          <a:noFill/>
          <a:ln>
            <a:noFill/>
          </a:ln>
        </p:spPr>
        <p:txBody>
          <a:bodyPr>
            <a:noAutofit/>
          </a:bodyPr>
          <a:lstStyle/>
          <a:p>
            <a:pPr algn="just">
              <a:lnSpc>
                <a:spcPct val="150000"/>
              </a:lnSpc>
              <a:spcBef>
                <a:spcPts val="1001"/>
              </a:spcBef>
              <a:tabLst>
                <a:tab pos="0" algn="l"/>
              </a:tabLst>
            </a:pPr>
            <a:r>
              <a:rPr lang="en-US" sz="2400" b="0" strike="noStrike" spc="-1" dirty="0">
                <a:solidFill>
                  <a:srgbClr val="404040"/>
                </a:solidFill>
                <a:latin typeface="Calibri"/>
              </a:rPr>
              <a:t>First steps to start a virtual meeting in </a:t>
            </a:r>
            <a:r>
              <a:rPr lang="en-US" sz="2400" b="0" strike="noStrike" spc="-1" dirty="0" err="1">
                <a:solidFill>
                  <a:srgbClr val="404040"/>
                </a:solidFill>
                <a:latin typeface="Calibri"/>
              </a:rPr>
              <a:t>Jitsi.meet</a:t>
            </a:r>
            <a:r>
              <a:rPr lang="en-US" sz="2400" b="0" strike="noStrike" spc="-1" dirty="0">
                <a:solidFill>
                  <a:srgbClr val="404040"/>
                </a:solidFill>
                <a:latin typeface="Calibri"/>
              </a:rPr>
              <a:t>:</a:t>
            </a:r>
          </a:p>
          <a:p>
            <a:pPr algn="just">
              <a:lnSpc>
                <a:spcPct val="150000"/>
              </a:lnSpc>
              <a:spcBef>
                <a:spcPts val="1001"/>
              </a:spcBef>
              <a:tabLst>
                <a:tab pos="0" algn="l"/>
              </a:tabLst>
            </a:pPr>
            <a:r>
              <a:rPr lang="en-US" sz="2400" dirty="0">
                <a:solidFill>
                  <a:schemeClr val="tx1"/>
                </a:solidFill>
                <a:latin typeface="Calibri" panose="020F0502020204030204" pitchFamily="34" charset="0"/>
                <a:cs typeface="Calibri" panose="020F0502020204030204" pitchFamily="34" charset="0"/>
              </a:rPr>
              <a:t>Before entering the 'meeting room' you will activate the camera, microphone, set a wallpaper, configure certain settings and invite additional participants.</a:t>
            </a:r>
          </a:p>
          <a:p>
            <a:pPr>
              <a:lnSpc>
                <a:spcPct val="90000"/>
              </a:lnSpc>
              <a:spcBef>
                <a:spcPts val="1001"/>
              </a:spcBef>
              <a:tabLst>
                <a:tab pos="0" algn="l"/>
              </a:tabLst>
            </a:pPr>
            <a:endParaRPr lang="en-US" sz="2400" b="0" strike="noStrike" spc="-1" dirty="0">
              <a:solidFill>
                <a:srgbClr val="000000"/>
              </a:solidFill>
              <a:latin typeface="Calibri"/>
            </a:endParaRPr>
          </a:p>
        </p:txBody>
      </p:sp>
      <p:sp>
        <p:nvSpPr>
          <p:cNvPr id="178" name="TextShape 2"/>
          <p:cNvSpPr txBox="1"/>
          <p:nvPr/>
        </p:nvSpPr>
        <p:spPr>
          <a:xfrm>
            <a:off x="486110" y="314518"/>
            <a:ext cx="5648400" cy="1075006"/>
          </a:xfrm>
          <a:prstGeom prst="rect">
            <a:avLst/>
          </a:prstGeom>
          <a:noFill/>
          <a:ln>
            <a:noFill/>
          </a:ln>
        </p:spPr>
        <p:txBody>
          <a:bodyPr>
            <a:normAutofit fontScale="91000"/>
          </a:bodyPr>
          <a:lstStyle/>
          <a:p>
            <a:pPr>
              <a:lnSpc>
                <a:spcPct val="150000"/>
              </a:lnSpc>
              <a:spcBef>
                <a:spcPts val="1001"/>
              </a:spcBef>
              <a:tabLst>
                <a:tab pos="0" algn="l"/>
              </a:tabLst>
            </a:pPr>
            <a:r>
              <a:rPr lang="en-US" sz="3600" b="1" strike="noStrike" spc="-1" dirty="0">
                <a:solidFill>
                  <a:srgbClr val="8D5B98"/>
                </a:solidFill>
                <a:latin typeface="Calibri"/>
              </a:rPr>
              <a:t>How to start a virtual meeting?</a:t>
            </a:r>
            <a:endParaRPr lang="en-US" sz="3600" b="0" strike="noStrike" spc="-1" dirty="0">
              <a:solidFill>
                <a:srgbClr val="8D5B98"/>
              </a:solidFill>
              <a:latin typeface="Calibri"/>
            </a:endParaRPr>
          </a:p>
          <a:p>
            <a:pPr>
              <a:lnSpc>
                <a:spcPct val="90000"/>
              </a:lnSpc>
              <a:spcBef>
                <a:spcPts val="1001"/>
              </a:spcBef>
              <a:tabLst>
                <a:tab pos="0" algn="l"/>
              </a:tabLst>
            </a:pPr>
            <a:endParaRPr lang="en-US" sz="3600" b="0" strike="noStrike" spc="-1" dirty="0">
              <a:solidFill>
                <a:srgbClr val="000000"/>
              </a:solidFill>
              <a:latin typeface="Calibri"/>
            </a:endParaRPr>
          </a:p>
        </p:txBody>
      </p:sp>
      <p:pic>
        <p:nvPicPr>
          <p:cNvPr id="3" name="Imagen 2">
            <a:extLst>
              <a:ext uri="{FF2B5EF4-FFF2-40B4-BE49-F238E27FC236}">
                <a16:creationId xmlns:a16="http://schemas.microsoft.com/office/drawing/2014/main" id="{2BE46B3E-64FD-5C16-488A-7C9D071C6A3D}"/>
              </a:ext>
            </a:extLst>
          </p:cNvPr>
          <p:cNvPicPr>
            <a:picLocks noChangeAspect="1"/>
          </p:cNvPicPr>
          <p:nvPr/>
        </p:nvPicPr>
        <p:blipFill rotWithShape="1">
          <a:blip r:embed="rId2"/>
          <a:srcRect l="-5877" t="-5877" r="-1" b="4656"/>
          <a:stretch/>
        </p:blipFill>
        <p:spPr>
          <a:xfrm>
            <a:off x="7127506" y="1389524"/>
            <a:ext cx="4779909" cy="2391176"/>
          </a:xfrm>
          <a:prstGeom prst="rect">
            <a:avLst/>
          </a:prstGeom>
        </p:spPr>
      </p:pic>
      <p:sp>
        <p:nvSpPr>
          <p:cNvPr id="4" name="Flecha: hacia abajo 3">
            <a:extLst>
              <a:ext uri="{FF2B5EF4-FFF2-40B4-BE49-F238E27FC236}">
                <a16:creationId xmlns:a16="http://schemas.microsoft.com/office/drawing/2014/main" id="{67F4C907-61F6-CF31-AC9A-1B9281669E6F}"/>
              </a:ext>
            </a:extLst>
          </p:cNvPr>
          <p:cNvSpPr/>
          <p:nvPr/>
        </p:nvSpPr>
        <p:spPr>
          <a:xfrm>
            <a:off x="8483225" y="1376432"/>
            <a:ext cx="275763" cy="836432"/>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 name="CuadroTexto 1">
            <a:extLst>
              <a:ext uri="{FF2B5EF4-FFF2-40B4-BE49-F238E27FC236}">
                <a16:creationId xmlns:a16="http://schemas.microsoft.com/office/drawing/2014/main" id="{FC29EB7F-208E-4BF2-3B29-CC9899359008}"/>
              </a:ext>
            </a:extLst>
          </p:cNvPr>
          <p:cNvSpPr txBox="1"/>
          <p:nvPr/>
        </p:nvSpPr>
        <p:spPr>
          <a:xfrm>
            <a:off x="6752774" y="266644"/>
            <a:ext cx="4122821" cy="1477328"/>
          </a:xfrm>
          <a:prstGeom prst="rect">
            <a:avLst/>
          </a:prstGeom>
          <a:noFill/>
        </p:spPr>
        <p:txBody>
          <a:bodyPr wrap="square" rtlCol="0">
            <a:spAutoFit/>
          </a:bodyPr>
          <a:lstStyle/>
          <a:p>
            <a:r>
              <a:rPr lang="en-US" sz="1800" dirty="0">
                <a:solidFill>
                  <a:schemeClr val="tx1"/>
                </a:solidFill>
              </a:rPr>
              <a:t>To start a virtual meeting, you have to indicate a specific name. </a:t>
            </a:r>
            <a:r>
              <a:rPr lang="en-US" dirty="0">
                <a:solidFill>
                  <a:schemeClr val="tx1"/>
                </a:solidFill>
              </a:rPr>
              <a:t>Once the name is indicated, click on the link to access the room.</a:t>
            </a:r>
          </a:p>
          <a:p>
            <a:endParaRPr lang="es-ES" dirty="0"/>
          </a:p>
        </p:txBody>
      </p:sp>
      <p:pic>
        <p:nvPicPr>
          <p:cNvPr id="6" name="Imagen 5">
            <a:extLst>
              <a:ext uri="{FF2B5EF4-FFF2-40B4-BE49-F238E27FC236}">
                <a16:creationId xmlns:a16="http://schemas.microsoft.com/office/drawing/2014/main" id="{91729C79-C870-EDAC-85FD-3517981E7C24}"/>
              </a:ext>
            </a:extLst>
          </p:cNvPr>
          <p:cNvPicPr>
            <a:picLocks noChangeAspect="1"/>
          </p:cNvPicPr>
          <p:nvPr/>
        </p:nvPicPr>
        <p:blipFill rotWithShape="1">
          <a:blip r:embed="rId3"/>
          <a:srcRect b="18328"/>
          <a:stretch/>
        </p:blipFill>
        <p:spPr>
          <a:xfrm>
            <a:off x="7415784" y="3926824"/>
            <a:ext cx="4491631" cy="2037348"/>
          </a:xfrm>
          <a:prstGeom prst="rect">
            <a:avLst/>
          </a:prstGeom>
        </p:spPr>
      </p:pic>
      <p:sp>
        <p:nvSpPr>
          <p:cNvPr id="9" name="Flecha: hacia abajo 8">
            <a:extLst>
              <a:ext uri="{FF2B5EF4-FFF2-40B4-BE49-F238E27FC236}">
                <a16:creationId xmlns:a16="http://schemas.microsoft.com/office/drawing/2014/main" id="{C9B4DC8E-D430-748B-F218-8D95911F0508}"/>
              </a:ext>
            </a:extLst>
          </p:cNvPr>
          <p:cNvSpPr/>
          <p:nvPr/>
        </p:nvSpPr>
        <p:spPr>
          <a:xfrm rot="18464755">
            <a:off x="6610238" y="3962339"/>
            <a:ext cx="285072" cy="186020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1026" name="Picture 2" descr="About Jitsi Meet | Free Video Conferencing Solutions">
            <a:extLst>
              <a:ext uri="{FF2B5EF4-FFF2-40B4-BE49-F238E27FC236}">
                <a16:creationId xmlns:a16="http://schemas.microsoft.com/office/drawing/2014/main" id="{C4069051-EDAC-D09E-9AE6-DBC65F10E7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1256" y="5226797"/>
            <a:ext cx="2040520" cy="107639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4E247247-66D5-08AE-E6C8-0CC59C27A06F}"/>
              </a:ext>
            </a:extLst>
          </p:cNvPr>
          <p:cNvSpPr>
            <a:spLocks noGrp="1"/>
          </p:cNvSpPr>
          <p:nvPr>
            <p:ph type="body" sz="quarter" idx="18"/>
          </p:nvPr>
        </p:nvSpPr>
        <p:spPr>
          <a:xfrm>
            <a:off x="4817302" y="4738415"/>
            <a:ext cx="7186186" cy="1630487"/>
          </a:xfrm>
        </p:spPr>
        <p:txBody>
          <a:bodyPr>
            <a:normAutofit lnSpcReduction="10000"/>
          </a:bodyPr>
          <a:lstStyle/>
          <a:p>
            <a:pPr>
              <a:lnSpc>
                <a:spcPct val="150000"/>
              </a:lnSpc>
            </a:pPr>
            <a:r>
              <a:rPr lang="en-IE" dirty="0"/>
              <a:t>Topic 3: </a:t>
            </a:r>
            <a:r>
              <a:rPr lang="en-IE" sz="3600" dirty="0"/>
              <a:t>Collaborating through digital technologies</a:t>
            </a:r>
          </a:p>
          <a:p>
            <a:endParaRPr lang="en-IE" dirty="0"/>
          </a:p>
        </p:txBody>
      </p:sp>
      <p:pic>
        <p:nvPicPr>
          <p:cNvPr id="6" name="Picture Placeholder 5">
            <a:extLst>
              <a:ext uri="{FF2B5EF4-FFF2-40B4-BE49-F238E27FC236}">
                <a16:creationId xmlns:a16="http://schemas.microsoft.com/office/drawing/2014/main" id="{32BC4CE5-B84B-91C8-7122-EA9524173CB2}"/>
              </a:ext>
            </a:extLst>
          </p:cNvPr>
          <p:cNvPicPr>
            <a:picLocks noGrp="1" noChangeAspect="1"/>
          </p:cNvPicPr>
          <p:nvPr>
            <p:ph type="pic" sz="quarter" idx="19"/>
          </p:nvPr>
        </p:nvPicPr>
        <p:blipFill>
          <a:blip r:embed="rId2"/>
          <a:srcRect t="12559" b="12559"/>
          <a:stretch>
            <a:fillRect/>
          </a:stretch>
        </p:blipFill>
        <p:spPr/>
      </p:pic>
    </p:spTree>
    <p:extLst>
      <p:ext uri="{BB962C8B-B14F-4D97-AF65-F5344CB8AC3E}">
        <p14:creationId xmlns:p14="http://schemas.microsoft.com/office/powerpoint/2010/main" val="29177856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D872DA-E9E4-AD46-8289-2EC462F68D36}"/>
              </a:ext>
            </a:extLst>
          </p:cNvPr>
          <p:cNvSpPr>
            <a:spLocks noGrp="1"/>
          </p:cNvSpPr>
          <p:nvPr>
            <p:ph type="body" sz="quarter" idx="16"/>
          </p:nvPr>
        </p:nvSpPr>
        <p:spPr>
          <a:xfrm>
            <a:off x="447065" y="1409992"/>
            <a:ext cx="11102510" cy="4038015"/>
          </a:xfrm>
        </p:spPr>
        <p:txBody>
          <a:bodyPr/>
          <a:lstStyle/>
          <a:p>
            <a:pPr algn="just">
              <a:lnSpc>
                <a:spcPct val="150000"/>
              </a:lnSpc>
            </a:pPr>
            <a:r>
              <a:rPr lang="en-US" sz="2000" dirty="0"/>
              <a:t>Before we begin topic 3, here are some useful definitions to help you understand some of the information in this module.</a:t>
            </a:r>
          </a:p>
          <a:p>
            <a:pPr marL="342900" indent="-342900" algn="just">
              <a:lnSpc>
                <a:spcPct val="150000"/>
              </a:lnSpc>
              <a:buFont typeface="Arial" panose="020B0604020202020204" pitchFamily="34" charset="0"/>
              <a:buChar char="•"/>
            </a:pPr>
            <a:r>
              <a:rPr lang="en-US" sz="2000" b="1" dirty="0"/>
              <a:t>Interaction </a:t>
            </a:r>
            <a:r>
              <a:rPr lang="en-US" sz="2000" dirty="0"/>
              <a:t>is communication or direct involvement with someone or something. It can provide learners with the opportunity to communicate during the event amongst themselves and with the facilitators, often through technology. We can use chat, emoticons, polls, whiteboards, breakout rooms, application sharing, and web browsing.</a:t>
            </a:r>
            <a:endParaRPr lang="hr-BA" sz="2000" dirty="0"/>
          </a:p>
          <a:p>
            <a:pPr marL="342900" indent="-342900" algn="just">
              <a:lnSpc>
                <a:spcPct val="150000"/>
              </a:lnSpc>
              <a:buFont typeface="Arial" panose="020B0604020202020204" pitchFamily="34" charset="0"/>
              <a:buChar char="•"/>
            </a:pPr>
            <a:r>
              <a:rPr lang="en-US" sz="2000" dirty="0"/>
              <a:t>Learning happens during </a:t>
            </a:r>
            <a:r>
              <a:rPr lang="en-US" sz="2000" b="1" dirty="0"/>
              <a:t>collaboration</a:t>
            </a:r>
            <a:r>
              <a:rPr lang="en-US" sz="2000" dirty="0"/>
              <a:t>. It allows our learners to build on baseline information that they may have gotten through course content, like readings or videos. Learners get to practice through collaborating. It can enable learners to think in higher-order thinking such as problem</a:t>
            </a:r>
            <a:r>
              <a:rPr lang="hr-BA" sz="2000" dirty="0"/>
              <a:t>-</a:t>
            </a:r>
            <a:r>
              <a:rPr lang="en-US" sz="2000" dirty="0"/>
              <a:t>solving.</a:t>
            </a:r>
          </a:p>
          <a:p>
            <a:endParaRPr lang="en-US" b="1" dirty="0"/>
          </a:p>
          <a:p>
            <a:endParaRPr lang="en-US" dirty="0"/>
          </a:p>
          <a:p>
            <a:endParaRPr lang="en-RU" dirty="0"/>
          </a:p>
        </p:txBody>
      </p:sp>
      <p:sp>
        <p:nvSpPr>
          <p:cNvPr id="3" name="Text Placeholder 2">
            <a:extLst>
              <a:ext uri="{FF2B5EF4-FFF2-40B4-BE49-F238E27FC236}">
                <a16:creationId xmlns:a16="http://schemas.microsoft.com/office/drawing/2014/main" id="{1B416A8A-D457-D74C-8C24-410E11CC50CF}"/>
              </a:ext>
            </a:extLst>
          </p:cNvPr>
          <p:cNvSpPr>
            <a:spLocks noGrp="1"/>
          </p:cNvSpPr>
          <p:nvPr>
            <p:ph type="body" sz="quarter" idx="18"/>
          </p:nvPr>
        </p:nvSpPr>
        <p:spPr>
          <a:xfrm>
            <a:off x="447065" y="290442"/>
            <a:ext cx="11097969" cy="663716"/>
          </a:xfrm>
        </p:spPr>
        <p:txBody>
          <a:bodyPr/>
          <a:lstStyle/>
          <a:p>
            <a:r>
              <a:rPr lang="en-IE" dirty="0"/>
              <a:t>Relevant Definitions	</a:t>
            </a:r>
            <a:endParaRPr lang="en-RU" dirty="0"/>
          </a:p>
        </p:txBody>
      </p:sp>
    </p:spTree>
    <p:extLst>
      <p:ext uri="{BB962C8B-B14F-4D97-AF65-F5344CB8AC3E}">
        <p14:creationId xmlns:p14="http://schemas.microsoft.com/office/powerpoint/2010/main" val="8032510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5B3468B6-DA1F-B219-D2F0-C93576F9F3C7}"/>
              </a:ext>
            </a:extLst>
          </p:cNvPr>
          <p:cNvPicPr>
            <a:picLocks noGrp="1" noChangeAspect="1"/>
          </p:cNvPicPr>
          <p:nvPr>
            <p:ph type="pic" sz="quarter" idx="17"/>
          </p:nvPr>
        </p:nvPicPr>
        <p:blipFill>
          <a:blip r:embed="rId2"/>
          <a:srcRect l="13211" r="13211"/>
          <a:stretch>
            <a:fillRect/>
          </a:stretch>
        </p:blipFill>
        <p:spPr/>
      </p:pic>
      <p:sp>
        <p:nvSpPr>
          <p:cNvPr id="5" name="Text Placeholder 4">
            <a:extLst>
              <a:ext uri="{FF2B5EF4-FFF2-40B4-BE49-F238E27FC236}">
                <a16:creationId xmlns:a16="http://schemas.microsoft.com/office/drawing/2014/main" id="{9F53F2DB-FE09-CBC9-A4B5-6C210FD47416}"/>
              </a:ext>
            </a:extLst>
          </p:cNvPr>
          <p:cNvSpPr>
            <a:spLocks noGrp="1"/>
          </p:cNvSpPr>
          <p:nvPr>
            <p:ph type="body" sz="quarter" idx="27"/>
          </p:nvPr>
        </p:nvSpPr>
        <p:spPr>
          <a:xfrm>
            <a:off x="285141" y="1348742"/>
            <a:ext cx="5915634" cy="3251547"/>
          </a:xfrm>
        </p:spPr>
        <p:txBody>
          <a:bodyPr/>
          <a:lstStyle/>
          <a:p>
            <a:pPr algn="just">
              <a:lnSpc>
                <a:spcPct val="150000"/>
              </a:lnSpc>
            </a:pPr>
            <a:r>
              <a:rPr lang="en-IE" sz="2000" dirty="0"/>
              <a:t>There are many ways that we can collaborate using digital technologies. Throughout this topic we will identify several different digital tools that can be used to help you collaborate with people online.</a:t>
            </a:r>
          </a:p>
          <a:p>
            <a:pPr algn="just">
              <a:lnSpc>
                <a:spcPct val="150000"/>
              </a:lnSpc>
            </a:pPr>
            <a:r>
              <a:rPr lang="en-IE" sz="2000" dirty="0"/>
              <a:t>Collaboration online can be done in many different ways, such as several people working on documents together simultaneously, brainstorming or coming up with ideas, connecting and networking with other professionals and even creating notes together.</a:t>
            </a:r>
          </a:p>
          <a:p>
            <a:endParaRPr lang="en-IE" dirty="0"/>
          </a:p>
        </p:txBody>
      </p:sp>
      <p:sp>
        <p:nvSpPr>
          <p:cNvPr id="4" name="Text Placeholder 3">
            <a:extLst>
              <a:ext uri="{FF2B5EF4-FFF2-40B4-BE49-F238E27FC236}">
                <a16:creationId xmlns:a16="http://schemas.microsoft.com/office/drawing/2014/main" id="{34174EB7-A254-56F1-DE0E-3541E72CF1FF}"/>
              </a:ext>
            </a:extLst>
          </p:cNvPr>
          <p:cNvSpPr>
            <a:spLocks noGrp="1"/>
          </p:cNvSpPr>
          <p:nvPr>
            <p:ph type="body" sz="quarter" idx="18"/>
          </p:nvPr>
        </p:nvSpPr>
        <p:spPr>
          <a:xfrm>
            <a:off x="324970" y="309491"/>
            <a:ext cx="5771030" cy="1042231"/>
          </a:xfrm>
        </p:spPr>
        <p:txBody>
          <a:bodyPr>
            <a:normAutofit fontScale="70000" lnSpcReduction="20000"/>
          </a:bodyPr>
          <a:lstStyle/>
          <a:p>
            <a:pPr>
              <a:lnSpc>
                <a:spcPct val="210000"/>
              </a:lnSpc>
            </a:pPr>
            <a:r>
              <a:rPr lang="en-IE" dirty="0"/>
              <a:t>Collaborating With Digital Technologies</a:t>
            </a:r>
          </a:p>
          <a:p>
            <a:endParaRPr lang="en-IE" dirty="0"/>
          </a:p>
        </p:txBody>
      </p:sp>
    </p:spTree>
    <p:extLst>
      <p:ext uri="{BB962C8B-B14F-4D97-AF65-F5344CB8AC3E}">
        <p14:creationId xmlns:p14="http://schemas.microsoft.com/office/powerpoint/2010/main" val="11316987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DEC064F-2E71-C64F-AD00-38DE40C30EB9}"/>
              </a:ext>
            </a:extLst>
          </p:cNvPr>
          <p:cNvSpPr>
            <a:spLocks noGrp="1"/>
          </p:cNvSpPr>
          <p:nvPr>
            <p:ph type="body" sz="quarter" idx="16"/>
          </p:nvPr>
        </p:nvSpPr>
        <p:spPr>
          <a:xfrm>
            <a:off x="442524" y="1388878"/>
            <a:ext cx="11102510" cy="5205484"/>
          </a:xfrm>
        </p:spPr>
        <p:txBody>
          <a:bodyPr/>
          <a:lstStyle/>
          <a:p>
            <a:pPr algn="just">
              <a:lnSpc>
                <a:spcPct val="150000"/>
              </a:lnSpc>
            </a:pPr>
            <a:r>
              <a:rPr lang="en-US" sz="2200" dirty="0">
                <a:solidFill>
                  <a:schemeClr val="accent6"/>
                </a:solidFill>
                <a:ea typeface="+mn-lt"/>
                <a:cs typeface="+mn-lt"/>
              </a:rPr>
              <a:t>The Google Suite is comprised of many tools, but the three best for collaborating with are the three main document tools- Google Docs, Sheets, Slides, Forms and Google Sites. Within these</a:t>
            </a:r>
            <a:r>
              <a:rPr lang="en-US" sz="2200" dirty="0">
                <a:solidFill>
                  <a:schemeClr val="accent6"/>
                </a:solidFill>
              </a:rPr>
              <a:t> you can work together with people in the same document in real</a:t>
            </a:r>
            <a:r>
              <a:rPr lang="hr-BA" sz="2200" dirty="0">
                <a:solidFill>
                  <a:schemeClr val="accent6"/>
                </a:solidFill>
              </a:rPr>
              <a:t>-</a:t>
            </a:r>
            <a:r>
              <a:rPr lang="en-US" sz="2200" dirty="0">
                <a:solidFill>
                  <a:schemeClr val="accent6"/>
                </a:solidFill>
              </a:rPr>
              <a:t>time. Commenting on any file brings a conversation into context so you avoid back-and-forth email and lost time. You will also be able to see what edits have been made by each person, and files save automatically.</a:t>
            </a:r>
          </a:p>
          <a:p>
            <a:pPr algn="just">
              <a:lnSpc>
                <a:spcPct val="150000"/>
              </a:lnSpc>
            </a:pPr>
            <a:r>
              <a:rPr lang="en-US" sz="2200" dirty="0">
                <a:solidFill>
                  <a:schemeClr val="accent6"/>
                </a:solidFill>
              </a:rPr>
              <a:t>Just click </a:t>
            </a:r>
            <a:r>
              <a:rPr lang="en-US" sz="2200" b="1" dirty="0">
                <a:solidFill>
                  <a:schemeClr val="accent6"/>
                </a:solidFill>
              </a:rPr>
              <a:t>“New”</a:t>
            </a:r>
            <a:r>
              <a:rPr lang="en-US" sz="2200" dirty="0">
                <a:solidFill>
                  <a:schemeClr val="accent6"/>
                </a:solidFill>
              </a:rPr>
              <a:t> and select one of the file types that are shown. Next, all you need to do is share the file with your team to collaborate on a draft or key issue.</a:t>
            </a:r>
            <a:endParaRPr lang="hr-BA" sz="2200" dirty="0">
              <a:solidFill>
                <a:schemeClr val="accent6"/>
              </a:solidFill>
            </a:endParaRPr>
          </a:p>
          <a:p>
            <a:pPr algn="just">
              <a:lnSpc>
                <a:spcPct val="150000"/>
              </a:lnSpc>
            </a:pPr>
            <a:r>
              <a:rPr lang="en-US" sz="2200" dirty="0">
                <a:solidFill>
                  <a:schemeClr val="accent6"/>
                </a:solidFill>
              </a:rPr>
              <a:t>You also get 15 GB of cloud data storage in your Drive at no charge.</a:t>
            </a:r>
          </a:p>
          <a:p>
            <a:pPr algn="just">
              <a:lnSpc>
                <a:spcPct val="150000"/>
              </a:lnSpc>
            </a:pPr>
            <a:r>
              <a:rPr lang="en-US" sz="2200" dirty="0">
                <a:ea typeface="+mn-lt"/>
                <a:cs typeface="+mn-lt"/>
              </a:rPr>
              <a:t> </a:t>
            </a:r>
            <a:r>
              <a:rPr lang="en-US" sz="2200" dirty="0">
                <a:solidFill>
                  <a:srgbClr val="F9A169"/>
                </a:solidFill>
                <a:cs typeface="Calibri"/>
              </a:rPr>
              <a:t>Tool Website: </a:t>
            </a:r>
            <a:r>
              <a:rPr lang="en-US" sz="2200" dirty="0">
                <a:solidFill>
                  <a:srgbClr val="F9A169"/>
                </a:solidFill>
                <a:cs typeface="Calibri"/>
                <a:hlinkClick r:id="rId2">
                  <a:extLst>
                    <a:ext uri="{A12FA001-AC4F-418D-AE19-62706E023703}">
                      <ahyp:hlinkClr xmlns:ahyp="http://schemas.microsoft.com/office/drawing/2018/hyperlinkcolor" val="tx"/>
                    </a:ext>
                  </a:extLst>
                </a:hlinkClick>
              </a:rPr>
              <a:t>Get Started Collaborating with G Suite</a:t>
            </a:r>
            <a:endParaRPr lang="en-US" sz="2200" dirty="0">
              <a:solidFill>
                <a:srgbClr val="F9A169"/>
              </a:solidFill>
              <a:cs typeface="Calibri"/>
            </a:endParaRPr>
          </a:p>
          <a:p>
            <a:endParaRPr lang="en-US" dirty="0">
              <a:solidFill>
                <a:srgbClr val="F9A169"/>
              </a:solidFill>
              <a:cs typeface="Calibri"/>
            </a:endParaRPr>
          </a:p>
        </p:txBody>
      </p:sp>
      <p:sp>
        <p:nvSpPr>
          <p:cNvPr id="6" name="Text Placeholder 5">
            <a:extLst>
              <a:ext uri="{FF2B5EF4-FFF2-40B4-BE49-F238E27FC236}">
                <a16:creationId xmlns:a16="http://schemas.microsoft.com/office/drawing/2014/main" id="{98C3F45B-476E-1AD6-5EA0-9AD6CC085356}"/>
              </a:ext>
            </a:extLst>
          </p:cNvPr>
          <p:cNvSpPr>
            <a:spLocks noGrp="1"/>
          </p:cNvSpPr>
          <p:nvPr>
            <p:ph type="body" sz="quarter" idx="18"/>
          </p:nvPr>
        </p:nvSpPr>
        <p:spPr/>
        <p:txBody>
          <a:bodyPr/>
          <a:lstStyle/>
          <a:p>
            <a:r>
              <a:rPr lang="en-IE" dirty="0"/>
              <a:t>Tool In Focus: Google Suite</a:t>
            </a:r>
          </a:p>
          <a:p>
            <a:endParaRPr lang="en-IE" dirty="0"/>
          </a:p>
        </p:txBody>
      </p:sp>
      <p:pic>
        <p:nvPicPr>
          <p:cNvPr id="8" name="Picture 2" descr="Google Docs, Sheets, and Slides now support a dark theme on Android">
            <a:extLst>
              <a:ext uri="{FF2B5EF4-FFF2-40B4-BE49-F238E27FC236}">
                <a16:creationId xmlns:a16="http://schemas.microsoft.com/office/drawing/2014/main" id="{57FCCF0D-7E90-CBCC-A4A8-06C5FF8755A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072" r="13896"/>
          <a:stretch/>
        </p:blipFill>
        <p:spPr bwMode="auto">
          <a:xfrm>
            <a:off x="8222568" y="22446"/>
            <a:ext cx="1646989" cy="1614084"/>
          </a:xfrm>
          <a:prstGeom prst="rect">
            <a:avLst/>
          </a:prstGeom>
          <a:ln>
            <a:noFill/>
          </a:ln>
          <a:effectLst>
            <a:outerShdw blurRad="292100" dist="139700" dir="2700000" sx="1000" sy="1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27889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DEC064F-2E71-C64F-AD00-38DE40C30EB9}"/>
              </a:ext>
            </a:extLst>
          </p:cNvPr>
          <p:cNvSpPr>
            <a:spLocks noGrp="1"/>
          </p:cNvSpPr>
          <p:nvPr>
            <p:ph type="body" sz="quarter" idx="16"/>
          </p:nvPr>
        </p:nvSpPr>
        <p:spPr>
          <a:xfrm>
            <a:off x="266700" y="645845"/>
            <a:ext cx="11630025" cy="4517366"/>
          </a:xfrm>
        </p:spPr>
        <p:txBody>
          <a:bodyPr/>
          <a:lstStyle/>
          <a:p>
            <a:pPr algn="just">
              <a:lnSpc>
                <a:spcPct val="150000"/>
              </a:lnSpc>
            </a:pPr>
            <a:r>
              <a:rPr lang="en-US" sz="1600" b="1" dirty="0">
                <a:ea typeface="+mn-lt"/>
                <a:cs typeface="+mn-lt"/>
              </a:rPr>
              <a:t>Follow the instructions below to get started on Google Drive:</a:t>
            </a:r>
          </a:p>
          <a:p>
            <a:pPr algn="just">
              <a:lnSpc>
                <a:spcPct val="150000"/>
              </a:lnSpc>
            </a:pPr>
            <a:r>
              <a:rPr lang="en-US" sz="1600" b="1" dirty="0">
                <a:solidFill>
                  <a:srgbClr val="0675AD"/>
                </a:solidFill>
              </a:rPr>
              <a:t>Step 1: Go to drive.google.com</a:t>
            </a:r>
          </a:p>
          <a:p>
            <a:pPr algn="just">
              <a:lnSpc>
                <a:spcPct val="150000"/>
              </a:lnSpc>
            </a:pPr>
            <a:r>
              <a:rPr lang="en-US" sz="1600" dirty="0"/>
              <a:t>On your computer, go to </a:t>
            </a:r>
            <a:r>
              <a:rPr lang="en-US" sz="1600" dirty="0">
                <a:hlinkClick r:id="rId2">
                  <a:extLst>
                    <a:ext uri="{A12FA001-AC4F-418D-AE19-62706E023703}">
                      <ahyp:hlinkClr xmlns:ahyp="http://schemas.microsoft.com/office/drawing/2018/hyperlinkcolor" val="tx"/>
                    </a:ext>
                  </a:extLst>
                </a:hlinkClick>
              </a:rPr>
              <a:t>drive.google.com</a:t>
            </a:r>
            <a:r>
              <a:rPr lang="en-US" sz="1600" dirty="0"/>
              <a:t>. You’ll see "My Drive," which has:</a:t>
            </a:r>
            <a:r>
              <a:rPr lang="hr-BA" sz="1600" dirty="0"/>
              <a:t> </a:t>
            </a:r>
            <a:r>
              <a:rPr lang="en-US" sz="1600" dirty="0"/>
              <a:t>Files and folders you upload or sync</a:t>
            </a:r>
            <a:r>
              <a:rPr lang="hr-BA" sz="1600" dirty="0"/>
              <a:t>, </a:t>
            </a:r>
            <a:r>
              <a:rPr lang="en-US" sz="1600" dirty="0"/>
              <a:t>Google Docs, Sheets, Slides, and Forms you create.</a:t>
            </a:r>
          </a:p>
          <a:p>
            <a:pPr algn="just">
              <a:lnSpc>
                <a:spcPct val="150000"/>
              </a:lnSpc>
            </a:pPr>
            <a:r>
              <a:rPr lang="en-US" sz="1600" b="1" dirty="0">
                <a:solidFill>
                  <a:srgbClr val="8D5B98"/>
                </a:solidFill>
              </a:rPr>
              <a:t>Step 2: Upload or create files</a:t>
            </a:r>
          </a:p>
          <a:p>
            <a:pPr algn="just">
              <a:lnSpc>
                <a:spcPct val="150000"/>
              </a:lnSpc>
            </a:pPr>
            <a:r>
              <a:rPr lang="en-US" sz="1600" dirty="0"/>
              <a:t>You can upload files from your computer or create files in Google Drive.</a:t>
            </a:r>
          </a:p>
          <a:p>
            <a:pPr algn="just">
              <a:lnSpc>
                <a:spcPct val="150000"/>
              </a:lnSpc>
            </a:pPr>
            <a:r>
              <a:rPr lang="en-US" sz="1600" dirty="0">
                <a:hlinkClick r:id="rId3">
                  <a:extLst>
                    <a:ext uri="{A12FA001-AC4F-418D-AE19-62706E023703}">
                      <ahyp:hlinkClr xmlns:ahyp="http://schemas.microsoft.com/office/drawing/2018/hyperlinkcolor" val="tx"/>
                    </a:ext>
                  </a:extLst>
                </a:hlinkClick>
              </a:rPr>
              <a:t>Upload files and folders to Google Drive</a:t>
            </a:r>
            <a:endParaRPr lang="en-US" sz="1600" dirty="0"/>
          </a:p>
          <a:p>
            <a:pPr algn="just">
              <a:lnSpc>
                <a:spcPct val="150000"/>
              </a:lnSpc>
            </a:pPr>
            <a:r>
              <a:rPr lang="en-US" sz="1600" dirty="0">
                <a:hlinkClick r:id="rId4">
                  <a:extLst>
                    <a:ext uri="{A12FA001-AC4F-418D-AE19-62706E023703}">
                      <ahyp:hlinkClr xmlns:ahyp="http://schemas.microsoft.com/office/drawing/2018/hyperlinkcolor" val="tx"/>
                    </a:ext>
                  </a:extLst>
                </a:hlinkClick>
              </a:rPr>
              <a:t>Create, edit, and format Google Docs, Sheets, and Slides</a:t>
            </a:r>
            <a:endParaRPr lang="en-US" sz="1600" dirty="0"/>
          </a:p>
          <a:p>
            <a:pPr algn="just">
              <a:lnSpc>
                <a:spcPct val="150000"/>
              </a:lnSpc>
            </a:pPr>
            <a:r>
              <a:rPr lang="en-US" sz="1600" b="1" dirty="0">
                <a:solidFill>
                  <a:srgbClr val="F9A169"/>
                </a:solidFill>
              </a:rPr>
              <a:t>Step 3: Share and organize files</a:t>
            </a:r>
          </a:p>
          <a:p>
            <a:pPr algn="just">
              <a:lnSpc>
                <a:spcPct val="150000"/>
              </a:lnSpc>
            </a:pPr>
            <a:r>
              <a:rPr lang="en-US" sz="1600" dirty="0"/>
              <a:t>You can share files or folders, so other people can view, edit, or comment on them.</a:t>
            </a:r>
          </a:p>
          <a:p>
            <a:pPr algn="just">
              <a:lnSpc>
                <a:spcPct val="150000"/>
              </a:lnSpc>
            </a:pPr>
            <a:r>
              <a:rPr lang="en-US" sz="1600" dirty="0">
                <a:hlinkClick r:id="rId5">
                  <a:extLst>
                    <a:ext uri="{A12FA001-AC4F-418D-AE19-62706E023703}">
                      <ahyp:hlinkClr xmlns:ahyp="http://schemas.microsoft.com/office/drawing/2018/hyperlinkcolor" val="tx"/>
                    </a:ext>
                  </a:extLst>
                </a:hlinkClick>
              </a:rPr>
              <a:t>Share files from Google Drive</a:t>
            </a:r>
            <a:r>
              <a:rPr lang="hr-BA" sz="1600" dirty="0"/>
              <a:t>, </a:t>
            </a:r>
            <a:r>
              <a:rPr lang="en-US" sz="1600" dirty="0">
                <a:hlinkClick r:id="rId6">
                  <a:extLst>
                    <a:ext uri="{A12FA001-AC4F-418D-AE19-62706E023703}">
                      <ahyp:hlinkClr xmlns:ahyp="http://schemas.microsoft.com/office/drawing/2018/hyperlinkcolor" val="tx"/>
                    </a:ext>
                  </a:extLst>
                </a:hlinkClick>
              </a:rPr>
              <a:t>Share folders from Google Drive</a:t>
            </a:r>
            <a:r>
              <a:rPr lang="hr-BA" sz="1600" dirty="0"/>
              <a:t>, </a:t>
            </a:r>
            <a:r>
              <a:rPr lang="en-US" sz="1600" dirty="0">
                <a:hlinkClick r:id="rId7">
                  <a:extLst>
                    <a:ext uri="{A12FA001-AC4F-418D-AE19-62706E023703}">
                      <ahyp:hlinkClr xmlns:ahyp="http://schemas.microsoft.com/office/drawing/2018/hyperlinkcolor" val="tx"/>
                    </a:ext>
                  </a:extLst>
                </a:hlinkClick>
              </a:rPr>
              <a:t>Make someone else the owner of a file</a:t>
            </a:r>
            <a:endParaRPr lang="en-US" sz="1600" dirty="0"/>
          </a:p>
          <a:p>
            <a:pPr algn="just">
              <a:lnSpc>
                <a:spcPct val="150000"/>
              </a:lnSpc>
            </a:pPr>
            <a:r>
              <a:rPr lang="en-US" sz="1600" dirty="0"/>
              <a:t>To see files that other people have shared with you, </a:t>
            </a:r>
            <a:r>
              <a:rPr lang="en-US" sz="1600" dirty="0">
                <a:hlinkClick r:id="rId8">
                  <a:extLst>
                    <a:ext uri="{A12FA001-AC4F-418D-AE19-62706E023703}">
                      <ahyp:hlinkClr xmlns:ahyp="http://schemas.microsoft.com/office/drawing/2018/hyperlinkcolor" val="tx"/>
                    </a:ext>
                  </a:extLst>
                </a:hlinkClick>
              </a:rPr>
              <a:t>go to the "Shared with me" section</a:t>
            </a:r>
            <a:r>
              <a:rPr lang="en-US" sz="1600" dirty="0"/>
              <a:t>.</a:t>
            </a:r>
          </a:p>
          <a:p>
            <a:endParaRPr lang="en-US" sz="2200" dirty="0">
              <a:solidFill>
                <a:srgbClr val="F9A169"/>
              </a:solidFill>
              <a:cs typeface="Calibri"/>
            </a:endParaRPr>
          </a:p>
        </p:txBody>
      </p:sp>
      <p:sp>
        <p:nvSpPr>
          <p:cNvPr id="6" name="Text Placeholder 5">
            <a:extLst>
              <a:ext uri="{FF2B5EF4-FFF2-40B4-BE49-F238E27FC236}">
                <a16:creationId xmlns:a16="http://schemas.microsoft.com/office/drawing/2014/main" id="{98C3F45B-476E-1AD6-5EA0-9AD6CC085356}"/>
              </a:ext>
            </a:extLst>
          </p:cNvPr>
          <p:cNvSpPr>
            <a:spLocks noGrp="1"/>
          </p:cNvSpPr>
          <p:nvPr>
            <p:ph type="body" sz="quarter" idx="18"/>
          </p:nvPr>
        </p:nvSpPr>
        <p:spPr>
          <a:xfrm>
            <a:off x="266701" y="33266"/>
            <a:ext cx="11278334" cy="612579"/>
          </a:xfrm>
        </p:spPr>
        <p:txBody>
          <a:bodyPr/>
          <a:lstStyle/>
          <a:p>
            <a:r>
              <a:rPr lang="en-IE" dirty="0">
                <a:solidFill>
                  <a:srgbClr val="8D5B98"/>
                </a:solidFill>
              </a:rPr>
              <a:t>Tool In Focus: Google Suite</a:t>
            </a:r>
          </a:p>
          <a:p>
            <a:endParaRPr lang="en-IE" dirty="0"/>
          </a:p>
        </p:txBody>
      </p:sp>
      <p:pic>
        <p:nvPicPr>
          <p:cNvPr id="8" name="Picture 2" descr="Google Docs, Sheets, and Slides now support a dark theme on Android">
            <a:extLst>
              <a:ext uri="{FF2B5EF4-FFF2-40B4-BE49-F238E27FC236}">
                <a16:creationId xmlns:a16="http://schemas.microsoft.com/office/drawing/2014/main" id="{57FCCF0D-7E90-CBCC-A4A8-06C5FF8755A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9072" r="13896"/>
          <a:stretch/>
        </p:blipFill>
        <p:spPr bwMode="auto">
          <a:xfrm>
            <a:off x="8222568" y="22446"/>
            <a:ext cx="1646989" cy="1614084"/>
          </a:xfrm>
          <a:prstGeom prst="rect">
            <a:avLst/>
          </a:prstGeom>
          <a:ln>
            <a:noFill/>
          </a:ln>
          <a:effectLst>
            <a:outerShdw blurRad="292100" dist="139700" dir="2700000" sx="1000" sy="1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07711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105F9E9-0CBC-99E3-A502-67DF36B47629}"/>
              </a:ext>
            </a:extLst>
          </p:cNvPr>
          <p:cNvSpPr>
            <a:spLocks noGrp="1"/>
          </p:cNvSpPr>
          <p:nvPr>
            <p:ph type="pic" sz="quarter" idx="15"/>
          </p:nvPr>
        </p:nvSpPr>
        <p:spPr/>
      </p:sp>
      <p:sp>
        <p:nvSpPr>
          <p:cNvPr id="6" name="Text Placeholder 5">
            <a:extLst>
              <a:ext uri="{FF2B5EF4-FFF2-40B4-BE49-F238E27FC236}">
                <a16:creationId xmlns:a16="http://schemas.microsoft.com/office/drawing/2014/main" id="{7D4D9554-0B1A-DCEF-B2FA-F996B538D77E}"/>
              </a:ext>
            </a:extLst>
          </p:cNvPr>
          <p:cNvSpPr>
            <a:spLocks noGrp="1"/>
          </p:cNvSpPr>
          <p:nvPr>
            <p:ph type="body" sz="quarter" idx="17"/>
          </p:nvPr>
        </p:nvSpPr>
        <p:spPr>
          <a:xfrm>
            <a:off x="447066" y="1419515"/>
            <a:ext cx="6361734" cy="2580725"/>
          </a:xfrm>
        </p:spPr>
        <p:txBody>
          <a:bodyPr/>
          <a:lstStyle/>
          <a:p>
            <a:pPr>
              <a:lnSpc>
                <a:spcPct val="150000"/>
              </a:lnSpc>
            </a:pPr>
            <a:r>
              <a:rPr lang="en-IE" sz="2400" dirty="0">
                <a:solidFill>
                  <a:schemeClr val="tx1"/>
                </a:solidFill>
              </a:rPr>
              <a:t>Check out this handy video which explains how to get started with using G Suite:</a:t>
            </a:r>
          </a:p>
          <a:p>
            <a:pPr>
              <a:lnSpc>
                <a:spcPct val="150000"/>
              </a:lnSpc>
            </a:pPr>
            <a:endParaRPr lang="en-IE" sz="2400" dirty="0">
              <a:solidFill>
                <a:schemeClr val="tx1"/>
              </a:solidFill>
            </a:endParaRPr>
          </a:p>
          <a:p>
            <a:r>
              <a:rPr lang="en-IE" sz="2000" dirty="0">
                <a:solidFill>
                  <a:srgbClr val="F9A169"/>
                </a:solidFill>
                <a:hlinkClick r:id="rId3">
                  <a:extLst>
                    <a:ext uri="{A12FA001-AC4F-418D-AE19-62706E023703}">
                      <ahyp:hlinkClr xmlns:ahyp="http://schemas.microsoft.com/office/drawing/2018/hyperlinkcolor" val="tx"/>
                    </a:ext>
                  </a:extLst>
                </a:hlinkClick>
              </a:rPr>
              <a:t>https://www.youtube.com/watch?v=wJ3S7kFFypU</a:t>
            </a:r>
            <a:endParaRPr lang="en-IE" sz="2000" dirty="0">
              <a:solidFill>
                <a:srgbClr val="F9A169"/>
              </a:solidFill>
            </a:endParaRPr>
          </a:p>
          <a:p>
            <a:endParaRPr lang="en-IE" sz="2400" dirty="0">
              <a:solidFill>
                <a:srgbClr val="8D5B98"/>
              </a:solidFill>
            </a:endParaRPr>
          </a:p>
        </p:txBody>
      </p:sp>
      <p:sp>
        <p:nvSpPr>
          <p:cNvPr id="3" name="Text Placeholder 2">
            <a:extLst>
              <a:ext uri="{FF2B5EF4-FFF2-40B4-BE49-F238E27FC236}">
                <a16:creationId xmlns:a16="http://schemas.microsoft.com/office/drawing/2014/main" id="{4D190C55-C7D0-2F2E-0690-4A84F8B7DC09}"/>
              </a:ext>
            </a:extLst>
          </p:cNvPr>
          <p:cNvSpPr>
            <a:spLocks noGrp="1"/>
          </p:cNvSpPr>
          <p:nvPr>
            <p:ph type="body" sz="quarter" idx="13"/>
          </p:nvPr>
        </p:nvSpPr>
        <p:spPr/>
        <p:txBody>
          <a:bodyPr>
            <a:normAutofit/>
          </a:bodyPr>
          <a:lstStyle/>
          <a:p>
            <a:r>
              <a:rPr lang="en-IE" dirty="0">
                <a:solidFill>
                  <a:srgbClr val="8D5B98"/>
                </a:solidFill>
              </a:rPr>
              <a:t>Video: Introduction to Google Suite</a:t>
            </a:r>
          </a:p>
        </p:txBody>
      </p:sp>
      <p:pic>
        <p:nvPicPr>
          <p:cNvPr id="4" name="Online Media 3" title="Google Workspace Tutorial for Beginners | Introduction &amp; Getting Started with for Small Business">
            <a:hlinkClick r:id="" action="ppaction://media"/>
            <a:extLst>
              <a:ext uri="{FF2B5EF4-FFF2-40B4-BE49-F238E27FC236}">
                <a16:creationId xmlns:a16="http://schemas.microsoft.com/office/drawing/2014/main" id="{EA40EE2B-BA0C-E69F-F898-86667AD5B9A0}"/>
              </a:ext>
            </a:extLst>
          </p:cNvPr>
          <p:cNvPicPr>
            <a:picLocks noRot="1" noChangeAspect="1"/>
          </p:cNvPicPr>
          <p:nvPr>
            <a:videoFile r:link="rId1"/>
          </p:nvPr>
        </p:nvPicPr>
        <p:blipFill>
          <a:blip r:embed="rId4"/>
          <a:stretch>
            <a:fillRect/>
          </a:stretch>
        </p:blipFill>
        <p:spPr>
          <a:xfrm>
            <a:off x="7366000" y="1223694"/>
            <a:ext cx="4872011" cy="4033653"/>
          </a:xfrm>
          <a:prstGeom prst="rect">
            <a:avLst/>
          </a:prstGeom>
        </p:spPr>
      </p:pic>
      <p:pic>
        <p:nvPicPr>
          <p:cNvPr id="7" name="Graphic 6" descr="Mouse outline">
            <a:extLst>
              <a:ext uri="{FF2B5EF4-FFF2-40B4-BE49-F238E27FC236}">
                <a16:creationId xmlns:a16="http://schemas.microsoft.com/office/drawing/2014/main" id="{FAFD0EF2-91CE-C9BF-C1BB-685EE4B9276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999002">
            <a:off x="4175439" y="4140012"/>
            <a:ext cx="683699" cy="683699"/>
          </a:xfrm>
          <a:prstGeom prst="rect">
            <a:avLst/>
          </a:prstGeom>
        </p:spPr>
      </p:pic>
      <p:sp>
        <p:nvSpPr>
          <p:cNvPr id="8" name="TextBox 7">
            <a:extLst>
              <a:ext uri="{FF2B5EF4-FFF2-40B4-BE49-F238E27FC236}">
                <a16:creationId xmlns:a16="http://schemas.microsoft.com/office/drawing/2014/main" id="{673EC251-28AF-CB55-F2DD-13EA5E070A56}"/>
              </a:ext>
            </a:extLst>
          </p:cNvPr>
          <p:cNvSpPr txBox="1"/>
          <p:nvPr/>
        </p:nvSpPr>
        <p:spPr>
          <a:xfrm>
            <a:off x="4865262" y="4220252"/>
            <a:ext cx="2254720" cy="523220"/>
          </a:xfrm>
          <a:prstGeom prst="rect">
            <a:avLst/>
          </a:prstGeom>
          <a:noFill/>
        </p:spPr>
        <p:txBody>
          <a:bodyPr wrap="square" rtlCol="0">
            <a:spAutoFit/>
          </a:bodyPr>
          <a:lstStyle/>
          <a:p>
            <a:r>
              <a:rPr lang="hr-BA" sz="2800" b="1" dirty="0">
                <a:solidFill>
                  <a:srgbClr val="E78631"/>
                </a:solidFill>
              </a:rPr>
              <a:t>Click to </a:t>
            </a:r>
            <a:r>
              <a:rPr lang="en-IE" sz="2800" b="1" dirty="0">
                <a:solidFill>
                  <a:srgbClr val="E78631"/>
                </a:solidFill>
              </a:rPr>
              <a:t>watch</a:t>
            </a:r>
            <a:endParaRPr lang="en-US" sz="2800" b="1" dirty="0">
              <a:solidFill>
                <a:srgbClr val="E78631"/>
              </a:solidFill>
            </a:endParaRPr>
          </a:p>
        </p:txBody>
      </p:sp>
      <p:pic>
        <p:nvPicPr>
          <p:cNvPr id="9" name="Graphic 8" descr="Arrow: Slight curve with solid fill">
            <a:extLst>
              <a:ext uri="{FF2B5EF4-FFF2-40B4-BE49-F238E27FC236}">
                <a16:creationId xmlns:a16="http://schemas.microsoft.com/office/drawing/2014/main" id="{D41C1135-1DBF-11FD-A3D2-A6857A5F78C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0230345">
            <a:off x="5882848" y="4390777"/>
            <a:ext cx="1513197" cy="1522472"/>
          </a:xfrm>
          <a:prstGeom prst="rect">
            <a:avLst/>
          </a:prstGeom>
        </p:spPr>
      </p:pic>
    </p:spTree>
    <p:extLst>
      <p:ext uri="{BB962C8B-B14F-4D97-AF65-F5344CB8AC3E}">
        <p14:creationId xmlns:p14="http://schemas.microsoft.com/office/powerpoint/2010/main" val="937845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DEC064F-2E71-C64F-AD00-38DE40C30EB9}"/>
              </a:ext>
            </a:extLst>
          </p:cNvPr>
          <p:cNvSpPr>
            <a:spLocks noGrp="1"/>
          </p:cNvSpPr>
          <p:nvPr>
            <p:ph type="body" sz="quarter" idx="16"/>
          </p:nvPr>
        </p:nvSpPr>
        <p:spPr>
          <a:xfrm>
            <a:off x="442524" y="1203776"/>
            <a:ext cx="11102510" cy="4517366"/>
          </a:xfrm>
        </p:spPr>
        <p:txBody>
          <a:bodyPr/>
          <a:lstStyle/>
          <a:p>
            <a:pPr algn="just">
              <a:lnSpc>
                <a:spcPct val="150000"/>
              </a:lnSpc>
            </a:pPr>
            <a:r>
              <a:rPr lang="en-IE" sz="2000" dirty="0">
                <a:ea typeface="+mn-lt"/>
                <a:cs typeface="+mn-lt"/>
              </a:rPr>
              <a:t>There are several items of software within the Google Suite that can be used for collaboration, however one that deserves a special mention is </a:t>
            </a:r>
            <a:r>
              <a:rPr lang="en-US" sz="2000" dirty="0">
                <a:ea typeface="+mn-lt"/>
                <a:cs typeface="+mn-lt"/>
              </a:rPr>
              <a:t>Jamboard. Jamboard is a digital interactive whiteboard app developed by Google.</a:t>
            </a:r>
          </a:p>
          <a:p>
            <a:pPr algn="just">
              <a:lnSpc>
                <a:spcPct val="150000"/>
              </a:lnSpc>
            </a:pPr>
            <a:r>
              <a:rPr lang="en-US" sz="2000" dirty="0">
                <a:ea typeface="+mn-lt"/>
                <a:cs typeface="+mn-lt"/>
              </a:rPr>
              <a:t>The cloud-based environment is good for collaboration and sharing your work with others is especially easy. Learners can use Jamboard in several different ways, such as for brainstorming activities, which can be created in small groups, face to face on one device.</a:t>
            </a:r>
          </a:p>
          <a:p>
            <a:pPr algn="just">
              <a:lnSpc>
                <a:spcPct val="150000"/>
              </a:lnSpc>
            </a:pPr>
            <a:r>
              <a:rPr lang="en-US" sz="2000" dirty="0">
                <a:ea typeface="+mn-lt"/>
                <a:cs typeface="+mn-lt"/>
              </a:rPr>
              <a:t>You can also share an "everyone can edit" link with other people in your workplace for large scale collaboration. Jamboard is also great to help people to collaborate in remote or online settings, as people can work together or in groups on the same jam.</a:t>
            </a:r>
          </a:p>
          <a:p>
            <a:pPr algn="just">
              <a:lnSpc>
                <a:spcPct val="150000"/>
              </a:lnSpc>
            </a:pPr>
            <a:r>
              <a:rPr lang="en-US" sz="2000" dirty="0">
                <a:solidFill>
                  <a:srgbClr val="F9A169"/>
                </a:solidFill>
                <a:ea typeface="+mn-lt"/>
                <a:cs typeface="+mn-lt"/>
              </a:rPr>
              <a:t>Tool Website: </a:t>
            </a:r>
            <a:r>
              <a:rPr lang="en-US" sz="2000" dirty="0">
                <a:solidFill>
                  <a:srgbClr val="F9A169"/>
                </a:solidFill>
                <a:ea typeface="+mn-lt"/>
                <a:cs typeface="+mn-lt"/>
                <a:hlinkClick r:id="rId2">
                  <a:extLst>
                    <a:ext uri="{A12FA001-AC4F-418D-AE19-62706E023703}">
                      <ahyp:hlinkClr xmlns:ahyp="http://schemas.microsoft.com/office/drawing/2018/hyperlinkcolor" val="tx"/>
                    </a:ext>
                  </a:extLst>
                </a:hlinkClick>
              </a:rPr>
              <a:t>Jamboard</a:t>
            </a:r>
            <a:endParaRPr lang="en-US" sz="2000" dirty="0">
              <a:solidFill>
                <a:srgbClr val="F9A169"/>
              </a:solidFill>
              <a:ea typeface="+mn-lt"/>
              <a:cs typeface="+mn-lt"/>
            </a:endParaRPr>
          </a:p>
          <a:p>
            <a:endParaRPr lang="en-IE" sz="2200" b="1" dirty="0">
              <a:ea typeface="+mn-lt"/>
              <a:cs typeface="+mn-lt"/>
            </a:endParaRPr>
          </a:p>
          <a:p>
            <a:endParaRPr lang="en-US" sz="2200" dirty="0"/>
          </a:p>
          <a:p>
            <a:endParaRPr lang="en-US" sz="2200" dirty="0">
              <a:solidFill>
                <a:srgbClr val="F9A169"/>
              </a:solidFill>
              <a:cs typeface="Calibri"/>
            </a:endParaRPr>
          </a:p>
        </p:txBody>
      </p:sp>
      <p:sp>
        <p:nvSpPr>
          <p:cNvPr id="6" name="Text Placeholder 5">
            <a:extLst>
              <a:ext uri="{FF2B5EF4-FFF2-40B4-BE49-F238E27FC236}">
                <a16:creationId xmlns:a16="http://schemas.microsoft.com/office/drawing/2014/main" id="{98C3F45B-476E-1AD6-5EA0-9AD6CC085356}"/>
              </a:ext>
            </a:extLst>
          </p:cNvPr>
          <p:cNvSpPr>
            <a:spLocks noGrp="1"/>
          </p:cNvSpPr>
          <p:nvPr>
            <p:ph type="body" sz="quarter" idx="18"/>
          </p:nvPr>
        </p:nvSpPr>
        <p:spPr>
          <a:xfrm>
            <a:off x="447065" y="309491"/>
            <a:ext cx="11097969" cy="612579"/>
          </a:xfrm>
        </p:spPr>
        <p:txBody>
          <a:bodyPr/>
          <a:lstStyle/>
          <a:p>
            <a:r>
              <a:rPr lang="en-IE" dirty="0">
                <a:solidFill>
                  <a:srgbClr val="8D5B98"/>
                </a:solidFill>
              </a:rPr>
              <a:t>Tool In Focus: </a:t>
            </a:r>
            <a:r>
              <a:rPr lang="en-IE" dirty="0" err="1">
                <a:solidFill>
                  <a:srgbClr val="8D5B98"/>
                </a:solidFill>
              </a:rPr>
              <a:t>Jamboard</a:t>
            </a:r>
            <a:endParaRPr lang="en-IE" dirty="0">
              <a:solidFill>
                <a:srgbClr val="8D5B98"/>
              </a:solidFill>
            </a:endParaRPr>
          </a:p>
          <a:p>
            <a:endParaRPr lang="en-IE" dirty="0"/>
          </a:p>
        </p:txBody>
      </p:sp>
      <p:pic>
        <p:nvPicPr>
          <p:cNvPr id="6148" name="Picture 4" descr="Why use Jamboard with Zoom? | Instructional Technology Group">
            <a:extLst>
              <a:ext uri="{FF2B5EF4-FFF2-40B4-BE49-F238E27FC236}">
                <a16:creationId xmlns:a16="http://schemas.microsoft.com/office/drawing/2014/main" id="{AFF96902-C9AB-439B-BA85-476901814E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5139" y="265877"/>
            <a:ext cx="3026880" cy="853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72723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2C5B834-5EA5-B447-B057-89CCA841DC5B}"/>
              </a:ext>
            </a:extLst>
          </p:cNvPr>
          <p:cNvSpPr>
            <a:spLocks noGrp="1"/>
          </p:cNvSpPr>
          <p:nvPr>
            <p:ph type="body" sz="quarter" idx="16"/>
          </p:nvPr>
        </p:nvSpPr>
        <p:spPr>
          <a:xfrm>
            <a:off x="307917" y="1160147"/>
            <a:ext cx="11102510" cy="5322896"/>
          </a:xfrm>
        </p:spPr>
        <p:txBody>
          <a:bodyPr/>
          <a:lstStyle/>
          <a:p>
            <a:pPr algn="just">
              <a:lnSpc>
                <a:spcPct val="150000"/>
              </a:lnSpc>
            </a:pPr>
            <a:r>
              <a:rPr lang="en-IE" sz="2200" dirty="0"/>
              <a:t>When we communicate with one another online, it can be a very different experience than when we communicate with each other in real life.</a:t>
            </a:r>
          </a:p>
          <a:p>
            <a:pPr algn="just">
              <a:lnSpc>
                <a:spcPct val="150000"/>
              </a:lnSpc>
            </a:pPr>
            <a:r>
              <a:rPr lang="en-IE" sz="2200" dirty="0"/>
              <a:t>When we communicate with people in real life, you can see them, see their facial expressions, hear their tone of voice, see their body language and hand gestures.</a:t>
            </a:r>
          </a:p>
          <a:p>
            <a:pPr algn="just">
              <a:lnSpc>
                <a:spcPct val="150000"/>
              </a:lnSpc>
            </a:pPr>
            <a:r>
              <a:rPr lang="en-IE" sz="2200" dirty="0"/>
              <a:t>When we communicate with people online, many of these visible ques are lost. This means it can sometimes be hard to understand what someone is trying to say, especially when there is a lack of tone too.</a:t>
            </a:r>
          </a:p>
          <a:p>
            <a:pPr algn="just">
              <a:lnSpc>
                <a:spcPct val="150000"/>
              </a:lnSpc>
            </a:pPr>
            <a:r>
              <a:rPr lang="en-IE" sz="2200" dirty="0"/>
              <a:t>For example, using cap locks may come across as overly aggressive, as if you are nearly shouting.</a:t>
            </a:r>
          </a:p>
          <a:p>
            <a:pPr algn="just">
              <a:lnSpc>
                <a:spcPct val="150000"/>
              </a:lnSpc>
            </a:pPr>
            <a:r>
              <a:rPr lang="en-IE" sz="2200" dirty="0"/>
              <a:t>Let’s take a closer look at the next slide</a:t>
            </a:r>
            <a:endParaRPr lang="en-US" sz="2200" dirty="0"/>
          </a:p>
        </p:txBody>
      </p:sp>
      <p:sp>
        <p:nvSpPr>
          <p:cNvPr id="3" name="Text Placeholder 2">
            <a:extLst>
              <a:ext uri="{FF2B5EF4-FFF2-40B4-BE49-F238E27FC236}">
                <a16:creationId xmlns:a16="http://schemas.microsoft.com/office/drawing/2014/main" id="{75EAE40D-9E96-D640-A3D5-6D42D7796328}"/>
              </a:ext>
            </a:extLst>
          </p:cNvPr>
          <p:cNvSpPr>
            <a:spLocks noGrp="1"/>
          </p:cNvSpPr>
          <p:nvPr>
            <p:ph type="body" sz="quarter" idx="18"/>
          </p:nvPr>
        </p:nvSpPr>
        <p:spPr>
          <a:xfrm>
            <a:off x="307917" y="378439"/>
            <a:ext cx="11097969" cy="609018"/>
          </a:xfrm>
        </p:spPr>
        <p:txBody>
          <a:bodyPr/>
          <a:lstStyle/>
          <a:p>
            <a:r>
              <a:rPr lang="en-IE" dirty="0">
                <a:solidFill>
                  <a:srgbClr val="8D5B98"/>
                </a:solidFill>
              </a:rPr>
              <a:t>Paying attention to tone</a:t>
            </a:r>
            <a:endParaRPr lang="en-RU" dirty="0">
              <a:solidFill>
                <a:srgbClr val="8D5B98"/>
              </a:solidFill>
            </a:endParaRPr>
          </a:p>
        </p:txBody>
      </p:sp>
    </p:spTree>
    <p:extLst>
      <p:ext uri="{BB962C8B-B14F-4D97-AF65-F5344CB8AC3E}">
        <p14:creationId xmlns:p14="http://schemas.microsoft.com/office/powerpoint/2010/main" val="18648749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105F9E9-0CBC-99E3-A502-67DF36B47629}"/>
              </a:ext>
            </a:extLst>
          </p:cNvPr>
          <p:cNvSpPr>
            <a:spLocks noGrp="1"/>
          </p:cNvSpPr>
          <p:nvPr>
            <p:ph type="pic" sz="quarter" idx="15"/>
          </p:nvPr>
        </p:nvSpPr>
        <p:spPr/>
      </p:sp>
      <p:sp>
        <p:nvSpPr>
          <p:cNvPr id="6" name="Text Placeholder 5">
            <a:extLst>
              <a:ext uri="{FF2B5EF4-FFF2-40B4-BE49-F238E27FC236}">
                <a16:creationId xmlns:a16="http://schemas.microsoft.com/office/drawing/2014/main" id="{7D4D9554-0B1A-DCEF-B2FA-F996B538D77E}"/>
              </a:ext>
            </a:extLst>
          </p:cNvPr>
          <p:cNvSpPr>
            <a:spLocks noGrp="1"/>
          </p:cNvSpPr>
          <p:nvPr>
            <p:ph type="body" sz="quarter" idx="17"/>
          </p:nvPr>
        </p:nvSpPr>
        <p:spPr/>
        <p:txBody>
          <a:bodyPr/>
          <a:lstStyle/>
          <a:p>
            <a:pPr algn="just">
              <a:lnSpc>
                <a:spcPct val="150000"/>
              </a:lnSpc>
            </a:pPr>
            <a:r>
              <a:rPr lang="en-IE" sz="2400" dirty="0">
                <a:solidFill>
                  <a:schemeClr val="tx1"/>
                </a:solidFill>
              </a:rPr>
              <a:t>Watch this video that explains how to get started with </a:t>
            </a:r>
            <a:r>
              <a:rPr lang="en-IE" sz="2400" dirty="0" err="1">
                <a:solidFill>
                  <a:schemeClr val="tx1"/>
                </a:solidFill>
              </a:rPr>
              <a:t>Jamboard</a:t>
            </a:r>
            <a:r>
              <a:rPr lang="en-IE" sz="2400" dirty="0">
                <a:solidFill>
                  <a:schemeClr val="tx1"/>
                </a:solidFill>
              </a:rPr>
              <a:t> and how to use it collaboratively:</a:t>
            </a:r>
          </a:p>
          <a:p>
            <a:endParaRPr lang="en-IE" sz="2400" dirty="0">
              <a:solidFill>
                <a:srgbClr val="8D5B98"/>
              </a:solidFill>
            </a:endParaRPr>
          </a:p>
          <a:p>
            <a:r>
              <a:rPr lang="en-IE" sz="2000" dirty="0">
                <a:solidFill>
                  <a:srgbClr val="F9A169"/>
                </a:solidFill>
                <a:hlinkClick r:id="rId3">
                  <a:extLst>
                    <a:ext uri="{A12FA001-AC4F-418D-AE19-62706E023703}">
                      <ahyp:hlinkClr xmlns:ahyp="http://schemas.microsoft.com/office/drawing/2018/hyperlinkcolor" val="tx"/>
                    </a:ext>
                  </a:extLst>
                </a:hlinkClick>
              </a:rPr>
              <a:t>https://www.youtube.com/watch?v=W_RYM1Qyf3k</a:t>
            </a:r>
            <a:endParaRPr lang="en-IE" sz="2000" dirty="0">
              <a:solidFill>
                <a:srgbClr val="F9A169"/>
              </a:solidFill>
            </a:endParaRPr>
          </a:p>
          <a:p>
            <a:endParaRPr lang="en-IE" sz="2400" dirty="0">
              <a:solidFill>
                <a:srgbClr val="8D5B98"/>
              </a:solidFill>
            </a:endParaRPr>
          </a:p>
        </p:txBody>
      </p:sp>
      <p:sp>
        <p:nvSpPr>
          <p:cNvPr id="3" name="Text Placeholder 2">
            <a:extLst>
              <a:ext uri="{FF2B5EF4-FFF2-40B4-BE49-F238E27FC236}">
                <a16:creationId xmlns:a16="http://schemas.microsoft.com/office/drawing/2014/main" id="{4D190C55-C7D0-2F2E-0690-4A84F8B7DC09}"/>
              </a:ext>
            </a:extLst>
          </p:cNvPr>
          <p:cNvSpPr>
            <a:spLocks noGrp="1"/>
          </p:cNvSpPr>
          <p:nvPr>
            <p:ph type="body" sz="quarter" idx="13"/>
          </p:nvPr>
        </p:nvSpPr>
        <p:spPr>
          <a:xfrm>
            <a:off x="447066" y="269735"/>
            <a:ext cx="11222614" cy="914202"/>
          </a:xfrm>
        </p:spPr>
        <p:txBody>
          <a:bodyPr>
            <a:normAutofit/>
          </a:bodyPr>
          <a:lstStyle/>
          <a:p>
            <a:r>
              <a:rPr lang="en-IE" dirty="0">
                <a:solidFill>
                  <a:srgbClr val="8D5B98"/>
                </a:solidFill>
              </a:rPr>
              <a:t>Video: Getting started with </a:t>
            </a:r>
            <a:r>
              <a:rPr lang="en-IE" dirty="0" err="1">
                <a:solidFill>
                  <a:srgbClr val="8D5B98"/>
                </a:solidFill>
              </a:rPr>
              <a:t>Jamboard</a:t>
            </a:r>
            <a:endParaRPr lang="en-IE" dirty="0">
              <a:solidFill>
                <a:srgbClr val="8D5B98"/>
              </a:solidFill>
            </a:endParaRPr>
          </a:p>
        </p:txBody>
      </p:sp>
      <p:pic>
        <p:nvPicPr>
          <p:cNvPr id="8" name="Picture 4" descr="Why use Jamboard with Zoom? | Instructional Technology Group">
            <a:extLst>
              <a:ext uri="{FF2B5EF4-FFF2-40B4-BE49-F238E27FC236}">
                <a16:creationId xmlns:a16="http://schemas.microsoft.com/office/drawing/2014/main" id="{39D83E07-FB05-F622-8E75-B3CBB56199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10330" y="0"/>
            <a:ext cx="3026880" cy="853899"/>
          </a:xfrm>
          <a:prstGeom prst="rect">
            <a:avLst/>
          </a:prstGeom>
          <a:noFill/>
          <a:extLst>
            <a:ext uri="{909E8E84-426E-40DD-AFC4-6F175D3DCCD1}">
              <a14:hiddenFill xmlns:a14="http://schemas.microsoft.com/office/drawing/2010/main">
                <a:solidFill>
                  <a:srgbClr val="FFFFFF"/>
                </a:solidFill>
              </a14:hiddenFill>
            </a:ext>
          </a:extLst>
        </p:spPr>
      </p:pic>
      <p:pic>
        <p:nvPicPr>
          <p:cNvPr id="5" name="Online Media 4" title="How to use Jamboard for collaboration">
            <a:hlinkClick r:id="" action="ppaction://media"/>
            <a:extLst>
              <a:ext uri="{FF2B5EF4-FFF2-40B4-BE49-F238E27FC236}">
                <a16:creationId xmlns:a16="http://schemas.microsoft.com/office/drawing/2014/main" id="{F797DE2E-CE8A-5DEE-BB1A-B8C890EB139B}"/>
              </a:ext>
            </a:extLst>
          </p:cNvPr>
          <p:cNvPicPr>
            <a:picLocks noRot="1" noChangeAspect="1"/>
          </p:cNvPicPr>
          <p:nvPr>
            <a:videoFile r:link="rId1"/>
          </p:nvPr>
        </p:nvPicPr>
        <p:blipFill>
          <a:blip r:embed="rId5"/>
          <a:stretch>
            <a:fillRect/>
          </a:stretch>
        </p:blipFill>
        <p:spPr>
          <a:xfrm>
            <a:off x="7326739" y="1223694"/>
            <a:ext cx="4856012" cy="4073410"/>
          </a:xfrm>
          <a:prstGeom prst="rect">
            <a:avLst/>
          </a:prstGeom>
        </p:spPr>
      </p:pic>
      <p:pic>
        <p:nvPicPr>
          <p:cNvPr id="7" name="Graphic 6" descr="Mouse outline">
            <a:extLst>
              <a:ext uri="{FF2B5EF4-FFF2-40B4-BE49-F238E27FC236}">
                <a16:creationId xmlns:a16="http://schemas.microsoft.com/office/drawing/2014/main" id="{6EA577E5-1F70-EACD-446C-EC8DBB17BBC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999002">
            <a:off x="4175439" y="4140012"/>
            <a:ext cx="683699" cy="683699"/>
          </a:xfrm>
          <a:prstGeom prst="rect">
            <a:avLst/>
          </a:prstGeom>
        </p:spPr>
      </p:pic>
      <p:sp>
        <p:nvSpPr>
          <p:cNvPr id="9" name="TextBox 8">
            <a:extLst>
              <a:ext uri="{FF2B5EF4-FFF2-40B4-BE49-F238E27FC236}">
                <a16:creationId xmlns:a16="http://schemas.microsoft.com/office/drawing/2014/main" id="{06FFBF31-C59C-8869-E84D-22A8EF570FBE}"/>
              </a:ext>
            </a:extLst>
          </p:cNvPr>
          <p:cNvSpPr txBox="1"/>
          <p:nvPr/>
        </p:nvSpPr>
        <p:spPr>
          <a:xfrm>
            <a:off x="4865262" y="4220252"/>
            <a:ext cx="2254720" cy="523220"/>
          </a:xfrm>
          <a:prstGeom prst="rect">
            <a:avLst/>
          </a:prstGeom>
          <a:noFill/>
        </p:spPr>
        <p:txBody>
          <a:bodyPr wrap="square" rtlCol="0">
            <a:spAutoFit/>
          </a:bodyPr>
          <a:lstStyle/>
          <a:p>
            <a:r>
              <a:rPr lang="hr-BA" sz="2800" b="1" dirty="0">
                <a:solidFill>
                  <a:srgbClr val="E78631"/>
                </a:solidFill>
              </a:rPr>
              <a:t>Click to </a:t>
            </a:r>
            <a:r>
              <a:rPr lang="en-IE" sz="2800" b="1" dirty="0">
                <a:solidFill>
                  <a:srgbClr val="E78631"/>
                </a:solidFill>
              </a:rPr>
              <a:t>watch</a:t>
            </a:r>
            <a:endParaRPr lang="en-US" sz="2800" b="1" dirty="0">
              <a:solidFill>
                <a:srgbClr val="E78631"/>
              </a:solidFill>
            </a:endParaRPr>
          </a:p>
        </p:txBody>
      </p:sp>
      <p:pic>
        <p:nvPicPr>
          <p:cNvPr id="10" name="Graphic 9" descr="Arrow: Slight curve with solid fill">
            <a:extLst>
              <a:ext uri="{FF2B5EF4-FFF2-40B4-BE49-F238E27FC236}">
                <a16:creationId xmlns:a16="http://schemas.microsoft.com/office/drawing/2014/main" id="{722D813F-94EA-F6D3-9524-28ECE186003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20230345">
            <a:off x="5882848" y="4390777"/>
            <a:ext cx="1513197" cy="1522472"/>
          </a:xfrm>
          <a:prstGeom prst="rect">
            <a:avLst/>
          </a:prstGeom>
        </p:spPr>
      </p:pic>
    </p:spTree>
    <p:extLst>
      <p:ext uri="{BB962C8B-B14F-4D97-AF65-F5344CB8AC3E}">
        <p14:creationId xmlns:p14="http://schemas.microsoft.com/office/powerpoint/2010/main" val="33246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DEC064F-2E71-C64F-AD00-38DE40C30EB9}"/>
              </a:ext>
            </a:extLst>
          </p:cNvPr>
          <p:cNvSpPr>
            <a:spLocks noGrp="1"/>
          </p:cNvSpPr>
          <p:nvPr>
            <p:ph type="body" sz="quarter" idx="16"/>
          </p:nvPr>
        </p:nvSpPr>
        <p:spPr>
          <a:xfrm>
            <a:off x="294665" y="790575"/>
            <a:ext cx="11102510" cy="5305257"/>
          </a:xfrm>
        </p:spPr>
        <p:txBody>
          <a:bodyPr/>
          <a:lstStyle/>
          <a:p>
            <a:pPr algn="just">
              <a:lnSpc>
                <a:spcPct val="150000"/>
              </a:lnSpc>
            </a:pPr>
            <a:r>
              <a:rPr lang="en-IE" sz="2000" dirty="0">
                <a:solidFill>
                  <a:schemeClr val="accent6"/>
                </a:solidFill>
                <a:ea typeface="+mn-lt"/>
                <a:cs typeface="+mn-lt"/>
              </a:rPr>
              <a:t>LinkedIn is a collaboration and social networking website that enables you to connect with people </a:t>
            </a:r>
          </a:p>
          <a:p>
            <a:pPr algn="just">
              <a:lnSpc>
                <a:spcPct val="150000"/>
              </a:lnSpc>
            </a:pPr>
            <a:r>
              <a:rPr lang="en-IE" sz="2000" dirty="0">
                <a:solidFill>
                  <a:schemeClr val="accent6"/>
                </a:solidFill>
                <a:ea typeface="+mn-lt"/>
                <a:cs typeface="+mn-lt"/>
              </a:rPr>
              <a:t>in a professional setting. It is a little bit like Facebook, where you can send connection requests to users, share posts and comment on other people’s posts.</a:t>
            </a:r>
          </a:p>
          <a:p>
            <a:pPr algn="just">
              <a:lnSpc>
                <a:spcPct val="150000"/>
              </a:lnSpc>
            </a:pPr>
            <a:r>
              <a:rPr lang="hr-BA" sz="2000" dirty="0">
                <a:solidFill>
                  <a:schemeClr val="accent6"/>
                </a:solidFill>
              </a:rPr>
              <a:t>Creating a LinkedIn account can allow you to connect with many professionals in the field you are interested in. </a:t>
            </a:r>
            <a:r>
              <a:rPr lang="en-US" sz="2000" dirty="0">
                <a:solidFill>
                  <a:schemeClr val="accent6"/>
                </a:solidFill>
              </a:rPr>
              <a:t>When you write your LinkedIn profile in a professional manner, it can allow you to create an online professional brand which may help open doors to opportunities and networks that you may not have been aware of without the help of social media.</a:t>
            </a:r>
            <a:endParaRPr lang="en-IE" sz="2000" dirty="0">
              <a:solidFill>
                <a:schemeClr val="accent6"/>
              </a:solidFill>
            </a:endParaRPr>
          </a:p>
          <a:p>
            <a:pPr algn="just">
              <a:lnSpc>
                <a:spcPct val="150000"/>
              </a:lnSpc>
            </a:pPr>
            <a:r>
              <a:rPr lang="en-IE" sz="2000" dirty="0">
                <a:solidFill>
                  <a:schemeClr val="accent6"/>
                </a:solidFill>
              </a:rPr>
              <a:t>With LinkedIn, y</a:t>
            </a:r>
            <a:r>
              <a:rPr lang="hr-BA" sz="2000" dirty="0">
                <a:solidFill>
                  <a:schemeClr val="accent6"/>
                </a:solidFill>
              </a:rPr>
              <a:t>ou can grow your network, ask questions and even begin to build your future employment chances.</a:t>
            </a:r>
            <a:r>
              <a:rPr lang="en-IE" sz="2000" dirty="0">
                <a:solidFill>
                  <a:schemeClr val="accent6"/>
                </a:solidFill>
              </a:rPr>
              <a:t> If there is a specific company that you would like to work for, you could try to connect with their recruitment officer. </a:t>
            </a:r>
            <a:endParaRPr lang="en-US" sz="2000" dirty="0">
              <a:ea typeface="+mn-lt"/>
              <a:cs typeface="+mn-lt"/>
            </a:endParaRPr>
          </a:p>
          <a:p>
            <a:pPr algn="just">
              <a:lnSpc>
                <a:spcPct val="150000"/>
              </a:lnSpc>
            </a:pPr>
            <a:r>
              <a:rPr lang="en-US" sz="2000" dirty="0">
                <a:solidFill>
                  <a:srgbClr val="F9A169"/>
                </a:solidFill>
                <a:cs typeface="Calibri"/>
              </a:rPr>
              <a:t>Tool Website: </a:t>
            </a:r>
            <a:r>
              <a:rPr lang="en-US" sz="2000" dirty="0">
                <a:solidFill>
                  <a:srgbClr val="F9A169"/>
                </a:solidFill>
                <a:cs typeface="Calibri"/>
                <a:hlinkClick r:id="rId2">
                  <a:extLst>
                    <a:ext uri="{A12FA001-AC4F-418D-AE19-62706E023703}">
                      <ahyp:hlinkClr xmlns:ahyp="http://schemas.microsoft.com/office/drawing/2018/hyperlinkcolor" val="tx"/>
                    </a:ext>
                  </a:extLst>
                </a:hlinkClick>
              </a:rPr>
              <a:t>LinkedIn website link</a:t>
            </a:r>
            <a:endParaRPr lang="en-US" sz="2000" dirty="0">
              <a:solidFill>
                <a:srgbClr val="F9A169"/>
              </a:solidFill>
              <a:cs typeface="Calibri"/>
            </a:endParaRPr>
          </a:p>
          <a:p>
            <a:endParaRPr lang="en-US" dirty="0">
              <a:solidFill>
                <a:srgbClr val="F9A169"/>
              </a:solidFill>
              <a:cs typeface="Calibri"/>
            </a:endParaRPr>
          </a:p>
        </p:txBody>
      </p:sp>
      <p:sp>
        <p:nvSpPr>
          <p:cNvPr id="6" name="Text Placeholder 5">
            <a:extLst>
              <a:ext uri="{FF2B5EF4-FFF2-40B4-BE49-F238E27FC236}">
                <a16:creationId xmlns:a16="http://schemas.microsoft.com/office/drawing/2014/main" id="{98C3F45B-476E-1AD6-5EA0-9AD6CC085356}"/>
              </a:ext>
            </a:extLst>
          </p:cNvPr>
          <p:cNvSpPr>
            <a:spLocks noGrp="1"/>
          </p:cNvSpPr>
          <p:nvPr>
            <p:ph type="body" sz="quarter" idx="18"/>
          </p:nvPr>
        </p:nvSpPr>
        <p:spPr>
          <a:xfrm>
            <a:off x="294665" y="214242"/>
            <a:ext cx="11097969" cy="713064"/>
          </a:xfrm>
        </p:spPr>
        <p:txBody>
          <a:bodyPr/>
          <a:lstStyle/>
          <a:p>
            <a:r>
              <a:rPr lang="en-IE" dirty="0">
                <a:solidFill>
                  <a:srgbClr val="8D5B98"/>
                </a:solidFill>
              </a:rPr>
              <a:t>Tool In Focus: LinkedIn</a:t>
            </a:r>
          </a:p>
          <a:p>
            <a:endParaRPr lang="en-IE" dirty="0"/>
          </a:p>
        </p:txBody>
      </p:sp>
      <p:pic>
        <p:nvPicPr>
          <p:cNvPr id="2052" name="Picture 4" descr="LinkedIn Connection Automation - Veloce">
            <a:extLst>
              <a:ext uri="{FF2B5EF4-FFF2-40B4-BE49-F238E27FC236}">
                <a16:creationId xmlns:a16="http://schemas.microsoft.com/office/drawing/2014/main" id="{8CDB1DDD-0A16-936B-5C77-B0FCF88191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799" y="-101606"/>
            <a:ext cx="2090529" cy="1306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23432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DEC064F-2E71-C64F-AD00-38DE40C30EB9}"/>
              </a:ext>
            </a:extLst>
          </p:cNvPr>
          <p:cNvSpPr>
            <a:spLocks noGrp="1"/>
          </p:cNvSpPr>
          <p:nvPr>
            <p:ph type="body" sz="quarter" idx="16"/>
          </p:nvPr>
        </p:nvSpPr>
        <p:spPr>
          <a:xfrm>
            <a:off x="447065" y="1076420"/>
            <a:ext cx="11102510" cy="4660015"/>
          </a:xfrm>
        </p:spPr>
        <p:txBody>
          <a:bodyPr/>
          <a:lstStyle/>
          <a:p>
            <a:pPr algn="just" fontAlgn="auto">
              <a:lnSpc>
                <a:spcPct val="150000"/>
              </a:lnSpc>
            </a:pPr>
            <a:r>
              <a:rPr lang="en-US" b="0" i="0" dirty="0">
                <a:effectLst/>
              </a:rPr>
              <a:t>To join LinkedIn and create your profile:</a:t>
            </a:r>
          </a:p>
          <a:p>
            <a:pPr algn="just" fontAlgn="auto">
              <a:lnSpc>
                <a:spcPct val="150000"/>
              </a:lnSpc>
            </a:pPr>
            <a:r>
              <a:rPr lang="en-US" b="0" i="0" dirty="0">
                <a:solidFill>
                  <a:srgbClr val="0675AD"/>
                </a:solidFill>
                <a:effectLst/>
              </a:rPr>
              <a:t>Step 1: Navigate to the </a:t>
            </a:r>
            <a:r>
              <a:rPr lang="en-US" b="1" i="0" u="none" strike="noStrike" dirty="0">
                <a:solidFill>
                  <a:srgbClr val="0675AD"/>
                </a:solidFill>
                <a:effectLst/>
                <a:hlinkClick r:id="rId2">
                  <a:extLst>
                    <a:ext uri="{A12FA001-AC4F-418D-AE19-62706E023703}">
                      <ahyp:hlinkClr xmlns:ahyp="http://schemas.microsoft.com/office/drawing/2018/hyperlinkcolor" val="tx"/>
                    </a:ext>
                  </a:extLst>
                </a:hlinkClick>
              </a:rPr>
              <a:t>LinkedIn sign up page</a:t>
            </a:r>
            <a:r>
              <a:rPr lang="en-US" b="0" i="0" dirty="0">
                <a:solidFill>
                  <a:srgbClr val="0675AD"/>
                </a:solidFill>
                <a:effectLst/>
              </a:rPr>
              <a:t>.</a:t>
            </a:r>
          </a:p>
          <a:p>
            <a:pPr algn="just" fontAlgn="auto">
              <a:lnSpc>
                <a:spcPct val="150000"/>
              </a:lnSpc>
            </a:pPr>
            <a:r>
              <a:rPr lang="en-US" b="0" i="0" dirty="0">
                <a:effectLst/>
              </a:rPr>
              <a:t>Type your first and last name, email address, and a password you'll use.</a:t>
            </a:r>
          </a:p>
          <a:p>
            <a:pPr algn="just" fontAlgn="auto">
              <a:lnSpc>
                <a:spcPct val="150000"/>
              </a:lnSpc>
            </a:pPr>
            <a:r>
              <a:rPr lang="en-US" b="1" i="0" dirty="0">
                <a:effectLst/>
              </a:rPr>
              <a:t>Note:</a:t>
            </a:r>
            <a:r>
              <a:rPr lang="en-US" b="0" i="0" dirty="0">
                <a:effectLst/>
              </a:rPr>
              <a:t> You must </a:t>
            </a:r>
            <a:r>
              <a:rPr lang="en-US" b="1" i="0" u="none" strike="noStrike" dirty="0">
                <a:solidFill>
                  <a:schemeClr val="tx1"/>
                </a:solidFill>
                <a:effectLst/>
                <a:hlinkClick r:id="rId3">
                  <a:extLst>
                    <a:ext uri="{A12FA001-AC4F-418D-AE19-62706E023703}">
                      <ahyp:hlinkClr xmlns:ahyp="http://schemas.microsoft.com/office/drawing/2018/hyperlinkcolor" val="tx"/>
                    </a:ext>
                  </a:extLst>
                </a:hlinkClick>
              </a:rPr>
              <a:t>use your true name</a:t>
            </a:r>
            <a:r>
              <a:rPr lang="en-US" b="0" i="0" dirty="0">
                <a:solidFill>
                  <a:schemeClr val="tx1"/>
                </a:solidFill>
                <a:effectLst/>
              </a:rPr>
              <a:t> </a:t>
            </a:r>
            <a:r>
              <a:rPr lang="en-US" b="0" i="0" dirty="0">
                <a:effectLst/>
              </a:rPr>
              <a:t>when creating a profile. Company names and pseudonyms are not allowed, as we explain in our </a:t>
            </a:r>
            <a:r>
              <a:rPr lang="en-US" b="1" i="0" u="none" strike="noStrike" dirty="0">
                <a:solidFill>
                  <a:schemeClr val="tx1"/>
                </a:solidFill>
                <a:effectLst/>
                <a:hlinkClick r:id="rId4">
                  <a:extLst>
                    <a:ext uri="{A12FA001-AC4F-418D-AE19-62706E023703}">
                      <ahyp:hlinkClr xmlns:ahyp="http://schemas.microsoft.com/office/drawing/2018/hyperlinkcolor" val="tx"/>
                    </a:ext>
                  </a:extLst>
                </a:hlinkClick>
              </a:rPr>
              <a:t>User Agreement</a:t>
            </a:r>
            <a:r>
              <a:rPr lang="en-US" b="0" i="0" dirty="0">
                <a:solidFill>
                  <a:schemeClr val="tx1"/>
                </a:solidFill>
                <a:effectLst/>
              </a:rPr>
              <a:t>.</a:t>
            </a:r>
          </a:p>
          <a:p>
            <a:pPr algn="just" fontAlgn="auto">
              <a:lnSpc>
                <a:spcPct val="150000"/>
              </a:lnSpc>
            </a:pPr>
            <a:r>
              <a:rPr lang="en-US" b="0" i="0" dirty="0">
                <a:solidFill>
                  <a:srgbClr val="F9A169"/>
                </a:solidFill>
                <a:effectLst/>
              </a:rPr>
              <a:t>Step 2: Click </a:t>
            </a:r>
            <a:r>
              <a:rPr lang="en-US" b="1" i="0" dirty="0">
                <a:solidFill>
                  <a:srgbClr val="F9A169"/>
                </a:solidFill>
                <a:effectLst/>
              </a:rPr>
              <a:t>Join now</a:t>
            </a:r>
            <a:r>
              <a:rPr lang="en-US" b="0" i="0" dirty="0">
                <a:solidFill>
                  <a:srgbClr val="F9A169"/>
                </a:solidFill>
                <a:effectLst/>
              </a:rPr>
              <a:t>.</a:t>
            </a:r>
          </a:p>
          <a:p>
            <a:pPr algn="just" fontAlgn="auto">
              <a:lnSpc>
                <a:spcPct val="150000"/>
              </a:lnSpc>
            </a:pPr>
            <a:r>
              <a:rPr lang="en-US" dirty="0">
                <a:solidFill>
                  <a:srgbClr val="8D5B98"/>
                </a:solidFill>
              </a:rPr>
              <a:t>Step 3: </a:t>
            </a:r>
            <a:r>
              <a:rPr lang="en-US" b="0" i="0" dirty="0">
                <a:solidFill>
                  <a:srgbClr val="8D5B98"/>
                </a:solidFill>
                <a:effectLst/>
              </a:rPr>
              <a:t>Complete any additional steps as prompted.</a:t>
            </a:r>
          </a:p>
          <a:p>
            <a:pPr algn="just" fontAlgn="auto">
              <a:lnSpc>
                <a:spcPct val="150000"/>
              </a:lnSpc>
            </a:pPr>
            <a:r>
              <a:rPr lang="en-US" dirty="0">
                <a:solidFill>
                  <a:srgbClr val="0675AD"/>
                </a:solidFill>
                <a:hlinkClick r:id="rId5">
                  <a:extLst>
                    <a:ext uri="{A12FA001-AC4F-418D-AE19-62706E023703}">
                      <ahyp:hlinkClr xmlns:ahyp="http://schemas.microsoft.com/office/drawing/2018/hyperlinkcolor" val="tx"/>
                    </a:ext>
                  </a:extLst>
                </a:hlinkClick>
              </a:rPr>
              <a:t>Click on this link for some tips about how LinkedIn can help you</a:t>
            </a:r>
            <a:endParaRPr lang="en-US" b="0" i="0" dirty="0">
              <a:solidFill>
                <a:srgbClr val="0675AD"/>
              </a:solidFill>
              <a:effectLst/>
            </a:endParaRPr>
          </a:p>
          <a:p>
            <a:endParaRPr lang="en-US" dirty="0">
              <a:solidFill>
                <a:srgbClr val="F9A169"/>
              </a:solidFill>
              <a:cs typeface="Calibri"/>
            </a:endParaRPr>
          </a:p>
        </p:txBody>
      </p:sp>
      <p:sp>
        <p:nvSpPr>
          <p:cNvPr id="6" name="Text Placeholder 5">
            <a:extLst>
              <a:ext uri="{FF2B5EF4-FFF2-40B4-BE49-F238E27FC236}">
                <a16:creationId xmlns:a16="http://schemas.microsoft.com/office/drawing/2014/main" id="{98C3F45B-476E-1AD6-5EA0-9AD6CC085356}"/>
              </a:ext>
            </a:extLst>
          </p:cNvPr>
          <p:cNvSpPr>
            <a:spLocks noGrp="1"/>
          </p:cNvSpPr>
          <p:nvPr>
            <p:ph type="body" sz="quarter" idx="18"/>
          </p:nvPr>
        </p:nvSpPr>
        <p:spPr/>
        <p:txBody>
          <a:bodyPr/>
          <a:lstStyle/>
          <a:p>
            <a:r>
              <a:rPr lang="en-IE" dirty="0">
                <a:solidFill>
                  <a:srgbClr val="8D5B98"/>
                </a:solidFill>
              </a:rPr>
              <a:t>Tool In Focus: LinkedIn</a:t>
            </a:r>
          </a:p>
          <a:p>
            <a:endParaRPr lang="en-IE" dirty="0"/>
          </a:p>
        </p:txBody>
      </p:sp>
      <p:pic>
        <p:nvPicPr>
          <p:cNvPr id="2052" name="Picture 4" descr="LinkedIn Connection Automation - Veloce">
            <a:extLst>
              <a:ext uri="{FF2B5EF4-FFF2-40B4-BE49-F238E27FC236}">
                <a16:creationId xmlns:a16="http://schemas.microsoft.com/office/drawing/2014/main" id="{8CDB1DDD-0A16-936B-5C77-B0FCF881919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43799" y="-101606"/>
            <a:ext cx="2090529" cy="1306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89803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105F9E9-0CBC-99E3-A502-67DF36B47629}"/>
              </a:ext>
            </a:extLst>
          </p:cNvPr>
          <p:cNvSpPr>
            <a:spLocks noGrp="1"/>
          </p:cNvSpPr>
          <p:nvPr>
            <p:ph type="pic" sz="quarter" idx="15"/>
          </p:nvPr>
        </p:nvSpPr>
        <p:spPr/>
      </p:sp>
      <p:sp>
        <p:nvSpPr>
          <p:cNvPr id="6" name="Text Placeholder 5">
            <a:extLst>
              <a:ext uri="{FF2B5EF4-FFF2-40B4-BE49-F238E27FC236}">
                <a16:creationId xmlns:a16="http://schemas.microsoft.com/office/drawing/2014/main" id="{7D4D9554-0B1A-DCEF-B2FA-F996B538D77E}"/>
              </a:ext>
            </a:extLst>
          </p:cNvPr>
          <p:cNvSpPr>
            <a:spLocks noGrp="1"/>
          </p:cNvSpPr>
          <p:nvPr>
            <p:ph type="body" sz="quarter" idx="17"/>
          </p:nvPr>
        </p:nvSpPr>
        <p:spPr>
          <a:xfrm>
            <a:off x="447066" y="1104901"/>
            <a:ext cx="6361734" cy="3956624"/>
          </a:xfrm>
        </p:spPr>
        <p:txBody>
          <a:bodyPr/>
          <a:lstStyle/>
          <a:p>
            <a:pPr algn="just">
              <a:lnSpc>
                <a:spcPct val="150000"/>
              </a:lnSpc>
            </a:pPr>
            <a:r>
              <a:rPr lang="en-IE" sz="2400" dirty="0">
                <a:solidFill>
                  <a:schemeClr val="tx1"/>
                </a:solidFill>
              </a:rPr>
              <a:t>Check out this handy video which explains how to get started with using LinkedIn, and has some useful tips and tricks when creating a LinkedIn account:</a:t>
            </a:r>
          </a:p>
          <a:p>
            <a:r>
              <a:rPr lang="en-IE" sz="2000" dirty="0">
                <a:solidFill>
                  <a:srgbClr val="F9A169"/>
                </a:solidFill>
                <a:hlinkClick r:id="rId3">
                  <a:extLst>
                    <a:ext uri="{A12FA001-AC4F-418D-AE19-62706E023703}">
                      <ahyp:hlinkClr xmlns:ahyp="http://schemas.microsoft.com/office/drawing/2018/hyperlinkcolor" val="tx"/>
                    </a:ext>
                  </a:extLst>
                </a:hlinkClick>
              </a:rPr>
              <a:t>https://www.youtube.com/watch?v=3FnovWnhObs</a:t>
            </a:r>
            <a:endParaRPr lang="en-IE" sz="2000" dirty="0">
              <a:solidFill>
                <a:srgbClr val="F9A169"/>
              </a:solidFill>
            </a:endParaRPr>
          </a:p>
          <a:p>
            <a:endParaRPr lang="en-IE" sz="2400" dirty="0">
              <a:solidFill>
                <a:srgbClr val="8D5B98"/>
              </a:solidFill>
            </a:endParaRPr>
          </a:p>
        </p:txBody>
      </p:sp>
      <p:sp>
        <p:nvSpPr>
          <p:cNvPr id="3" name="Text Placeholder 2">
            <a:extLst>
              <a:ext uri="{FF2B5EF4-FFF2-40B4-BE49-F238E27FC236}">
                <a16:creationId xmlns:a16="http://schemas.microsoft.com/office/drawing/2014/main" id="{4D190C55-C7D0-2F2E-0690-4A84F8B7DC09}"/>
              </a:ext>
            </a:extLst>
          </p:cNvPr>
          <p:cNvSpPr>
            <a:spLocks noGrp="1"/>
          </p:cNvSpPr>
          <p:nvPr>
            <p:ph type="body" sz="quarter" idx="13"/>
          </p:nvPr>
        </p:nvSpPr>
        <p:spPr>
          <a:xfrm>
            <a:off x="352425" y="309492"/>
            <a:ext cx="11317255" cy="914202"/>
          </a:xfrm>
        </p:spPr>
        <p:txBody>
          <a:bodyPr>
            <a:normAutofit/>
          </a:bodyPr>
          <a:lstStyle/>
          <a:p>
            <a:r>
              <a:rPr lang="en-IE" dirty="0">
                <a:solidFill>
                  <a:srgbClr val="8D5B98"/>
                </a:solidFill>
              </a:rPr>
              <a:t>Video: Introduction to LinkedIn</a:t>
            </a:r>
          </a:p>
        </p:txBody>
      </p:sp>
      <p:pic>
        <p:nvPicPr>
          <p:cNvPr id="7" name="Picture 4" descr="LinkedIn Connection Automation - Veloce">
            <a:extLst>
              <a:ext uri="{FF2B5EF4-FFF2-40B4-BE49-F238E27FC236}">
                <a16:creationId xmlns:a16="http://schemas.microsoft.com/office/drawing/2014/main" id="{29749647-CEAC-D24D-BF52-238B93A3C6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799" y="-101606"/>
            <a:ext cx="2090529" cy="1306581"/>
          </a:xfrm>
          <a:prstGeom prst="rect">
            <a:avLst/>
          </a:prstGeom>
          <a:noFill/>
          <a:extLst>
            <a:ext uri="{909E8E84-426E-40DD-AFC4-6F175D3DCCD1}">
              <a14:hiddenFill xmlns:a14="http://schemas.microsoft.com/office/drawing/2010/main">
                <a:solidFill>
                  <a:srgbClr val="FFFFFF"/>
                </a:solidFill>
              </a14:hiddenFill>
            </a:ext>
          </a:extLst>
        </p:spPr>
      </p:pic>
      <p:pic>
        <p:nvPicPr>
          <p:cNvPr id="5" name="Online Media 4" title="How to Use LinkedIn 2022 - LinkedIn Tutorial for Beginners (Profile Tips)">
            <a:hlinkClick r:id="" action="ppaction://media"/>
            <a:extLst>
              <a:ext uri="{FF2B5EF4-FFF2-40B4-BE49-F238E27FC236}">
                <a16:creationId xmlns:a16="http://schemas.microsoft.com/office/drawing/2014/main" id="{F50C2C2D-BD54-2944-CB61-56C3DC4188EC}"/>
              </a:ext>
            </a:extLst>
          </p:cNvPr>
          <p:cNvPicPr>
            <a:picLocks noRot="1" noChangeAspect="1"/>
          </p:cNvPicPr>
          <p:nvPr>
            <a:videoFile r:link="rId1"/>
          </p:nvPr>
        </p:nvPicPr>
        <p:blipFill>
          <a:blip r:embed="rId5"/>
          <a:stretch>
            <a:fillRect/>
          </a:stretch>
        </p:blipFill>
        <p:spPr>
          <a:xfrm>
            <a:off x="7319063" y="1204975"/>
            <a:ext cx="4905142" cy="4071091"/>
          </a:xfrm>
          <a:prstGeom prst="rect">
            <a:avLst/>
          </a:prstGeom>
        </p:spPr>
      </p:pic>
      <p:pic>
        <p:nvPicPr>
          <p:cNvPr id="8" name="Graphic 7" descr="Mouse outline">
            <a:extLst>
              <a:ext uri="{FF2B5EF4-FFF2-40B4-BE49-F238E27FC236}">
                <a16:creationId xmlns:a16="http://schemas.microsoft.com/office/drawing/2014/main" id="{8F952A6F-55A3-57F4-DEF8-5C52432D454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999002">
            <a:off x="4175439" y="4140012"/>
            <a:ext cx="683699" cy="683699"/>
          </a:xfrm>
          <a:prstGeom prst="rect">
            <a:avLst/>
          </a:prstGeom>
        </p:spPr>
      </p:pic>
      <p:sp>
        <p:nvSpPr>
          <p:cNvPr id="9" name="TextBox 8">
            <a:extLst>
              <a:ext uri="{FF2B5EF4-FFF2-40B4-BE49-F238E27FC236}">
                <a16:creationId xmlns:a16="http://schemas.microsoft.com/office/drawing/2014/main" id="{54CADDCC-4914-265E-EC4F-D644A5929438}"/>
              </a:ext>
            </a:extLst>
          </p:cNvPr>
          <p:cNvSpPr txBox="1"/>
          <p:nvPr/>
        </p:nvSpPr>
        <p:spPr>
          <a:xfrm>
            <a:off x="4865262" y="4220252"/>
            <a:ext cx="2254720" cy="523220"/>
          </a:xfrm>
          <a:prstGeom prst="rect">
            <a:avLst/>
          </a:prstGeom>
          <a:noFill/>
        </p:spPr>
        <p:txBody>
          <a:bodyPr wrap="square" rtlCol="0">
            <a:spAutoFit/>
          </a:bodyPr>
          <a:lstStyle/>
          <a:p>
            <a:r>
              <a:rPr lang="hr-BA" sz="2800" b="1" dirty="0">
                <a:solidFill>
                  <a:srgbClr val="E78631"/>
                </a:solidFill>
              </a:rPr>
              <a:t>Click to </a:t>
            </a:r>
            <a:r>
              <a:rPr lang="en-IE" sz="2800" b="1" dirty="0">
                <a:solidFill>
                  <a:srgbClr val="E78631"/>
                </a:solidFill>
              </a:rPr>
              <a:t>watch</a:t>
            </a:r>
            <a:endParaRPr lang="en-US" sz="2800" b="1" dirty="0">
              <a:solidFill>
                <a:srgbClr val="E78631"/>
              </a:solidFill>
            </a:endParaRPr>
          </a:p>
        </p:txBody>
      </p:sp>
      <p:pic>
        <p:nvPicPr>
          <p:cNvPr id="10" name="Graphic 9" descr="Arrow: Slight curve with solid fill">
            <a:extLst>
              <a:ext uri="{FF2B5EF4-FFF2-40B4-BE49-F238E27FC236}">
                <a16:creationId xmlns:a16="http://schemas.microsoft.com/office/drawing/2014/main" id="{C63E66E6-F9F2-7AB2-CBDC-077F0C9ECB7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20230345">
            <a:off x="5882848" y="4390777"/>
            <a:ext cx="1513197" cy="1522472"/>
          </a:xfrm>
          <a:prstGeom prst="rect">
            <a:avLst/>
          </a:prstGeom>
        </p:spPr>
      </p:pic>
    </p:spTree>
    <p:extLst>
      <p:ext uri="{BB962C8B-B14F-4D97-AF65-F5344CB8AC3E}">
        <p14:creationId xmlns:p14="http://schemas.microsoft.com/office/powerpoint/2010/main" val="4023506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DEC064F-2E71-C64F-AD00-38DE40C30EB9}"/>
              </a:ext>
            </a:extLst>
          </p:cNvPr>
          <p:cNvSpPr>
            <a:spLocks noGrp="1"/>
          </p:cNvSpPr>
          <p:nvPr>
            <p:ph type="body" sz="quarter" idx="16"/>
          </p:nvPr>
        </p:nvSpPr>
        <p:spPr>
          <a:xfrm>
            <a:off x="362514" y="1098992"/>
            <a:ext cx="11102510" cy="4660015"/>
          </a:xfrm>
        </p:spPr>
        <p:txBody>
          <a:bodyPr/>
          <a:lstStyle/>
          <a:p>
            <a:pPr algn="just">
              <a:lnSpc>
                <a:spcPct val="150000"/>
              </a:lnSpc>
            </a:pPr>
            <a:r>
              <a:rPr lang="en-US" sz="1800" dirty="0">
                <a:cs typeface="Calibri"/>
              </a:rPr>
              <a:t>Microsoft Teams is a platform that gives its users a hub for teamwork. Teams uses channels rather than file folders and uses chats instead of emails. This change to the usual way of working in a team allows for each team member to access and work on the same files at the same time.</a:t>
            </a:r>
          </a:p>
          <a:p>
            <a:pPr algn="just">
              <a:lnSpc>
                <a:spcPct val="150000"/>
              </a:lnSpc>
            </a:pPr>
            <a:r>
              <a:rPr lang="en-US" sz="1800" dirty="0"/>
              <a:t>Teams allows for quick access to apps, documents, and files and can help you to stay focused and organized in one central place. Try adding tabs for your </a:t>
            </a:r>
            <a:r>
              <a:rPr lang="en-IE" sz="1800" dirty="0"/>
              <a:t>favourite</a:t>
            </a:r>
            <a:r>
              <a:rPr lang="en-US" sz="1800" dirty="0"/>
              <a:t> tools, important files, collaborate real-time on documents, and store or share them easily with SharePoint integration into Teams. SharePoint is a web-based collaborative platform that integrates natively with Microsoft Office.</a:t>
            </a:r>
            <a:endParaRPr lang="hr-BA" sz="1800" dirty="0"/>
          </a:p>
          <a:p>
            <a:pPr algn="just">
              <a:lnSpc>
                <a:spcPct val="150000"/>
              </a:lnSpc>
            </a:pPr>
            <a:r>
              <a:rPr lang="en-US" sz="1800" dirty="0"/>
              <a:t>When you create a team in Teams, you get a SharePoint site automatically.</a:t>
            </a:r>
            <a:r>
              <a:rPr lang="hr-BA" sz="1800" dirty="0"/>
              <a:t> </a:t>
            </a:r>
            <a:r>
              <a:rPr lang="en-US" sz="1800" dirty="0"/>
              <a:t>SharePoint integration into Teams makes file sharing, storage, and collaboration easy.</a:t>
            </a:r>
          </a:p>
          <a:p>
            <a:pPr algn="just">
              <a:lnSpc>
                <a:spcPct val="150000"/>
              </a:lnSpc>
            </a:pPr>
            <a:r>
              <a:rPr lang="en-US" sz="1800" dirty="0"/>
              <a:t>Use Teams for collaboration on in-progress content, and SharePoint to review content and files</a:t>
            </a:r>
          </a:p>
          <a:p>
            <a:pPr algn="just">
              <a:lnSpc>
                <a:spcPct val="150000"/>
              </a:lnSpc>
            </a:pPr>
            <a:r>
              <a:rPr lang="en-US" sz="1800" dirty="0">
                <a:solidFill>
                  <a:srgbClr val="F9A169"/>
                </a:solidFill>
                <a:cs typeface="Calibri"/>
              </a:rPr>
              <a:t>Tool Website: </a:t>
            </a:r>
            <a:r>
              <a:rPr lang="en-US" sz="1800" dirty="0">
                <a:solidFill>
                  <a:srgbClr val="F9A169"/>
                </a:solidFill>
                <a:cs typeface="Calibri"/>
                <a:hlinkClick r:id="rId2">
                  <a:extLst>
                    <a:ext uri="{A12FA001-AC4F-418D-AE19-62706E023703}">
                      <ahyp:hlinkClr xmlns:ahyp="http://schemas.microsoft.com/office/drawing/2018/hyperlinkcolor" val="tx"/>
                    </a:ext>
                  </a:extLst>
                </a:hlinkClick>
              </a:rPr>
              <a:t>Microsoft Teams is for everyone</a:t>
            </a:r>
            <a:endParaRPr lang="en-US" sz="1800" dirty="0">
              <a:solidFill>
                <a:srgbClr val="F9A169"/>
              </a:solidFill>
              <a:cs typeface="Calibri"/>
            </a:endParaRPr>
          </a:p>
        </p:txBody>
      </p:sp>
      <p:sp>
        <p:nvSpPr>
          <p:cNvPr id="6" name="Text Placeholder 5">
            <a:extLst>
              <a:ext uri="{FF2B5EF4-FFF2-40B4-BE49-F238E27FC236}">
                <a16:creationId xmlns:a16="http://schemas.microsoft.com/office/drawing/2014/main" id="{98C3F45B-476E-1AD6-5EA0-9AD6CC085356}"/>
              </a:ext>
            </a:extLst>
          </p:cNvPr>
          <p:cNvSpPr>
            <a:spLocks noGrp="1"/>
          </p:cNvSpPr>
          <p:nvPr>
            <p:ph type="body" sz="quarter" idx="18"/>
          </p:nvPr>
        </p:nvSpPr>
        <p:spPr/>
        <p:txBody>
          <a:bodyPr/>
          <a:lstStyle/>
          <a:p>
            <a:r>
              <a:rPr lang="en-IE" dirty="0">
                <a:solidFill>
                  <a:srgbClr val="8D5B98"/>
                </a:solidFill>
              </a:rPr>
              <a:t>Tool In Focus: Microsoft Teams</a:t>
            </a:r>
          </a:p>
          <a:p>
            <a:endParaRPr lang="en-IE" dirty="0"/>
          </a:p>
        </p:txBody>
      </p:sp>
      <p:pic>
        <p:nvPicPr>
          <p:cNvPr id="7" name="Picture 6" descr="Logo&#10;&#10;Description automatically generated">
            <a:extLst>
              <a:ext uri="{FF2B5EF4-FFF2-40B4-BE49-F238E27FC236}">
                <a16:creationId xmlns:a16="http://schemas.microsoft.com/office/drawing/2014/main" id="{9E597604-EBEA-2F2F-CB00-DF2129B2F9BA}"/>
              </a:ext>
            </a:extLst>
          </p:cNvPr>
          <p:cNvPicPr>
            <a:picLocks noChangeAspect="1"/>
          </p:cNvPicPr>
          <p:nvPr/>
        </p:nvPicPr>
        <p:blipFill>
          <a:blip r:embed="rId3"/>
          <a:stretch>
            <a:fillRect/>
          </a:stretch>
        </p:blipFill>
        <p:spPr>
          <a:xfrm>
            <a:off x="7506682" y="37673"/>
            <a:ext cx="2918608" cy="938446"/>
          </a:xfrm>
          <a:prstGeom prst="rect">
            <a:avLst/>
          </a:prstGeom>
        </p:spPr>
      </p:pic>
    </p:spTree>
    <p:extLst>
      <p:ext uri="{BB962C8B-B14F-4D97-AF65-F5344CB8AC3E}">
        <p14:creationId xmlns:p14="http://schemas.microsoft.com/office/powerpoint/2010/main" val="26978031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DEC064F-2E71-C64F-AD00-38DE40C30EB9}"/>
              </a:ext>
            </a:extLst>
          </p:cNvPr>
          <p:cNvSpPr>
            <a:spLocks noGrp="1"/>
          </p:cNvSpPr>
          <p:nvPr>
            <p:ph type="body" sz="quarter" idx="16"/>
          </p:nvPr>
        </p:nvSpPr>
        <p:spPr>
          <a:xfrm>
            <a:off x="447065" y="1076420"/>
            <a:ext cx="11102510" cy="4660015"/>
          </a:xfrm>
        </p:spPr>
        <p:txBody>
          <a:bodyPr/>
          <a:lstStyle/>
          <a:p>
            <a:pPr algn="l" fontAlgn="auto">
              <a:lnSpc>
                <a:spcPct val="150000"/>
              </a:lnSpc>
            </a:pPr>
            <a:r>
              <a:rPr lang="en-US" b="0" i="0" dirty="0">
                <a:effectLst/>
                <a:latin typeface="-apple-system"/>
              </a:rPr>
              <a:t>To join LinkedIn and create your profile:</a:t>
            </a:r>
          </a:p>
          <a:p>
            <a:pPr algn="l" fontAlgn="auto">
              <a:lnSpc>
                <a:spcPct val="150000"/>
              </a:lnSpc>
            </a:pPr>
            <a:r>
              <a:rPr lang="en-US" b="0" i="0" dirty="0">
                <a:solidFill>
                  <a:srgbClr val="0675AD"/>
                </a:solidFill>
                <a:effectLst/>
                <a:latin typeface="-apple-system"/>
              </a:rPr>
              <a:t>Step 1: Navigate to the </a:t>
            </a:r>
            <a:r>
              <a:rPr lang="en-US" b="1" i="0" u="none" strike="noStrike" dirty="0">
                <a:solidFill>
                  <a:srgbClr val="0675AD"/>
                </a:solidFill>
                <a:effectLst/>
                <a:latin typeface="-apple-system"/>
                <a:hlinkClick r:id="rId2">
                  <a:extLst>
                    <a:ext uri="{A12FA001-AC4F-418D-AE19-62706E023703}">
                      <ahyp:hlinkClr xmlns:ahyp="http://schemas.microsoft.com/office/drawing/2018/hyperlinkcolor" val="tx"/>
                    </a:ext>
                  </a:extLst>
                </a:hlinkClick>
              </a:rPr>
              <a:t>LinkedIn sign up page</a:t>
            </a:r>
            <a:r>
              <a:rPr lang="en-US" b="0" i="0" dirty="0">
                <a:solidFill>
                  <a:srgbClr val="0675AD"/>
                </a:solidFill>
                <a:effectLst/>
                <a:latin typeface="-apple-system"/>
              </a:rPr>
              <a:t>.</a:t>
            </a:r>
          </a:p>
          <a:p>
            <a:pPr algn="l" fontAlgn="auto">
              <a:lnSpc>
                <a:spcPct val="150000"/>
              </a:lnSpc>
            </a:pPr>
            <a:r>
              <a:rPr lang="en-US" b="0" i="0" dirty="0">
                <a:effectLst/>
                <a:latin typeface="-apple-system"/>
              </a:rPr>
              <a:t>Type your first and last name, email address, and a password you'll use.</a:t>
            </a:r>
          </a:p>
          <a:p>
            <a:pPr algn="l" fontAlgn="auto">
              <a:lnSpc>
                <a:spcPct val="150000"/>
              </a:lnSpc>
            </a:pPr>
            <a:r>
              <a:rPr lang="en-US" b="1" i="0" dirty="0">
                <a:effectLst/>
                <a:latin typeface="-apple-system"/>
              </a:rPr>
              <a:t>Note:</a:t>
            </a:r>
            <a:r>
              <a:rPr lang="en-US" b="0" i="0" dirty="0">
                <a:effectLst/>
                <a:latin typeface="-apple-system"/>
              </a:rPr>
              <a:t> You must </a:t>
            </a:r>
            <a:r>
              <a:rPr lang="en-US" b="1" i="0" u="none" strike="noStrike" dirty="0">
                <a:solidFill>
                  <a:schemeClr val="tx1"/>
                </a:solidFill>
                <a:effectLst/>
                <a:latin typeface="-apple-system"/>
                <a:hlinkClick r:id="rId3">
                  <a:extLst>
                    <a:ext uri="{A12FA001-AC4F-418D-AE19-62706E023703}">
                      <ahyp:hlinkClr xmlns:ahyp="http://schemas.microsoft.com/office/drawing/2018/hyperlinkcolor" val="tx"/>
                    </a:ext>
                  </a:extLst>
                </a:hlinkClick>
              </a:rPr>
              <a:t>use your true name</a:t>
            </a:r>
            <a:r>
              <a:rPr lang="en-US" b="0" i="0" dirty="0">
                <a:solidFill>
                  <a:schemeClr val="tx1"/>
                </a:solidFill>
                <a:effectLst/>
                <a:latin typeface="-apple-system"/>
              </a:rPr>
              <a:t> </a:t>
            </a:r>
            <a:r>
              <a:rPr lang="en-US" b="0" i="0" dirty="0">
                <a:effectLst/>
                <a:latin typeface="-apple-system"/>
              </a:rPr>
              <a:t>when creating a profile. Company names and pseudonyms are not allowed, as we explain in our </a:t>
            </a:r>
            <a:r>
              <a:rPr lang="en-US" b="1" i="0" u="none" strike="noStrike" dirty="0">
                <a:solidFill>
                  <a:schemeClr val="tx1"/>
                </a:solidFill>
                <a:effectLst/>
                <a:latin typeface="-apple-system"/>
                <a:hlinkClick r:id="rId4">
                  <a:extLst>
                    <a:ext uri="{A12FA001-AC4F-418D-AE19-62706E023703}">
                      <ahyp:hlinkClr xmlns:ahyp="http://schemas.microsoft.com/office/drawing/2018/hyperlinkcolor" val="tx"/>
                    </a:ext>
                  </a:extLst>
                </a:hlinkClick>
              </a:rPr>
              <a:t>User Agreement</a:t>
            </a:r>
            <a:r>
              <a:rPr lang="en-US" b="0" i="0" dirty="0">
                <a:solidFill>
                  <a:schemeClr val="tx1"/>
                </a:solidFill>
                <a:effectLst/>
                <a:latin typeface="-apple-system"/>
              </a:rPr>
              <a:t>.</a:t>
            </a:r>
          </a:p>
          <a:p>
            <a:pPr algn="l" fontAlgn="auto">
              <a:lnSpc>
                <a:spcPct val="150000"/>
              </a:lnSpc>
            </a:pPr>
            <a:r>
              <a:rPr lang="en-US" b="0" i="0" dirty="0">
                <a:solidFill>
                  <a:srgbClr val="F9A169"/>
                </a:solidFill>
                <a:effectLst/>
                <a:latin typeface="-apple-system"/>
              </a:rPr>
              <a:t>Step 2: Click </a:t>
            </a:r>
            <a:r>
              <a:rPr lang="en-US" b="1" i="0" dirty="0">
                <a:solidFill>
                  <a:srgbClr val="F9A169"/>
                </a:solidFill>
                <a:effectLst/>
                <a:latin typeface="-apple-system"/>
              </a:rPr>
              <a:t>Join now</a:t>
            </a:r>
            <a:r>
              <a:rPr lang="en-US" b="0" i="0" dirty="0">
                <a:solidFill>
                  <a:srgbClr val="F9A169"/>
                </a:solidFill>
                <a:effectLst/>
                <a:latin typeface="-apple-system"/>
              </a:rPr>
              <a:t>.</a:t>
            </a:r>
          </a:p>
          <a:p>
            <a:pPr algn="l" fontAlgn="auto">
              <a:lnSpc>
                <a:spcPct val="150000"/>
              </a:lnSpc>
            </a:pPr>
            <a:r>
              <a:rPr lang="en-US" dirty="0">
                <a:solidFill>
                  <a:srgbClr val="8D5B98"/>
                </a:solidFill>
                <a:latin typeface="-apple-system"/>
              </a:rPr>
              <a:t>Step 3: </a:t>
            </a:r>
            <a:r>
              <a:rPr lang="en-US" b="0" i="0" dirty="0">
                <a:solidFill>
                  <a:srgbClr val="8D5B98"/>
                </a:solidFill>
                <a:effectLst/>
                <a:latin typeface="-apple-system"/>
              </a:rPr>
              <a:t>Complete any additional steps as prompted.</a:t>
            </a:r>
          </a:p>
          <a:p>
            <a:pPr algn="l" fontAlgn="auto">
              <a:lnSpc>
                <a:spcPct val="150000"/>
              </a:lnSpc>
            </a:pPr>
            <a:r>
              <a:rPr lang="en-US" dirty="0">
                <a:solidFill>
                  <a:srgbClr val="0675AD"/>
                </a:solidFill>
                <a:latin typeface="-apple-system"/>
                <a:hlinkClick r:id="rId5">
                  <a:extLst>
                    <a:ext uri="{A12FA001-AC4F-418D-AE19-62706E023703}">
                      <ahyp:hlinkClr xmlns:ahyp="http://schemas.microsoft.com/office/drawing/2018/hyperlinkcolor" val="tx"/>
                    </a:ext>
                  </a:extLst>
                </a:hlinkClick>
              </a:rPr>
              <a:t>Click on this link for some tips about how LinkedIn can help you</a:t>
            </a:r>
            <a:endParaRPr lang="en-US" b="0" i="0" dirty="0">
              <a:solidFill>
                <a:srgbClr val="0675AD"/>
              </a:solidFill>
              <a:effectLst/>
              <a:latin typeface="-apple-system"/>
            </a:endParaRPr>
          </a:p>
          <a:p>
            <a:endParaRPr lang="en-US" dirty="0">
              <a:solidFill>
                <a:srgbClr val="F9A169"/>
              </a:solidFill>
              <a:cs typeface="Calibri"/>
            </a:endParaRPr>
          </a:p>
        </p:txBody>
      </p:sp>
      <p:sp>
        <p:nvSpPr>
          <p:cNvPr id="6" name="Text Placeholder 5">
            <a:extLst>
              <a:ext uri="{FF2B5EF4-FFF2-40B4-BE49-F238E27FC236}">
                <a16:creationId xmlns:a16="http://schemas.microsoft.com/office/drawing/2014/main" id="{98C3F45B-476E-1AD6-5EA0-9AD6CC085356}"/>
              </a:ext>
            </a:extLst>
          </p:cNvPr>
          <p:cNvSpPr>
            <a:spLocks noGrp="1"/>
          </p:cNvSpPr>
          <p:nvPr>
            <p:ph type="body" sz="quarter" idx="18"/>
          </p:nvPr>
        </p:nvSpPr>
        <p:spPr/>
        <p:txBody>
          <a:bodyPr/>
          <a:lstStyle/>
          <a:p>
            <a:r>
              <a:rPr lang="en-IE" dirty="0">
                <a:solidFill>
                  <a:srgbClr val="8D5B98"/>
                </a:solidFill>
              </a:rPr>
              <a:t>Tool In Focus: Microsoft Team</a:t>
            </a:r>
          </a:p>
          <a:p>
            <a:endParaRPr lang="en-IE" dirty="0"/>
          </a:p>
        </p:txBody>
      </p:sp>
      <p:pic>
        <p:nvPicPr>
          <p:cNvPr id="7" name="Picture 6" descr="Logo&#10;&#10;Description automatically generated">
            <a:extLst>
              <a:ext uri="{FF2B5EF4-FFF2-40B4-BE49-F238E27FC236}">
                <a16:creationId xmlns:a16="http://schemas.microsoft.com/office/drawing/2014/main" id="{B8652765-CA8C-4375-5C4E-374AF626506E}"/>
              </a:ext>
            </a:extLst>
          </p:cNvPr>
          <p:cNvPicPr>
            <a:picLocks noChangeAspect="1"/>
          </p:cNvPicPr>
          <p:nvPr/>
        </p:nvPicPr>
        <p:blipFill>
          <a:blip r:embed="rId6"/>
          <a:stretch>
            <a:fillRect/>
          </a:stretch>
        </p:blipFill>
        <p:spPr>
          <a:xfrm>
            <a:off x="7506682" y="37673"/>
            <a:ext cx="2918608" cy="938446"/>
          </a:xfrm>
          <a:prstGeom prst="rect">
            <a:avLst/>
          </a:prstGeom>
        </p:spPr>
      </p:pic>
    </p:spTree>
    <p:extLst>
      <p:ext uri="{BB962C8B-B14F-4D97-AF65-F5344CB8AC3E}">
        <p14:creationId xmlns:p14="http://schemas.microsoft.com/office/powerpoint/2010/main" val="17451116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105F9E9-0CBC-99E3-A502-67DF36B47629}"/>
              </a:ext>
            </a:extLst>
          </p:cNvPr>
          <p:cNvSpPr>
            <a:spLocks noGrp="1"/>
          </p:cNvSpPr>
          <p:nvPr>
            <p:ph type="pic" sz="quarter" idx="15"/>
          </p:nvPr>
        </p:nvSpPr>
        <p:spPr/>
      </p:sp>
      <p:sp>
        <p:nvSpPr>
          <p:cNvPr id="6" name="Text Placeholder 5">
            <a:extLst>
              <a:ext uri="{FF2B5EF4-FFF2-40B4-BE49-F238E27FC236}">
                <a16:creationId xmlns:a16="http://schemas.microsoft.com/office/drawing/2014/main" id="{7D4D9554-0B1A-DCEF-B2FA-F996B538D77E}"/>
              </a:ext>
            </a:extLst>
          </p:cNvPr>
          <p:cNvSpPr>
            <a:spLocks noGrp="1"/>
          </p:cNvSpPr>
          <p:nvPr>
            <p:ph type="body" sz="quarter" idx="17"/>
          </p:nvPr>
        </p:nvSpPr>
        <p:spPr/>
        <p:txBody>
          <a:bodyPr/>
          <a:lstStyle/>
          <a:p>
            <a:pPr>
              <a:lnSpc>
                <a:spcPct val="150000"/>
              </a:lnSpc>
            </a:pPr>
            <a:r>
              <a:rPr lang="en-US" sz="2400" dirty="0">
                <a:solidFill>
                  <a:schemeClr val="tx1"/>
                </a:solidFill>
              </a:rPr>
              <a:t>Watch this video which is a tutorial explaining how to use Microsoft Teams for collaboration and document sharing.</a:t>
            </a:r>
          </a:p>
          <a:p>
            <a:r>
              <a:rPr lang="en-IE" sz="2000" dirty="0">
                <a:solidFill>
                  <a:srgbClr val="F9A169"/>
                </a:solidFill>
                <a:hlinkClick r:id="rId3">
                  <a:extLst>
                    <a:ext uri="{A12FA001-AC4F-418D-AE19-62706E023703}">
                      <ahyp:hlinkClr xmlns:ahyp="http://schemas.microsoft.com/office/drawing/2018/hyperlinkcolor" val="tx"/>
                    </a:ext>
                  </a:extLst>
                </a:hlinkClick>
              </a:rPr>
              <a:t>https://www.youtube.com/watch?v=YgG-px5XrpQ</a:t>
            </a:r>
            <a:endParaRPr lang="en-IE" sz="2000" dirty="0">
              <a:solidFill>
                <a:srgbClr val="F9A169"/>
              </a:solidFill>
            </a:endParaRPr>
          </a:p>
          <a:p>
            <a:endParaRPr lang="en-IE" sz="2400" dirty="0">
              <a:solidFill>
                <a:srgbClr val="8D5B98"/>
              </a:solidFill>
            </a:endParaRPr>
          </a:p>
        </p:txBody>
      </p:sp>
      <p:sp>
        <p:nvSpPr>
          <p:cNvPr id="3" name="Text Placeholder 2">
            <a:extLst>
              <a:ext uri="{FF2B5EF4-FFF2-40B4-BE49-F238E27FC236}">
                <a16:creationId xmlns:a16="http://schemas.microsoft.com/office/drawing/2014/main" id="{4D190C55-C7D0-2F2E-0690-4A84F8B7DC09}"/>
              </a:ext>
            </a:extLst>
          </p:cNvPr>
          <p:cNvSpPr>
            <a:spLocks noGrp="1"/>
          </p:cNvSpPr>
          <p:nvPr>
            <p:ph type="body" sz="quarter" idx="13"/>
          </p:nvPr>
        </p:nvSpPr>
        <p:spPr/>
        <p:txBody>
          <a:bodyPr>
            <a:normAutofit/>
          </a:bodyPr>
          <a:lstStyle/>
          <a:p>
            <a:r>
              <a:rPr lang="en-IE" dirty="0">
                <a:solidFill>
                  <a:srgbClr val="8D5B98"/>
                </a:solidFill>
              </a:rPr>
              <a:t>Video: How to Collaborate on Teams</a:t>
            </a:r>
          </a:p>
        </p:txBody>
      </p:sp>
      <p:pic>
        <p:nvPicPr>
          <p:cNvPr id="8" name="Picture 7" descr="Logo&#10;&#10;Description automatically generated">
            <a:extLst>
              <a:ext uri="{FF2B5EF4-FFF2-40B4-BE49-F238E27FC236}">
                <a16:creationId xmlns:a16="http://schemas.microsoft.com/office/drawing/2014/main" id="{07FE6A00-07C6-5BD4-48EC-0383DEE0B6B8}"/>
              </a:ext>
            </a:extLst>
          </p:cNvPr>
          <p:cNvPicPr>
            <a:picLocks noChangeAspect="1"/>
          </p:cNvPicPr>
          <p:nvPr/>
        </p:nvPicPr>
        <p:blipFill>
          <a:blip r:embed="rId4"/>
          <a:stretch>
            <a:fillRect/>
          </a:stretch>
        </p:blipFill>
        <p:spPr>
          <a:xfrm>
            <a:off x="8510535" y="0"/>
            <a:ext cx="2918608" cy="938446"/>
          </a:xfrm>
          <a:prstGeom prst="rect">
            <a:avLst/>
          </a:prstGeom>
        </p:spPr>
      </p:pic>
      <p:pic>
        <p:nvPicPr>
          <p:cNvPr id="4" name="Online Media 3" title="How To Use Microsoft Teams For Collaboration And Document Sharing - Microsoft Teams Tutorial 2019">
            <a:hlinkClick r:id="" action="ppaction://media"/>
            <a:extLst>
              <a:ext uri="{FF2B5EF4-FFF2-40B4-BE49-F238E27FC236}">
                <a16:creationId xmlns:a16="http://schemas.microsoft.com/office/drawing/2014/main" id="{24C3F0B6-73F6-E2EF-43BD-A7FA46003793}"/>
              </a:ext>
            </a:extLst>
          </p:cNvPr>
          <p:cNvPicPr>
            <a:picLocks noRot="1" noChangeAspect="1"/>
          </p:cNvPicPr>
          <p:nvPr>
            <a:videoFile r:link="rId1"/>
          </p:nvPr>
        </p:nvPicPr>
        <p:blipFill>
          <a:blip r:embed="rId5"/>
          <a:stretch>
            <a:fillRect/>
          </a:stretch>
        </p:blipFill>
        <p:spPr>
          <a:xfrm>
            <a:off x="7366000" y="1223694"/>
            <a:ext cx="4819237" cy="4033653"/>
          </a:xfrm>
          <a:prstGeom prst="rect">
            <a:avLst/>
          </a:prstGeom>
        </p:spPr>
      </p:pic>
      <p:pic>
        <p:nvPicPr>
          <p:cNvPr id="7" name="Graphic 6" descr="Mouse outline">
            <a:extLst>
              <a:ext uri="{FF2B5EF4-FFF2-40B4-BE49-F238E27FC236}">
                <a16:creationId xmlns:a16="http://schemas.microsoft.com/office/drawing/2014/main" id="{E2F93AD9-81E5-3054-4769-2DF45C25979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999002">
            <a:off x="4175439" y="4140012"/>
            <a:ext cx="683699" cy="683699"/>
          </a:xfrm>
          <a:prstGeom prst="rect">
            <a:avLst/>
          </a:prstGeom>
        </p:spPr>
      </p:pic>
      <p:sp>
        <p:nvSpPr>
          <p:cNvPr id="9" name="TextBox 8">
            <a:extLst>
              <a:ext uri="{FF2B5EF4-FFF2-40B4-BE49-F238E27FC236}">
                <a16:creationId xmlns:a16="http://schemas.microsoft.com/office/drawing/2014/main" id="{FD07E3EB-775F-4C57-5746-CF1F67532867}"/>
              </a:ext>
            </a:extLst>
          </p:cNvPr>
          <p:cNvSpPr txBox="1"/>
          <p:nvPr/>
        </p:nvSpPr>
        <p:spPr>
          <a:xfrm>
            <a:off x="4865262" y="4220252"/>
            <a:ext cx="2254720" cy="523220"/>
          </a:xfrm>
          <a:prstGeom prst="rect">
            <a:avLst/>
          </a:prstGeom>
          <a:noFill/>
        </p:spPr>
        <p:txBody>
          <a:bodyPr wrap="square" rtlCol="0">
            <a:spAutoFit/>
          </a:bodyPr>
          <a:lstStyle/>
          <a:p>
            <a:r>
              <a:rPr lang="hr-BA" sz="2800" b="1" dirty="0">
                <a:solidFill>
                  <a:srgbClr val="E78631"/>
                </a:solidFill>
              </a:rPr>
              <a:t>Click to </a:t>
            </a:r>
            <a:r>
              <a:rPr lang="en-IE" sz="2800" b="1" dirty="0">
                <a:solidFill>
                  <a:srgbClr val="E78631"/>
                </a:solidFill>
              </a:rPr>
              <a:t>watch</a:t>
            </a:r>
            <a:endParaRPr lang="en-US" sz="2800" b="1" dirty="0">
              <a:solidFill>
                <a:srgbClr val="E78631"/>
              </a:solidFill>
            </a:endParaRPr>
          </a:p>
        </p:txBody>
      </p:sp>
      <p:pic>
        <p:nvPicPr>
          <p:cNvPr id="10" name="Graphic 9" descr="Arrow: Slight curve with solid fill">
            <a:extLst>
              <a:ext uri="{FF2B5EF4-FFF2-40B4-BE49-F238E27FC236}">
                <a16:creationId xmlns:a16="http://schemas.microsoft.com/office/drawing/2014/main" id="{F950D53D-AD5B-DF69-E79D-06401DA3CE9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20230345">
            <a:off x="5882848" y="4390777"/>
            <a:ext cx="1513197" cy="1522472"/>
          </a:xfrm>
          <a:prstGeom prst="rect">
            <a:avLst/>
          </a:prstGeom>
        </p:spPr>
      </p:pic>
    </p:spTree>
    <p:extLst>
      <p:ext uri="{BB962C8B-B14F-4D97-AF65-F5344CB8AC3E}">
        <p14:creationId xmlns:p14="http://schemas.microsoft.com/office/powerpoint/2010/main" val="3966613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9801207-CCC5-E34A-8E29-11B598ED2F4E}"/>
              </a:ext>
            </a:extLst>
          </p:cNvPr>
          <p:cNvSpPr>
            <a:spLocks noGrp="1"/>
          </p:cNvSpPr>
          <p:nvPr>
            <p:ph type="body" sz="quarter" idx="18"/>
          </p:nvPr>
        </p:nvSpPr>
        <p:spPr>
          <a:xfrm>
            <a:off x="447065" y="309491"/>
            <a:ext cx="11097969" cy="706509"/>
          </a:xfrm>
        </p:spPr>
        <p:txBody>
          <a:bodyPr/>
          <a:lstStyle/>
          <a:p>
            <a:r>
              <a:rPr lang="en-IE" dirty="0">
                <a:solidFill>
                  <a:srgbClr val="8D5B98"/>
                </a:solidFill>
              </a:rPr>
              <a:t>Exercise/ activity - </a:t>
            </a:r>
            <a:r>
              <a:rPr lang="en-IE" dirty="0" err="1">
                <a:solidFill>
                  <a:srgbClr val="8D5B98"/>
                </a:solidFill>
              </a:rPr>
              <a:t>DeepL</a:t>
            </a:r>
            <a:r>
              <a:rPr lang="en-IE" dirty="0">
                <a:solidFill>
                  <a:srgbClr val="8D5B98"/>
                </a:solidFill>
              </a:rPr>
              <a:t> Translator</a:t>
            </a:r>
            <a:endParaRPr lang="en-RU" dirty="0">
              <a:solidFill>
                <a:srgbClr val="8D5B98"/>
              </a:solidFill>
            </a:endParaRPr>
          </a:p>
        </p:txBody>
      </p:sp>
      <p:sp>
        <p:nvSpPr>
          <p:cNvPr id="6" name="Text Placeholder 1">
            <a:extLst>
              <a:ext uri="{FF2B5EF4-FFF2-40B4-BE49-F238E27FC236}">
                <a16:creationId xmlns:a16="http://schemas.microsoft.com/office/drawing/2014/main" id="{BF9B5B93-A728-8558-DBE8-40627893A00E}"/>
              </a:ext>
            </a:extLst>
          </p:cNvPr>
          <p:cNvSpPr>
            <a:spLocks noGrp="1"/>
          </p:cNvSpPr>
          <p:nvPr>
            <p:ph type="body" sz="quarter" idx="16"/>
          </p:nvPr>
        </p:nvSpPr>
        <p:spPr>
          <a:xfrm>
            <a:off x="208248" y="841056"/>
            <a:ext cx="11575602" cy="4938503"/>
          </a:xfrm>
        </p:spPr>
        <p:txBody>
          <a:bodyPr/>
          <a:lstStyle/>
          <a:p>
            <a:pPr marL="342900" indent="-342900" algn="just">
              <a:lnSpc>
                <a:spcPct val="150000"/>
              </a:lnSpc>
              <a:buFont typeface="+mj-lt"/>
              <a:buAutoNum type="arabicPeriod"/>
            </a:pPr>
            <a:r>
              <a:rPr lang="en-US" sz="1800" dirty="0">
                <a:solidFill>
                  <a:schemeClr val="bg2">
                    <a:lumMod val="25000"/>
                  </a:schemeClr>
                </a:solidFill>
              </a:rPr>
              <a:t>Click on the search engine deepl.com access their website</a:t>
            </a:r>
          </a:p>
          <a:p>
            <a:pPr marL="342900" indent="-342900" algn="just">
              <a:lnSpc>
                <a:spcPct val="150000"/>
              </a:lnSpc>
              <a:buFont typeface="+mj-lt"/>
              <a:buAutoNum type="arabicPeriod"/>
            </a:pPr>
            <a:r>
              <a:rPr lang="en-US" sz="1800" b="0" i="0" dirty="0">
                <a:solidFill>
                  <a:schemeClr val="tx1"/>
                </a:solidFill>
                <a:effectLst/>
              </a:rPr>
              <a:t>Two options will appear, one for translating text into 26 languages; and one for translating files. You must select the option you need.</a:t>
            </a:r>
          </a:p>
          <a:p>
            <a:pPr marL="342900" indent="-342900" algn="just">
              <a:lnSpc>
                <a:spcPct val="150000"/>
              </a:lnSpc>
              <a:buFont typeface="+mj-lt"/>
              <a:buAutoNum type="arabicPeriod"/>
            </a:pPr>
            <a:r>
              <a:rPr lang="en-US" sz="1800" dirty="0">
                <a:solidFill>
                  <a:schemeClr val="tx1"/>
                </a:solidFill>
              </a:rPr>
              <a:t>In the case of translating a text, two columns will appear: in the first one, you enter the text  and automatically detecting the language. In the right column, you must select the language into which you want to translate it. The translation will be automatic. At the bottom of this column, there are icons that allow you to copy the translation and share it. You only need to click on them to perform this action.</a:t>
            </a:r>
          </a:p>
          <a:p>
            <a:pPr marL="342900" indent="-342900" algn="just">
              <a:lnSpc>
                <a:spcPct val="150000"/>
              </a:lnSpc>
              <a:buFont typeface="+mj-lt"/>
              <a:buAutoNum type="arabicPeriod"/>
            </a:pPr>
            <a:r>
              <a:rPr lang="en-US" sz="1800" dirty="0">
                <a:solidFill>
                  <a:schemeClr val="tx1"/>
                </a:solidFill>
              </a:rPr>
              <a:t>If we want to translate a file, we will have to select this action at the top. The files to be translated must be dragged or selected from the folder where they are stored on the computer. The translation will be automatic. At the bottom of the right column, there are icons that allow you to copy the translation and share it. You only need to click on them to perform this action.</a:t>
            </a:r>
          </a:p>
          <a:p>
            <a:pPr marL="342900" indent="-342900" algn="just">
              <a:lnSpc>
                <a:spcPct val="150000"/>
              </a:lnSpc>
              <a:buFont typeface="+mj-lt"/>
              <a:buAutoNum type="arabicPeriod"/>
            </a:pPr>
            <a:r>
              <a:rPr lang="en-US" sz="1800" dirty="0">
                <a:solidFill>
                  <a:schemeClr val="tx1"/>
                </a:solidFill>
              </a:rPr>
              <a:t>With this tool you will be able to communicate and understand foreign language content more easily.</a:t>
            </a:r>
            <a:endParaRPr lang="en-RU" sz="1800" dirty="0">
              <a:solidFill>
                <a:schemeClr val="tx1"/>
              </a:solidFill>
            </a:endParaRPr>
          </a:p>
        </p:txBody>
      </p:sp>
    </p:spTree>
    <p:extLst>
      <p:ext uri="{BB962C8B-B14F-4D97-AF65-F5344CB8AC3E}">
        <p14:creationId xmlns:p14="http://schemas.microsoft.com/office/powerpoint/2010/main" val="16036715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4E247247-66D5-08AE-E6C8-0CC59C27A06F}"/>
              </a:ext>
            </a:extLst>
          </p:cNvPr>
          <p:cNvSpPr>
            <a:spLocks noGrp="1"/>
          </p:cNvSpPr>
          <p:nvPr>
            <p:ph type="body" sz="quarter" idx="18"/>
          </p:nvPr>
        </p:nvSpPr>
        <p:spPr>
          <a:xfrm>
            <a:off x="4817302" y="4738415"/>
            <a:ext cx="7186186" cy="1630487"/>
          </a:xfrm>
        </p:spPr>
        <p:txBody>
          <a:bodyPr>
            <a:normAutofit lnSpcReduction="10000"/>
          </a:bodyPr>
          <a:lstStyle/>
          <a:p>
            <a:pPr>
              <a:lnSpc>
                <a:spcPct val="150000"/>
              </a:lnSpc>
            </a:pPr>
            <a:r>
              <a:rPr lang="en-IE" dirty="0"/>
              <a:t>Topic 4: </a:t>
            </a:r>
            <a:r>
              <a:rPr lang="en-IE" sz="3600" dirty="0"/>
              <a:t>Netiquette and managing your digital identity</a:t>
            </a:r>
          </a:p>
          <a:p>
            <a:endParaRPr lang="en-IE" dirty="0"/>
          </a:p>
        </p:txBody>
      </p:sp>
      <p:pic>
        <p:nvPicPr>
          <p:cNvPr id="12" name="Picture Placeholder 11">
            <a:extLst>
              <a:ext uri="{FF2B5EF4-FFF2-40B4-BE49-F238E27FC236}">
                <a16:creationId xmlns:a16="http://schemas.microsoft.com/office/drawing/2014/main" id="{A9207EEB-8BB7-6244-5A22-BAB35F0F23E1}"/>
              </a:ext>
            </a:extLst>
          </p:cNvPr>
          <p:cNvPicPr>
            <a:picLocks noGrp="1" noChangeAspect="1"/>
          </p:cNvPicPr>
          <p:nvPr>
            <p:ph type="pic" sz="quarter" idx="19"/>
          </p:nvPr>
        </p:nvPicPr>
        <p:blipFill>
          <a:blip r:embed="rId2"/>
          <a:srcRect t="12793" b="12793"/>
          <a:stretch>
            <a:fillRect/>
          </a:stretch>
        </p:blipFill>
        <p:spPr/>
      </p:pic>
    </p:spTree>
    <p:extLst>
      <p:ext uri="{BB962C8B-B14F-4D97-AF65-F5344CB8AC3E}">
        <p14:creationId xmlns:p14="http://schemas.microsoft.com/office/powerpoint/2010/main" val="24390811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D872DA-E9E4-AD46-8289-2EC462F68D36}"/>
              </a:ext>
            </a:extLst>
          </p:cNvPr>
          <p:cNvSpPr>
            <a:spLocks noGrp="1"/>
          </p:cNvSpPr>
          <p:nvPr>
            <p:ph type="body" sz="quarter" idx="16"/>
          </p:nvPr>
        </p:nvSpPr>
        <p:spPr>
          <a:xfrm>
            <a:off x="89630" y="838201"/>
            <a:ext cx="11812838" cy="4468726"/>
          </a:xfrm>
        </p:spPr>
        <p:txBody>
          <a:bodyPr/>
          <a:lstStyle/>
          <a:p>
            <a:pPr algn="just">
              <a:lnSpc>
                <a:spcPct val="150000"/>
              </a:lnSpc>
            </a:pPr>
            <a:r>
              <a:rPr lang="en-US" sz="1800" dirty="0">
                <a:solidFill>
                  <a:schemeClr val="accent6"/>
                </a:solidFill>
              </a:rPr>
              <a:t>Before we begin topic 4, here are some useful definitions to help you understand some of the information in this </a:t>
            </a:r>
          </a:p>
          <a:p>
            <a:pPr algn="just">
              <a:lnSpc>
                <a:spcPct val="150000"/>
              </a:lnSpc>
            </a:pPr>
            <a:r>
              <a:rPr lang="en-US" sz="1800" dirty="0">
                <a:solidFill>
                  <a:schemeClr val="accent6"/>
                </a:solidFill>
              </a:rPr>
              <a:t>module.</a:t>
            </a:r>
          </a:p>
          <a:p>
            <a:pPr marL="342900" indent="-342900" algn="just">
              <a:lnSpc>
                <a:spcPct val="150000"/>
              </a:lnSpc>
              <a:buFont typeface="Arial" panose="020B0604020202020204" pitchFamily="34" charset="0"/>
              <a:buChar char="•"/>
            </a:pPr>
            <a:r>
              <a:rPr lang="en-US" sz="1800" b="1" dirty="0">
                <a:solidFill>
                  <a:schemeClr val="accent6"/>
                </a:solidFill>
              </a:rPr>
              <a:t>Netiquette</a:t>
            </a:r>
            <a:r>
              <a:rPr lang="en-US" sz="1800" dirty="0">
                <a:solidFill>
                  <a:schemeClr val="accent6"/>
                </a:solidFill>
              </a:rPr>
              <a:t> is short for "Internet etiquette." Just like etiquette is a code of polite </a:t>
            </a:r>
            <a:r>
              <a:rPr lang="en-US" sz="1800" dirty="0" err="1">
                <a:solidFill>
                  <a:schemeClr val="accent6"/>
                </a:solidFill>
              </a:rPr>
              <a:t>behavio</a:t>
            </a:r>
            <a:r>
              <a:rPr lang="hr-BA" sz="1800" dirty="0">
                <a:solidFill>
                  <a:schemeClr val="accent6"/>
                </a:solidFill>
              </a:rPr>
              <a:t>u</a:t>
            </a:r>
            <a:r>
              <a:rPr lang="en-US" sz="1800" dirty="0">
                <a:solidFill>
                  <a:schemeClr val="accent6"/>
                </a:solidFill>
              </a:rPr>
              <a:t>r in society, netiquette is a code of good </a:t>
            </a:r>
            <a:r>
              <a:rPr lang="en-US" sz="1800" dirty="0" err="1">
                <a:solidFill>
                  <a:schemeClr val="accent6"/>
                </a:solidFill>
              </a:rPr>
              <a:t>behavio</a:t>
            </a:r>
            <a:r>
              <a:rPr lang="hr-BA" sz="1800" dirty="0">
                <a:solidFill>
                  <a:schemeClr val="accent6"/>
                </a:solidFill>
              </a:rPr>
              <a:t>u</a:t>
            </a:r>
            <a:r>
              <a:rPr lang="en-US" sz="1800" dirty="0">
                <a:solidFill>
                  <a:schemeClr val="accent6"/>
                </a:solidFill>
              </a:rPr>
              <a:t>r on the Internet. This includes several aspects of the Internet, such as email, social media, online chat, web forums, website comments, multiplayer gaming, and other types of online communication</a:t>
            </a:r>
            <a:r>
              <a:rPr lang="hr-BA" sz="1800" dirty="0">
                <a:solidFill>
                  <a:schemeClr val="accent6"/>
                </a:solidFill>
              </a:rPr>
              <a:t> (SOURCE: techterms.com)</a:t>
            </a:r>
            <a:endParaRPr lang="en-US" sz="1800" dirty="0">
              <a:solidFill>
                <a:schemeClr val="accent6"/>
              </a:solidFill>
            </a:endParaRPr>
          </a:p>
          <a:p>
            <a:pPr marL="342900" indent="-342900" algn="just">
              <a:lnSpc>
                <a:spcPct val="150000"/>
              </a:lnSpc>
              <a:buFont typeface="Arial" panose="020B0604020202020204" pitchFamily="34" charset="0"/>
              <a:buChar char="•"/>
            </a:pPr>
            <a:r>
              <a:rPr lang="en-US" sz="1800" dirty="0">
                <a:solidFill>
                  <a:schemeClr val="accent6"/>
                </a:solidFill>
              </a:rPr>
              <a:t>A </a:t>
            </a:r>
            <a:r>
              <a:rPr lang="en-US" sz="1800" b="1" dirty="0">
                <a:solidFill>
                  <a:schemeClr val="accent6"/>
                </a:solidFill>
              </a:rPr>
              <a:t>digital identity </a:t>
            </a:r>
            <a:r>
              <a:rPr lang="en-US" sz="1800" dirty="0">
                <a:solidFill>
                  <a:schemeClr val="accent6"/>
                </a:solidFill>
              </a:rPr>
              <a:t>is an online or networked identity adopted or claimed in cyberspace by an individual, organization or electronic device. These users may also project more than one digital identity through multiple communities. In terms of digital identity management, key areas of concern are security and privacy.</a:t>
            </a:r>
          </a:p>
          <a:p>
            <a:pPr marL="342900" indent="-342900" algn="just">
              <a:lnSpc>
                <a:spcPct val="150000"/>
              </a:lnSpc>
              <a:buFont typeface="Arial" panose="020B0604020202020204" pitchFamily="34" charset="0"/>
              <a:buChar char="•"/>
            </a:pPr>
            <a:r>
              <a:rPr lang="en-US" sz="1800" b="1" dirty="0">
                <a:solidFill>
                  <a:schemeClr val="accent6"/>
                </a:solidFill>
              </a:rPr>
              <a:t>Digital footprints </a:t>
            </a:r>
            <a:r>
              <a:rPr lang="en-US" sz="1800" dirty="0">
                <a:solidFill>
                  <a:schemeClr val="accent6"/>
                </a:solidFill>
              </a:rPr>
              <a:t>are the trail of data you leave behind while using the internet. These can include various activities like the websites you visit, what products you bought, and the likes, shares, and posts you make on social media. Your digital footprint also includes the devices that you use to access the internet and articles you have written or were written about you. It literally encompasses everything that can be found about you online, even the information that is hard to find.</a:t>
            </a:r>
          </a:p>
          <a:p>
            <a:endParaRPr lang="en-US" b="1" dirty="0"/>
          </a:p>
          <a:p>
            <a:endParaRPr lang="en-US" dirty="0"/>
          </a:p>
          <a:p>
            <a:endParaRPr lang="en-RU" dirty="0"/>
          </a:p>
        </p:txBody>
      </p:sp>
      <p:sp>
        <p:nvSpPr>
          <p:cNvPr id="3" name="Text Placeholder 2">
            <a:extLst>
              <a:ext uri="{FF2B5EF4-FFF2-40B4-BE49-F238E27FC236}">
                <a16:creationId xmlns:a16="http://schemas.microsoft.com/office/drawing/2014/main" id="{1B416A8A-D457-D74C-8C24-410E11CC50CF}"/>
              </a:ext>
            </a:extLst>
          </p:cNvPr>
          <p:cNvSpPr>
            <a:spLocks noGrp="1"/>
          </p:cNvSpPr>
          <p:nvPr>
            <p:ph type="body" sz="quarter" idx="18"/>
          </p:nvPr>
        </p:nvSpPr>
        <p:spPr>
          <a:xfrm>
            <a:off x="89630" y="290442"/>
            <a:ext cx="11097969" cy="663716"/>
          </a:xfrm>
        </p:spPr>
        <p:txBody>
          <a:bodyPr/>
          <a:lstStyle/>
          <a:p>
            <a:r>
              <a:rPr lang="en-IE" dirty="0"/>
              <a:t>Relevant Definitions	</a:t>
            </a:r>
            <a:endParaRPr lang="en-RU" dirty="0"/>
          </a:p>
        </p:txBody>
      </p:sp>
    </p:spTree>
    <p:extLst>
      <p:ext uri="{BB962C8B-B14F-4D97-AF65-F5344CB8AC3E}">
        <p14:creationId xmlns:p14="http://schemas.microsoft.com/office/powerpoint/2010/main" val="21714507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2D39601-6A6B-8040-9042-1174B1F1384C}"/>
              </a:ext>
            </a:extLst>
          </p:cNvPr>
          <p:cNvSpPr>
            <a:spLocks noGrp="1"/>
          </p:cNvSpPr>
          <p:nvPr>
            <p:ph type="body" sz="quarter" idx="27"/>
          </p:nvPr>
        </p:nvSpPr>
        <p:spPr>
          <a:xfrm>
            <a:off x="200025" y="990601"/>
            <a:ext cx="5982114" cy="4921240"/>
          </a:xfrm>
        </p:spPr>
        <p:txBody>
          <a:bodyPr/>
          <a:lstStyle/>
          <a:p>
            <a:pPr algn="just">
              <a:lnSpc>
                <a:spcPct val="150000"/>
              </a:lnSpc>
            </a:pPr>
            <a:r>
              <a:rPr lang="en-IE" sz="2200" dirty="0"/>
              <a:t>But what about when looking for work? How could something as simple as communicating using caps lock send the wrong message? </a:t>
            </a:r>
          </a:p>
          <a:p>
            <a:pPr algn="just">
              <a:lnSpc>
                <a:spcPct val="150000"/>
              </a:lnSpc>
            </a:pPr>
            <a:r>
              <a:rPr lang="en-IE" sz="2200" dirty="0"/>
              <a:t>If you emailed a potential employer using the wrong tone, you may come across as someone who is unprofessional.</a:t>
            </a:r>
          </a:p>
          <a:p>
            <a:pPr algn="just">
              <a:lnSpc>
                <a:spcPct val="150000"/>
              </a:lnSpc>
            </a:pPr>
            <a:r>
              <a:rPr lang="en-IE" sz="2200" dirty="0"/>
              <a:t>For example, using </a:t>
            </a:r>
            <a:r>
              <a:rPr lang="en-IE" sz="2200" dirty="0" err="1"/>
              <a:t>caplocks</a:t>
            </a:r>
            <a:r>
              <a:rPr lang="en-IE" sz="2200" dirty="0"/>
              <a:t> or emoticons during a job application may make it look like you are not taking the application seriously, or that you might seem less professional than you are.</a:t>
            </a:r>
          </a:p>
        </p:txBody>
      </p:sp>
      <p:sp>
        <p:nvSpPr>
          <p:cNvPr id="4" name="Text Placeholder 3">
            <a:extLst>
              <a:ext uri="{FF2B5EF4-FFF2-40B4-BE49-F238E27FC236}">
                <a16:creationId xmlns:a16="http://schemas.microsoft.com/office/drawing/2014/main" id="{33CAE5B2-018B-004C-BF01-23090C140AC6}"/>
              </a:ext>
            </a:extLst>
          </p:cNvPr>
          <p:cNvSpPr>
            <a:spLocks noGrp="1"/>
          </p:cNvSpPr>
          <p:nvPr>
            <p:ph type="body" sz="quarter" idx="18"/>
          </p:nvPr>
        </p:nvSpPr>
        <p:spPr>
          <a:xfrm>
            <a:off x="200025" y="309492"/>
            <a:ext cx="5648934" cy="893144"/>
          </a:xfrm>
        </p:spPr>
        <p:txBody>
          <a:bodyPr/>
          <a:lstStyle/>
          <a:p>
            <a:r>
              <a:rPr lang="en-IE" dirty="0"/>
              <a:t>Workplace examples</a:t>
            </a:r>
            <a:endParaRPr lang="en-RU" dirty="0"/>
          </a:p>
        </p:txBody>
      </p:sp>
      <p:pic>
        <p:nvPicPr>
          <p:cNvPr id="13" name="Picture Placeholder 12">
            <a:extLst>
              <a:ext uri="{FF2B5EF4-FFF2-40B4-BE49-F238E27FC236}">
                <a16:creationId xmlns:a16="http://schemas.microsoft.com/office/drawing/2014/main" id="{146E9E03-C72D-7FDC-6CC6-D0C1474FDF51}"/>
              </a:ext>
            </a:extLst>
          </p:cNvPr>
          <p:cNvPicPr>
            <a:picLocks noGrp="1" noChangeAspect="1"/>
          </p:cNvPicPr>
          <p:nvPr>
            <p:ph type="pic" sz="quarter" idx="17"/>
          </p:nvPr>
        </p:nvPicPr>
        <p:blipFill>
          <a:blip r:embed="rId2"/>
          <a:srcRect l="12980" r="12980"/>
          <a:stretch>
            <a:fillRect/>
          </a:stretch>
        </p:blipFill>
        <p:spPr/>
      </p:pic>
    </p:spTree>
    <p:extLst>
      <p:ext uri="{BB962C8B-B14F-4D97-AF65-F5344CB8AC3E}">
        <p14:creationId xmlns:p14="http://schemas.microsoft.com/office/powerpoint/2010/main" val="40839243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B5094A3-A24E-E28C-9F67-838E16AE8C81}"/>
              </a:ext>
            </a:extLst>
          </p:cNvPr>
          <p:cNvSpPr>
            <a:spLocks noGrp="1"/>
          </p:cNvSpPr>
          <p:nvPr>
            <p:ph type="body" sz="quarter" idx="16"/>
          </p:nvPr>
        </p:nvSpPr>
        <p:spPr>
          <a:xfrm>
            <a:off x="242499" y="1005310"/>
            <a:ext cx="11102510" cy="4517366"/>
          </a:xfrm>
        </p:spPr>
        <p:txBody>
          <a:bodyPr/>
          <a:lstStyle/>
          <a:p>
            <a:pPr marL="457200" lvl="0" indent="-457200" algn="just">
              <a:lnSpc>
                <a:spcPct val="150000"/>
              </a:lnSpc>
              <a:buFont typeface="+mj-lt"/>
              <a:buAutoNum type="arabicPeriod"/>
            </a:pPr>
            <a:r>
              <a:rPr lang="hr-BA" dirty="0"/>
              <a:t>Remember</a:t>
            </a:r>
            <a:r>
              <a:rPr lang="en-IE" dirty="0"/>
              <a:t> that</a:t>
            </a:r>
            <a:r>
              <a:rPr lang="hr-BA" dirty="0"/>
              <a:t> you are interacting with </a:t>
            </a:r>
            <a:r>
              <a:rPr lang="en-IE" dirty="0"/>
              <a:t>a</a:t>
            </a:r>
            <a:r>
              <a:rPr lang="hr-BA" dirty="0"/>
              <a:t> real person.</a:t>
            </a:r>
            <a:r>
              <a:rPr lang="en-IE" dirty="0"/>
              <a:t> </a:t>
            </a:r>
            <a:r>
              <a:rPr lang="hr-BA" dirty="0"/>
              <a:t>Real people can have access to what you communicate online even when you are not aiming at anyone precisely with your messages</a:t>
            </a:r>
            <a:r>
              <a:rPr lang="en-IE" dirty="0"/>
              <a:t>. </a:t>
            </a:r>
          </a:p>
          <a:p>
            <a:pPr marL="457200" lvl="0" indent="-457200" algn="just">
              <a:lnSpc>
                <a:spcPct val="150000"/>
              </a:lnSpc>
              <a:buFont typeface="+mj-lt"/>
              <a:buAutoNum type="arabicPeriod"/>
            </a:pPr>
            <a:r>
              <a:rPr lang="en-US" dirty="0"/>
              <a:t>Flaming is where you post inflammatory or offensive comments online. Avoid this completely. An example of what can happen when you do post inflammatory or offensive comments can be seen as a case study later in this topic.</a:t>
            </a:r>
          </a:p>
          <a:p>
            <a:pPr marL="457200" lvl="0" indent="-457200" algn="just">
              <a:lnSpc>
                <a:spcPct val="150000"/>
              </a:lnSpc>
              <a:buFont typeface="+mj-lt"/>
              <a:buAutoNum type="arabicPeriod"/>
            </a:pPr>
            <a:r>
              <a:rPr lang="hr-BA" dirty="0"/>
              <a:t>Mind your reputation when communicating. Start by </a:t>
            </a:r>
            <a:r>
              <a:rPr lang="en-US" dirty="0" err="1"/>
              <a:t>avoi</a:t>
            </a:r>
            <a:r>
              <a:rPr lang="hr-BA" dirty="0"/>
              <a:t>ding</a:t>
            </a:r>
            <a:r>
              <a:rPr lang="en-US" dirty="0"/>
              <a:t> slang, acronyms, and text talk</a:t>
            </a:r>
            <a:r>
              <a:rPr lang="hr-BA" dirty="0"/>
              <a:t>.</a:t>
            </a:r>
            <a:r>
              <a:rPr lang="en-IE" dirty="0"/>
              <a:t> Also make sure to p</a:t>
            </a:r>
            <a:r>
              <a:rPr lang="en-US" dirty="0" err="1"/>
              <a:t>roofread</a:t>
            </a:r>
            <a:r>
              <a:rPr lang="en-US" dirty="0"/>
              <a:t> your messages before sending them</a:t>
            </a:r>
            <a:r>
              <a:rPr lang="hr-BA" dirty="0"/>
              <a:t>.</a:t>
            </a:r>
            <a:endParaRPr lang="en-IE" dirty="0"/>
          </a:p>
          <a:p>
            <a:pPr marL="457200" lvl="0" indent="-457200" algn="just">
              <a:lnSpc>
                <a:spcPct val="150000"/>
              </a:lnSpc>
              <a:buFont typeface="+mj-lt"/>
              <a:buAutoNum type="arabicPeriod"/>
            </a:pPr>
            <a:r>
              <a:rPr lang="en-IE" dirty="0"/>
              <a:t>Be polite online and try and offer help to people where you can.</a:t>
            </a:r>
            <a:endParaRPr lang="en-US" dirty="0"/>
          </a:p>
          <a:p>
            <a:pPr lvl="0"/>
            <a:endParaRPr lang="en-US" dirty="0"/>
          </a:p>
          <a:p>
            <a:pPr lvl="0"/>
            <a:endParaRPr lang="en-US" dirty="0"/>
          </a:p>
          <a:p>
            <a:pPr marL="457200" lvl="0" indent="-457200">
              <a:buAutoNum type="arabicPeriod"/>
            </a:pPr>
            <a:endParaRPr lang="en-US" dirty="0"/>
          </a:p>
          <a:p>
            <a:endParaRPr lang="en-IE" dirty="0"/>
          </a:p>
        </p:txBody>
      </p:sp>
      <p:sp>
        <p:nvSpPr>
          <p:cNvPr id="5" name="Text Placeholder 4">
            <a:extLst>
              <a:ext uri="{FF2B5EF4-FFF2-40B4-BE49-F238E27FC236}">
                <a16:creationId xmlns:a16="http://schemas.microsoft.com/office/drawing/2014/main" id="{D119AF2F-299A-7AC2-4FB7-0D19679DC736}"/>
              </a:ext>
            </a:extLst>
          </p:cNvPr>
          <p:cNvSpPr>
            <a:spLocks noGrp="1"/>
          </p:cNvSpPr>
          <p:nvPr>
            <p:ph type="body" sz="quarter" idx="18"/>
          </p:nvPr>
        </p:nvSpPr>
        <p:spPr>
          <a:xfrm>
            <a:off x="242499" y="309491"/>
            <a:ext cx="11302535" cy="772057"/>
          </a:xfrm>
        </p:spPr>
        <p:txBody>
          <a:bodyPr/>
          <a:lstStyle/>
          <a:p>
            <a:r>
              <a:rPr lang="en-IE" dirty="0">
                <a:solidFill>
                  <a:srgbClr val="8D5B98"/>
                </a:solidFill>
              </a:rPr>
              <a:t>8 Rules For Netiquette </a:t>
            </a:r>
          </a:p>
        </p:txBody>
      </p:sp>
    </p:spTree>
    <p:extLst>
      <p:ext uri="{BB962C8B-B14F-4D97-AF65-F5344CB8AC3E}">
        <p14:creationId xmlns:p14="http://schemas.microsoft.com/office/powerpoint/2010/main" val="16967007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B5094A3-A24E-E28C-9F67-838E16AE8C81}"/>
              </a:ext>
            </a:extLst>
          </p:cNvPr>
          <p:cNvSpPr>
            <a:spLocks noGrp="1"/>
          </p:cNvSpPr>
          <p:nvPr>
            <p:ph type="body" sz="quarter" idx="16"/>
          </p:nvPr>
        </p:nvSpPr>
        <p:spPr>
          <a:xfrm>
            <a:off x="442524" y="1319635"/>
            <a:ext cx="11102510" cy="4517366"/>
          </a:xfrm>
        </p:spPr>
        <p:txBody>
          <a:bodyPr/>
          <a:lstStyle/>
          <a:p>
            <a:pPr marL="457200" lvl="0" indent="-457200" algn="just">
              <a:lnSpc>
                <a:spcPct val="150000"/>
              </a:lnSpc>
              <a:buFont typeface="+mj-lt"/>
              <a:buAutoNum type="arabicPeriod" startAt="5"/>
            </a:pPr>
            <a:r>
              <a:rPr lang="en-US" dirty="0"/>
              <a:t>Avoid replying to negative comments with more negative comments. Instead, try to break the cycle with a positive post.</a:t>
            </a:r>
          </a:p>
          <a:p>
            <a:pPr marL="457200" indent="-457200" algn="just">
              <a:lnSpc>
                <a:spcPct val="150000"/>
              </a:lnSpc>
              <a:buFont typeface="+mj-lt"/>
              <a:buAutoNum type="arabicPeriod" startAt="5"/>
            </a:pPr>
            <a:r>
              <a:rPr lang="en-US" dirty="0"/>
              <a:t>Stick to the topic at hand. Be as empathetic and as agreeable as you can, and try to understand the other person’s point of view.</a:t>
            </a:r>
          </a:p>
          <a:p>
            <a:pPr marL="457200" indent="-457200" algn="just">
              <a:lnSpc>
                <a:spcPct val="150000"/>
              </a:lnSpc>
              <a:buFont typeface="+mj-lt"/>
              <a:buAutoNum type="arabicPeriod" startAt="5"/>
            </a:pPr>
            <a:r>
              <a:rPr lang="en-US" dirty="0"/>
              <a:t>Exercise good judgment when sharing information with others online, do not overshare and mind your safety.</a:t>
            </a:r>
          </a:p>
          <a:p>
            <a:pPr marL="457200" indent="-457200" algn="just">
              <a:lnSpc>
                <a:spcPct val="150000"/>
              </a:lnSpc>
              <a:buFont typeface="+mj-lt"/>
              <a:buAutoNum type="arabicPeriod" startAt="5"/>
            </a:pPr>
            <a:r>
              <a:rPr lang="en-US" dirty="0"/>
              <a:t>Respect the diversity of viewpoints and all types of diversity. Try not to be closed-minded when dealing with people online.</a:t>
            </a:r>
          </a:p>
          <a:p>
            <a:endParaRPr lang="en-US" dirty="0"/>
          </a:p>
          <a:p>
            <a:endParaRPr lang="en-US" dirty="0"/>
          </a:p>
          <a:p>
            <a:pPr lvl="0"/>
            <a:endParaRPr lang="en-US" dirty="0"/>
          </a:p>
          <a:p>
            <a:pPr lvl="0"/>
            <a:endParaRPr lang="en-US" dirty="0"/>
          </a:p>
          <a:p>
            <a:pPr lvl="0"/>
            <a:endParaRPr lang="en-US" dirty="0"/>
          </a:p>
          <a:p>
            <a:pPr marL="457200" lvl="0" indent="-457200">
              <a:buAutoNum type="arabicPeriod"/>
            </a:pPr>
            <a:endParaRPr lang="en-US" dirty="0"/>
          </a:p>
          <a:p>
            <a:endParaRPr lang="en-IE" dirty="0"/>
          </a:p>
        </p:txBody>
      </p:sp>
      <p:sp>
        <p:nvSpPr>
          <p:cNvPr id="5" name="Text Placeholder 4">
            <a:extLst>
              <a:ext uri="{FF2B5EF4-FFF2-40B4-BE49-F238E27FC236}">
                <a16:creationId xmlns:a16="http://schemas.microsoft.com/office/drawing/2014/main" id="{D119AF2F-299A-7AC2-4FB7-0D19679DC736}"/>
              </a:ext>
            </a:extLst>
          </p:cNvPr>
          <p:cNvSpPr>
            <a:spLocks noGrp="1"/>
          </p:cNvSpPr>
          <p:nvPr>
            <p:ph type="body" sz="quarter" idx="18"/>
          </p:nvPr>
        </p:nvSpPr>
        <p:spPr/>
        <p:txBody>
          <a:bodyPr/>
          <a:lstStyle/>
          <a:p>
            <a:r>
              <a:rPr lang="en-IE" dirty="0">
                <a:solidFill>
                  <a:srgbClr val="8D5B98"/>
                </a:solidFill>
              </a:rPr>
              <a:t>8 Rules For Netiquette </a:t>
            </a:r>
          </a:p>
        </p:txBody>
      </p:sp>
    </p:spTree>
    <p:extLst>
      <p:ext uri="{BB962C8B-B14F-4D97-AF65-F5344CB8AC3E}">
        <p14:creationId xmlns:p14="http://schemas.microsoft.com/office/powerpoint/2010/main" val="8111965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059EE8B9-761A-4CCC-0237-0770CBD61AF0}"/>
              </a:ext>
            </a:extLst>
          </p:cNvPr>
          <p:cNvPicPr>
            <a:picLocks noGrp="1" noChangeAspect="1"/>
          </p:cNvPicPr>
          <p:nvPr>
            <p:ph type="pic" sz="quarter" idx="17"/>
          </p:nvPr>
        </p:nvPicPr>
        <p:blipFill>
          <a:blip r:embed="rId2"/>
          <a:srcRect l="8352" r="8352"/>
          <a:stretch>
            <a:fillRect/>
          </a:stretch>
        </p:blipFill>
        <p:spPr/>
      </p:pic>
      <p:sp>
        <p:nvSpPr>
          <p:cNvPr id="6" name="Text Placeholder 5">
            <a:extLst>
              <a:ext uri="{FF2B5EF4-FFF2-40B4-BE49-F238E27FC236}">
                <a16:creationId xmlns:a16="http://schemas.microsoft.com/office/drawing/2014/main" id="{F8BD9AC3-81A5-879C-BD0E-5D71E3A90CB3}"/>
              </a:ext>
            </a:extLst>
          </p:cNvPr>
          <p:cNvSpPr>
            <a:spLocks noGrp="1"/>
          </p:cNvSpPr>
          <p:nvPr>
            <p:ph type="body" sz="quarter" idx="27"/>
          </p:nvPr>
        </p:nvSpPr>
        <p:spPr>
          <a:xfrm>
            <a:off x="142875" y="974930"/>
            <a:ext cx="6115610" cy="6002203"/>
          </a:xfrm>
        </p:spPr>
        <p:txBody>
          <a:bodyPr/>
          <a:lstStyle/>
          <a:p>
            <a:pPr algn="just">
              <a:lnSpc>
                <a:spcPct val="150000"/>
              </a:lnSpc>
            </a:pPr>
            <a:r>
              <a:rPr lang="en-US" sz="1800" dirty="0"/>
              <a:t>Netiquette depends on where you are in cyberspace. A post on a friend’s Facebook page requires less formality than an e-mail to a potential employer.</a:t>
            </a:r>
          </a:p>
          <a:p>
            <a:pPr algn="just">
              <a:lnSpc>
                <a:spcPct val="150000"/>
              </a:lnSpc>
            </a:pPr>
            <a:r>
              <a:rPr lang="en-US" sz="1800" dirty="0"/>
              <a:t>It is important to be mindful of using capital letters and offensive language. Using all capital letters can give the impression that you are shouting. Avoid offensive language or comments that attack the writer of the comment rather than his or her argument.</a:t>
            </a:r>
          </a:p>
          <a:p>
            <a:pPr algn="just">
              <a:lnSpc>
                <a:spcPct val="150000"/>
              </a:lnSpc>
            </a:pPr>
            <a:r>
              <a:rPr lang="en-US" sz="1800" dirty="0"/>
              <a:t>If you read a message that you suspect might be a personal attack, resist the temptation to fire off a response. Instead, let your response sit awhile before sending or request that your instructor resolves the situation. </a:t>
            </a:r>
            <a:endParaRPr lang="en-IE" sz="1800" dirty="0"/>
          </a:p>
        </p:txBody>
      </p:sp>
      <p:sp>
        <p:nvSpPr>
          <p:cNvPr id="5" name="Text Placeholder 4">
            <a:extLst>
              <a:ext uri="{FF2B5EF4-FFF2-40B4-BE49-F238E27FC236}">
                <a16:creationId xmlns:a16="http://schemas.microsoft.com/office/drawing/2014/main" id="{E4A6E59E-EB79-5349-2038-BDA4A0CAE71B}"/>
              </a:ext>
            </a:extLst>
          </p:cNvPr>
          <p:cNvSpPr>
            <a:spLocks noGrp="1"/>
          </p:cNvSpPr>
          <p:nvPr>
            <p:ph type="body" sz="quarter" idx="18"/>
          </p:nvPr>
        </p:nvSpPr>
        <p:spPr>
          <a:xfrm>
            <a:off x="142875" y="271392"/>
            <a:ext cx="5648934" cy="636669"/>
          </a:xfrm>
        </p:spPr>
        <p:txBody>
          <a:bodyPr/>
          <a:lstStyle/>
          <a:p>
            <a:r>
              <a:rPr lang="en-IE" dirty="0"/>
              <a:t>Extra Netiquette Tips</a:t>
            </a:r>
          </a:p>
        </p:txBody>
      </p:sp>
    </p:spTree>
    <p:extLst>
      <p:ext uri="{BB962C8B-B14F-4D97-AF65-F5344CB8AC3E}">
        <p14:creationId xmlns:p14="http://schemas.microsoft.com/office/powerpoint/2010/main" val="15160424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8BD9AC3-81A5-879C-BD0E-5D71E3A90CB3}"/>
              </a:ext>
            </a:extLst>
          </p:cNvPr>
          <p:cNvSpPr>
            <a:spLocks noGrp="1"/>
          </p:cNvSpPr>
          <p:nvPr>
            <p:ph type="body" sz="quarter" idx="27"/>
          </p:nvPr>
        </p:nvSpPr>
        <p:spPr>
          <a:xfrm>
            <a:off x="198856" y="946160"/>
            <a:ext cx="5973904" cy="5565987"/>
          </a:xfrm>
        </p:spPr>
        <p:txBody>
          <a:bodyPr/>
          <a:lstStyle/>
          <a:p>
            <a:pPr algn="just">
              <a:lnSpc>
                <a:spcPct val="150000"/>
              </a:lnSpc>
              <a:tabLst>
                <a:tab pos="484741" algn="l"/>
              </a:tabLst>
            </a:pPr>
            <a:r>
              <a:rPr lang="en-IE" sz="2000" dirty="0">
                <a:solidFill>
                  <a:srgbClr val="525252"/>
                </a:solidFill>
              </a:rPr>
              <a:t>The internet allows us to be mostly anonymous when we want to be. Whilst this gives us a lot of protection, it also means sometimes we can behave in ways online that we wouldn’t in real life.</a:t>
            </a:r>
          </a:p>
          <a:p>
            <a:pPr algn="just">
              <a:lnSpc>
                <a:spcPct val="150000"/>
              </a:lnSpc>
              <a:tabLst>
                <a:tab pos="484741" algn="l"/>
              </a:tabLst>
            </a:pPr>
            <a:r>
              <a:rPr lang="en-IE" sz="2000" dirty="0">
                <a:solidFill>
                  <a:srgbClr val="525252"/>
                </a:solidFill>
              </a:rPr>
              <a:t>It is very easy to become like a different person, or hide behind a mask. We see it constantly where people are becoming less authentic online and people present themselves and their lives in an untrue way.</a:t>
            </a:r>
          </a:p>
          <a:p>
            <a:pPr algn="just">
              <a:lnSpc>
                <a:spcPct val="150000"/>
              </a:lnSpc>
              <a:tabLst>
                <a:tab pos="484741" algn="l"/>
              </a:tabLst>
            </a:pPr>
            <a:r>
              <a:rPr lang="en-IE" sz="2000" dirty="0">
                <a:solidFill>
                  <a:srgbClr val="525252"/>
                </a:solidFill>
              </a:rPr>
              <a:t>This can potentially be damaging to your own self worth. It can also send mixed messages to your network or potential network. </a:t>
            </a:r>
          </a:p>
        </p:txBody>
      </p:sp>
      <p:sp>
        <p:nvSpPr>
          <p:cNvPr id="5" name="Text Placeholder 4">
            <a:extLst>
              <a:ext uri="{FF2B5EF4-FFF2-40B4-BE49-F238E27FC236}">
                <a16:creationId xmlns:a16="http://schemas.microsoft.com/office/drawing/2014/main" id="{E4A6E59E-EB79-5349-2038-BDA4A0CAE71B}"/>
              </a:ext>
            </a:extLst>
          </p:cNvPr>
          <p:cNvSpPr>
            <a:spLocks noGrp="1"/>
          </p:cNvSpPr>
          <p:nvPr>
            <p:ph type="body" sz="quarter" idx="18"/>
          </p:nvPr>
        </p:nvSpPr>
        <p:spPr>
          <a:xfrm>
            <a:off x="198856" y="309491"/>
            <a:ext cx="5648934" cy="636669"/>
          </a:xfrm>
        </p:spPr>
        <p:txBody>
          <a:bodyPr/>
          <a:lstStyle/>
          <a:p>
            <a:r>
              <a:rPr lang="en-IE" dirty="0"/>
              <a:t>Being Your Best Online Self</a:t>
            </a:r>
          </a:p>
        </p:txBody>
      </p:sp>
      <p:pic>
        <p:nvPicPr>
          <p:cNvPr id="4" name="Picture Placeholder 3">
            <a:extLst>
              <a:ext uri="{FF2B5EF4-FFF2-40B4-BE49-F238E27FC236}">
                <a16:creationId xmlns:a16="http://schemas.microsoft.com/office/drawing/2014/main" id="{BEDDF83D-1101-6091-5D27-32553049BA43}"/>
              </a:ext>
            </a:extLst>
          </p:cNvPr>
          <p:cNvPicPr>
            <a:picLocks noGrp="1" noChangeAspect="1"/>
          </p:cNvPicPr>
          <p:nvPr>
            <p:ph type="pic" sz="quarter" idx="17"/>
          </p:nvPr>
        </p:nvPicPr>
        <p:blipFill>
          <a:blip r:embed="rId2"/>
          <a:srcRect l="12980" r="12980"/>
          <a:stretch>
            <a:fillRect/>
          </a:stretch>
        </p:blipFill>
        <p:spPr/>
      </p:pic>
    </p:spTree>
    <p:extLst>
      <p:ext uri="{BB962C8B-B14F-4D97-AF65-F5344CB8AC3E}">
        <p14:creationId xmlns:p14="http://schemas.microsoft.com/office/powerpoint/2010/main" val="8225070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364897D0-9DB4-705B-C964-05FE1C72C43E}"/>
              </a:ext>
            </a:extLst>
          </p:cNvPr>
          <p:cNvSpPr>
            <a:spLocks noGrp="1"/>
          </p:cNvSpPr>
          <p:nvPr>
            <p:ph type="body" sz="quarter" idx="27"/>
          </p:nvPr>
        </p:nvSpPr>
        <p:spPr>
          <a:xfrm>
            <a:off x="324970" y="810717"/>
            <a:ext cx="5771030" cy="3251547"/>
          </a:xfrm>
        </p:spPr>
        <p:txBody>
          <a:bodyPr/>
          <a:lstStyle/>
          <a:p>
            <a:pPr algn="just">
              <a:lnSpc>
                <a:spcPct val="150000"/>
              </a:lnSpc>
            </a:pPr>
            <a:r>
              <a:rPr lang="en-IE" sz="1600" dirty="0">
                <a:solidFill>
                  <a:schemeClr val="tx1"/>
                </a:solidFill>
              </a:rPr>
              <a:t>Try the following exercise to practice being your true self online. Ask yourself:</a:t>
            </a:r>
          </a:p>
          <a:p>
            <a:pPr algn="just">
              <a:lnSpc>
                <a:spcPct val="150000"/>
              </a:lnSpc>
            </a:pPr>
            <a:r>
              <a:rPr lang="en-IE" sz="1600" dirty="0">
                <a:solidFill>
                  <a:srgbClr val="F9A169"/>
                </a:solidFill>
              </a:rPr>
              <a:t>“what is my purpose of being online?”</a:t>
            </a:r>
          </a:p>
          <a:p>
            <a:pPr algn="just">
              <a:lnSpc>
                <a:spcPct val="150000"/>
              </a:lnSpc>
            </a:pPr>
            <a:r>
              <a:rPr lang="en-IE" sz="1600" dirty="0">
                <a:solidFill>
                  <a:schemeClr val="tx1"/>
                </a:solidFill>
              </a:rPr>
              <a:t>Spend a few minutes thinking about this question, and write down focusing on the following points</a:t>
            </a:r>
          </a:p>
          <a:p>
            <a:pPr marL="342900" indent="-342900" algn="just">
              <a:lnSpc>
                <a:spcPct val="150000"/>
              </a:lnSpc>
              <a:buFont typeface="Arial" panose="020B0604020202020204" pitchFamily="34" charset="0"/>
              <a:buChar char="•"/>
            </a:pPr>
            <a:r>
              <a:rPr lang="en-IE" sz="1600" dirty="0">
                <a:solidFill>
                  <a:schemeClr val="tx1"/>
                </a:solidFill>
              </a:rPr>
              <a:t>What exactly do you want to get out of your online engagement?</a:t>
            </a:r>
          </a:p>
          <a:p>
            <a:pPr marL="342900" indent="-342900" algn="just">
              <a:lnSpc>
                <a:spcPct val="150000"/>
              </a:lnSpc>
              <a:buFont typeface="Arial" panose="020B0604020202020204" pitchFamily="34" charset="0"/>
              <a:buChar char="•"/>
            </a:pPr>
            <a:r>
              <a:rPr lang="en-IE" sz="1600" dirty="0">
                <a:solidFill>
                  <a:schemeClr val="tx1"/>
                </a:solidFill>
              </a:rPr>
              <a:t>Why do you do what you do?</a:t>
            </a:r>
          </a:p>
          <a:p>
            <a:pPr marL="342900" indent="-342900" algn="just">
              <a:lnSpc>
                <a:spcPct val="150000"/>
              </a:lnSpc>
              <a:buFont typeface="Arial" panose="020B0604020202020204" pitchFamily="34" charset="0"/>
              <a:buChar char="•"/>
            </a:pPr>
            <a:r>
              <a:rPr lang="en-IE" sz="1600" dirty="0">
                <a:solidFill>
                  <a:schemeClr val="tx1"/>
                </a:solidFill>
              </a:rPr>
              <a:t>How do you present yourself online?</a:t>
            </a:r>
          </a:p>
          <a:p>
            <a:pPr marL="342900" indent="-342900" algn="just">
              <a:lnSpc>
                <a:spcPct val="150000"/>
              </a:lnSpc>
              <a:buFont typeface="Arial" panose="020B0604020202020204" pitchFamily="34" charset="0"/>
              <a:buChar char="•"/>
            </a:pPr>
            <a:r>
              <a:rPr lang="en-IE" sz="1600" dirty="0">
                <a:solidFill>
                  <a:schemeClr val="tx1"/>
                </a:solidFill>
              </a:rPr>
              <a:t>Are you honest online?</a:t>
            </a:r>
          </a:p>
          <a:p>
            <a:pPr algn="just">
              <a:lnSpc>
                <a:spcPct val="150000"/>
              </a:lnSpc>
            </a:pPr>
            <a:r>
              <a:rPr lang="en-IE" sz="1600" dirty="0">
                <a:solidFill>
                  <a:schemeClr val="tx1"/>
                </a:solidFill>
              </a:rPr>
              <a:t>This reflection may help you recognize the true reasons behind your desire to be online.</a:t>
            </a:r>
          </a:p>
          <a:p>
            <a:pPr algn="just">
              <a:lnSpc>
                <a:spcPct val="150000"/>
              </a:lnSpc>
            </a:pPr>
            <a:endParaRPr lang="en-IE" sz="1600" dirty="0">
              <a:solidFill>
                <a:schemeClr val="tx1"/>
              </a:solidFill>
            </a:endParaRPr>
          </a:p>
          <a:p>
            <a:endParaRPr lang="en-IE" dirty="0">
              <a:solidFill>
                <a:srgbClr val="F9A169"/>
              </a:solidFill>
            </a:endParaRPr>
          </a:p>
        </p:txBody>
      </p:sp>
      <p:sp>
        <p:nvSpPr>
          <p:cNvPr id="7" name="Text Placeholder 6">
            <a:extLst>
              <a:ext uri="{FF2B5EF4-FFF2-40B4-BE49-F238E27FC236}">
                <a16:creationId xmlns:a16="http://schemas.microsoft.com/office/drawing/2014/main" id="{239A3AAD-E214-5402-EF27-B6C4BEB127EB}"/>
              </a:ext>
            </a:extLst>
          </p:cNvPr>
          <p:cNvSpPr>
            <a:spLocks noGrp="1"/>
          </p:cNvSpPr>
          <p:nvPr>
            <p:ph type="body" sz="quarter" idx="18"/>
          </p:nvPr>
        </p:nvSpPr>
        <p:spPr>
          <a:xfrm>
            <a:off x="324970" y="333232"/>
            <a:ext cx="5648934" cy="724179"/>
          </a:xfrm>
        </p:spPr>
        <p:txBody>
          <a:bodyPr>
            <a:normAutofit fontScale="77500" lnSpcReduction="20000"/>
          </a:bodyPr>
          <a:lstStyle/>
          <a:p>
            <a:r>
              <a:rPr lang="en-IE" dirty="0"/>
              <a:t>Exercise: Being your True Self Online</a:t>
            </a:r>
          </a:p>
        </p:txBody>
      </p:sp>
      <p:pic>
        <p:nvPicPr>
          <p:cNvPr id="4" name="Picture Placeholder 3">
            <a:extLst>
              <a:ext uri="{FF2B5EF4-FFF2-40B4-BE49-F238E27FC236}">
                <a16:creationId xmlns:a16="http://schemas.microsoft.com/office/drawing/2014/main" id="{31A5D3B6-33D1-D774-1F35-E5E699561C13}"/>
              </a:ext>
            </a:extLst>
          </p:cNvPr>
          <p:cNvPicPr>
            <a:picLocks noGrp="1" noChangeAspect="1"/>
          </p:cNvPicPr>
          <p:nvPr>
            <p:ph type="pic" sz="quarter" idx="17"/>
          </p:nvPr>
        </p:nvPicPr>
        <p:blipFill>
          <a:blip r:embed="rId2"/>
          <a:srcRect t="19986" b="19986"/>
          <a:stretch>
            <a:fillRect/>
          </a:stretch>
        </p:blipFill>
        <p:spPr/>
      </p:pic>
    </p:spTree>
    <p:extLst>
      <p:ext uri="{BB962C8B-B14F-4D97-AF65-F5344CB8AC3E}">
        <p14:creationId xmlns:p14="http://schemas.microsoft.com/office/powerpoint/2010/main" val="13656964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B5094A3-A24E-E28C-9F67-838E16AE8C81}"/>
              </a:ext>
            </a:extLst>
          </p:cNvPr>
          <p:cNvSpPr>
            <a:spLocks noGrp="1"/>
          </p:cNvSpPr>
          <p:nvPr>
            <p:ph type="body" sz="quarter" idx="16"/>
          </p:nvPr>
        </p:nvSpPr>
        <p:spPr>
          <a:xfrm>
            <a:off x="293437" y="1070765"/>
            <a:ext cx="11102510" cy="4517366"/>
          </a:xfrm>
        </p:spPr>
        <p:txBody>
          <a:bodyPr/>
          <a:lstStyle/>
          <a:p>
            <a:pPr algn="just">
              <a:lnSpc>
                <a:spcPct val="150000"/>
              </a:lnSpc>
            </a:pPr>
            <a:r>
              <a:rPr lang="en-IE" sz="1800" dirty="0">
                <a:solidFill>
                  <a:schemeClr val="accent6"/>
                </a:solidFill>
                <a:effectLst/>
              </a:rPr>
              <a:t>Authenticity means to be genuine or true. But what does this really mean in an online world?</a:t>
            </a:r>
          </a:p>
          <a:p>
            <a:pPr marL="342900" indent="-342900" algn="just">
              <a:lnSpc>
                <a:spcPct val="150000"/>
              </a:lnSpc>
              <a:buFont typeface="Arial" panose="020B0604020202020204" pitchFamily="34" charset="0"/>
              <a:buChar char="•"/>
            </a:pPr>
            <a:r>
              <a:rPr lang="en-IE" sz="1800" dirty="0">
                <a:solidFill>
                  <a:schemeClr val="accent6"/>
                </a:solidFill>
              </a:rPr>
              <a:t>Having authenticity </a:t>
            </a:r>
            <a:r>
              <a:rPr lang="en-IE" sz="1800" i="0" dirty="0">
                <a:solidFill>
                  <a:schemeClr val="accent6"/>
                </a:solidFill>
              </a:rPr>
              <a:t>means you need to walk your talk in order to be trustworthy. It also means you earn trust through honest, personable, and transparent interactions with your audience or network online.</a:t>
            </a:r>
          </a:p>
          <a:p>
            <a:pPr marL="342900" indent="-342900" algn="just">
              <a:lnSpc>
                <a:spcPct val="150000"/>
              </a:lnSpc>
              <a:buFont typeface="Arial" panose="020B0604020202020204" pitchFamily="34" charset="0"/>
              <a:buChar char="•"/>
            </a:pPr>
            <a:r>
              <a:rPr lang="en-IE" sz="1800" dirty="0">
                <a:solidFill>
                  <a:schemeClr val="accent6"/>
                </a:solidFill>
              </a:rPr>
              <a:t>Try not to change your personality or manner online to whatever the trending topic is at the time. It is important to be us, rather than who our audience want us to be.</a:t>
            </a:r>
          </a:p>
          <a:p>
            <a:pPr marL="342900" indent="-342900" algn="just">
              <a:lnSpc>
                <a:spcPct val="150000"/>
              </a:lnSpc>
              <a:buFont typeface="Arial" panose="020B0604020202020204" pitchFamily="34" charset="0"/>
              <a:buChar char="•"/>
            </a:pPr>
            <a:r>
              <a:rPr lang="en-IE" sz="1800" i="0" dirty="0">
                <a:solidFill>
                  <a:schemeClr val="accent6"/>
                </a:solidFill>
              </a:rPr>
              <a:t>Be aware of your persona online. This is the character that you portray online. You may apply fo</a:t>
            </a:r>
            <a:r>
              <a:rPr lang="en-IE" sz="1800" dirty="0">
                <a:solidFill>
                  <a:schemeClr val="accent6"/>
                </a:solidFill>
              </a:rPr>
              <a:t>r a job, and an employer has looked up and seen your social media accounts. They will have created a version of you in their heads based on this information. Does the information you have online match what you are like in real life?</a:t>
            </a:r>
          </a:p>
          <a:p>
            <a:pPr marL="342900" indent="-342900" algn="just">
              <a:lnSpc>
                <a:spcPct val="150000"/>
              </a:lnSpc>
              <a:buFont typeface="Arial" panose="020B0604020202020204" pitchFamily="34" charset="0"/>
              <a:buChar char="•"/>
            </a:pPr>
            <a:r>
              <a:rPr lang="en-US" sz="1800" dirty="0">
                <a:solidFill>
                  <a:schemeClr val="accent6"/>
                </a:solidFill>
              </a:rPr>
              <a:t>Authenticity is not just about being sincere, real, and honest. It’s about being reliable, dependable, being true to what you say you will do, acting the way you say you will.</a:t>
            </a:r>
            <a:endParaRPr lang="en-US" sz="2000" dirty="0"/>
          </a:p>
          <a:p>
            <a:pPr marL="457200" lvl="0" indent="-457200">
              <a:buAutoNum type="arabicPeriod"/>
            </a:pPr>
            <a:endParaRPr lang="en-US" dirty="0"/>
          </a:p>
          <a:p>
            <a:endParaRPr lang="en-IE" dirty="0"/>
          </a:p>
        </p:txBody>
      </p:sp>
      <p:sp>
        <p:nvSpPr>
          <p:cNvPr id="5" name="Text Placeholder 4">
            <a:extLst>
              <a:ext uri="{FF2B5EF4-FFF2-40B4-BE49-F238E27FC236}">
                <a16:creationId xmlns:a16="http://schemas.microsoft.com/office/drawing/2014/main" id="{D119AF2F-299A-7AC2-4FB7-0D19679DC736}"/>
              </a:ext>
            </a:extLst>
          </p:cNvPr>
          <p:cNvSpPr>
            <a:spLocks noGrp="1"/>
          </p:cNvSpPr>
          <p:nvPr>
            <p:ph type="body" sz="quarter" idx="18"/>
          </p:nvPr>
        </p:nvSpPr>
        <p:spPr>
          <a:xfrm>
            <a:off x="297978" y="333232"/>
            <a:ext cx="11097969" cy="772057"/>
          </a:xfrm>
        </p:spPr>
        <p:txBody>
          <a:bodyPr/>
          <a:lstStyle/>
          <a:p>
            <a:r>
              <a:rPr lang="en-IE" dirty="0">
                <a:solidFill>
                  <a:srgbClr val="8D5B98"/>
                </a:solidFill>
              </a:rPr>
              <a:t>Top Tips for Having an Authentic Online Identity</a:t>
            </a:r>
          </a:p>
        </p:txBody>
      </p:sp>
    </p:spTree>
    <p:extLst>
      <p:ext uri="{BB962C8B-B14F-4D97-AF65-F5344CB8AC3E}">
        <p14:creationId xmlns:p14="http://schemas.microsoft.com/office/powerpoint/2010/main" val="4353838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8BD9AC3-81A5-879C-BD0E-5D71E3A90CB3}"/>
              </a:ext>
            </a:extLst>
          </p:cNvPr>
          <p:cNvSpPr>
            <a:spLocks noGrp="1"/>
          </p:cNvSpPr>
          <p:nvPr>
            <p:ph type="body" sz="quarter" idx="27"/>
          </p:nvPr>
        </p:nvSpPr>
        <p:spPr>
          <a:xfrm>
            <a:off x="189331" y="946160"/>
            <a:ext cx="5973904" cy="5565987"/>
          </a:xfrm>
        </p:spPr>
        <p:txBody>
          <a:bodyPr/>
          <a:lstStyle/>
          <a:p>
            <a:pPr algn="just">
              <a:lnSpc>
                <a:spcPct val="150000"/>
              </a:lnSpc>
              <a:tabLst>
                <a:tab pos="484741" algn="l"/>
              </a:tabLst>
            </a:pPr>
            <a:r>
              <a:rPr lang="en-IE" sz="1800" dirty="0">
                <a:solidFill>
                  <a:schemeClr val="accent6"/>
                </a:solidFill>
              </a:rPr>
              <a:t>When we go online, we often leave a trail of data behind us. This can be interactions we have had on social media or forums online, or invisible forms such as  This is what is known as a digital footprint.</a:t>
            </a:r>
          </a:p>
          <a:p>
            <a:pPr algn="just">
              <a:lnSpc>
                <a:spcPct val="150000"/>
              </a:lnSpc>
              <a:tabLst>
                <a:tab pos="484741" algn="l"/>
              </a:tabLst>
            </a:pPr>
            <a:r>
              <a:rPr lang="en-US" sz="1800" dirty="0">
                <a:solidFill>
                  <a:schemeClr val="accent6"/>
                </a:solidFill>
              </a:rPr>
              <a:t>Without realizing it, every day you are giving a constantly changing public presentation of who you are, which can be seen by anyone.</a:t>
            </a:r>
          </a:p>
          <a:p>
            <a:pPr algn="just">
              <a:lnSpc>
                <a:spcPct val="150000"/>
              </a:lnSpc>
              <a:tabLst>
                <a:tab pos="484741" algn="l"/>
              </a:tabLst>
            </a:pPr>
            <a:r>
              <a:rPr lang="en-US" sz="1800" dirty="0">
                <a:solidFill>
                  <a:schemeClr val="accent6"/>
                </a:solidFill>
              </a:rPr>
              <a:t>You might think you are at home on your laptops, mobile phones or tablets communicating with just a few friends but in reality, you are connected into a huge network that can record and redistribute everything you say.</a:t>
            </a:r>
          </a:p>
          <a:p>
            <a:pPr>
              <a:lnSpc>
                <a:spcPct val="100000"/>
              </a:lnSpc>
              <a:tabLst>
                <a:tab pos="484741" algn="l"/>
              </a:tabLst>
            </a:pPr>
            <a:endParaRPr lang="en-US" sz="2200" dirty="0">
              <a:solidFill>
                <a:schemeClr val="accent6"/>
              </a:solidFill>
            </a:endParaRPr>
          </a:p>
          <a:p>
            <a:pPr>
              <a:lnSpc>
                <a:spcPct val="100000"/>
              </a:lnSpc>
              <a:tabLst>
                <a:tab pos="484741" algn="l"/>
              </a:tabLst>
            </a:pPr>
            <a:endParaRPr lang="en-IE" dirty="0"/>
          </a:p>
        </p:txBody>
      </p:sp>
      <p:sp>
        <p:nvSpPr>
          <p:cNvPr id="5" name="Text Placeholder 4">
            <a:extLst>
              <a:ext uri="{FF2B5EF4-FFF2-40B4-BE49-F238E27FC236}">
                <a16:creationId xmlns:a16="http://schemas.microsoft.com/office/drawing/2014/main" id="{E4A6E59E-EB79-5349-2038-BDA4A0CAE71B}"/>
              </a:ext>
            </a:extLst>
          </p:cNvPr>
          <p:cNvSpPr>
            <a:spLocks noGrp="1"/>
          </p:cNvSpPr>
          <p:nvPr>
            <p:ph type="body" sz="quarter" idx="18"/>
          </p:nvPr>
        </p:nvSpPr>
        <p:spPr>
          <a:xfrm>
            <a:off x="189331" y="342757"/>
            <a:ext cx="5648934" cy="636669"/>
          </a:xfrm>
        </p:spPr>
        <p:txBody>
          <a:bodyPr/>
          <a:lstStyle/>
          <a:p>
            <a:r>
              <a:rPr lang="en-IE" dirty="0"/>
              <a:t>What is a Digital Footprint?</a:t>
            </a:r>
          </a:p>
        </p:txBody>
      </p:sp>
      <p:pic>
        <p:nvPicPr>
          <p:cNvPr id="7" name="Picture Placeholder 6">
            <a:extLst>
              <a:ext uri="{FF2B5EF4-FFF2-40B4-BE49-F238E27FC236}">
                <a16:creationId xmlns:a16="http://schemas.microsoft.com/office/drawing/2014/main" id="{AC9FCC0B-AA8D-A76E-A062-007EC6A5E284}"/>
              </a:ext>
            </a:extLst>
          </p:cNvPr>
          <p:cNvPicPr>
            <a:picLocks noGrp="1" noChangeAspect="1"/>
          </p:cNvPicPr>
          <p:nvPr>
            <p:ph type="pic" sz="quarter" idx="17"/>
          </p:nvPr>
        </p:nvPicPr>
        <p:blipFill>
          <a:blip r:embed="rId2"/>
          <a:srcRect l="12980" r="12980"/>
          <a:stretch>
            <a:fillRect/>
          </a:stretch>
        </p:blipFill>
        <p:spPr/>
      </p:pic>
    </p:spTree>
    <p:extLst>
      <p:ext uri="{BB962C8B-B14F-4D97-AF65-F5344CB8AC3E}">
        <p14:creationId xmlns:p14="http://schemas.microsoft.com/office/powerpoint/2010/main" val="16778922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105F9E9-0CBC-99E3-A502-67DF36B47629}"/>
              </a:ext>
            </a:extLst>
          </p:cNvPr>
          <p:cNvSpPr>
            <a:spLocks noGrp="1"/>
          </p:cNvSpPr>
          <p:nvPr>
            <p:ph type="pic" sz="quarter" idx="15"/>
          </p:nvPr>
        </p:nvSpPr>
        <p:spPr/>
      </p:sp>
      <p:sp>
        <p:nvSpPr>
          <p:cNvPr id="6" name="Text Placeholder 5">
            <a:extLst>
              <a:ext uri="{FF2B5EF4-FFF2-40B4-BE49-F238E27FC236}">
                <a16:creationId xmlns:a16="http://schemas.microsoft.com/office/drawing/2014/main" id="{7D4D9554-0B1A-DCEF-B2FA-F996B538D77E}"/>
              </a:ext>
            </a:extLst>
          </p:cNvPr>
          <p:cNvSpPr>
            <a:spLocks noGrp="1"/>
          </p:cNvSpPr>
          <p:nvPr>
            <p:ph type="body" sz="quarter" idx="17"/>
          </p:nvPr>
        </p:nvSpPr>
        <p:spPr/>
        <p:txBody>
          <a:bodyPr/>
          <a:lstStyle/>
          <a:p>
            <a:pPr algn="just">
              <a:lnSpc>
                <a:spcPct val="150000"/>
              </a:lnSpc>
            </a:pPr>
            <a:r>
              <a:rPr lang="en-US" sz="2000" dirty="0">
                <a:solidFill>
                  <a:schemeClr val="tx1"/>
                </a:solidFill>
              </a:rPr>
              <a:t>Check out the following YouTube about 'what is a digital footprint?’ which will help you to understand the importance of a digital footprint for employees and those starting out in the job market!</a:t>
            </a:r>
          </a:p>
          <a:p>
            <a:r>
              <a:rPr lang="en-US" sz="2400" dirty="0">
                <a:solidFill>
                  <a:srgbClr val="F9A169"/>
                </a:solidFill>
                <a:hlinkClick r:id="rId3">
                  <a:extLst>
                    <a:ext uri="{A12FA001-AC4F-418D-AE19-62706E023703}">
                      <ahyp:hlinkClr xmlns:ahyp="http://schemas.microsoft.com/office/drawing/2018/hyperlinkcolor" val="tx"/>
                    </a:ext>
                  </a:extLst>
                </a:hlinkClick>
              </a:rPr>
              <a:t>https://youtu.be/CfICOt2uI80</a:t>
            </a:r>
            <a:endParaRPr lang="en-US" sz="2400" dirty="0">
              <a:solidFill>
                <a:srgbClr val="F9A169"/>
              </a:solidFill>
            </a:endParaRPr>
          </a:p>
          <a:p>
            <a:endParaRPr lang="en-US" sz="2400" dirty="0"/>
          </a:p>
        </p:txBody>
      </p:sp>
      <p:sp>
        <p:nvSpPr>
          <p:cNvPr id="3" name="Text Placeholder 2">
            <a:extLst>
              <a:ext uri="{FF2B5EF4-FFF2-40B4-BE49-F238E27FC236}">
                <a16:creationId xmlns:a16="http://schemas.microsoft.com/office/drawing/2014/main" id="{4D190C55-C7D0-2F2E-0690-4A84F8B7DC09}"/>
              </a:ext>
            </a:extLst>
          </p:cNvPr>
          <p:cNvSpPr>
            <a:spLocks noGrp="1"/>
          </p:cNvSpPr>
          <p:nvPr>
            <p:ph type="body" sz="quarter" idx="13"/>
          </p:nvPr>
        </p:nvSpPr>
        <p:spPr>
          <a:xfrm>
            <a:off x="370866" y="465325"/>
            <a:ext cx="11222614" cy="914202"/>
          </a:xfrm>
        </p:spPr>
        <p:txBody>
          <a:bodyPr>
            <a:normAutofit/>
          </a:bodyPr>
          <a:lstStyle/>
          <a:p>
            <a:r>
              <a:rPr lang="en-IE" dirty="0">
                <a:solidFill>
                  <a:srgbClr val="8D5B98"/>
                </a:solidFill>
              </a:rPr>
              <a:t>Video: What is a Digital </a:t>
            </a:r>
            <a:r>
              <a:rPr lang="en-IE" dirty="0" err="1">
                <a:solidFill>
                  <a:srgbClr val="8D5B98"/>
                </a:solidFill>
              </a:rPr>
              <a:t>Foodprint</a:t>
            </a:r>
            <a:endParaRPr lang="en-IE" dirty="0">
              <a:solidFill>
                <a:srgbClr val="8D5B98"/>
              </a:solidFill>
            </a:endParaRPr>
          </a:p>
        </p:txBody>
      </p:sp>
      <p:pic>
        <p:nvPicPr>
          <p:cNvPr id="4" name="Online Media 3" title="What is a Digital Footprint?">
            <a:hlinkClick r:id="" action="ppaction://media"/>
            <a:extLst>
              <a:ext uri="{FF2B5EF4-FFF2-40B4-BE49-F238E27FC236}">
                <a16:creationId xmlns:a16="http://schemas.microsoft.com/office/drawing/2014/main" id="{9DA02E4E-0A32-C681-ABF7-35B871103D42}"/>
              </a:ext>
            </a:extLst>
          </p:cNvPr>
          <p:cNvPicPr>
            <a:picLocks noRot="1" noChangeAspect="1"/>
          </p:cNvPicPr>
          <p:nvPr>
            <a:videoFile r:link="rId1"/>
          </p:nvPr>
        </p:nvPicPr>
        <p:blipFill>
          <a:blip r:embed="rId4"/>
          <a:stretch>
            <a:fillRect/>
          </a:stretch>
        </p:blipFill>
        <p:spPr>
          <a:xfrm>
            <a:off x="7372351" y="1223694"/>
            <a:ext cx="4834189" cy="4033653"/>
          </a:xfrm>
          <a:prstGeom prst="rect">
            <a:avLst/>
          </a:prstGeom>
        </p:spPr>
      </p:pic>
      <p:pic>
        <p:nvPicPr>
          <p:cNvPr id="10" name="Graphic 9" descr="Mouse outline">
            <a:extLst>
              <a:ext uri="{FF2B5EF4-FFF2-40B4-BE49-F238E27FC236}">
                <a16:creationId xmlns:a16="http://schemas.microsoft.com/office/drawing/2014/main" id="{AB9D9E9D-5922-817E-0433-61E397D49AD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999002">
            <a:off x="7512121" y="17698"/>
            <a:ext cx="683699" cy="683699"/>
          </a:xfrm>
          <a:prstGeom prst="rect">
            <a:avLst/>
          </a:prstGeom>
        </p:spPr>
      </p:pic>
      <p:sp>
        <p:nvSpPr>
          <p:cNvPr id="11" name="TextBox 10">
            <a:extLst>
              <a:ext uri="{FF2B5EF4-FFF2-40B4-BE49-F238E27FC236}">
                <a16:creationId xmlns:a16="http://schemas.microsoft.com/office/drawing/2014/main" id="{EE15101D-FB80-2717-04DC-FE5F8FCF3DAC}"/>
              </a:ext>
            </a:extLst>
          </p:cNvPr>
          <p:cNvSpPr txBox="1"/>
          <p:nvPr/>
        </p:nvSpPr>
        <p:spPr>
          <a:xfrm>
            <a:off x="8201944" y="97938"/>
            <a:ext cx="2254720" cy="523220"/>
          </a:xfrm>
          <a:prstGeom prst="rect">
            <a:avLst/>
          </a:prstGeom>
          <a:noFill/>
        </p:spPr>
        <p:txBody>
          <a:bodyPr wrap="square" rtlCol="0">
            <a:spAutoFit/>
          </a:bodyPr>
          <a:lstStyle/>
          <a:p>
            <a:r>
              <a:rPr lang="hr-BA" sz="2800" b="1" dirty="0">
                <a:solidFill>
                  <a:srgbClr val="E78631"/>
                </a:solidFill>
              </a:rPr>
              <a:t>Click to </a:t>
            </a:r>
            <a:r>
              <a:rPr lang="en-IE" sz="2800" b="1" dirty="0">
                <a:solidFill>
                  <a:srgbClr val="E78631"/>
                </a:solidFill>
              </a:rPr>
              <a:t>watch</a:t>
            </a:r>
            <a:endParaRPr lang="en-US" sz="2800" b="1" dirty="0">
              <a:solidFill>
                <a:srgbClr val="E78631"/>
              </a:solidFill>
            </a:endParaRPr>
          </a:p>
        </p:txBody>
      </p:sp>
      <p:pic>
        <p:nvPicPr>
          <p:cNvPr id="12" name="Graphic 11" descr="Arrow: Slight curve with solid fill">
            <a:extLst>
              <a:ext uri="{FF2B5EF4-FFF2-40B4-BE49-F238E27FC236}">
                <a16:creationId xmlns:a16="http://schemas.microsoft.com/office/drawing/2014/main" id="{FAF9CDA2-B0E7-FA95-1447-956EA1EA6CF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8960388">
            <a:off x="8012477" y="36262"/>
            <a:ext cx="1451764" cy="1460662"/>
          </a:xfrm>
          <a:prstGeom prst="rect">
            <a:avLst/>
          </a:prstGeom>
        </p:spPr>
      </p:pic>
    </p:spTree>
    <p:extLst>
      <p:ext uri="{BB962C8B-B14F-4D97-AF65-F5344CB8AC3E}">
        <p14:creationId xmlns:p14="http://schemas.microsoft.com/office/powerpoint/2010/main" val="1172047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8BD9AC3-81A5-879C-BD0E-5D71E3A90CB3}"/>
              </a:ext>
            </a:extLst>
          </p:cNvPr>
          <p:cNvSpPr>
            <a:spLocks noGrp="1"/>
          </p:cNvSpPr>
          <p:nvPr>
            <p:ph type="body" sz="quarter" idx="27"/>
          </p:nvPr>
        </p:nvSpPr>
        <p:spPr>
          <a:xfrm>
            <a:off x="342900" y="1237326"/>
            <a:ext cx="5622161" cy="3251547"/>
          </a:xfrm>
        </p:spPr>
        <p:txBody>
          <a:bodyPr/>
          <a:lstStyle/>
          <a:p>
            <a:pPr algn="just">
              <a:lnSpc>
                <a:spcPct val="150000"/>
              </a:lnSpc>
              <a:tabLst>
                <a:tab pos="484741" algn="l"/>
              </a:tabLst>
            </a:pPr>
            <a:r>
              <a:rPr lang="en-US" sz="2200" b="1" dirty="0">
                <a:solidFill>
                  <a:srgbClr val="5E5E5E"/>
                </a:solidFill>
              </a:rPr>
              <a:t>Online vetting</a:t>
            </a:r>
            <a:r>
              <a:rPr lang="hr-BA" sz="2200" b="1" dirty="0">
                <a:solidFill>
                  <a:srgbClr val="5E5E5E"/>
                </a:solidFill>
              </a:rPr>
              <a:t> (</a:t>
            </a:r>
            <a:r>
              <a:rPr lang="en-US" sz="2200" b="1" dirty="0">
                <a:solidFill>
                  <a:srgbClr val="5E5E5E"/>
                </a:solidFill>
              </a:rPr>
              <a:t>cyber-vetting</a:t>
            </a:r>
            <a:r>
              <a:rPr lang="hr-BA" sz="2200" b="1" dirty="0">
                <a:solidFill>
                  <a:srgbClr val="5E5E5E"/>
                </a:solidFill>
              </a:rPr>
              <a:t>)</a:t>
            </a:r>
            <a:r>
              <a:rPr lang="en-US" sz="2200" dirty="0">
                <a:solidFill>
                  <a:srgbClr val="5E5E5E"/>
                </a:solidFill>
              </a:rPr>
              <a:t> is </a:t>
            </a:r>
            <a:r>
              <a:rPr lang="en-IE" sz="2200" dirty="0">
                <a:solidFill>
                  <a:srgbClr val="5E5E5E"/>
                </a:solidFill>
              </a:rPr>
              <a:t>when </a:t>
            </a:r>
            <a:r>
              <a:rPr lang="en-US" sz="2200" dirty="0">
                <a:solidFill>
                  <a:srgbClr val="5E5E5E"/>
                </a:solidFill>
              </a:rPr>
              <a:t>potential employers go online to vet people's online presence or "internet reputation" ("</a:t>
            </a:r>
            <a:r>
              <a:rPr lang="en-US" sz="2200" i="1" dirty="0" err="1">
                <a:solidFill>
                  <a:srgbClr val="5E5E5E"/>
                </a:solidFill>
              </a:rPr>
              <a:t>netrep</a:t>
            </a:r>
            <a:r>
              <a:rPr lang="en-US" sz="2200" dirty="0">
                <a:solidFill>
                  <a:srgbClr val="5E5E5E"/>
                </a:solidFill>
              </a:rPr>
              <a:t>")</a:t>
            </a:r>
            <a:r>
              <a:rPr lang="hr-BA" sz="2200" baseline="30000" dirty="0">
                <a:solidFill>
                  <a:srgbClr val="5E5E5E"/>
                </a:solidFill>
              </a:rPr>
              <a:t> </a:t>
            </a:r>
            <a:r>
              <a:rPr lang="en-US" sz="2200" dirty="0">
                <a:solidFill>
                  <a:srgbClr val="5E5E5E"/>
                </a:solidFill>
              </a:rPr>
              <a:t>on search engines such as Google and Yahoo.</a:t>
            </a:r>
          </a:p>
          <a:p>
            <a:pPr algn="just">
              <a:lnSpc>
                <a:spcPct val="150000"/>
              </a:lnSpc>
              <a:tabLst>
                <a:tab pos="484741" algn="l"/>
              </a:tabLst>
            </a:pPr>
            <a:r>
              <a:rPr lang="en-US" sz="2200" dirty="0">
                <a:solidFill>
                  <a:srgbClr val="5E5E5E"/>
                </a:solidFill>
              </a:rPr>
              <a:t>Social networking websites can also be used such as Facebook, Twitter, Instagram and LinkedIn. Employers may check profiles, posts, and photographs for indications that the candidate is unsuitable</a:t>
            </a:r>
            <a:r>
              <a:rPr lang="en-US" sz="2400" dirty="0">
                <a:solidFill>
                  <a:srgbClr val="5E5E5E"/>
                </a:solidFill>
              </a:rPr>
              <a:t>. </a:t>
            </a:r>
          </a:p>
          <a:p>
            <a:pPr>
              <a:lnSpc>
                <a:spcPct val="100000"/>
              </a:lnSpc>
              <a:tabLst>
                <a:tab pos="484741" algn="l"/>
              </a:tabLst>
            </a:pPr>
            <a:endParaRPr lang="en-IE" dirty="0"/>
          </a:p>
        </p:txBody>
      </p:sp>
      <p:sp>
        <p:nvSpPr>
          <p:cNvPr id="5" name="Text Placeholder 4">
            <a:extLst>
              <a:ext uri="{FF2B5EF4-FFF2-40B4-BE49-F238E27FC236}">
                <a16:creationId xmlns:a16="http://schemas.microsoft.com/office/drawing/2014/main" id="{E4A6E59E-EB79-5349-2038-BDA4A0CAE71B}"/>
              </a:ext>
            </a:extLst>
          </p:cNvPr>
          <p:cNvSpPr>
            <a:spLocks noGrp="1"/>
          </p:cNvSpPr>
          <p:nvPr>
            <p:ph type="body" sz="quarter" idx="18"/>
          </p:nvPr>
        </p:nvSpPr>
        <p:spPr>
          <a:xfrm>
            <a:off x="238125" y="321803"/>
            <a:ext cx="6593814" cy="783098"/>
          </a:xfrm>
        </p:spPr>
        <p:txBody>
          <a:bodyPr/>
          <a:lstStyle/>
          <a:p>
            <a:pPr algn="just"/>
            <a:r>
              <a:rPr lang="en-IE" dirty="0">
                <a:solidFill>
                  <a:srgbClr val="8D5B98"/>
                </a:solidFill>
              </a:rPr>
              <a:t>Online Vetting or Cyber-vetting</a:t>
            </a:r>
          </a:p>
        </p:txBody>
      </p:sp>
      <p:pic>
        <p:nvPicPr>
          <p:cNvPr id="4" name="Picture Placeholder 3">
            <a:extLst>
              <a:ext uri="{FF2B5EF4-FFF2-40B4-BE49-F238E27FC236}">
                <a16:creationId xmlns:a16="http://schemas.microsoft.com/office/drawing/2014/main" id="{0E255E4F-53CA-9D7C-7849-AFD31769BE5C}"/>
              </a:ext>
            </a:extLst>
          </p:cNvPr>
          <p:cNvPicPr>
            <a:picLocks noGrp="1" noChangeAspect="1"/>
          </p:cNvPicPr>
          <p:nvPr>
            <p:ph type="pic" sz="quarter" idx="17"/>
          </p:nvPr>
        </p:nvPicPr>
        <p:blipFill>
          <a:blip r:embed="rId2"/>
          <a:srcRect l="8771" r="8771"/>
          <a:stretch>
            <a:fillRect/>
          </a:stretch>
        </p:blipFill>
        <p:spPr/>
      </p:pic>
    </p:spTree>
    <p:extLst>
      <p:ext uri="{BB962C8B-B14F-4D97-AF65-F5344CB8AC3E}">
        <p14:creationId xmlns:p14="http://schemas.microsoft.com/office/powerpoint/2010/main" val="30068779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DF46202-D347-FABA-86F2-B28479452EAF}"/>
              </a:ext>
            </a:extLst>
          </p:cNvPr>
          <p:cNvSpPr>
            <a:spLocks noGrp="1"/>
          </p:cNvSpPr>
          <p:nvPr>
            <p:ph type="body" sz="quarter" idx="16"/>
          </p:nvPr>
        </p:nvSpPr>
        <p:spPr>
          <a:xfrm>
            <a:off x="361340" y="1186487"/>
            <a:ext cx="11102510" cy="4038015"/>
          </a:xfrm>
        </p:spPr>
        <p:txBody>
          <a:bodyPr/>
          <a:lstStyle/>
          <a:p>
            <a:pPr algn="just">
              <a:lnSpc>
                <a:spcPct val="150000"/>
              </a:lnSpc>
            </a:pPr>
            <a:r>
              <a:rPr lang="en-US" sz="2000" b="1" dirty="0"/>
              <a:t>Employers</a:t>
            </a:r>
            <a:r>
              <a:rPr lang="en-US" sz="2000" dirty="0"/>
              <a:t> - Many employers use the internet and social media platforms for recruiting and checking the credentials of job candidates. As we saw in the previous slide, many employers cyber-vet their future employees before they for interview. Employers may also look up your information whilst in employment.</a:t>
            </a:r>
          </a:p>
          <a:p>
            <a:pPr algn="just">
              <a:lnSpc>
                <a:spcPct val="150000"/>
              </a:lnSpc>
            </a:pPr>
            <a:r>
              <a:rPr lang="en-US" sz="2000" b="1" dirty="0"/>
              <a:t>Police and Crime Prevention </a:t>
            </a:r>
            <a:r>
              <a:rPr lang="en-US" sz="2000" dirty="0"/>
              <a:t>- Police in London have piloted  software which analyses social media to try to predict which criminal gangs are most likely to commit violent crimes.</a:t>
            </a:r>
          </a:p>
          <a:p>
            <a:pPr algn="just">
              <a:lnSpc>
                <a:spcPct val="150000"/>
              </a:lnSpc>
            </a:pPr>
            <a:r>
              <a:rPr lang="en-US" sz="2000" b="1" dirty="0"/>
              <a:t>Healthcare</a:t>
            </a:r>
            <a:r>
              <a:rPr lang="en-US" sz="2000" dirty="0"/>
              <a:t> - Researchers in America have </a:t>
            </a:r>
            <a:r>
              <a:rPr lang="en-US" sz="2000" dirty="0" err="1"/>
              <a:t>analysed</a:t>
            </a:r>
            <a:r>
              <a:rPr lang="en-US" sz="2000" dirty="0"/>
              <a:t> Twitter output to try to learn more about the psychological health of a community and predict rates of heart disease.</a:t>
            </a:r>
          </a:p>
          <a:p>
            <a:pPr algn="just">
              <a:lnSpc>
                <a:spcPct val="150000"/>
              </a:lnSpc>
            </a:pPr>
            <a:r>
              <a:rPr lang="en-US" sz="2000" b="1" dirty="0"/>
              <a:t>Online Service Providers </a:t>
            </a:r>
            <a:r>
              <a:rPr lang="en-US" sz="2000" dirty="0"/>
              <a:t>- Regarded by some as intrusive, cookies enhance our interaction with our </a:t>
            </a:r>
            <a:r>
              <a:rPr lang="en-US" sz="2000" dirty="0" err="1"/>
              <a:t>favourite</a:t>
            </a:r>
            <a:r>
              <a:rPr lang="en-US" sz="2000" dirty="0"/>
              <a:t> websites and help speed up the loading of websites. However, these tiny bits of data can be used by other websites and </a:t>
            </a:r>
            <a:r>
              <a:rPr lang="en-US" sz="2000" dirty="0" err="1"/>
              <a:t>programmes</a:t>
            </a:r>
            <a:r>
              <a:rPr lang="en-US" sz="2000" dirty="0"/>
              <a:t> to give you target adverts.</a:t>
            </a:r>
          </a:p>
          <a:p>
            <a:endParaRPr lang="en-US" dirty="0"/>
          </a:p>
        </p:txBody>
      </p:sp>
      <p:sp>
        <p:nvSpPr>
          <p:cNvPr id="6" name="Text Placeholder 5">
            <a:extLst>
              <a:ext uri="{FF2B5EF4-FFF2-40B4-BE49-F238E27FC236}">
                <a16:creationId xmlns:a16="http://schemas.microsoft.com/office/drawing/2014/main" id="{941B15B3-AF85-4B64-95F0-24B4DDE9B6DA}"/>
              </a:ext>
            </a:extLst>
          </p:cNvPr>
          <p:cNvSpPr>
            <a:spLocks noGrp="1"/>
          </p:cNvSpPr>
          <p:nvPr>
            <p:ph type="body" sz="quarter" idx="18"/>
          </p:nvPr>
        </p:nvSpPr>
        <p:spPr>
          <a:xfrm>
            <a:off x="294665" y="361807"/>
            <a:ext cx="11097969" cy="772057"/>
          </a:xfrm>
        </p:spPr>
        <p:txBody>
          <a:bodyPr/>
          <a:lstStyle/>
          <a:p>
            <a:r>
              <a:rPr lang="en-IE" dirty="0"/>
              <a:t>Who is Interested in Your Digital Footprint?</a:t>
            </a:r>
          </a:p>
        </p:txBody>
      </p:sp>
    </p:spTree>
    <p:extLst>
      <p:ext uri="{BB962C8B-B14F-4D97-AF65-F5344CB8AC3E}">
        <p14:creationId xmlns:p14="http://schemas.microsoft.com/office/powerpoint/2010/main" val="34330363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2C5B834-5EA5-B447-B057-89CCA841DC5B}"/>
              </a:ext>
            </a:extLst>
          </p:cNvPr>
          <p:cNvSpPr>
            <a:spLocks noGrp="1"/>
          </p:cNvSpPr>
          <p:nvPr>
            <p:ph type="body" sz="quarter" idx="16"/>
          </p:nvPr>
        </p:nvSpPr>
        <p:spPr>
          <a:xfrm>
            <a:off x="307917" y="1116913"/>
            <a:ext cx="11102510" cy="4038015"/>
          </a:xfrm>
        </p:spPr>
        <p:txBody>
          <a:bodyPr/>
          <a:lstStyle/>
          <a:p>
            <a:pPr algn="just">
              <a:lnSpc>
                <a:spcPct val="150000"/>
              </a:lnSpc>
            </a:pPr>
            <a:r>
              <a:rPr lang="en-IE" sz="2400" b="1" dirty="0"/>
              <a:t>Avoid negative words. </a:t>
            </a:r>
            <a:r>
              <a:rPr lang="en-IE" dirty="0"/>
              <a:t>By using negative words, you might cause the reader of the message to think you are feeling a certain way when you aren’t. it is best to try to stick to positive words to achieve this.</a:t>
            </a:r>
          </a:p>
          <a:p>
            <a:pPr algn="just">
              <a:lnSpc>
                <a:spcPct val="150000"/>
              </a:lnSpc>
            </a:pPr>
            <a:r>
              <a:rPr lang="en-IE" b="1" dirty="0"/>
              <a:t>Avoid emoticons. </a:t>
            </a:r>
            <a:r>
              <a:rPr lang="en-IE" dirty="0"/>
              <a:t>Emoticons are symbols that are used to convey feelings over text. For example </a:t>
            </a:r>
            <a:r>
              <a:rPr lang="en-IE" dirty="0">
                <a:sym typeface="Wingdings" panose="05000000000000000000" pitchFamily="2" charset="2"/>
              </a:rPr>
              <a:t> is a smiley face emoticon. Generally, these are used in an informal way, so ideally, in a workplace setting it is recommended to not use them.</a:t>
            </a:r>
          </a:p>
          <a:p>
            <a:pPr algn="just">
              <a:lnSpc>
                <a:spcPct val="150000"/>
              </a:lnSpc>
            </a:pPr>
            <a:r>
              <a:rPr lang="en-IE" b="1" dirty="0">
                <a:sym typeface="Wingdings" panose="05000000000000000000" pitchFamily="2" charset="2"/>
              </a:rPr>
              <a:t>Avoid text speak. </a:t>
            </a:r>
            <a:r>
              <a:rPr lang="en-IE" dirty="0">
                <a:sym typeface="Wingdings" panose="05000000000000000000" pitchFamily="2" charset="2"/>
              </a:rPr>
              <a:t>Text speak is where words might be shortened, such as LOL for laugh out loud, or l8r for later. Similar to emoticons, this type of language is seen as unprofessional and casual.</a:t>
            </a:r>
            <a:endParaRPr lang="en-US" sz="2400" dirty="0"/>
          </a:p>
        </p:txBody>
      </p:sp>
      <p:sp>
        <p:nvSpPr>
          <p:cNvPr id="3" name="Text Placeholder 2">
            <a:extLst>
              <a:ext uri="{FF2B5EF4-FFF2-40B4-BE49-F238E27FC236}">
                <a16:creationId xmlns:a16="http://schemas.microsoft.com/office/drawing/2014/main" id="{75EAE40D-9E96-D640-A3D5-6D42D7796328}"/>
              </a:ext>
            </a:extLst>
          </p:cNvPr>
          <p:cNvSpPr>
            <a:spLocks noGrp="1"/>
          </p:cNvSpPr>
          <p:nvPr>
            <p:ph type="body" sz="quarter" idx="18"/>
          </p:nvPr>
        </p:nvSpPr>
        <p:spPr>
          <a:xfrm>
            <a:off x="307917" y="374957"/>
            <a:ext cx="11097969" cy="609018"/>
          </a:xfrm>
        </p:spPr>
        <p:txBody>
          <a:bodyPr/>
          <a:lstStyle/>
          <a:p>
            <a:r>
              <a:rPr lang="en-IE" dirty="0">
                <a:solidFill>
                  <a:srgbClr val="8D5B98"/>
                </a:solidFill>
              </a:rPr>
              <a:t>Tips to improve tone when communicating online</a:t>
            </a:r>
            <a:endParaRPr lang="en-RU" dirty="0">
              <a:solidFill>
                <a:srgbClr val="8D5B98"/>
              </a:solidFill>
            </a:endParaRPr>
          </a:p>
        </p:txBody>
      </p:sp>
    </p:spTree>
    <p:extLst>
      <p:ext uri="{BB962C8B-B14F-4D97-AF65-F5344CB8AC3E}">
        <p14:creationId xmlns:p14="http://schemas.microsoft.com/office/powerpoint/2010/main" val="230480967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D08F6D10-FE05-2130-724D-4DF8F618AFAD}"/>
              </a:ext>
            </a:extLst>
          </p:cNvPr>
          <p:cNvPicPr>
            <a:picLocks noGrp="1" noChangeAspect="1"/>
          </p:cNvPicPr>
          <p:nvPr>
            <p:ph type="pic" sz="quarter" idx="17"/>
          </p:nvPr>
        </p:nvPicPr>
        <p:blipFill>
          <a:blip r:embed="rId2"/>
          <a:srcRect l="8674" r="8674"/>
          <a:stretch>
            <a:fillRect/>
          </a:stretch>
        </p:blipFill>
        <p:spPr/>
      </p:pic>
      <p:sp>
        <p:nvSpPr>
          <p:cNvPr id="6" name="Text Placeholder 5">
            <a:extLst>
              <a:ext uri="{FF2B5EF4-FFF2-40B4-BE49-F238E27FC236}">
                <a16:creationId xmlns:a16="http://schemas.microsoft.com/office/drawing/2014/main" id="{5AFC0523-4399-D072-DFB3-49BCDA296829}"/>
              </a:ext>
            </a:extLst>
          </p:cNvPr>
          <p:cNvSpPr>
            <a:spLocks noGrp="1"/>
          </p:cNvSpPr>
          <p:nvPr>
            <p:ph type="body" sz="quarter" idx="27"/>
          </p:nvPr>
        </p:nvSpPr>
        <p:spPr>
          <a:xfrm>
            <a:off x="221780" y="1544280"/>
            <a:ext cx="6089568" cy="3251547"/>
          </a:xfrm>
        </p:spPr>
        <p:txBody>
          <a:bodyPr/>
          <a:lstStyle/>
          <a:p>
            <a:pPr algn="just">
              <a:lnSpc>
                <a:spcPct val="150000"/>
              </a:lnSpc>
            </a:pPr>
            <a:r>
              <a:rPr lang="en-US" sz="1600" dirty="0"/>
              <a:t>If you’re interested in the current size of your own digital footprint, you can download a copy of the Personal Digital Footprint Calculator. This tool walks you through a questionnaire that calculates your impact based on the responses to questions about your computer usage, email usage, digital camera/camcorder usage, web downloading habits,  potential surveillance areas, and geographical information, among other things. </a:t>
            </a:r>
          </a:p>
          <a:p>
            <a:pPr algn="just">
              <a:lnSpc>
                <a:spcPct val="150000"/>
              </a:lnSpc>
            </a:pPr>
            <a:r>
              <a:rPr lang="en-US" sz="1600" dirty="0"/>
              <a:t>The questions make you think about your online activities, but can may be hard to answer if you’re not really aware of your online activities. Use this as an opportunity to think about your digital footprint more:</a:t>
            </a:r>
          </a:p>
          <a:p>
            <a:pPr algn="just">
              <a:lnSpc>
                <a:spcPct val="150000"/>
              </a:lnSpc>
            </a:pPr>
            <a:r>
              <a:rPr lang="en-IE" sz="1600" dirty="0">
                <a:solidFill>
                  <a:srgbClr val="F9A169"/>
                </a:solidFill>
                <a:hlinkClick r:id="rId3">
                  <a:extLst>
                    <a:ext uri="{A12FA001-AC4F-418D-AE19-62706E023703}">
                      <ahyp:hlinkClr xmlns:ahyp="http://schemas.microsoft.com/office/drawing/2018/hyperlinkcolor" val="tx"/>
                    </a:ext>
                  </a:extLst>
                </a:hlinkClick>
              </a:rPr>
              <a:t>Try it out by clicking on the link here:</a:t>
            </a:r>
            <a:endParaRPr lang="en-IE" sz="1800" dirty="0">
              <a:solidFill>
                <a:srgbClr val="F9A169"/>
              </a:solidFill>
            </a:endParaRPr>
          </a:p>
        </p:txBody>
      </p:sp>
      <p:sp>
        <p:nvSpPr>
          <p:cNvPr id="5" name="Text Placeholder 4">
            <a:extLst>
              <a:ext uri="{FF2B5EF4-FFF2-40B4-BE49-F238E27FC236}">
                <a16:creationId xmlns:a16="http://schemas.microsoft.com/office/drawing/2014/main" id="{12E5E690-CA97-BFB1-D5B1-9D597FD44BA6}"/>
              </a:ext>
            </a:extLst>
          </p:cNvPr>
          <p:cNvSpPr>
            <a:spLocks noGrp="1"/>
          </p:cNvSpPr>
          <p:nvPr>
            <p:ph type="body" sz="quarter" idx="18"/>
          </p:nvPr>
        </p:nvSpPr>
        <p:spPr>
          <a:xfrm>
            <a:off x="221780" y="204716"/>
            <a:ext cx="6007570" cy="1224033"/>
          </a:xfrm>
        </p:spPr>
        <p:txBody>
          <a:bodyPr>
            <a:normAutofit fontScale="92500" lnSpcReduction="10000"/>
          </a:bodyPr>
          <a:lstStyle/>
          <a:p>
            <a:pPr algn="just">
              <a:lnSpc>
                <a:spcPct val="160000"/>
              </a:lnSpc>
            </a:pPr>
            <a:r>
              <a:rPr lang="en-IE" sz="2800" dirty="0">
                <a:solidFill>
                  <a:srgbClr val="8D5B98"/>
                </a:solidFill>
              </a:rPr>
              <a:t>Activity- Find Out the Size of Your Own Digital Footprint!</a:t>
            </a:r>
          </a:p>
        </p:txBody>
      </p:sp>
    </p:spTree>
    <p:extLst>
      <p:ext uri="{BB962C8B-B14F-4D97-AF65-F5344CB8AC3E}">
        <p14:creationId xmlns:p14="http://schemas.microsoft.com/office/powerpoint/2010/main" val="12710875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E7E6669-5BBF-72E8-7228-F5A83E7D8AC3}"/>
              </a:ext>
            </a:extLst>
          </p:cNvPr>
          <p:cNvSpPr>
            <a:spLocks noGrp="1"/>
          </p:cNvSpPr>
          <p:nvPr>
            <p:ph type="body" sz="quarter" idx="19"/>
          </p:nvPr>
        </p:nvSpPr>
        <p:spPr/>
        <p:txBody>
          <a:bodyPr/>
          <a:lstStyle/>
          <a:p>
            <a:r>
              <a:rPr lang="en-IE" dirty="0">
                <a:solidFill>
                  <a:srgbClr val="8D5B98"/>
                </a:solidFill>
              </a:rPr>
              <a:t>Case Study - Example of the Impact of Digital Footprint </a:t>
            </a:r>
          </a:p>
          <a:p>
            <a:endParaRPr lang="en-IE" dirty="0"/>
          </a:p>
        </p:txBody>
      </p:sp>
      <p:pic>
        <p:nvPicPr>
          <p:cNvPr id="6" name="Picture Placeholder 4">
            <a:extLst>
              <a:ext uri="{FF2B5EF4-FFF2-40B4-BE49-F238E27FC236}">
                <a16:creationId xmlns:a16="http://schemas.microsoft.com/office/drawing/2014/main" id="{6AE5B261-5B52-0919-8F07-813E2F13C020}"/>
              </a:ext>
            </a:extLst>
          </p:cNvPr>
          <p:cNvPicPr>
            <a:picLocks noChangeAspect="1"/>
          </p:cNvPicPr>
          <p:nvPr/>
        </p:nvPicPr>
        <p:blipFill rotWithShape="1">
          <a:blip r:embed="rId2">
            <a:extLst>
              <a:ext uri="{28A0092B-C50C-407E-A947-70E740481C1C}">
                <a14:useLocalDpi xmlns:a14="http://schemas.microsoft.com/office/drawing/2010/main" val="0"/>
              </a:ext>
            </a:extLst>
          </a:blip>
          <a:srcRect t="-16877" b="-16877"/>
          <a:stretch/>
        </p:blipFill>
        <p:spPr>
          <a:xfrm>
            <a:off x="9173349" y="1459605"/>
            <a:ext cx="2101427" cy="4478429"/>
          </a:xfrm>
          <a:prstGeom prst="rect">
            <a:avLst/>
          </a:prstGeom>
        </p:spPr>
      </p:pic>
      <p:sp>
        <p:nvSpPr>
          <p:cNvPr id="8" name="TextBox 7">
            <a:extLst>
              <a:ext uri="{FF2B5EF4-FFF2-40B4-BE49-F238E27FC236}">
                <a16:creationId xmlns:a16="http://schemas.microsoft.com/office/drawing/2014/main" id="{362EE83E-0C8B-1160-1685-D85B537B1A06}"/>
              </a:ext>
            </a:extLst>
          </p:cNvPr>
          <p:cNvSpPr txBox="1"/>
          <p:nvPr/>
        </p:nvSpPr>
        <p:spPr>
          <a:xfrm>
            <a:off x="447066" y="984393"/>
            <a:ext cx="8080708" cy="4204356"/>
          </a:xfrm>
          <a:prstGeom prst="rect">
            <a:avLst/>
          </a:prstGeom>
          <a:noFill/>
        </p:spPr>
        <p:txBody>
          <a:bodyPr wrap="square">
            <a:spAutoFit/>
          </a:bodyPr>
          <a:lstStyle/>
          <a:p>
            <a:pPr algn="just">
              <a:lnSpc>
                <a:spcPct val="150000"/>
              </a:lnSpc>
            </a:pPr>
            <a:r>
              <a:rPr lang="en-IE" dirty="0"/>
              <a:t>The following case study is a real-life example of what can happen if you do not think about your digital footprint or having a positive digital identity online. </a:t>
            </a:r>
          </a:p>
          <a:p>
            <a:pPr algn="just">
              <a:lnSpc>
                <a:spcPct val="150000"/>
              </a:lnSpc>
            </a:pPr>
            <a:endParaRPr lang="en-IE" dirty="0"/>
          </a:p>
          <a:p>
            <a:pPr algn="just">
              <a:lnSpc>
                <a:spcPct val="150000"/>
              </a:lnSpc>
            </a:pPr>
            <a:r>
              <a:rPr lang="en-US" dirty="0"/>
              <a:t>A teenage girl with the Twitter handle “@</a:t>
            </a:r>
            <a:r>
              <a:rPr lang="en-US" dirty="0" err="1"/>
              <a:t>Cellla</a:t>
            </a:r>
            <a:r>
              <a:rPr lang="en-US" dirty="0"/>
              <a:t>_” was successful in getting a job at a pizza restaurant. However, when it came to the day before she was due to start, she did not want to go to work at her new job. She Tweeted about it, and this led to her being fired!</a:t>
            </a:r>
          </a:p>
          <a:p>
            <a:pPr algn="just">
              <a:lnSpc>
                <a:spcPct val="150000"/>
              </a:lnSpc>
            </a:pPr>
            <a:endParaRPr lang="en-US" dirty="0"/>
          </a:p>
          <a:p>
            <a:pPr algn="just">
              <a:lnSpc>
                <a:spcPct val="150000"/>
              </a:lnSpc>
            </a:pPr>
            <a:r>
              <a:rPr lang="en-US" dirty="0"/>
              <a:t>Her would-be boss, Robert, saw the tweet (thanks to one his employees), and he let her know through Twitter that she didn’t have to bother showing up to work.</a:t>
            </a:r>
          </a:p>
        </p:txBody>
      </p:sp>
    </p:spTree>
    <p:extLst>
      <p:ext uri="{BB962C8B-B14F-4D97-AF65-F5344CB8AC3E}">
        <p14:creationId xmlns:p14="http://schemas.microsoft.com/office/powerpoint/2010/main" val="414805728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E7E6669-5BBF-72E8-7228-F5A83E7D8AC3}"/>
              </a:ext>
            </a:extLst>
          </p:cNvPr>
          <p:cNvSpPr>
            <a:spLocks noGrp="1"/>
          </p:cNvSpPr>
          <p:nvPr>
            <p:ph type="body" sz="quarter" idx="19"/>
          </p:nvPr>
        </p:nvSpPr>
        <p:spPr>
          <a:xfrm>
            <a:off x="266700" y="309492"/>
            <a:ext cx="11402980" cy="965087"/>
          </a:xfrm>
        </p:spPr>
        <p:txBody>
          <a:bodyPr/>
          <a:lstStyle/>
          <a:p>
            <a:r>
              <a:rPr lang="en-IE" dirty="0">
                <a:solidFill>
                  <a:srgbClr val="8D5B98"/>
                </a:solidFill>
              </a:rPr>
              <a:t>Case Study - Example of the Impact of Digital Footprint </a:t>
            </a:r>
          </a:p>
        </p:txBody>
      </p:sp>
      <p:pic>
        <p:nvPicPr>
          <p:cNvPr id="6" name="Picture Placeholder 4">
            <a:extLst>
              <a:ext uri="{FF2B5EF4-FFF2-40B4-BE49-F238E27FC236}">
                <a16:creationId xmlns:a16="http://schemas.microsoft.com/office/drawing/2014/main" id="{6AE5B261-5B52-0919-8F07-813E2F13C020}"/>
              </a:ext>
            </a:extLst>
          </p:cNvPr>
          <p:cNvPicPr>
            <a:picLocks noChangeAspect="1"/>
          </p:cNvPicPr>
          <p:nvPr/>
        </p:nvPicPr>
        <p:blipFill rotWithShape="1">
          <a:blip r:embed="rId2">
            <a:extLst>
              <a:ext uri="{28A0092B-C50C-407E-A947-70E740481C1C}">
                <a14:useLocalDpi xmlns:a14="http://schemas.microsoft.com/office/drawing/2010/main" val="0"/>
              </a:ext>
            </a:extLst>
          </a:blip>
          <a:srcRect t="-16877" b="-16877"/>
          <a:stretch/>
        </p:blipFill>
        <p:spPr>
          <a:xfrm>
            <a:off x="9173349" y="1459605"/>
            <a:ext cx="2101427" cy="4478429"/>
          </a:xfrm>
          <a:prstGeom prst="rect">
            <a:avLst/>
          </a:prstGeom>
        </p:spPr>
      </p:pic>
      <p:sp>
        <p:nvSpPr>
          <p:cNvPr id="8" name="TextBox 7">
            <a:extLst>
              <a:ext uri="{FF2B5EF4-FFF2-40B4-BE49-F238E27FC236}">
                <a16:creationId xmlns:a16="http://schemas.microsoft.com/office/drawing/2014/main" id="{362EE83E-0C8B-1160-1685-D85B537B1A06}"/>
              </a:ext>
            </a:extLst>
          </p:cNvPr>
          <p:cNvSpPr txBox="1"/>
          <p:nvPr/>
        </p:nvSpPr>
        <p:spPr>
          <a:xfrm>
            <a:off x="351816" y="867529"/>
            <a:ext cx="8080708" cy="5122941"/>
          </a:xfrm>
          <a:prstGeom prst="rect">
            <a:avLst/>
          </a:prstGeom>
          <a:noFill/>
        </p:spPr>
        <p:txBody>
          <a:bodyPr wrap="square">
            <a:spAutoFit/>
          </a:bodyPr>
          <a:lstStyle/>
          <a:p>
            <a:pPr algn="just">
              <a:lnSpc>
                <a:spcPct val="150000"/>
              </a:lnSpc>
            </a:pPr>
            <a:r>
              <a:rPr lang="en-US" sz="2000" dirty="0"/>
              <a:t>This happened in 2015. She deleted the tweets in 2015 and shortly after that stopped using that Twitter handle but the digital footprint and legacy remain.</a:t>
            </a:r>
          </a:p>
          <a:p>
            <a:pPr algn="just">
              <a:lnSpc>
                <a:spcPct val="150000"/>
              </a:lnSpc>
            </a:pPr>
            <a:endParaRPr lang="en-US" sz="2000" dirty="0"/>
          </a:p>
          <a:p>
            <a:pPr algn="just">
              <a:lnSpc>
                <a:spcPct val="150000"/>
              </a:lnSpc>
            </a:pPr>
            <a:r>
              <a:rPr lang="en-US" sz="2000" dirty="0"/>
              <a:t>Seven years later the remains of this brief interaction can still be seen with the tweet featured on </a:t>
            </a:r>
            <a:r>
              <a:rPr lang="en-US" sz="2000" dirty="0" err="1"/>
              <a:t>Failbook</a:t>
            </a:r>
            <a:r>
              <a:rPr lang="en-US" sz="2000" dirty="0"/>
              <a:t> (a comedy blog website) and also on Twitter – there are hundreds of reaction tweets to her original post.</a:t>
            </a:r>
          </a:p>
          <a:p>
            <a:pPr algn="just">
              <a:lnSpc>
                <a:spcPct val="150000"/>
              </a:lnSpc>
            </a:pPr>
            <a:endParaRPr lang="en-US" sz="2000" dirty="0"/>
          </a:p>
          <a:p>
            <a:pPr algn="just">
              <a:lnSpc>
                <a:spcPct val="150000"/>
              </a:lnSpc>
            </a:pPr>
            <a:r>
              <a:rPr lang="en-US" sz="2000" dirty="0"/>
              <a:t>It is a good example of how you should always follow the netiquette advice that we mention at the beginning of this topic to make sure that nothing is ever used against you!</a:t>
            </a:r>
          </a:p>
        </p:txBody>
      </p:sp>
    </p:spTree>
    <p:extLst>
      <p:ext uri="{BB962C8B-B14F-4D97-AF65-F5344CB8AC3E}">
        <p14:creationId xmlns:p14="http://schemas.microsoft.com/office/powerpoint/2010/main" val="121075519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E2EF65E-4DA3-7EA6-2847-FCC7DB3A3F23}"/>
              </a:ext>
            </a:extLst>
          </p:cNvPr>
          <p:cNvSpPr>
            <a:spLocks noGrp="1"/>
          </p:cNvSpPr>
          <p:nvPr>
            <p:ph type="body" sz="quarter" idx="14"/>
          </p:nvPr>
        </p:nvSpPr>
        <p:spPr>
          <a:xfrm>
            <a:off x="579589" y="1145758"/>
            <a:ext cx="4957828" cy="4389830"/>
          </a:xfrm>
        </p:spPr>
        <p:txBody>
          <a:bodyPr>
            <a:normAutofit fontScale="55000" lnSpcReduction="20000"/>
          </a:bodyPr>
          <a:lstStyle/>
          <a:p>
            <a:pPr marL="742950" indent="-742950" algn="just">
              <a:lnSpc>
                <a:spcPct val="170000"/>
              </a:lnSpc>
              <a:buFont typeface="+mj-lt"/>
              <a:buAutoNum type="arabicPeriod"/>
            </a:pPr>
            <a:r>
              <a:rPr lang="en-US" b="0" dirty="0">
                <a:solidFill>
                  <a:srgbClr val="0675AD"/>
                </a:solidFill>
              </a:rPr>
              <a:t>Regularly look yourself up online</a:t>
            </a:r>
          </a:p>
          <a:p>
            <a:pPr marL="742950" indent="-742950" algn="just">
              <a:lnSpc>
                <a:spcPct val="170000"/>
              </a:lnSpc>
              <a:buFont typeface="+mj-lt"/>
              <a:buAutoNum type="arabicPeriod"/>
            </a:pPr>
            <a:r>
              <a:rPr lang="en-US" b="0" dirty="0">
                <a:solidFill>
                  <a:srgbClr val="0675AD"/>
                </a:solidFill>
              </a:rPr>
              <a:t>Remember all of your online accounts</a:t>
            </a:r>
          </a:p>
          <a:p>
            <a:pPr marL="742950" indent="-742950" algn="just">
              <a:lnSpc>
                <a:spcPct val="170000"/>
              </a:lnSpc>
              <a:buFont typeface="+mj-lt"/>
              <a:buAutoNum type="arabicPeriod"/>
            </a:pPr>
            <a:r>
              <a:rPr lang="en-US" b="0" dirty="0">
                <a:solidFill>
                  <a:srgbClr val="0675AD"/>
                </a:solidFill>
              </a:rPr>
              <a:t>Use privacy settings</a:t>
            </a:r>
          </a:p>
          <a:p>
            <a:pPr marL="742950" indent="-742950" algn="just">
              <a:lnSpc>
                <a:spcPct val="170000"/>
              </a:lnSpc>
              <a:buFont typeface="+mj-lt"/>
              <a:buAutoNum type="arabicPeriod"/>
            </a:pPr>
            <a:r>
              <a:rPr lang="en-US" b="0" dirty="0">
                <a:solidFill>
                  <a:srgbClr val="0675AD"/>
                </a:solidFill>
              </a:rPr>
              <a:t>Keep things professional</a:t>
            </a:r>
          </a:p>
          <a:p>
            <a:pPr marL="742950" indent="-742950" algn="just">
              <a:lnSpc>
                <a:spcPct val="170000"/>
              </a:lnSpc>
              <a:buFont typeface="+mj-lt"/>
              <a:buAutoNum type="arabicPeriod"/>
            </a:pPr>
            <a:r>
              <a:rPr lang="en-US" b="0" dirty="0">
                <a:solidFill>
                  <a:srgbClr val="0675AD"/>
                </a:solidFill>
              </a:rPr>
              <a:t>Keep your profile up to date</a:t>
            </a:r>
          </a:p>
          <a:p>
            <a:pPr marL="742950" indent="-742950" algn="just">
              <a:lnSpc>
                <a:spcPct val="170000"/>
              </a:lnSpc>
              <a:buFont typeface="+mj-lt"/>
              <a:buAutoNum type="arabicPeriod"/>
            </a:pPr>
            <a:r>
              <a:rPr lang="en-US" b="0" dirty="0">
                <a:solidFill>
                  <a:srgbClr val="0675AD"/>
                </a:solidFill>
              </a:rPr>
              <a:t>Don’t overshare</a:t>
            </a:r>
          </a:p>
          <a:p>
            <a:pPr marL="742950" indent="-742950" algn="just">
              <a:lnSpc>
                <a:spcPct val="170000"/>
              </a:lnSpc>
              <a:buFont typeface="+mj-lt"/>
              <a:buAutoNum type="arabicPeriod"/>
            </a:pPr>
            <a:r>
              <a:rPr lang="en-US" b="0" dirty="0">
                <a:solidFill>
                  <a:srgbClr val="0675AD"/>
                </a:solidFill>
              </a:rPr>
              <a:t>Delete unflattering content</a:t>
            </a:r>
          </a:p>
          <a:p>
            <a:endParaRPr lang="en-IE" dirty="0"/>
          </a:p>
        </p:txBody>
      </p:sp>
      <p:sp>
        <p:nvSpPr>
          <p:cNvPr id="6" name="Text Placeholder 5">
            <a:extLst>
              <a:ext uri="{FF2B5EF4-FFF2-40B4-BE49-F238E27FC236}">
                <a16:creationId xmlns:a16="http://schemas.microsoft.com/office/drawing/2014/main" id="{707A66BE-2856-DA7A-7BAA-E2E3D7674DD1}"/>
              </a:ext>
            </a:extLst>
          </p:cNvPr>
          <p:cNvSpPr>
            <a:spLocks noGrp="1"/>
          </p:cNvSpPr>
          <p:nvPr>
            <p:ph type="body" sz="quarter" idx="4294967295"/>
          </p:nvPr>
        </p:nvSpPr>
        <p:spPr>
          <a:xfrm>
            <a:off x="1350764" y="161397"/>
            <a:ext cx="11096625" cy="771525"/>
          </a:xfrm>
        </p:spPr>
        <p:txBody>
          <a:bodyPr>
            <a:normAutofit/>
          </a:bodyPr>
          <a:lstStyle/>
          <a:p>
            <a:pPr marL="0" indent="0">
              <a:buNone/>
            </a:pPr>
            <a:r>
              <a:rPr lang="en-IE" sz="3600" b="1" dirty="0">
                <a:solidFill>
                  <a:srgbClr val="8D5B98"/>
                </a:solidFill>
              </a:rPr>
              <a:t>14 Tips for Managing your Digital Footprint</a:t>
            </a:r>
          </a:p>
        </p:txBody>
      </p:sp>
      <p:sp>
        <p:nvSpPr>
          <p:cNvPr id="12" name="Text Placeholder 4">
            <a:extLst>
              <a:ext uri="{FF2B5EF4-FFF2-40B4-BE49-F238E27FC236}">
                <a16:creationId xmlns:a16="http://schemas.microsoft.com/office/drawing/2014/main" id="{7A7003C1-F944-5337-7D96-4DAFA47944FE}"/>
              </a:ext>
            </a:extLst>
          </p:cNvPr>
          <p:cNvSpPr txBox="1">
            <a:spLocks/>
          </p:cNvSpPr>
          <p:nvPr/>
        </p:nvSpPr>
        <p:spPr>
          <a:xfrm>
            <a:off x="6226529" y="1168394"/>
            <a:ext cx="4957828" cy="4389830"/>
          </a:xfrm>
          <a:prstGeom prst="rect">
            <a:avLst/>
          </a:prstGeom>
          <a:noFill/>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600" b="1" kern="1200">
                <a:solidFill>
                  <a:srgbClr val="8D5B98"/>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514350" indent="-514350" algn="just">
              <a:lnSpc>
                <a:spcPct val="160000"/>
              </a:lnSpc>
              <a:buFont typeface="+mj-lt"/>
              <a:buAutoNum type="arabicPeriod" startAt="8"/>
            </a:pPr>
            <a:r>
              <a:rPr lang="en-US" sz="2000" b="0" dirty="0">
                <a:solidFill>
                  <a:srgbClr val="F9A169"/>
                </a:solidFill>
              </a:rPr>
              <a:t>Check your browser for cookies</a:t>
            </a:r>
          </a:p>
          <a:p>
            <a:pPr marL="514350" indent="-514350" algn="just">
              <a:lnSpc>
                <a:spcPct val="160000"/>
              </a:lnSpc>
              <a:buFont typeface="+mj-lt"/>
              <a:buAutoNum type="arabicPeriod" startAt="8"/>
            </a:pPr>
            <a:r>
              <a:rPr lang="en-US" sz="2000" b="0" dirty="0">
                <a:solidFill>
                  <a:srgbClr val="F9A169"/>
                </a:solidFill>
              </a:rPr>
              <a:t> Protect your passwords</a:t>
            </a:r>
          </a:p>
          <a:p>
            <a:pPr marL="514350" indent="-514350" algn="just">
              <a:lnSpc>
                <a:spcPct val="160000"/>
              </a:lnSpc>
              <a:buFont typeface="+mj-lt"/>
              <a:buAutoNum type="arabicPeriod" startAt="8"/>
            </a:pPr>
            <a:r>
              <a:rPr lang="en-US" sz="2000" b="0" dirty="0">
                <a:solidFill>
                  <a:srgbClr val="F9A169"/>
                </a:solidFill>
              </a:rPr>
              <a:t> Use strong passwords</a:t>
            </a:r>
          </a:p>
          <a:p>
            <a:pPr marL="514350" indent="-514350" algn="just">
              <a:lnSpc>
                <a:spcPct val="160000"/>
              </a:lnSpc>
              <a:buFont typeface="+mj-lt"/>
              <a:buAutoNum type="arabicPeriod" startAt="8"/>
            </a:pPr>
            <a:r>
              <a:rPr lang="en-US" sz="2000" b="0" dirty="0">
                <a:solidFill>
                  <a:srgbClr val="F9A169"/>
                </a:solidFill>
              </a:rPr>
              <a:t> Create a second email account</a:t>
            </a:r>
          </a:p>
          <a:p>
            <a:pPr marL="514350" indent="-514350" algn="just">
              <a:lnSpc>
                <a:spcPct val="160000"/>
              </a:lnSpc>
              <a:buFont typeface="+mj-lt"/>
              <a:buAutoNum type="arabicPeriod" startAt="8"/>
            </a:pPr>
            <a:r>
              <a:rPr lang="en-US" sz="2000" b="0" dirty="0">
                <a:solidFill>
                  <a:srgbClr val="F9A169"/>
                </a:solidFill>
              </a:rPr>
              <a:t> Share your achievements</a:t>
            </a:r>
          </a:p>
          <a:p>
            <a:pPr marL="514350" indent="-514350" algn="just">
              <a:lnSpc>
                <a:spcPct val="160000"/>
              </a:lnSpc>
              <a:buFont typeface="+mj-lt"/>
              <a:buAutoNum type="arabicPeriod" startAt="8"/>
            </a:pPr>
            <a:r>
              <a:rPr lang="en-US" sz="2000" b="0" dirty="0">
                <a:solidFill>
                  <a:srgbClr val="F9A169"/>
                </a:solidFill>
              </a:rPr>
              <a:t> Think before you post</a:t>
            </a:r>
          </a:p>
          <a:p>
            <a:pPr marL="514350" indent="-514350" algn="just">
              <a:lnSpc>
                <a:spcPct val="160000"/>
              </a:lnSpc>
              <a:buFont typeface="+mj-lt"/>
              <a:buAutoNum type="arabicPeriod" startAt="8"/>
            </a:pPr>
            <a:r>
              <a:rPr lang="en-US" sz="2000" b="0" dirty="0">
                <a:solidFill>
                  <a:srgbClr val="F9A169"/>
                </a:solidFill>
              </a:rPr>
              <a:t> Always update your software</a:t>
            </a:r>
          </a:p>
          <a:p>
            <a:endParaRPr lang="en-IE" dirty="0"/>
          </a:p>
        </p:txBody>
      </p:sp>
    </p:spTree>
    <p:extLst>
      <p:ext uri="{BB962C8B-B14F-4D97-AF65-F5344CB8AC3E}">
        <p14:creationId xmlns:p14="http://schemas.microsoft.com/office/powerpoint/2010/main" val="298893327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D08F6D10-FE05-2130-724D-4DF8F618AFAD}"/>
              </a:ext>
            </a:extLst>
          </p:cNvPr>
          <p:cNvPicPr>
            <a:picLocks noGrp="1" noChangeAspect="1"/>
          </p:cNvPicPr>
          <p:nvPr>
            <p:ph type="pic" sz="quarter" idx="17"/>
          </p:nvPr>
        </p:nvPicPr>
        <p:blipFill>
          <a:blip r:embed="rId2"/>
          <a:srcRect l="8674" r="8674"/>
          <a:stretch>
            <a:fillRect/>
          </a:stretch>
        </p:blipFill>
        <p:spPr/>
      </p:pic>
      <p:sp>
        <p:nvSpPr>
          <p:cNvPr id="6" name="Text Placeholder 5">
            <a:extLst>
              <a:ext uri="{FF2B5EF4-FFF2-40B4-BE49-F238E27FC236}">
                <a16:creationId xmlns:a16="http://schemas.microsoft.com/office/drawing/2014/main" id="{5AFC0523-4399-D072-DFB3-49BCDA296829}"/>
              </a:ext>
            </a:extLst>
          </p:cNvPr>
          <p:cNvSpPr>
            <a:spLocks noGrp="1"/>
          </p:cNvSpPr>
          <p:nvPr>
            <p:ph type="body" sz="quarter" idx="27"/>
          </p:nvPr>
        </p:nvSpPr>
        <p:spPr>
          <a:xfrm>
            <a:off x="221780" y="1393732"/>
            <a:ext cx="6089568" cy="3251547"/>
          </a:xfrm>
        </p:spPr>
        <p:txBody>
          <a:bodyPr/>
          <a:lstStyle/>
          <a:p>
            <a:pPr algn="just">
              <a:lnSpc>
                <a:spcPct val="150000"/>
              </a:lnSpc>
            </a:pPr>
            <a:r>
              <a:rPr lang="en-US" sz="1600" dirty="0"/>
              <a:t>If you’re interested in the current size of your own digital footprint, you can download a copy of the Personal Digital Footprint Calculator. This tool walks you through a questionnaire that calculates your impact based on the responses to questions about your computer usage, email usage, digital camera/camcorder usage, web downloading habits,  potential surveillance areas, and geographical information, among other things. </a:t>
            </a:r>
          </a:p>
          <a:p>
            <a:pPr algn="just">
              <a:lnSpc>
                <a:spcPct val="150000"/>
              </a:lnSpc>
            </a:pPr>
            <a:r>
              <a:rPr lang="en-US" sz="1600" dirty="0"/>
              <a:t>The questions make you think about your online activities, but can may be hard to answer if you’re not really aware of your online activities. Use this as an opportunity to think about your digital footprint more:</a:t>
            </a:r>
          </a:p>
          <a:p>
            <a:pPr algn="just">
              <a:lnSpc>
                <a:spcPct val="150000"/>
              </a:lnSpc>
            </a:pPr>
            <a:r>
              <a:rPr lang="en-IE" sz="1600" dirty="0">
                <a:solidFill>
                  <a:srgbClr val="F9A169"/>
                </a:solidFill>
                <a:hlinkClick r:id="rId3">
                  <a:extLst>
                    <a:ext uri="{A12FA001-AC4F-418D-AE19-62706E023703}">
                      <ahyp:hlinkClr xmlns:ahyp="http://schemas.microsoft.com/office/drawing/2018/hyperlinkcolor" val="tx"/>
                    </a:ext>
                  </a:extLst>
                </a:hlinkClick>
              </a:rPr>
              <a:t>Try it out by clicking on the link here:</a:t>
            </a:r>
            <a:endParaRPr lang="en-IE" sz="1600" dirty="0">
              <a:solidFill>
                <a:srgbClr val="F9A169"/>
              </a:solidFill>
            </a:endParaRPr>
          </a:p>
        </p:txBody>
      </p:sp>
      <p:sp>
        <p:nvSpPr>
          <p:cNvPr id="5" name="Text Placeholder 4">
            <a:extLst>
              <a:ext uri="{FF2B5EF4-FFF2-40B4-BE49-F238E27FC236}">
                <a16:creationId xmlns:a16="http://schemas.microsoft.com/office/drawing/2014/main" id="{12E5E690-CA97-BFB1-D5B1-9D597FD44BA6}"/>
              </a:ext>
            </a:extLst>
          </p:cNvPr>
          <p:cNvSpPr>
            <a:spLocks noGrp="1"/>
          </p:cNvSpPr>
          <p:nvPr>
            <p:ph type="body" sz="quarter" idx="18"/>
          </p:nvPr>
        </p:nvSpPr>
        <p:spPr>
          <a:xfrm>
            <a:off x="221780" y="122074"/>
            <a:ext cx="5648934" cy="1271658"/>
          </a:xfrm>
        </p:spPr>
        <p:txBody>
          <a:bodyPr>
            <a:normAutofit fontScale="77500" lnSpcReduction="20000"/>
          </a:bodyPr>
          <a:lstStyle/>
          <a:p>
            <a:pPr>
              <a:lnSpc>
                <a:spcPct val="160000"/>
              </a:lnSpc>
            </a:pPr>
            <a:r>
              <a:rPr lang="en-IE" dirty="0">
                <a:solidFill>
                  <a:srgbClr val="8D5B98"/>
                </a:solidFill>
              </a:rPr>
              <a:t>Activity - Find Out the Size of Your Own Digital Footprint!</a:t>
            </a:r>
          </a:p>
        </p:txBody>
      </p:sp>
    </p:spTree>
    <p:extLst>
      <p:ext uri="{BB962C8B-B14F-4D97-AF65-F5344CB8AC3E}">
        <p14:creationId xmlns:p14="http://schemas.microsoft.com/office/powerpoint/2010/main" val="133801845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FF1CECC-F8DC-9C35-BC80-FB64597BCFD1}"/>
              </a:ext>
            </a:extLst>
          </p:cNvPr>
          <p:cNvSpPr>
            <a:spLocks noGrp="1"/>
          </p:cNvSpPr>
          <p:nvPr>
            <p:ph type="pic" sz="quarter" idx="15"/>
          </p:nvPr>
        </p:nvSpPr>
        <p:spPr/>
      </p:sp>
      <p:sp>
        <p:nvSpPr>
          <p:cNvPr id="7" name="Text Placeholder 6">
            <a:extLst>
              <a:ext uri="{FF2B5EF4-FFF2-40B4-BE49-F238E27FC236}">
                <a16:creationId xmlns:a16="http://schemas.microsoft.com/office/drawing/2014/main" id="{7CA87F9D-ECA8-E803-A568-1B9EB271AB4E}"/>
              </a:ext>
            </a:extLst>
          </p:cNvPr>
          <p:cNvSpPr>
            <a:spLocks noGrp="1"/>
          </p:cNvSpPr>
          <p:nvPr>
            <p:ph type="body" sz="quarter" idx="17"/>
          </p:nvPr>
        </p:nvSpPr>
        <p:spPr>
          <a:xfrm>
            <a:off x="447066" y="1101463"/>
            <a:ext cx="6361734" cy="3642009"/>
          </a:xfrm>
        </p:spPr>
        <p:txBody>
          <a:bodyPr/>
          <a:lstStyle/>
          <a:p>
            <a:pPr algn="just">
              <a:lnSpc>
                <a:spcPct val="150000"/>
              </a:lnSpc>
            </a:pPr>
            <a:r>
              <a:rPr lang="en-IE" sz="1800" dirty="0">
                <a:solidFill>
                  <a:schemeClr val="tx1"/>
                </a:solidFill>
              </a:rPr>
              <a:t>There are many tools that you can use to help manage your digital footprint. One such way is by using a Virtual Private Network (VPN). VPNs mask your Internet Provider (IP) address which can keep your location, browsing history and other information private. Watch the video for more information.</a:t>
            </a:r>
          </a:p>
          <a:p>
            <a:r>
              <a:rPr lang="en-IE" sz="2400" dirty="0">
                <a:solidFill>
                  <a:srgbClr val="F9A169"/>
                </a:solidFill>
                <a:hlinkClick r:id="rId3">
                  <a:extLst>
                    <a:ext uri="{A12FA001-AC4F-418D-AE19-62706E023703}">
                      <ahyp:hlinkClr xmlns:ahyp="http://schemas.microsoft.com/office/drawing/2018/hyperlinkcolor" val="tx"/>
                    </a:ext>
                  </a:extLst>
                </a:hlinkClick>
              </a:rPr>
              <a:t>https://www.youtube.com/watch?v=wrA86e--K3s</a:t>
            </a:r>
            <a:endParaRPr lang="en-IE" sz="2400" dirty="0">
              <a:solidFill>
                <a:srgbClr val="F9A169"/>
              </a:solidFill>
            </a:endParaRPr>
          </a:p>
          <a:p>
            <a:endParaRPr lang="en-IE" sz="2400" dirty="0"/>
          </a:p>
        </p:txBody>
      </p:sp>
      <p:sp>
        <p:nvSpPr>
          <p:cNvPr id="6" name="Text Placeholder 5">
            <a:extLst>
              <a:ext uri="{FF2B5EF4-FFF2-40B4-BE49-F238E27FC236}">
                <a16:creationId xmlns:a16="http://schemas.microsoft.com/office/drawing/2014/main" id="{3E18BD2B-5AB7-F284-3EC5-75FBA402FB3A}"/>
              </a:ext>
            </a:extLst>
          </p:cNvPr>
          <p:cNvSpPr>
            <a:spLocks noGrp="1"/>
          </p:cNvSpPr>
          <p:nvPr>
            <p:ph type="body" sz="quarter" idx="13"/>
          </p:nvPr>
        </p:nvSpPr>
        <p:spPr>
          <a:xfrm>
            <a:off x="447066" y="309492"/>
            <a:ext cx="11222614" cy="624786"/>
          </a:xfrm>
        </p:spPr>
        <p:txBody>
          <a:bodyPr/>
          <a:lstStyle/>
          <a:p>
            <a:r>
              <a:rPr lang="en-IE" dirty="0">
                <a:solidFill>
                  <a:srgbClr val="8D5B98"/>
                </a:solidFill>
              </a:rPr>
              <a:t>Watch: Managing your Digital Footprint Using Tools</a:t>
            </a:r>
          </a:p>
        </p:txBody>
      </p:sp>
      <p:pic>
        <p:nvPicPr>
          <p:cNvPr id="9" name="Online Media 8" title="What is a VPN? | NordVPN">
            <a:hlinkClick r:id="" action="ppaction://media"/>
            <a:extLst>
              <a:ext uri="{FF2B5EF4-FFF2-40B4-BE49-F238E27FC236}">
                <a16:creationId xmlns:a16="http://schemas.microsoft.com/office/drawing/2014/main" id="{883AB81A-BD4A-1AC5-E917-6B090F1088EF}"/>
              </a:ext>
            </a:extLst>
          </p:cNvPr>
          <p:cNvPicPr>
            <a:picLocks noRot="1" noChangeAspect="1"/>
          </p:cNvPicPr>
          <p:nvPr>
            <a:videoFile r:link="rId1"/>
          </p:nvPr>
        </p:nvPicPr>
        <p:blipFill>
          <a:blip r:embed="rId4"/>
          <a:stretch>
            <a:fillRect/>
          </a:stretch>
        </p:blipFill>
        <p:spPr>
          <a:xfrm>
            <a:off x="7326739" y="1223694"/>
            <a:ext cx="4907193" cy="4053531"/>
          </a:xfrm>
          <a:prstGeom prst="rect">
            <a:avLst/>
          </a:prstGeom>
        </p:spPr>
      </p:pic>
      <p:pic>
        <p:nvPicPr>
          <p:cNvPr id="10" name="Graphic 9" descr="Mouse outline">
            <a:extLst>
              <a:ext uri="{FF2B5EF4-FFF2-40B4-BE49-F238E27FC236}">
                <a16:creationId xmlns:a16="http://schemas.microsoft.com/office/drawing/2014/main" id="{BEB3B2B3-3B2E-4C8C-F2CC-D233806BDA6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999002">
            <a:off x="4175439" y="4140012"/>
            <a:ext cx="683699" cy="683699"/>
          </a:xfrm>
          <a:prstGeom prst="rect">
            <a:avLst/>
          </a:prstGeom>
        </p:spPr>
      </p:pic>
      <p:sp>
        <p:nvSpPr>
          <p:cNvPr id="11" name="TextBox 10">
            <a:extLst>
              <a:ext uri="{FF2B5EF4-FFF2-40B4-BE49-F238E27FC236}">
                <a16:creationId xmlns:a16="http://schemas.microsoft.com/office/drawing/2014/main" id="{C21E55C3-CD20-568E-C5CA-83578DAA96BC}"/>
              </a:ext>
            </a:extLst>
          </p:cNvPr>
          <p:cNvSpPr txBox="1"/>
          <p:nvPr/>
        </p:nvSpPr>
        <p:spPr>
          <a:xfrm>
            <a:off x="4865262" y="4220252"/>
            <a:ext cx="2254720" cy="523220"/>
          </a:xfrm>
          <a:prstGeom prst="rect">
            <a:avLst/>
          </a:prstGeom>
          <a:noFill/>
        </p:spPr>
        <p:txBody>
          <a:bodyPr wrap="square" rtlCol="0">
            <a:spAutoFit/>
          </a:bodyPr>
          <a:lstStyle/>
          <a:p>
            <a:r>
              <a:rPr lang="hr-BA" sz="2800" b="1" dirty="0">
                <a:solidFill>
                  <a:srgbClr val="E78631"/>
                </a:solidFill>
              </a:rPr>
              <a:t>Click to </a:t>
            </a:r>
            <a:r>
              <a:rPr lang="en-IE" sz="2800" b="1" dirty="0">
                <a:solidFill>
                  <a:srgbClr val="E78631"/>
                </a:solidFill>
              </a:rPr>
              <a:t>watch</a:t>
            </a:r>
            <a:endParaRPr lang="en-US" sz="2800" b="1" dirty="0">
              <a:solidFill>
                <a:srgbClr val="E78631"/>
              </a:solidFill>
            </a:endParaRPr>
          </a:p>
        </p:txBody>
      </p:sp>
      <p:pic>
        <p:nvPicPr>
          <p:cNvPr id="12" name="Graphic 11" descr="Arrow: Slight curve with solid fill">
            <a:extLst>
              <a:ext uri="{FF2B5EF4-FFF2-40B4-BE49-F238E27FC236}">
                <a16:creationId xmlns:a16="http://schemas.microsoft.com/office/drawing/2014/main" id="{D5D82200-7FDA-1305-A15E-FE1C5E02E5C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0230345">
            <a:off x="5882848" y="4390777"/>
            <a:ext cx="1513197" cy="1522472"/>
          </a:xfrm>
          <a:prstGeom prst="rect">
            <a:avLst/>
          </a:prstGeom>
        </p:spPr>
      </p:pic>
    </p:spTree>
    <p:extLst>
      <p:ext uri="{BB962C8B-B14F-4D97-AF65-F5344CB8AC3E}">
        <p14:creationId xmlns:p14="http://schemas.microsoft.com/office/powerpoint/2010/main" val="2648994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A70D64E-F4B0-9918-FBF3-6230F518253D}"/>
              </a:ext>
            </a:extLst>
          </p:cNvPr>
          <p:cNvSpPr>
            <a:spLocks noGrp="1"/>
          </p:cNvSpPr>
          <p:nvPr>
            <p:ph type="body" sz="quarter" idx="27"/>
          </p:nvPr>
        </p:nvSpPr>
        <p:spPr>
          <a:xfrm>
            <a:off x="367554" y="1490870"/>
            <a:ext cx="5728446" cy="3251547"/>
          </a:xfrm>
        </p:spPr>
        <p:txBody>
          <a:bodyPr/>
          <a:lstStyle/>
          <a:p>
            <a:pPr algn="just">
              <a:lnSpc>
                <a:spcPct val="150000"/>
              </a:lnSpc>
            </a:pPr>
            <a:r>
              <a:rPr lang="en-IE" sz="2000" dirty="0"/>
              <a:t>In Module 1, we explored different search engines that you can use. One search engine that is useful for managing your digital footprint is DuckDuckGo.</a:t>
            </a:r>
          </a:p>
          <a:p>
            <a:pPr algn="just">
              <a:lnSpc>
                <a:spcPct val="150000"/>
              </a:lnSpc>
            </a:pPr>
            <a:r>
              <a:rPr lang="en-IE" sz="2000" dirty="0"/>
              <a:t>DuckDuckGo doesn’t track your data when you search for things online which means it can reduce your digital footprint. It offers private searches, website encryption and tracker blocking and works very similarly to Google, but does not store your information.</a:t>
            </a:r>
          </a:p>
          <a:p>
            <a:r>
              <a:rPr lang="en-IE" sz="1800" dirty="0">
                <a:solidFill>
                  <a:srgbClr val="F9A169"/>
                </a:solidFill>
                <a:hlinkClick r:id="rId2">
                  <a:extLst>
                    <a:ext uri="{A12FA001-AC4F-418D-AE19-62706E023703}">
                      <ahyp:hlinkClr xmlns:ahyp="http://schemas.microsoft.com/office/drawing/2018/hyperlinkcolor" val="tx"/>
                    </a:ext>
                  </a:extLst>
                </a:hlinkClick>
              </a:rPr>
              <a:t>Check out the DuckDuckGo website by clicking on this link.</a:t>
            </a:r>
            <a:endParaRPr lang="en-IE" sz="1800" dirty="0">
              <a:solidFill>
                <a:srgbClr val="F9A169"/>
              </a:solidFill>
            </a:endParaRPr>
          </a:p>
        </p:txBody>
      </p:sp>
      <p:sp>
        <p:nvSpPr>
          <p:cNvPr id="6" name="Text Placeholder 5">
            <a:extLst>
              <a:ext uri="{FF2B5EF4-FFF2-40B4-BE49-F238E27FC236}">
                <a16:creationId xmlns:a16="http://schemas.microsoft.com/office/drawing/2014/main" id="{4EEE31DF-E905-D171-A41F-861DAD91A503}"/>
              </a:ext>
            </a:extLst>
          </p:cNvPr>
          <p:cNvSpPr>
            <a:spLocks noGrp="1"/>
          </p:cNvSpPr>
          <p:nvPr>
            <p:ph type="body" sz="quarter" idx="18"/>
          </p:nvPr>
        </p:nvSpPr>
        <p:spPr>
          <a:xfrm>
            <a:off x="367554" y="361807"/>
            <a:ext cx="6579705" cy="1181379"/>
          </a:xfrm>
        </p:spPr>
        <p:txBody>
          <a:bodyPr>
            <a:normAutofit fontScale="85000" lnSpcReduction="20000"/>
          </a:bodyPr>
          <a:lstStyle/>
          <a:p>
            <a:pPr>
              <a:lnSpc>
                <a:spcPct val="150000"/>
              </a:lnSpc>
            </a:pPr>
            <a:r>
              <a:rPr lang="en-IE" sz="3200" dirty="0"/>
              <a:t>Search Engine Recommendations - DuckDuckGo</a:t>
            </a:r>
          </a:p>
        </p:txBody>
      </p:sp>
      <p:pic>
        <p:nvPicPr>
          <p:cNvPr id="1032" name="Picture 8" descr="DuckDuckGo - Wikipedia">
            <a:extLst>
              <a:ext uri="{FF2B5EF4-FFF2-40B4-BE49-F238E27FC236}">
                <a16:creationId xmlns:a16="http://schemas.microsoft.com/office/drawing/2014/main" id="{17F5060F-A381-A02E-EC21-1ABC5514F9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6357" y="1661905"/>
            <a:ext cx="4133876" cy="32515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680340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79EA07F-E801-D522-9CAC-FEFED1C248C6}"/>
              </a:ext>
            </a:extLst>
          </p:cNvPr>
          <p:cNvSpPr>
            <a:spLocks noGrp="1"/>
          </p:cNvSpPr>
          <p:nvPr>
            <p:ph type="body" sz="quarter" idx="16"/>
          </p:nvPr>
        </p:nvSpPr>
        <p:spPr>
          <a:xfrm>
            <a:off x="375849" y="873532"/>
            <a:ext cx="11102510" cy="4038015"/>
          </a:xfrm>
        </p:spPr>
        <p:txBody>
          <a:bodyPr/>
          <a:lstStyle/>
          <a:p>
            <a:pPr algn="just">
              <a:lnSpc>
                <a:spcPct val="150000"/>
              </a:lnSpc>
            </a:pPr>
            <a:r>
              <a:rPr lang="en-IE" sz="1600" dirty="0"/>
              <a:t>Take a look at the tips below to remove part of your digital footprint:</a:t>
            </a:r>
          </a:p>
          <a:p>
            <a:pPr marL="457200" lvl="0" indent="-457200" algn="just">
              <a:lnSpc>
                <a:spcPct val="150000"/>
              </a:lnSpc>
              <a:buFont typeface="+mj-lt"/>
              <a:buAutoNum type="arabicPeriod"/>
            </a:pPr>
            <a:r>
              <a:rPr lang="en-US" sz="1600" dirty="0"/>
              <a:t>Remove yourself from data broker websites</a:t>
            </a:r>
          </a:p>
          <a:p>
            <a:pPr marL="457200" lvl="0" indent="-457200" algn="just">
              <a:lnSpc>
                <a:spcPct val="150000"/>
              </a:lnSpc>
              <a:buFont typeface="+mj-lt"/>
              <a:buAutoNum type="arabicPeriod"/>
            </a:pPr>
            <a:r>
              <a:rPr lang="en-US" sz="1600" dirty="0"/>
              <a:t>Delete old email accounts</a:t>
            </a:r>
          </a:p>
          <a:p>
            <a:pPr marL="457200" lvl="0" indent="-457200" algn="just">
              <a:lnSpc>
                <a:spcPct val="150000"/>
              </a:lnSpc>
              <a:buFont typeface="+mj-lt"/>
              <a:buAutoNum type="arabicPeriod"/>
            </a:pPr>
            <a:r>
              <a:rPr lang="en-US" sz="1600" dirty="0"/>
              <a:t>Create unique passwords for every online service</a:t>
            </a:r>
          </a:p>
          <a:p>
            <a:pPr marL="457200" lvl="0" indent="-457200" algn="just">
              <a:lnSpc>
                <a:spcPct val="150000"/>
              </a:lnSpc>
              <a:buFont typeface="+mj-lt"/>
              <a:buAutoNum type="arabicPeriod"/>
            </a:pPr>
            <a:r>
              <a:rPr lang="en-US" sz="1600" dirty="0"/>
              <a:t>Log out of all apps and sites you’ve previously used</a:t>
            </a:r>
          </a:p>
          <a:p>
            <a:pPr marL="457200" lvl="0" indent="-457200" algn="just">
              <a:lnSpc>
                <a:spcPct val="150000"/>
              </a:lnSpc>
              <a:buFont typeface="+mj-lt"/>
              <a:buAutoNum type="arabicPeriod"/>
            </a:pPr>
            <a:r>
              <a:rPr lang="en-US" sz="1600" dirty="0"/>
              <a:t>Delete your history on major service providers</a:t>
            </a:r>
          </a:p>
          <a:p>
            <a:pPr marL="457200" lvl="0" indent="-457200" algn="just">
              <a:lnSpc>
                <a:spcPct val="150000"/>
              </a:lnSpc>
              <a:buFont typeface="+mj-lt"/>
              <a:buAutoNum type="arabicPeriod"/>
            </a:pPr>
            <a:r>
              <a:rPr lang="en-US" sz="1600" dirty="0"/>
              <a:t>Manage the location settings on your cell phone</a:t>
            </a:r>
          </a:p>
          <a:p>
            <a:pPr marL="457200" lvl="0" indent="-457200" algn="just">
              <a:lnSpc>
                <a:spcPct val="150000"/>
              </a:lnSpc>
              <a:buFont typeface="+mj-lt"/>
              <a:buAutoNum type="arabicPeriod"/>
            </a:pPr>
            <a:r>
              <a:rPr lang="en-US" sz="1600" dirty="0"/>
              <a:t>Delete and deny cookie</a:t>
            </a:r>
          </a:p>
          <a:p>
            <a:pPr marL="457200" lvl="0" indent="-457200" algn="just">
              <a:lnSpc>
                <a:spcPct val="150000"/>
              </a:lnSpc>
              <a:buFont typeface="+mj-lt"/>
              <a:buAutoNum type="arabicPeriod"/>
            </a:pPr>
            <a:r>
              <a:rPr lang="en-US" sz="1600" dirty="0"/>
              <a:t>Unsubscribe to newsletters and sales alerts</a:t>
            </a:r>
          </a:p>
          <a:p>
            <a:pPr marL="457200" lvl="0" indent="-457200" algn="just">
              <a:lnSpc>
                <a:spcPct val="150000"/>
              </a:lnSpc>
              <a:buFont typeface="+mj-lt"/>
              <a:buAutoNum type="arabicPeriod"/>
            </a:pPr>
            <a:r>
              <a:rPr lang="en-US" sz="1600" dirty="0"/>
              <a:t>Request removal of unwanted information and pages from Google searches</a:t>
            </a:r>
          </a:p>
          <a:p>
            <a:pPr algn="just">
              <a:lnSpc>
                <a:spcPct val="150000"/>
              </a:lnSpc>
            </a:pPr>
            <a:r>
              <a:rPr lang="en-IE" sz="1600" dirty="0">
                <a:solidFill>
                  <a:srgbClr val="F9A169"/>
                </a:solidFill>
                <a:hlinkClick r:id="rId2">
                  <a:extLst>
                    <a:ext uri="{A12FA001-AC4F-418D-AE19-62706E023703}">
                      <ahyp:hlinkClr xmlns:ahyp="http://schemas.microsoft.com/office/drawing/2018/hyperlinkcolor" val="tx"/>
                    </a:ext>
                  </a:extLst>
                </a:hlinkClick>
              </a:rPr>
              <a:t>Click here for a useful link that explains how to delete your data:</a:t>
            </a:r>
            <a:endParaRPr lang="en-IE" sz="1600" dirty="0">
              <a:solidFill>
                <a:srgbClr val="F9A169"/>
              </a:solidFill>
            </a:endParaRPr>
          </a:p>
          <a:p>
            <a:endParaRPr lang="en-IE" dirty="0"/>
          </a:p>
        </p:txBody>
      </p:sp>
      <p:sp>
        <p:nvSpPr>
          <p:cNvPr id="6" name="Text Placeholder 5">
            <a:extLst>
              <a:ext uri="{FF2B5EF4-FFF2-40B4-BE49-F238E27FC236}">
                <a16:creationId xmlns:a16="http://schemas.microsoft.com/office/drawing/2014/main" id="{7E293EF8-9BD4-3940-2ADF-B0DCFABA903A}"/>
              </a:ext>
            </a:extLst>
          </p:cNvPr>
          <p:cNvSpPr>
            <a:spLocks noGrp="1"/>
          </p:cNvSpPr>
          <p:nvPr>
            <p:ph type="body" sz="quarter" idx="18"/>
          </p:nvPr>
        </p:nvSpPr>
        <p:spPr>
          <a:xfrm>
            <a:off x="375849" y="309491"/>
            <a:ext cx="11169185" cy="772057"/>
          </a:xfrm>
        </p:spPr>
        <p:txBody>
          <a:bodyPr/>
          <a:lstStyle/>
          <a:p>
            <a:r>
              <a:rPr lang="en-IE" dirty="0"/>
              <a:t>Deleting Your Digital Footprint</a:t>
            </a:r>
          </a:p>
        </p:txBody>
      </p:sp>
    </p:spTree>
    <p:extLst>
      <p:ext uri="{BB962C8B-B14F-4D97-AF65-F5344CB8AC3E}">
        <p14:creationId xmlns:p14="http://schemas.microsoft.com/office/powerpoint/2010/main" val="66826091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D15A03-8AC2-CE41-BAEC-39B31581EAAC}"/>
              </a:ext>
            </a:extLst>
          </p:cNvPr>
          <p:cNvSpPr>
            <a:spLocks noGrp="1"/>
          </p:cNvSpPr>
          <p:nvPr>
            <p:ph type="body" sz="quarter" idx="16"/>
          </p:nvPr>
        </p:nvSpPr>
        <p:spPr>
          <a:xfrm>
            <a:off x="442524" y="977900"/>
            <a:ext cx="11102510" cy="4470107"/>
          </a:xfrm>
        </p:spPr>
        <p:txBody>
          <a:bodyPr/>
          <a:lstStyle/>
          <a:p>
            <a:pPr marL="342900" indent="-342900" algn="just">
              <a:lnSpc>
                <a:spcPct val="150000"/>
              </a:lnSpc>
              <a:buFont typeface="+mj-lt"/>
              <a:buAutoNum type="arabicPeriod"/>
            </a:pPr>
            <a:r>
              <a:rPr lang="en-US" sz="1800" dirty="0">
                <a:solidFill>
                  <a:schemeClr val="bg2">
                    <a:lumMod val="25000"/>
                  </a:schemeClr>
                </a:solidFill>
              </a:rPr>
              <a:t>You have to download the app called telegram, depending on your operating system.</a:t>
            </a:r>
          </a:p>
          <a:p>
            <a:pPr marL="342900" indent="-342900" algn="just">
              <a:lnSpc>
                <a:spcPct val="150000"/>
              </a:lnSpc>
              <a:buFont typeface="+mj-lt"/>
              <a:buAutoNum type="arabicPeriod"/>
            </a:pPr>
            <a:r>
              <a:rPr lang="en-US" sz="1800" dirty="0">
                <a:solidFill>
                  <a:schemeClr val="bg2">
                    <a:lumMod val="25000"/>
                  </a:schemeClr>
                </a:solidFill>
              </a:rPr>
              <a:t>You can access from your cell phone or from your computer by scanning a QR code.</a:t>
            </a:r>
            <a:endParaRPr lang="en-IE" sz="1800" dirty="0">
              <a:solidFill>
                <a:schemeClr val="bg2">
                  <a:lumMod val="25000"/>
                </a:schemeClr>
              </a:solidFill>
            </a:endParaRPr>
          </a:p>
          <a:p>
            <a:pPr marL="342900" indent="-342900" algn="just">
              <a:lnSpc>
                <a:spcPct val="150000"/>
              </a:lnSpc>
              <a:buFont typeface="+mj-lt"/>
              <a:buAutoNum type="arabicPeriod"/>
            </a:pPr>
            <a:r>
              <a:rPr lang="en-US" sz="1800" dirty="0">
                <a:solidFill>
                  <a:schemeClr val="bg2">
                    <a:lumMod val="25000"/>
                  </a:schemeClr>
                </a:solidFill>
              </a:rPr>
              <a:t>Once you download the application, you will be able to chat with the contacts in your cell phone who have this application installed.</a:t>
            </a:r>
          </a:p>
          <a:p>
            <a:pPr marL="342900" indent="-342900" algn="just">
              <a:lnSpc>
                <a:spcPct val="150000"/>
              </a:lnSpc>
              <a:buFont typeface="+mj-lt"/>
              <a:buAutoNum type="arabicPeriod"/>
            </a:pPr>
            <a:r>
              <a:rPr lang="en-US" sz="1800" dirty="0">
                <a:solidFill>
                  <a:schemeClr val="bg2">
                    <a:lumMod val="25000"/>
                  </a:schemeClr>
                </a:solidFill>
              </a:rPr>
              <a:t>Once you select the recipient with whom you want to communicate, you will write in a bar -located at the bottom- the message you want to send. Then click on 'send’.</a:t>
            </a:r>
          </a:p>
          <a:p>
            <a:pPr marL="342900" indent="-342900" algn="just">
              <a:lnSpc>
                <a:spcPct val="150000"/>
              </a:lnSpc>
              <a:buFont typeface="+mj-lt"/>
              <a:buAutoNum type="arabicPeriod"/>
            </a:pPr>
            <a:r>
              <a:rPr lang="en-US" sz="1800" dirty="0">
                <a:solidFill>
                  <a:schemeClr val="bg2">
                    <a:lumMod val="25000"/>
                  </a:schemeClr>
                </a:solidFill>
              </a:rPr>
              <a:t>Messages will be sent automatically, and you will be able to communicate with all your friends in a seamless way.</a:t>
            </a:r>
          </a:p>
          <a:p>
            <a:pPr marL="342900" indent="-342900" algn="just">
              <a:lnSpc>
                <a:spcPct val="150000"/>
              </a:lnSpc>
              <a:buFont typeface="+mj-lt"/>
              <a:buAutoNum type="arabicPeriod"/>
            </a:pPr>
            <a:r>
              <a:rPr lang="en-US" sz="1800" dirty="0">
                <a:solidFill>
                  <a:schemeClr val="bg2">
                    <a:lumMod val="25000"/>
                  </a:schemeClr>
                </a:solidFill>
              </a:rPr>
              <a:t>Whenever you want to chat with them, all you have to do is access the application. You can also configure the settings to receive notifications when you receive messages.</a:t>
            </a:r>
          </a:p>
          <a:p>
            <a:pPr marL="342900" indent="-342900" algn="just">
              <a:lnSpc>
                <a:spcPct val="150000"/>
              </a:lnSpc>
              <a:buFont typeface="+mj-lt"/>
              <a:buAutoNum type="arabicPeriod"/>
            </a:pPr>
            <a:r>
              <a:rPr lang="en-US" sz="1800" dirty="0">
                <a:solidFill>
                  <a:schemeClr val="bg2">
                    <a:lumMod val="25000"/>
                  </a:schemeClr>
                </a:solidFill>
              </a:rPr>
              <a:t>Enjoy communicating with your friends!</a:t>
            </a:r>
            <a:endParaRPr lang="en-IE" sz="1800" dirty="0">
              <a:solidFill>
                <a:schemeClr val="bg2">
                  <a:lumMod val="25000"/>
                </a:schemeClr>
              </a:solidFill>
            </a:endParaRPr>
          </a:p>
        </p:txBody>
      </p:sp>
      <p:sp>
        <p:nvSpPr>
          <p:cNvPr id="3" name="Text Placeholder 2">
            <a:extLst>
              <a:ext uri="{FF2B5EF4-FFF2-40B4-BE49-F238E27FC236}">
                <a16:creationId xmlns:a16="http://schemas.microsoft.com/office/drawing/2014/main" id="{39801207-CCC5-E34A-8E29-11B598ED2F4E}"/>
              </a:ext>
            </a:extLst>
          </p:cNvPr>
          <p:cNvSpPr>
            <a:spLocks noGrp="1"/>
          </p:cNvSpPr>
          <p:nvPr>
            <p:ph type="body" sz="quarter" idx="18"/>
          </p:nvPr>
        </p:nvSpPr>
        <p:spPr>
          <a:xfrm>
            <a:off x="447065" y="309491"/>
            <a:ext cx="11097969" cy="668409"/>
          </a:xfrm>
        </p:spPr>
        <p:txBody>
          <a:bodyPr/>
          <a:lstStyle/>
          <a:p>
            <a:r>
              <a:rPr lang="en-IE" dirty="0"/>
              <a:t>Exercise / activity - Telegram</a:t>
            </a:r>
            <a:endParaRPr lang="en-RU" dirty="0"/>
          </a:p>
        </p:txBody>
      </p:sp>
    </p:spTree>
    <p:extLst>
      <p:ext uri="{BB962C8B-B14F-4D97-AF65-F5344CB8AC3E}">
        <p14:creationId xmlns:p14="http://schemas.microsoft.com/office/powerpoint/2010/main" val="215722365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9A255C9-FEE2-0E4C-8109-43731FA45918}"/>
              </a:ext>
            </a:extLst>
          </p:cNvPr>
          <p:cNvSpPr>
            <a:spLocks noGrp="1"/>
          </p:cNvSpPr>
          <p:nvPr>
            <p:ph type="body" sz="quarter" idx="15"/>
          </p:nvPr>
        </p:nvSpPr>
        <p:spPr>
          <a:xfrm>
            <a:off x="5737860" y="917630"/>
            <a:ext cx="6454139" cy="5022740"/>
          </a:xfrm>
        </p:spPr>
        <p:txBody>
          <a:bodyPr>
            <a:normAutofit fontScale="92500" lnSpcReduction="20000"/>
          </a:bodyPr>
          <a:lstStyle/>
          <a:p>
            <a:pPr algn="just">
              <a:lnSpc>
                <a:spcPct val="150000"/>
              </a:lnSpc>
            </a:pPr>
            <a:r>
              <a:rPr lang="en-US" sz="1900" dirty="0"/>
              <a:t>Thank you for reading Module 2, and we hope you enjoyed it and learned some useful information.</a:t>
            </a:r>
          </a:p>
          <a:p>
            <a:pPr algn="just">
              <a:lnSpc>
                <a:spcPct val="150000"/>
              </a:lnSpc>
            </a:pPr>
            <a:endParaRPr lang="en-US" sz="1900"/>
          </a:p>
          <a:p>
            <a:pPr algn="just">
              <a:lnSpc>
                <a:spcPct val="150000"/>
              </a:lnSpc>
            </a:pPr>
            <a:r>
              <a:rPr lang="en-US" sz="1900" dirty="0"/>
              <a:t>Module 3 of the Teach Digital OERs is titled “</a:t>
            </a:r>
            <a:r>
              <a:rPr lang="en-US" sz="1900" b="1" dirty="0"/>
              <a:t>Digital Content Creation</a:t>
            </a:r>
            <a:r>
              <a:rPr lang="en-US" sz="1900" dirty="0"/>
              <a:t>”. Here, you will find more information on the following topics:</a:t>
            </a:r>
          </a:p>
          <a:p>
            <a:pPr algn="just">
              <a:lnSpc>
                <a:spcPct val="150000"/>
              </a:lnSpc>
            </a:pPr>
            <a:endParaRPr lang="en-US" sz="800" b="1" dirty="0"/>
          </a:p>
          <a:p>
            <a:pPr algn="just">
              <a:lnSpc>
                <a:spcPct val="150000"/>
              </a:lnSpc>
            </a:pPr>
            <a:r>
              <a:rPr lang="en-US" sz="2200" b="1" dirty="0"/>
              <a:t>Topic 1 - Developing digital content</a:t>
            </a:r>
          </a:p>
          <a:p>
            <a:pPr algn="just">
              <a:lnSpc>
                <a:spcPct val="150000"/>
              </a:lnSpc>
            </a:pPr>
            <a:r>
              <a:rPr lang="en-US" sz="2200" b="1" dirty="0"/>
              <a:t>Topic 2 - Integrating and re-elaborating digital content</a:t>
            </a:r>
          </a:p>
          <a:p>
            <a:pPr algn="just">
              <a:lnSpc>
                <a:spcPct val="150000"/>
              </a:lnSpc>
            </a:pPr>
            <a:r>
              <a:rPr lang="en-US" sz="2200" b="1" dirty="0"/>
              <a:t>Topic 3 - </a:t>
            </a:r>
            <a:r>
              <a:rPr lang="en-IE" sz="2200" b="1" dirty="0"/>
              <a:t>Understanding copyright and licenses</a:t>
            </a:r>
          </a:p>
          <a:p>
            <a:pPr algn="just">
              <a:lnSpc>
                <a:spcPct val="150000"/>
              </a:lnSpc>
            </a:pPr>
            <a:r>
              <a:rPr lang="en-US" sz="2200" b="1" dirty="0"/>
              <a:t>Topic 4 - </a:t>
            </a:r>
            <a:r>
              <a:rPr lang="en-IE" sz="2200" b="1" dirty="0"/>
              <a:t>Programming - quick solutions </a:t>
            </a:r>
          </a:p>
          <a:p>
            <a:endParaRPr lang="en-RU" dirty="0"/>
          </a:p>
        </p:txBody>
      </p:sp>
      <p:sp>
        <p:nvSpPr>
          <p:cNvPr id="5" name="Text Placeholder 4">
            <a:extLst>
              <a:ext uri="{FF2B5EF4-FFF2-40B4-BE49-F238E27FC236}">
                <a16:creationId xmlns:a16="http://schemas.microsoft.com/office/drawing/2014/main" id="{DF9116DE-DFFF-7E45-95B7-F194DC3D9E56}"/>
              </a:ext>
            </a:extLst>
          </p:cNvPr>
          <p:cNvSpPr>
            <a:spLocks noGrp="1"/>
          </p:cNvSpPr>
          <p:nvPr>
            <p:ph type="body" sz="quarter" idx="18"/>
          </p:nvPr>
        </p:nvSpPr>
        <p:spPr>
          <a:xfrm>
            <a:off x="5737860" y="237382"/>
            <a:ext cx="4839611" cy="697353"/>
          </a:xfrm>
        </p:spPr>
        <p:txBody>
          <a:bodyPr/>
          <a:lstStyle/>
          <a:p>
            <a:r>
              <a:rPr lang="en-IE" sz="4800" dirty="0"/>
              <a:t>End of Module 2</a:t>
            </a:r>
            <a:endParaRPr lang="en-RU" sz="4800" dirty="0"/>
          </a:p>
        </p:txBody>
      </p:sp>
      <p:pic>
        <p:nvPicPr>
          <p:cNvPr id="9" name="Picture 8">
            <a:extLst>
              <a:ext uri="{FF2B5EF4-FFF2-40B4-BE49-F238E27FC236}">
                <a16:creationId xmlns:a16="http://schemas.microsoft.com/office/drawing/2014/main" id="{1FDBFF01-D5B6-8434-0008-AD825E1597BF}"/>
              </a:ext>
            </a:extLst>
          </p:cNvPr>
          <p:cNvPicPr>
            <a:picLocks noChangeAspect="1"/>
          </p:cNvPicPr>
          <p:nvPr/>
        </p:nvPicPr>
        <p:blipFill>
          <a:blip r:embed="rId2"/>
          <a:stretch>
            <a:fillRect/>
          </a:stretch>
        </p:blipFill>
        <p:spPr>
          <a:xfrm>
            <a:off x="914165" y="3944058"/>
            <a:ext cx="3369019" cy="2490321"/>
          </a:xfrm>
          <a:prstGeom prst="rect">
            <a:avLst/>
          </a:prstGeom>
        </p:spPr>
      </p:pic>
    </p:spTree>
    <p:extLst>
      <p:ext uri="{BB962C8B-B14F-4D97-AF65-F5344CB8AC3E}">
        <p14:creationId xmlns:p14="http://schemas.microsoft.com/office/powerpoint/2010/main" val="17887040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09F14A03-6670-32F2-7B46-4A391E6D6CBB}"/>
              </a:ext>
            </a:extLst>
          </p:cNvPr>
          <p:cNvPicPr>
            <a:picLocks noGrp="1" noChangeAspect="1"/>
          </p:cNvPicPr>
          <p:nvPr>
            <p:ph type="pic" sz="quarter" idx="17"/>
          </p:nvPr>
        </p:nvPicPr>
        <p:blipFill>
          <a:blip r:embed="rId2"/>
          <a:srcRect l="13820" r="13820"/>
          <a:stretch>
            <a:fillRect/>
          </a:stretch>
        </p:blipFill>
        <p:spPr>
          <a:xfrm>
            <a:off x="6421438" y="557213"/>
            <a:ext cx="5770562" cy="5316537"/>
          </a:xfrm>
        </p:spPr>
      </p:pic>
      <p:sp>
        <p:nvSpPr>
          <p:cNvPr id="3" name="Text Placeholder 2">
            <a:extLst>
              <a:ext uri="{FF2B5EF4-FFF2-40B4-BE49-F238E27FC236}">
                <a16:creationId xmlns:a16="http://schemas.microsoft.com/office/drawing/2014/main" id="{DFC0EC75-0AC4-654F-89A2-6944C89965E0}"/>
              </a:ext>
            </a:extLst>
          </p:cNvPr>
          <p:cNvSpPr>
            <a:spLocks noGrp="1"/>
          </p:cNvSpPr>
          <p:nvPr>
            <p:ph type="body" sz="quarter" idx="27"/>
          </p:nvPr>
        </p:nvSpPr>
        <p:spPr>
          <a:xfrm>
            <a:off x="133350" y="742950"/>
            <a:ext cx="6098485" cy="5168891"/>
          </a:xfrm>
        </p:spPr>
        <p:txBody>
          <a:bodyPr/>
          <a:lstStyle/>
          <a:p>
            <a:pPr algn="just">
              <a:lnSpc>
                <a:spcPct val="150000"/>
              </a:lnSpc>
            </a:pPr>
            <a:r>
              <a:rPr lang="en-US" sz="2000" dirty="0">
                <a:solidFill>
                  <a:schemeClr val="tx1"/>
                </a:solidFill>
              </a:rPr>
              <a:t>There are two main types of communication. </a:t>
            </a:r>
            <a:br>
              <a:rPr lang="en-US" sz="2000" dirty="0"/>
            </a:br>
            <a:r>
              <a:rPr lang="en-US" sz="2000" b="1" dirty="0">
                <a:solidFill>
                  <a:srgbClr val="00ACA7"/>
                </a:solidFill>
                <a:effectLst/>
              </a:rPr>
              <a:t>Synchronous communication </a:t>
            </a:r>
            <a:r>
              <a:rPr lang="en-US" sz="2000" dirty="0">
                <a:solidFill>
                  <a:schemeClr val="tx1"/>
                </a:solidFill>
                <a:effectLst/>
              </a:rPr>
              <a:t>occurs at the same time (real</a:t>
            </a:r>
            <a:r>
              <a:rPr lang="hr-BA" sz="2000" dirty="0">
                <a:solidFill>
                  <a:schemeClr val="tx1"/>
                </a:solidFill>
                <a:effectLst/>
              </a:rPr>
              <a:t>-</a:t>
            </a:r>
            <a:r>
              <a:rPr lang="en-US" sz="2000" dirty="0">
                <a:solidFill>
                  <a:schemeClr val="tx1"/>
                </a:solidFill>
                <a:effectLst/>
              </a:rPr>
              <a:t>time) but in different places. A telephone is an example of synchronous communication. Other examples include chat, video conferencing, Skype, Zoom and an online whiteboard. You may be accustomed to using some of these tools to communicate with friends and family outside an educational setting.</a:t>
            </a:r>
            <a:r>
              <a:rPr lang="en-US" sz="2000" dirty="0">
                <a:effectLst/>
              </a:rPr>
              <a:t> </a:t>
            </a:r>
          </a:p>
          <a:p>
            <a:pPr algn="just">
              <a:lnSpc>
                <a:spcPct val="150000"/>
              </a:lnSpc>
            </a:pPr>
            <a:r>
              <a:rPr lang="en-US" sz="2000" dirty="0">
                <a:solidFill>
                  <a:schemeClr val="tx1"/>
                </a:solidFill>
              </a:rPr>
              <a:t>Usually, this type of communication requires notice between users and isn’t spontaneous. For example, you would agree a time with someone if they were giving you a job interview through Zoom.</a:t>
            </a:r>
            <a:endParaRPr lang="en-RU" sz="2000" dirty="0">
              <a:solidFill>
                <a:schemeClr val="tx1"/>
              </a:solidFill>
            </a:endParaRPr>
          </a:p>
        </p:txBody>
      </p:sp>
      <p:sp>
        <p:nvSpPr>
          <p:cNvPr id="4" name="Text Placeholder 3">
            <a:extLst>
              <a:ext uri="{FF2B5EF4-FFF2-40B4-BE49-F238E27FC236}">
                <a16:creationId xmlns:a16="http://schemas.microsoft.com/office/drawing/2014/main" id="{3EDBFC09-B9C7-894B-B17D-930881A48D69}"/>
              </a:ext>
            </a:extLst>
          </p:cNvPr>
          <p:cNvSpPr>
            <a:spLocks noGrp="1"/>
          </p:cNvSpPr>
          <p:nvPr>
            <p:ph type="body" sz="quarter" idx="18"/>
          </p:nvPr>
        </p:nvSpPr>
        <p:spPr>
          <a:xfrm>
            <a:off x="121629" y="182224"/>
            <a:ext cx="5648934" cy="763935"/>
          </a:xfrm>
        </p:spPr>
        <p:txBody>
          <a:bodyPr/>
          <a:lstStyle/>
          <a:p>
            <a:r>
              <a:rPr lang="en-US" dirty="0">
                <a:solidFill>
                  <a:srgbClr val="8D5B98"/>
                </a:solidFill>
              </a:rPr>
              <a:t>Types of Communication</a:t>
            </a:r>
            <a:endParaRPr lang="en-RU" dirty="0">
              <a:solidFill>
                <a:srgbClr val="8D5B98"/>
              </a:solidFill>
            </a:endParaRPr>
          </a:p>
        </p:txBody>
      </p:sp>
    </p:spTree>
    <p:extLst>
      <p:ext uri="{BB962C8B-B14F-4D97-AF65-F5344CB8AC3E}">
        <p14:creationId xmlns:p14="http://schemas.microsoft.com/office/powerpoint/2010/main" val="31266829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C5B6092B-0A9B-5D2E-6620-264BBA18AD5E}"/>
              </a:ext>
            </a:extLst>
          </p:cNvPr>
          <p:cNvPicPr>
            <a:picLocks noGrp="1" noChangeAspect="1"/>
          </p:cNvPicPr>
          <p:nvPr>
            <p:ph type="pic" sz="quarter" idx="17"/>
          </p:nvPr>
        </p:nvPicPr>
        <p:blipFill>
          <a:blip r:embed="rId2"/>
          <a:srcRect t="842" b="842"/>
          <a:stretch>
            <a:fillRect/>
          </a:stretch>
        </p:blipFill>
        <p:spPr>
          <a:xfrm>
            <a:off x="6420970" y="1657350"/>
            <a:ext cx="5773170" cy="4256713"/>
          </a:xfrm>
        </p:spPr>
      </p:pic>
      <p:sp>
        <p:nvSpPr>
          <p:cNvPr id="3" name="Text Placeholder 2">
            <a:extLst>
              <a:ext uri="{FF2B5EF4-FFF2-40B4-BE49-F238E27FC236}">
                <a16:creationId xmlns:a16="http://schemas.microsoft.com/office/drawing/2014/main" id="{32EB6ED7-3A05-2C48-9A52-EA72CCCC7356}"/>
              </a:ext>
            </a:extLst>
          </p:cNvPr>
          <p:cNvSpPr>
            <a:spLocks noGrp="1"/>
          </p:cNvSpPr>
          <p:nvPr>
            <p:ph type="body" sz="quarter" idx="27"/>
          </p:nvPr>
        </p:nvSpPr>
        <p:spPr>
          <a:xfrm>
            <a:off x="235030" y="534159"/>
            <a:ext cx="5937169" cy="3251547"/>
          </a:xfrm>
        </p:spPr>
        <p:txBody>
          <a:bodyPr/>
          <a:lstStyle/>
          <a:p>
            <a:pPr algn="just">
              <a:lnSpc>
                <a:spcPct val="150000"/>
              </a:lnSpc>
            </a:pPr>
            <a:r>
              <a:rPr lang="en-US" sz="2200" dirty="0"/>
              <a:t>When you communicate at different times and places to other people, usually at your own convenience rather than real -time, this is known as </a:t>
            </a:r>
            <a:r>
              <a:rPr lang="en-US" sz="2200" b="1" dirty="0">
                <a:solidFill>
                  <a:srgbClr val="2BBCAD"/>
                </a:solidFill>
              </a:rPr>
              <a:t>Asynchronous Communication</a:t>
            </a:r>
            <a:r>
              <a:rPr lang="en-US" sz="2200" dirty="0"/>
              <a:t>. </a:t>
            </a:r>
          </a:p>
          <a:p>
            <a:pPr algn="just">
              <a:lnSpc>
                <a:spcPct val="150000"/>
              </a:lnSpc>
            </a:pPr>
            <a:r>
              <a:rPr lang="en-US" sz="2200" dirty="0"/>
              <a:t>Asynchronous activities allow each voice to be heard, whether you are participating in a small or large group. </a:t>
            </a:r>
          </a:p>
          <a:p>
            <a:pPr algn="just">
              <a:lnSpc>
                <a:spcPct val="150000"/>
              </a:lnSpc>
            </a:pPr>
            <a:r>
              <a:rPr lang="en-US" sz="2200" dirty="0"/>
              <a:t>Tools that you can use for asynchronous communication can include e-mail and discussion forums. You might also use social media websites such as Facebook, Twitter, or blogs.</a:t>
            </a:r>
          </a:p>
          <a:p>
            <a:endParaRPr lang="en-RU" dirty="0"/>
          </a:p>
        </p:txBody>
      </p:sp>
      <p:sp>
        <p:nvSpPr>
          <p:cNvPr id="4" name="Text Placeholder 3">
            <a:extLst>
              <a:ext uri="{FF2B5EF4-FFF2-40B4-BE49-F238E27FC236}">
                <a16:creationId xmlns:a16="http://schemas.microsoft.com/office/drawing/2014/main" id="{4674092E-DDBA-3142-BFA3-6FF47CD5E411}"/>
              </a:ext>
            </a:extLst>
          </p:cNvPr>
          <p:cNvSpPr>
            <a:spLocks noGrp="1"/>
          </p:cNvSpPr>
          <p:nvPr>
            <p:ph type="body" sz="quarter" idx="18"/>
          </p:nvPr>
        </p:nvSpPr>
        <p:spPr>
          <a:xfrm>
            <a:off x="235030" y="147566"/>
            <a:ext cx="5648934" cy="636669"/>
          </a:xfrm>
        </p:spPr>
        <p:txBody>
          <a:bodyPr/>
          <a:lstStyle/>
          <a:p>
            <a:r>
              <a:rPr lang="en-US" dirty="0">
                <a:solidFill>
                  <a:srgbClr val="8D5B98"/>
                </a:solidFill>
              </a:rPr>
              <a:t>Types of Communication</a:t>
            </a:r>
            <a:endParaRPr lang="en-RU" dirty="0">
              <a:solidFill>
                <a:srgbClr val="8D5B98"/>
              </a:solidFill>
            </a:endParaRPr>
          </a:p>
        </p:txBody>
      </p:sp>
    </p:spTree>
    <p:extLst>
      <p:ext uri="{BB962C8B-B14F-4D97-AF65-F5344CB8AC3E}">
        <p14:creationId xmlns:p14="http://schemas.microsoft.com/office/powerpoint/2010/main" val="38016795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8B952C3-E79F-E051-8D9E-37DA1C5E8673}"/>
              </a:ext>
            </a:extLst>
          </p:cNvPr>
          <p:cNvSpPr>
            <a:spLocks noGrp="1"/>
          </p:cNvSpPr>
          <p:nvPr>
            <p:ph type="body" sz="quarter" idx="16"/>
          </p:nvPr>
        </p:nvSpPr>
        <p:spPr>
          <a:xfrm>
            <a:off x="176302" y="1087842"/>
            <a:ext cx="11102510" cy="4038015"/>
          </a:xfrm>
        </p:spPr>
        <p:txBody>
          <a:bodyPr/>
          <a:lstStyle/>
          <a:p>
            <a:pPr marL="342900" indent="-342900" algn="just">
              <a:lnSpc>
                <a:spcPct val="150000"/>
              </a:lnSpc>
              <a:buFont typeface="Wingdings" panose="05000000000000000000" pitchFamily="2" charset="2"/>
              <a:buChar char="ü"/>
            </a:pPr>
            <a:r>
              <a:rPr lang="en-US" sz="1800" dirty="0"/>
              <a:t>Forums can be very useful for gathering information around specific jobs and what the organization might be like to work for. Each country will have a different forum related to information about that country.</a:t>
            </a:r>
          </a:p>
          <a:p>
            <a:pPr marL="342900" indent="-342900" algn="just">
              <a:lnSpc>
                <a:spcPct val="150000"/>
              </a:lnSpc>
              <a:buFont typeface="Wingdings" panose="05000000000000000000" pitchFamily="2" charset="2"/>
              <a:buChar char="ü"/>
            </a:pPr>
            <a:r>
              <a:rPr lang="en-US" sz="1800" dirty="0"/>
              <a:t>For example, within Ireland there is a website called </a:t>
            </a:r>
            <a:r>
              <a:rPr lang="en-US" sz="1800" dirty="0">
                <a:solidFill>
                  <a:srgbClr val="2BBCAD"/>
                </a:solidFill>
                <a:hlinkClick r:id="rId2">
                  <a:extLst>
                    <a:ext uri="{A12FA001-AC4F-418D-AE19-62706E023703}">
                      <ahyp:hlinkClr xmlns:ahyp="http://schemas.microsoft.com/office/drawing/2018/hyperlinkcolor" val="tx"/>
                    </a:ext>
                  </a:extLst>
                </a:hlinkClick>
              </a:rPr>
              <a:t>Boards.ie</a:t>
            </a:r>
            <a:r>
              <a:rPr lang="en-US" sz="1800" dirty="0">
                <a:solidFill>
                  <a:srgbClr val="2BBCAD"/>
                </a:solidFill>
              </a:rPr>
              <a:t>. </a:t>
            </a:r>
            <a:r>
              <a:rPr lang="en-US" sz="1800" dirty="0"/>
              <a:t>This website is great for general information, but is also particularly useful when applying for jobs as you can ask people for their advice and their experiences.</a:t>
            </a:r>
          </a:p>
          <a:p>
            <a:pPr marL="342900" indent="-342900" algn="just">
              <a:lnSpc>
                <a:spcPct val="150000"/>
              </a:lnSpc>
              <a:buFont typeface="Wingdings" panose="05000000000000000000" pitchFamily="2" charset="2"/>
              <a:buChar char="ü"/>
            </a:pPr>
            <a:r>
              <a:rPr lang="en-US" sz="1800" dirty="0"/>
              <a:t>When you are new to posting on a forum, try writing your answer in Word and then copying and pasting it into the </a:t>
            </a:r>
            <a:r>
              <a:rPr lang="en-US" sz="1800" dirty="0">
                <a:effectLst/>
              </a:rPr>
              <a:t>discussion board. This is useful for proof reading and making sure you aren’t making any spelling or grammatical errors, but it is also useful incase something happens to the website (for example it crashing) and you end up losing your answer.</a:t>
            </a:r>
            <a:endParaRPr lang="hr-BA" sz="1800" dirty="0">
              <a:effectLst/>
            </a:endParaRPr>
          </a:p>
          <a:p>
            <a:pPr marL="342900" indent="-342900" algn="just">
              <a:lnSpc>
                <a:spcPct val="150000"/>
              </a:lnSpc>
              <a:buFont typeface="Wingdings" panose="05000000000000000000" pitchFamily="2" charset="2"/>
              <a:buChar char="ü"/>
            </a:pPr>
            <a:r>
              <a:rPr lang="en-US" sz="1800" dirty="0">
                <a:effectLst/>
              </a:rPr>
              <a:t>While discussion boards should include proper use of grammar and spelling it is important to remember tha</a:t>
            </a:r>
            <a:r>
              <a:rPr lang="en-US" sz="1800" dirty="0"/>
              <a:t>t you can </a:t>
            </a:r>
            <a:r>
              <a:rPr lang="en-US" sz="1800" dirty="0">
                <a:effectLst/>
              </a:rPr>
              <a:t>share personal experiences and be a bit more informal when talking to others- your tone doesn’t always need to be professional. </a:t>
            </a:r>
            <a:endParaRPr lang="en-US" sz="1800" dirty="0"/>
          </a:p>
          <a:p>
            <a:pPr marL="457200" indent="-457200" algn="just">
              <a:buAutoNum type="arabicPeriod"/>
            </a:pPr>
            <a:endParaRPr lang="en-IE" sz="2400" dirty="0">
              <a:solidFill>
                <a:schemeClr val="tx1"/>
              </a:solidFill>
            </a:endParaRPr>
          </a:p>
        </p:txBody>
      </p:sp>
      <p:sp>
        <p:nvSpPr>
          <p:cNvPr id="7" name="Text Placeholder 3">
            <a:extLst>
              <a:ext uri="{FF2B5EF4-FFF2-40B4-BE49-F238E27FC236}">
                <a16:creationId xmlns:a16="http://schemas.microsoft.com/office/drawing/2014/main" id="{30C9B4F4-743D-E11F-736E-FEF6B5F6A873}"/>
              </a:ext>
            </a:extLst>
          </p:cNvPr>
          <p:cNvSpPr>
            <a:spLocks noGrp="1"/>
          </p:cNvSpPr>
          <p:nvPr>
            <p:ph type="body" sz="quarter" idx="18"/>
          </p:nvPr>
        </p:nvSpPr>
        <p:spPr>
          <a:xfrm>
            <a:off x="447675" y="309563"/>
            <a:ext cx="11096625" cy="644594"/>
          </a:xfrm>
        </p:spPr>
        <p:txBody>
          <a:bodyPr/>
          <a:lstStyle/>
          <a:p>
            <a:r>
              <a:rPr lang="en-IE" dirty="0">
                <a:solidFill>
                  <a:srgbClr val="8D5B98"/>
                </a:solidFill>
              </a:rPr>
              <a:t>Tips For Communicating in Forums </a:t>
            </a:r>
          </a:p>
        </p:txBody>
      </p:sp>
    </p:spTree>
    <p:extLst>
      <p:ext uri="{BB962C8B-B14F-4D97-AF65-F5344CB8AC3E}">
        <p14:creationId xmlns:p14="http://schemas.microsoft.com/office/powerpoint/2010/main" val="2634005122"/>
      </p:ext>
    </p:extLst>
  </p:cSld>
  <p:clrMapOvr>
    <a:masterClrMapping/>
  </p:clrMapOvr>
</p:sld>
</file>

<file path=ppt/theme/theme1.xml><?xml version="1.0" encoding="utf-8"?>
<a:theme xmlns:a="http://schemas.openxmlformats.org/drawingml/2006/main" name="Office Theme">
  <a:themeElements>
    <a:clrScheme name="Gre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2E5D6652-50A6-4F01-B2F1-45B8F987AC0B}">
  <we:reference id="wa104379997" version="2.0.0.0" store="en-US" storeType="OMEX"/>
  <we:alternateReferences>
    <we:reference id="WA104379997" version="2.0.0.0"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0</TotalTime>
  <Words>7482</Words>
  <Application>Microsoft Office PowerPoint</Application>
  <PresentationFormat>Widescreen</PresentationFormat>
  <Paragraphs>379</Paragraphs>
  <Slides>69</Slides>
  <Notes>0</Notes>
  <HiddenSlides>0</HiddenSlides>
  <MMClips>9</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69</vt:i4>
      </vt:variant>
    </vt:vector>
  </HeadingPairs>
  <TitlesOfParts>
    <vt:vector size="79" baseType="lpstr">
      <vt:lpstr>-apple-system</vt:lpstr>
      <vt:lpstr>Arial</vt:lpstr>
      <vt:lpstr>Avenir Book</vt:lpstr>
      <vt:lpstr>Calibri</vt:lpstr>
      <vt:lpstr>Calibri Light</vt:lpstr>
      <vt:lpstr>ECSquareSansPro</vt:lpstr>
      <vt:lpstr>Quattrocento Sans</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Yasmin Akhtar</cp:lastModifiedBy>
  <cp:revision>173</cp:revision>
  <dcterms:created xsi:type="dcterms:W3CDTF">2019-11-20T14:08:21Z</dcterms:created>
  <dcterms:modified xsi:type="dcterms:W3CDTF">2022-12-22T12:11:40Z</dcterms:modified>
</cp:coreProperties>
</file>