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75" r:id="rId2"/>
    <p:sldId id="353" r:id="rId3"/>
    <p:sldId id="682" r:id="rId4"/>
    <p:sldId id="809" r:id="rId5"/>
    <p:sldId id="731" r:id="rId6"/>
    <p:sldId id="732" r:id="rId7"/>
    <p:sldId id="734" r:id="rId8"/>
    <p:sldId id="730" r:id="rId9"/>
    <p:sldId id="868" r:id="rId10"/>
    <p:sldId id="869" r:id="rId11"/>
    <p:sldId id="870" r:id="rId12"/>
    <p:sldId id="871" r:id="rId13"/>
    <p:sldId id="872" r:id="rId14"/>
    <p:sldId id="811" r:id="rId15"/>
    <p:sldId id="813" r:id="rId16"/>
    <p:sldId id="814" r:id="rId17"/>
    <p:sldId id="815" r:id="rId18"/>
    <p:sldId id="816" r:id="rId19"/>
    <p:sldId id="818" r:id="rId20"/>
    <p:sldId id="820" r:id="rId21"/>
    <p:sldId id="821" r:id="rId22"/>
    <p:sldId id="822" r:id="rId23"/>
    <p:sldId id="823" r:id="rId24"/>
    <p:sldId id="824" r:id="rId25"/>
    <p:sldId id="825" r:id="rId26"/>
    <p:sldId id="827" r:id="rId27"/>
    <p:sldId id="828" r:id="rId28"/>
    <p:sldId id="830" r:id="rId29"/>
    <p:sldId id="874" r:id="rId30"/>
    <p:sldId id="831" r:id="rId31"/>
    <p:sldId id="833" r:id="rId32"/>
    <p:sldId id="834" r:id="rId33"/>
    <p:sldId id="835" r:id="rId34"/>
    <p:sldId id="836" r:id="rId35"/>
    <p:sldId id="837" r:id="rId36"/>
    <p:sldId id="838" r:id="rId37"/>
    <p:sldId id="839" r:id="rId38"/>
    <p:sldId id="840" r:id="rId39"/>
    <p:sldId id="842" r:id="rId40"/>
    <p:sldId id="843" r:id="rId41"/>
    <p:sldId id="844" r:id="rId42"/>
    <p:sldId id="845" r:id="rId43"/>
    <p:sldId id="846" r:id="rId44"/>
    <p:sldId id="847" r:id="rId45"/>
    <p:sldId id="848" r:id="rId46"/>
    <p:sldId id="849" r:id="rId47"/>
    <p:sldId id="876" r:id="rId48"/>
    <p:sldId id="877" r:id="rId49"/>
    <p:sldId id="878" r:id="rId50"/>
    <p:sldId id="850" r:id="rId51"/>
    <p:sldId id="851" r:id="rId52"/>
    <p:sldId id="852" r:id="rId53"/>
    <p:sldId id="853" r:id="rId54"/>
    <p:sldId id="854" r:id="rId55"/>
    <p:sldId id="855" r:id="rId56"/>
    <p:sldId id="856" r:id="rId57"/>
    <p:sldId id="857" r:id="rId58"/>
    <p:sldId id="859" r:id="rId59"/>
    <p:sldId id="860" r:id="rId60"/>
    <p:sldId id="861" r:id="rId61"/>
    <p:sldId id="862" r:id="rId62"/>
    <p:sldId id="863" r:id="rId63"/>
    <p:sldId id="864" r:id="rId64"/>
  </p:sldIdLst>
  <p:sldSz cx="12192000" cy="6858000"/>
  <p:notesSz cx="6858000" cy="9144000"/>
  <p:defaultTextStyle>
    <a:defPPr>
      <a:defRPr lang="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169"/>
    <a:srgbClr val="8D5B98"/>
    <a:srgbClr val="0675AD"/>
    <a:srgbClr val="F35383"/>
    <a:srgbClr val="404040"/>
    <a:srgbClr val="2BBCAD"/>
    <a:srgbClr val="E7F3F9"/>
    <a:srgbClr val="7AB5E1"/>
    <a:srgbClr val="F8B601"/>
    <a:srgbClr val="F6BC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74"/>
    <p:restoredTop sz="93557" autoAdjust="0"/>
  </p:normalViewPr>
  <p:slideViewPr>
    <p:cSldViewPr snapToGrid="0" snapToObjects="1">
      <p:cViewPr varScale="1">
        <p:scale>
          <a:sx n="63" d="100"/>
          <a:sy n="63" d="100"/>
        </p:scale>
        <p:origin x="632" y="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
              <a:t>Noklikšķiniet, lai rediģētu galveno teksta stilus</a:t>
            </a:r>
          </a:p>
          <a:p>
            <a:pPr lvl="1"/>
            <a:r>
              <a:rPr lang="lv"/>
              <a:t>Otrais līmenis</a:t>
            </a:r>
          </a:p>
          <a:p>
            <a:pPr lvl="2"/>
            <a:r>
              <a:rPr lang="lv"/>
              <a:t>Trešais līmenis</a:t>
            </a:r>
          </a:p>
          <a:p>
            <a:pPr lvl="3"/>
            <a:r>
              <a:rPr lang="lv"/>
              <a:t>Ceturtais līmenis</a:t>
            </a:r>
          </a:p>
          <a:p>
            <a:pPr lvl="4"/>
            <a:r>
              <a:rPr lang="lv"/>
              <a:t>Piektais līmenis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3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Teach Digital</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010856"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Teach Digital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3722A7-1C39-FC47-A432-2622D9F013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12" name="Rectangle 11">
            <a:extLst>
              <a:ext uri="{FF2B5EF4-FFF2-40B4-BE49-F238E27FC236}">
                <a16:creationId xmlns:a16="http://schemas.microsoft.com/office/drawing/2014/main" id="{B66362D1-9BC6-4A43-A55E-EF4CF15CD31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02A44D93-0D27-9042-8159-A057051648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9DC487E3-6074-0D4C-A74B-C31FF52A9FB5}"/>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80F47B9-CF40-104D-B859-E5ADBFCC8392}"/>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9" name="Picture Placeholder 2">
            <a:extLst>
              <a:ext uri="{FF2B5EF4-FFF2-40B4-BE49-F238E27FC236}">
                <a16:creationId xmlns:a16="http://schemas.microsoft.com/office/drawing/2014/main" id="{8CBECFD7-6A1A-E94D-99C1-A40B89BF84E7}"/>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5B40126E-A39E-AA4E-8BA6-822A959A8E42}"/>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Text Placeholder 25">
            <a:extLst>
              <a:ext uri="{FF2B5EF4-FFF2-40B4-BE49-F238E27FC236}">
                <a16:creationId xmlns:a16="http://schemas.microsoft.com/office/drawing/2014/main" id="{5703266C-6EF7-554B-B3AF-CB53EABB957F}"/>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C7C98D3C-5D14-0644-9D61-3D928919F272}"/>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999890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A00E06-BB24-D446-BDB7-9877E43B8F90}"/>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7A171C3C-3123-D043-8935-8A5F411571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5B02EDA3-E147-CC4C-953A-1F76B5E34F9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6E4421A-BF50-A045-B702-F5275BA889E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5" name="Picture 24">
            <a:extLst>
              <a:ext uri="{FF2B5EF4-FFF2-40B4-BE49-F238E27FC236}">
                <a16:creationId xmlns:a16="http://schemas.microsoft.com/office/drawing/2014/main" id="{F71D76A7-02EA-3A4E-B3A2-4BC162A1D4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27" name="Picture Placeholder 2">
            <a:extLst>
              <a:ext uri="{FF2B5EF4-FFF2-40B4-BE49-F238E27FC236}">
                <a16:creationId xmlns:a16="http://schemas.microsoft.com/office/drawing/2014/main" id="{D3837191-2305-4545-8A7D-51611BEDD958}"/>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2064A771-7213-3C40-829C-171D54EA401D}"/>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Text Placeholder 25">
            <a:extLst>
              <a:ext uri="{FF2B5EF4-FFF2-40B4-BE49-F238E27FC236}">
                <a16:creationId xmlns:a16="http://schemas.microsoft.com/office/drawing/2014/main" id="{97607DEF-B7D1-E444-91B0-E2C90C327490}"/>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B971CD8E-79E8-E74C-A829-1BAF50499B5A}"/>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4034618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73220A-3550-FD4D-94C5-803CC658900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F6A7C662-CBC3-794F-95C8-EC9186ABD9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94BC335C-1692-C24F-A409-A469A1AA8B00}"/>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573BD9B-8871-D249-9E18-4E3B9CE2DF9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5" name="Picture 24">
            <a:extLst>
              <a:ext uri="{FF2B5EF4-FFF2-40B4-BE49-F238E27FC236}">
                <a16:creationId xmlns:a16="http://schemas.microsoft.com/office/drawing/2014/main" id="{ACFB8328-D730-C342-920A-585A5D964F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28" name="Text Placeholder 23">
            <a:extLst>
              <a:ext uri="{FF2B5EF4-FFF2-40B4-BE49-F238E27FC236}">
                <a16:creationId xmlns:a16="http://schemas.microsoft.com/office/drawing/2014/main" id="{74795602-565A-C34E-B570-10AFC727C56A}"/>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Picture Placeholder 2">
            <a:extLst>
              <a:ext uri="{FF2B5EF4-FFF2-40B4-BE49-F238E27FC236}">
                <a16:creationId xmlns:a16="http://schemas.microsoft.com/office/drawing/2014/main" id="{4DB1E918-52B8-C849-8B5C-8F9112A8E10D}"/>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5">
            <a:extLst>
              <a:ext uri="{FF2B5EF4-FFF2-40B4-BE49-F238E27FC236}">
                <a16:creationId xmlns:a16="http://schemas.microsoft.com/office/drawing/2014/main" id="{2DDEAD3F-B1A9-A840-9B5E-D12893E8498D}"/>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F0837F0F-E238-624F-AC6A-3558BE4D0899}"/>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91891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3" name="Picture 2">
            <a:extLst>
              <a:ext uri="{FF2B5EF4-FFF2-40B4-BE49-F238E27FC236}">
                <a16:creationId xmlns:a16="http://schemas.microsoft.com/office/drawing/2014/main" id="{98656A3C-6134-654C-A191-012BD1E2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49109257-17FB-F14B-909D-1E00C235A684}"/>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8BE0F57F-6783-BA48-82E0-591F6E3B09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14702883-DA73-7240-95D7-1FF75AC62E6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22049B3-136D-764C-9BCD-4FF4201D7207}"/>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2">
            <a:extLst>
              <a:ext uri="{FF2B5EF4-FFF2-40B4-BE49-F238E27FC236}">
                <a16:creationId xmlns:a16="http://schemas.microsoft.com/office/drawing/2014/main" id="{A6DB122B-F156-F14C-AA68-E8EC2B3474DE}"/>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D6630FFF-7AAE-FB44-8905-6A809A4030FA}"/>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189064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42E8290-5B0C-2E48-B190-526416823B97}"/>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14" name="Picture 13">
            <a:extLst>
              <a:ext uri="{FF2B5EF4-FFF2-40B4-BE49-F238E27FC236}">
                <a16:creationId xmlns:a16="http://schemas.microsoft.com/office/drawing/2014/main" id="{1EDD457B-C0D0-E24E-8AD2-ADEAC99333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71C524F2-611C-E84A-A1CA-DE9821872341}"/>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26AC7D4F-A7BC-9043-AA54-BC9367F016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822D7F6A-76D5-614E-B084-713B6FC8CF5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2A4A021-9130-BD4C-8343-74592FD738F3}"/>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1" name="Picture Placeholder 2">
            <a:extLst>
              <a:ext uri="{FF2B5EF4-FFF2-40B4-BE49-F238E27FC236}">
                <a16:creationId xmlns:a16="http://schemas.microsoft.com/office/drawing/2014/main" id="{60F74401-A7B9-C742-98C2-76F8087999CA}"/>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3" name="Text Placeholder 23">
            <a:extLst>
              <a:ext uri="{FF2B5EF4-FFF2-40B4-BE49-F238E27FC236}">
                <a16:creationId xmlns:a16="http://schemas.microsoft.com/office/drawing/2014/main" id="{DF71B142-5F17-FC44-9F56-FD565305E633}"/>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88217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4256EE-1B43-EC48-BD98-89B156361636}"/>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13" name="Picture 12">
            <a:extLst>
              <a:ext uri="{FF2B5EF4-FFF2-40B4-BE49-F238E27FC236}">
                <a16:creationId xmlns:a16="http://schemas.microsoft.com/office/drawing/2014/main" id="{8C22E070-D2CE-5041-87A2-8A203DA0E9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FBB6D345-DBD3-B64F-B8AE-DFA5C47F99EB}"/>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84E86738-5BE0-8848-9F64-68AF73D236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18969E69-C484-9743-AD7B-308CBF152A5C}"/>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6318F6-1B24-8E41-A52A-1D7C0AF7ACB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22" name="Picture Placeholder 2">
            <a:extLst>
              <a:ext uri="{FF2B5EF4-FFF2-40B4-BE49-F238E27FC236}">
                <a16:creationId xmlns:a16="http://schemas.microsoft.com/office/drawing/2014/main" id="{84C7C39E-1C29-3441-A0E8-241DF76273F2}"/>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2F290070-81DB-BA43-9D70-1B91919F32BF}"/>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322515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17410-EDF9-3A4A-9D7F-B614F6D482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7" name="Rectangle 26">
            <a:extLst>
              <a:ext uri="{FF2B5EF4-FFF2-40B4-BE49-F238E27FC236}">
                <a16:creationId xmlns:a16="http://schemas.microsoft.com/office/drawing/2014/main" id="{6CD8EA75-CA34-6A4F-A3BC-AA7CBC6BD8D1}"/>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11" name="Rectangle 10">
            <a:extLst>
              <a:ext uri="{FF2B5EF4-FFF2-40B4-BE49-F238E27FC236}">
                <a16:creationId xmlns:a16="http://schemas.microsoft.com/office/drawing/2014/main" id="{90A4AF43-A94D-5D4B-AB74-5D2BB300297A}"/>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2" name="Picture 11">
            <a:extLst>
              <a:ext uri="{FF2B5EF4-FFF2-40B4-BE49-F238E27FC236}">
                <a16:creationId xmlns:a16="http://schemas.microsoft.com/office/drawing/2014/main" id="{4D54F347-7888-9A4A-91F4-F411D12EA9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3" name="Straight Connector 12">
            <a:extLst>
              <a:ext uri="{FF2B5EF4-FFF2-40B4-BE49-F238E27FC236}">
                <a16:creationId xmlns:a16="http://schemas.microsoft.com/office/drawing/2014/main" id="{ABED707A-40A9-3148-86C3-0373DF40C34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D38C4A9-07F5-CB43-A760-9064E4CAF56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23" name="Text Placeholder 23">
            <a:extLst>
              <a:ext uri="{FF2B5EF4-FFF2-40B4-BE49-F238E27FC236}">
                <a16:creationId xmlns:a16="http://schemas.microsoft.com/office/drawing/2014/main" id="{8D4F9F0C-89D5-7E4D-B38B-CAB98B64DEFD}"/>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a:extLst>
              <a:ext uri="{FF2B5EF4-FFF2-40B4-BE49-F238E27FC236}">
                <a16:creationId xmlns:a16="http://schemas.microsoft.com/office/drawing/2014/main" id="{47A2C8AF-628A-2348-855D-3AE0B7205C24}"/>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5" name="Text Placeholder 23">
            <a:extLst>
              <a:ext uri="{FF2B5EF4-FFF2-40B4-BE49-F238E27FC236}">
                <a16:creationId xmlns:a16="http://schemas.microsoft.com/office/drawing/2014/main" id="{F3D2B0FC-1B22-6D44-A024-C09860EE666B}"/>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6" name="Text Placeholder 25">
            <a:extLst>
              <a:ext uri="{FF2B5EF4-FFF2-40B4-BE49-F238E27FC236}">
                <a16:creationId xmlns:a16="http://schemas.microsoft.com/office/drawing/2014/main" id="{54DD936C-F814-8144-8DF1-5B74DC96DF1B}"/>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7" name="Text Placeholder 23">
            <a:extLst>
              <a:ext uri="{FF2B5EF4-FFF2-40B4-BE49-F238E27FC236}">
                <a16:creationId xmlns:a16="http://schemas.microsoft.com/office/drawing/2014/main" id="{C4B9319D-6C8C-0147-8CAC-3A52DE310CDB}"/>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2434540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DDC49D-173C-7C41-A7D8-49B6AD37AC5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9" name="Picture 18">
            <a:extLst>
              <a:ext uri="{FF2B5EF4-FFF2-40B4-BE49-F238E27FC236}">
                <a16:creationId xmlns:a16="http://schemas.microsoft.com/office/drawing/2014/main" id="{38C3E6E9-9520-E449-97C3-018099DCA7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0" name="Straight Connector 19">
            <a:extLst>
              <a:ext uri="{FF2B5EF4-FFF2-40B4-BE49-F238E27FC236}">
                <a16:creationId xmlns:a16="http://schemas.microsoft.com/office/drawing/2014/main" id="{242D04DB-0DD8-D04B-A7A1-E9CFEB96436F}"/>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479E146-C551-CA4C-A359-EDCA83500757}"/>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2" name="Picture 21">
            <a:extLst>
              <a:ext uri="{FF2B5EF4-FFF2-40B4-BE49-F238E27FC236}">
                <a16:creationId xmlns:a16="http://schemas.microsoft.com/office/drawing/2014/main" id="{5F99FA72-C0AE-EA43-AB1F-46B9878B37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3" name="Rectangle 22">
            <a:extLst>
              <a:ext uri="{FF2B5EF4-FFF2-40B4-BE49-F238E27FC236}">
                <a16:creationId xmlns:a16="http://schemas.microsoft.com/office/drawing/2014/main" id="{1592C7B2-D692-5D4F-9B9B-D4646E51A1E2}"/>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26" name="Text Placeholder 23">
            <a:extLst>
              <a:ext uri="{FF2B5EF4-FFF2-40B4-BE49-F238E27FC236}">
                <a16:creationId xmlns:a16="http://schemas.microsoft.com/office/drawing/2014/main" id="{1C3DCBE2-C19F-CB42-BBC6-392F00243FDD}"/>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7" name="Text Placeholder 23">
            <a:extLst>
              <a:ext uri="{FF2B5EF4-FFF2-40B4-BE49-F238E27FC236}">
                <a16:creationId xmlns:a16="http://schemas.microsoft.com/office/drawing/2014/main" id="{6F31E50C-9BC5-EA47-8A02-12D8E750D7B6}"/>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8" name="Text Placeholder 23">
            <a:extLst>
              <a:ext uri="{FF2B5EF4-FFF2-40B4-BE49-F238E27FC236}">
                <a16:creationId xmlns:a16="http://schemas.microsoft.com/office/drawing/2014/main" id="{3F627DAD-2378-8641-BA54-0A532B723F96}"/>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5">
            <a:extLst>
              <a:ext uri="{FF2B5EF4-FFF2-40B4-BE49-F238E27FC236}">
                <a16:creationId xmlns:a16="http://schemas.microsoft.com/office/drawing/2014/main" id="{A62659DF-D1B3-5544-88AA-7CE822EB4CAE}"/>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Text Placeholder 23">
            <a:extLst>
              <a:ext uri="{FF2B5EF4-FFF2-40B4-BE49-F238E27FC236}">
                <a16:creationId xmlns:a16="http://schemas.microsoft.com/office/drawing/2014/main" id="{C53D4E93-3AB3-F546-8C27-761B43EF27C5}"/>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32536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A271CE3-C108-B346-B89F-D5E376B1D43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9" name="Picture 18">
            <a:extLst>
              <a:ext uri="{FF2B5EF4-FFF2-40B4-BE49-F238E27FC236}">
                <a16:creationId xmlns:a16="http://schemas.microsoft.com/office/drawing/2014/main" id="{14D88905-FF2C-7445-B877-891AD78E3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0" name="Straight Connector 19">
            <a:extLst>
              <a:ext uri="{FF2B5EF4-FFF2-40B4-BE49-F238E27FC236}">
                <a16:creationId xmlns:a16="http://schemas.microsoft.com/office/drawing/2014/main" id="{AEA3A5DB-900B-D244-9636-32F7F32DCC8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FFBAFCD-346C-724F-8637-2AF1B652BBE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2" name="Picture 21">
            <a:extLst>
              <a:ext uri="{FF2B5EF4-FFF2-40B4-BE49-F238E27FC236}">
                <a16:creationId xmlns:a16="http://schemas.microsoft.com/office/drawing/2014/main" id="{350DCD9C-4FF3-CB43-8A1E-DB09A06571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3" name="Rectangle 22">
            <a:extLst>
              <a:ext uri="{FF2B5EF4-FFF2-40B4-BE49-F238E27FC236}">
                <a16:creationId xmlns:a16="http://schemas.microsoft.com/office/drawing/2014/main" id="{7C57141E-5C33-5041-BC74-0D7DAE08BDA8}"/>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24" name="Text Placeholder 25">
            <a:extLst>
              <a:ext uri="{FF2B5EF4-FFF2-40B4-BE49-F238E27FC236}">
                <a16:creationId xmlns:a16="http://schemas.microsoft.com/office/drawing/2014/main" id="{867F17CC-BEE1-D349-B9FA-10B4C8E7942D}"/>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3">
            <a:extLst>
              <a:ext uri="{FF2B5EF4-FFF2-40B4-BE49-F238E27FC236}">
                <a16:creationId xmlns:a16="http://schemas.microsoft.com/office/drawing/2014/main" id="{04F14022-B116-0941-883F-17EF84AB1A5E}"/>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7" name="Text Placeholder 23">
            <a:extLst>
              <a:ext uri="{FF2B5EF4-FFF2-40B4-BE49-F238E27FC236}">
                <a16:creationId xmlns:a16="http://schemas.microsoft.com/office/drawing/2014/main" id="{B3293A82-8B38-F644-907E-F602CC0FD908}"/>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8" name="Text Placeholder 23">
            <a:extLst>
              <a:ext uri="{FF2B5EF4-FFF2-40B4-BE49-F238E27FC236}">
                <a16:creationId xmlns:a16="http://schemas.microsoft.com/office/drawing/2014/main" id="{BDDF8DE1-F791-AE4B-B035-728B6E2FE48E}"/>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8FBE295B-C991-184C-8376-09983C4A173D}"/>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3004303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550F17-CAB0-FA4C-BEA4-978DCFA9688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0" name="Picture 9">
            <a:extLst>
              <a:ext uri="{FF2B5EF4-FFF2-40B4-BE49-F238E27FC236}">
                <a16:creationId xmlns:a16="http://schemas.microsoft.com/office/drawing/2014/main" id="{BBBF37F2-6EFA-A34C-AC25-6EC9E07F4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3" name="Straight Connector 12">
            <a:extLst>
              <a:ext uri="{FF2B5EF4-FFF2-40B4-BE49-F238E27FC236}">
                <a16:creationId xmlns:a16="http://schemas.microsoft.com/office/drawing/2014/main" id="{0CD03717-FE35-7F4B-9C71-F9F6D389DE1E}"/>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17014B4-DCCE-E140-A4B6-7F58DFBAED7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8" name="Text Placeholder 23">
            <a:extLst>
              <a:ext uri="{FF2B5EF4-FFF2-40B4-BE49-F238E27FC236}">
                <a16:creationId xmlns:a16="http://schemas.microsoft.com/office/drawing/2014/main" id="{3CED6840-CC93-A54A-B914-0BD66E5D7418}"/>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84672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F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Teach Digital</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807F8D-88D4-7E49-B490-4FB946EF64EC}"/>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017050-F2FA-CE45-B004-73CF13497B5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9" name="Picture 8">
            <a:extLst>
              <a:ext uri="{FF2B5EF4-FFF2-40B4-BE49-F238E27FC236}">
                <a16:creationId xmlns:a16="http://schemas.microsoft.com/office/drawing/2014/main" id="{01C255B7-971E-9345-9E79-4645B8ED07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0" name="Straight Connector 9">
            <a:extLst>
              <a:ext uri="{FF2B5EF4-FFF2-40B4-BE49-F238E27FC236}">
                <a16:creationId xmlns:a16="http://schemas.microsoft.com/office/drawing/2014/main" id="{2033975D-9864-834C-BBA3-D649429F8864}"/>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94F560C-B007-9440-A3BF-2646C11CDFD4}"/>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2" name="Text Placeholder 23">
            <a:extLst>
              <a:ext uri="{FF2B5EF4-FFF2-40B4-BE49-F238E27FC236}">
                <a16:creationId xmlns:a16="http://schemas.microsoft.com/office/drawing/2014/main" id="{52674A0C-D6B5-AB4C-8491-7188D48BF5C6}"/>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25CAAAF-9203-344C-A81B-62D974EF1D53}"/>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71D9DF-1F77-5241-8F15-ADFC835A8E73}"/>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9" name="Picture 8">
            <a:extLst>
              <a:ext uri="{FF2B5EF4-FFF2-40B4-BE49-F238E27FC236}">
                <a16:creationId xmlns:a16="http://schemas.microsoft.com/office/drawing/2014/main" id="{DA631EB9-87FE-3C4D-88F8-2BD6FDD4F7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0" name="Straight Connector 9">
            <a:extLst>
              <a:ext uri="{FF2B5EF4-FFF2-40B4-BE49-F238E27FC236}">
                <a16:creationId xmlns:a16="http://schemas.microsoft.com/office/drawing/2014/main" id="{13B96A47-9A9C-314B-9ECF-1CBB1B5F1E1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C3781A-0B12-8A43-B311-F278A3A0734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2" name="Text Placeholder 23">
            <a:extLst>
              <a:ext uri="{FF2B5EF4-FFF2-40B4-BE49-F238E27FC236}">
                <a16:creationId xmlns:a16="http://schemas.microsoft.com/office/drawing/2014/main" id="{BFC85CD8-3289-9A4A-A9E7-1366A69D2FF1}"/>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3530547" y="2061842"/>
            <a:ext cx="8139132" cy="950300"/>
          </a:xfrm>
          <a:prstGeom prst="rect">
            <a:avLst/>
          </a:prstGeom>
          <a:solidFill>
            <a:srgbClr val="8D5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384839"/>
          </a:xfrm>
          <a:noFill/>
        </p:spPr>
        <p:txBody>
          <a:bodyPr>
            <a:normAutofit/>
          </a:bodyPr>
          <a:lstStyle>
            <a:lvl1pPr marL="0" indent="0" algn="l">
              <a:buNone/>
              <a:defRPr sz="3600" b="1">
                <a:solidFill>
                  <a:srgbClr val="8D5B98"/>
                </a:solidFill>
                <a:latin typeface="+mn-lt"/>
              </a:defRPr>
            </a:lvl1pPr>
          </a:lstStyle>
          <a:p>
            <a:pPr lvl="0"/>
            <a:r>
              <a:rPr lang="en-US" dirty="0"/>
              <a:t>TITLE</a:t>
            </a:r>
          </a:p>
        </p:txBody>
      </p:sp>
      <p:sp>
        <p:nvSpPr>
          <p:cNvPr id="55" name="Text Placeholder 25"/>
          <p:cNvSpPr>
            <a:spLocks noGrp="1"/>
          </p:cNvSpPr>
          <p:nvPr>
            <p:ph type="body" sz="quarter" idx="16" hasCustomPrompt="1"/>
          </p:nvPr>
        </p:nvSpPr>
        <p:spPr>
          <a:xfrm>
            <a:off x="3530547" y="2061842"/>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6" name="Rectangle 25">
            <a:extLst>
              <a:ext uri="{FF2B5EF4-FFF2-40B4-BE49-F238E27FC236}">
                <a16:creationId xmlns:a16="http://schemas.microsoft.com/office/drawing/2014/main" id="{FF5A11C8-FC85-3F4D-8EC9-3AE55DC5C17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27" name="Picture 26">
            <a:extLst>
              <a:ext uri="{FF2B5EF4-FFF2-40B4-BE49-F238E27FC236}">
                <a16:creationId xmlns:a16="http://schemas.microsoft.com/office/drawing/2014/main" id="{E5CA41B4-BB8D-454A-94FA-0DE7559FFF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8" name="Straight Connector 27">
            <a:extLst>
              <a:ext uri="{FF2B5EF4-FFF2-40B4-BE49-F238E27FC236}">
                <a16:creationId xmlns:a16="http://schemas.microsoft.com/office/drawing/2014/main" id="{ACCFB690-6EBC-AF4A-B1CE-B241EB115543}"/>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753F54-0DB2-E849-864F-12037BC6F38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3D8443A2-1886-5F47-B715-5B4160CC42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098619" y="1851684"/>
            <a:ext cx="933450" cy="1004414"/>
          </a:xfrm>
          <a:prstGeom prst="rect">
            <a:avLst/>
          </a:prstGeom>
        </p:spPr>
      </p:pic>
      <p:sp>
        <p:nvSpPr>
          <p:cNvPr id="3" name="Oval 2">
            <a:extLst>
              <a:ext uri="{FF2B5EF4-FFF2-40B4-BE49-F238E27FC236}">
                <a16:creationId xmlns:a16="http://schemas.microsoft.com/office/drawing/2014/main" id="{37D7EC09-A18B-D94B-A3C4-D52B3CA98306}"/>
              </a:ext>
            </a:extLst>
          </p:cNvPr>
          <p:cNvSpPr/>
          <p:nvPr userDrawn="1"/>
        </p:nvSpPr>
        <p:spPr>
          <a:xfrm>
            <a:off x="1396563" y="1983442"/>
            <a:ext cx="1169894" cy="1169894"/>
          </a:xfrm>
          <a:prstGeom prst="ellipse">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54" name="Text Placeholder 25"/>
          <p:cNvSpPr>
            <a:spLocks noGrp="1"/>
          </p:cNvSpPr>
          <p:nvPr>
            <p:ph type="body" sz="quarter" idx="15" hasCustomPrompt="1"/>
          </p:nvPr>
        </p:nvSpPr>
        <p:spPr>
          <a:xfrm>
            <a:off x="1573306" y="2214680"/>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30" name="Rectangle 29">
            <a:extLst>
              <a:ext uri="{FF2B5EF4-FFF2-40B4-BE49-F238E27FC236}">
                <a16:creationId xmlns:a16="http://schemas.microsoft.com/office/drawing/2014/main" id="{95C3329D-256D-DA47-AB58-BA302FF0AF0C}"/>
              </a:ext>
            </a:extLst>
          </p:cNvPr>
          <p:cNvSpPr/>
          <p:nvPr userDrawn="1"/>
        </p:nvSpPr>
        <p:spPr>
          <a:xfrm>
            <a:off x="3543994" y="3460336"/>
            <a:ext cx="8139132" cy="950300"/>
          </a:xfrm>
          <a:prstGeom prst="rect">
            <a:avLst/>
          </a:prstGeom>
          <a:solidFill>
            <a:srgbClr val="0675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7A3B195A-6064-AA4E-B6DD-9CF1476F3F33}"/>
              </a:ext>
            </a:extLst>
          </p:cNvPr>
          <p:cNvSpPr>
            <a:spLocks noGrp="1"/>
          </p:cNvSpPr>
          <p:nvPr>
            <p:ph type="body" sz="quarter" idx="17" hasCustomPrompt="1"/>
          </p:nvPr>
        </p:nvSpPr>
        <p:spPr>
          <a:xfrm>
            <a:off x="3543994" y="3460336"/>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2" name="Picture 31">
            <a:extLst>
              <a:ext uri="{FF2B5EF4-FFF2-40B4-BE49-F238E27FC236}">
                <a16:creationId xmlns:a16="http://schemas.microsoft.com/office/drawing/2014/main" id="{67401369-38F2-E34D-8B98-28581ED0B0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112066" y="3250178"/>
            <a:ext cx="933450" cy="1004414"/>
          </a:xfrm>
          <a:prstGeom prst="rect">
            <a:avLst/>
          </a:prstGeom>
        </p:spPr>
      </p:pic>
      <p:sp>
        <p:nvSpPr>
          <p:cNvPr id="33" name="Oval 32">
            <a:extLst>
              <a:ext uri="{FF2B5EF4-FFF2-40B4-BE49-F238E27FC236}">
                <a16:creationId xmlns:a16="http://schemas.microsoft.com/office/drawing/2014/main" id="{162D1FF3-6D32-A04F-8E17-7BA25B709709}"/>
              </a:ext>
            </a:extLst>
          </p:cNvPr>
          <p:cNvSpPr/>
          <p:nvPr userDrawn="1"/>
        </p:nvSpPr>
        <p:spPr>
          <a:xfrm>
            <a:off x="1410010" y="3381936"/>
            <a:ext cx="1169894" cy="1169894"/>
          </a:xfrm>
          <a:prstGeom prst="ellipse">
            <a:avLst/>
          </a:prstGeom>
          <a:solidFill>
            <a:srgbClr val="06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Text Placeholder 25">
            <a:extLst>
              <a:ext uri="{FF2B5EF4-FFF2-40B4-BE49-F238E27FC236}">
                <a16:creationId xmlns:a16="http://schemas.microsoft.com/office/drawing/2014/main" id="{B4CFE5A5-E559-BB40-8123-58565035922B}"/>
              </a:ext>
            </a:extLst>
          </p:cNvPr>
          <p:cNvSpPr>
            <a:spLocks noGrp="1"/>
          </p:cNvSpPr>
          <p:nvPr>
            <p:ph type="body" sz="quarter" idx="18" hasCustomPrompt="1"/>
          </p:nvPr>
        </p:nvSpPr>
        <p:spPr>
          <a:xfrm>
            <a:off x="1586753" y="3613174"/>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5" name="Rectangle 34">
            <a:extLst>
              <a:ext uri="{FF2B5EF4-FFF2-40B4-BE49-F238E27FC236}">
                <a16:creationId xmlns:a16="http://schemas.microsoft.com/office/drawing/2014/main" id="{271CBFE2-FFCE-FE44-9495-8BA176042583}"/>
              </a:ext>
            </a:extLst>
          </p:cNvPr>
          <p:cNvSpPr/>
          <p:nvPr userDrawn="1"/>
        </p:nvSpPr>
        <p:spPr>
          <a:xfrm>
            <a:off x="3557441" y="4872277"/>
            <a:ext cx="8139132" cy="950300"/>
          </a:xfrm>
          <a:prstGeom prst="rect">
            <a:avLst/>
          </a:prstGeom>
          <a:solidFill>
            <a:srgbClr val="F9A1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5">
            <a:extLst>
              <a:ext uri="{FF2B5EF4-FFF2-40B4-BE49-F238E27FC236}">
                <a16:creationId xmlns:a16="http://schemas.microsoft.com/office/drawing/2014/main" id="{7B7D6ABF-A700-7F44-B319-60A3EFAD100A}"/>
              </a:ext>
            </a:extLst>
          </p:cNvPr>
          <p:cNvSpPr>
            <a:spLocks noGrp="1"/>
          </p:cNvSpPr>
          <p:nvPr>
            <p:ph type="body" sz="quarter" idx="19" hasCustomPrompt="1"/>
          </p:nvPr>
        </p:nvSpPr>
        <p:spPr>
          <a:xfrm>
            <a:off x="3557441" y="4872277"/>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7" name="Picture 36">
            <a:extLst>
              <a:ext uri="{FF2B5EF4-FFF2-40B4-BE49-F238E27FC236}">
                <a16:creationId xmlns:a16="http://schemas.microsoft.com/office/drawing/2014/main" id="{ACB29A91-B7BB-9345-9DC8-4FC97AEAEF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125513" y="4662119"/>
            <a:ext cx="933450" cy="1004414"/>
          </a:xfrm>
          <a:prstGeom prst="rect">
            <a:avLst/>
          </a:prstGeom>
        </p:spPr>
      </p:pic>
      <p:sp>
        <p:nvSpPr>
          <p:cNvPr id="38" name="Oval 37">
            <a:extLst>
              <a:ext uri="{FF2B5EF4-FFF2-40B4-BE49-F238E27FC236}">
                <a16:creationId xmlns:a16="http://schemas.microsoft.com/office/drawing/2014/main" id="{E23FC8F7-AA5B-3149-B285-30F341B5FB52}"/>
              </a:ext>
            </a:extLst>
          </p:cNvPr>
          <p:cNvSpPr/>
          <p:nvPr userDrawn="1"/>
        </p:nvSpPr>
        <p:spPr>
          <a:xfrm>
            <a:off x="1423457" y="4793877"/>
            <a:ext cx="1169894" cy="1169894"/>
          </a:xfrm>
          <a:prstGeom prst="ellipse">
            <a:avLst/>
          </a:prstGeom>
          <a:solidFill>
            <a:srgbClr val="F9A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Text Placeholder 25">
            <a:extLst>
              <a:ext uri="{FF2B5EF4-FFF2-40B4-BE49-F238E27FC236}">
                <a16:creationId xmlns:a16="http://schemas.microsoft.com/office/drawing/2014/main" id="{B1435DFE-2114-054A-B0FC-A57DF4EC41B9}"/>
              </a:ext>
            </a:extLst>
          </p:cNvPr>
          <p:cNvSpPr>
            <a:spLocks noGrp="1"/>
          </p:cNvSpPr>
          <p:nvPr>
            <p:ph type="body" sz="quarter" idx="20" hasCustomPrompt="1"/>
          </p:nvPr>
        </p:nvSpPr>
        <p:spPr>
          <a:xfrm>
            <a:off x="1600200" y="5025115"/>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Tree>
    <p:extLst>
      <p:ext uri="{BB962C8B-B14F-4D97-AF65-F5344CB8AC3E}">
        <p14:creationId xmlns:p14="http://schemas.microsoft.com/office/powerpoint/2010/main" val="152916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4 bullet poi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6DD84E-8EE2-C12E-60FC-21C6D935CFCF}"/>
              </a:ext>
            </a:extLst>
          </p:cNvPr>
          <p:cNvSpPr/>
          <p:nvPr userDrawn="1"/>
        </p:nvSpPr>
        <p:spPr>
          <a:xfrm>
            <a:off x="0" y="1"/>
            <a:ext cx="6028091" cy="6406916"/>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271CBFE2-FFCE-FE44-9495-8BA176042583}"/>
              </a:ext>
            </a:extLst>
          </p:cNvPr>
          <p:cNvSpPr/>
          <p:nvPr userDrawn="1"/>
        </p:nvSpPr>
        <p:spPr>
          <a:xfrm>
            <a:off x="8265310" y="5129250"/>
            <a:ext cx="3404367" cy="950300"/>
          </a:xfrm>
          <a:prstGeom prst="rect">
            <a:avLst/>
          </a:prstGeom>
          <a:solidFill>
            <a:srgbClr val="7AB5E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B7882A9-44AD-E337-3645-CF022F98696C}"/>
              </a:ext>
            </a:extLst>
          </p:cNvPr>
          <p:cNvSpPr/>
          <p:nvPr userDrawn="1"/>
        </p:nvSpPr>
        <p:spPr>
          <a:xfrm>
            <a:off x="8265311" y="3759876"/>
            <a:ext cx="3404367" cy="950300"/>
          </a:xfrm>
          <a:prstGeom prst="rect">
            <a:avLst/>
          </a:prstGeom>
          <a:solidFill>
            <a:srgbClr val="F9A1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FB76C00-9DB4-3765-0B71-F97B2B604D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79788" y="4868060"/>
            <a:ext cx="933450" cy="1004414"/>
          </a:xfrm>
          <a:prstGeom prst="rect">
            <a:avLst/>
          </a:prstGeom>
        </p:spPr>
      </p:pic>
      <p:sp>
        <p:nvSpPr>
          <p:cNvPr id="17" name="Rectangle 16"/>
          <p:cNvSpPr/>
          <p:nvPr userDrawn="1"/>
        </p:nvSpPr>
        <p:spPr>
          <a:xfrm>
            <a:off x="8278760" y="1161750"/>
            <a:ext cx="3390918" cy="950300"/>
          </a:xfrm>
          <a:prstGeom prst="rect">
            <a:avLst/>
          </a:prstGeom>
          <a:solidFill>
            <a:srgbClr val="8D5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3"/>
            <a:ext cx="5789781" cy="848718"/>
          </a:xfrm>
          <a:noFill/>
        </p:spPr>
        <p:txBody>
          <a:bodyPr>
            <a:normAutofit/>
          </a:bodyPr>
          <a:lstStyle>
            <a:lvl1pPr marL="0" indent="0" algn="l">
              <a:buNone/>
              <a:defRPr sz="3600" b="1">
                <a:solidFill>
                  <a:srgbClr val="8D5B98"/>
                </a:solidFill>
                <a:latin typeface="+mn-lt"/>
              </a:defRPr>
            </a:lvl1pPr>
          </a:lstStyle>
          <a:p>
            <a:pPr lvl="0"/>
            <a:r>
              <a:rPr lang="en-US" dirty="0"/>
              <a:t>TITLE</a:t>
            </a:r>
          </a:p>
        </p:txBody>
      </p:sp>
      <p:sp>
        <p:nvSpPr>
          <p:cNvPr id="55" name="Text Placeholder 25"/>
          <p:cNvSpPr>
            <a:spLocks noGrp="1"/>
          </p:cNvSpPr>
          <p:nvPr>
            <p:ph type="body" sz="quarter" idx="16" hasCustomPrompt="1"/>
          </p:nvPr>
        </p:nvSpPr>
        <p:spPr>
          <a:xfrm>
            <a:off x="8278759" y="1235315"/>
            <a:ext cx="254357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6" name="Rectangle 25">
            <a:extLst>
              <a:ext uri="{FF2B5EF4-FFF2-40B4-BE49-F238E27FC236}">
                <a16:creationId xmlns:a16="http://schemas.microsoft.com/office/drawing/2014/main" id="{FF5A11C8-FC85-3F4D-8EC9-3AE55DC5C17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27" name="Picture 26">
            <a:extLst>
              <a:ext uri="{FF2B5EF4-FFF2-40B4-BE49-F238E27FC236}">
                <a16:creationId xmlns:a16="http://schemas.microsoft.com/office/drawing/2014/main" id="{E5CA41B4-BB8D-454A-94FA-0DE7559FFF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8" name="Straight Connector 27">
            <a:extLst>
              <a:ext uri="{FF2B5EF4-FFF2-40B4-BE49-F238E27FC236}">
                <a16:creationId xmlns:a16="http://schemas.microsoft.com/office/drawing/2014/main" id="{ACCFB690-6EBC-AF4A-B1CE-B241EB115543}"/>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753F54-0DB2-E849-864F-12037BC6F38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3D8443A2-1886-5F47-B715-5B4160CC42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90435" y="854347"/>
            <a:ext cx="933450" cy="1004414"/>
          </a:xfrm>
          <a:prstGeom prst="rect">
            <a:avLst/>
          </a:prstGeom>
        </p:spPr>
      </p:pic>
      <p:sp>
        <p:nvSpPr>
          <p:cNvPr id="3" name="Oval 2">
            <a:extLst>
              <a:ext uri="{FF2B5EF4-FFF2-40B4-BE49-F238E27FC236}">
                <a16:creationId xmlns:a16="http://schemas.microsoft.com/office/drawing/2014/main" id="{37D7EC09-A18B-D94B-A3C4-D52B3CA98306}"/>
              </a:ext>
            </a:extLst>
          </p:cNvPr>
          <p:cNvSpPr/>
          <p:nvPr userDrawn="1"/>
        </p:nvSpPr>
        <p:spPr>
          <a:xfrm>
            <a:off x="6389247" y="1025863"/>
            <a:ext cx="1169894" cy="1169894"/>
          </a:xfrm>
          <a:prstGeom prst="ellipse">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54" name="Text Placeholder 25"/>
          <p:cNvSpPr>
            <a:spLocks noGrp="1"/>
          </p:cNvSpPr>
          <p:nvPr>
            <p:ph type="body" sz="quarter" idx="15" hasCustomPrompt="1"/>
          </p:nvPr>
        </p:nvSpPr>
        <p:spPr>
          <a:xfrm>
            <a:off x="6552543" y="1226845"/>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30" name="Rectangle 29">
            <a:extLst>
              <a:ext uri="{FF2B5EF4-FFF2-40B4-BE49-F238E27FC236}">
                <a16:creationId xmlns:a16="http://schemas.microsoft.com/office/drawing/2014/main" id="{95C3329D-256D-DA47-AB58-BA302FF0AF0C}"/>
              </a:ext>
            </a:extLst>
          </p:cNvPr>
          <p:cNvSpPr/>
          <p:nvPr userDrawn="1"/>
        </p:nvSpPr>
        <p:spPr>
          <a:xfrm>
            <a:off x="8272036" y="2420228"/>
            <a:ext cx="3404366" cy="950300"/>
          </a:xfrm>
          <a:prstGeom prst="rect">
            <a:avLst/>
          </a:prstGeom>
          <a:solidFill>
            <a:srgbClr val="0675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7A3B195A-6064-AA4E-B6DD-9CF1476F3F33}"/>
              </a:ext>
            </a:extLst>
          </p:cNvPr>
          <p:cNvSpPr>
            <a:spLocks noGrp="1"/>
          </p:cNvSpPr>
          <p:nvPr>
            <p:ph type="body" sz="quarter" idx="17" hasCustomPrompt="1"/>
          </p:nvPr>
        </p:nvSpPr>
        <p:spPr>
          <a:xfrm>
            <a:off x="8272036" y="2429791"/>
            <a:ext cx="2557017"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2" name="Picture 31">
            <a:extLst>
              <a:ext uri="{FF2B5EF4-FFF2-40B4-BE49-F238E27FC236}">
                <a16:creationId xmlns:a16="http://schemas.microsoft.com/office/drawing/2014/main" id="{67401369-38F2-E34D-8B98-28581ED0B0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90434" y="2160929"/>
            <a:ext cx="933450" cy="1004414"/>
          </a:xfrm>
          <a:prstGeom prst="rect">
            <a:avLst/>
          </a:prstGeom>
        </p:spPr>
      </p:pic>
      <p:sp>
        <p:nvSpPr>
          <p:cNvPr id="33" name="Oval 32">
            <a:extLst>
              <a:ext uri="{FF2B5EF4-FFF2-40B4-BE49-F238E27FC236}">
                <a16:creationId xmlns:a16="http://schemas.microsoft.com/office/drawing/2014/main" id="{162D1FF3-6D32-A04F-8E17-7BA25B709709}"/>
              </a:ext>
            </a:extLst>
          </p:cNvPr>
          <p:cNvSpPr/>
          <p:nvPr userDrawn="1"/>
        </p:nvSpPr>
        <p:spPr>
          <a:xfrm>
            <a:off x="6389247" y="2394101"/>
            <a:ext cx="1169894" cy="1169894"/>
          </a:xfrm>
          <a:prstGeom prst="ellipse">
            <a:avLst/>
          </a:prstGeom>
          <a:solidFill>
            <a:srgbClr val="06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Text Placeholder 25">
            <a:extLst>
              <a:ext uri="{FF2B5EF4-FFF2-40B4-BE49-F238E27FC236}">
                <a16:creationId xmlns:a16="http://schemas.microsoft.com/office/drawing/2014/main" id="{B4CFE5A5-E559-BB40-8123-58565035922B}"/>
              </a:ext>
            </a:extLst>
          </p:cNvPr>
          <p:cNvSpPr>
            <a:spLocks noGrp="1"/>
          </p:cNvSpPr>
          <p:nvPr>
            <p:ph type="body" sz="quarter" idx="18" hasCustomPrompt="1"/>
          </p:nvPr>
        </p:nvSpPr>
        <p:spPr>
          <a:xfrm>
            <a:off x="6565990" y="2625339"/>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6" name="Text Placeholder 25">
            <a:extLst>
              <a:ext uri="{FF2B5EF4-FFF2-40B4-BE49-F238E27FC236}">
                <a16:creationId xmlns:a16="http://schemas.microsoft.com/office/drawing/2014/main" id="{7B7D6ABF-A700-7F44-B319-60A3EFAD100A}"/>
              </a:ext>
            </a:extLst>
          </p:cNvPr>
          <p:cNvSpPr>
            <a:spLocks noGrp="1"/>
          </p:cNvSpPr>
          <p:nvPr>
            <p:ph type="body" sz="quarter" idx="19" hasCustomPrompt="1"/>
          </p:nvPr>
        </p:nvSpPr>
        <p:spPr>
          <a:xfrm>
            <a:off x="8265310" y="3818342"/>
            <a:ext cx="255702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7" name="Picture 36">
            <a:extLst>
              <a:ext uri="{FF2B5EF4-FFF2-40B4-BE49-F238E27FC236}">
                <a16:creationId xmlns:a16="http://schemas.microsoft.com/office/drawing/2014/main" id="{ACB29A91-B7BB-9345-9DC8-4FC97AEAEF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240450" y="3495596"/>
            <a:ext cx="933450" cy="1004414"/>
          </a:xfrm>
          <a:prstGeom prst="rect">
            <a:avLst/>
          </a:prstGeom>
        </p:spPr>
      </p:pic>
      <p:sp>
        <p:nvSpPr>
          <p:cNvPr id="38" name="Oval 37">
            <a:extLst>
              <a:ext uri="{FF2B5EF4-FFF2-40B4-BE49-F238E27FC236}">
                <a16:creationId xmlns:a16="http://schemas.microsoft.com/office/drawing/2014/main" id="{E23FC8F7-AA5B-3149-B285-30F341B5FB52}"/>
              </a:ext>
            </a:extLst>
          </p:cNvPr>
          <p:cNvSpPr/>
          <p:nvPr userDrawn="1"/>
        </p:nvSpPr>
        <p:spPr>
          <a:xfrm>
            <a:off x="6411114" y="5050463"/>
            <a:ext cx="1169894" cy="1169894"/>
          </a:xfrm>
          <a:prstGeom prst="ellipse">
            <a:avLst/>
          </a:prstGeom>
          <a:solidFill>
            <a:srgbClr val="7AB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Text Placeholder 25">
            <a:extLst>
              <a:ext uri="{FF2B5EF4-FFF2-40B4-BE49-F238E27FC236}">
                <a16:creationId xmlns:a16="http://schemas.microsoft.com/office/drawing/2014/main" id="{B1435DFE-2114-054A-B0FC-A57DF4EC41B9}"/>
              </a:ext>
            </a:extLst>
          </p:cNvPr>
          <p:cNvSpPr>
            <a:spLocks noGrp="1"/>
          </p:cNvSpPr>
          <p:nvPr>
            <p:ph type="body" sz="quarter" idx="20" hasCustomPrompt="1"/>
          </p:nvPr>
        </p:nvSpPr>
        <p:spPr>
          <a:xfrm>
            <a:off x="6552542" y="5238749"/>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3" name="Text Placeholder 25">
            <a:extLst>
              <a:ext uri="{FF2B5EF4-FFF2-40B4-BE49-F238E27FC236}">
                <a16:creationId xmlns:a16="http://schemas.microsoft.com/office/drawing/2014/main" id="{B605F751-26EC-7704-06DD-36995F69DC8F}"/>
              </a:ext>
            </a:extLst>
          </p:cNvPr>
          <p:cNvSpPr>
            <a:spLocks noGrp="1"/>
          </p:cNvSpPr>
          <p:nvPr>
            <p:ph type="body" sz="quarter" idx="21" hasCustomPrompt="1"/>
          </p:nvPr>
        </p:nvSpPr>
        <p:spPr>
          <a:xfrm>
            <a:off x="8280330" y="5221100"/>
            <a:ext cx="255702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5" name="Oval 24">
            <a:extLst>
              <a:ext uri="{FF2B5EF4-FFF2-40B4-BE49-F238E27FC236}">
                <a16:creationId xmlns:a16="http://schemas.microsoft.com/office/drawing/2014/main" id="{38EA0F53-E002-A440-FABC-A543D25ED5C2}"/>
              </a:ext>
            </a:extLst>
          </p:cNvPr>
          <p:cNvSpPr/>
          <p:nvPr userDrawn="1"/>
        </p:nvSpPr>
        <p:spPr>
          <a:xfrm>
            <a:off x="6411114" y="3650079"/>
            <a:ext cx="1169894" cy="1169894"/>
          </a:xfrm>
          <a:prstGeom prst="ellipse">
            <a:avLst/>
          </a:prstGeom>
          <a:solidFill>
            <a:srgbClr val="F9A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Text Placeholder 25">
            <a:extLst>
              <a:ext uri="{FF2B5EF4-FFF2-40B4-BE49-F238E27FC236}">
                <a16:creationId xmlns:a16="http://schemas.microsoft.com/office/drawing/2014/main" id="{3C90A4D2-5610-D4BD-8C41-FEB7F8A0F1F7}"/>
              </a:ext>
            </a:extLst>
          </p:cNvPr>
          <p:cNvSpPr>
            <a:spLocks noGrp="1"/>
          </p:cNvSpPr>
          <p:nvPr>
            <p:ph type="body" sz="quarter" idx="22" hasCustomPrompt="1"/>
          </p:nvPr>
        </p:nvSpPr>
        <p:spPr>
          <a:xfrm>
            <a:off x="6608007" y="3813140"/>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Tree>
    <p:extLst>
      <p:ext uri="{BB962C8B-B14F-4D97-AF65-F5344CB8AC3E}">
        <p14:creationId xmlns:p14="http://schemas.microsoft.com/office/powerpoint/2010/main" val="3980829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9307" b="5574"/>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0" name="Rectangle 9">
            <a:extLst>
              <a:ext uri="{FF2B5EF4-FFF2-40B4-BE49-F238E27FC236}">
                <a16:creationId xmlns:a16="http://schemas.microsoft.com/office/drawing/2014/main" id="{F788E446-E118-774D-AB19-C44130379EC7}"/>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9285A7D5-15B9-A345-A206-EA0575CEC6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AF4A7412-FA68-E246-AFC6-9FDC6D3AC4BF}"/>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C09FB67-04A3-F947-9F1F-295D6EA60953}"/>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3" name="Picture 2">
            <a:extLst>
              <a:ext uri="{FF2B5EF4-FFF2-40B4-BE49-F238E27FC236}">
                <a16:creationId xmlns:a16="http://schemas.microsoft.com/office/drawing/2014/main" id="{3F18ABFE-2C34-3F42-B56E-DB633831C8E9}"/>
              </a:ext>
            </a:extLst>
          </p:cNvPr>
          <p:cNvPicPr>
            <a:picLocks noChangeAspect="1"/>
          </p:cNvPicPr>
          <p:nvPr userDrawn="1"/>
        </p:nvPicPr>
        <p:blipFill>
          <a:blip r:embed="rId4"/>
          <a:stretch>
            <a:fillRect/>
          </a:stretch>
        </p:blipFill>
        <p:spPr>
          <a:xfrm>
            <a:off x="9487647" y="2266200"/>
            <a:ext cx="2719554" cy="2325600"/>
          </a:xfrm>
          <a:prstGeom prst="rect">
            <a:avLst/>
          </a:prstGeom>
        </p:spPr>
      </p:pic>
      <p:sp>
        <p:nvSpPr>
          <p:cNvPr id="17" name="Text Placeholder 23">
            <a:extLst>
              <a:ext uri="{FF2B5EF4-FFF2-40B4-BE49-F238E27FC236}">
                <a16:creationId xmlns:a16="http://schemas.microsoft.com/office/drawing/2014/main" id="{E80FF3BA-1540-F841-8174-8B00F6499291}"/>
              </a:ext>
            </a:extLst>
          </p:cNvPr>
          <p:cNvSpPr>
            <a:spLocks noGrp="1"/>
          </p:cNvSpPr>
          <p:nvPr>
            <p:ph type="body" sz="quarter" idx="13" hasCustomPrompt="1"/>
          </p:nvPr>
        </p:nvSpPr>
        <p:spPr>
          <a:xfrm>
            <a:off x="447066" y="309492"/>
            <a:ext cx="11222614" cy="1057553"/>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423686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49050" b="5574"/>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662949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49050" b="5574"/>
          <a:stretch/>
        </p:blipFill>
        <p:spPr>
          <a:xfrm>
            <a:off x="6430300" y="740153"/>
            <a:ext cx="57617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072285" y="1223694"/>
            <a:ext cx="4119716"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84586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25" t="-1173" r="6562" b="12394"/>
          <a:stretch/>
        </p:blipFill>
        <p:spPr>
          <a:xfrm rot="5400000">
            <a:off x="6169800" y="2883714"/>
            <a:ext cx="7394997" cy="4176728"/>
          </a:xfrm>
          <a:prstGeom prst="rect">
            <a:avLst/>
          </a:prstGeom>
        </p:spPr>
      </p:pic>
      <p:sp>
        <p:nvSpPr>
          <p:cNvPr id="10" name="Rectangle 9">
            <a:extLst>
              <a:ext uri="{FF2B5EF4-FFF2-40B4-BE49-F238E27FC236}">
                <a16:creationId xmlns:a16="http://schemas.microsoft.com/office/drawing/2014/main" id="{04CAB93D-F2F9-6A4E-B93B-AA4D39B82EC1}"/>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9779D811-CADC-284B-BA68-F58DA79E9D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EE6ED192-1BF0-D241-85AE-1AD3E6549CA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727FE09-AF5D-A342-B421-92940B34371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A97484F3-F520-C047-831B-70CB74C12FC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5761703"/>
            <a:ext cx="1528948" cy="1096296"/>
          </a:xfrm>
          <a:prstGeom prst="rect">
            <a:avLst/>
          </a:prstGeom>
        </p:spPr>
      </p:pic>
      <p:sp>
        <p:nvSpPr>
          <p:cNvPr id="16" name="Text Placeholder 23">
            <a:extLst>
              <a:ext uri="{FF2B5EF4-FFF2-40B4-BE49-F238E27FC236}">
                <a16:creationId xmlns:a16="http://schemas.microsoft.com/office/drawing/2014/main" id="{08AB1C73-2554-CE44-B3F5-0E39261EDA7B}"/>
              </a:ext>
            </a:extLst>
          </p:cNvPr>
          <p:cNvSpPr>
            <a:spLocks noGrp="1"/>
          </p:cNvSpPr>
          <p:nvPr>
            <p:ph type="body" sz="quarter" idx="19" hasCustomPrompt="1"/>
          </p:nvPr>
        </p:nvSpPr>
        <p:spPr>
          <a:xfrm>
            <a:off x="447066" y="309492"/>
            <a:ext cx="11222614" cy="965087"/>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800444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3BDC11-316A-2942-A68D-84819EE5171B}"/>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6221353" y="1155882"/>
            <a:ext cx="2812464" cy="323455"/>
          </a:xfrm>
        </p:spPr>
        <p:txBody>
          <a:bodyPr anchor="t">
            <a:normAutofit/>
          </a:bodyPr>
          <a:lstStyle>
            <a:lvl1pPr marL="0" indent="0">
              <a:buNone/>
              <a:defRPr sz="1600">
                <a:solidFill>
                  <a:srgbClr val="0675AD"/>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6221353" y="1701813"/>
            <a:ext cx="2812464" cy="323455"/>
          </a:xfrm>
        </p:spPr>
        <p:txBody>
          <a:bodyPr anchor="t">
            <a:normAutofit/>
          </a:bodyPr>
          <a:lstStyle>
            <a:lvl1pPr marL="0" indent="0">
              <a:buNone/>
              <a:defRPr sz="1600">
                <a:solidFill>
                  <a:srgbClr val="0675AD"/>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6221353" y="2268752"/>
            <a:ext cx="2812464" cy="323455"/>
          </a:xfrm>
        </p:spPr>
        <p:txBody>
          <a:bodyPr anchor="t">
            <a:normAutofit/>
          </a:bodyPr>
          <a:lstStyle>
            <a:lvl1pPr marL="0" indent="0">
              <a:buNone/>
              <a:defRPr sz="1600">
                <a:solidFill>
                  <a:srgbClr val="0675AD"/>
                </a:solidFill>
              </a:defRPr>
            </a:lvl1pPr>
          </a:lstStyle>
          <a:p>
            <a:pPr lvl="0"/>
            <a:r>
              <a:rPr lang="en-US" dirty="0"/>
              <a:t>Text 1</a:t>
            </a:r>
          </a:p>
        </p:txBody>
      </p:sp>
      <p:pic>
        <p:nvPicPr>
          <p:cNvPr id="10" name="Picture 9">
            <a:extLst>
              <a:ext uri="{FF2B5EF4-FFF2-40B4-BE49-F238E27FC236}">
                <a16:creationId xmlns:a16="http://schemas.microsoft.com/office/drawing/2014/main" id="{F353FDFF-8009-F547-9313-A94F138AB5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3699204" cy="2457422"/>
          </a:xfrm>
          <a:prstGeom prst="rect">
            <a:avLst/>
          </a:prstGeom>
        </p:spPr>
      </p:pic>
      <p:pic>
        <p:nvPicPr>
          <p:cNvPr id="12" name="Picture 11">
            <a:extLst>
              <a:ext uri="{FF2B5EF4-FFF2-40B4-BE49-F238E27FC236}">
                <a16:creationId xmlns:a16="http://schemas.microsoft.com/office/drawing/2014/main" id="{C5271788-4CA4-464C-9D7B-65B32F0F3EFF}"/>
              </a:ext>
            </a:extLst>
          </p:cNvPr>
          <p:cNvPicPr>
            <a:picLocks noChangeAspect="1"/>
          </p:cNvPicPr>
          <p:nvPr userDrawn="1"/>
        </p:nvPicPr>
        <p:blipFill>
          <a:blip r:embed="rId3"/>
          <a:stretch>
            <a:fillRect/>
          </a:stretch>
        </p:blipFill>
        <p:spPr>
          <a:xfrm>
            <a:off x="9063505" y="5761161"/>
            <a:ext cx="1840921" cy="411785"/>
          </a:xfrm>
          <a:prstGeom prst="rect">
            <a:avLst/>
          </a:prstGeom>
        </p:spPr>
      </p:pic>
      <p:sp>
        <p:nvSpPr>
          <p:cNvPr id="13" name="Text Placeholder 23">
            <a:extLst>
              <a:ext uri="{FF2B5EF4-FFF2-40B4-BE49-F238E27FC236}">
                <a16:creationId xmlns:a16="http://schemas.microsoft.com/office/drawing/2014/main" id="{02748C14-CCCA-334E-B307-BB13D4F83C0B}"/>
              </a:ext>
            </a:extLst>
          </p:cNvPr>
          <p:cNvSpPr>
            <a:spLocks noGrp="1"/>
          </p:cNvSpPr>
          <p:nvPr>
            <p:ph type="body" sz="quarter" idx="18"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Thank You</a:t>
            </a:r>
          </a:p>
        </p:txBody>
      </p:sp>
      <p:sp>
        <p:nvSpPr>
          <p:cNvPr id="14" name="Text Placeholder 23">
            <a:extLst>
              <a:ext uri="{FF2B5EF4-FFF2-40B4-BE49-F238E27FC236}">
                <a16:creationId xmlns:a16="http://schemas.microsoft.com/office/drawing/2014/main" id="{B26830F4-09E1-E34D-8894-84D33E94EECE}"/>
              </a:ext>
            </a:extLst>
          </p:cNvPr>
          <p:cNvSpPr>
            <a:spLocks noGrp="1"/>
          </p:cNvSpPr>
          <p:nvPr>
            <p:ph type="body" sz="quarter" idx="19" hasCustomPrompt="1"/>
          </p:nvPr>
        </p:nvSpPr>
        <p:spPr>
          <a:xfrm>
            <a:off x="428263" y="5726857"/>
            <a:ext cx="4642930" cy="697353"/>
          </a:xfrm>
        </p:spPr>
        <p:txBody>
          <a:bodyPr>
            <a:normAutofit/>
          </a:bodyPr>
          <a:lstStyle>
            <a:lvl1pPr marL="0" indent="0" algn="l">
              <a:buNone/>
              <a:defRPr sz="3600" i="1">
                <a:solidFill>
                  <a:srgbClr val="0675AD"/>
                </a:solidFill>
                <a:latin typeface="+mn-lt"/>
              </a:defRPr>
            </a:lvl1pPr>
          </a:lstStyle>
          <a:p>
            <a:pPr lvl="0"/>
            <a:r>
              <a:rPr lang="en-US" dirty="0"/>
              <a:t>Any Questions?</a:t>
            </a:r>
          </a:p>
        </p:txBody>
      </p:sp>
      <p:pic>
        <p:nvPicPr>
          <p:cNvPr id="2" name="Picture 1">
            <a:extLst>
              <a:ext uri="{FF2B5EF4-FFF2-40B4-BE49-F238E27FC236}">
                <a16:creationId xmlns:a16="http://schemas.microsoft.com/office/drawing/2014/main" id="{6389045F-A720-BA40-8837-7037E6E87E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53894" y="5695577"/>
            <a:ext cx="188637" cy="477369"/>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ig Laptop">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C3F552-799F-368A-EB57-59E4D62D25C1}"/>
              </a:ext>
            </a:extLst>
          </p:cNvPr>
          <p:cNvPicPr>
            <a:picLocks noChangeAspect="1"/>
          </p:cNvPicPr>
          <p:nvPr userDrawn="1"/>
        </p:nvPicPr>
        <p:blipFill>
          <a:blip r:embed="rId2"/>
          <a:stretch>
            <a:fillRect/>
          </a:stretch>
        </p:blipFill>
        <p:spPr>
          <a:xfrm rot="10800000">
            <a:off x="0" y="3981233"/>
            <a:ext cx="2719554" cy="2325600"/>
          </a:xfrm>
          <a:prstGeom prst="rect">
            <a:avLst/>
          </a:prstGeom>
        </p:spPr>
      </p:pic>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8387" t="10823" r="49050" b="5574"/>
          <a:stretch/>
        </p:blipFill>
        <p:spPr>
          <a:xfrm>
            <a:off x="5427977" y="740153"/>
            <a:ext cx="6764023"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7372351" y="1223694"/>
            <a:ext cx="4819650"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32102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D09352-FE04-874F-A87F-A04D70A36ECA}"/>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428263" y="5726857"/>
            <a:ext cx="4642930" cy="697353"/>
          </a:xfrm>
        </p:spPr>
        <p:txBody>
          <a:bodyPr>
            <a:normAutofit/>
          </a:bodyPr>
          <a:lstStyle>
            <a:lvl1pPr marL="0" indent="0" algn="l">
              <a:buNone/>
              <a:defRPr sz="3600">
                <a:solidFill>
                  <a:srgbClr val="0675AD"/>
                </a:solidFill>
                <a:latin typeface="+mn-lt"/>
              </a:defRPr>
            </a:lvl1pPr>
          </a:lstStyle>
          <a:p>
            <a:pPr lvl="0"/>
            <a:r>
              <a:rPr lang="en-US" dirty="0"/>
              <a:t>Sub-Heading</a:t>
            </a:r>
          </a:p>
        </p:txBody>
      </p:sp>
      <p:pic>
        <p:nvPicPr>
          <p:cNvPr id="3" name="Picture 2">
            <a:extLst>
              <a:ext uri="{FF2B5EF4-FFF2-40B4-BE49-F238E27FC236}">
                <a16:creationId xmlns:a16="http://schemas.microsoft.com/office/drawing/2014/main" id="{D9F052E0-18CA-3C4C-8E5E-1F470BDB112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3699204" cy="2457422"/>
          </a:xfrm>
          <a:prstGeom prst="rect">
            <a:avLst/>
          </a:prstGeom>
        </p:spPr>
      </p:pic>
      <p:pic>
        <p:nvPicPr>
          <p:cNvPr id="2" name="Picture 1">
            <a:extLst>
              <a:ext uri="{FF2B5EF4-FFF2-40B4-BE49-F238E27FC236}">
                <a16:creationId xmlns:a16="http://schemas.microsoft.com/office/drawing/2014/main" id="{D440D5B1-3A8C-7144-85FD-5C371ADEE80B}"/>
              </a:ext>
            </a:extLst>
          </p:cNvPr>
          <p:cNvPicPr>
            <a:picLocks noChangeAspect="1"/>
          </p:cNvPicPr>
          <p:nvPr userDrawn="1"/>
        </p:nvPicPr>
        <p:blipFill>
          <a:blip r:embed="rId3"/>
          <a:stretch>
            <a:fillRect/>
          </a:stretch>
        </p:blipFill>
        <p:spPr>
          <a:xfrm>
            <a:off x="9922816" y="5966387"/>
            <a:ext cx="1840921" cy="411785"/>
          </a:xfrm>
          <a:prstGeom prst="rect">
            <a:avLst/>
          </a:prstGeom>
        </p:spPr>
      </p:pic>
      <p:pic>
        <p:nvPicPr>
          <p:cNvPr id="5" name="Picture 4">
            <a:extLst>
              <a:ext uri="{FF2B5EF4-FFF2-40B4-BE49-F238E27FC236}">
                <a16:creationId xmlns:a16="http://schemas.microsoft.com/office/drawing/2014/main" id="{0EBF5FB9-B95A-F14D-8111-8A6A108DCE8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168596" y="307620"/>
            <a:ext cx="8939513" cy="505513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E401A6-8CBB-7347-AE68-CF40E8E271A9}"/>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4" name="Picture 3">
            <a:extLst>
              <a:ext uri="{FF2B5EF4-FFF2-40B4-BE49-F238E27FC236}">
                <a16:creationId xmlns:a16="http://schemas.microsoft.com/office/drawing/2014/main" id="{442EA92D-015D-2942-B7A3-AB073D5931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6" name="Straight Connector 5">
            <a:extLst>
              <a:ext uri="{FF2B5EF4-FFF2-40B4-BE49-F238E27FC236}">
                <a16:creationId xmlns:a16="http://schemas.microsoft.com/office/drawing/2014/main" id="{DD25099F-7AB0-4042-8921-59D5711CB42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F5E91B6-3403-7E40-919D-CCD57C73FD4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9" name="Text Placeholder 25">
            <a:extLst>
              <a:ext uri="{FF2B5EF4-FFF2-40B4-BE49-F238E27FC236}">
                <a16:creationId xmlns:a16="http://schemas.microsoft.com/office/drawing/2014/main" id="{DE1DBA07-AE71-4D42-8641-CB6451CD8773}"/>
              </a:ext>
            </a:extLst>
          </p:cNvPr>
          <p:cNvSpPr>
            <a:spLocks noGrp="1"/>
          </p:cNvSpPr>
          <p:nvPr>
            <p:ph type="body" sz="quarter" idx="16" hasCustomPrompt="1"/>
          </p:nvPr>
        </p:nvSpPr>
        <p:spPr>
          <a:xfrm>
            <a:off x="447065" y="2067342"/>
            <a:ext cx="11102510"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a:extLst>
              <a:ext uri="{FF2B5EF4-FFF2-40B4-BE49-F238E27FC236}">
                <a16:creationId xmlns:a16="http://schemas.microsoft.com/office/drawing/2014/main" id="{D5F533DB-D984-6540-A285-55FAE447A3A6}"/>
              </a:ext>
            </a:extLst>
          </p:cNvPr>
          <p:cNvSpPr>
            <a:spLocks noGrp="1"/>
          </p:cNvSpPr>
          <p:nvPr>
            <p:ph type="body" sz="quarter" idx="18" hasCustomPrompt="1"/>
          </p:nvPr>
        </p:nvSpPr>
        <p:spPr>
          <a:xfrm>
            <a:off x="447065" y="309491"/>
            <a:ext cx="11097969" cy="772057"/>
          </a:xfrm>
          <a:noFill/>
        </p:spPr>
        <p:txBody>
          <a:bodyPr>
            <a:normAutofit/>
          </a:bodyPr>
          <a:lstStyle>
            <a:lvl1pPr marL="0" indent="0" algn="l">
              <a:buNone/>
              <a:defRPr sz="3600" b="1">
                <a:solidFill>
                  <a:srgbClr val="8D5B98"/>
                </a:solidFill>
                <a:latin typeface="+mn-lt"/>
              </a:defRPr>
            </a:lvl1pPr>
          </a:lstStyle>
          <a:p>
            <a:pPr lvl="0"/>
            <a:r>
              <a:rPr lang="en-US" dirty="0"/>
              <a:t>TITLE</a:t>
            </a:r>
          </a:p>
        </p:txBody>
      </p:sp>
      <p:pic>
        <p:nvPicPr>
          <p:cNvPr id="12" name="Picture 11">
            <a:extLst>
              <a:ext uri="{FF2B5EF4-FFF2-40B4-BE49-F238E27FC236}">
                <a16:creationId xmlns:a16="http://schemas.microsoft.com/office/drawing/2014/main" id="{291D2253-3D13-6D2D-6606-22642C087B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Tree>
    <p:extLst>
      <p:ext uri="{BB962C8B-B14F-4D97-AF65-F5344CB8AC3E}">
        <p14:creationId xmlns:p14="http://schemas.microsoft.com/office/powerpoint/2010/main" val="9619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159A3D-32AD-A943-B9C2-32D47AD2612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59A89641-21ED-9F47-A130-650ABF071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2C75F316-164B-DB4E-B698-15F45B2962F6}"/>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6767266-3D72-094F-8416-5A6EC4C08C5F}"/>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9" name="Text Placeholder 25">
            <a:extLst>
              <a:ext uri="{FF2B5EF4-FFF2-40B4-BE49-F238E27FC236}">
                <a16:creationId xmlns:a16="http://schemas.microsoft.com/office/drawing/2014/main" id="{8E4DB493-497A-8248-9FDE-F55F2F4D0DC8}"/>
              </a:ext>
            </a:extLst>
          </p:cNvPr>
          <p:cNvSpPr>
            <a:spLocks noGrp="1"/>
          </p:cNvSpPr>
          <p:nvPr>
            <p:ph type="body" sz="quarter" idx="16" hasCustomPrompt="1"/>
          </p:nvPr>
        </p:nvSpPr>
        <p:spPr>
          <a:xfrm>
            <a:off x="447065" y="1587992"/>
            <a:ext cx="11102510" cy="4517366"/>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CC257068-6BBA-4E4C-B610-5F2FD98BBECF}"/>
              </a:ext>
            </a:extLst>
          </p:cNvPr>
          <p:cNvSpPr>
            <a:spLocks noGrp="1"/>
          </p:cNvSpPr>
          <p:nvPr>
            <p:ph type="body" sz="quarter" idx="18" hasCustomPrompt="1"/>
          </p:nvPr>
        </p:nvSpPr>
        <p:spPr>
          <a:xfrm>
            <a:off x="447065" y="309491"/>
            <a:ext cx="11097969" cy="772057"/>
          </a:xfrm>
          <a:noFill/>
        </p:spPr>
        <p:txBody>
          <a:bodyPr>
            <a:normAutofit/>
          </a:bodyPr>
          <a:lstStyle>
            <a:lvl1pPr marL="0" indent="0" algn="l">
              <a:buNone/>
              <a:defRPr sz="3600" b="1">
                <a:solidFill>
                  <a:srgbClr val="0675AD"/>
                </a:solidFill>
                <a:latin typeface="+mn-lt"/>
              </a:defRPr>
            </a:lvl1pPr>
          </a:lstStyle>
          <a:p>
            <a:pPr lvl="0"/>
            <a:r>
              <a:rPr lang="en-US" dirty="0"/>
              <a:t>TITLE</a:t>
            </a:r>
          </a:p>
        </p:txBody>
      </p:sp>
      <p:pic>
        <p:nvPicPr>
          <p:cNvPr id="15" name="Picture 14">
            <a:extLst>
              <a:ext uri="{FF2B5EF4-FFF2-40B4-BE49-F238E27FC236}">
                <a16:creationId xmlns:a16="http://schemas.microsoft.com/office/drawing/2014/main" id="{FE75D628-1F12-824E-D844-A4EBC965AC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Tree>
    <p:extLst>
      <p:ext uri="{BB962C8B-B14F-4D97-AF65-F5344CB8AC3E}">
        <p14:creationId xmlns:p14="http://schemas.microsoft.com/office/powerpoint/2010/main" val="30991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447065" y="1445342"/>
            <a:ext cx="11102510" cy="4660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Rectangle 9">
            <a:extLst>
              <a:ext uri="{FF2B5EF4-FFF2-40B4-BE49-F238E27FC236}">
                <a16:creationId xmlns:a16="http://schemas.microsoft.com/office/drawing/2014/main" id="{E7757506-312E-3B4F-B8E9-79DB3312C5D9}"/>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93F0C59B-B99B-2D4F-A1EE-6991B907E5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241CA349-CF18-F347-84DC-CB04E29ECEE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5D0A5F3-7F8C-5743-88BD-EEA50ECCC7A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14" name="Picture 13">
            <a:extLst>
              <a:ext uri="{FF2B5EF4-FFF2-40B4-BE49-F238E27FC236}">
                <a16:creationId xmlns:a16="http://schemas.microsoft.com/office/drawing/2014/main" id="{AA00CE89-737E-CC4D-91F2-EE84C18ADB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
        <p:nvSpPr>
          <p:cNvPr id="9" name="Text Placeholder 23">
            <a:extLst>
              <a:ext uri="{FF2B5EF4-FFF2-40B4-BE49-F238E27FC236}">
                <a16:creationId xmlns:a16="http://schemas.microsoft.com/office/drawing/2014/main" id="{830227FD-D232-1F47-B9E7-1D674ACEDC52}"/>
              </a:ext>
            </a:extLst>
          </p:cNvPr>
          <p:cNvSpPr>
            <a:spLocks noGrp="1"/>
          </p:cNvSpPr>
          <p:nvPr>
            <p:ph type="body" sz="quarter" idx="18" hasCustomPrompt="1"/>
          </p:nvPr>
        </p:nvSpPr>
        <p:spPr>
          <a:xfrm>
            <a:off x="447065" y="309492"/>
            <a:ext cx="11097969" cy="713064"/>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49214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C07F5-DAE3-874F-A9F9-D6B1381CBCE5}"/>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0" name="Picture Placeholder 15">
            <a:extLst>
              <a:ext uri="{FF2B5EF4-FFF2-40B4-BE49-F238E27FC236}">
                <a16:creationId xmlns:a16="http://schemas.microsoft.com/office/drawing/2014/main" id="{F8B5B00A-F2BC-E64F-9A25-1B4B39FCB1E2}"/>
              </a:ext>
            </a:extLst>
          </p:cNvPr>
          <p:cNvSpPr>
            <a:spLocks noGrp="1"/>
          </p:cNvSpPr>
          <p:nvPr>
            <p:ph type="pic" sz="quarter" idx="17"/>
          </p:nvPr>
        </p:nvSpPr>
        <p:spPr>
          <a:xfrm>
            <a:off x="6420970" y="717755"/>
            <a:ext cx="5771030" cy="5196308"/>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4" name="Rectangle 13">
            <a:extLst>
              <a:ext uri="{FF2B5EF4-FFF2-40B4-BE49-F238E27FC236}">
                <a16:creationId xmlns:a16="http://schemas.microsoft.com/office/drawing/2014/main" id="{6A96AA36-A2F8-844C-B5E2-A9E204FC6662}"/>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7D70F97E-D317-914F-84EB-327CD19FA6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4FE5F3EE-4A5B-2C4E-8EC5-938A0C9749FA}"/>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CA9E74C-AD6D-4044-89EF-14AAD09FD4F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1" name="Text Placeholder 25">
            <a:extLst>
              <a:ext uri="{FF2B5EF4-FFF2-40B4-BE49-F238E27FC236}">
                <a16:creationId xmlns:a16="http://schemas.microsoft.com/office/drawing/2014/main" id="{79B275A0-5264-7043-8FE1-391CF5C5EFF1}"/>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3">
            <a:extLst>
              <a:ext uri="{FF2B5EF4-FFF2-40B4-BE49-F238E27FC236}">
                <a16:creationId xmlns:a16="http://schemas.microsoft.com/office/drawing/2014/main" id="{16DEE8FA-F484-3E4E-A518-F7D1542AF214}"/>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204480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76FFB81-661F-934A-8674-C69A828E7C9E}"/>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sp>
        <p:nvSpPr>
          <p:cNvPr id="14" name="Rectangle 13">
            <a:extLst>
              <a:ext uri="{FF2B5EF4-FFF2-40B4-BE49-F238E27FC236}">
                <a16:creationId xmlns:a16="http://schemas.microsoft.com/office/drawing/2014/main" id="{7AD2B8EC-C4D4-AC46-9E08-AC7F87E6E6B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67588149-6299-234C-ABB1-D11A4879F0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0CF1D849-1BF8-2F45-80F0-390389FC6DCC}"/>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95E4BEE-8D91-5A4C-8D40-41C78C8BB23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15">
            <a:extLst>
              <a:ext uri="{FF2B5EF4-FFF2-40B4-BE49-F238E27FC236}">
                <a16:creationId xmlns:a16="http://schemas.microsoft.com/office/drawing/2014/main" id="{5D603DE8-405A-9D46-A2CD-2C7F351A06C1}"/>
              </a:ext>
            </a:extLst>
          </p:cNvPr>
          <p:cNvSpPr>
            <a:spLocks noGrp="1"/>
          </p:cNvSpPr>
          <p:nvPr>
            <p:ph type="pic" sz="quarter" idx="17"/>
          </p:nvPr>
        </p:nvSpPr>
        <p:spPr>
          <a:xfrm>
            <a:off x="6420970" y="875071"/>
            <a:ext cx="5771030" cy="5038992"/>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1" name="Text Placeholder 25">
            <a:extLst>
              <a:ext uri="{FF2B5EF4-FFF2-40B4-BE49-F238E27FC236}">
                <a16:creationId xmlns:a16="http://schemas.microsoft.com/office/drawing/2014/main" id="{9628AC4E-6B80-5C4D-99F7-8B05425911DD}"/>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3">
            <a:extLst>
              <a:ext uri="{FF2B5EF4-FFF2-40B4-BE49-F238E27FC236}">
                <a16:creationId xmlns:a16="http://schemas.microsoft.com/office/drawing/2014/main" id="{9865D4DE-78E1-5F46-A136-FE6DA40F564E}"/>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51686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FB5F084-F6BC-BC49-9A67-9ADE70E76C62}"/>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4" name="Rectangle 13">
            <a:extLst>
              <a:ext uri="{FF2B5EF4-FFF2-40B4-BE49-F238E27FC236}">
                <a16:creationId xmlns:a16="http://schemas.microsoft.com/office/drawing/2014/main" id="{8D619265-86C4-2045-A30C-3F031E0D468D}"/>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C2A5D363-054E-DF45-BA48-F7D3B8DB0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68FD11B5-ADC9-0F4C-891F-A04761C476A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8109F8-531E-8340-A751-4CE0EBD94BE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15">
            <a:extLst>
              <a:ext uri="{FF2B5EF4-FFF2-40B4-BE49-F238E27FC236}">
                <a16:creationId xmlns:a16="http://schemas.microsoft.com/office/drawing/2014/main" id="{6BBE2729-66F1-1F4D-B7E2-FC063FEAD467}"/>
              </a:ext>
            </a:extLst>
          </p:cNvPr>
          <p:cNvSpPr>
            <a:spLocks noGrp="1"/>
          </p:cNvSpPr>
          <p:nvPr>
            <p:ph type="pic" sz="quarter" idx="17"/>
          </p:nvPr>
        </p:nvSpPr>
        <p:spPr>
          <a:xfrm>
            <a:off x="6420970" y="1258529"/>
            <a:ext cx="5771030" cy="4655534"/>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2" name="Text Placeholder 25">
            <a:extLst>
              <a:ext uri="{FF2B5EF4-FFF2-40B4-BE49-F238E27FC236}">
                <a16:creationId xmlns:a16="http://schemas.microsoft.com/office/drawing/2014/main" id="{14372943-F452-7B46-9C67-ED05F0AADCBB}"/>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3">
            <a:extLst>
              <a:ext uri="{FF2B5EF4-FFF2-40B4-BE49-F238E27FC236}">
                <a16:creationId xmlns:a16="http://schemas.microsoft.com/office/drawing/2014/main" id="{0AA56B91-2DFB-2B44-B405-4FE5FB1DC7FA}"/>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40105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
              <a:t>Noklikšķiniet, lai rediģētu galvenā nosaukuma stilu</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
              <a:t>Noklikšķiniet, lai rediģētu galveno teksta stilus</a:t>
            </a:r>
          </a:p>
          <a:p>
            <a:pPr lvl="1"/>
            <a:r>
              <a:rPr lang="lv"/>
              <a:t>Otrais līmenis</a:t>
            </a:r>
          </a:p>
          <a:p>
            <a:pPr lvl="2"/>
            <a:r>
              <a:rPr lang="lv"/>
              <a:t>Trešais līmenis</a:t>
            </a:r>
          </a:p>
          <a:p>
            <a:pPr lvl="3"/>
            <a:r>
              <a:rPr lang="lv"/>
              <a:t>Ceturtais līmenis</a:t>
            </a:r>
          </a:p>
          <a:p>
            <a:pPr lvl="4"/>
            <a:r>
              <a:rPr lang="lv"/>
              <a:t>Piektais līmenis</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66" r:id="rId3"/>
    <p:sldLayoutId id="2147483682" r:id="rId4"/>
    <p:sldLayoutId id="2147483685" r:id="rId5"/>
    <p:sldLayoutId id="2147483686" r:id="rId6"/>
    <p:sldLayoutId id="2147483673" r:id="rId7"/>
    <p:sldLayoutId id="2147483687" r:id="rId8"/>
    <p:sldLayoutId id="2147483688" r:id="rId9"/>
    <p:sldLayoutId id="2147483651" r:id="rId10"/>
    <p:sldLayoutId id="2147483683" r:id="rId11"/>
    <p:sldLayoutId id="2147483684" r:id="rId12"/>
    <p:sldLayoutId id="2147483674" r:id="rId13"/>
    <p:sldLayoutId id="2147483680" r:id="rId14"/>
    <p:sldLayoutId id="2147483681" r:id="rId15"/>
    <p:sldLayoutId id="2147483675" r:id="rId16"/>
    <p:sldLayoutId id="2147483678" r:id="rId17"/>
    <p:sldLayoutId id="2147483679" r:id="rId18"/>
    <p:sldLayoutId id="2147483653" r:id="rId19"/>
    <p:sldLayoutId id="2147483663" r:id="rId20"/>
    <p:sldLayoutId id="2147483664" r:id="rId21"/>
    <p:sldLayoutId id="2147483689" r:id="rId22"/>
    <p:sldLayoutId id="2147483690" r:id="rId23"/>
    <p:sldLayoutId id="2147483677" r:id="rId24"/>
    <p:sldLayoutId id="2147483670" r:id="rId25"/>
    <p:sldLayoutId id="2147483692" r:id="rId26"/>
    <p:sldLayoutId id="2147483676" r:id="rId27"/>
    <p:sldLayoutId id="2147483669" r:id="rId28"/>
    <p:sldLayoutId id="2147483693"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answers.microsoft.com/en-us" TargetMode="External"/><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discussions.apple.com/welcome" TargetMode="Externa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hyperlink" Target="https://techfugees.com/fr/" TargetMode="Externa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digitaltravellers.org/sheet/basic-troubleshooting-techniques/?download=pdf" TargetMode="External"/><Relationship Id="rId2" Type="http://schemas.openxmlformats.org/officeDocument/2006/relationships/hyperlink" Target="https://www.digitaltravellers.org/sheet/basic-troubleshooting-techniques/" TargetMode="External"/><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digitaltravellers.org/sheet/what-to-do-if-your-computer-gets-a-virus/" TargetMode="External"/><Relationship Id="rId1" Type="http://schemas.openxmlformats.org/officeDocument/2006/relationships/slideLayout" Target="../slideLayouts/slideLayout9.xml"/><Relationship Id="rId5" Type="http://schemas.openxmlformats.org/officeDocument/2006/relationships/image" Target="../media/image33.sv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hyperlink" Target="https://learning.linkedin.com/" TargetMode="External"/><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www.udemy.com/"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skillshare.com/"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haikudeck.com/10-tips-to-transform-your-presentations-business-presentation-IXPQ9thNi1" TargetMode="External"/><Relationship Id="rId2" Type="http://schemas.openxmlformats.org/officeDocument/2006/relationships/hyperlink" Target="https://www.haikudeck.com/" TargetMode="Externa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hyperlink" Target="https://visme.co/blog/how-to-create-presentation/" TargetMode="External"/><Relationship Id="rId2" Type="http://schemas.openxmlformats.org/officeDocument/2006/relationships/hyperlink" Target="https://www.visme.co/" TargetMode="Externa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hyperlink" Target="https://pitcherific.com/" TargetMode="External"/><Relationship Id="rId2" Type="http://schemas.openxmlformats.org/officeDocument/2006/relationships/hyperlink" Target="https://www.visme.co/" TargetMode="Externa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hyperlink" Target="https://blog.pitcherific.com/"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www.canva.com/"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ec.europa.eu/info/strategy/priorities-2019-2024/europe-fit-digital-age/europes-digital-decade-digital-targets-2030_en" TargetMode="Externa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hyperlink" Target="https://www.teachdigital.eu/"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hyperlink" Target="https://www.fczb.de/weiterbildung/digital-empowerment/" TargetMode="Externa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s://www.teachdigital.eu/" TargetMode="Externa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DB6DC-6BDA-0344-AD16-A84DB2E2ADD0}"/>
              </a:ext>
            </a:extLst>
          </p:cNvPr>
          <p:cNvSpPr>
            <a:spLocks noGrp="1"/>
          </p:cNvSpPr>
          <p:nvPr>
            <p:ph type="body" sz="quarter" idx="15"/>
          </p:nvPr>
        </p:nvSpPr>
        <p:spPr>
          <a:xfrm>
            <a:off x="428262" y="4649548"/>
            <a:ext cx="4642930" cy="697353"/>
          </a:xfrm>
        </p:spPr>
        <p:txBody>
          <a:bodyPr/>
          <a:lstStyle/>
          <a:p>
            <a:r>
              <a:rPr lang="lv" dirty="0"/>
              <a:t>5. MODULIS</a:t>
            </a:r>
          </a:p>
        </p:txBody>
      </p:sp>
      <p:sp>
        <p:nvSpPr>
          <p:cNvPr id="3" name="Text Placeholder 2">
            <a:extLst>
              <a:ext uri="{FF2B5EF4-FFF2-40B4-BE49-F238E27FC236}">
                <a16:creationId xmlns:a16="http://schemas.microsoft.com/office/drawing/2014/main" id="{51E4B0D2-9CBF-B445-AA9C-54F3090D9059}"/>
              </a:ext>
            </a:extLst>
          </p:cNvPr>
          <p:cNvSpPr>
            <a:spLocks noGrp="1"/>
          </p:cNvSpPr>
          <p:nvPr>
            <p:ph type="body" sz="quarter" idx="16"/>
          </p:nvPr>
        </p:nvSpPr>
        <p:spPr>
          <a:xfrm>
            <a:off x="428262" y="5518135"/>
            <a:ext cx="5286737" cy="988268"/>
          </a:xfrm>
        </p:spPr>
        <p:txBody>
          <a:bodyPr>
            <a:normAutofit fontScale="55000" lnSpcReduction="20000"/>
          </a:bodyPr>
          <a:lstStyle/>
          <a:p>
            <a:r>
              <a:rPr lang="lv" sz="8600" dirty="0">
                <a:cs typeface="Aharoni" panose="020B0604020202020204" pitchFamily="2" charset="-79"/>
              </a:rPr>
              <a:t>Problēmu risināšana</a:t>
            </a:r>
          </a:p>
          <a:p>
            <a:endParaRPr lang="en-US" dirty="0"/>
          </a:p>
        </p:txBody>
      </p:sp>
    </p:spTree>
    <p:extLst>
      <p:ext uri="{BB962C8B-B14F-4D97-AF65-F5344CB8AC3E}">
        <p14:creationId xmlns:p14="http://schemas.microsoft.com/office/powerpoint/2010/main" val="326592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1010093" y="1587992"/>
            <a:ext cx="10539482" cy="4517366"/>
          </a:xfrm>
        </p:spPr>
        <p:txBody>
          <a:bodyPr/>
          <a:lstStyle/>
          <a:p>
            <a:pPr algn="just">
              <a:lnSpc>
                <a:spcPct val="150000"/>
              </a:lnSpc>
            </a:pPr>
            <a:r>
              <a:rPr lang="lv" dirty="0"/>
              <a:t>Atbalsts vecāka gadagājuma audzēkņiem apgūt digitālās prasmes, kurām nav iepriekšēju digitālo prasmju un ļoti vājas valodas prasmes, var būt izaicinājums, jo īpaši, ja nav motivācijas vai vēlmes mācīties.</a:t>
            </a:r>
          </a:p>
          <a:p>
            <a:pPr algn="just">
              <a:lnSpc>
                <a:spcPct val="150000"/>
              </a:lnSpc>
            </a:pPr>
            <a:r>
              <a:rPr lang="lv" dirty="0"/>
              <a:t>Digitālo prasmju attīstības sasaiste ar personīgajām vajadzībām rada iespēju iesaistīt tos, kuri kādreiz nevēlējās vai nevēlējās izmantot IT spēku.</a:t>
            </a:r>
          </a:p>
          <a:p>
            <a:pPr>
              <a:lnSpc>
                <a:spcPct val="150000"/>
              </a:lnSpc>
            </a:pPr>
            <a:endParaRPr lang="en-US" dirty="0"/>
          </a:p>
          <a:p>
            <a:endParaRPr lang="en-US" dirty="0"/>
          </a:p>
          <a:p>
            <a:endParaRPr lang="en-RU"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a:xfrm>
            <a:off x="914898" y="309491"/>
            <a:ext cx="11097969" cy="772057"/>
          </a:xfrm>
        </p:spPr>
        <p:txBody>
          <a:bodyPr/>
          <a:lstStyle/>
          <a:p>
            <a:r>
              <a:rPr lang="lv" dirty="0"/>
              <a:t>Gadījuma izpēte — saite uz ārpasauli</a:t>
            </a:r>
            <a:endParaRPr lang="en-RU" dirty="0"/>
          </a:p>
        </p:txBody>
      </p:sp>
      <p:sp>
        <p:nvSpPr>
          <p:cNvPr id="4" name="TextBox 3">
            <a:extLst>
              <a:ext uri="{FF2B5EF4-FFF2-40B4-BE49-F238E27FC236}">
                <a16:creationId xmlns:a16="http://schemas.microsoft.com/office/drawing/2014/main" id="{2BA0BA65-5173-4F9B-AF3B-4378EB5C36A5}"/>
              </a:ext>
            </a:extLst>
          </p:cNvPr>
          <p:cNvSpPr txBox="1"/>
          <p:nvPr/>
        </p:nvSpPr>
        <p:spPr>
          <a:xfrm>
            <a:off x="7506311" y="5920691"/>
            <a:ext cx="6097554" cy="369332"/>
          </a:xfrm>
          <a:prstGeom prst="rect">
            <a:avLst/>
          </a:prstGeom>
          <a:noFill/>
        </p:spPr>
        <p:txBody>
          <a:bodyPr wrap="square">
            <a:spAutoFit/>
          </a:bodyPr>
          <a:lstStyle/>
          <a:p>
            <a:r>
              <a:rPr lang="lv">
                <a:solidFill>
                  <a:schemeClr val="bg2">
                    <a:lumMod val="50000"/>
                  </a:schemeClr>
                </a:solidFill>
              </a:rPr>
              <a:t>AVOTS: Šeit varat norādīt, kas ir avots</a:t>
            </a:r>
            <a:endParaRPr lang="en-US" dirty="0">
              <a:solidFill>
                <a:schemeClr val="bg2">
                  <a:lumMod val="50000"/>
                </a:schemeClr>
              </a:solidFill>
            </a:endParaRPr>
          </a:p>
        </p:txBody>
      </p:sp>
      <p:sp>
        <p:nvSpPr>
          <p:cNvPr id="5" name="Rectangle 4">
            <a:extLst>
              <a:ext uri="{FF2B5EF4-FFF2-40B4-BE49-F238E27FC236}">
                <a16:creationId xmlns:a16="http://schemas.microsoft.com/office/drawing/2014/main" id="{0658A73E-FFD8-16CA-EFFE-3B1F5CB11C6C}"/>
              </a:ext>
            </a:extLst>
          </p:cNvPr>
          <p:cNvSpPr/>
          <p:nvPr/>
        </p:nvSpPr>
        <p:spPr>
          <a:xfrm>
            <a:off x="1"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41EAB926-6ECC-681F-9809-95AA09631664}"/>
              </a:ext>
            </a:extLst>
          </p:cNvPr>
          <p:cNvSpPr txBox="1"/>
          <p:nvPr/>
        </p:nvSpPr>
        <p:spPr>
          <a:xfrm rot="16200000">
            <a:off x="-935948" y="596812"/>
            <a:ext cx="2711302" cy="584775"/>
          </a:xfrm>
          <a:prstGeom prst="rect">
            <a:avLst/>
          </a:prstGeom>
          <a:noFill/>
        </p:spPr>
        <p:txBody>
          <a:bodyPr wrap="square" rtlCol="0">
            <a:spAutoFit/>
          </a:bodyPr>
          <a:lstStyle/>
          <a:p>
            <a:r>
              <a:rPr lang="lv" sz="3200" b="1" dirty="0">
                <a:solidFill>
                  <a:srgbClr val="F9A169"/>
                </a:solidFill>
              </a:rPr>
              <a:t>GADĪJUMA IZPĒTE</a:t>
            </a:r>
          </a:p>
        </p:txBody>
      </p:sp>
    </p:spTree>
    <p:extLst>
      <p:ext uri="{BB962C8B-B14F-4D97-AF65-F5344CB8AC3E}">
        <p14:creationId xmlns:p14="http://schemas.microsoft.com/office/powerpoint/2010/main" val="3041839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957428" y="1038889"/>
            <a:ext cx="11102510" cy="4981407"/>
          </a:xfrm>
        </p:spPr>
        <p:txBody>
          <a:bodyPr/>
          <a:lstStyle/>
          <a:p>
            <a:pPr>
              <a:lnSpc>
                <a:spcPct val="100000"/>
              </a:lnSpc>
            </a:pPr>
            <a:endParaRPr lang="en-GB" sz="1400" dirty="0"/>
          </a:p>
          <a:p>
            <a:pPr algn="just">
              <a:lnSpc>
                <a:spcPct val="150000"/>
              </a:lnSpc>
            </a:pPr>
            <a:r>
              <a:rPr lang="lv" dirty="0"/>
              <a:t>Mūsu mērķa grupa, pirmās paaudzes imigranti, pārsvarā no Āzijas kopienas, pulcējas katru nedēļu, lai izbaudītu socializēšanos, krāsošanos un piedalīšanos mākslas un amatniecības aktivitātēs.</a:t>
            </a:r>
          </a:p>
          <a:p>
            <a:pPr algn="just">
              <a:lnSpc>
                <a:spcPct val="150000"/>
              </a:lnSpc>
            </a:pPr>
            <a:r>
              <a:rPr lang="lv" dirty="0"/>
              <a:t>Sievietes ieinteresēja pakāpeniska mudināšana izmantot tiešsaistes krāsojamās lietotnes, nevis papīra kopijas, kur viņas varēja izvēlēties no 100 zīmējumiem.</a:t>
            </a:r>
          </a:p>
          <a:p>
            <a:pPr algn="just">
              <a:lnSpc>
                <a:spcPct val="150000"/>
              </a:lnSpc>
            </a:pPr>
            <a:r>
              <a:rPr lang="lv" dirty="0"/>
              <a:t>Drīz vien viņiem patika ierasties, lai izmantotu planšetdatorus, visu laiku veltot krāsojumam, lai spēlētu saskaņošanas spēli.</a:t>
            </a:r>
          </a:p>
        </p:txBody>
      </p:sp>
      <p:sp>
        <p:nvSpPr>
          <p:cNvPr id="3" name="Text Placeholder 2">
            <a:extLst>
              <a:ext uri="{FF2B5EF4-FFF2-40B4-BE49-F238E27FC236}">
                <a16:creationId xmlns:a16="http://schemas.microsoft.com/office/drawing/2014/main" id="{75EAE40D-9E96-D640-A3D5-6D42D7796328}"/>
              </a:ext>
            </a:extLst>
          </p:cNvPr>
          <p:cNvSpPr>
            <a:spLocks noGrp="1"/>
          </p:cNvSpPr>
          <p:nvPr>
            <p:ph type="body" sz="quarter" idx="18"/>
          </p:nvPr>
        </p:nvSpPr>
        <p:spPr>
          <a:xfrm>
            <a:off x="1094031" y="229344"/>
            <a:ext cx="11097969" cy="938284"/>
          </a:xfrm>
        </p:spPr>
        <p:txBody>
          <a:bodyPr/>
          <a:lstStyle/>
          <a:p>
            <a:r>
              <a:rPr lang="lv" dirty="0"/>
              <a:t>Kā mēs saistījām dalībniekus ar ārpasauli</a:t>
            </a:r>
            <a:endParaRPr lang="en-US" dirty="0"/>
          </a:p>
        </p:txBody>
      </p:sp>
      <p:sp>
        <p:nvSpPr>
          <p:cNvPr id="4" name="Rectangle 3">
            <a:extLst>
              <a:ext uri="{FF2B5EF4-FFF2-40B4-BE49-F238E27FC236}">
                <a16:creationId xmlns:a16="http://schemas.microsoft.com/office/drawing/2014/main" id="{379CBDC3-76A8-475D-D0F0-CFB24AA69AB8}"/>
              </a:ext>
            </a:extLst>
          </p:cNvPr>
          <p:cNvSpPr/>
          <p:nvPr/>
        </p:nvSpPr>
        <p:spPr>
          <a:xfrm>
            <a:off x="-14038"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Box 4">
            <a:extLst>
              <a:ext uri="{FF2B5EF4-FFF2-40B4-BE49-F238E27FC236}">
                <a16:creationId xmlns:a16="http://schemas.microsoft.com/office/drawing/2014/main" id="{2BB82D61-8552-A18F-D6D9-15FFD5FC171A}"/>
              </a:ext>
            </a:extLst>
          </p:cNvPr>
          <p:cNvSpPr txBox="1"/>
          <p:nvPr/>
        </p:nvSpPr>
        <p:spPr>
          <a:xfrm rot="16200000">
            <a:off x="-935948" y="596812"/>
            <a:ext cx="2711302" cy="584775"/>
          </a:xfrm>
          <a:prstGeom prst="rect">
            <a:avLst/>
          </a:prstGeom>
          <a:noFill/>
        </p:spPr>
        <p:txBody>
          <a:bodyPr wrap="square" rtlCol="0">
            <a:spAutoFit/>
          </a:bodyPr>
          <a:lstStyle/>
          <a:p>
            <a:r>
              <a:rPr lang="lv" sz="3200" b="1" dirty="0">
                <a:solidFill>
                  <a:srgbClr val="F9A169"/>
                </a:solidFill>
              </a:rPr>
              <a:t>GADĪJUMA IZPĒTE</a:t>
            </a:r>
          </a:p>
        </p:txBody>
      </p:sp>
    </p:spTree>
    <p:extLst>
      <p:ext uri="{BB962C8B-B14F-4D97-AF65-F5344CB8AC3E}">
        <p14:creationId xmlns:p14="http://schemas.microsoft.com/office/powerpoint/2010/main" val="243098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966719" y="1247776"/>
            <a:ext cx="11102510" cy="4981407"/>
          </a:xfrm>
        </p:spPr>
        <p:txBody>
          <a:bodyPr/>
          <a:lstStyle/>
          <a:p>
            <a:pPr>
              <a:lnSpc>
                <a:spcPct val="150000"/>
              </a:lnSpc>
            </a:pPr>
            <a:endParaRPr lang="en-GB" sz="1400" dirty="0"/>
          </a:p>
          <a:p>
            <a:pPr algn="just">
              <a:lnSpc>
                <a:spcPct val="150000"/>
              </a:lnSpc>
            </a:pPr>
            <a:r>
              <a:rPr lang="lv" dirty="0"/>
              <a:t>Lai novērstu atkarību no koordinatoriem/brīvprātīgajiem, viņi tika mudināti pašiem ieslēgt ierīces un ielādēt lietotni, nevis katru nedēļu gaidīt koordinatoru. Viņiem katru nedēļu tika mācīts viens jauns solis, lai mācītos/veiktu, pakāpeniski veidojot pārliecību, lai ieslēgtu, ielādētu un piekļūtu lietotnei savā ierīcē.</a:t>
            </a:r>
          </a:p>
          <a:p>
            <a:pPr algn="just">
              <a:lnSpc>
                <a:spcPct val="150000"/>
              </a:lnSpc>
            </a:pPr>
            <a:r>
              <a:rPr lang="lv" dirty="0"/>
              <a:t>Drīz viņi vēlējās izpētīt ierīces tālāk, redzot bezgalīgās iespējas, ko piedāvā digitālās tehnoloģijas.</a:t>
            </a:r>
          </a:p>
          <a:p>
            <a:pPr algn="just">
              <a:lnSpc>
                <a:spcPct val="150000"/>
              </a:lnSpc>
            </a:pPr>
            <a:endParaRPr lang="en-GB" dirty="0"/>
          </a:p>
        </p:txBody>
      </p:sp>
      <p:sp>
        <p:nvSpPr>
          <p:cNvPr id="4" name="Rectangle 3">
            <a:extLst>
              <a:ext uri="{FF2B5EF4-FFF2-40B4-BE49-F238E27FC236}">
                <a16:creationId xmlns:a16="http://schemas.microsoft.com/office/drawing/2014/main" id="{08507E73-8042-FC7C-E563-5351E9C29D3D}"/>
              </a:ext>
            </a:extLst>
          </p:cNvPr>
          <p:cNvSpPr/>
          <p:nvPr/>
        </p:nvSpPr>
        <p:spPr>
          <a:xfrm>
            <a:off x="1"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Box 4">
            <a:extLst>
              <a:ext uri="{FF2B5EF4-FFF2-40B4-BE49-F238E27FC236}">
                <a16:creationId xmlns:a16="http://schemas.microsoft.com/office/drawing/2014/main" id="{22707ADF-88C0-A635-D4AF-91946FBCA74F}"/>
              </a:ext>
            </a:extLst>
          </p:cNvPr>
          <p:cNvSpPr txBox="1"/>
          <p:nvPr/>
        </p:nvSpPr>
        <p:spPr>
          <a:xfrm rot="16200000">
            <a:off x="-935948" y="596812"/>
            <a:ext cx="2711302" cy="584775"/>
          </a:xfrm>
          <a:prstGeom prst="rect">
            <a:avLst/>
          </a:prstGeom>
          <a:noFill/>
        </p:spPr>
        <p:txBody>
          <a:bodyPr wrap="square" rtlCol="0">
            <a:spAutoFit/>
          </a:bodyPr>
          <a:lstStyle/>
          <a:p>
            <a:r>
              <a:rPr lang="lv" sz="3200" b="1" dirty="0">
                <a:solidFill>
                  <a:srgbClr val="F9A169"/>
                </a:solidFill>
              </a:rPr>
              <a:t>GADĪJUMA IZPĒTE</a:t>
            </a:r>
          </a:p>
        </p:txBody>
      </p:sp>
      <p:sp>
        <p:nvSpPr>
          <p:cNvPr id="9" name="Text Placeholder 2">
            <a:extLst>
              <a:ext uri="{FF2B5EF4-FFF2-40B4-BE49-F238E27FC236}">
                <a16:creationId xmlns:a16="http://schemas.microsoft.com/office/drawing/2014/main" id="{C494BA36-0848-8185-B50A-686271EFD9A2}"/>
              </a:ext>
            </a:extLst>
          </p:cNvPr>
          <p:cNvSpPr>
            <a:spLocks noGrp="1"/>
          </p:cNvSpPr>
          <p:nvPr>
            <p:ph type="body" sz="quarter" idx="18"/>
          </p:nvPr>
        </p:nvSpPr>
        <p:spPr>
          <a:xfrm>
            <a:off x="1094031" y="229344"/>
            <a:ext cx="11097969" cy="938284"/>
          </a:xfrm>
        </p:spPr>
        <p:txBody>
          <a:bodyPr/>
          <a:lstStyle/>
          <a:p>
            <a:r>
              <a:rPr lang="lv" dirty="0"/>
              <a:t>Kā mēs saistījām dalībniekus ar ārpasauli</a:t>
            </a:r>
            <a:endParaRPr lang="en-US" dirty="0"/>
          </a:p>
        </p:txBody>
      </p:sp>
    </p:spTree>
    <p:extLst>
      <p:ext uri="{BB962C8B-B14F-4D97-AF65-F5344CB8AC3E}">
        <p14:creationId xmlns:p14="http://schemas.microsoft.com/office/powerpoint/2010/main" val="2888249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957428" y="1123950"/>
            <a:ext cx="10302451" cy="4981407"/>
          </a:xfrm>
        </p:spPr>
        <p:txBody>
          <a:bodyPr/>
          <a:lstStyle/>
          <a:p>
            <a:pPr algn="just">
              <a:lnSpc>
                <a:spcPct val="150000"/>
              </a:lnSpc>
            </a:pPr>
            <a:endParaRPr lang="en-GB" sz="1400" dirty="0"/>
          </a:p>
          <a:p>
            <a:pPr algn="just">
              <a:lnSpc>
                <a:spcPct val="150000"/>
              </a:lnSpc>
            </a:pPr>
            <a:r>
              <a:rPr lang="lv" dirty="0"/>
              <a:t>Laika gaitā sievietes iemācījās izmantot pakalpojumu YouTube, lai piekļūtu videoklipiem par reliģijas zinātniekiem, ēdienu gatavošanu un daudz ko citu, paverot pilnīgi jaunu iespēju pasauli, palīdzot samazināt izolāciju un atkarību no citiem digitālo mediju izmantošanā.</a:t>
            </a:r>
          </a:p>
          <a:p>
            <a:pPr algn="just">
              <a:lnSpc>
                <a:spcPct val="150000"/>
              </a:lnSpc>
            </a:pPr>
            <a:r>
              <a:rPr lang="lv" dirty="0"/>
              <a:t>Tagad viņi var pievienoties sesijām, pat ja viņiem nav labi, tiešsaistē, izmantojot tālummaiņu, tādējādi samazinot izolācijas risku.</a:t>
            </a:r>
          </a:p>
        </p:txBody>
      </p:sp>
      <p:sp>
        <p:nvSpPr>
          <p:cNvPr id="4" name="Rectangle 3">
            <a:extLst>
              <a:ext uri="{FF2B5EF4-FFF2-40B4-BE49-F238E27FC236}">
                <a16:creationId xmlns:a16="http://schemas.microsoft.com/office/drawing/2014/main" id="{5CE81E19-8FAB-1890-FDC0-27E7F66BFA1E}"/>
              </a:ext>
            </a:extLst>
          </p:cNvPr>
          <p:cNvSpPr/>
          <p:nvPr/>
        </p:nvSpPr>
        <p:spPr>
          <a:xfrm>
            <a:off x="1"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Box 4">
            <a:extLst>
              <a:ext uri="{FF2B5EF4-FFF2-40B4-BE49-F238E27FC236}">
                <a16:creationId xmlns:a16="http://schemas.microsoft.com/office/drawing/2014/main" id="{258B886A-69D1-DA81-A8E8-F248B1CE5868}"/>
              </a:ext>
            </a:extLst>
          </p:cNvPr>
          <p:cNvSpPr txBox="1"/>
          <p:nvPr/>
        </p:nvSpPr>
        <p:spPr>
          <a:xfrm rot="16200000">
            <a:off x="-935948" y="596812"/>
            <a:ext cx="2711302" cy="584775"/>
          </a:xfrm>
          <a:prstGeom prst="rect">
            <a:avLst/>
          </a:prstGeom>
          <a:noFill/>
        </p:spPr>
        <p:txBody>
          <a:bodyPr wrap="square" rtlCol="0">
            <a:spAutoFit/>
          </a:bodyPr>
          <a:lstStyle/>
          <a:p>
            <a:r>
              <a:rPr lang="lv" sz="3200" b="1" dirty="0">
                <a:solidFill>
                  <a:srgbClr val="F9A169"/>
                </a:solidFill>
              </a:rPr>
              <a:t>GADĪJUMA IZPĒTE</a:t>
            </a:r>
          </a:p>
        </p:txBody>
      </p:sp>
      <p:sp>
        <p:nvSpPr>
          <p:cNvPr id="9" name="Text Placeholder 2">
            <a:extLst>
              <a:ext uri="{FF2B5EF4-FFF2-40B4-BE49-F238E27FC236}">
                <a16:creationId xmlns:a16="http://schemas.microsoft.com/office/drawing/2014/main" id="{0A224953-BF61-71E3-A74B-A088F70E7297}"/>
              </a:ext>
            </a:extLst>
          </p:cNvPr>
          <p:cNvSpPr>
            <a:spLocks noGrp="1"/>
          </p:cNvSpPr>
          <p:nvPr>
            <p:ph type="body" sz="quarter" idx="18"/>
          </p:nvPr>
        </p:nvSpPr>
        <p:spPr>
          <a:xfrm>
            <a:off x="1094031" y="229344"/>
            <a:ext cx="11097969" cy="938284"/>
          </a:xfrm>
        </p:spPr>
        <p:txBody>
          <a:bodyPr/>
          <a:lstStyle/>
          <a:p>
            <a:r>
              <a:rPr lang="lv" dirty="0"/>
              <a:t>Kā mēs saistījām dalībniekus ar ārpasauli</a:t>
            </a:r>
            <a:endParaRPr lang="en-US" dirty="0"/>
          </a:p>
        </p:txBody>
      </p:sp>
    </p:spTree>
    <p:extLst>
      <p:ext uri="{BB962C8B-B14F-4D97-AF65-F5344CB8AC3E}">
        <p14:creationId xmlns:p14="http://schemas.microsoft.com/office/powerpoint/2010/main" val="358749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790364" y="4493866"/>
            <a:ext cx="7458258" cy="3543114"/>
          </a:xfrm>
        </p:spPr>
        <p:txBody>
          <a:bodyPr/>
          <a:lstStyle/>
          <a:p>
            <a:r>
              <a:rPr lang="en-IE" dirty="0"/>
              <a:t>2. </a:t>
            </a:r>
            <a:r>
              <a:rPr lang="en-IE" dirty="0" err="1"/>
              <a:t>Tēma</a:t>
            </a:r>
            <a:r>
              <a:rPr lang="en-IE" dirty="0"/>
              <a:t>: </a:t>
            </a:r>
            <a:r>
              <a:rPr lang="en-IE" dirty="0" err="1"/>
              <a:t>Tehnisko</a:t>
            </a:r>
            <a:r>
              <a:rPr lang="en-IE" dirty="0"/>
              <a:t> </a:t>
            </a:r>
            <a:r>
              <a:rPr lang="en-IE" dirty="0" err="1"/>
              <a:t>poblēmu</a:t>
            </a:r>
            <a:r>
              <a:rPr lang="en-IE" dirty="0"/>
              <a:t> </a:t>
            </a:r>
            <a:r>
              <a:rPr lang="en-IE" dirty="0" err="1"/>
              <a:t>risināšana</a:t>
            </a:r>
            <a:endParaRPr lang="en-GB" dirty="0"/>
          </a:p>
          <a:p>
            <a:endParaRPr lang="en-IE" dirty="0"/>
          </a:p>
        </p:txBody>
      </p:sp>
      <p:pic>
        <p:nvPicPr>
          <p:cNvPr id="6" name="Picture Placeholder 5" descr="People working on a computer">
            <a:extLst>
              <a:ext uri="{FF2B5EF4-FFF2-40B4-BE49-F238E27FC236}">
                <a16:creationId xmlns:a16="http://schemas.microsoft.com/office/drawing/2014/main" id="{D47F034C-C0C4-8D9F-0F35-691019B9C63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793" b="12793"/>
          <a:stretch>
            <a:fillRect/>
          </a:stretch>
        </p:blipFill>
        <p:spPr/>
      </p:pic>
    </p:spTree>
    <p:extLst>
      <p:ext uri="{BB962C8B-B14F-4D97-AF65-F5344CB8AC3E}">
        <p14:creationId xmlns:p14="http://schemas.microsoft.com/office/powerpoint/2010/main" val="116871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1111819"/>
            <a:ext cx="11102510" cy="4038015"/>
          </a:xfrm>
        </p:spPr>
        <p:txBody>
          <a:bodyPr/>
          <a:lstStyle/>
          <a:p>
            <a:r>
              <a:rPr lang="lv" dirty="0">
                <a:solidFill>
                  <a:schemeClr val="accent6"/>
                </a:solidFill>
              </a:rPr>
              <a:t>Pirms sākam 2. tēmu, šeit ir dažas noderīgas definīcijas, kas jums palīdzēs</a:t>
            </a:r>
          </a:p>
          <a:p>
            <a:r>
              <a:rPr lang="lv" dirty="0">
                <a:solidFill>
                  <a:schemeClr val="accent6"/>
                </a:solidFill>
              </a:rPr>
              <a:t>saprast šajā modulī sniegt</a:t>
            </a:r>
            <a:r>
              <a:rPr lang="en-US" dirty="0">
                <a:solidFill>
                  <a:schemeClr val="accent6"/>
                </a:solidFill>
              </a:rPr>
              <a:t>o</a:t>
            </a:r>
            <a:r>
              <a:rPr lang="lv" dirty="0">
                <a:solidFill>
                  <a:schemeClr val="accent6"/>
                </a:solidFill>
              </a:rPr>
              <a:t> informācij</a:t>
            </a:r>
            <a:r>
              <a:rPr lang="en-US" dirty="0">
                <a:solidFill>
                  <a:schemeClr val="accent6"/>
                </a:solidFill>
              </a:rPr>
              <a:t>u</a:t>
            </a:r>
            <a:r>
              <a:rPr lang="lv" dirty="0">
                <a:solidFill>
                  <a:schemeClr val="accent6"/>
                </a:solidFill>
              </a:rPr>
              <a:t>.</a:t>
            </a:r>
          </a:p>
          <a:p>
            <a:endParaRPr lang="en-US" dirty="0">
              <a:solidFill>
                <a:schemeClr val="accent6"/>
              </a:solidFill>
            </a:endParaRPr>
          </a:p>
          <a:p>
            <a:r>
              <a:rPr lang="lv" sz="2400" b="1" dirty="0">
                <a:solidFill>
                  <a:schemeClr val="tx1"/>
                </a:solidFill>
              </a:rPr>
              <a:t>Traucējummeklēšana </a:t>
            </a:r>
            <a:r>
              <a:rPr lang="lv" sz="2400" dirty="0">
                <a:solidFill>
                  <a:schemeClr val="tx1"/>
                </a:solidFill>
              </a:rPr>
              <a:t>ir sistemātiska pieeja problēmu risināšanai, ko bieži izmanto, lai atrastu un labotu problēmas ar sarežģītām iekārtām, elektroniku, datoriem un programmatūras sistēmām.</a:t>
            </a:r>
          </a:p>
          <a:p>
            <a:endParaRPr lang="en-GB" sz="2400" dirty="0">
              <a:solidFill>
                <a:srgbClr val="0675AD"/>
              </a:solidFill>
            </a:endParaRPr>
          </a:p>
          <a:p>
            <a:r>
              <a:rPr lang="lv" sz="2400" b="1" dirty="0">
                <a:solidFill>
                  <a:schemeClr val="tx1"/>
                </a:solidFill>
              </a:rPr>
              <a:t>Forums </a:t>
            </a:r>
            <a:r>
              <a:rPr lang="lv" sz="2400" dirty="0">
                <a:solidFill>
                  <a:schemeClr val="tx1"/>
                </a:solidFill>
              </a:rPr>
              <a:t>ir vieta, situācija vai grupa, kurā cilvēki apmainās ar idejām un apspriež jautājumus, </a:t>
            </a:r>
            <a:r>
              <a:rPr lang="en-US" sz="2400" dirty="0">
                <a:solidFill>
                  <a:schemeClr val="tx1"/>
                </a:solidFill>
              </a:rPr>
              <a:t>t.sk. </a:t>
            </a:r>
            <a:r>
              <a:rPr lang="lv" sz="2400" dirty="0">
                <a:solidFill>
                  <a:schemeClr val="tx1"/>
                </a:solidFill>
              </a:rPr>
              <a:t>īpaši svarīgus tehnoloģiju jautājumus.</a:t>
            </a:r>
            <a:endParaRPr lang="en-RU" sz="2400" dirty="0">
              <a:solidFill>
                <a:schemeClr val="tx1"/>
              </a:solidFill>
            </a:endParaRPr>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lv" dirty="0"/>
              <a:t>Attiecīgās definīcijas</a:t>
            </a:r>
            <a:endParaRPr lang="en-RU" dirty="0"/>
          </a:p>
        </p:txBody>
      </p:sp>
    </p:spTree>
    <p:extLst>
      <p:ext uri="{BB962C8B-B14F-4D97-AF65-F5344CB8AC3E}">
        <p14:creationId xmlns:p14="http://schemas.microsoft.com/office/powerpoint/2010/main" val="1715950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3B890C4-5075-2084-A510-5DDE35F7F9F0}"/>
              </a:ext>
            </a:extLst>
          </p:cNvPr>
          <p:cNvSpPr>
            <a:spLocks noGrp="1"/>
          </p:cNvSpPr>
          <p:nvPr>
            <p:ph type="body" sz="quarter" idx="16"/>
          </p:nvPr>
        </p:nvSpPr>
        <p:spPr>
          <a:xfrm>
            <a:off x="442524" y="1619667"/>
            <a:ext cx="11102510" cy="4038015"/>
          </a:xfrm>
        </p:spPr>
        <p:txBody>
          <a:bodyPr/>
          <a:lstStyle/>
          <a:p>
            <a:r>
              <a:rPr lang="lv" dirty="0"/>
              <a:t>Digitālās tehnoloģijas ir labākais sasniegums, </a:t>
            </a:r>
            <a:r>
              <a:rPr lang="en-US" dirty="0" err="1"/>
              <a:t>ko</a:t>
            </a:r>
            <a:r>
              <a:rPr lang="en-US" dirty="0"/>
              <a:t> </a:t>
            </a:r>
            <a:r>
              <a:rPr lang="en-US" dirty="0" err="1"/>
              <a:t>radījusi</a:t>
            </a:r>
            <a:r>
              <a:rPr lang="en-US" dirty="0"/>
              <a:t> </a:t>
            </a:r>
            <a:r>
              <a:rPr lang="lv" dirty="0"/>
              <a:t>cilvēce, bet tās var </a:t>
            </a:r>
            <a:r>
              <a:rPr lang="en-US" dirty="0" err="1"/>
              <a:t>radīt</a:t>
            </a:r>
            <a:r>
              <a:rPr lang="lv" dirty="0"/>
              <a:t> milzīgas galvassāpes, ja kļūmes paceļ </a:t>
            </a:r>
            <a:r>
              <a:rPr lang="en-US" dirty="0" err="1"/>
              <a:t>savu</a:t>
            </a:r>
            <a:r>
              <a:rPr lang="lv" dirty="0"/>
              <a:t> neglīto galvu!</a:t>
            </a:r>
          </a:p>
          <a:p>
            <a:endParaRPr lang="en-GB" dirty="0"/>
          </a:p>
          <a:p>
            <a:r>
              <a:rPr lang="lv" dirty="0"/>
              <a:t>Problēmu novēršanas pamatprincipu apgūšana var dot lielu iespēju sievietēm migrantēm, kas apmetas jaunās kopienās. Šīs zināšanas var palīdzēt viņ</a:t>
            </a:r>
            <a:r>
              <a:rPr lang="en-US" dirty="0"/>
              <a:t>ā</a:t>
            </a:r>
            <a:r>
              <a:rPr lang="lv" dirty="0"/>
              <a:t>m </a:t>
            </a:r>
            <a:r>
              <a:rPr lang="en-US" dirty="0" err="1"/>
              <a:t>pašām</a:t>
            </a:r>
            <a:r>
              <a:rPr lang="en-US" dirty="0"/>
              <a:t>, </a:t>
            </a:r>
            <a:r>
              <a:rPr lang="en-US" dirty="0" err="1"/>
              <a:t>vai</a:t>
            </a:r>
            <a:r>
              <a:rPr lang="en-US" dirty="0"/>
              <a:t> </a:t>
            </a:r>
            <a:r>
              <a:rPr lang="en-US" dirty="0" err="1"/>
              <a:t>konsultēt</a:t>
            </a:r>
            <a:r>
              <a:rPr lang="en-US" dirty="0"/>
              <a:t> </a:t>
            </a:r>
            <a:r>
              <a:rPr lang="lv" dirty="0"/>
              <a:t>cit</a:t>
            </a:r>
            <a:r>
              <a:rPr lang="en-US" dirty="0"/>
              <a:t>us</a:t>
            </a:r>
            <a:r>
              <a:rPr lang="lv" dirty="0"/>
              <a:t> kopienas locekļ</a:t>
            </a:r>
            <a:r>
              <a:rPr lang="en-US" dirty="0"/>
              <a:t>us</a:t>
            </a:r>
            <a:r>
              <a:rPr lang="lv" dirty="0"/>
              <a:t> vai papildināt </a:t>
            </a:r>
            <a:r>
              <a:rPr lang="en-US" dirty="0" err="1"/>
              <a:t>savu</a:t>
            </a:r>
            <a:r>
              <a:rPr lang="lv" dirty="0"/>
              <a:t> CV.</a:t>
            </a:r>
          </a:p>
          <a:p>
            <a:endParaRPr lang="en-GB" dirty="0"/>
          </a:p>
          <a:p>
            <a:r>
              <a:rPr lang="lv" dirty="0"/>
              <a:t>Problēmu risināšana sākas ar problēmas definēšanu. Pēc tam varat sagatavot risinājumu un mēģināt atrisināt problēmu. </a:t>
            </a:r>
            <a:r>
              <a:rPr lang="en-US" dirty="0" err="1"/>
              <a:t>Beigās</a:t>
            </a:r>
            <a:r>
              <a:rPr lang="lv" dirty="0"/>
              <a:t> pārdomāj</a:t>
            </a:r>
            <a:r>
              <a:rPr lang="en-US" dirty="0" err="1"/>
              <a:t>ie</a:t>
            </a:r>
            <a:r>
              <a:rPr lang="lv" dirty="0"/>
              <a:t>t darbības, kuras veicāt, lai atrisinātu savu digitālo problēmu.</a:t>
            </a:r>
          </a:p>
        </p:txBody>
      </p:sp>
      <p:sp>
        <p:nvSpPr>
          <p:cNvPr id="8" name="Text Placeholder 7">
            <a:extLst>
              <a:ext uri="{FF2B5EF4-FFF2-40B4-BE49-F238E27FC236}">
                <a16:creationId xmlns:a16="http://schemas.microsoft.com/office/drawing/2014/main" id="{90A7726B-81DD-EF47-8984-1795807DB6C4}"/>
              </a:ext>
            </a:extLst>
          </p:cNvPr>
          <p:cNvSpPr>
            <a:spLocks noGrp="1"/>
          </p:cNvSpPr>
          <p:nvPr>
            <p:ph type="body" sz="quarter" idx="18"/>
          </p:nvPr>
        </p:nvSpPr>
        <p:spPr>
          <a:xfrm>
            <a:off x="0" y="159366"/>
            <a:ext cx="11097969" cy="713064"/>
          </a:xfrm>
        </p:spPr>
        <p:txBody>
          <a:bodyPr>
            <a:normAutofit/>
          </a:bodyPr>
          <a:lstStyle/>
          <a:p>
            <a:r>
              <a:rPr lang="lv" dirty="0"/>
              <a:t>Problēmu novēršanas izmantošana</a:t>
            </a:r>
            <a:r>
              <a:rPr lang="en-US" dirty="0"/>
              <a:t>,</a:t>
            </a:r>
            <a:r>
              <a:rPr lang="lv" dirty="0"/>
              <a:t> problēmu risināšanai</a:t>
            </a:r>
          </a:p>
        </p:txBody>
      </p:sp>
    </p:spTree>
    <p:extLst>
      <p:ext uri="{BB962C8B-B14F-4D97-AF65-F5344CB8AC3E}">
        <p14:creationId xmlns:p14="http://schemas.microsoft.com/office/powerpoint/2010/main" val="821718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3"/>
          </p:nvPr>
        </p:nvSpPr>
        <p:spPr/>
        <p:txBody>
          <a:bodyPr/>
          <a:lstStyle/>
          <a:p>
            <a:r>
              <a:rPr lang="lv" dirty="0"/>
              <a:t>Apskatīsim katru soli sīkāk</a:t>
            </a:r>
          </a:p>
        </p:txBody>
      </p:sp>
      <p:sp>
        <p:nvSpPr>
          <p:cNvPr id="6" name="Text Placeholder 5">
            <a:extLst>
              <a:ext uri="{FF2B5EF4-FFF2-40B4-BE49-F238E27FC236}">
                <a16:creationId xmlns:a16="http://schemas.microsoft.com/office/drawing/2014/main" id="{8B5D0F2B-384E-481A-9835-90FBF091ED3D}"/>
              </a:ext>
            </a:extLst>
          </p:cNvPr>
          <p:cNvSpPr>
            <a:spLocks noGrp="1"/>
          </p:cNvSpPr>
          <p:nvPr>
            <p:ph type="body" sz="quarter" idx="17"/>
          </p:nvPr>
        </p:nvSpPr>
        <p:spPr>
          <a:xfrm>
            <a:off x="0" y="1419516"/>
            <a:ext cx="8211159" cy="3642009"/>
          </a:xfrm>
        </p:spPr>
        <p:txBody>
          <a:bodyPr/>
          <a:lstStyle/>
          <a:p>
            <a:pPr marL="457200" indent="-457200">
              <a:buAutoNum type="arabicPeriod"/>
            </a:pPr>
            <a:r>
              <a:rPr lang="lv" sz="2400" b="1" dirty="0">
                <a:solidFill>
                  <a:srgbClr val="F9A169"/>
                </a:solidFill>
              </a:rPr>
              <a:t>Definējiet digitālo problēmu</a:t>
            </a:r>
            <a:endParaRPr lang="en-GB" sz="2400" b="1" dirty="0">
              <a:solidFill>
                <a:srgbClr val="F9A169"/>
              </a:solidFill>
            </a:endParaRPr>
          </a:p>
          <a:p>
            <a:r>
              <a:rPr lang="lv" sz="2400" dirty="0">
                <a:solidFill>
                  <a:schemeClr val="tx1"/>
                </a:solidFill>
              </a:rPr>
              <a:t>Šis ir pirmais solis ceļā uz risinājumu. Tas prasīs daudz jautājumu uz </a:t>
            </a:r>
            <a:r>
              <a:rPr lang="en-US" sz="2400" dirty="0" err="1">
                <a:solidFill>
                  <a:schemeClr val="tx1"/>
                </a:solidFill>
              </a:rPr>
              <a:t>kuriem</a:t>
            </a:r>
            <a:r>
              <a:rPr lang="en-US" sz="2400" dirty="0">
                <a:solidFill>
                  <a:schemeClr val="tx1"/>
                </a:solidFill>
              </a:rPr>
              <a:t> </a:t>
            </a:r>
            <a:r>
              <a:rPr lang="en-US" sz="2400" dirty="0" err="1">
                <a:solidFill>
                  <a:schemeClr val="tx1"/>
                </a:solidFill>
              </a:rPr>
              <a:t>būs</a:t>
            </a:r>
            <a:r>
              <a:rPr lang="en-US" sz="2400" dirty="0">
                <a:solidFill>
                  <a:schemeClr val="tx1"/>
                </a:solidFill>
              </a:rPr>
              <a:t> </a:t>
            </a:r>
            <a:r>
              <a:rPr lang="en-US" sz="2400" dirty="0" err="1">
                <a:solidFill>
                  <a:schemeClr val="tx1"/>
                </a:solidFill>
              </a:rPr>
              <a:t>jā</a:t>
            </a:r>
            <a:r>
              <a:rPr lang="lv" sz="2400" dirty="0">
                <a:solidFill>
                  <a:schemeClr val="tx1"/>
                </a:solidFill>
              </a:rPr>
              <a:t>atbild. Jums ir nepieciešams skaidrs problēmas redzējums.</a:t>
            </a:r>
            <a:endParaRPr lang="en-US" sz="2400" dirty="0">
              <a:solidFill>
                <a:schemeClr val="tx1"/>
              </a:solidFill>
            </a:endParaRPr>
          </a:p>
          <a:p>
            <a:r>
              <a:rPr lang="lv" sz="2400" dirty="0">
                <a:solidFill>
                  <a:schemeClr val="tx1"/>
                </a:solidFill>
              </a:rPr>
              <a:t> Meklējot palīdzību, jo vairāk detaļu vai vizuālo materiālu varat sniegt sev vai kādam citam, jo labāk.</a:t>
            </a:r>
            <a:endParaRPr lang="en-US" sz="2400" dirty="0">
              <a:solidFill>
                <a:schemeClr val="tx1"/>
              </a:solidFill>
            </a:endParaRPr>
          </a:p>
          <a:p>
            <a:r>
              <a:rPr lang="lv" sz="2400" dirty="0">
                <a:solidFill>
                  <a:schemeClr val="tx1"/>
                </a:solidFill>
              </a:rPr>
              <a:t> Daži </a:t>
            </a:r>
            <a:r>
              <a:rPr lang="en-US" sz="2400" dirty="0" err="1">
                <a:solidFill>
                  <a:schemeClr val="tx1"/>
                </a:solidFill>
              </a:rPr>
              <a:t>pedagogi</a:t>
            </a:r>
            <a:r>
              <a:rPr lang="lv" sz="2400" dirty="0">
                <a:solidFill>
                  <a:schemeClr val="tx1"/>
                </a:solidFill>
              </a:rPr>
              <a:t> veido videoklipus, izmantojot Screencastify, Loom vai Flipgrid, lai parādītu, kas notiek viņu datoros. Tas ir ļoti labs veids, kā dalīties informācijā ar kādu, kurš cenšas jums palīdzēt, ja pats nevarat atrast risinājumu.</a:t>
            </a:r>
            <a:endParaRPr lang="en-IE" sz="2400" dirty="0">
              <a:solidFill>
                <a:schemeClr val="tx1"/>
              </a:solidFill>
            </a:endParaRPr>
          </a:p>
        </p:txBody>
      </p:sp>
      <p:pic>
        <p:nvPicPr>
          <p:cNvPr id="10" name="Picture Placeholder 9" descr="Woman using smartphone at home">
            <a:extLst>
              <a:ext uri="{FF2B5EF4-FFF2-40B4-BE49-F238E27FC236}">
                <a16:creationId xmlns:a16="http://schemas.microsoft.com/office/drawing/2014/main" id="{9486860F-A1D3-396E-598B-E96923DA8D62}"/>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l="21999" r="21999"/>
          <a:stretch>
            <a:fillRect/>
          </a:stretch>
        </p:blipFill>
        <p:spPr/>
      </p:pic>
    </p:spTree>
    <p:extLst>
      <p:ext uri="{BB962C8B-B14F-4D97-AF65-F5344CB8AC3E}">
        <p14:creationId xmlns:p14="http://schemas.microsoft.com/office/powerpoint/2010/main" val="3997844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447676" y="1120347"/>
            <a:ext cx="5804844" cy="5058032"/>
          </a:xfrm>
        </p:spPr>
        <p:txBody>
          <a:bodyPr/>
          <a:lstStyle/>
          <a:p>
            <a:pPr algn="just"/>
            <a:r>
              <a:rPr lang="lv" sz="2400" dirty="0">
                <a:solidFill>
                  <a:schemeClr val="tx1"/>
                </a:solidFill>
              </a:rPr>
              <a:t>Nākamais solis ir sagatavoties un mēģināt atrisināt problēmu. Lai veiktu šīs darbības, ir jāveic izpēte un jārunā ar tiem, kuriem uzticaties, </a:t>
            </a:r>
            <a:r>
              <a:rPr lang="en-US" sz="2400" dirty="0">
                <a:solidFill>
                  <a:schemeClr val="tx1"/>
                </a:solidFill>
              </a:rPr>
              <a:t>un </a:t>
            </a:r>
            <a:r>
              <a:rPr lang="en-US" sz="2400" dirty="0" err="1">
                <a:solidFill>
                  <a:schemeClr val="tx1"/>
                </a:solidFill>
              </a:rPr>
              <a:t>jālūdz</a:t>
            </a:r>
            <a:r>
              <a:rPr lang="en-US" sz="2400" dirty="0">
                <a:solidFill>
                  <a:schemeClr val="tx1"/>
                </a:solidFill>
              </a:rPr>
              <a:t> </a:t>
            </a:r>
            <a:r>
              <a:rPr lang="lv" sz="2400" dirty="0">
                <a:solidFill>
                  <a:schemeClr val="tx1"/>
                </a:solidFill>
              </a:rPr>
              <a:t>palīdz</a:t>
            </a:r>
            <a:r>
              <a:rPr lang="en-US" sz="2400" dirty="0" err="1">
                <a:solidFill>
                  <a:schemeClr val="tx1"/>
                </a:solidFill>
              </a:rPr>
              <a:t>ība</a:t>
            </a:r>
            <a:r>
              <a:rPr lang="lv" sz="2400" dirty="0">
                <a:solidFill>
                  <a:schemeClr val="tx1"/>
                </a:solidFill>
              </a:rPr>
              <a:t> </a:t>
            </a:r>
            <a:r>
              <a:rPr lang="lv" dirty="0">
                <a:solidFill>
                  <a:schemeClr val="tx1"/>
                </a:solidFill>
              </a:rPr>
              <a:t>problēmas</a:t>
            </a:r>
            <a:r>
              <a:rPr lang="en-US" dirty="0">
                <a:solidFill>
                  <a:schemeClr val="tx1"/>
                </a:solidFill>
              </a:rPr>
              <a:t> </a:t>
            </a:r>
            <a:r>
              <a:rPr lang="lv" dirty="0">
                <a:solidFill>
                  <a:schemeClr val="tx1"/>
                </a:solidFill>
              </a:rPr>
              <a:t>novēr</a:t>
            </a:r>
            <a:r>
              <a:rPr lang="en-US" dirty="0" err="1">
                <a:solidFill>
                  <a:schemeClr val="tx1"/>
                </a:solidFill>
              </a:rPr>
              <a:t>šanā</a:t>
            </a:r>
            <a:r>
              <a:rPr lang="lv" dirty="0">
                <a:solidFill>
                  <a:schemeClr val="tx1"/>
                </a:solidFill>
              </a:rPr>
              <a:t>.</a:t>
            </a:r>
            <a:endParaRPr lang="en-US" dirty="0">
              <a:solidFill>
                <a:schemeClr val="tx1"/>
              </a:solidFill>
            </a:endParaRPr>
          </a:p>
          <a:p>
            <a:pPr algn="just"/>
            <a:r>
              <a:rPr lang="lv" dirty="0">
                <a:solidFill>
                  <a:schemeClr val="tx1"/>
                </a:solidFill>
              </a:rPr>
              <a:t> </a:t>
            </a:r>
            <a:r>
              <a:rPr lang="lv" sz="2400" dirty="0">
                <a:solidFill>
                  <a:schemeClr val="tx1"/>
                </a:solidFill>
              </a:rPr>
              <a:t>Vienmēr ir labi</a:t>
            </a:r>
            <a:r>
              <a:rPr lang="en-US" sz="2400" dirty="0">
                <a:solidFill>
                  <a:schemeClr val="tx1"/>
                </a:solidFill>
              </a:rPr>
              <a:t>,</a:t>
            </a:r>
            <a:r>
              <a:rPr lang="lv" sz="2400" dirty="0">
                <a:solidFill>
                  <a:schemeClr val="tx1"/>
                </a:solidFill>
              </a:rPr>
              <a:t> </a:t>
            </a:r>
            <a:r>
              <a:rPr lang="lv" dirty="0">
                <a:solidFill>
                  <a:schemeClr val="tx1"/>
                </a:solidFill>
              </a:rPr>
              <a:t>kā ieradumu</a:t>
            </a:r>
            <a:r>
              <a:rPr lang="en-US" dirty="0">
                <a:solidFill>
                  <a:schemeClr val="tx1"/>
                </a:solidFill>
              </a:rPr>
              <a:t>, </a:t>
            </a:r>
            <a:r>
              <a:rPr lang="lv" dirty="0">
                <a:solidFill>
                  <a:schemeClr val="tx1"/>
                </a:solidFill>
              </a:rPr>
              <a:t>notīrīt </a:t>
            </a:r>
            <a:r>
              <a:rPr lang="lv" sz="2400" dirty="0">
                <a:solidFill>
                  <a:schemeClr val="tx1"/>
                </a:solidFill>
              </a:rPr>
              <a:t>sīkfailus un restartēt ierīci. Sīkfailu dzēšana un ierīču restartēšana vai atjaunināšana palīdzēs izvairīties no tehniskām problēmām.</a:t>
            </a:r>
            <a:endParaRPr lang="en-US" sz="2400" dirty="0">
              <a:solidFill>
                <a:schemeClr val="tx1"/>
              </a:solidFill>
            </a:endParaRPr>
          </a:p>
          <a:p>
            <a:pPr algn="just"/>
            <a:r>
              <a:rPr lang="lv" sz="2400" dirty="0">
                <a:solidFill>
                  <a:schemeClr val="tx1"/>
                </a:solidFill>
              </a:rPr>
              <a:t> Daži Chrome paplašinājumi var radīt neparedzētas problēmas, tāpēc paplašinājumu noņemšana var būt laba prakse. Pārbaudiet, vai visas ierīces pamatdaļas ir kārtībā, piemēram, barošanas avots</a:t>
            </a:r>
            <a:r>
              <a:rPr lang="en-US" sz="2400" dirty="0">
                <a:solidFill>
                  <a:schemeClr val="tx1"/>
                </a:solidFill>
              </a:rPr>
              <a:t>.</a:t>
            </a:r>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675" y="309563"/>
            <a:ext cx="11096625" cy="1206199"/>
          </a:xfrm>
        </p:spPr>
        <p:txBody>
          <a:bodyPr/>
          <a:lstStyle/>
          <a:p>
            <a:r>
              <a:rPr lang="lv" dirty="0"/>
              <a:t>2. Sagatavojiet un atrisiniet problēmu</a:t>
            </a:r>
          </a:p>
        </p:txBody>
      </p:sp>
      <p:pic>
        <p:nvPicPr>
          <p:cNvPr id="1028" name="Picture 4">
            <a:extLst>
              <a:ext uri="{FF2B5EF4-FFF2-40B4-BE49-F238E27FC236}">
                <a16:creationId xmlns:a16="http://schemas.microsoft.com/office/drawing/2014/main" id="{8D26911E-14C5-9C87-7F77-2C785859622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52519" y="1919415"/>
            <a:ext cx="3904735" cy="438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966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27"/>
          </p:nvPr>
        </p:nvSpPr>
        <p:spPr>
          <a:xfrm>
            <a:off x="284581" y="1067232"/>
            <a:ext cx="5973903" cy="5181601"/>
          </a:xfrm>
        </p:spPr>
        <p:txBody>
          <a:bodyPr/>
          <a:lstStyle/>
          <a:p>
            <a:r>
              <a:rPr lang="en-GB" b="1" dirty="0">
                <a:solidFill>
                  <a:srgbClr val="0675AD"/>
                </a:solidFill>
              </a:rPr>
              <a:t> Forums </a:t>
            </a:r>
            <a:r>
              <a:rPr lang="en-GB" b="1" dirty="0" err="1">
                <a:solidFill>
                  <a:schemeClr val="tx1"/>
                </a:solidFill>
              </a:rPr>
              <a:t>ir</a:t>
            </a:r>
            <a:r>
              <a:rPr lang="en-GB" b="1" dirty="0">
                <a:solidFill>
                  <a:schemeClr val="tx1"/>
                </a:solidFill>
              </a:rPr>
              <a:t> </a:t>
            </a:r>
            <a:r>
              <a:rPr lang="en-GB" b="1" dirty="0" err="1">
                <a:solidFill>
                  <a:schemeClr val="tx1"/>
                </a:solidFill>
              </a:rPr>
              <a:t>tiešsaistes</a:t>
            </a:r>
            <a:r>
              <a:rPr lang="en-GB" b="1" dirty="0">
                <a:solidFill>
                  <a:schemeClr val="tx1"/>
                </a:solidFill>
              </a:rPr>
              <a:t> </a:t>
            </a:r>
            <a:r>
              <a:rPr lang="en-GB" b="1" dirty="0" err="1">
                <a:solidFill>
                  <a:schemeClr val="tx1"/>
                </a:solidFill>
              </a:rPr>
              <a:t>diskusiju</a:t>
            </a:r>
            <a:r>
              <a:rPr lang="en-GB" b="1" dirty="0">
                <a:solidFill>
                  <a:schemeClr val="tx1"/>
                </a:solidFill>
              </a:rPr>
              <a:t> </a:t>
            </a:r>
            <a:r>
              <a:rPr lang="en-GB" b="1" dirty="0" err="1">
                <a:solidFill>
                  <a:schemeClr val="tx1"/>
                </a:solidFill>
              </a:rPr>
              <a:t>panelis</a:t>
            </a:r>
            <a:r>
              <a:rPr lang="en-GB" b="1" dirty="0">
                <a:solidFill>
                  <a:schemeClr val="tx1"/>
                </a:solidFill>
              </a:rPr>
              <a:t>, </a:t>
            </a:r>
            <a:r>
              <a:rPr lang="en-GB" b="1" dirty="0" err="1">
                <a:solidFill>
                  <a:schemeClr val="tx1"/>
                </a:solidFill>
              </a:rPr>
              <a:t>kurā</a:t>
            </a:r>
            <a:r>
              <a:rPr lang="en-GB" b="1" dirty="0">
                <a:solidFill>
                  <a:schemeClr val="tx1"/>
                </a:solidFill>
              </a:rPr>
              <a:t> </a:t>
            </a:r>
            <a:r>
              <a:rPr lang="en-GB" b="1" dirty="0" err="1">
                <a:solidFill>
                  <a:schemeClr val="tx1"/>
                </a:solidFill>
              </a:rPr>
              <a:t>cilvēki</a:t>
            </a:r>
            <a:r>
              <a:rPr lang="en-GB" b="1" dirty="0">
                <a:solidFill>
                  <a:schemeClr val="tx1"/>
                </a:solidFill>
              </a:rPr>
              <a:t> </a:t>
            </a:r>
            <a:r>
              <a:rPr lang="en-GB" b="1" dirty="0" err="1">
                <a:solidFill>
                  <a:schemeClr val="tx1"/>
                </a:solidFill>
              </a:rPr>
              <a:t>var</a:t>
            </a:r>
            <a:r>
              <a:rPr lang="en-GB" b="1" dirty="0">
                <a:solidFill>
                  <a:schemeClr val="tx1"/>
                </a:solidFill>
              </a:rPr>
              <a:t> </a:t>
            </a:r>
            <a:r>
              <a:rPr lang="en-GB" b="1" dirty="0" err="1">
                <a:solidFill>
                  <a:srgbClr val="F9A169"/>
                </a:solidFill>
              </a:rPr>
              <a:t>uzdot</a:t>
            </a:r>
            <a:r>
              <a:rPr lang="en-GB" b="1" dirty="0">
                <a:solidFill>
                  <a:srgbClr val="F9A169"/>
                </a:solidFill>
              </a:rPr>
              <a:t> </a:t>
            </a:r>
            <a:r>
              <a:rPr lang="en-GB" b="1" dirty="0" err="1">
                <a:solidFill>
                  <a:srgbClr val="F9A169"/>
                </a:solidFill>
              </a:rPr>
              <a:t>jautājumus</a:t>
            </a:r>
            <a:r>
              <a:rPr lang="en-GB" b="1" dirty="0">
                <a:solidFill>
                  <a:srgbClr val="F9A169"/>
                </a:solidFill>
              </a:rPr>
              <a:t>,</a:t>
            </a:r>
            <a:r>
              <a:rPr lang="en-GB" b="1" dirty="0">
                <a:solidFill>
                  <a:srgbClr val="0675AD"/>
                </a:solidFill>
              </a:rPr>
              <a:t> </a:t>
            </a:r>
            <a:r>
              <a:rPr lang="en-GB" b="1" dirty="0" err="1">
                <a:solidFill>
                  <a:srgbClr val="8D5B98"/>
                </a:solidFill>
              </a:rPr>
              <a:t>dalīties</a:t>
            </a:r>
            <a:r>
              <a:rPr lang="en-GB" b="1" dirty="0">
                <a:solidFill>
                  <a:srgbClr val="8D5B98"/>
                </a:solidFill>
              </a:rPr>
              <a:t> </a:t>
            </a:r>
            <a:r>
              <a:rPr lang="en-GB" b="1" dirty="0" err="1">
                <a:solidFill>
                  <a:srgbClr val="8D5B98"/>
                </a:solidFill>
              </a:rPr>
              <a:t>pieredzē</a:t>
            </a:r>
            <a:r>
              <a:rPr lang="en-GB" b="1" dirty="0">
                <a:solidFill>
                  <a:srgbClr val="8D5B98"/>
                </a:solidFill>
              </a:rPr>
              <a:t> </a:t>
            </a:r>
            <a:r>
              <a:rPr lang="en-GB" b="1" dirty="0">
                <a:solidFill>
                  <a:schemeClr val="tx1"/>
                </a:solidFill>
              </a:rPr>
              <a:t>un </a:t>
            </a:r>
            <a:r>
              <a:rPr lang="en-GB" b="1" dirty="0" err="1">
                <a:solidFill>
                  <a:schemeClr val="tx1"/>
                </a:solidFill>
              </a:rPr>
              <a:t>apspriest</a:t>
            </a:r>
            <a:r>
              <a:rPr lang="en-GB" b="1" dirty="0">
                <a:solidFill>
                  <a:schemeClr val="tx1"/>
                </a:solidFill>
              </a:rPr>
              <a:t> </a:t>
            </a:r>
            <a:r>
              <a:rPr lang="en-GB" b="1" dirty="0" err="1">
                <a:solidFill>
                  <a:schemeClr val="tx1"/>
                </a:solidFill>
              </a:rPr>
              <a:t>abpusēji</a:t>
            </a:r>
            <a:r>
              <a:rPr lang="en-GB" b="1" dirty="0">
                <a:solidFill>
                  <a:schemeClr val="tx1"/>
                </a:solidFill>
              </a:rPr>
              <a:t> </a:t>
            </a:r>
            <a:r>
              <a:rPr lang="en-GB" b="1" dirty="0" err="1">
                <a:solidFill>
                  <a:schemeClr val="tx1"/>
                </a:solidFill>
              </a:rPr>
              <a:t>interesējošas</a:t>
            </a:r>
            <a:r>
              <a:rPr lang="en-GB" b="1" dirty="0">
                <a:solidFill>
                  <a:schemeClr val="tx1"/>
                </a:solidFill>
              </a:rPr>
              <a:t> </a:t>
            </a:r>
            <a:r>
              <a:rPr lang="en-GB" b="1" dirty="0" err="1">
                <a:solidFill>
                  <a:schemeClr val="tx1"/>
                </a:solidFill>
              </a:rPr>
              <a:t>tēmas</a:t>
            </a:r>
            <a:r>
              <a:rPr lang="en-GB" b="1" dirty="0">
                <a:solidFill>
                  <a:schemeClr val="tx1"/>
                </a:solidFill>
              </a:rPr>
              <a:t>.</a:t>
            </a:r>
          </a:p>
          <a:p>
            <a:r>
              <a:rPr lang="en-GB" b="1" dirty="0" err="1">
                <a:solidFill>
                  <a:schemeClr val="tx1"/>
                </a:solidFill>
              </a:rPr>
              <a:t>Forumi</a:t>
            </a:r>
            <a:r>
              <a:rPr lang="en-GB" b="1" dirty="0">
                <a:solidFill>
                  <a:schemeClr val="tx1"/>
                </a:solidFill>
              </a:rPr>
              <a:t> </a:t>
            </a:r>
            <a:r>
              <a:rPr lang="en-GB" b="1" dirty="0" err="1">
                <a:solidFill>
                  <a:schemeClr val="tx1"/>
                </a:solidFill>
              </a:rPr>
              <a:t>ir</a:t>
            </a:r>
            <a:r>
              <a:rPr lang="en-GB" b="1" dirty="0">
                <a:solidFill>
                  <a:schemeClr val="tx1"/>
                </a:solidFill>
              </a:rPr>
              <a:t> </a:t>
            </a:r>
            <a:r>
              <a:rPr lang="en-GB" b="1" dirty="0" err="1">
                <a:solidFill>
                  <a:schemeClr val="tx1"/>
                </a:solidFill>
              </a:rPr>
              <a:t>lielisks</a:t>
            </a:r>
            <a:r>
              <a:rPr lang="en-GB" b="1" dirty="0">
                <a:solidFill>
                  <a:schemeClr val="tx1"/>
                </a:solidFill>
              </a:rPr>
              <a:t> </a:t>
            </a:r>
            <a:r>
              <a:rPr lang="en-GB" b="1" dirty="0" err="1">
                <a:solidFill>
                  <a:schemeClr val="tx1"/>
                </a:solidFill>
              </a:rPr>
              <a:t>veids</a:t>
            </a:r>
            <a:r>
              <a:rPr lang="en-GB" b="1" dirty="0">
                <a:solidFill>
                  <a:schemeClr val="tx1"/>
                </a:solidFill>
              </a:rPr>
              <a:t>, </a:t>
            </a:r>
            <a:r>
              <a:rPr lang="en-GB" b="1" dirty="0" err="1">
                <a:solidFill>
                  <a:schemeClr val="tx1"/>
                </a:solidFill>
              </a:rPr>
              <a:t>kā</a:t>
            </a:r>
            <a:r>
              <a:rPr lang="en-GB" b="1" dirty="0">
                <a:solidFill>
                  <a:schemeClr val="tx1"/>
                </a:solidFill>
              </a:rPr>
              <a:t> </a:t>
            </a:r>
            <a:r>
              <a:rPr lang="en-GB" b="1" dirty="0" err="1">
                <a:solidFill>
                  <a:srgbClr val="FFC000"/>
                </a:solidFill>
              </a:rPr>
              <a:t>izveidot</a:t>
            </a:r>
            <a:r>
              <a:rPr lang="en-GB" b="1" dirty="0">
                <a:solidFill>
                  <a:schemeClr val="tx1"/>
                </a:solidFill>
              </a:rPr>
              <a:t> </a:t>
            </a:r>
            <a:r>
              <a:rPr lang="en-GB" b="1" dirty="0" err="1">
                <a:solidFill>
                  <a:schemeClr val="tx1"/>
                </a:solidFill>
              </a:rPr>
              <a:t>sociālos</a:t>
            </a:r>
            <a:r>
              <a:rPr lang="en-GB" b="1" dirty="0">
                <a:solidFill>
                  <a:schemeClr val="tx1"/>
                </a:solidFill>
              </a:rPr>
              <a:t> </a:t>
            </a:r>
            <a:r>
              <a:rPr lang="en-GB" b="1" dirty="0" err="1">
                <a:solidFill>
                  <a:schemeClr val="tx1"/>
                </a:solidFill>
              </a:rPr>
              <a:t>sakarus</a:t>
            </a:r>
            <a:r>
              <a:rPr lang="en-GB" b="1" dirty="0">
                <a:solidFill>
                  <a:schemeClr val="tx1"/>
                </a:solidFill>
              </a:rPr>
              <a:t> un </a:t>
            </a:r>
            <a:r>
              <a:rPr lang="en-GB" b="1" dirty="0" err="1">
                <a:solidFill>
                  <a:srgbClr val="0070C0"/>
                </a:solidFill>
              </a:rPr>
              <a:t>kopības</a:t>
            </a:r>
            <a:r>
              <a:rPr lang="en-GB" b="1" dirty="0">
                <a:solidFill>
                  <a:srgbClr val="0070C0"/>
                </a:solidFill>
              </a:rPr>
              <a:t> </a:t>
            </a:r>
            <a:r>
              <a:rPr lang="en-GB" b="1" dirty="0" err="1">
                <a:solidFill>
                  <a:srgbClr val="0070C0"/>
                </a:solidFill>
              </a:rPr>
              <a:t>sajūtu</a:t>
            </a:r>
            <a:r>
              <a:rPr lang="en-GB" b="1" dirty="0">
                <a:solidFill>
                  <a:srgbClr val="0070C0"/>
                </a:solidFill>
              </a:rPr>
              <a:t>. </a:t>
            </a:r>
            <a:r>
              <a:rPr lang="en-GB" b="1" dirty="0">
                <a:solidFill>
                  <a:schemeClr val="tx1"/>
                </a:solidFill>
              </a:rPr>
              <a:t>Tie </a:t>
            </a:r>
            <a:r>
              <a:rPr lang="en-GB" b="1" dirty="0" err="1">
                <a:solidFill>
                  <a:schemeClr val="tx1"/>
                </a:solidFill>
              </a:rPr>
              <a:t>var</a:t>
            </a:r>
            <a:r>
              <a:rPr lang="en-GB" b="1" dirty="0">
                <a:solidFill>
                  <a:schemeClr val="tx1"/>
                </a:solidFill>
              </a:rPr>
              <a:t> </a:t>
            </a:r>
            <a:r>
              <a:rPr lang="en-GB" b="1" dirty="0" err="1">
                <a:solidFill>
                  <a:schemeClr val="tx1"/>
                </a:solidFill>
              </a:rPr>
              <a:t>arī</a:t>
            </a:r>
            <a:r>
              <a:rPr lang="en-GB" b="1" dirty="0">
                <a:solidFill>
                  <a:schemeClr val="tx1"/>
                </a:solidFill>
              </a:rPr>
              <a:t> </a:t>
            </a:r>
            <a:r>
              <a:rPr lang="en-GB" b="1" dirty="0" err="1">
                <a:solidFill>
                  <a:schemeClr val="tx1"/>
                </a:solidFill>
              </a:rPr>
              <a:t>palīdzēt</a:t>
            </a:r>
            <a:r>
              <a:rPr lang="en-GB" b="1" dirty="0">
                <a:solidFill>
                  <a:schemeClr val="tx1"/>
                </a:solidFill>
              </a:rPr>
              <a:t> </a:t>
            </a:r>
            <a:r>
              <a:rPr lang="en-GB" b="1" dirty="0" err="1">
                <a:solidFill>
                  <a:schemeClr val="tx1"/>
                </a:solidFill>
              </a:rPr>
              <a:t>jums</a:t>
            </a:r>
            <a:r>
              <a:rPr lang="en-GB" b="1" dirty="0">
                <a:solidFill>
                  <a:schemeClr val="tx1"/>
                </a:solidFill>
              </a:rPr>
              <a:t> </a:t>
            </a:r>
            <a:r>
              <a:rPr lang="en-GB" b="1" dirty="0" err="1">
                <a:solidFill>
                  <a:schemeClr val="tx1"/>
                </a:solidFill>
              </a:rPr>
              <a:t>izveidot</a:t>
            </a:r>
            <a:r>
              <a:rPr lang="en-GB" b="1" dirty="0">
                <a:solidFill>
                  <a:schemeClr val="tx1"/>
                </a:solidFill>
              </a:rPr>
              <a:t> </a:t>
            </a:r>
            <a:r>
              <a:rPr lang="en-GB" b="1" dirty="0" err="1">
                <a:solidFill>
                  <a:schemeClr val="tx1"/>
                </a:solidFill>
              </a:rPr>
              <a:t>interešu</a:t>
            </a:r>
            <a:r>
              <a:rPr lang="en-GB" b="1" dirty="0">
                <a:solidFill>
                  <a:schemeClr val="tx1"/>
                </a:solidFill>
              </a:rPr>
              <a:t> </a:t>
            </a:r>
            <a:r>
              <a:rPr lang="en-GB" b="1" dirty="0" err="1">
                <a:solidFill>
                  <a:schemeClr val="tx1"/>
                </a:solidFill>
              </a:rPr>
              <a:t>grupu</a:t>
            </a:r>
            <a:r>
              <a:rPr lang="en-GB" b="1" dirty="0">
                <a:solidFill>
                  <a:schemeClr val="tx1"/>
                </a:solidFill>
              </a:rPr>
              <a:t> </a:t>
            </a:r>
            <a:r>
              <a:rPr lang="en-GB" b="1" dirty="0" err="1">
                <a:solidFill>
                  <a:schemeClr val="tx1"/>
                </a:solidFill>
              </a:rPr>
              <a:t>noteiktā</a:t>
            </a:r>
            <a:r>
              <a:rPr lang="en-GB" b="1" dirty="0">
                <a:solidFill>
                  <a:schemeClr val="tx1"/>
                </a:solidFill>
              </a:rPr>
              <a:t> </a:t>
            </a:r>
            <a:r>
              <a:rPr lang="en-GB" b="1" dirty="0" err="1">
                <a:solidFill>
                  <a:schemeClr val="tx1"/>
                </a:solidFill>
              </a:rPr>
              <a:t>priekšmetā</a:t>
            </a:r>
            <a:r>
              <a:rPr lang="en-GB" b="1" dirty="0">
                <a:solidFill>
                  <a:schemeClr val="tx1"/>
                </a:solidFill>
              </a:rPr>
              <a:t>.</a:t>
            </a:r>
          </a:p>
          <a:p>
            <a:r>
              <a:rPr lang="en-GB" b="1" dirty="0" err="1">
                <a:solidFill>
                  <a:schemeClr val="tx1"/>
                </a:solidFill>
              </a:rPr>
              <a:t>Izmantojiet</a:t>
            </a:r>
            <a:r>
              <a:rPr lang="en-GB" b="1" dirty="0">
                <a:solidFill>
                  <a:schemeClr val="tx1"/>
                </a:solidFill>
              </a:rPr>
              <a:t> </a:t>
            </a:r>
            <a:r>
              <a:rPr lang="en-GB" b="1" dirty="0" err="1">
                <a:solidFill>
                  <a:schemeClr val="tx1"/>
                </a:solidFill>
              </a:rPr>
              <a:t>lietojumprogrammu</a:t>
            </a:r>
            <a:r>
              <a:rPr lang="en-GB" b="1" dirty="0">
                <a:solidFill>
                  <a:schemeClr val="tx1"/>
                </a:solidFill>
              </a:rPr>
              <a:t> Forums, </a:t>
            </a:r>
            <a:r>
              <a:rPr lang="en-GB" b="1" dirty="0" err="1">
                <a:solidFill>
                  <a:schemeClr val="tx1"/>
                </a:solidFill>
              </a:rPr>
              <a:t>lai</a:t>
            </a:r>
            <a:r>
              <a:rPr lang="en-GB" b="1" dirty="0">
                <a:solidFill>
                  <a:schemeClr val="tx1"/>
                </a:solidFill>
              </a:rPr>
              <a:t> </a:t>
            </a:r>
            <a:r>
              <a:rPr lang="en-GB" b="1" dirty="0" err="1">
                <a:solidFill>
                  <a:schemeClr val="tx1"/>
                </a:solidFill>
              </a:rPr>
              <a:t>sāktu</a:t>
            </a:r>
            <a:r>
              <a:rPr lang="en-GB" b="1" dirty="0">
                <a:solidFill>
                  <a:schemeClr val="tx1"/>
                </a:solidFill>
              </a:rPr>
              <a:t> </a:t>
            </a:r>
            <a:r>
              <a:rPr lang="en-GB" b="1" dirty="0" err="1">
                <a:solidFill>
                  <a:schemeClr val="tx1"/>
                </a:solidFill>
              </a:rPr>
              <a:t>diskusijas</a:t>
            </a:r>
            <a:r>
              <a:rPr lang="en-GB" b="1" dirty="0">
                <a:solidFill>
                  <a:schemeClr val="tx1"/>
                </a:solidFill>
              </a:rPr>
              <a:t> </a:t>
            </a:r>
            <a:r>
              <a:rPr lang="en-GB" b="1" dirty="0">
                <a:solidFill>
                  <a:srgbClr val="F9A169"/>
                </a:solidFill>
              </a:rPr>
              <a:t>par </a:t>
            </a:r>
            <a:r>
              <a:rPr lang="en-GB" b="1" dirty="0" err="1">
                <a:solidFill>
                  <a:srgbClr val="F9A169"/>
                </a:solidFill>
              </a:rPr>
              <a:t>konkrētu</a:t>
            </a:r>
            <a:r>
              <a:rPr lang="en-GB" b="1" dirty="0">
                <a:solidFill>
                  <a:srgbClr val="F9A169"/>
                </a:solidFill>
              </a:rPr>
              <a:t> </a:t>
            </a:r>
            <a:r>
              <a:rPr lang="en-GB" b="1" dirty="0" err="1">
                <a:solidFill>
                  <a:srgbClr val="F9A169"/>
                </a:solidFill>
              </a:rPr>
              <a:t>tēmu</a:t>
            </a:r>
            <a:r>
              <a:rPr lang="en-GB" b="1" dirty="0">
                <a:solidFill>
                  <a:srgbClr val="F9A169"/>
                </a:solidFill>
              </a:rPr>
              <a:t> </a:t>
            </a:r>
            <a:r>
              <a:rPr lang="en-GB" b="1" dirty="0" err="1">
                <a:solidFill>
                  <a:schemeClr val="tx1"/>
                </a:solidFill>
              </a:rPr>
              <a:t>vai</a:t>
            </a:r>
            <a:r>
              <a:rPr lang="en-GB" b="1" dirty="0">
                <a:solidFill>
                  <a:schemeClr val="tx1"/>
                </a:solidFill>
              </a:rPr>
              <a:t> </a:t>
            </a:r>
            <a:r>
              <a:rPr lang="en-GB" b="1" dirty="0" err="1">
                <a:solidFill>
                  <a:schemeClr val="tx1"/>
                </a:solidFill>
              </a:rPr>
              <a:t>apspriestu</a:t>
            </a:r>
            <a:r>
              <a:rPr lang="en-GB" b="1" dirty="0">
                <a:solidFill>
                  <a:schemeClr val="tx1"/>
                </a:solidFill>
              </a:rPr>
              <a:t> </a:t>
            </a:r>
            <a:r>
              <a:rPr lang="en-GB" b="1" dirty="0" err="1">
                <a:solidFill>
                  <a:schemeClr val="tx1"/>
                </a:solidFill>
              </a:rPr>
              <a:t>kopīgu</a:t>
            </a:r>
            <a:r>
              <a:rPr lang="en-GB" b="1" dirty="0">
                <a:solidFill>
                  <a:schemeClr val="tx1"/>
                </a:solidFill>
              </a:rPr>
              <a:t> </a:t>
            </a:r>
            <a:r>
              <a:rPr lang="en-GB" b="1" dirty="0" err="1">
                <a:solidFill>
                  <a:schemeClr val="tx1"/>
                </a:solidFill>
              </a:rPr>
              <a:t>problēmu</a:t>
            </a:r>
            <a:r>
              <a:rPr lang="en-GB" b="1" dirty="0">
                <a:solidFill>
                  <a:schemeClr val="tx1"/>
                </a:solidFill>
              </a:rPr>
              <a:t> </a:t>
            </a:r>
            <a:r>
              <a:rPr lang="en-GB" b="1" dirty="0" err="1">
                <a:solidFill>
                  <a:schemeClr val="tx1"/>
                </a:solidFill>
              </a:rPr>
              <a:t>risinājumus</a:t>
            </a:r>
            <a:r>
              <a:rPr lang="en-GB" b="1" dirty="0">
                <a:solidFill>
                  <a:schemeClr val="tx1"/>
                </a:solidFill>
              </a:rPr>
              <a:t>. </a:t>
            </a:r>
          </a:p>
          <a:p>
            <a:r>
              <a:rPr lang="en-GB" b="1" dirty="0" err="1">
                <a:solidFill>
                  <a:schemeClr val="tx1"/>
                </a:solidFill>
              </a:rPr>
              <a:t>Piedaloties</a:t>
            </a:r>
            <a:r>
              <a:rPr lang="en-GB" b="1" dirty="0">
                <a:solidFill>
                  <a:schemeClr val="tx1"/>
                </a:solidFill>
              </a:rPr>
              <a:t> </a:t>
            </a:r>
            <a:r>
              <a:rPr lang="en-GB" b="1" dirty="0" err="1">
                <a:solidFill>
                  <a:schemeClr val="tx1"/>
                </a:solidFill>
              </a:rPr>
              <a:t>forumā</a:t>
            </a:r>
            <a:r>
              <a:rPr lang="en-GB" b="1" dirty="0">
                <a:solidFill>
                  <a:schemeClr val="tx1"/>
                </a:solidFill>
              </a:rPr>
              <a:t>, </a:t>
            </a:r>
            <a:r>
              <a:rPr lang="en-GB" b="1" dirty="0" err="1">
                <a:solidFill>
                  <a:schemeClr val="tx1"/>
                </a:solidFill>
              </a:rPr>
              <a:t>varat</a:t>
            </a:r>
            <a:r>
              <a:rPr lang="en-GB" b="1" dirty="0">
                <a:solidFill>
                  <a:schemeClr val="tx1"/>
                </a:solidFill>
              </a:rPr>
              <a:t> </a:t>
            </a:r>
            <a:r>
              <a:rPr lang="en-GB" b="1" dirty="0" err="1">
                <a:solidFill>
                  <a:srgbClr val="0070C0"/>
                </a:solidFill>
              </a:rPr>
              <a:t>apmainīties</a:t>
            </a:r>
            <a:r>
              <a:rPr lang="en-GB" b="1" dirty="0">
                <a:solidFill>
                  <a:srgbClr val="0070C0"/>
                </a:solidFill>
              </a:rPr>
              <a:t> </a:t>
            </a:r>
            <a:r>
              <a:rPr lang="en-GB" b="1" dirty="0" err="1">
                <a:solidFill>
                  <a:srgbClr val="0070C0"/>
                </a:solidFill>
              </a:rPr>
              <a:t>ar</a:t>
            </a:r>
            <a:r>
              <a:rPr lang="en-GB" b="1" dirty="0">
                <a:solidFill>
                  <a:srgbClr val="0070C0"/>
                </a:solidFill>
              </a:rPr>
              <a:t> </a:t>
            </a:r>
            <a:r>
              <a:rPr lang="en-GB" b="1" dirty="0" err="1">
                <a:solidFill>
                  <a:srgbClr val="0070C0"/>
                </a:solidFill>
              </a:rPr>
              <a:t>idejām</a:t>
            </a:r>
            <a:r>
              <a:rPr lang="en-GB" b="1" dirty="0">
                <a:solidFill>
                  <a:srgbClr val="0070C0"/>
                </a:solidFill>
              </a:rPr>
              <a:t>, </a:t>
            </a:r>
            <a:r>
              <a:rPr lang="en-GB" b="1" dirty="0" err="1">
                <a:solidFill>
                  <a:schemeClr val="tx1"/>
                </a:solidFill>
              </a:rPr>
              <a:t>uzdot</a:t>
            </a:r>
            <a:r>
              <a:rPr lang="en-GB" b="1" dirty="0">
                <a:solidFill>
                  <a:schemeClr val="tx1"/>
                </a:solidFill>
              </a:rPr>
              <a:t> </a:t>
            </a:r>
            <a:r>
              <a:rPr lang="en-GB" b="1" dirty="0" err="1">
                <a:solidFill>
                  <a:schemeClr val="tx1"/>
                </a:solidFill>
              </a:rPr>
              <a:t>jautājumus</a:t>
            </a:r>
            <a:r>
              <a:rPr lang="en-GB" b="1" dirty="0">
                <a:solidFill>
                  <a:schemeClr val="tx1"/>
                </a:solidFill>
              </a:rPr>
              <a:t> un </a:t>
            </a:r>
            <a:r>
              <a:rPr lang="en-GB" b="1" dirty="0" err="1">
                <a:solidFill>
                  <a:schemeClr val="tx1"/>
                </a:solidFill>
              </a:rPr>
              <a:t>izmantot</a:t>
            </a:r>
            <a:r>
              <a:rPr lang="en-GB" b="1" dirty="0">
                <a:solidFill>
                  <a:schemeClr val="tx1"/>
                </a:solidFill>
              </a:rPr>
              <a:t> </a:t>
            </a:r>
            <a:r>
              <a:rPr lang="en-GB" b="1" dirty="0" err="1">
                <a:solidFill>
                  <a:schemeClr val="tx1"/>
                </a:solidFill>
              </a:rPr>
              <a:t>savas</a:t>
            </a:r>
            <a:r>
              <a:rPr lang="en-GB" b="1" dirty="0">
                <a:solidFill>
                  <a:schemeClr val="tx1"/>
                </a:solidFill>
              </a:rPr>
              <a:t> </a:t>
            </a:r>
            <a:r>
              <a:rPr lang="en-GB" b="1" dirty="0" err="1">
                <a:solidFill>
                  <a:schemeClr val="tx1"/>
                </a:solidFill>
              </a:rPr>
              <a:t>kopienas</a:t>
            </a:r>
            <a:r>
              <a:rPr lang="en-GB" b="1" dirty="0">
                <a:solidFill>
                  <a:schemeClr val="tx1"/>
                </a:solidFill>
              </a:rPr>
              <a:t> </a:t>
            </a:r>
            <a:r>
              <a:rPr lang="en-GB" b="1" dirty="0" err="1">
                <a:solidFill>
                  <a:schemeClr val="tx1"/>
                </a:solidFill>
              </a:rPr>
              <a:t>cilvēku</a:t>
            </a:r>
            <a:r>
              <a:rPr lang="en-GB" b="1" dirty="0">
                <a:solidFill>
                  <a:schemeClr val="tx1"/>
                </a:solidFill>
              </a:rPr>
              <a:t>​ </a:t>
            </a:r>
            <a:r>
              <a:rPr lang="en-GB" b="1" dirty="0" err="1">
                <a:solidFill>
                  <a:schemeClr val="tx1"/>
                </a:solidFill>
              </a:rPr>
              <a:t>pieredzi</a:t>
            </a:r>
            <a:r>
              <a:rPr lang="en-GB" b="1" dirty="0">
                <a:solidFill>
                  <a:schemeClr val="tx1"/>
                </a:solidFill>
              </a:rPr>
              <a:t>.</a:t>
            </a:r>
          </a:p>
        </p:txBody>
      </p:sp>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8"/>
          </p:nvPr>
        </p:nvSpPr>
        <p:spPr>
          <a:xfrm>
            <a:off x="447066" y="309492"/>
            <a:ext cx="5648934" cy="761798"/>
          </a:xfrm>
        </p:spPr>
        <p:txBody>
          <a:bodyPr>
            <a:normAutofit fontScale="92500"/>
          </a:bodyPr>
          <a:lstStyle/>
          <a:p>
            <a:r>
              <a:rPr lang="en-IE" dirty="0"/>
              <a:t>3. </a:t>
            </a:r>
            <a:r>
              <a:rPr lang="en-IE" dirty="0" err="1"/>
              <a:t>Forumu</a:t>
            </a:r>
            <a:r>
              <a:rPr lang="en-IE" dirty="0"/>
              <a:t> un </a:t>
            </a:r>
            <a:r>
              <a:rPr lang="en-IE" dirty="0" err="1"/>
              <a:t>resursu</a:t>
            </a:r>
            <a:r>
              <a:rPr lang="en-IE" dirty="0"/>
              <a:t> </a:t>
            </a:r>
            <a:r>
              <a:rPr lang="en-IE" dirty="0" err="1"/>
              <a:t>lietošana</a:t>
            </a:r>
            <a:endParaRPr lang="en-RU" dirty="0"/>
          </a:p>
        </p:txBody>
      </p:sp>
      <p:pic>
        <p:nvPicPr>
          <p:cNvPr id="12" name="Picture Placeholder 11" descr="Close-up of two people's hands pointing at laptop screen with stack of 4 books in background, one person holding a pen">
            <a:extLst>
              <a:ext uri="{FF2B5EF4-FFF2-40B4-BE49-F238E27FC236}">
                <a16:creationId xmlns:a16="http://schemas.microsoft.com/office/drawing/2014/main" id="{AFFC6FDC-BB85-B4C3-1E43-BEB84FD38EAE}"/>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4795" r="4795"/>
          <a:stretch>
            <a:fillRect/>
          </a:stretch>
        </p:blipFill>
        <p:spPr>
          <a:xfrm>
            <a:off x="6540842" y="1565189"/>
            <a:ext cx="5651157" cy="4348874"/>
          </a:xfrm>
        </p:spPr>
      </p:pic>
    </p:spTree>
    <p:extLst>
      <p:ext uri="{BB962C8B-B14F-4D97-AF65-F5344CB8AC3E}">
        <p14:creationId xmlns:p14="http://schemas.microsoft.com/office/powerpoint/2010/main" val="321043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A0DEB0F-01E0-8344-B663-229CCBC78CAA}"/>
              </a:ext>
            </a:extLst>
          </p:cNvPr>
          <p:cNvSpPr>
            <a:spLocks noGrp="1"/>
          </p:cNvSpPr>
          <p:nvPr>
            <p:ph type="body" sz="quarter" idx="13"/>
          </p:nvPr>
        </p:nvSpPr>
        <p:spPr/>
        <p:txBody>
          <a:bodyPr/>
          <a:lstStyle/>
          <a:p>
            <a:r>
              <a:rPr lang="lv" dirty="0"/>
              <a:t>5. moduļa pārskats</a:t>
            </a:r>
          </a:p>
        </p:txBody>
      </p:sp>
      <p:sp>
        <p:nvSpPr>
          <p:cNvPr id="14" name="Text Placeholder 13">
            <a:extLst>
              <a:ext uri="{FF2B5EF4-FFF2-40B4-BE49-F238E27FC236}">
                <a16:creationId xmlns:a16="http://schemas.microsoft.com/office/drawing/2014/main" id="{84C80B11-E721-BB2C-60A8-16EFA590CB46}"/>
              </a:ext>
            </a:extLst>
          </p:cNvPr>
          <p:cNvSpPr>
            <a:spLocks noGrp="1"/>
          </p:cNvSpPr>
          <p:nvPr>
            <p:ph type="body" sz="quarter" idx="16"/>
          </p:nvPr>
        </p:nvSpPr>
        <p:spPr>
          <a:xfrm>
            <a:off x="8278758" y="1176021"/>
            <a:ext cx="3240693" cy="950300"/>
          </a:xfrm>
        </p:spPr>
        <p:txBody>
          <a:bodyPr/>
          <a:lstStyle/>
          <a:p>
            <a:r>
              <a:rPr lang="lv" sz="2000" dirty="0"/>
              <a:t>Vajadzību un tehnoloģisko reakciju noteikšana</a:t>
            </a:r>
            <a:endParaRPr lang="en-US" sz="2000" dirty="0"/>
          </a:p>
        </p:txBody>
      </p:sp>
      <p:sp>
        <p:nvSpPr>
          <p:cNvPr id="13" name="Text Placeholder 12">
            <a:extLst>
              <a:ext uri="{FF2B5EF4-FFF2-40B4-BE49-F238E27FC236}">
                <a16:creationId xmlns:a16="http://schemas.microsoft.com/office/drawing/2014/main" id="{680C324C-9436-0A7C-1236-8BD2702F168A}"/>
              </a:ext>
            </a:extLst>
          </p:cNvPr>
          <p:cNvSpPr>
            <a:spLocks noGrp="1"/>
          </p:cNvSpPr>
          <p:nvPr>
            <p:ph type="body" sz="quarter" idx="15"/>
          </p:nvPr>
        </p:nvSpPr>
        <p:spPr/>
        <p:txBody>
          <a:bodyPr/>
          <a:lstStyle/>
          <a:p>
            <a:r>
              <a:rPr lang="lv" dirty="0"/>
              <a:t>01</a:t>
            </a:r>
          </a:p>
        </p:txBody>
      </p:sp>
      <p:sp>
        <p:nvSpPr>
          <p:cNvPr id="15" name="Text Placeholder 14">
            <a:extLst>
              <a:ext uri="{FF2B5EF4-FFF2-40B4-BE49-F238E27FC236}">
                <a16:creationId xmlns:a16="http://schemas.microsoft.com/office/drawing/2014/main" id="{F6A85A95-0425-8375-EE94-55FD4F59886C}"/>
              </a:ext>
            </a:extLst>
          </p:cNvPr>
          <p:cNvSpPr>
            <a:spLocks noGrp="1"/>
          </p:cNvSpPr>
          <p:nvPr>
            <p:ph type="body" sz="quarter" idx="17"/>
          </p:nvPr>
        </p:nvSpPr>
        <p:spPr>
          <a:xfrm>
            <a:off x="8235639" y="2564508"/>
            <a:ext cx="3326929" cy="950300"/>
          </a:xfrm>
        </p:spPr>
        <p:txBody>
          <a:bodyPr/>
          <a:lstStyle/>
          <a:p>
            <a:r>
              <a:rPr lang="lv" sz="2000" dirty="0"/>
              <a:t>Tehnisku problēmu risināšana</a:t>
            </a:r>
          </a:p>
        </p:txBody>
      </p:sp>
      <p:sp>
        <p:nvSpPr>
          <p:cNvPr id="16" name="Text Placeholder 15">
            <a:extLst>
              <a:ext uri="{FF2B5EF4-FFF2-40B4-BE49-F238E27FC236}">
                <a16:creationId xmlns:a16="http://schemas.microsoft.com/office/drawing/2014/main" id="{3B0E560C-168D-26E7-3862-1D7F4BF412A8}"/>
              </a:ext>
            </a:extLst>
          </p:cNvPr>
          <p:cNvSpPr>
            <a:spLocks noGrp="1"/>
          </p:cNvSpPr>
          <p:nvPr>
            <p:ph type="body" sz="quarter" idx="18"/>
          </p:nvPr>
        </p:nvSpPr>
        <p:spPr/>
        <p:txBody>
          <a:bodyPr/>
          <a:lstStyle/>
          <a:p>
            <a:r>
              <a:rPr lang="lv" dirty="0"/>
              <a:t>02</a:t>
            </a:r>
          </a:p>
        </p:txBody>
      </p:sp>
      <p:sp>
        <p:nvSpPr>
          <p:cNvPr id="17" name="Text Placeholder 16">
            <a:extLst>
              <a:ext uri="{FF2B5EF4-FFF2-40B4-BE49-F238E27FC236}">
                <a16:creationId xmlns:a16="http://schemas.microsoft.com/office/drawing/2014/main" id="{924F113E-D770-438D-FD64-F24A53747AD4}"/>
              </a:ext>
            </a:extLst>
          </p:cNvPr>
          <p:cNvSpPr>
            <a:spLocks noGrp="1"/>
          </p:cNvSpPr>
          <p:nvPr>
            <p:ph type="body" sz="quarter" idx="19"/>
          </p:nvPr>
        </p:nvSpPr>
        <p:spPr>
          <a:xfrm>
            <a:off x="8265310" y="3818342"/>
            <a:ext cx="3326928" cy="950300"/>
          </a:xfrm>
        </p:spPr>
        <p:txBody>
          <a:bodyPr/>
          <a:lstStyle/>
          <a:p>
            <a:r>
              <a:rPr lang="lv" sz="2000" dirty="0"/>
              <a:t>Radoš</a:t>
            </a:r>
            <a:r>
              <a:rPr lang="en-US" sz="2000" dirty="0"/>
              <a:t>a </a:t>
            </a:r>
            <a:r>
              <a:rPr lang="lv" sz="2000" dirty="0"/>
              <a:t>digitāl</a:t>
            </a:r>
            <a:r>
              <a:rPr lang="en-US" sz="2000" dirty="0"/>
              <a:t>o</a:t>
            </a:r>
            <a:r>
              <a:rPr lang="lv" sz="2000" dirty="0"/>
              <a:t> tehnoloģij</a:t>
            </a:r>
            <a:r>
              <a:rPr lang="en-US" sz="2000" dirty="0"/>
              <a:t>u </a:t>
            </a:r>
            <a:r>
              <a:rPr lang="lv" sz="2000" dirty="0"/>
              <a:t>izmanto</a:t>
            </a:r>
            <a:r>
              <a:rPr lang="en-US" sz="2000" dirty="0" err="1"/>
              <a:t>šana</a:t>
            </a:r>
            <a:endParaRPr lang="lv" sz="2000" dirty="0"/>
          </a:p>
        </p:txBody>
      </p:sp>
      <p:sp>
        <p:nvSpPr>
          <p:cNvPr id="18" name="Text Placeholder 17">
            <a:extLst>
              <a:ext uri="{FF2B5EF4-FFF2-40B4-BE49-F238E27FC236}">
                <a16:creationId xmlns:a16="http://schemas.microsoft.com/office/drawing/2014/main" id="{A58F9EFA-263A-EDEC-62E7-F4348136D19D}"/>
              </a:ext>
            </a:extLst>
          </p:cNvPr>
          <p:cNvSpPr>
            <a:spLocks noGrp="1"/>
          </p:cNvSpPr>
          <p:nvPr>
            <p:ph type="body" sz="quarter" idx="20"/>
          </p:nvPr>
        </p:nvSpPr>
        <p:spPr/>
        <p:txBody>
          <a:bodyPr/>
          <a:lstStyle/>
          <a:p>
            <a:r>
              <a:rPr lang="lv" dirty="0"/>
              <a:t>04</a:t>
            </a:r>
          </a:p>
        </p:txBody>
      </p:sp>
      <p:sp>
        <p:nvSpPr>
          <p:cNvPr id="19" name="Text Placeholder 18">
            <a:extLst>
              <a:ext uri="{FF2B5EF4-FFF2-40B4-BE49-F238E27FC236}">
                <a16:creationId xmlns:a16="http://schemas.microsoft.com/office/drawing/2014/main" id="{2BC5A265-29EB-74CE-1E0A-ABE025EA6305}"/>
              </a:ext>
            </a:extLst>
          </p:cNvPr>
          <p:cNvSpPr>
            <a:spLocks noGrp="1"/>
          </p:cNvSpPr>
          <p:nvPr>
            <p:ph type="body" sz="quarter" idx="21"/>
          </p:nvPr>
        </p:nvSpPr>
        <p:spPr>
          <a:xfrm>
            <a:off x="8280329" y="5206829"/>
            <a:ext cx="3239121" cy="950300"/>
          </a:xfrm>
        </p:spPr>
        <p:txBody>
          <a:bodyPr/>
          <a:lstStyle/>
          <a:p>
            <a:r>
              <a:rPr lang="lv" sz="2000" dirty="0"/>
              <a:t>Digitālās kompetences trūkumu identificēšana</a:t>
            </a:r>
          </a:p>
        </p:txBody>
      </p:sp>
      <p:sp>
        <p:nvSpPr>
          <p:cNvPr id="20" name="Text Placeholder 19">
            <a:extLst>
              <a:ext uri="{FF2B5EF4-FFF2-40B4-BE49-F238E27FC236}">
                <a16:creationId xmlns:a16="http://schemas.microsoft.com/office/drawing/2014/main" id="{DE8FA2B8-2B75-A87E-4005-EFB33414C903}"/>
              </a:ext>
            </a:extLst>
          </p:cNvPr>
          <p:cNvSpPr>
            <a:spLocks noGrp="1"/>
          </p:cNvSpPr>
          <p:nvPr>
            <p:ph type="body" sz="quarter" idx="22"/>
          </p:nvPr>
        </p:nvSpPr>
        <p:spPr/>
        <p:txBody>
          <a:bodyPr/>
          <a:lstStyle/>
          <a:p>
            <a:r>
              <a:rPr lang="lv" dirty="0"/>
              <a:t>03</a:t>
            </a:r>
          </a:p>
        </p:txBody>
      </p:sp>
      <p:sp>
        <p:nvSpPr>
          <p:cNvPr id="21" name="TextBox 20">
            <a:extLst>
              <a:ext uri="{FF2B5EF4-FFF2-40B4-BE49-F238E27FC236}">
                <a16:creationId xmlns:a16="http://schemas.microsoft.com/office/drawing/2014/main" id="{865777F6-3AD1-9C95-A586-2736F0CFB00A}"/>
              </a:ext>
            </a:extLst>
          </p:cNvPr>
          <p:cNvSpPr txBox="1"/>
          <p:nvPr/>
        </p:nvSpPr>
        <p:spPr>
          <a:xfrm>
            <a:off x="218661" y="1273983"/>
            <a:ext cx="5704908" cy="4247317"/>
          </a:xfrm>
          <a:prstGeom prst="rect">
            <a:avLst/>
          </a:prstGeom>
          <a:noFill/>
        </p:spPr>
        <p:txBody>
          <a:bodyPr wrap="square" rtlCol="0">
            <a:spAutoFit/>
          </a:bodyPr>
          <a:lstStyle/>
          <a:p>
            <a:r>
              <a:rPr lang="lv" dirty="0"/>
              <a:t>5. modulī uzzināsiet, kā identificēt tehniskas problēmas, un kā tās risināt (no traucējum</a:t>
            </a:r>
            <a:r>
              <a:rPr lang="en-US" dirty="0"/>
              <a:t>u </a:t>
            </a:r>
            <a:r>
              <a:rPr lang="lv" dirty="0"/>
              <a:t>meklēšanas līdz sarežģītāku problēmu risināšanai), </a:t>
            </a:r>
            <a:r>
              <a:rPr lang="en-US" dirty="0" err="1"/>
              <a:t>apgūsiet</a:t>
            </a:r>
            <a:r>
              <a:rPr lang="en-US" dirty="0"/>
              <a:t> </a:t>
            </a:r>
            <a:r>
              <a:rPr lang="lv" dirty="0"/>
              <a:t>digitālo rīku</a:t>
            </a:r>
            <a:r>
              <a:rPr lang="en-US" dirty="0"/>
              <a:t> un </a:t>
            </a:r>
            <a:r>
              <a:rPr lang="lv" dirty="0"/>
              <a:t>tehnoloģij</a:t>
            </a:r>
            <a:r>
              <a:rPr lang="en-US" dirty="0"/>
              <a:t>u</a:t>
            </a:r>
            <a:r>
              <a:rPr lang="lv" dirty="0"/>
              <a:t> izvēli un </a:t>
            </a:r>
            <a:r>
              <a:rPr lang="en-US" dirty="0"/>
              <a:t>to </a:t>
            </a:r>
            <a:r>
              <a:rPr lang="lv" dirty="0"/>
              <a:t>lietošanu. </a:t>
            </a:r>
            <a:r>
              <a:rPr lang="en-US" dirty="0" err="1"/>
              <a:t>Uzzināsiet</a:t>
            </a:r>
            <a:r>
              <a:rPr lang="lv" dirty="0"/>
              <a:t>, kā pielāgot digitālo vidi personiskajām vajadzībām (piemēram, pieejamībai).</a:t>
            </a:r>
          </a:p>
          <a:p>
            <a:endParaRPr lang="en-GB" dirty="0"/>
          </a:p>
          <a:p>
            <a:r>
              <a:rPr lang="lv" dirty="0"/>
              <a:t>Jūs </a:t>
            </a:r>
            <a:r>
              <a:rPr lang="en-US" dirty="0" err="1"/>
              <a:t>sapratīsiet</a:t>
            </a:r>
            <a:r>
              <a:rPr lang="lv" dirty="0"/>
              <a:t>, kā izmantot digitālos rīkus un tehnoloģijas, zināšan</a:t>
            </a:r>
            <a:r>
              <a:rPr lang="en-US" dirty="0"/>
              <a:t>u </a:t>
            </a:r>
            <a:r>
              <a:rPr lang="en-US" dirty="0" err="1"/>
              <a:t>pilnveidei</a:t>
            </a:r>
            <a:r>
              <a:rPr lang="lv" dirty="0"/>
              <a:t> un inov</a:t>
            </a:r>
            <a:r>
              <a:rPr lang="en-US" dirty="0" err="1"/>
              <a:t>atīvu</a:t>
            </a:r>
            <a:r>
              <a:rPr lang="lv" dirty="0"/>
              <a:t> procesu</a:t>
            </a:r>
            <a:r>
              <a:rPr lang="en-US" dirty="0"/>
              <a:t> </a:t>
            </a:r>
            <a:r>
              <a:rPr lang="lv" dirty="0"/>
              <a:t>ievie</a:t>
            </a:r>
            <a:r>
              <a:rPr lang="en-US" dirty="0" err="1"/>
              <a:t>šanai</a:t>
            </a:r>
            <a:r>
              <a:rPr lang="en-US" dirty="0"/>
              <a:t>, </a:t>
            </a:r>
            <a:r>
              <a:rPr lang="en-US" dirty="0" err="1"/>
              <a:t>kā</a:t>
            </a:r>
            <a:endParaRPr lang="en-US" dirty="0"/>
          </a:p>
          <a:p>
            <a:r>
              <a:rPr lang="en-US" dirty="0"/>
              <a:t>i</a:t>
            </a:r>
            <a:r>
              <a:rPr lang="lv" dirty="0"/>
              <a:t>ndividuāli un kolektīvi iesaistīties konceptuālu problēmu vai situāciju </a:t>
            </a:r>
            <a:r>
              <a:rPr lang="en-US" dirty="0" err="1"/>
              <a:t>risināšanā</a:t>
            </a:r>
            <a:r>
              <a:rPr lang="en-US" dirty="0"/>
              <a:t> </a:t>
            </a:r>
            <a:r>
              <a:rPr lang="lv" dirty="0"/>
              <a:t>digitālajā vidē.</a:t>
            </a:r>
            <a:endParaRPr lang="en-US" dirty="0"/>
          </a:p>
          <a:p>
            <a:endParaRPr lang="en-US" dirty="0"/>
          </a:p>
          <a:p>
            <a:r>
              <a:rPr lang="en-US" dirty="0"/>
              <a:t>S</a:t>
            </a:r>
            <a:r>
              <a:rPr lang="lv" dirty="0"/>
              <a:t>aprat</a:t>
            </a:r>
            <a:r>
              <a:rPr lang="en-US" dirty="0" err="1"/>
              <a:t>īsiet</a:t>
            </a:r>
            <a:r>
              <a:rPr lang="lv" dirty="0"/>
              <a:t>, kur ir jāuzlabo sava digitālā </a:t>
            </a:r>
            <a:r>
              <a:rPr lang="en-US" dirty="0"/>
              <a:t>c</a:t>
            </a:r>
            <a:r>
              <a:rPr lang="lv" dirty="0"/>
              <a:t>ompetence</a:t>
            </a:r>
            <a:r>
              <a:rPr lang="en-US" dirty="0"/>
              <a:t>, s</a:t>
            </a:r>
            <a:r>
              <a:rPr lang="lv" dirty="0"/>
              <a:t>pē</a:t>
            </a:r>
            <a:r>
              <a:rPr lang="en-US" dirty="0" err="1"/>
              <a:t>sie</a:t>
            </a:r>
            <a:r>
              <a:rPr lang="lv" dirty="0"/>
              <a:t>t atbalstīt citus viņu digitālo kompetenču attīstībā. </a:t>
            </a:r>
            <a:r>
              <a:rPr lang="en-US" dirty="0" err="1"/>
              <a:t>Pratīsiet</a:t>
            </a:r>
            <a:r>
              <a:rPr lang="en-US" dirty="0"/>
              <a:t> </a:t>
            </a:r>
            <a:r>
              <a:rPr lang="en-US" dirty="0" err="1"/>
              <a:t>sam</a:t>
            </a:r>
            <a:r>
              <a:rPr lang="lv" dirty="0"/>
              <a:t>eklēt iespējas sevis pilnveidošanai un sekot līdzi digitālajai attīstībai.</a:t>
            </a:r>
            <a:endParaRPr lang="en-IE" dirty="0"/>
          </a:p>
        </p:txBody>
      </p:sp>
    </p:spTree>
    <p:extLst>
      <p:ext uri="{BB962C8B-B14F-4D97-AF65-F5344CB8AC3E}">
        <p14:creationId xmlns:p14="http://schemas.microsoft.com/office/powerpoint/2010/main" val="3339269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6"/>
          </p:nvPr>
        </p:nvSpPr>
        <p:spPr/>
        <p:txBody>
          <a:bodyPr/>
          <a:lstStyle/>
          <a:p>
            <a:r>
              <a:rPr lang="lv" dirty="0"/>
              <a:t>Ir divu veidu for</a:t>
            </a:r>
            <a:r>
              <a:rPr lang="en-US" dirty="0"/>
              <a:t>u</a:t>
            </a:r>
            <a:r>
              <a:rPr lang="lv" dirty="0"/>
              <a:t>m</a:t>
            </a:r>
            <a:r>
              <a:rPr lang="en-US" dirty="0" err="1"/>
              <a:t>i</a:t>
            </a:r>
            <a:r>
              <a:rPr lang="lv" dirty="0"/>
              <a:t>:</a:t>
            </a:r>
          </a:p>
          <a:p>
            <a:r>
              <a:rPr lang="lv" dirty="0"/>
              <a:t>Atsevišķā </a:t>
            </a:r>
            <a:r>
              <a:rPr lang="lv" dirty="0">
                <a:solidFill>
                  <a:srgbClr val="F9A169"/>
                </a:solidFill>
              </a:rPr>
              <a:t>forumā </a:t>
            </a:r>
            <a:r>
              <a:rPr lang="lv" dirty="0"/>
              <a:t>ikviens var publicēt tēmu vai atbildēt uz tēmu</a:t>
            </a:r>
          </a:p>
          <a:p>
            <a:r>
              <a:rPr lang="lv" dirty="0"/>
              <a:t>Kopienas </a:t>
            </a:r>
            <a:r>
              <a:rPr lang="lv" dirty="0">
                <a:solidFill>
                  <a:srgbClr val="8D5B98"/>
                </a:solidFill>
              </a:rPr>
              <a:t>forumā </a:t>
            </a:r>
            <a:r>
              <a:rPr lang="lv" dirty="0"/>
              <a:t>var piedalīties tikai kopienas loceklis</a:t>
            </a:r>
          </a:p>
          <a:p>
            <a:endParaRPr lang="en-GB" dirty="0"/>
          </a:p>
          <a:p>
            <a:r>
              <a:rPr lang="lv" dirty="0"/>
              <a:t>Forums ir </a:t>
            </a:r>
            <a:r>
              <a:rPr lang="lv" dirty="0">
                <a:solidFill>
                  <a:srgbClr val="0675AD"/>
                </a:solidFill>
              </a:rPr>
              <a:t>tiešsaistes diskusiju </a:t>
            </a:r>
            <a:r>
              <a:rPr lang="en-US" dirty="0" err="1">
                <a:solidFill>
                  <a:srgbClr val="0675AD"/>
                </a:solidFill>
              </a:rPr>
              <a:t>panelis</a:t>
            </a:r>
            <a:r>
              <a:rPr lang="lv" dirty="0">
                <a:solidFill>
                  <a:srgbClr val="0675AD"/>
                </a:solidFill>
              </a:rPr>
              <a:t>, </a:t>
            </a:r>
            <a:r>
              <a:rPr lang="lv" dirty="0"/>
              <a:t>kurā cilvēki var uzdot </a:t>
            </a:r>
            <a:r>
              <a:rPr lang="lv" dirty="0">
                <a:solidFill>
                  <a:srgbClr val="F9A169"/>
                </a:solidFill>
              </a:rPr>
              <a:t>jautājumus </a:t>
            </a:r>
            <a:r>
              <a:rPr lang="lv" dirty="0"/>
              <a:t>, </a:t>
            </a:r>
            <a:r>
              <a:rPr lang="lv" dirty="0">
                <a:solidFill>
                  <a:srgbClr val="8D5B98"/>
                </a:solidFill>
              </a:rPr>
              <a:t>dalīties pieredzē </a:t>
            </a:r>
            <a:r>
              <a:rPr lang="lv" dirty="0"/>
              <a:t>un </a:t>
            </a:r>
            <a:r>
              <a:rPr lang="lv" dirty="0">
                <a:solidFill>
                  <a:srgbClr val="0675AD"/>
                </a:solidFill>
              </a:rPr>
              <a:t>apspriest </a:t>
            </a:r>
            <a:r>
              <a:rPr lang="lv" dirty="0"/>
              <a:t>abpusēji interesējošas tēmas. Forumi ir lielisks veids, kā izveidot </a:t>
            </a:r>
            <a:r>
              <a:rPr lang="lv" dirty="0">
                <a:solidFill>
                  <a:srgbClr val="FFC000"/>
                </a:solidFill>
              </a:rPr>
              <a:t>sociālos sakarus </a:t>
            </a:r>
            <a:r>
              <a:rPr lang="lv" dirty="0"/>
              <a:t>un kopības sajūtu. Tie var arī palīdzēt jums izveidot </a:t>
            </a:r>
            <a:r>
              <a:rPr lang="lv" dirty="0">
                <a:solidFill>
                  <a:srgbClr val="8D5B98"/>
                </a:solidFill>
              </a:rPr>
              <a:t>interešu grupu </a:t>
            </a:r>
            <a:r>
              <a:rPr lang="lv" dirty="0"/>
              <a:t>noteiktā priekšmetā</a:t>
            </a:r>
          </a:p>
          <a:p>
            <a:r>
              <a:rPr lang="lv" dirty="0"/>
              <a:t>Sāciet, meklējot piemērotu forumu tēmai, kas jūs </a:t>
            </a:r>
            <a:r>
              <a:rPr lang="en-US" dirty="0"/>
              <a:t>sat</a:t>
            </a:r>
            <a:r>
              <a:rPr lang="lv" dirty="0"/>
              <a:t>rauc</a:t>
            </a:r>
            <a:r>
              <a:rPr lang="en-US" dirty="0"/>
              <a:t> </a:t>
            </a:r>
            <a:r>
              <a:rPr lang="en-US" dirty="0" err="1"/>
              <a:t>vai</a:t>
            </a:r>
            <a:r>
              <a:rPr lang="en-US" dirty="0"/>
              <a:t> </a:t>
            </a:r>
            <a:r>
              <a:rPr lang="en-US" dirty="0" err="1"/>
              <a:t>interesē</a:t>
            </a:r>
            <a:r>
              <a:rPr lang="lv" dirty="0"/>
              <a:t>.</a:t>
            </a:r>
            <a:endParaRPr lang="en-RU" dirty="0"/>
          </a:p>
        </p:txBody>
      </p:sp>
      <p:sp>
        <p:nvSpPr>
          <p:cNvPr id="5" name="Text Placeholder 4">
            <a:extLst>
              <a:ext uri="{FF2B5EF4-FFF2-40B4-BE49-F238E27FC236}">
                <a16:creationId xmlns:a16="http://schemas.microsoft.com/office/drawing/2014/main" id="{0E3BD7E2-0D8E-D3CB-166D-A24701D710B7}"/>
              </a:ext>
            </a:extLst>
          </p:cNvPr>
          <p:cNvSpPr>
            <a:spLocks noGrp="1"/>
          </p:cNvSpPr>
          <p:nvPr>
            <p:ph type="body" sz="quarter" idx="18"/>
          </p:nvPr>
        </p:nvSpPr>
        <p:spPr/>
        <p:txBody>
          <a:bodyPr>
            <a:normAutofit/>
          </a:bodyPr>
          <a:lstStyle/>
          <a:p>
            <a:r>
              <a:rPr lang="lv" dirty="0">
                <a:solidFill>
                  <a:srgbClr val="0675AD"/>
                </a:solidFill>
              </a:rPr>
              <a:t>Resursu un palīdzības izmantošana (forumi)</a:t>
            </a:r>
            <a:endParaRPr lang="en-IE" dirty="0">
              <a:solidFill>
                <a:srgbClr val="0675AD"/>
              </a:solidFill>
            </a:endParaRPr>
          </a:p>
        </p:txBody>
      </p:sp>
    </p:spTree>
    <p:extLst>
      <p:ext uri="{BB962C8B-B14F-4D97-AF65-F5344CB8AC3E}">
        <p14:creationId xmlns:p14="http://schemas.microsoft.com/office/powerpoint/2010/main" val="3557371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0F25E32B-440F-D1D7-F81C-84F3D7F3CCC4}"/>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l="16752" r="16752"/>
          <a:stretch/>
        </p:blipFill>
        <p:spPr>
          <a:xfrm>
            <a:off x="7372351" y="1223694"/>
            <a:ext cx="4819650" cy="4097949"/>
          </a:xfrm>
        </p:spPr>
      </p:pic>
      <p:sp>
        <p:nvSpPr>
          <p:cNvPr id="4" name="Text Placeholder 3">
            <a:extLst>
              <a:ext uri="{FF2B5EF4-FFF2-40B4-BE49-F238E27FC236}">
                <a16:creationId xmlns:a16="http://schemas.microsoft.com/office/drawing/2014/main" id="{A0305757-EC31-36D4-810F-3313FC658A68}"/>
              </a:ext>
            </a:extLst>
          </p:cNvPr>
          <p:cNvSpPr>
            <a:spLocks noGrp="1"/>
          </p:cNvSpPr>
          <p:nvPr>
            <p:ph type="body" sz="quarter" idx="17"/>
          </p:nvPr>
        </p:nvSpPr>
        <p:spPr/>
        <p:txBody>
          <a:bodyPr/>
          <a:lstStyle/>
          <a:p>
            <a:r>
              <a:rPr lang="lv" sz="2800" dirty="0">
                <a:solidFill>
                  <a:srgbClr val="FFC000"/>
                </a:solidFill>
              </a:rPr>
              <a:t>Varat anālos</a:t>
            </a:r>
            <a:r>
              <a:rPr lang="en-US" sz="2800" dirty="0">
                <a:solidFill>
                  <a:srgbClr val="FFC000"/>
                </a:solidFill>
              </a:rPr>
              <a:t> </a:t>
            </a:r>
            <a:r>
              <a:rPr lang="en-US" sz="2800" dirty="0" err="1">
                <a:solidFill>
                  <a:srgbClr val="FFC000"/>
                </a:solidFill>
              </a:rPr>
              <a:t>i</a:t>
            </a:r>
            <a:r>
              <a:rPr lang="lv" sz="2800" dirty="0">
                <a:solidFill>
                  <a:srgbClr val="FFC000"/>
                </a:solidFill>
              </a:rPr>
              <a:t>zmantot tērzēšanu un aktivizēt kanāla regulēšanu, lai tikai moderatori varētu sākt jaunas ziņas, bet dalībnieki varēs</a:t>
            </a:r>
            <a:r>
              <a:rPr lang="en-US" sz="2800" dirty="0" err="1">
                <a:solidFill>
                  <a:srgbClr val="FFC000"/>
                </a:solidFill>
              </a:rPr>
              <a:t>tu</a:t>
            </a:r>
            <a:r>
              <a:rPr lang="en-US" sz="2800" dirty="0">
                <a:solidFill>
                  <a:srgbClr val="FFC000"/>
                </a:solidFill>
              </a:rPr>
              <a:t> </a:t>
            </a:r>
            <a:r>
              <a:rPr lang="lv" sz="2800" dirty="0">
                <a:solidFill>
                  <a:srgbClr val="FFC000"/>
                </a:solidFill>
              </a:rPr>
              <a:t>atbildēt uz šo ziņu.</a:t>
            </a:r>
          </a:p>
          <a:p>
            <a:r>
              <a:rPr lang="lv" dirty="0">
                <a:hlinkClick r:id="rId3"/>
              </a:rPr>
              <a:t>https://answers.microsoft.com/en-us</a:t>
            </a:r>
            <a:endParaRPr lang="en-IE" dirty="0"/>
          </a:p>
        </p:txBody>
      </p:sp>
      <p:sp>
        <p:nvSpPr>
          <p:cNvPr id="5" name="Text Placeholder 4">
            <a:extLst>
              <a:ext uri="{FF2B5EF4-FFF2-40B4-BE49-F238E27FC236}">
                <a16:creationId xmlns:a16="http://schemas.microsoft.com/office/drawing/2014/main" id="{5C92E2B1-9C96-BDBC-8C8E-8DD7BA75E2AB}"/>
              </a:ext>
            </a:extLst>
          </p:cNvPr>
          <p:cNvSpPr>
            <a:spLocks noGrp="1"/>
          </p:cNvSpPr>
          <p:nvPr>
            <p:ph type="body" sz="quarter" idx="13"/>
          </p:nvPr>
        </p:nvSpPr>
        <p:spPr>
          <a:xfrm>
            <a:off x="447066" y="309491"/>
            <a:ext cx="11222614" cy="914203"/>
          </a:xfrm>
        </p:spPr>
        <p:txBody>
          <a:bodyPr>
            <a:normAutofit/>
          </a:bodyPr>
          <a:lstStyle/>
          <a:p>
            <a:r>
              <a:rPr lang="lv" dirty="0"/>
              <a:t>Microsoft forums</a:t>
            </a:r>
          </a:p>
        </p:txBody>
      </p:sp>
      <p:sp>
        <p:nvSpPr>
          <p:cNvPr id="10" name="Picture Placeholder 2">
            <a:extLst>
              <a:ext uri="{FF2B5EF4-FFF2-40B4-BE49-F238E27FC236}">
                <a16:creationId xmlns:a16="http://schemas.microsoft.com/office/drawing/2014/main" id="{BAC1AEEF-B6C9-BEB4-C944-C8CC67C33017}"/>
              </a:ext>
            </a:extLst>
          </p:cNvPr>
          <p:cNvSpPr txBox="1">
            <a:spLocks/>
          </p:cNvSpPr>
          <p:nvPr/>
        </p:nvSpPr>
        <p:spPr>
          <a:xfrm>
            <a:off x="7372351" y="1223692"/>
            <a:ext cx="4819650" cy="4033653"/>
          </a:xfrm>
          <a:prstGeom prst="rect">
            <a:avLst/>
          </a:prstGeom>
        </p:spPr>
      </p:sp>
    </p:spTree>
    <p:extLst>
      <p:ext uri="{BB962C8B-B14F-4D97-AF65-F5344CB8AC3E}">
        <p14:creationId xmlns:p14="http://schemas.microsoft.com/office/powerpoint/2010/main" val="3969924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15BF666-E248-E4E5-BE6C-170DA819D0A1}"/>
              </a:ext>
            </a:extLst>
          </p:cNvPr>
          <p:cNvSpPr>
            <a:spLocks noGrp="1"/>
          </p:cNvSpPr>
          <p:nvPr>
            <p:ph type="body" sz="quarter" idx="17"/>
          </p:nvPr>
        </p:nvSpPr>
        <p:spPr/>
        <p:txBody>
          <a:bodyPr/>
          <a:lstStyle/>
          <a:p>
            <a:r>
              <a:rPr lang="lv" dirty="0">
                <a:solidFill>
                  <a:srgbClr val="FFC000"/>
                </a:solidFill>
              </a:rPr>
              <a:t>Atrodiet atbildes, uzdodiet jautājumus un sazinieties ar Apple lietotāju kopienu no visas pasaules.</a:t>
            </a:r>
          </a:p>
          <a:p>
            <a:endParaRPr lang="en-GB" dirty="0">
              <a:solidFill>
                <a:srgbClr val="FFC000"/>
              </a:solidFill>
            </a:endParaRPr>
          </a:p>
          <a:p>
            <a:r>
              <a:rPr lang="lv" dirty="0">
                <a:solidFill>
                  <a:srgbClr val="FFC000"/>
                </a:solidFill>
                <a:hlinkClick r:id="rId2"/>
              </a:rPr>
              <a:t>https://discussions.apple.com/welcome</a:t>
            </a:r>
            <a:endParaRPr lang="en-IE" dirty="0">
              <a:solidFill>
                <a:srgbClr val="FFC000"/>
              </a:solidFill>
            </a:endParaRPr>
          </a:p>
          <a:p>
            <a:endParaRPr lang="en-IE" dirty="0"/>
          </a:p>
        </p:txBody>
      </p:sp>
      <p:sp>
        <p:nvSpPr>
          <p:cNvPr id="6" name="Text Placeholder 5">
            <a:extLst>
              <a:ext uri="{FF2B5EF4-FFF2-40B4-BE49-F238E27FC236}">
                <a16:creationId xmlns:a16="http://schemas.microsoft.com/office/drawing/2014/main" id="{30F30994-674A-6763-FE6F-298703675892}"/>
              </a:ext>
            </a:extLst>
          </p:cNvPr>
          <p:cNvSpPr>
            <a:spLocks noGrp="1"/>
          </p:cNvSpPr>
          <p:nvPr>
            <p:ph type="body" sz="quarter" idx="13"/>
          </p:nvPr>
        </p:nvSpPr>
        <p:spPr/>
        <p:txBody>
          <a:bodyPr/>
          <a:lstStyle/>
          <a:p>
            <a:r>
              <a:rPr lang="lv" dirty="0"/>
              <a:t>Apple forums</a:t>
            </a:r>
          </a:p>
        </p:txBody>
      </p:sp>
      <p:pic>
        <p:nvPicPr>
          <p:cNvPr id="5" name="Picture Placeholder 4" descr="Smiling woman using laptop">
            <a:extLst>
              <a:ext uri="{FF2B5EF4-FFF2-40B4-BE49-F238E27FC236}">
                <a16:creationId xmlns:a16="http://schemas.microsoft.com/office/drawing/2014/main" id="{7E4E5040-F932-ECAF-4A63-EA5AAA14C337}"/>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l="21993" r="21993"/>
          <a:stretch>
            <a:fillRect/>
          </a:stretch>
        </p:blipFill>
        <p:spPr>
          <a:xfrm>
            <a:off x="8802435" y="1223694"/>
            <a:ext cx="3389565" cy="4033653"/>
          </a:xfrm>
        </p:spPr>
      </p:pic>
    </p:spTree>
    <p:extLst>
      <p:ext uri="{BB962C8B-B14F-4D97-AF65-F5344CB8AC3E}">
        <p14:creationId xmlns:p14="http://schemas.microsoft.com/office/powerpoint/2010/main" val="1394166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0915390-122F-A53F-E531-2B41875F0A70}"/>
              </a:ext>
            </a:extLst>
          </p:cNvPr>
          <p:cNvSpPr>
            <a:spLocks noGrp="1"/>
          </p:cNvSpPr>
          <p:nvPr>
            <p:ph type="body" sz="quarter" idx="27"/>
          </p:nvPr>
        </p:nvSpPr>
        <p:spPr>
          <a:xfrm>
            <a:off x="447067" y="1834163"/>
            <a:ext cx="4690200" cy="3251547"/>
          </a:xfrm>
        </p:spPr>
        <p:txBody>
          <a:bodyPr/>
          <a:lstStyle/>
          <a:p>
            <a:r>
              <a:rPr lang="lv" b="1" dirty="0"/>
              <a:t>T</a:t>
            </a:r>
            <a:r>
              <a:rPr lang="en-US" b="1" dirty="0"/>
              <a:t>e</a:t>
            </a:r>
            <a:r>
              <a:rPr lang="lv" b="1" dirty="0"/>
              <a:t> ir </a:t>
            </a:r>
            <a:r>
              <a:rPr lang="lv" sz="2400" b="1" dirty="0"/>
              <a:t>plašāka un holistiskāka pieeja nekā forumos. </a:t>
            </a:r>
          </a:p>
          <a:p>
            <a:endParaRPr lang="en-GB" sz="2400" b="1" dirty="0"/>
          </a:p>
          <a:p>
            <a:r>
              <a:rPr lang="lv" sz="2400" b="1" dirty="0" err="1">
                <a:solidFill>
                  <a:srgbClr val="0675AD"/>
                </a:solidFill>
              </a:rPr>
              <a:t>Techfugees </a:t>
            </a:r>
            <a:r>
              <a:rPr lang="lv" sz="2400" b="1" dirty="0"/>
              <a:t>ir labs piemērs tiešsaistes kopienai, kuras pamatā ir tehniski jautājumi un prasmju veidošana.</a:t>
            </a:r>
          </a:p>
          <a:p>
            <a:endParaRPr lang="en-GB" b="1" dirty="0"/>
          </a:p>
          <a:p>
            <a:r>
              <a:rPr lang="lv" sz="2400" b="1" dirty="0">
                <a:hlinkClick r:id="rId2"/>
              </a:rPr>
              <a:t>https://techfugees.com/fr/</a:t>
            </a:r>
            <a:endParaRPr lang="en-IE" sz="2400" b="1" dirty="0"/>
          </a:p>
          <a:p>
            <a:r>
              <a:rPr lang="lv" dirty="0"/>
              <a:t> </a:t>
            </a:r>
            <a:endParaRPr lang="en-IE" b="1" dirty="0"/>
          </a:p>
        </p:txBody>
      </p:sp>
      <p:sp>
        <p:nvSpPr>
          <p:cNvPr id="3" name="Text Placeholder 2">
            <a:extLst>
              <a:ext uri="{FF2B5EF4-FFF2-40B4-BE49-F238E27FC236}">
                <a16:creationId xmlns:a16="http://schemas.microsoft.com/office/drawing/2014/main" id="{0D7FE636-C4F3-654B-9EC0-323D25C35B9B}"/>
              </a:ext>
            </a:extLst>
          </p:cNvPr>
          <p:cNvSpPr>
            <a:spLocks noGrp="1"/>
          </p:cNvSpPr>
          <p:nvPr>
            <p:ph type="body" sz="quarter" idx="18"/>
          </p:nvPr>
        </p:nvSpPr>
        <p:spPr>
          <a:xfrm>
            <a:off x="447066" y="309491"/>
            <a:ext cx="5648934" cy="1428693"/>
          </a:xfrm>
        </p:spPr>
        <p:txBody>
          <a:bodyPr/>
          <a:lstStyle/>
          <a:p>
            <a:r>
              <a:rPr lang="lv" dirty="0"/>
              <a:t>Tiešsaistes kopienas</a:t>
            </a:r>
            <a:endParaRPr lang="en-RU" dirty="0"/>
          </a:p>
        </p:txBody>
      </p:sp>
      <p:pic>
        <p:nvPicPr>
          <p:cNvPr id="18" name="Picture Placeholder 17">
            <a:extLst>
              <a:ext uri="{FF2B5EF4-FFF2-40B4-BE49-F238E27FC236}">
                <a16:creationId xmlns:a16="http://schemas.microsoft.com/office/drawing/2014/main" id="{9EFFCB60-61B7-A465-5CE8-2B028368FBB5}"/>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l="4517" r="4517"/>
          <a:stretch/>
        </p:blipFill>
        <p:spPr>
          <a:xfrm>
            <a:off x="6824624" y="1268391"/>
            <a:ext cx="4401359" cy="3245240"/>
          </a:xfrm>
        </p:spPr>
      </p:pic>
      <p:pic>
        <p:nvPicPr>
          <p:cNvPr id="20" name="Graphic 19" descr="Mouse with solid fill">
            <a:extLst>
              <a:ext uri="{FF2B5EF4-FFF2-40B4-BE49-F238E27FC236}">
                <a16:creationId xmlns:a16="http://schemas.microsoft.com/office/drawing/2014/main" id="{5A7D8993-ED3A-62B0-E13D-BADCD4B456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286437">
            <a:off x="3942219" y="5169244"/>
            <a:ext cx="1086138" cy="914400"/>
          </a:xfrm>
          <a:prstGeom prst="rect">
            <a:avLst/>
          </a:prstGeom>
        </p:spPr>
      </p:pic>
      <p:pic>
        <p:nvPicPr>
          <p:cNvPr id="22" name="Graphic 21" descr="Cursor with solid fill">
            <a:extLst>
              <a:ext uri="{FF2B5EF4-FFF2-40B4-BE49-F238E27FC236}">
                <a16:creationId xmlns:a16="http://schemas.microsoft.com/office/drawing/2014/main" id="{E45D7CE6-4BBD-12C3-84BF-6BB882A007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88564" y="5006546"/>
            <a:ext cx="693090" cy="726990"/>
          </a:xfrm>
          <a:prstGeom prst="rect">
            <a:avLst/>
          </a:prstGeom>
        </p:spPr>
      </p:pic>
    </p:spTree>
    <p:extLst>
      <p:ext uri="{BB962C8B-B14F-4D97-AF65-F5344CB8AC3E}">
        <p14:creationId xmlns:p14="http://schemas.microsoft.com/office/powerpoint/2010/main" val="866550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7065" y="1343026"/>
            <a:ext cx="11102510" cy="5205484"/>
          </a:xfrm>
        </p:spPr>
        <p:txBody>
          <a:bodyPr/>
          <a:lstStyle/>
          <a:p>
            <a:r>
              <a:rPr lang="lv" dirty="0">
                <a:ea typeface="+mn-lt"/>
                <a:cs typeface="+mn-lt"/>
              </a:rPr>
              <a:t>Pēdējais solis ir pārdomāt. Ir svarīgi atzīmēt, kam vajadzētu notikt</a:t>
            </a:r>
            <a:r>
              <a:rPr lang="en-US" dirty="0">
                <a:ea typeface="+mn-lt"/>
                <a:cs typeface="+mn-lt"/>
              </a:rPr>
              <a:t>, </a:t>
            </a:r>
            <a:r>
              <a:rPr lang="lv" dirty="0">
                <a:ea typeface="+mn-lt"/>
                <a:cs typeface="+mn-lt"/>
              </a:rPr>
              <a:t>tas </a:t>
            </a:r>
            <a:r>
              <a:rPr lang="en-US" dirty="0" err="1">
                <a:ea typeface="+mn-lt"/>
                <a:cs typeface="+mn-lt"/>
              </a:rPr>
              <a:t>parasti</a:t>
            </a:r>
            <a:r>
              <a:rPr lang="en-US" dirty="0">
                <a:ea typeface="+mn-lt"/>
                <a:cs typeface="+mn-lt"/>
              </a:rPr>
              <a:t> </a:t>
            </a:r>
            <a:r>
              <a:rPr lang="lv" dirty="0">
                <a:ea typeface="+mn-lt"/>
                <a:cs typeface="+mn-lt"/>
              </a:rPr>
              <a:t>atkal</a:t>
            </a:r>
            <a:r>
              <a:rPr lang="en-US" dirty="0">
                <a:ea typeface="+mn-lt"/>
                <a:cs typeface="+mn-lt"/>
              </a:rPr>
              <a:t> </a:t>
            </a:r>
            <a:r>
              <a:rPr lang="lv" dirty="0">
                <a:ea typeface="+mn-lt"/>
                <a:cs typeface="+mn-lt"/>
              </a:rPr>
              <a:t>notiek. </a:t>
            </a:r>
            <a:r>
              <a:rPr lang="en-US" dirty="0">
                <a:ea typeface="+mn-lt"/>
                <a:cs typeface="+mn-lt"/>
              </a:rPr>
              <a:t>S</a:t>
            </a:r>
            <a:r>
              <a:rPr lang="lv" dirty="0">
                <a:ea typeface="+mn-lt"/>
                <a:cs typeface="+mn-lt"/>
              </a:rPr>
              <a:t>abiedrība ir noderīga</a:t>
            </a:r>
            <a:r>
              <a:rPr lang="en-US" dirty="0">
                <a:ea typeface="+mn-lt"/>
                <a:cs typeface="+mn-lt"/>
              </a:rPr>
              <a:t> p</a:t>
            </a:r>
            <a:r>
              <a:rPr lang="lv" dirty="0">
                <a:ea typeface="+mn-lt"/>
                <a:cs typeface="+mn-lt"/>
              </a:rPr>
              <a:t>roblēmu novēršanas video un/vai ceļvežu izveide, lai palīdzētu </a:t>
            </a:r>
            <a:r>
              <a:rPr lang="en-US" dirty="0" err="1">
                <a:ea typeface="+mn-lt"/>
                <a:cs typeface="+mn-lt"/>
              </a:rPr>
              <a:t>tikt</a:t>
            </a:r>
            <a:r>
              <a:rPr lang="en-US" dirty="0">
                <a:ea typeface="+mn-lt"/>
                <a:cs typeface="+mn-lt"/>
              </a:rPr>
              <a:t> gala </a:t>
            </a:r>
            <a:r>
              <a:rPr lang="en-US" dirty="0" err="1">
                <a:ea typeface="+mn-lt"/>
                <a:cs typeface="+mn-lt"/>
              </a:rPr>
              <a:t>ar</a:t>
            </a:r>
            <a:r>
              <a:rPr lang="en-US" dirty="0">
                <a:ea typeface="+mn-lt"/>
                <a:cs typeface="+mn-lt"/>
              </a:rPr>
              <a:t> </a:t>
            </a:r>
            <a:r>
              <a:rPr lang="en-US" dirty="0" err="1">
                <a:ea typeface="+mn-lt"/>
                <a:cs typeface="+mn-lt"/>
              </a:rPr>
              <a:t>problēmu</a:t>
            </a:r>
            <a:r>
              <a:rPr lang="en-US" dirty="0">
                <a:ea typeface="+mn-lt"/>
                <a:cs typeface="+mn-lt"/>
              </a:rPr>
              <a:t>.</a:t>
            </a:r>
            <a:endParaRPr lang="lv" dirty="0">
              <a:ea typeface="+mn-lt"/>
              <a:cs typeface="+mn-lt"/>
            </a:endParaRPr>
          </a:p>
          <a:p>
            <a:r>
              <a:rPr lang="lv" dirty="0">
                <a:ea typeface="+mn-lt"/>
                <a:cs typeface="+mn-lt"/>
              </a:rPr>
              <a:t>.Ja kāds zina, ka ir eksperts šajā jomā, runājiet ar viņu</a:t>
            </a:r>
            <a:r>
              <a:rPr lang="en-US" dirty="0">
                <a:ea typeface="+mn-lt"/>
                <a:cs typeface="+mn-lt"/>
              </a:rPr>
              <a:t> </a:t>
            </a:r>
            <a:r>
              <a:rPr lang="lv" dirty="0">
                <a:ea typeface="+mn-lt"/>
                <a:cs typeface="+mn-lt"/>
              </a:rPr>
              <a:t>par to, kā varat piekļūt šiem resursiem</a:t>
            </a:r>
          </a:p>
          <a:p>
            <a:r>
              <a:rPr lang="lv" dirty="0">
                <a:ea typeface="+mn-lt"/>
                <a:cs typeface="+mn-lt"/>
              </a:rPr>
              <a:t>Būs brīži, kad visi iet cauri </a:t>
            </a:r>
            <a:r>
              <a:rPr lang="en-US" dirty="0" err="1">
                <a:ea typeface="+mn-lt"/>
                <a:cs typeface="+mn-lt"/>
              </a:rPr>
              <a:t>kādam</a:t>
            </a:r>
            <a:r>
              <a:rPr lang="lv" dirty="0">
                <a:ea typeface="+mn-lt"/>
                <a:cs typeface="+mn-lt"/>
              </a:rPr>
              <a:t> procesam vairāk nekā vienu reizi, līdz atrod</a:t>
            </a:r>
          </a:p>
          <a:p>
            <a:r>
              <a:rPr lang="lv" dirty="0">
                <a:ea typeface="+mn-lt"/>
                <a:cs typeface="+mn-lt"/>
              </a:rPr>
              <a:t>risinājum</a:t>
            </a:r>
            <a:r>
              <a:rPr lang="en-US" dirty="0">
                <a:ea typeface="+mn-lt"/>
                <a:cs typeface="+mn-lt"/>
              </a:rPr>
              <a:t>us</a:t>
            </a:r>
            <a:r>
              <a:rPr lang="lv" dirty="0">
                <a:ea typeface="+mn-lt"/>
                <a:cs typeface="+mn-lt"/>
              </a:rPr>
              <a:t>, taču ir svarīgi nepadoties. Palīdzības lūgšana ir daļa no sagatavošanās.</a:t>
            </a:r>
          </a:p>
          <a:p>
            <a:r>
              <a:rPr lang="lv" dirty="0">
                <a:ea typeface="+mn-lt"/>
                <a:cs typeface="+mn-lt"/>
              </a:rPr>
              <a:t>Ir svarīgi sazināties ar ģimeni, draugiem vai citiem jūsu lokā esošajiem cilvēkiem, tāpat kā visiem</a:t>
            </a:r>
            <a:r>
              <a:rPr lang="en-US" dirty="0">
                <a:ea typeface="+mn-lt"/>
                <a:cs typeface="+mn-lt"/>
              </a:rPr>
              <a:t> </a:t>
            </a:r>
            <a:r>
              <a:rPr lang="lv" dirty="0">
                <a:ea typeface="+mn-lt"/>
                <a:cs typeface="+mn-lt"/>
              </a:rPr>
              <a:t>iemācīties kopīgi novērst tehnoloģiju problēmas. </a:t>
            </a:r>
            <a:endParaRPr lang="en-US" dirty="0">
              <a:ea typeface="+mn-lt"/>
              <a:cs typeface="+mn-lt"/>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lstStyle/>
          <a:p>
            <a:r>
              <a:rPr lang="lv" dirty="0">
                <a:solidFill>
                  <a:srgbClr val="0675AD"/>
                </a:solidFill>
              </a:rPr>
              <a:t>4. Problēmu risināšanas process</a:t>
            </a:r>
          </a:p>
          <a:p>
            <a:endParaRPr lang="en-IE" dirty="0"/>
          </a:p>
        </p:txBody>
      </p:sp>
      <p:pic>
        <p:nvPicPr>
          <p:cNvPr id="3" name="Graphic 2" descr="Brainstorm with solid fill">
            <a:extLst>
              <a:ext uri="{FF2B5EF4-FFF2-40B4-BE49-F238E27FC236}">
                <a16:creationId xmlns:a16="http://schemas.microsoft.com/office/drawing/2014/main" id="{12BFCC2A-25D1-13F6-740D-2C313F4104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38770" y="4835610"/>
            <a:ext cx="1581664" cy="1589903"/>
          </a:xfrm>
          <a:prstGeom prst="rect">
            <a:avLst/>
          </a:prstGeom>
        </p:spPr>
      </p:pic>
    </p:spTree>
    <p:extLst>
      <p:ext uri="{BB962C8B-B14F-4D97-AF65-F5344CB8AC3E}">
        <p14:creationId xmlns:p14="http://schemas.microsoft.com/office/powerpoint/2010/main" val="1701700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12B428-4409-9C27-9C7A-60145BEF806F}"/>
              </a:ext>
            </a:extLst>
          </p:cNvPr>
          <p:cNvSpPr>
            <a:spLocks noGrp="1"/>
          </p:cNvSpPr>
          <p:nvPr>
            <p:ph type="body" sz="quarter" idx="14"/>
          </p:nvPr>
        </p:nvSpPr>
        <p:spPr>
          <a:xfrm>
            <a:off x="549402" y="1164256"/>
            <a:ext cx="11775120" cy="6025405"/>
          </a:xfrm>
        </p:spPr>
        <p:txBody>
          <a:bodyPr>
            <a:normAutofit/>
          </a:bodyPr>
          <a:lstStyle/>
          <a:p>
            <a:r>
              <a:rPr lang="lv" sz="2200" dirty="0">
                <a:solidFill>
                  <a:srgbClr val="0675AD"/>
                </a:solidFill>
              </a:rPr>
              <a:t>​CTRL + KLIKŠĶINIET uz attēla augšējā labajā stūrī, lai atvērtu PDF dokumentu</a:t>
            </a:r>
          </a:p>
          <a:p>
            <a:endParaRPr lang="en-GB" sz="2200" dirty="0">
              <a:solidFill>
                <a:srgbClr val="0675AD"/>
              </a:solidFill>
            </a:endParaRPr>
          </a:p>
          <a:p>
            <a:pPr marL="457200" indent="-457200">
              <a:buFont typeface="Wingdings" panose="05000000000000000000" pitchFamily="2" charset="2"/>
              <a:buChar char="ü"/>
            </a:pPr>
            <a:r>
              <a:rPr lang="lv" sz="2200" dirty="0">
                <a:solidFill>
                  <a:srgbClr val="0675AD"/>
                </a:solidFill>
              </a:rPr>
              <a:t>Pierakstiet tipiskās digitālās problēmas, kas ir minētas tekstā</a:t>
            </a:r>
          </a:p>
          <a:p>
            <a:endParaRPr lang="en-GB" sz="2200" dirty="0">
              <a:solidFill>
                <a:srgbClr val="0675AD"/>
              </a:solidFill>
            </a:endParaRPr>
          </a:p>
          <a:p>
            <a:pPr marL="457200" indent="-457200">
              <a:buFont typeface="Wingdings" panose="05000000000000000000" pitchFamily="2" charset="2"/>
              <a:buChar char="ü"/>
            </a:pPr>
            <a:r>
              <a:rPr lang="lv" sz="2200" dirty="0">
                <a:solidFill>
                  <a:srgbClr val="0675AD"/>
                </a:solidFill>
              </a:rPr>
              <a:t>Vai esat kādreiz saskāries ar citām digitālajām problēmām? Pierakstiet arī t</a:t>
            </a:r>
            <a:r>
              <a:rPr lang="en-US" sz="2200" dirty="0">
                <a:solidFill>
                  <a:srgbClr val="0675AD"/>
                </a:solidFill>
              </a:rPr>
              <a:t>ā</a:t>
            </a:r>
            <a:r>
              <a:rPr lang="lv" sz="2200" dirty="0">
                <a:solidFill>
                  <a:srgbClr val="0675AD"/>
                </a:solidFill>
              </a:rPr>
              <a:t>s. </a:t>
            </a:r>
            <a:endParaRPr lang="en-US" sz="2200" dirty="0">
              <a:solidFill>
                <a:srgbClr val="0675AD"/>
              </a:solidFill>
            </a:endParaRPr>
          </a:p>
          <a:p>
            <a:pPr marL="457200" indent="-457200">
              <a:buFont typeface="Wingdings" panose="05000000000000000000" pitchFamily="2" charset="2"/>
              <a:buChar char="ü"/>
            </a:pPr>
            <a:r>
              <a:rPr lang="lv" sz="2200" dirty="0">
                <a:solidFill>
                  <a:srgbClr val="0675AD"/>
                </a:solidFill>
              </a:rPr>
              <a:t> Uzmanīgi izlasiet rakstu “Pamatproblēmu novēršanas paņēmieni”.</a:t>
            </a:r>
          </a:p>
          <a:p>
            <a:pPr marL="457200" indent="-457200">
              <a:buFont typeface="Wingdings" panose="05000000000000000000" pitchFamily="2" charset="2"/>
              <a:buChar char="ü"/>
            </a:pPr>
            <a:r>
              <a:rPr lang="lv" sz="2200" dirty="0">
                <a:solidFill>
                  <a:srgbClr val="0675AD"/>
                </a:solidFill>
              </a:rPr>
              <a:t>Ņemiet vērā atsevišķos "problēmu novēršanas" soļus, kas aprakstīti tekstā. </a:t>
            </a:r>
          </a:p>
          <a:p>
            <a:r>
              <a:rPr lang="lv" sz="2200" dirty="0">
                <a:solidFill>
                  <a:srgbClr val="0675AD"/>
                </a:solidFill>
              </a:rPr>
              <a:t>Kāds ir pirmais solis</a:t>
            </a:r>
            <a:r>
              <a:rPr lang="en-US" sz="2200" dirty="0">
                <a:solidFill>
                  <a:srgbClr val="0675AD"/>
                </a:solidFill>
              </a:rPr>
              <a:t>,</a:t>
            </a:r>
            <a:r>
              <a:rPr lang="lv" sz="2200" dirty="0">
                <a:solidFill>
                  <a:srgbClr val="0675AD"/>
                </a:solidFill>
              </a:rPr>
              <a:t> otrais utt.</a:t>
            </a:r>
            <a:endParaRPr lang="en-GB" sz="2200" dirty="0">
              <a:solidFill>
                <a:srgbClr val="F9A169"/>
              </a:solidFill>
            </a:endParaRPr>
          </a:p>
          <a:p>
            <a:r>
              <a:rPr lang="lv" sz="2200" dirty="0">
                <a:solidFill>
                  <a:srgbClr val="0675AD"/>
                </a:solidFill>
              </a:rPr>
              <a:t>Varat izmantot nākamos slaidus, lai pierakstītu rezultātus.</a:t>
            </a:r>
          </a:p>
          <a:p>
            <a:endParaRPr lang="en-GB" sz="2200" dirty="0">
              <a:solidFill>
                <a:srgbClr val="0675AD"/>
              </a:solidFill>
            </a:endParaRPr>
          </a:p>
          <a:p>
            <a:r>
              <a:rPr lang="lv" sz="2200" dirty="0">
                <a:solidFill>
                  <a:srgbClr val="0675AD"/>
                </a:solidFill>
                <a:hlinkClick r:id="rId2"/>
              </a:rPr>
              <a:t>https://www.digitaltravellers.org/sheet/basic-troubleshooting-techniques/</a:t>
            </a:r>
            <a:endParaRPr lang="en-GB" sz="2200" dirty="0">
              <a:solidFill>
                <a:srgbClr val="0675AD"/>
              </a:solidFill>
            </a:endParaRPr>
          </a:p>
          <a:p>
            <a:endParaRPr lang="en-IE" sz="2200" dirty="0">
              <a:solidFill>
                <a:srgbClr val="0675AD"/>
              </a:solidFill>
            </a:endParaRPr>
          </a:p>
          <a:p>
            <a:endParaRPr lang="en-GB" sz="2200" dirty="0"/>
          </a:p>
        </p:txBody>
      </p:sp>
      <p:pic>
        <p:nvPicPr>
          <p:cNvPr id="3" name="Picture 2">
            <a:hlinkClick r:id="rId3"/>
            <a:extLst>
              <a:ext uri="{FF2B5EF4-FFF2-40B4-BE49-F238E27FC236}">
                <a16:creationId xmlns:a16="http://schemas.microsoft.com/office/drawing/2014/main" id="{63B30221-AB0E-0156-F2C5-11914EADD8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1911" y="48458"/>
            <a:ext cx="4482769" cy="94929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orthographicFront"/>
            <a:lightRig rig="soft" dir="t"/>
          </a:scene3d>
          <a:sp3d contourW="12700" prstMaterial="matte">
            <a:bevelT w="63500" h="50800"/>
            <a:contourClr>
              <a:srgbClr val="C0C0C0"/>
            </a:contourClr>
          </a:sp3d>
        </p:spPr>
      </p:pic>
      <p:sp>
        <p:nvSpPr>
          <p:cNvPr id="4" name="TextBox 3">
            <a:extLst>
              <a:ext uri="{FF2B5EF4-FFF2-40B4-BE49-F238E27FC236}">
                <a16:creationId xmlns:a16="http://schemas.microsoft.com/office/drawing/2014/main" id="{A43520D7-4917-6EB2-E9A5-71EF7580EBD5}"/>
              </a:ext>
            </a:extLst>
          </p:cNvPr>
          <p:cNvSpPr txBox="1"/>
          <p:nvPr/>
        </p:nvSpPr>
        <p:spPr>
          <a:xfrm>
            <a:off x="549402" y="48458"/>
            <a:ext cx="6679095" cy="1231106"/>
          </a:xfrm>
          <a:prstGeom prst="rect">
            <a:avLst/>
          </a:prstGeom>
          <a:noFill/>
        </p:spPr>
        <p:txBody>
          <a:bodyPr wrap="square" rtlCol="0">
            <a:spAutoFit/>
          </a:bodyPr>
          <a:lstStyle/>
          <a:p>
            <a:r>
              <a:rPr lang="lv" sz="2800" b="1" dirty="0">
                <a:solidFill>
                  <a:srgbClr val="8D5B98"/>
                </a:solidFill>
              </a:rPr>
              <a:t>Uzziniet par digitālo problēmu risināšanas pamatnoteikumiem!</a:t>
            </a:r>
          </a:p>
          <a:p>
            <a:endParaRPr lang="en-IE" dirty="0"/>
          </a:p>
        </p:txBody>
      </p:sp>
    </p:spTree>
    <p:extLst>
      <p:ext uri="{BB962C8B-B14F-4D97-AF65-F5344CB8AC3E}">
        <p14:creationId xmlns:p14="http://schemas.microsoft.com/office/powerpoint/2010/main" val="2329569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974129-6C51-E3A4-E366-F1B2F6520504}"/>
              </a:ext>
            </a:extLst>
          </p:cNvPr>
          <p:cNvSpPr>
            <a:spLocks noGrp="1"/>
          </p:cNvSpPr>
          <p:nvPr>
            <p:ph type="body" sz="quarter" idx="16"/>
          </p:nvPr>
        </p:nvSpPr>
        <p:spPr>
          <a:xfrm>
            <a:off x="447065" y="1276556"/>
            <a:ext cx="11102510" cy="4885347"/>
          </a:xfrm>
        </p:spPr>
        <p:txBody>
          <a:bodyPr/>
          <a:lstStyle/>
          <a:p>
            <a:pPr algn="ctr"/>
            <a:r>
              <a:rPr lang="en-IE" dirty="0" err="1">
                <a:solidFill>
                  <a:srgbClr val="0675AD"/>
                </a:solidFill>
              </a:rPr>
              <a:t>Rezultāti</a:t>
            </a:r>
            <a:endParaRPr lang="en-IE" dirty="0">
              <a:solidFill>
                <a:srgbClr val="0675AD"/>
              </a:solidFill>
            </a:endParaRPr>
          </a:p>
          <a:p>
            <a:r>
              <a:rPr lang="en-IE" dirty="0">
                <a:solidFill>
                  <a:srgbClr val="8D5B98"/>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IE" dirty="0">
              <a:solidFill>
                <a:srgbClr val="8D5B98"/>
              </a:solidFill>
            </a:endParaRPr>
          </a:p>
          <a:p>
            <a:r>
              <a:rPr lang="en-IE" dirty="0">
                <a:solidFill>
                  <a:srgbClr val="8D5B98"/>
                </a:solidFill>
              </a:rPr>
              <a:t>​</a:t>
            </a:r>
          </a:p>
        </p:txBody>
      </p:sp>
      <p:sp>
        <p:nvSpPr>
          <p:cNvPr id="3" name="Text Placeholder 2">
            <a:extLst>
              <a:ext uri="{FF2B5EF4-FFF2-40B4-BE49-F238E27FC236}">
                <a16:creationId xmlns:a16="http://schemas.microsoft.com/office/drawing/2014/main" id="{0F94EE50-2B3D-D735-161D-5DA6406B3C94}"/>
              </a:ext>
            </a:extLst>
          </p:cNvPr>
          <p:cNvSpPr>
            <a:spLocks noGrp="1"/>
          </p:cNvSpPr>
          <p:nvPr>
            <p:ph type="body" sz="quarter" idx="18"/>
          </p:nvPr>
        </p:nvSpPr>
        <p:spPr/>
        <p:txBody>
          <a:bodyPr>
            <a:normAutofit/>
          </a:bodyPr>
          <a:lstStyle/>
          <a:p>
            <a:r>
              <a:rPr lang="en-IE" dirty="0" err="1"/>
              <a:t>Uzdevums</a:t>
            </a:r>
            <a:endParaRPr lang="en-IE" dirty="0"/>
          </a:p>
        </p:txBody>
      </p:sp>
      <p:pic>
        <p:nvPicPr>
          <p:cNvPr id="5" name="Graphic 4" descr="Pencil with solid fill">
            <a:extLst>
              <a:ext uri="{FF2B5EF4-FFF2-40B4-BE49-F238E27FC236}">
                <a16:creationId xmlns:a16="http://schemas.microsoft.com/office/drawing/2014/main" id="{F3D90998-0BDC-44EF-5EAA-9A58D9E8F0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74757" y="707390"/>
            <a:ext cx="914400" cy="914400"/>
          </a:xfrm>
          <a:prstGeom prst="rect">
            <a:avLst/>
          </a:prstGeom>
        </p:spPr>
      </p:pic>
    </p:spTree>
    <p:extLst>
      <p:ext uri="{BB962C8B-B14F-4D97-AF65-F5344CB8AC3E}">
        <p14:creationId xmlns:p14="http://schemas.microsoft.com/office/powerpoint/2010/main" val="4256645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974129-6C51-E3A4-E366-F1B2F6520504}"/>
              </a:ext>
            </a:extLst>
          </p:cNvPr>
          <p:cNvSpPr>
            <a:spLocks noGrp="1"/>
          </p:cNvSpPr>
          <p:nvPr>
            <p:ph type="body" sz="quarter" idx="16"/>
          </p:nvPr>
        </p:nvSpPr>
        <p:spPr>
          <a:xfrm>
            <a:off x="447065" y="1276556"/>
            <a:ext cx="11102510" cy="4885347"/>
          </a:xfrm>
        </p:spPr>
        <p:txBody>
          <a:bodyPr/>
          <a:lstStyle/>
          <a:p>
            <a:pPr algn="ctr"/>
            <a:r>
              <a:rPr lang="en-IE" dirty="0" err="1">
                <a:solidFill>
                  <a:srgbClr val="0675AD"/>
                </a:solidFill>
              </a:rPr>
              <a:t>Rezultāti</a:t>
            </a:r>
            <a:r>
              <a:rPr lang="en-IE" dirty="0">
                <a:solidFill>
                  <a:srgbClr val="0675AD"/>
                </a:solidFill>
              </a:rPr>
              <a:t> </a:t>
            </a:r>
            <a:r>
              <a:rPr lang="en-IE" dirty="0">
                <a:solidFill>
                  <a:srgbClr val="8D5B98"/>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IE" dirty="0">
              <a:solidFill>
                <a:srgbClr val="8D5B98"/>
              </a:solidFill>
            </a:endParaRPr>
          </a:p>
          <a:p>
            <a:r>
              <a:rPr lang="en-IE" dirty="0">
                <a:solidFill>
                  <a:srgbClr val="8D5B98"/>
                </a:solidFill>
              </a:rPr>
              <a:t>​</a:t>
            </a:r>
          </a:p>
        </p:txBody>
      </p:sp>
      <p:sp>
        <p:nvSpPr>
          <p:cNvPr id="3" name="Text Placeholder 2">
            <a:extLst>
              <a:ext uri="{FF2B5EF4-FFF2-40B4-BE49-F238E27FC236}">
                <a16:creationId xmlns:a16="http://schemas.microsoft.com/office/drawing/2014/main" id="{0F94EE50-2B3D-D735-161D-5DA6406B3C94}"/>
              </a:ext>
            </a:extLst>
          </p:cNvPr>
          <p:cNvSpPr>
            <a:spLocks noGrp="1"/>
          </p:cNvSpPr>
          <p:nvPr>
            <p:ph type="body" sz="quarter" idx="18"/>
          </p:nvPr>
        </p:nvSpPr>
        <p:spPr/>
        <p:txBody>
          <a:bodyPr>
            <a:normAutofit/>
          </a:bodyPr>
          <a:lstStyle/>
          <a:p>
            <a:r>
              <a:rPr lang="en-IE" dirty="0" err="1"/>
              <a:t>Uzdevums</a:t>
            </a:r>
            <a:endParaRPr lang="en-IE" dirty="0"/>
          </a:p>
        </p:txBody>
      </p:sp>
      <p:pic>
        <p:nvPicPr>
          <p:cNvPr id="5" name="Graphic 4" descr="Pencil with solid fill">
            <a:extLst>
              <a:ext uri="{FF2B5EF4-FFF2-40B4-BE49-F238E27FC236}">
                <a16:creationId xmlns:a16="http://schemas.microsoft.com/office/drawing/2014/main" id="{686C8FD8-12D1-33F1-9B56-8E1B2AF060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58281" y="696097"/>
            <a:ext cx="914400" cy="914400"/>
          </a:xfrm>
          <a:prstGeom prst="rect">
            <a:avLst/>
          </a:prstGeom>
        </p:spPr>
      </p:pic>
    </p:spTree>
    <p:extLst>
      <p:ext uri="{BB962C8B-B14F-4D97-AF65-F5344CB8AC3E}">
        <p14:creationId xmlns:p14="http://schemas.microsoft.com/office/powerpoint/2010/main" val="212339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ext, indoor, computer, electronics&#10;&#10;Description automatically generated">
            <a:hlinkClick r:id="rId2"/>
            <a:extLst>
              <a:ext uri="{FF2B5EF4-FFF2-40B4-BE49-F238E27FC236}">
                <a16:creationId xmlns:a16="http://schemas.microsoft.com/office/drawing/2014/main" id="{47BA432A-D07C-14AA-6C0A-758CCFC85A44}"/>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3433" r="3433"/>
          <a:stretch>
            <a:fillRect/>
          </a:stretch>
        </p:blipFill>
        <p:spPr>
          <a:xfrm>
            <a:off x="6421438" y="428368"/>
            <a:ext cx="5770562" cy="3912973"/>
          </a:xfrm>
        </p:spPr>
      </p:pic>
      <p:sp>
        <p:nvSpPr>
          <p:cNvPr id="3" name="Text Placeholder 2">
            <a:extLst>
              <a:ext uri="{FF2B5EF4-FFF2-40B4-BE49-F238E27FC236}">
                <a16:creationId xmlns:a16="http://schemas.microsoft.com/office/drawing/2014/main" id="{7037024F-A9F0-0774-986A-C0D58D44785C}"/>
              </a:ext>
            </a:extLst>
          </p:cNvPr>
          <p:cNvSpPr>
            <a:spLocks noGrp="1"/>
          </p:cNvSpPr>
          <p:nvPr>
            <p:ph type="body" sz="quarter" idx="27"/>
          </p:nvPr>
        </p:nvSpPr>
        <p:spPr/>
        <p:txBody>
          <a:bodyPr/>
          <a:lstStyle/>
          <a:p>
            <a:r>
              <a:rPr lang="lv-LV" dirty="0"/>
              <a:t>Ikviens ir dzirdējis par datorvīrusiem un to, cik kaitinoši un bīstami tie var būt jūsu darbam un datiem</a:t>
            </a:r>
            <a:r>
              <a:rPr lang="en-US" dirty="0"/>
              <a:t>.</a:t>
            </a:r>
            <a:endParaRPr lang="lv-LV" dirty="0"/>
          </a:p>
          <a:p>
            <a:r>
              <a:rPr lang="lv-LV" dirty="0"/>
              <a:t>Šī vienkāršā rokasgrāmata palīdzēs veikt pamata aizsardzības pasākumus pret vīrusiem datorā. Noklikšķiniet uz attēla labajā pusē, lai atvērtu PDF dokumentu.</a:t>
            </a:r>
            <a:endParaRPr lang="en-IE" dirty="0"/>
          </a:p>
        </p:txBody>
      </p:sp>
      <p:sp>
        <p:nvSpPr>
          <p:cNvPr id="4" name="Text Placeholder 3">
            <a:extLst>
              <a:ext uri="{FF2B5EF4-FFF2-40B4-BE49-F238E27FC236}">
                <a16:creationId xmlns:a16="http://schemas.microsoft.com/office/drawing/2014/main" id="{6CA7E0AA-4F40-4084-CBDA-1793DE19AF60}"/>
              </a:ext>
            </a:extLst>
          </p:cNvPr>
          <p:cNvSpPr>
            <a:spLocks noGrp="1"/>
          </p:cNvSpPr>
          <p:nvPr>
            <p:ph type="body" sz="quarter" idx="18"/>
          </p:nvPr>
        </p:nvSpPr>
        <p:spPr/>
        <p:txBody>
          <a:bodyPr>
            <a:normAutofit fontScale="85000" lnSpcReduction="20000"/>
          </a:bodyPr>
          <a:lstStyle/>
          <a:p>
            <a:r>
              <a:rPr lang="en-GB" sz="5100" dirty="0" err="1">
                <a:solidFill>
                  <a:srgbClr val="0675AD"/>
                </a:solidFill>
              </a:rPr>
              <a:t>Mācieties</a:t>
            </a:r>
            <a:r>
              <a:rPr lang="en-GB" sz="5100" dirty="0">
                <a:solidFill>
                  <a:srgbClr val="0675AD"/>
                </a:solidFill>
              </a:rPr>
              <a:t>!</a:t>
            </a:r>
          </a:p>
          <a:p>
            <a:endParaRPr lang="en-GB" dirty="0"/>
          </a:p>
          <a:p>
            <a:r>
              <a:rPr lang="en-GB" sz="3900" dirty="0" err="1"/>
              <a:t>Kā</a:t>
            </a:r>
            <a:r>
              <a:rPr lang="en-GB" sz="3900" dirty="0"/>
              <a:t> </a:t>
            </a:r>
            <a:r>
              <a:rPr lang="en-GB" sz="3900" dirty="0" err="1"/>
              <a:t>jūs</a:t>
            </a:r>
            <a:r>
              <a:rPr lang="en-GB" sz="3900" dirty="0"/>
              <a:t> </a:t>
            </a:r>
            <a:r>
              <a:rPr lang="en-GB" sz="3900" dirty="0" err="1"/>
              <a:t>varat</a:t>
            </a:r>
            <a:r>
              <a:rPr lang="en-GB" sz="3900" dirty="0"/>
              <a:t> </a:t>
            </a:r>
            <a:r>
              <a:rPr lang="en-GB" sz="3900" dirty="0" err="1"/>
              <a:t>likvidēt</a:t>
            </a:r>
            <a:r>
              <a:rPr lang="en-GB" sz="3900" dirty="0"/>
              <a:t> </a:t>
            </a:r>
            <a:r>
              <a:rPr lang="en-GB" sz="3900" dirty="0" err="1"/>
              <a:t>vīrusu</a:t>
            </a:r>
            <a:r>
              <a:rPr lang="en-GB" sz="3900" dirty="0"/>
              <a:t> </a:t>
            </a:r>
            <a:r>
              <a:rPr lang="en-GB" sz="3900" dirty="0" err="1"/>
              <a:t>savā</a:t>
            </a:r>
            <a:r>
              <a:rPr lang="en-GB" sz="3900" dirty="0"/>
              <a:t> </a:t>
            </a:r>
            <a:r>
              <a:rPr lang="en-GB" sz="3900" dirty="0" err="1"/>
              <a:t>datorā</a:t>
            </a:r>
            <a:r>
              <a:rPr lang="en-GB" sz="3900" dirty="0"/>
              <a:t>? </a:t>
            </a:r>
            <a:endParaRPr lang="en-IE" sz="3900" dirty="0"/>
          </a:p>
        </p:txBody>
      </p:sp>
      <p:sp>
        <p:nvSpPr>
          <p:cNvPr id="6" name="TextBox 5">
            <a:extLst>
              <a:ext uri="{FF2B5EF4-FFF2-40B4-BE49-F238E27FC236}">
                <a16:creationId xmlns:a16="http://schemas.microsoft.com/office/drawing/2014/main" id="{05490D26-5F38-EC19-C637-F87393527301}"/>
              </a:ext>
            </a:extLst>
          </p:cNvPr>
          <p:cNvSpPr txBox="1"/>
          <p:nvPr/>
        </p:nvSpPr>
        <p:spPr>
          <a:xfrm>
            <a:off x="447067" y="5883491"/>
            <a:ext cx="10253884" cy="369332"/>
          </a:xfrm>
          <a:prstGeom prst="rect">
            <a:avLst/>
          </a:prstGeom>
          <a:noFill/>
        </p:spPr>
        <p:txBody>
          <a:bodyPr wrap="square">
            <a:spAutoFit/>
          </a:bodyPr>
          <a:lstStyle/>
          <a:p>
            <a:r>
              <a:rPr lang="fr-FR" dirty="0"/>
              <a:t>SOURCE: https://www.digitaltravellers.org/sheet/what-to-do-if-your-computer-gets-a-virus/</a:t>
            </a:r>
            <a:endParaRPr lang="en-IE" dirty="0"/>
          </a:p>
        </p:txBody>
      </p:sp>
      <p:pic>
        <p:nvPicPr>
          <p:cNvPr id="10" name="Graphic 9" descr="Cursor with solid fill">
            <a:extLst>
              <a:ext uri="{FF2B5EF4-FFF2-40B4-BE49-F238E27FC236}">
                <a16:creationId xmlns:a16="http://schemas.microsoft.com/office/drawing/2014/main" id="{EE3CFDE3-F064-8DEF-3472-FA520CB01F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92902">
            <a:off x="9831858" y="4323807"/>
            <a:ext cx="914400" cy="914400"/>
          </a:xfrm>
          <a:prstGeom prst="rect">
            <a:avLst/>
          </a:prstGeom>
        </p:spPr>
      </p:pic>
      <p:sp>
        <p:nvSpPr>
          <p:cNvPr id="11" name="TextBox 10">
            <a:extLst>
              <a:ext uri="{FF2B5EF4-FFF2-40B4-BE49-F238E27FC236}">
                <a16:creationId xmlns:a16="http://schemas.microsoft.com/office/drawing/2014/main" id="{48D527DC-47C4-45CE-D3B9-A9247CDB647D}"/>
              </a:ext>
            </a:extLst>
          </p:cNvPr>
          <p:cNvSpPr txBox="1"/>
          <p:nvPr/>
        </p:nvSpPr>
        <p:spPr>
          <a:xfrm>
            <a:off x="10511480" y="4886713"/>
            <a:ext cx="1233453" cy="369332"/>
          </a:xfrm>
          <a:prstGeom prst="rect">
            <a:avLst/>
          </a:prstGeom>
          <a:noFill/>
        </p:spPr>
        <p:txBody>
          <a:bodyPr wrap="square" rtlCol="0">
            <a:spAutoFit/>
          </a:bodyPr>
          <a:lstStyle/>
          <a:p>
            <a:r>
              <a:rPr lang="en-IE" b="1" dirty="0">
                <a:solidFill>
                  <a:srgbClr val="8D5B98"/>
                </a:solidFill>
              </a:rPr>
              <a:t>Click Here</a:t>
            </a:r>
          </a:p>
        </p:txBody>
      </p:sp>
    </p:spTree>
    <p:extLst>
      <p:ext uri="{BB962C8B-B14F-4D97-AF65-F5344CB8AC3E}">
        <p14:creationId xmlns:p14="http://schemas.microsoft.com/office/powerpoint/2010/main" val="1893777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442524" y="1516248"/>
            <a:ext cx="11102510" cy="4038015"/>
          </a:xfrm>
        </p:spPr>
        <p:txBody>
          <a:bodyPr/>
          <a:lstStyle/>
          <a:p>
            <a:r>
              <a:rPr lang="lv-LV" dirty="0">
                <a:solidFill>
                  <a:schemeClr val="bg2">
                    <a:lumMod val="25000"/>
                  </a:schemeClr>
                </a:solidFill>
              </a:rPr>
              <a:t>Vai pēkšņi savā datorā vai klēpjdatorā esat redzējis baiso zilo </a:t>
            </a:r>
            <a:r>
              <a:rPr lang="en-US" dirty="0" err="1">
                <a:solidFill>
                  <a:schemeClr val="bg2">
                    <a:lumMod val="25000"/>
                  </a:schemeClr>
                </a:solidFill>
              </a:rPr>
              <a:t>mirušo</a:t>
            </a:r>
            <a:r>
              <a:rPr lang="lv-LV" dirty="0">
                <a:solidFill>
                  <a:schemeClr val="bg2">
                    <a:lumMod val="25000"/>
                  </a:schemeClr>
                </a:solidFill>
              </a:rPr>
              <a:t> ekrānu? Veiciet tālāk norādītās darbības, lai palīdzētu novērst šo problēmu.</a:t>
            </a:r>
          </a:p>
          <a:p>
            <a:endParaRPr lang="lv-LV" dirty="0">
              <a:solidFill>
                <a:schemeClr val="bg2">
                  <a:lumMod val="25000"/>
                </a:schemeClr>
              </a:solidFill>
            </a:endParaRPr>
          </a:p>
          <a:p>
            <a:r>
              <a:rPr lang="lv-LV" dirty="0">
                <a:solidFill>
                  <a:schemeClr val="bg2">
                    <a:lumMod val="25000"/>
                  </a:schemeClr>
                </a:solidFill>
              </a:rPr>
              <a:t>Restartējiet iekārtu.</a:t>
            </a:r>
          </a:p>
          <a:p>
            <a:r>
              <a:rPr lang="lv-LV" dirty="0">
                <a:solidFill>
                  <a:schemeClr val="bg2">
                    <a:lumMod val="25000"/>
                  </a:schemeClr>
                </a:solidFill>
              </a:rPr>
              <a:t>Palaidiet pretvīrusu programmatūru.</a:t>
            </a:r>
          </a:p>
          <a:p>
            <a:r>
              <a:rPr lang="lv-LV" dirty="0">
                <a:solidFill>
                  <a:schemeClr val="bg2">
                    <a:lumMod val="25000"/>
                  </a:schemeClr>
                </a:solidFill>
              </a:rPr>
              <a:t>Uzziniet, vai Microsoft ir izlaidusi servisa pakotnes.</a:t>
            </a:r>
          </a:p>
          <a:p>
            <a:r>
              <a:rPr lang="lv-LV" dirty="0">
                <a:solidFill>
                  <a:schemeClr val="bg2">
                    <a:lumMod val="25000"/>
                  </a:schemeClr>
                </a:solidFill>
              </a:rPr>
              <a:t>Atjauniniet draiverus.</a:t>
            </a:r>
            <a:endParaRPr lang="en-GB" dirty="0">
              <a:solidFill>
                <a:schemeClr val="bg2">
                  <a:lumMod val="25000"/>
                </a:schemeClr>
              </a:solidFill>
            </a:endParaRPr>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a:xfrm>
            <a:off x="447065" y="309492"/>
            <a:ext cx="11097969" cy="823984"/>
          </a:xfrm>
        </p:spPr>
        <p:txBody>
          <a:bodyPr>
            <a:normAutofit/>
          </a:bodyPr>
          <a:lstStyle/>
          <a:p>
            <a:r>
              <a:rPr lang="en-IE" dirty="0" err="1"/>
              <a:t>Uzdevums</a:t>
            </a:r>
            <a:r>
              <a:rPr lang="en-IE" dirty="0"/>
              <a:t> – </a:t>
            </a:r>
            <a:r>
              <a:rPr lang="en-IE" dirty="0" err="1"/>
              <a:t>Miris</a:t>
            </a:r>
            <a:r>
              <a:rPr lang="en-IE" dirty="0"/>
              <a:t> </a:t>
            </a:r>
            <a:r>
              <a:rPr lang="en-IE" dirty="0" err="1"/>
              <a:t>zils</a:t>
            </a:r>
            <a:r>
              <a:rPr lang="en-IE" dirty="0"/>
              <a:t> </a:t>
            </a:r>
            <a:r>
              <a:rPr lang="en-IE" dirty="0" err="1"/>
              <a:t>ekrāns</a:t>
            </a:r>
            <a:r>
              <a:rPr lang="en-IE" dirty="0"/>
              <a:t>!</a:t>
            </a:r>
            <a:endParaRPr lang="en-GB"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71158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5297362" y="4493866"/>
            <a:ext cx="7186186" cy="3543114"/>
          </a:xfrm>
        </p:spPr>
        <p:txBody>
          <a:bodyPr/>
          <a:lstStyle/>
          <a:p>
            <a:r>
              <a:rPr lang="lv" dirty="0"/>
              <a:t>1. tēma: </a:t>
            </a:r>
            <a:r>
              <a:rPr lang="en-US" dirty="0"/>
              <a:t>V</a:t>
            </a:r>
            <a:r>
              <a:rPr lang="lv" dirty="0"/>
              <a:t>ajadzību un tehnoloģisko reakciju noteikšana</a:t>
            </a:r>
          </a:p>
          <a:p>
            <a:endParaRPr lang="en-IE" dirty="0"/>
          </a:p>
        </p:txBody>
      </p:sp>
      <p:pic>
        <p:nvPicPr>
          <p:cNvPr id="11" name="Picture Placeholder 10" descr="Friends looking at a a digital device">
            <a:extLst>
              <a:ext uri="{FF2B5EF4-FFF2-40B4-BE49-F238E27FC236}">
                <a16:creationId xmlns:a16="http://schemas.microsoft.com/office/drawing/2014/main" id="{78FE82BA-C33F-5BB3-DF9C-D5BED53592E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3394" b="3394"/>
          <a:stretch>
            <a:fillRect/>
          </a:stretch>
        </p:blipFill>
        <p:spPr/>
      </p:pic>
    </p:spTree>
    <p:extLst>
      <p:ext uri="{BB962C8B-B14F-4D97-AF65-F5344CB8AC3E}">
        <p14:creationId xmlns:p14="http://schemas.microsoft.com/office/powerpoint/2010/main" val="315237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5297362" y="4493866"/>
            <a:ext cx="7186186" cy="3543114"/>
          </a:xfrm>
        </p:spPr>
        <p:txBody>
          <a:bodyPr/>
          <a:lstStyle/>
          <a:p>
            <a:r>
              <a:rPr lang="en-IE" dirty="0"/>
              <a:t>3. </a:t>
            </a:r>
            <a:r>
              <a:rPr lang="en-IE" dirty="0" err="1"/>
              <a:t>tēma</a:t>
            </a:r>
            <a:r>
              <a:rPr lang="en-IE" dirty="0"/>
              <a:t>: </a:t>
            </a:r>
            <a:r>
              <a:rPr lang="en-IE" dirty="0" err="1"/>
              <a:t>Radoša</a:t>
            </a:r>
            <a:r>
              <a:rPr lang="en-IE" dirty="0"/>
              <a:t> </a:t>
            </a:r>
            <a:r>
              <a:rPr lang="en-IE" dirty="0" err="1"/>
              <a:t>digitālo</a:t>
            </a:r>
            <a:r>
              <a:rPr lang="en-IE" dirty="0"/>
              <a:t> </a:t>
            </a:r>
            <a:r>
              <a:rPr lang="en-IE" dirty="0" err="1"/>
              <a:t>tehnoloģiju</a:t>
            </a:r>
            <a:r>
              <a:rPr lang="en-IE" dirty="0"/>
              <a:t> </a:t>
            </a:r>
            <a:r>
              <a:rPr lang="en-IE" dirty="0" err="1"/>
              <a:t>lietošana</a:t>
            </a:r>
            <a:endParaRPr lang="en-IE" dirty="0"/>
          </a:p>
        </p:txBody>
      </p:sp>
      <p:pic>
        <p:nvPicPr>
          <p:cNvPr id="5" name="Picture Placeholder 4" descr="Two women working">
            <a:extLst>
              <a:ext uri="{FF2B5EF4-FFF2-40B4-BE49-F238E27FC236}">
                <a16:creationId xmlns:a16="http://schemas.microsoft.com/office/drawing/2014/main" id="{1F75528E-0F89-EA2F-11DF-4902236731A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796" b="12796"/>
          <a:stretch>
            <a:fillRect/>
          </a:stretch>
        </p:blipFill>
        <p:spPr/>
      </p:pic>
    </p:spTree>
    <p:extLst>
      <p:ext uri="{BB962C8B-B14F-4D97-AF65-F5344CB8AC3E}">
        <p14:creationId xmlns:p14="http://schemas.microsoft.com/office/powerpoint/2010/main" val="2041954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1111819"/>
            <a:ext cx="11102510" cy="4038015"/>
          </a:xfrm>
        </p:spPr>
        <p:txBody>
          <a:bodyPr/>
          <a:lstStyle/>
          <a:p>
            <a:r>
              <a:rPr lang="lv" dirty="0">
                <a:solidFill>
                  <a:schemeClr val="accent6"/>
                </a:solidFill>
              </a:rPr>
              <a:t>Pirms sākam 3. tēmu, šeit ir dažas noderīgas definīcijas, kas jums palīdzēs</a:t>
            </a:r>
          </a:p>
          <a:p>
            <a:r>
              <a:rPr lang="lv" dirty="0">
                <a:solidFill>
                  <a:schemeClr val="accent6"/>
                </a:solidFill>
              </a:rPr>
              <a:t>saprast šajā modulī sniegt</a:t>
            </a:r>
            <a:r>
              <a:rPr lang="en-US" dirty="0">
                <a:solidFill>
                  <a:schemeClr val="accent6"/>
                </a:solidFill>
              </a:rPr>
              <a:t>o</a:t>
            </a:r>
            <a:r>
              <a:rPr lang="lv" dirty="0">
                <a:solidFill>
                  <a:schemeClr val="accent6"/>
                </a:solidFill>
              </a:rPr>
              <a:t> informācij</a:t>
            </a:r>
            <a:r>
              <a:rPr lang="en-US" dirty="0">
                <a:solidFill>
                  <a:schemeClr val="accent6"/>
                </a:solidFill>
              </a:rPr>
              <a:t>u</a:t>
            </a:r>
            <a:r>
              <a:rPr lang="lv" dirty="0">
                <a:solidFill>
                  <a:schemeClr val="accent6"/>
                </a:solidFill>
              </a:rPr>
              <a:t>.</a:t>
            </a:r>
          </a:p>
          <a:p>
            <a:endParaRPr lang="en-US" dirty="0">
              <a:solidFill>
                <a:schemeClr val="accent6"/>
              </a:solidFill>
            </a:endParaRPr>
          </a:p>
          <a:p>
            <a:pPr marL="285750" indent="-285750">
              <a:buFont typeface="Arial" panose="020B0604020202020204" pitchFamily="34" charset="0"/>
              <a:buChar char="•"/>
            </a:pPr>
            <a:r>
              <a:rPr lang="lv" b="1" i="0" dirty="0">
                <a:effectLst/>
              </a:rPr>
              <a:t>Datu privātums </a:t>
            </a:r>
            <a:r>
              <a:rPr lang="lv" b="0" i="0" dirty="0">
                <a:effectLst/>
              </a:rPr>
              <a:t>parasti nozīmē personas spēju pašai noteikt, kad, kā un kād</a:t>
            </a:r>
            <a:r>
              <a:rPr lang="en-US" b="0" i="0" dirty="0">
                <a:effectLst/>
              </a:rPr>
              <a:t>u</a:t>
            </a:r>
            <a:r>
              <a:rPr lang="lv" b="0" i="0" dirty="0">
                <a:effectLst/>
              </a:rPr>
              <a:t> </a:t>
            </a:r>
            <a:r>
              <a:rPr lang="lv" b="0" i="0" u="none" strike="noStrike" dirty="0">
                <a:effectLst/>
              </a:rPr>
              <a:t>personas informāci</a:t>
            </a:r>
            <a:r>
              <a:rPr lang="en-US" b="0" i="0" u="none" strike="noStrike" dirty="0" err="1">
                <a:effectLst/>
              </a:rPr>
              <a:t>ju</a:t>
            </a:r>
            <a:r>
              <a:rPr lang="lv" b="0" i="0" u="none" strike="noStrike" dirty="0">
                <a:effectLst/>
              </a:rPr>
              <a:t> </a:t>
            </a:r>
            <a:r>
              <a:rPr lang="lv" b="0" i="0" dirty="0">
                <a:effectLst/>
              </a:rPr>
              <a:t>par viņu </a:t>
            </a:r>
            <a:r>
              <a:rPr lang="en-US" b="0" i="0" dirty="0" err="1">
                <a:effectLst/>
              </a:rPr>
              <a:t>drīkst</a:t>
            </a:r>
            <a:r>
              <a:rPr lang="lv" b="0" i="0" dirty="0">
                <a:effectLst/>
              </a:rPr>
              <a:t> kopīgot vai paziņot citiem.</a:t>
            </a:r>
          </a:p>
          <a:p>
            <a:pPr marL="285750" indent="-285750">
              <a:buFont typeface="Arial" panose="020B0604020202020204" pitchFamily="34" charset="0"/>
              <a:buChar char="•"/>
            </a:pPr>
            <a:r>
              <a:rPr lang="lv" b="1" i="0" dirty="0">
                <a:effectLst/>
              </a:rPr>
              <a:t>Datu drošība </a:t>
            </a:r>
            <a:r>
              <a:rPr lang="lv" i="0" dirty="0">
                <a:effectLst/>
              </a:rPr>
              <a:t>ietver standartu kopumu un dažādus drošības pasākumus, kas veikti, lai novērstu jebkādu trešo personu nesankcionētu piekļuvi digitālajiem datiem vai jebkādu tīšu vai netīšu datu pārveidošanu, dzēšanu vai izpaušanu.</a:t>
            </a:r>
            <a:endParaRPr lang="en-US" dirty="0"/>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lv" dirty="0"/>
              <a:t>Attiecīgās definīcijas</a:t>
            </a:r>
            <a:endParaRPr lang="en-RU" dirty="0"/>
          </a:p>
        </p:txBody>
      </p:sp>
    </p:spTree>
    <p:extLst>
      <p:ext uri="{BB962C8B-B14F-4D97-AF65-F5344CB8AC3E}">
        <p14:creationId xmlns:p14="http://schemas.microsoft.com/office/powerpoint/2010/main" val="514401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27"/>
          </p:nvPr>
        </p:nvSpPr>
        <p:spPr>
          <a:xfrm>
            <a:off x="447067" y="1173788"/>
            <a:ext cx="5824524" cy="4510423"/>
          </a:xfrm>
        </p:spPr>
        <p:txBody>
          <a:bodyPr/>
          <a:lstStyle/>
          <a:p>
            <a:r>
              <a:rPr lang="lv" dirty="0"/>
              <a:t>Jā! Radošums un tehnoloģija</a:t>
            </a:r>
            <a:r>
              <a:rPr lang="en-US" dirty="0"/>
              <a:t>s</a:t>
            </a:r>
            <a:r>
              <a:rPr lang="lv" dirty="0"/>
              <a:t> noteikti var sadarboties un viena otr</a:t>
            </a:r>
            <a:r>
              <a:rPr lang="en-US" dirty="0"/>
              <a:t>u</a:t>
            </a:r>
            <a:r>
              <a:rPr lang="lv" dirty="0"/>
              <a:t> neizslēdz. Tā vietā, lai apspiestu radošumu, tehnoloģija var uzlabot noteiktas radošā procesa jomas. Tas tiek darīts, piedāvājot jaunu platformu radošumam, kurā pastāvēt (un no kurienes nākt).</a:t>
            </a:r>
          </a:p>
          <a:p>
            <a:r>
              <a:rPr lang="lv" dirty="0"/>
              <a:t>Tehnoloģijas ir iedvesmojušas jaun</a:t>
            </a:r>
            <a:r>
              <a:rPr lang="en-US" dirty="0" err="1"/>
              <a:t>ai</a:t>
            </a:r>
            <a:r>
              <a:rPr lang="lv" dirty="0"/>
              <a:t> karjer</a:t>
            </a:r>
            <a:r>
              <a:rPr lang="en-US" dirty="0" err="1"/>
              <a:t>ai</a:t>
            </a:r>
            <a:r>
              <a:rPr lang="lv" dirty="0"/>
              <a:t>, kā arī darb</a:t>
            </a:r>
            <a:r>
              <a:rPr lang="en-US" dirty="0" err="1"/>
              <a:t>iem</a:t>
            </a:r>
            <a:r>
              <a:rPr lang="lv" dirty="0"/>
              <a:t>. Izmantojot tehnoloģiju, jūs varat radīt jaunus problēmu risinājumus, vienlaikus izmantojot savu radošumu.</a:t>
            </a:r>
          </a:p>
          <a:p>
            <a:r>
              <a:rPr lang="lv" dirty="0"/>
              <a:t>Kā cilvēkam, kurš meklē darbu, ir svarīgi izcelties! To var izdarīt, </a:t>
            </a:r>
            <a:r>
              <a:rPr lang="lv" dirty="0" err="1"/>
              <a:t>izmantojot </a:t>
            </a:r>
            <a:r>
              <a:rPr lang="lv" dirty="0"/>
              <a:t>tehnoloģiju.</a:t>
            </a:r>
          </a:p>
          <a:p>
            <a:endParaRPr lang="en-IE" b="1" dirty="0"/>
          </a:p>
          <a:p>
            <a:endParaRPr lang="en-IE" dirty="0"/>
          </a:p>
          <a:p>
            <a:endParaRPr lang="en-IE" dirty="0"/>
          </a:p>
        </p:txBody>
      </p:sp>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8"/>
          </p:nvPr>
        </p:nvSpPr>
        <p:spPr>
          <a:xfrm>
            <a:off x="447066" y="309492"/>
            <a:ext cx="5648934" cy="893144"/>
          </a:xfrm>
        </p:spPr>
        <p:txBody>
          <a:bodyPr>
            <a:normAutofit/>
          </a:bodyPr>
          <a:lstStyle/>
          <a:p>
            <a:r>
              <a:rPr lang="lv" dirty="0"/>
              <a:t>Radošums un tehnoloģija</a:t>
            </a:r>
            <a:r>
              <a:rPr lang="en-US" dirty="0"/>
              <a:t>s</a:t>
            </a:r>
            <a:endParaRPr lang="en-RU" dirty="0"/>
          </a:p>
        </p:txBody>
      </p:sp>
      <p:pic>
        <p:nvPicPr>
          <p:cNvPr id="10" name="Picture Placeholder 9">
            <a:extLst>
              <a:ext uri="{FF2B5EF4-FFF2-40B4-BE49-F238E27FC236}">
                <a16:creationId xmlns:a16="http://schemas.microsoft.com/office/drawing/2014/main" id="{F0F7187A-BDC4-CDBF-58FC-BAE5F884EF16}"/>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51" r="12951"/>
          <a:stretch>
            <a:fillRect/>
          </a:stretch>
        </p:blipFill>
        <p:spPr>
          <a:xfrm>
            <a:off x="6422200" y="864705"/>
            <a:ext cx="5769800" cy="4612037"/>
          </a:xfrm>
        </p:spPr>
      </p:pic>
    </p:spTree>
    <p:extLst>
      <p:ext uri="{BB962C8B-B14F-4D97-AF65-F5344CB8AC3E}">
        <p14:creationId xmlns:p14="http://schemas.microsoft.com/office/powerpoint/2010/main" val="970933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1111819"/>
            <a:ext cx="11102510" cy="4038015"/>
          </a:xfrm>
        </p:spPr>
        <p:txBody>
          <a:bodyPr/>
          <a:lstStyle/>
          <a:p>
            <a:endParaRPr lang="en-US" dirty="0">
              <a:solidFill>
                <a:schemeClr val="accent6"/>
              </a:solidFill>
            </a:endParaRPr>
          </a:p>
          <a:p>
            <a:r>
              <a:rPr lang="en-US" dirty="0" err="1">
                <a:solidFill>
                  <a:schemeClr val="accent6"/>
                </a:solidFill>
              </a:rPr>
              <a:t>Projekta</a:t>
            </a:r>
            <a:r>
              <a:rPr lang="en-US" dirty="0">
                <a:solidFill>
                  <a:schemeClr val="accent6"/>
                </a:solidFill>
              </a:rPr>
              <a:t> “</a:t>
            </a:r>
            <a:r>
              <a:rPr lang="en-US" dirty="0" err="1">
                <a:solidFill>
                  <a:schemeClr val="accent6"/>
                </a:solidFill>
              </a:rPr>
              <a:t>Mācīt</a:t>
            </a:r>
            <a:r>
              <a:rPr lang="en-US" dirty="0">
                <a:solidFill>
                  <a:schemeClr val="accent6"/>
                </a:solidFill>
              </a:rPr>
              <a:t> </a:t>
            </a:r>
            <a:r>
              <a:rPr lang="en-US" dirty="0" err="1">
                <a:solidFill>
                  <a:schemeClr val="accent6"/>
                </a:solidFill>
              </a:rPr>
              <a:t>digitāli</a:t>
            </a:r>
            <a:r>
              <a:rPr lang="en-US" dirty="0">
                <a:solidFill>
                  <a:schemeClr val="accent6"/>
                </a:solidFill>
              </a:rPr>
              <a:t>”</a:t>
            </a:r>
            <a:r>
              <a:rPr lang="lv" dirty="0">
                <a:solidFill>
                  <a:schemeClr val="accent6"/>
                </a:solidFill>
              </a:rPr>
              <a:t>komanda ir nolēmusi koncentrēties uz divām visatbilstošākajām jomām, kurās radoša pieeja, izmantojot tehnoloģijas, var palīdzēt migrantu sieviešu nodarbinātībai.</a:t>
            </a:r>
          </a:p>
          <a:p>
            <a:endParaRPr lang="en-US" dirty="0">
              <a:solidFill>
                <a:schemeClr val="accent6"/>
              </a:solidFill>
            </a:endParaRPr>
          </a:p>
          <a:p>
            <a:r>
              <a:rPr lang="lv" sz="2800" dirty="0">
                <a:solidFill>
                  <a:srgbClr val="8D5B98"/>
                </a:solidFill>
              </a:rPr>
              <a:t>1. Radoša pieeja digitālajām mācībām, izmantojot digitāl</a:t>
            </a:r>
            <a:r>
              <a:rPr lang="en-US" sz="2800" dirty="0">
                <a:solidFill>
                  <a:srgbClr val="8D5B98"/>
                </a:solidFill>
              </a:rPr>
              <a:t>o</a:t>
            </a:r>
            <a:r>
              <a:rPr lang="lv" sz="2800" dirty="0">
                <a:solidFill>
                  <a:srgbClr val="8D5B98"/>
                </a:solidFill>
              </a:rPr>
              <a:t> mācību platformas</a:t>
            </a:r>
          </a:p>
          <a:p>
            <a:r>
              <a:rPr lang="lv" sz="2800" dirty="0">
                <a:solidFill>
                  <a:srgbClr val="F9A169"/>
                </a:solidFill>
              </a:rPr>
              <a:t>2. </a:t>
            </a:r>
            <a:r>
              <a:rPr lang="lv" sz="2800" dirty="0" err="1">
                <a:solidFill>
                  <a:srgbClr val="F9A169"/>
                </a:solidFill>
              </a:rPr>
              <a:t>Tehnoloģiju </a:t>
            </a:r>
            <a:r>
              <a:rPr lang="lv" sz="2800" dirty="0">
                <a:solidFill>
                  <a:srgbClr val="F9A169"/>
                </a:solidFill>
              </a:rPr>
              <a:t>potenciāla izmantošana, lai palīdzētu veidot līdzdalību, paust viedokļus, veicināt prezentācijas prasmes</a:t>
            </a:r>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lv" dirty="0"/>
              <a:t>Radoša mācīšanās un radoša balss</a:t>
            </a:r>
            <a:endParaRPr lang="en-RU" dirty="0"/>
          </a:p>
        </p:txBody>
      </p:sp>
    </p:spTree>
    <p:extLst>
      <p:ext uri="{BB962C8B-B14F-4D97-AF65-F5344CB8AC3E}">
        <p14:creationId xmlns:p14="http://schemas.microsoft.com/office/powerpoint/2010/main" val="555596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178708" y="1409992"/>
            <a:ext cx="11102510" cy="4038015"/>
          </a:xfrm>
        </p:spPr>
        <p:txBody>
          <a:bodyPr/>
          <a:lstStyle/>
          <a:p>
            <a:r>
              <a:rPr lang="lv" dirty="0">
                <a:solidFill>
                  <a:schemeClr val="tx1"/>
                </a:solidFill>
              </a:rPr>
              <a:t>Tiešsaistes mācību platforma ir informācijas sistēma, kas nodrošina drošu mācību vidi, kurā izglītojamie var apmeklēt tiešsaistes kursus. Šāda veida mācīšanās nodrošina sadarbību, mijiedarbību un elastīgu laika pārvaldību, kas visi ir svarīgi RADOŠ</a:t>
            </a:r>
            <a:r>
              <a:rPr lang="en-US" dirty="0">
                <a:solidFill>
                  <a:schemeClr val="tx1"/>
                </a:solidFill>
              </a:rPr>
              <a:t>UMA</a:t>
            </a:r>
            <a:r>
              <a:rPr lang="lv" dirty="0">
                <a:solidFill>
                  <a:schemeClr val="tx1"/>
                </a:solidFill>
              </a:rPr>
              <a:t> elementi.</a:t>
            </a:r>
          </a:p>
          <a:p>
            <a:endParaRPr lang="en-US" dirty="0">
              <a:solidFill>
                <a:schemeClr val="tx1"/>
              </a:solidFill>
            </a:endParaRPr>
          </a:p>
          <a:p>
            <a:r>
              <a:rPr lang="lv" dirty="0">
                <a:solidFill>
                  <a:schemeClr val="tx1"/>
                </a:solidFill>
              </a:rPr>
              <a:t>Šīs tiešsaistes mācību platformas bieži sauc par “tiešsaistes kursu tirgiem”, jo tās sniedz audzēkņiem iespēju tieši meklēt tiešsaistes kursus un maksāt par tiem.</a:t>
            </a:r>
          </a:p>
          <a:p>
            <a:endParaRPr lang="en-US" dirty="0">
              <a:solidFill>
                <a:schemeClr val="tx1"/>
              </a:solidFill>
            </a:endParaRPr>
          </a:p>
          <a:p>
            <a:r>
              <a:rPr lang="lv" dirty="0">
                <a:solidFill>
                  <a:schemeClr val="tx1"/>
                </a:solidFill>
              </a:rPr>
              <a:t>Jānošķir tiešsaistes mācību platformas un tiešsaistes kursu platformas:</a:t>
            </a:r>
          </a:p>
          <a:p>
            <a:r>
              <a:rPr lang="lv" dirty="0">
                <a:solidFill>
                  <a:srgbClr val="0675AD"/>
                </a:solidFill>
              </a:rPr>
              <a:t>Tiešsaistes mācību platforma uzsver un parāda </a:t>
            </a:r>
            <a:r>
              <a:rPr lang="en-US" dirty="0" err="1">
                <a:solidFill>
                  <a:srgbClr val="0675AD"/>
                </a:solidFill>
              </a:rPr>
              <a:t>izglītojamā</a:t>
            </a:r>
            <a:r>
              <a:rPr lang="lv" dirty="0">
                <a:solidFill>
                  <a:srgbClr val="0675AD"/>
                </a:solidFill>
              </a:rPr>
              <a:t> perspektīvu, savukārt tiešsaistes kursu platforma ņem vērā tiešsaistes instruktora/</a:t>
            </a:r>
            <a:r>
              <a:rPr lang="en-US" dirty="0" err="1">
                <a:solidFill>
                  <a:srgbClr val="0675AD"/>
                </a:solidFill>
              </a:rPr>
              <a:t>izglītotāja</a:t>
            </a:r>
            <a:r>
              <a:rPr lang="lv" dirty="0">
                <a:solidFill>
                  <a:srgbClr val="0675AD"/>
                </a:solidFill>
              </a:rPr>
              <a:t> perspektīvu.</a:t>
            </a:r>
          </a:p>
          <a:p>
            <a:endParaRPr lang="en-US" dirty="0">
              <a:solidFill>
                <a:schemeClr val="tx1"/>
              </a:solidFill>
            </a:endParaRPr>
          </a:p>
          <a:p>
            <a:pPr>
              <a:buClr>
                <a:srgbClr val="FFDE17"/>
              </a:buClr>
            </a:pPr>
            <a:endParaRPr lang="en-IE" dirty="0"/>
          </a:p>
          <a:p>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180978" y="321270"/>
            <a:ext cx="11097969" cy="763935"/>
          </a:xfrm>
        </p:spPr>
        <p:txBody>
          <a:bodyPr>
            <a:normAutofit fontScale="92500"/>
          </a:bodyPr>
          <a:lstStyle/>
          <a:p>
            <a:r>
              <a:rPr lang="lv" dirty="0"/>
              <a:t>Radoša pieeja digitālajām mācībām, izmantojot platformas</a:t>
            </a:r>
          </a:p>
        </p:txBody>
      </p:sp>
    </p:spTree>
    <p:extLst>
      <p:ext uri="{BB962C8B-B14F-4D97-AF65-F5344CB8AC3E}">
        <p14:creationId xmlns:p14="http://schemas.microsoft.com/office/powerpoint/2010/main" val="167806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p:txBody>
          <a:bodyPr/>
          <a:lstStyle/>
          <a:p>
            <a:r>
              <a:rPr lang="lv" dirty="0">
                <a:solidFill>
                  <a:schemeClr val="tx1"/>
                </a:solidFill>
              </a:rPr>
              <a:t>Tālāk esam identificējuši trīs no populārākajām tiešsaistes mācību platformām. Dažos nākamajos slaidos mēs sīkāk aplūkosim katru no šīm platformām, izpētot plusus un mīnusus.</a:t>
            </a:r>
          </a:p>
          <a:p>
            <a:r>
              <a:rPr lang="lv" dirty="0">
                <a:solidFill>
                  <a:schemeClr val="tx1"/>
                </a:solidFill>
              </a:rPr>
              <a:t>Trīs populārākās tiešsaistes mācību platformas, ko mēs iesakām, ir:</a:t>
            </a:r>
          </a:p>
          <a:p>
            <a:r>
              <a:rPr lang="lv" b="1" dirty="0">
                <a:solidFill>
                  <a:srgbClr val="8D5B98"/>
                </a:solidFill>
              </a:rPr>
              <a:t>1. LinkedIn mācības</a:t>
            </a:r>
          </a:p>
          <a:p>
            <a:endParaRPr lang="en-US" b="1" dirty="0">
              <a:solidFill>
                <a:srgbClr val="8D5B98"/>
              </a:solidFill>
            </a:endParaRPr>
          </a:p>
          <a:p>
            <a:r>
              <a:rPr lang="lv" b="1" dirty="0">
                <a:solidFill>
                  <a:srgbClr val="8D5B98"/>
                </a:solidFill>
              </a:rPr>
              <a:t>2. Udemy</a:t>
            </a:r>
          </a:p>
          <a:p>
            <a:endParaRPr lang="en-US" b="1" dirty="0">
              <a:solidFill>
                <a:srgbClr val="8D5B98"/>
              </a:solidFill>
            </a:endParaRPr>
          </a:p>
          <a:p>
            <a:r>
              <a:rPr lang="lv" b="1" dirty="0">
                <a:solidFill>
                  <a:srgbClr val="8D5B98"/>
                </a:solidFill>
              </a:rPr>
              <a:t>3. </a:t>
            </a:r>
            <a:r>
              <a:rPr lang="lv" b="1" dirty="0" err="1">
                <a:solidFill>
                  <a:srgbClr val="8D5B98"/>
                </a:solidFill>
              </a:rPr>
              <a:t>Skillshare</a:t>
            </a:r>
            <a:endParaRPr lang="en-US" b="1" dirty="0">
              <a:solidFill>
                <a:srgbClr val="8D5B98"/>
              </a:solidFill>
            </a:endParaRPr>
          </a:p>
          <a:p>
            <a:pPr>
              <a:buClr>
                <a:srgbClr val="FFDE17"/>
              </a:buClr>
            </a:pPr>
            <a:endParaRPr lang="en-IE" dirty="0"/>
          </a:p>
          <a:p>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p:txBody>
          <a:bodyPr/>
          <a:lstStyle/>
          <a:p>
            <a:r>
              <a:rPr lang="lv" dirty="0"/>
              <a:t>Sīkāka radošo mācību platformu apskate</a:t>
            </a:r>
          </a:p>
        </p:txBody>
      </p:sp>
      <p:pic>
        <p:nvPicPr>
          <p:cNvPr id="2" name="Picture 1">
            <a:extLst>
              <a:ext uri="{FF2B5EF4-FFF2-40B4-BE49-F238E27FC236}">
                <a16:creationId xmlns:a16="http://schemas.microsoft.com/office/drawing/2014/main" id="{A1AD06D7-CB77-4C38-3DF3-FB0CBB323087}"/>
              </a:ext>
            </a:extLst>
          </p:cNvPr>
          <p:cNvPicPr>
            <a:picLocks noChangeAspect="1"/>
          </p:cNvPicPr>
          <p:nvPr/>
        </p:nvPicPr>
        <p:blipFill>
          <a:blip r:embed="rId2"/>
          <a:stretch>
            <a:fillRect/>
          </a:stretch>
        </p:blipFill>
        <p:spPr>
          <a:xfrm>
            <a:off x="8872061" y="2470258"/>
            <a:ext cx="2525718" cy="902042"/>
          </a:xfrm>
          <a:prstGeom prst="rect">
            <a:avLst/>
          </a:prstGeom>
        </p:spPr>
      </p:pic>
      <p:pic>
        <p:nvPicPr>
          <p:cNvPr id="3" name="Picture 2" descr="Logo&#10;&#10;Description automatically generated">
            <a:extLst>
              <a:ext uri="{FF2B5EF4-FFF2-40B4-BE49-F238E27FC236}">
                <a16:creationId xmlns:a16="http://schemas.microsoft.com/office/drawing/2014/main" id="{980E461B-1C60-59E0-38DB-38A0AFD893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84366" y="3485701"/>
            <a:ext cx="1701108" cy="1309932"/>
          </a:xfrm>
          <a:prstGeom prst="rect">
            <a:avLst/>
          </a:prstGeom>
        </p:spPr>
      </p:pic>
      <p:pic>
        <p:nvPicPr>
          <p:cNvPr id="5" name="Picture 4" descr="A picture containing text, clipart, tableware, dishware&#10;&#10;Description automatically generated">
            <a:extLst>
              <a:ext uri="{FF2B5EF4-FFF2-40B4-BE49-F238E27FC236}">
                <a16:creationId xmlns:a16="http://schemas.microsoft.com/office/drawing/2014/main" id="{7B5268E2-2467-DCF8-F71D-9401EAC5CF5B}"/>
              </a:ext>
            </a:extLst>
          </p:cNvPr>
          <p:cNvPicPr>
            <a:picLocks noChangeAspect="1"/>
          </p:cNvPicPr>
          <p:nvPr/>
        </p:nvPicPr>
        <p:blipFill>
          <a:blip r:embed="rId4"/>
          <a:stretch>
            <a:fillRect/>
          </a:stretch>
        </p:blipFill>
        <p:spPr>
          <a:xfrm>
            <a:off x="9319250" y="5114817"/>
            <a:ext cx="1952722" cy="967179"/>
          </a:xfrm>
          <a:prstGeom prst="rect">
            <a:avLst/>
          </a:prstGeom>
        </p:spPr>
      </p:pic>
    </p:spTree>
    <p:extLst>
      <p:ext uri="{BB962C8B-B14F-4D97-AF65-F5344CB8AC3E}">
        <p14:creationId xmlns:p14="http://schemas.microsoft.com/office/powerpoint/2010/main" val="2180933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199A4D-ACF9-2BE8-9F78-9B66AA4D6A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7803" y="0"/>
            <a:ext cx="3500327" cy="1750164"/>
          </a:xfrm>
          <a:prstGeom prst="rect">
            <a:avLst/>
          </a:prstGeom>
        </p:spPr>
      </p:pic>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6"/>
          </p:nvPr>
        </p:nvSpPr>
        <p:spPr>
          <a:xfrm>
            <a:off x="447065" y="1332048"/>
            <a:ext cx="11102510" cy="4660015"/>
          </a:xfrm>
        </p:spPr>
        <p:txBody>
          <a:bodyPr>
            <a:normAutofit/>
          </a:bodyPr>
          <a:lstStyle/>
          <a:p>
            <a:r>
              <a:rPr lang="lv" b="1" dirty="0">
                <a:solidFill>
                  <a:schemeClr val="tx1">
                    <a:lumMod val="75000"/>
                    <a:lumOff val="25000"/>
                  </a:schemeClr>
                </a:solidFill>
              </a:rPr>
              <a:t>LinkedIn Learning </a:t>
            </a:r>
            <a:r>
              <a:rPr lang="lv" dirty="0">
                <a:solidFill>
                  <a:schemeClr val="tx1">
                    <a:lumMod val="75000"/>
                    <a:lumOff val="25000"/>
                  </a:schemeClr>
                </a:solidFill>
              </a:rPr>
              <a:t>ir izglītības platforma, kas piedāvā video nodarbību formātā</a:t>
            </a:r>
            <a:r>
              <a:rPr lang="en-US" dirty="0">
                <a:solidFill>
                  <a:schemeClr val="tx1">
                    <a:lumMod val="75000"/>
                    <a:lumOff val="25000"/>
                  </a:schemeClr>
                </a:solidFill>
              </a:rPr>
              <a:t>, </a:t>
            </a:r>
            <a:r>
              <a:rPr lang="lv" dirty="0">
                <a:solidFill>
                  <a:schemeClr val="tx1">
                    <a:lumMod val="75000"/>
                    <a:lumOff val="25000"/>
                  </a:schemeClr>
                </a:solidFill>
              </a:rPr>
              <a:t>profesionālus kursus biznes</a:t>
            </a:r>
            <a:r>
              <a:rPr lang="en-US" dirty="0">
                <a:solidFill>
                  <a:schemeClr val="tx1">
                    <a:lumMod val="75000"/>
                    <a:lumOff val="25000"/>
                  </a:schemeClr>
                </a:solidFill>
              </a:rPr>
              <a:t>ā, </a:t>
            </a:r>
            <a:r>
              <a:rPr lang="lv" dirty="0">
                <a:solidFill>
                  <a:schemeClr val="tx1">
                    <a:lumMod val="75000"/>
                    <a:lumOff val="25000"/>
                  </a:schemeClr>
                </a:solidFill>
              </a:rPr>
              <a:t>ar tehnoloģijām saistītās un radošās jomās. Platforma piedāvā vairāk nekā 16 000 kursu 7 valodās. LinkedIn Learning mērķis ir attīstīt izglītojamo prasmju kopumu, lai palīdzētu viņiem iegūt vēlamo karjeru.</a:t>
            </a:r>
          </a:p>
          <a:p>
            <a:r>
              <a:rPr lang="lv" dirty="0">
                <a:solidFill>
                  <a:schemeClr val="tx1">
                    <a:lumMod val="75000"/>
                    <a:lumOff val="25000"/>
                  </a:schemeClr>
                </a:solidFill>
              </a:rPr>
              <a:t>LinkedIn Learning koncentrējas uz video kursiem, kurus pasniedz nozares eksperti radošajās, programmatūras un biznesa prasmju nozarēs. Visi LinkedIn Learning kursi ir sadalīti četrās kategorijās: Bizness, Radoš</a:t>
            </a:r>
            <a:r>
              <a:rPr lang="en-US" dirty="0">
                <a:solidFill>
                  <a:schemeClr val="tx1">
                    <a:lumMod val="75000"/>
                    <a:lumOff val="25000"/>
                  </a:schemeClr>
                </a:solidFill>
              </a:rPr>
              <a:t>um</a:t>
            </a:r>
            <a:r>
              <a:rPr lang="lv" dirty="0">
                <a:solidFill>
                  <a:schemeClr val="tx1">
                    <a:lumMod val="75000"/>
                    <a:lumOff val="25000"/>
                  </a:schemeClr>
                </a:solidFill>
              </a:rPr>
              <a:t>s, Tehnoloģijas un Sertifikācija.</a:t>
            </a:r>
          </a:p>
          <a:p>
            <a:r>
              <a:rPr lang="lv" dirty="0">
                <a:solidFill>
                  <a:schemeClr val="tx1">
                    <a:lumMod val="75000"/>
                    <a:lumOff val="25000"/>
                  </a:schemeClr>
                </a:solidFill>
              </a:rPr>
              <a:t>Viena no labākajām LinkedIn mācīšanās iezīmēm ir tā, ka katra kursa lapā ir interaktīvs jautājums un atbildes, kas ļauj studentiem uzdot jautājumus un dalīties idejās ar pasniedzējiem, kolēģiem un citiem, kas ir apguvuši kursu.</a:t>
            </a:r>
          </a:p>
          <a:p>
            <a:endParaRPr lang="en-US" dirty="0">
              <a:solidFill>
                <a:schemeClr val="tx1">
                  <a:lumMod val="75000"/>
                  <a:lumOff val="25000"/>
                </a:schemeClr>
              </a:solidFill>
            </a:endParaRPr>
          </a:p>
          <a:p>
            <a:r>
              <a:rPr lang="lv" dirty="0">
                <a:solidFill>
                  <a:srgbClr val="F9A169"/>
                </a:solidFill>
                <a:hlinkClick r:id="rId3">
                  <a:extLst>
                    <a:ext uri="{A12FA001-AC4F-418D-AE19-62706E023703}">
                      <ahyp:hlinkClr xmlns:ahyp="http://schemas.microsoft.com/office/drawing/2018/hyperlinkcolor" val="tx"/>
                    </a:ext>
                  </a:extLst>
                </a:hlinkClick>
              </a:rPr>
              <a:t>Iepazīstieties ar LinkedIn apmācību, noklikšķinot uz šīs saites</a:t>
            </a:r>
            <a:endParaRPr lang="en-US" dirty="0">
              <a:solidFill>
                <a:srgbClr val="F9A169"/>
              </a:solidFill>
            </a:endParaRPr>
          </a:p>
          <a:p>
            <a:endParaRPr lang="en-US" dirty="0">
              <a:solidFill>
                <a:schemeClr val="tx1">
                  <a:lumMod val="75000"/>
                  <a:lumOff val="25000"/>
                </a:schemeClr>
              </a:solidFill>
            </a:endParaRPr>
          </a:p>
        </p:txBody>
      </p:sp>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18"/>
          </p:nvPr>
        </p:nvSpPr>
        <p:spPr/>
        <p:txBody>
          <a:bodyPr>
            <a:normAutofit/>
          </a:bodyPr>
          <a:lstStyle/>
          <a:p>
            <a:r>
              <a:rPr lang="lv" dirty="0"/>
              <a:t>LinkedIn mācības</a:t>
            </a:r>
          </a:p>
        </p:txBody>
      </p:sp>
    </p:spTree>
    <p:extLst>
      <p:ext uri="{BB962C8B-B14F-4D97-AF65-F5344CB8AC3E}">
        <p14:creationId xmlns:p14="http://schemas.microsoft.com/office/powerpoint/2010/main" val="1627140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447065" y="1391039"/>
            <a:ext cx="11102510" cy="45173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675AD"/>
                </a:solidFill>
                <a:effectLst/>
                <a:uLnTx/>
                <a:uFillTx/>
                <a:latin typeface="Calibri" panose="020F0502020204030204"/>
                <a:ea typeface="+mn-ea"/>
                <a:cs typeface="+mn-cs"/>
              </a:rPr>
              <a:t>Plusi</a:t>
            </a:r>
            <a:endParaRPr kumimoji="0" lang="lv" sz="2400" b="1" i="0" u="none" strike="noStrike" kern="1200" cap="none" spc="0" normalizeH="0" baseline="0" noProof="0" dirty="0">
              <a:ln>
                <a:noFill/>
              </a:ln>
              <a:solidFill>
                <a:srgbClr val="0675AD"/>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 sz="2400" b="0" i="0" u="none" strike="noStrike" kern="1200" cap="none" spc="0" normalizeH="0" baseline="0" noProof="0" dirty="0">
                <a:ln>
                  <a:noFill/>
                </a:ln>
                <a:solidFill>
                  <a:srgbClr val="0675AD"/>
                </a:solidFill>
                <a:effectLst/>
                <a:uLnTx/>
                <a:uFillTx/>
                <a:latin typeface="Calibri" panose="020F0502020204030204"/>
                <a:ea typeface="+mn-ea"/>
                <a:cs typeface="+mn-cs"/>
              </a:rPr>
              <a:t>Ļoti atpazīstams un novērtēts </a:t>
            </a:r>
            <a:r>
              <a:rPr lang="en-US" noProof="0" dirty="0">
                <a:solidFill>
                  <a:srgbClr val="0675AD"/>
                </a:solidFill>
                <a:latin typeface="Calibri" panose="020F0502020204030204"/>
              </a:rPr>
              <a:t>b</a:t>
            </a:r>
            <a:r>
              <a:rPr kumimoji="0" lang="en-US" sz="2400" b="0" i="0" u="none" strike="noStrike" kern="1200" cap="none" spc="0" normalizeH="0" baseline="0" noProof="0" dirty="0">
                <a:ln>
                  <a:noFill/>
                </a:ln>
                <a:solidFill>
                  <a:srgbClr val="0675AD"/>
                </a:solidFill>
                <a:effectLst/>
                <a:uLnTx/>
                <a:uFillTx/>
                <a:latin typeface="Calibri" panose="020F0502020204030204"/>
                <a:ea typeface="+mn-ea"/>
                <a:cs typeface="+mn-cs"/>
              </a:rPr>
              <a:t>iz</a:t>
            </a:r>
            <a:r>
              <a:rPr kumimoji="0" lang="lv" sz="2400" b="0" i="0" u="none" strike="noStrike" kern="1200" cap="none" spc="0" normalizeH="0" baseline="0" noProof="0" dirty="0">
                <a:ln>
                  <a:noFill/>
                </a:ln>
                <a:solidFill>
                  <a:srgbClr val="0675AD"/>
                </a:solidFill>
                <a:effectLst/>
                <a:uLnTx/>
                <a:uFillTx/>
                <a:latin typeface="Calibri" panose="020F0502020204030204"/>
                <a:ea typeface="+mn-ea"/>
                <a:cs typeface="+mn-cs"/>
              </a:rPr>
              <a:t>ness</a:t>
            </a:r>
            <a:r>
              <a:rPr kumimoji="0" lang="en-US" sz="2400" b="0" i="0" u="none" strike="noStrike" kern="1200" cap="none" spc="0" normalizeH="0" baseline="0" noProof="0" dirty="0">
                <a:ln>
                  <a:noFill/>
                </a:ln>
                <a:solidFill>
                  <a:srgbClr val="0675AD"/>
                </a:solidFill>
                <a:effectLst/>
                <a:uLnTx/>
                <a:uFillTx/>
                <a:latin typeface="Calibri" panose="020F0502020204030204"/>
                <a:ea typeface="+mn-ea"/>
                <a:cs typeface="+mn-cs"/>
              </a:rPr>
              <a:t> -</a:t>
            </a:r>
            <a:r>
              <a:rPr kumimoji="0" lang="lv" sz="2400" b="0" i="0" u="none" strike="noStrike" kern="1200" cap="none" spc="0" normalizeH="0" baseline="0" noProof="0" dirty="0">
                <a:ln>
                  <a:noFill/>
                </a:ln>
                <a:solidFill>
                  <a:srgbClr val="0675AD"/>
                </a:solidFill>
                <a:effectLst/>
                <a:uLnTx/>
                <a:uFillTx/>
                <a:latin typeface="Calibri" panose="020F0502020204030204"/>
                <a:ea typeface="+mn-ea"/>
                <a:cs typeface="+mn-cs"/>
              </a:rPr>
              <a:t> biznesa</a:t>
            </a:r>
            <a:r>
              <a:rPr kumimoji="0" lang="en-US" sz="2400" b="0" i="0" u="none" strike="noStrike" kern="1200" cap="none" spc="0" normalizeH="0" baseline="0" noProof="0" dirty="0">
                <a:ln>
                  <a:noFill/>
                </a:ln>
                <a:solidFill>
                  <a:srgbClr val="0675AD"/>
                </a:solidFill>
                <a:effectLst/>
                <a:uLnTx/>
                <a:uFillTx/>
                <a:latin typeface="Calibri" panose="020F0502020204030204"/>
                <a:ea typeface="+mn-ea"/>
                <a:cs typeface="+mn-cs"/>
              </a:rPr>
              <a:t>m</a:t>
            </a:r>
            <a:r>
              <a:rPr kumimoji="0" lang="lv" sz="2400" b="0" i="0" u="none" strike="noStrike" kern="1200" cap="none" spc="0" normalizeH="0" baseline="0" noProof="0" dirty="0">
                <a:ln>
                  <a:noFill/>
                </a:ln>
                <a:solidFill>
                  <a:srgbClr val="0675AD"/>
                </a:solidFill>
                <a:effectLst/>
                <a:uLnTx/>
                <a:uFillTx/>
                <a:latin typeface="Calibri" panose="020F0502020204030204"/>
                <a:ea typeface="+mn-ea"/>
                <a:cs typeface="+mn-cs"/>
              </a:rPr>
              <a:t> aprindās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 sz="2400" b="0" i="0" u="none" strike="noStrike" kern="1200" cap="none" spc="0" normalizeH="0" baseline="0" noProof="0" dirty="0">
                <a:ln>
                  <a:noFill/>
                </a:ln>
                <a:solidFill>
                  <a:srgbClr val="0675AD"/>
                </a:solidFill>
                <a:effectLst/>
                <a:uLnTx/>
                <a:uFillTx/>
                <a:latin typeface="Calibri" panose="020F0502020204030204"/>
                <a:ea typeface="+mn-ea"/>
                <a:cs typeface="+mn-cs"/>
              </a:rPr>
              <a:t>Nāk ar viena mēneša bezmaksas izmēģinājuma periodu</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 sz="2400" b="0" i="0" u="none" strike="noStrike" kern="1200" cap="none" spc="0" normalizeH="0" baseline="0" noProof="0" dirty="0">
                <a:ln>
                  <a:noFill/>
                </a:ln>
                <a:solidFill>
                  <a:srgbClr val="0675AD"/>
                </a:solidFill>
                <a:effectLst/>
                <a:uLnTx/>
                <a:uFillTx/>
                <a:latin typeface="Calibri" panose="020F0502020204030204"/>
                <a:ea typeface="+mn-ea"/>
                <a:cs typeface="+mn-cs"/>
              </a:rPr>
              <a:t>Sniedz personalizētus kursu ieteikumus lietotājiem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 sz="2400" b="0" i="0" u="none" strike="noStrike" kern="1200" cap="none" spc="0" normalizeH="0" baseline="0" noProof="0" dirty="0">
                <a:ln>
                  <a:noFill/>
                </a:ln>
                <a:solidFill>
                  <a:srgbClr val="0675AD"/>
                </a:solidFill>
                <a:effectLst/>
                <a:uLnTx/>
                <a:uFillTx/>
                <a:latin typeface="Calibri" panose="020F0502020204030204"/>
                <a:ea typeface="+mn-ea"/>
                <a:cs typeface="+mn-cs"/>
              </a:rPr>
              <a:t>Pēc kursa pabeigšanas piedāvā sertifikātu</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 sz="2400" b="0" i="0" u="none" strike="noStrike" kern="1200" cap="none" spc="0" normalizeH="0" baseline="0" noProof="0" dirty="0">
                <a:ln>
                  <a:noFill/>
                </a:ln>
                <a:solidFill>
                  <a:srgbClr val="0675AD"/>
                </a:solidFill>
                <a:effectLst/>
                <a:uLnTx/>
                <a:uFillTx/>
                <a:latin typeface="Calibri" panose="020F0502020204030204"/>
                <a:ea typeface="+mn-ea"/>
                <a:cs typeface="+mn-cs"/>
              </a:rPr>
              <a:t>Ļauj novērtēt savu progresu, izmantojot viktorīnas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 sz="2400" b="0" i="0" u="none" strike="noStrike" kern="1200" cap="none" spc="0" normalizeH="0" baseline="0" noProof="0" dirty="0">
                <a:ln>
                  <a:noFill/>
                </a:ln>
                <a:solidFill>
                  <a:srgbClr val="0675AD"/>
                </a:solidFill>
                <a:effectLst/>
                <a:uLnTx/>
                <a:uFillTx/>
                <a:latin typeface="Calibri" panose="020F0502020204030204"/>
                <a:ea typeface="+mn-ea"/>
                <a:cs typeface="+mn-cs"/>
              </a:rPr>
              <a:t>Ir pieejama bezsaistes mācīšanās piekļuve, lai mācītos, atrodoties ceļā</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 sz="2400" b="0" i="0" u="none" strike="noStrike" kern="1200" cap="none" spc="0" normalizeH="0" baseline="0" noProof="0" dirty="0">
                <a:ln>
                  <a:noFill/>
                </a:ln>
                <a:solidFill>
                  <a:srgbClr val="0675AD"/>
                </a:solidFill>
                <a:effectLst/>
                <a:uLnTx/>
                <a:uFillTx/>
                <a:latin typeface="Calibri" panose="020F0502020204030204"/>
                <a:ea typeface="+mn-ea"/>
                <a:cs typeface="+mn-cs"/>
              </a:rPr>
              <a:t>Nodrošina piekļuvi citām augstākās klases karjeras funkcijām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 sz="2400" b="1" i="0" u="none" strike="noStrike" kern="1200" cap="none" spc="0" normalizeH="0" baseline="0" noProof="0" dirty="0">
                <a:ln>
                  <a:noFill/>
                </a:ln>
                <a:solidFill>
                  <a:srgbClr val="8D5B98"/>
                </a:solidFill>
                <a:effectLst/>
                <a:uLnTx/>
                <a:uFillTx/>
                <a:latin typeface="Calibri" panose="020F0502020204030204"/>
                <a:ea typeface="+mn-ea"/>
                <a:cs typeface="+mn-cs"/>
              </a:rPr>
              <a:t>Mīnusi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8D5B98"/>
                </a:solidFill>
                <a:effectLst/>
                <a:uLnTx/>
                <a:uFillTx/>
                <a:latin typeface="Calibri" panose="020F0502020204030204"/>
                <a:ea typeface="+mn-ea"/>
                <a:cs typeface="+mn-cs"/>
              </a:rPr>
              <a:t>P</a:t>
            </a:r>
            <a:r>
              <a:rPr kumimoji="0" lang="lv" sz="2400" b="0" i="0" u="none" strike="noStrike" kern="1200" cap="none" spc="0" normalizeH="0" baseline="0" noProof="0" dirty="0">
                <a:ln>
                  <a:noFill/>
                </a:ln>
                <a:solidFill>
                  <a:srgbClr val="8D5B98"/>
                </a:solidFill>
                <a:effectLst/>
                <a:uLnTx/>
                <a:uFillTx/>
                <a:latin typeface="Calibri" panose="020F0502020204030204"/>
                <a:ea typeface="+mn-ea"/>
                <a:cs typeface="+mn-cs"/>
              </a:rPr>
              <a:t>iedāvāto kursu kvalitāte ir neskaidra, un pirms uzņemšanas jums ir jāveic daži pētījumi par tiem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 sz="2400" b="0" i="0" u="none" strike="noStrike" kern="1200" cap="none" spc="0" normalizeH="0" baseline="0" noProof="0" dirty="0">
                <a:ln>
                  <a:noFill/>
                </a:ln>
                <a:solidFill>
                  <a:srgbClr val="8D5B98"/>
                </a:solidFill>
                <a:effectLst/>
                <a:uLnTx/>
                <a:uFillTx/>
                <a:latin typeface="Calibri" panose="020F0502020204030204"/>
                <a:ea typeface="+mn-ea"/>
                <a:cs typeface="+mn-cs"/>
              </a:rPr>
              <a:t>Sertifikātus nav akreditējusi universitāte vai partneris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 dirty="0">
                <a:solidFill>
                  <a:srgbClr val="8D5B98"/>
                </a:solidFill>
                <a:latin typeface="Calibri" panose="020F0502020204030204"/>
              </a:rPr>
              <a:t>Dažas tēmas platformā var nebūt ietvertas</a:t>
            </a:r>
            <a:endParaRPr kumimoji="0" lang="en-US" sz="2400" b="0" i="0" u="none" strike="noStrike" kern="1200" cap="none" spc="0" normalizeH="0" baseline="0" noProof="0" dirty="0">
              <a:ln>
                <a:noFill/>
              </a:ln>
              <a:solidFill>
                <a:srgbClr val="8D5B98"/>
              </a:solidFill>
              <a:effectLst/>
              <a:uLnTx/>
              <a:uFillTx/>
              <a:latin typeface="Calibri" panose="020F0502020204030204"/>
              <a:ea typeface="+mn-ea"/>
              <a:cs typeface="+mn-cs"/>
            </a:endParaRPr>
          </a:p>
          <a:p>
            <a:endParaRPr lang="en-IE" dirty="0"/>
          </a:p>
          <a:p>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p:txBody>
          <a:bodyPr/>
          <a:lstStyle/>
          <a:p>
            <a:r>
              <a:rPr lang="lv" dirty="0">
                <a:solidFill>
                  <a:srgbClr val="F9A169"/>
                </a:solidFill>
              </a:rPr>
              <a:t>LinkedIn mācīšanās plusi un mīnusi</a:t>
            </a:r>
          </a:p>
        </p:txBody>
      </p:sp>
      <p:pic>
        <p:nvPicPr>
          <p:cNvPr id="6" name="Picture 5">
            <a:extLst>
              <a:ext uri="{FF2B5EF4-FFF2-40B4-BE49-F238E27FC236}">
                <a16:creationId xmlns:a16="http://schemas.microsoft.com/office/drawing/2014/main" id="{5954BBE3-0903-1955-306F-AC263F37BA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7803" y="0"/>
            <a:ext cx="3500327" cy="1750164"/>
          </a:xfrm>
          <a:prstGeom prst="rect">
            <a:avLst/>
          </a:prstGeom>
        </p:spPr>
      </p:pic>
    </p:spTree>
    <p:extLst>
      <p:ext uri="{BB962C8B-B14F-4D97-AF65-F5344CB8AC3E}">
        <p14:creationId xmlns:p14="http://schemas.microsoft.com/office/powerpoint/2010/main" val="2390931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6"/>
          </p:nvPr>
        </p:nvSpPr>
        <p:spPr>
          <a:xfrm>
            <a:off x="442524" y="1344252"/>
            <a:ext cx="11102510" cy="5111282"/>
          </a:xfrm>
        </p:spPr>
        <p:txBody>
          <a:bodyPr>
            <a:normAutofit lnSpcReduction="10000"/>
          </a:bodyPr>
          <a:lstStyle/>
          <a:p>
            <a:r>
              <a:rPr lang="lv" b="1" dirty="0">
                <a:solidFill>
                  <a:schemeClr val="tx1">
                    <a:lumMod val="75000"/>
                    <a:lumOff val="25000"/>
                  </a:schemeClr>
                </a:solidFill>
              </a:rPr>
              <a:t>Udemy </a:t>
            </a:r>
            <a:r>
              <a:rPr lang="lv" dirty="0">
                <a:solidFill>
                  <a:schemeClr val="tx1">
                    <a:lumMod val="75000"/>
                    <a:lumOff val="25000"/>
                  </a:schemeClr>
                </a:solidFill>
              </a:rPr>
              <a:t>ir viens no populārākajiem tiešsaistes kursu tirgiem tīmeklī. Tā ir izglītojoša platforma, kurā ir vairāk nekā 40 miljoni studentu un 50 tūkstoši pasniedzēju un priekšmetu ekspertu, kas veido tiešsaistes kursus.</a:t>
            </a:r>
          </a:p>
          <a:p>
            <a:r>
              <a:rPr lang="lv" dirty="0">
                <a:solidFill>
                  <a:schemeClr val="tx1">
                    <a:lumMod val="75000"/>
                    <a:lumOff val="25000"/>
                  </a:schemeClr>
                </a:solidFill>
              </a:rPr>
              <a:t>Udemy darbojas kā Wiki (kā enciklopēdija) ar video programmēšanas pamācībām. Tomēr šī Wiki ir daudz sakārtotāka un pieejamāka nekā jebkas, ko bez maksas atradīsit pakalpojumā YouTube. Udemy piegādes metode un kursu organizācija padara materiālu vieglāk uztveramu. Ir daudz lielāka iespēja, ka jūs kaut ko ātri iemācīsities pakalpojumā Udemy, salīdzinot ar pakalpojumu YouTube.</a:t>
            </a:r>
          </a:p>
          <a:p>
            <a:r>
              <a:rPr lang="lv" dirty="0">
                <a:solidFill>
                  <a:schemeClr val="tx1">
                    <a:lumMod val="75000"/>
                    <a:lumOff val="25000"/>
                  </a:schemeClr>
                </a:solidFill>
              </a:rPr>
              <a:t>Udemy ir pievilcīgs daudziem cilvēkiem, jo jums nav jābūt profesionālim, lai to izmantotu. Daudzi no Udemy kursiem ir sadalīti kategorijās, lai ikviens varētu </a:t>
            </a:r>
            <a:r>
              <a:rPr lang="en-US" dirty="0" err="1">
                <a:solidFill>
                  <a:schemeClr val="tx1">
                    <a:lumMod val="75000"/>
                    <a:lumOff val="25000"/>
                  </a:schemeClr>
                </a:solidFill>
              </a:rPr>
              <a:t>saprast</a:t>
            </a:r>
            <a:r>
              <a:rPr lang="lv" dirty="0">
                <a:solidFill>
                  <a:schemeClr val="tx1">
                    <a:lumMod val="75000"/>
                    <a:lumOff val="25000"/>
                  </a:schemeClr>
                </a:solidFill>
              </a:rPr>
              <a:t> saturu. Dažas nodarbības pat sākas absolūtā iesācēja līmenī. </a:t>
            </a:r>
            <a:r>
              <a:rPr lang="lv" b="0" i="0" dirty="0">
                <a:solidFill>
                  <a:srgbClr val="414141"/>
                </a:solidFill>
                <a:effectLst/>
              </a:rPr>
              <a:t>Udemy ir bijis populārs inženieru, datorzinātnieku, kodētāju, informācijas tehnoloģiju atbalsta un tīmekļa izstrādātāju vidū. Vietnē Udemy jūs atradīsit pasniedzējus un nodarbības, kas tiek piedāvātas visu veidu tehnoloģiju disciplīnās.</a:t>
            </a:r>
          </a:p>
          <a:p>
            <a:r>
              <a:rPr lang="lv" dirty="0">
                <a:solidFill>
                  <a:srgbClr val="F9A169"/>
                </a:solidFill>
                <a:hlinkClick r:id="rId2">
                  <a:extLst>
                    <a:ext uri="{A12FA001-AC4F-418D-AE19-62706E023703}">
                      <ahyp:hlinkClr xmlns:ahyp="http://schemas.microsoft.com/office/drawing/2018/hyperlinkcolor" val="tx"/>
                    </a:ext>
                  </a:extLst>
                </a:hlinkClick>
              </a:rPr>
              <a:t>Pārbaudiet Udemy, noklikšķinot uz šīs saites</a:t>
            </a:r>
            <a:endParaRPr lang="en-US" b="0" i="0" dirty="0">
              <a:solidFill>
                <a:srgbClr val="F9A169"/>
              </a:solidFill>
              <a:effectLst/>
            </a:endParaRPr>
          </a:p>
          <a:p>
            <a:endParaRPr lang="en-US" dirty="0">
              <a:solidFill>
                <a:srgbClr val="414141"/>
              </a:solidFill>
              <a:latin typeface="proxima-n-w01-reg"/>
            </a:endParaRPr>
          </a:p>
          <a:p>
            <a:endParaRPr lang="en-US" dirty="0">
              <a:solidFill>
                <a:schemeClr val="tx1">
                  <a:lumMod val="75000"/>
                  <a:lumOff val="25000"/>
                </a:schemeClr>
              </a:solidFill>
            </a:endParaRPr>
          </a:p>
        </p:txBody>
      </p:sp>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18"/>
          </p:nvPr>
        </p:nvSpPr>
        <p:spPr/>
        <p:txBody>
          <a:bodyPr>
            <a:normAutofit/>
          </a:bodyPr>
          <a:lstStyle/>
          <a:p>
            <a:r>
              <a:rPr lang="lv" dirty="0"/>
              <a:t>Udemy</a:t>
            </a:r>
          </a:p>
        </p:txBody>
      </p:sp>
      <p:pic>
        <p:nvPicPr>
          <p:cNvPr id="5" name="Picture 4" descr="Logo&#10;&#10;Description automatically generated">
            <a:extLst>
              <a:ext uri="{FF2B5EF4-FFF2-40B4-BE49-F238E27FC236}">
                <a16:creationId xmlns:a16="http://schemas.microsoft.com/office/drawing/2014/main" id="{693F8E10-7C91-7104-D7C9-5073DE1AFA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0110" y="72936"/>
            <a:ext cx="1567226" cy="1206837"/>
          </a:xfrm>
          <a:prstGeom prst="rect">
            <a:avLst/>
          </a:prstGeom>
        </p:spPr>
      </p:pic>
    </p:spTree>
    <p:extLst>
      <p:ext uri="{BB962C8B-B14F-4D97-AF65-F5344CB8AC3E}">
        <p14:creationId xmlns:p14="http://schemas.microsoft.com/office/powerpoint/2010/main" val="2100591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447065" y="1391039"/>
            <a:ext cx="11102510" cy="45173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 sz="2400" b="1" i="0" u="none" strike="noStrike" kern="1200" cap="none" spc="0" normalizeH="0" baseline="0" noProof="0" dirty="0">
                <a:ln>
                  <a:noFill/>
                </a:ln>
                <a:solidFill>
                  <a:srgbClr val="0675AD"/>
                </a:solidFill>
                <a:effectLst/>
                <a:uLnTx/>
                <a:uFillTx/>
                <a:latin typeface="Calibri" panose="020F0502020204030204"/>
                <a:ea typeface="+mn-ea"/>
                <a:cs typeface="+mn-cs"/>
              </a:rPr>
              <a:t>Plusi: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 sz="2400" b="0" i="0" u="none" strike="noStrike" kern="1200" cap="none" spc="0" normalizeH="0" baseline="0" noProof="0" dirty="0">
                <a:ln>
                  <a:noFill/>
                </a:ln>
                <a:solidFill>
                  <a:srgbClr val="0675AD"/>
                </a:solidFill>
                <a:effectLst/>
                <a:uLnTx/>
                <a:uFillTx/>
                <a:latin typeface="Calibri" panose="020F0502020204030204"/>
                <a:ea typeface="+mn-ea"/>
                <a:cs typeface="+mn-cs"/>
              </a:rPr>
              <a:t>Par pieņemamu cenu. Ir pieejami gandrīz 600 bezmaksas kursi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 sz="2400" b="0" i="0" u="none" strike="noStrike" kern="1200" cap="none" spc="0" normalizeH="0" baseline="0" noProof="0" dirty="0">
                <a:ln>
                  <a:noFill/>
                </a:ln>
                <a:solidFill>
                  <a:srgbClr val="0675AD"/>
                </a:solidFill>
                <a:effectLst/>
                <a:uLnTx/>
                <a:uFillTx/>
                <a:latin typeface="Calibri" panose="020F0502020204030204"/>
                <a:ea typeface="+mn-ea"/>
                <a:cs typeface="+mn-cs"/>
              </a:rPr>
              <a:t>Paredzēts pašmācības tempam un video kursiem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 sz="2400" b="0" i="0" u="none" strike="noStrike" kern="1200" cap="none" spc="0" normalizeH="0" baseline="0" noProof="0" dirty="0">
                <a:ln>
                  <a:noFill/>
                </a:ln>
                <a:solidFill>
                  <a:srgbClr val="0675AD"/>
                </a:solidFill>
                <a:effectLst/>
                <a:uLnTx/>
                <a:uFillTx/>
                <a:latin typeface="Calibri" panose="020F0502020204030204"/>
                <a:ea typeface="+mn-ea"/>
                <a:cs typeface="+mn-cs"/>
              </a:rPr>
              <a:t>Nav nepieciešamas augstas tehniskās zināšanas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 sz="2400" b="0" i="0" u="none" strike="noStrike" kern="1200" cap="none" spc="0" normalizeH="0" baseline="0" noProof="0" dirty="0">
                <a:ln>
                  <a:noFill/>
                </a:ln>
                <a:solidFill>
                  <a:srgbClr val="0675AD"/>
                </a:solidFill>
                <a:effectLst/>
                <a:uLnTx/>
                <a:uFillTx/>
                <a:latin typeface="Calibri" panose="020F0502020204030204"/>
                <a:ea typeface="+mn-ea"/>
                <a:cs typeface="+mn-cs"/>
              </a:rPr>
              <a:t>Ja jums nepatīk kurss vai tas nebija tas, ko gaidījāt, </a:t>
            </a:r>
            <a:r>
              <a:rPr lang="lv" dirty="0">
                <a:solidFill>
                  <a:srgbClr val="0675AD"/>
                </a:solidFill>
                <a:latin typeface="Calibri" panose="020F0502020204030204"/>
              </a:rPr>
              <a:t>U</a:t>
            </a:r>
            <a:r>
              <a:rPr kumimoji="0" lang="lv" sz="2400" b="0" i="0" u="none" strike="noStrike" kern="1200" cap="none" spc="0" normalizeH="0" baseline="0" noProof="0" dirty="0">
                <a:ln>
                  <a:noFill/>
                </a:ln>
                <a:solidFill>
                  <a:srgbClr val="0675AD"/>
                </a:solidFill>
                <a:effectLst/>
                <a:uLnTx/>
                <a:uFillTx/>
                <a:latin typeface="Calibri" panose="020F0502020204030204"/>
                <a:ea typeface="+mn-ea"/>
                <a:cs typeface="+mn-cs"/>
              </a:rPr>
              <a:t>demy piedāvā 30 dienu naudas atdošanas garantiju</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 dirty="0">
                <a:solidFill>
                  <a:srgbClr val="0675AD"/>
                </a:solidFill>
                <a:latin typeface="Calibri" panose="020F0502020204030204"/>
              </a:rPr>
              <a:t>Jums ir mūža piekļuve jebkuram kursam, ko esat iegādājies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 sz="2400" b="0" i="0" u="none" strike="noStrike" kern="1200" cap="none" spc="0" normalizeH="0" baseline="0" noProof="0" dirty="0">
                <a:ln>
                  <a:noFill/>
                </a:ln>
                <a:solidFill>
                  <a:srgbClr val="0675AD"/>
                </a:solidFill>
                <a:effectLst/>
                <a:uLnTx/>
                <a:uFillTx/>
                <a:latin typeface="Calibri" panose="020F0502020204030204"/>
                <a:ea typeface="+mn-ea"/>
                <a:cs typeface="+mn-cs"/>
              </a:rPr>
              <a:t>Milzīga kursu izvēle, vairāk nekā 240 000 </a:t>
            </a:r>
            <a:r>
              <a:rPr lang="lv" dirty="0">
                <a:solidFill>
                  <a:srgbClr val="0675AD"/>
                </a:solidFill>
                <a:latin typeface="Calibri" panose="020F0502020204030204"/>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 sz="2400" b="0" i="0" u="none" strike="noStrike" kern="1200" cap="none" spc="0" normalizeH="0" baseline="0" noProof="0" dirty="0">
                <a:ln>
                  <a:noFill/>
                </a:ln>
                <a:solidFill>
                  <a:srgbClr val="0675AD"/>
                </a:solidFill>
                <a:effectLst/>
                <a:uLnTx/>
                <a:uFillTx/>
                <a:latin typeface="Calibri" panose="020F0502020204030204"/>
                <a:ea typeface="+mn-ea"/>
                <a:cs typeface="+mn-cs"/>
              </a:rPr>
              <a:t>Fantastiska kategoriju un apakškategoriju izvēle.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 sz="2400" b="1" i="0" u="none" strike="noStrike" kern="1200" cap="none" spc="0" normalizeH="0" baseline="0" noProof="0" dirty="0">
                <a:ln>
                  <a:noFill/>
                </a:ln>
                <a:solidFill>
                  <a:srgbClr val="8D5B98"/>
                </a:solidFill>
                <a:effectLst/>
                <a:uLnTx/>
                <a:uFillTx/>
                <a:latin typeface="Calibri" panose="020F0502020204030204"/>
                <a:ea typeface="+mn-ea"/>
                <a:cs typeface="+mn-cs"/>
              </a:rPr>
              <a:t>Mīnusi: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 sz="2400" b="0" i="0" u="none" strike="noStrike" kern="1200" cap="none" spc="0" normalizeH="0" baseline="0" noProof="0" dirty="0">
                <a:ln>
                  <a:noFill/>
                </a:ln>
                <a:solidFill>
                  <a:srgbClr val="8D5B98"/>
                </a:solidFill>
                <a:effectLst/>
                <a:uLnTx/>
                <a:uFillTx/>
                <a:latin typeface="Calibri" panose="020F0502020204030204"/>
                <a:ea typeface="+mn-ea"/>
                <a:cs typeface="+mn-cs"/>
              </a:rPr>
              <a:t>Ļoti ierobežota mijiedarbība ar studentiem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 sz="2400" b="0" i="0" u="none" strike="noStrike" kern="1200" cap="none" spc="0" normalizeH="0" baseline="0" noProof="0" dirty="0">
                <a:ln>
                  <a:noFill/>
                </a:ln>
                <a:solidFill>
                  <a:srgbClr val="8D5B98"/>
                </a:solidFill>
                <a:effectLst/>
                <a:uLnTx/>
                <a:uFillTx/>
                <a:latin typeface="Calibri" panose="020F0502020204030204"/>
                <a:ea typeface="+mn-ea"/>
                <a:cs typeface="+mn-cs"/>
              </a:rPr>
              <a:t>Augsta konkurence starp kursu veidotājiem</a:t>
            </a:r>
          </a:p>
          <a:p>
            <a:endParaRPr lang="en-IE" dirty="0"/>
          </a:p>
          <a:p>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p:txBody>
          <a:bodyPr/>
          <a:lstStyle/>
          <a:p>
            <a:r>
              <a:rPr lang="lv" dirty="0">
                <a:solidFill>
                  <a:srgbClr val="F9A169"/>
                </a:solidFill>
              </a:rPr>
              <a:t>Udemy plusi un mīnusi</a:t>
            </a:r>
          </a:p>
        </p:txBody>
      </p:sp>
      <p:pic>
        <p:nvPicPr>
          <p:cNvPr id="2" name="Picture 1" descr="Logo&#10;&#10;Description automatically generated">
            <a:extLst>
              <a:ext uri="{FF2B5EF4-FFF2-40B4-BE49-F238E27FC236}">
                <a16:creationId xmlns:a16="http://schemas.microsoft.com/office/drawing/2014/main" id="{A8695C34-3707-EA64-4AA2-E725C2784A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70110" y="72936"/>
            <a:ext cx="1567226" cy="1206837"/>
          </a:xfrm>
          <a:prstGeom prst="rect">
            <a:avLst/>
          </a:prstGeom>
        </p:spPr>
      </p:pic>
    </p:spTree>
    <p:extLst>
      <p:ext uri="{BB962C8B-B14F-4D97-AF65-F5344CB8AC3E}">
        <p14:creationId xmlns:p14="http://schemas.microsoft.com/office/powerpoint/2010/main" val="397037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1111819"/>
            <a:ext cx="11102510" cy="4038015"/>
          </a:xfrm>
        </p:spPr>
        <p:txBody>
          <a:bodyPr/>
          <a:lstStyle/>
          <a:p>
            <a:r>
              <a:rPr lang="lv" dirty="0">
                <a:solidFill>
                  <a:schemeClr val="accent6"/>
                </a:solidFill>
              </a:rPr>
              <a:t>Pirms sākam 1. tēmu, šeit ir dažas noderīgas definīcijas, kas jums palīdzēs</a:t>
            </a:r>
          </a:p>
          <a:p>
            <a:r>
              <a:rPr lang="lv" dirty="0">
                <a:solidFill>
                  <a:schemeClr val="accent6"/>
                </a:solidFill>
              </a:rPr>
              <a:t>saprast šajā modulī sniegt</a:t>
            </a:r>
            <a:r>
              <a:rPr lang="en-US" dirty="0">
                <a:solidFill>
                  <a:schemeClr val="accent6"/>
                </a:solidFill>
              </a:rPr>
              <a:t>o</a:t>
            </a:r>
            <a:r>
              <a:rPr lang="lv" dirty="0">
                <a:solidFill>
                  <a:schemeClr val="accent6"/>
                </a:solidFill>
              </a:rPr>
              <a:t> informācij</a:t>
            </a:r>
            <a:r>
              <a:rPr lang="en-US" dirty="0">
                <a:solidFill>
                  <a:schemeClr val="accent6"/>
                </a:solidFill>
              </a:rPr>
              <a:t>u</a:t>
            </a:r>
            <a:r>
              <a:rPr lang="lv" dirty="0">
                <a:solidFill>
                  <a:schemeClr val="accent6"/>
                </a:solidFill>
              </a:rPr>
              <a:t>.</a:t>
            </a:r>
          </a:p>
          <a:p>
            <a:endParaRPr lang="en-US" dirty="0">
              <a:solidFill>
                <a:schemeClr val="accent6"/>
              </a:solidFill>
            </a:endParaRPr>
          </a:p>
          <a:p>
            <a:pPr marL="285750" indent="-285750">
              <a:buFont typeface="Arial" panose="020B0604020202020204" pitchFamily="34" charset="0"/>
              <a:buChar char="•"/>
            </a:pPr>
            <a:r>
              <a:rPr lang="lv" b="1" i="0" dirty="0">
                <a:effectLst/>
              </a:rPr>
              <a:t>Informācijas tehnoloģija (IT) </a:t>
            </a:r>
            <a:r>
              <a:rPr lang="lv-LV" dirty="0"/>
              <a:t>ir zināšanu, meto</a:t>
            </a:r>
            <a:r>
              <a:rPr lang="en-US" dirty="0"/>
              <a:t>ž</a:t>
            </a:r>
            <a:r>
              <a:rPr lang="lv-LV" dirty="0"/>
              <a:t>u, paņēmienu un tehniskā aprīkojuma kopums, kas ar datoru un sakaru līdzekļu starpniecību nodrošina jebkuras informācijas iegūšanu, glabāšanu un izplatīšanu.</a:t>
            </a:r>
            <a:endParaRPr lang="lv" i="0" dirty="0">
              <a:effectLst/>
            </a:endParaRPr>
          </a:p>
          <a:p>
            <a:pPr marL="285750" indent="-285750">
              <a:buFont typeface="Arial" panose="020B0604020202020204" pitchFamily="34" charset="0"/>
              <a:buChar char="•"/>
            </a:pPr>
            <a:r>
              <a:rPr lang="lv" b="1" i="0" dirty="0">
                <a:effectLst/>
              </a:rPr>
              <a:t>Digitālie rīki </a:t>
            </a:r>
            <a:r>
              <a:rPr lang="lv" i="0" dirty="0">
                <a:effectLst/>
              </a:rPr>
              <a:t>ir programmas, vietnes vai tiešsaistes resursi, kas var atvieglot uzdevumu izpildi.</a:t>
            </a:r>
          </a:p>
          <a:p>
            <a:pPr marL="285750" indent="-285750">
              <a:buFont typeface="Arial" panose="020B0604020202020204" pitchFamily="34" charset="0"/>
              <a:buChar char="•"/>
            </a:pPr>
            <a:r>
              <a:rPr lang="lv" b="1" i="0" dirty="0">
                <a:effectLst/>
              </a:rPr>
              <a:t>Jauktā mācīšanās </a:t>
            </a:r>
            <a:r>
              <a:rPr lang="lv" i="0" dirty="0">
                <a:effectLst/>
              </a:rPr>
              <a:t>, kas pazīstama arī kā hibrīdmācī</a:t>
            </a:r>
            <a:r>
              <a:rPr lang="en-US" i="0" dirty="0" err="1">
                <a:effectLst/>
              </a:rPr>
              <a:t>šanās</a:t>
            </a:r>
            <a:r>
              <a:rPr lang="lv" i="0" dirty="0">
                <a:effectLst/>
              </a:rPr>
              <a:t>, ir pieeja izglītībai, kas apvieno tiešsaistes izglītojošus materiālus un iespējas mijiedarboties tiešsaistē ar </a:t>
            </a:r>
            <a:r>
              <a:rPr lang="en-US" i="0" dirty="0" err="1">
                <a:effectLst/>
              </a:rPr>
              <a:t>klātienes</a:t>
            </a:r>
            <a:r>
              <a:rPr lang="en-US" i="0" dirty="0">
                <a:effectLst/>
              </a:rPr>
              <a:t> </a:t>
            </a:r>
            <a:r>
              <a:rPr lang="en-US" i="0" dirty="0" err="1">
                <a:effectLst/>
              </a:rPr>
              <a:t>nodarbībām</a:t>
            </a:r>
            <a:r>
              <a:rPr lang="lv" i="0" dirty="0">
                <a:effectLst/>
              </a:rPr>
              <a:t>. </a:t>
            </a:r>
            <a:r>
              <a:rPr lang="en-US" i="0" dirty="0" err="1">
                <a:effectLst/>
              </a:rPr>
              <a:t>Šajās</a:t>
            </a:r>
            <a:r>
              <a:rPr lang="en-US" i="0" dirty="0">
                <a:effectLst/>
              </a:rPr>
              <a:t> </a:t>
            </a:r>
            <a:r>
              <a:rPr lang="en-US" i="0" dirty="0" err="1">
                <a:effectLst/>
              </a:rPr>
              <a:t>mācībās</a:t>
            </a:r>
            <a:r>
              <a:rPr lang="lv" i="0" dirty="0">
                <a:effectLst/>
              </a:rPr>
              <a:t> nepieciešama gan skolotāja, gan skolēna fiziska klātbūtne</a:t>
            </a:r>
            <a:r>
              <a:rPr lang="en-US" i="0" dirty="0">
                <a:effectLst/>
              </a:rPr>
              <a:t>. </a:t>
            </a:r>
            <a:r>
              <a:rPr lang="en-US" i="0" dirty="0" err="1">
                <a:effectLst/>
              </a:rPr>
              <a:t>Skolotājs</a:t>
            </a:r>
            <a:r>
              <a:rPr lang="lv" i="0" dirty="0">
                <a:effectLst/>
              </a:rPr>
              <a:t> kontrolē </a:t>
            </a:r>
            <a:r>
              <a:rPr lang="en-US" i="0" dirty="0" err="1">
                <a:effectLst/>
              </a:rPr>
              <a:t>mācību</a:t>
            </a:r>
            <a:r>
              <a:rPr lang="en-US" i="0" dirty="0">
                <a:effectLst/>
              </a:rPr>
              <a:t> </a:t>
            </a:r>
            <a:r>
              <a:rPr lang="lv" i="0" dirty="0">
                <a:effectLst/>
              </a:rPr>
              <a:t>laiku, vietu, ceļu vai tempu</a:t>
            </a:r>
            <a:r>
              <a:rPr lang="en-US" i="0" dirty="0">
                <a:effectLst/>
              </a:rPr>
              <a:t>.</a:t>
            </a:r>
            <a:endParaRPr lang="lv" i="0" dirty="0">
              <a:effectLst/>
            </a:endParaRPr>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lv" dirty="0"/>
              <a:t>Attiecīgās definīcijas</a:t>
            </a:r>
            <a:endParaRPr lang="en-RU" dirty="0"/>
          </a:p>
        </p:txBody>
      </p:sp>
    </p:spTree>
    <p:extLst>
      <p:ext uri="{BB962C8B-B14F-4D97-AF65-F5344CB8AC3E}">
        <p14:creationId xmlns:p14="http://schemas.microsoft.com/office/powerpoint/2010/main" val="2167100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6"/>
          </p:nvPr>
        </p:nvSpPr>
        <p:spPr>
          <a:xfrm>
            <a:off x="442524" y="1344252"/>
            <a:ext cx="11102510" cy="5111282"/>
          </a:xfrm>
        </p:spPr>
        <p:txBody>
          <a:bodyPr>
            <a:normAutofit lnSpcReduction="10000"/>
          </a:bodyPr>
          <a:lstStyle/>
          <a:p>
            <a:r>
              <a:rPr lang="lv" b="1" dirty="0" err="1">
                <a:solidFill>
                  <a:schemeClr val="tx1">
                    <a:lumMod val="75000"/>
                    <a:lumOff val="25000"/>
                  </a:schemeClr>
                </a:solidFill>
              </a:rPr>
              <a:t>Skillshare</a:t>
            </a:r>
            <a:r>
              <a:rPr lang="lv" b="1" dirty="0">
                <a:solidFill>
                  <a:schemeClr val="tx1">
                    <a:lumMod val="75000"/>
                    <a:lumOff val="25000"/>
                  </a:schemeClr>
                </a:solidFill>
              </a:rPr>
              <a:t> </a:t>
            </a:r>
            <a:r>
              <a:rPr lang="lv" dirty="0">
                <a:solidFill>
                  <a:schemeClr val="tx1">
                    <a:lumMod val="75000"/>
                    <a:lumOff val="25000"/>
                  </a:schemeClr>
                </a:solidFill>
              </a:rPr>
              <a:t>2010. gadā Ņujorkā dibināja divi digitālās pasaules veterāni Maikls </a:t>
            </a:r>
            <a:r>
              <a:rPr lang="lv" dirty="0" err="1">
                <a:solidFill>
                  <a:schemeClr val="tx1">
                    <a:lumMod val="75000"/>
                    <a:lumOff val="25000"/>
                  </a:schemeClr>
                </a:solidFill>
              </a:rPr>
              <a:t>Karnjanaprakorns </a:t>
            </a:r>
            <a:r>
              <a:rPr lang="lv" dirty="0">
                <a:solidFill>
                  <a:schemeClr val="tx1">
                    <a:lumMod val="75000"/>
                    <a:lumOff val="25000"/>
                  </a:schemeClr>
                </a:solidFill>
              </a:rPr>
              <a:t>un Malkolms Ongs. Tas piedāvā vairāk nekā 35 000 kursu, un tam ir 8 miljoni lietotāju. Tā ir viena no populārākajām tiešsaistes mācību platformām, kas koncentrējas uz nodarbībām radošiem profesionāļiem un uzņēmējiem. Nodarbības ir sadalītas 4 kategorijās: radošā māksla, tehnoloģija, bizness un dzīvesveids. Skillshare piedāvā arī desmitiem apakškategoriju.</a:t>
            </a:r>
          </a:p>
          <a:p>
            <a:endParaRPr lang="en-US" dirty="0">
              <a:solidFill>
                <a:schemeClr val="tx1">
                  <a:lumMod val="75000"/>
                  <a:lumOff val="25000"/>
                </a:schemeClr>
              </a:solidFill>
            </a:endParaRPr>
          </a:p>
          <a:p>
            <a:r>
              <a:rPr lang="lv" dirty="0" err="1">
                <a:solidFill>
                  <a:schemeClr val="tx1">
                    <a:lumMod val="75000"/>
                    <a:lumOff val="25000"/>
                  </a:schemeClr>
                </a:solidFill>
              </a:rPr>
              <a:t>Skillshare </a:t>
            </a:r>
            <a:r>
              <a:rPr lang="lv" dirty="0">
                <a:solidFill>
                  <a:schemeClr val="tx1">
                    <a:lumMod val="75000"/>
                    <a:lumOff val="25000"/>
                  </a:schemeClr>
                </a:solidFill>
              </a:rPr>
              <a:t>ir paredzēts radošiem cilvēkiem, kuri vēlas attīstīt jaunas prasmes vai uzlabot esošās. Tā kā nodarbības koncentrējas uz tādām tēmām kā ilustrācija, dizains, fotogrāfija, video, ārštata darbs un daudz kas cits, protams, tas patīk radošie</a:t>
            </a:r>
            <a:r>
              <a:rPr lang="en-US" dirty="0">
                <a:solidFill>
                  <a:schemeClr val="tx1">
                    <a:lumMod val="75000"/>
                    <a:lumOff val="25000"/>
                  </a:schemeClr>
                </a:solidFill>
              </a:rPr>
              <a:t>m</a:t>
            </a:r>
            <a:r>
              <a:rPr lang="lv" dirty="0">
                <a:solidFill>
                  <a:schemeClr val="tx1">
                    <a:lumMod val="75000"/>
                    <a:lumOff val="25000"/>
                  </a:schemeClr>
                </a:solidFill>
              </a:rPr>
              <a:t> darbinieki</a:t>
            </a:r>
            <a:r>
              <a:rPr lang="en-US" dirty="0" err="1">
                <a:solidFill>
                  <a:schemeClr val="tx1">
                    <a:lumMod val="75000"/>
                    <a:lumOff val="25000"/>
                  </a:schemeClr>
                </a:solidFill>
              </a:rPr>
              <a:t>em</a:t>
            </a:r>
            <a:r>
              <a:rPr lang="lv" dirty="0">
                <a:solidFill>
                  <a:schemeClr val="tx1">
                    <a:lumMod val="75000"/>
                    <a:lumOff val="25000"/>
                  </a:schemeClr>
                </a:solidFill>
              </a:rPr>
              <a:t> (piemēram, dizaineri</a:t>
            </a:r>
            <a:r>
              <a:rPr lang="en-US" dirty="0" err="1">
                <a:solidFill>
                  <a:schemeClr val="tx1">
                    <a:lumMod val="75000"/>
                    <a:lumOff val="25000"/>
                  </a:schemeClr>
                </a:solidFill>
              </a:rPr>
              <a:t>em</a:t>
            </a:r>
            <a:r>
              <a:rPr lang="lv" dirty="0">
                <a:solidFill>
                  <a:schemeClr val="tx1">
                    <a:lumMod val="75000"/>
                    <a:lumOff val="25000"/>
                  </a:schemeClr>
                </a:solidFill>
              </a:rPr>
              <a:t>, pavāri</a:t>
            </a:r>
            <a:r>
              <a:rPr lang="en-US" dirty="0" err="1">
                <a:solidFill>
                  <a:schemeClr val="tx1">
                    <a:lumMod val="75000"/>
                    <a:lumOff val="25000"/>
                  </a:schemeClr>
                </a:solidFill>
              </a:rPr>
              <a:t>em</a:t>
            </a:r>
            <a:r>
              <a:rPr lang="lv" dirty="0">
                <a:solidFill>
                  <a:schemeClr val="tx1">
                    <a:lumMod val="75000"/>
                    <a:lumOff val="25000"/>
                  </a:schemeClr>
                </a:solidFill>
              </a:rPr>
              <a:t>, mākslinieki</a:t>
            </a:r>
            <a:r>
              <a:rPr lang="en-US" dirty="0" err="1">
                <a:solidFill>
                  <a:schemeClr val="tx1">
                    <a:lumMod val="75000"/>
                    <a:lumOff val="25000"/>
                  </a:schemeClr>
                </a:solidFill>
              </a:rPr>
              <a:t>em</a:t>
            </a:r>
            <a:r>
              <a:rPr lang="lv" dirty="0">
                <a:solidFill>
                  <a:schemeClr val="tx1">
                    <a:lumMod val="75000"/>
                    <a:lumOff val="25000"/>
                  </a:schemeClr>
                </a:solidFill>
              </a:rPr>
              <a:t> utt.), uzņēmēji</a:t>
            </a:r>
            <a:r>
              <a:rPr lang="en-US" dirty="0" err="1">
                <a:solidFill>
                  <a:schemeClr val="tx1">
                    <a:lumMod val="75000"/>
                    <a:lumOff val="25000"/>
                  </a:schemeClr>
                </a:solidFill>
              </a:rPr>
              <a:t>em</a:t>
            </a:r>
            <a:r>
              <a:rPr lang="lv" dirty="0">
                <a:solidFill>
                  <a:schemeClr val="tx1">
                    <a:lumMod val="75000"/>
                    <a:lumOff val="25000"/>
                  </a:schemeClr>
                </a:solidFill>
              </a:rPr>
              <a:t> (piemēram, mārketinga speciālisti</a:t>
            </a:r>
            <a:r>
              <a:rPr lang="en-US" dirty="0" err="1">
                <a:solidFill>
                  <a:schemeClr val="tx1">
                    <a:lumMod val="75000"/>
                    <a:lumOff val="25000"/>
                  </a:schemeClr>
                </a:solidFill>
              </a:rPr>
              <a:t>em</a:t>
            </a:r>
            <a:r>
              <a:rPr lang="lv" dirty="0">
                <a:solidFill>
                  <a:schemeClr val="tx1">
                    <a:lumMod val="75000"/>
                    <a:lumOff val="25000"/>
                  </a:schemeClr>
                </a:solidFill>
              </a:rPr>
              <a:t> vai SEO), ārštata darbinieki</a:t>
            </a:r>
            <a:r>
              <a:rPr lang="en-US" dirty="0" err="1">
                <a:solidFill>
                  <a:schemeClr val="tx1">
                    <a:lumMod val="75000"/>
                    <a:lumOff val="25000"/>
                  </a:schemeClr>
                </a:solidFill>
              </a:rPr>
              <a:t>em</a:t>
            </a:r>
            <a:r>
              <a:rPr lang="lv" dirty="0">
                <a:solidFill>
                  <a:schemeClr val="tx1">
                    <a:lumMod val="75000"/>
                    <a:lumOff val="25000"/>
                  </a:schemeClr>
                </a:solidFill>
              </a:rPr>
              <a:t> vai mazie</a:t>
            </a:r>
            <a:r>
              <a:rPr lang="en-US" dirty="0">
                <a:solidFill>
                  <a:schemeClr val="tx1">
                    <a:lumMod val="75000"/>
                    <a:lumOff val="25000"/>
                  </a:schemeClr>
                </a:solidFill>
              </a:rPr>
              <a:t>m </a:t>
            </a:r>
            <a:r>
              <a:rPr lang="lv" dirty="0">
                <a:solidFill>
                  <a:schemeClr val="tx1">
                    <a:lumMod val="75000"/>
                    <a:lumOff val="25000"/>
                  </a:schemeClr>
                </a:solidFill>
              </a:rPr>
              <a:t>uzņēmumi</a:t>
            </a:r>
            <a:r>
              <a:rPr lang="en-US" dirty="0" err="1">
                <a:solidFill>
                  <a:schemeClr val="tx1">
                    <a:lumMod val="75000"/>
                    <a:lumOff val="25000"/>
                  </a:schemeClr>
                </a:solidFill>
              </a:rPr>
              <a:t>em</a:t>
            </a:r>
            <a:r>
              <a:rPr lang="lv" dirty="0">
                <a:solidFill>
                  <a:schemeClr val="tx1">
                    <a:lumMod val="75000"/>
                    <a:lumOff val="25000"/>
                  </a:schemeClr>
                </a:solidFill>
              </a:rPr>
              <a:t>, kuri visi vēlas spert nākamo soli savā radošajā ceļojumā.</a:t>
            </a:r>
          </a:p>
          <a:p>
            <a:endParaRPr lang="en-US" dirty="0">
              <a:solidFill>
                <a:schemeClr val="tx1">
                  <a:lumMod val="75000"/>
                  <a:lumOff val="25000"/>
                </a:schemeClr>
              </a:solidFill>
            </a:endParaRPr>
          </a:p>
          <a:p>
            <a:r>
              <a:rPr lang="lv" dirty="0">
                <a:solidFill>
                  <a:srgbClr val="F9A169"/>
                </a:solidFill>
                <a:hlinkClick r:id="rId2">
                  <a:extLst>
                    <a:ext uri="{A12FA001-AC4F-418D-AE19-62706E023703}">
                      <ahyp:hlinkClr xmlns:ahyp="http://schemas.microsoft.com/office/drawing/2018/hyperlinkcolor" val="tx"/>
                    </a:ext>
                  </a:extLst>
                </a:hlinkClick>
              </a:rPr>
              <a:t>Pārbaudiet Skill Share, noklikšķinot uz šīs saites</a:t>
            </a:r>
            <a:endParaRPr lang="en-US" b="0" i="0" dirty="0">
              <a:solidFill>
                <a:srgbClr val="F9A169"/>
              </a:solidFill>
              <a:effectLst/>
            </a:endParaRPr>
          </a:p>
          <a:p>
            <a:endParaRPr lang="en-US" dirty="0">
              <a:solidFill>
                <a:srgbClr val="414141"/>
              </a:solidFill>
              <a:latin typeface="proxima-n-w01-reg"/>
            </a:endParaRPr>
          </a:p>
          <a:p>
            <a:endParaRPr lang="en-US" dirty="0">
              <a:solidFill>
                <a:schemeClr val="tx1">
                  <a:lumMod val="75000"/>
                  <a:lumOff val="25000"/>
                </a:schemeClr>
              </a:solidFill>
            </a:endParaRPr>
          </a:p>
        </p:txBody>
      </p:sp>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18"/>
          </p:nvPr>
        </p:nvSpPr>
        <p:spPr/>
        <p:txBody>
          <a:bodyPr>
            <a:normAutofit/>
          </a:bodyPr>
          <a:lstStyle/>
          <a:p>
            <a:r>
              <a:rPr lang="lv" dirty="0" err="1"/>
              <a:t>Skillshare</a:t>
            </a:r>
            <a:endParaRPr lang="en-IE" dirty="0"/>
          </a:p>
        </p:txBody>
      </p:sp>
      <p:pic>
        <p:nvPicPr>
          <p:cNvPr id="2" name="Picture 1" descr="A picture containing text, clipart, tableware, dishware&#10;&#10;Description automatically generated">
            <a:extLst>
              <a:ext uri="{FF2B5EF4-FFF2-40B4-BE49-F238E27FC236}">
                <a16:creationId xmlns:a16="http://schemas.microsoft.com/office/drawing/2014/main" id="{E6579578-DC22-B653-0A38-B53064ED800B}"/>
              </a:ext>
            </a:extLst>
          </p:cNvPr>
          <p:cNvPicPr>
            <a:picLocks noChangeAspect="1"/>
          </p:cNvPicPr>
          <p:nvPr/>
        </p:nvPicPr>
        <p:blipFill>
          <a:blip r:embed="rId3"/>
          <a:stretch>
            <a:fillRect/>
          </a:stretch>
        </p:blipFill>
        <p:spPr>
          <a:xfrm>
            <a:off x="7729870" y="124880"/>
            <a:ext cx="2137144" cy="1058523"/>
          </a:xfrm>
          <a:prstGeom prst="rect">
            <a:avLst/>
          </a:prstGeom>
        </p:spPr>
      </p:pic>
    </p:spTree>
    <p:extLst>
      <p:ext uri="{BB962C8B-B14F-4D97-AF65-F5344CB8AC3E}">
        <p14:creationId xmlns:p14="http://schemas.microsoft.com/office/powerpoint/2010/main" val="468653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447065" y="1391039"/>
            <a:ext cx="11102510" cy="45173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 sz="2400" b="1" i="0" u="none" strike="noStrike" kern="1200" cap="none" spc="0" normalizeH="0" baseline="0" noProof="0" dirty="0">
                <a:ln>
                  <a:noFill/>
                </a:ln>
                <a:solidFill>
                  <a:srgbClr val="0675AD"/>
                </a:solidFill>
                <a:effectLst/>
                <a:uLnTx/>
                <a:uFillTx/>
                <a:latin typeface="Calibri" panose="020F0502020204030204"/>
                <a:ea typeface="+mn-ea"/>
                <a:cs typeface="+mn-cs"/>
              </a:rPr>
              <a:t>Plusi: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 sz="2400" b="0" i="0" u="none" strike="noStrike" kern="1200" cap="none" spc="0" normalizeH="0" baseline="0" noProof="0" dirty="0" err="1">
                <a:ln>
                  <a:noFill/>
                </a:ln>
                <a:solidFill>
                  <a:srgbClr val="0675AD"/>
                </a:solidFill>
                <a:effectLst/>
                <a:uLnTx/>
                <a:uFillTx/>
                <a:latin typeface="Calibri" panose="020F0502020204030204"/>
                <a:ea typeface="+mn-ea"/>
                <a:cs typeface="+mn-cs"/>
              </a:rPr>
              <a:t>Skillshare </a:t>
            </a:r>
            <a:r>
              <a:rPr kumimoji="0" lang="lv" sz="2400" b="0" i="0" u="none" strike="noStrike" kern="1200" cap="none" spc="0" normalizeH="0" baseline="0" noProof="0" dirty="0">
                <a:ln>
                  <a:noFill/>
                </a:ln>
                <a:solidFill>
                  <a:srgbClr val="0675AD"/>
                </a:solidFill>
                <a:effectLst/>
                <a:uLnTx/>
                <a:uFillTx/>
                <a:latin typeface="Calibri" panose="020F0502020204030204"/>
                <a:ea typeface="+mn-ea"/>
                <a:cs typeface="+mn-cs"/>
              </a:rPr>
              <a:t>piedāvā bezmaksas Premium abonementa izmēģinājuma versiju, lai jūs varētu izbaudīt pilnu mācību pieredzi pirms finansiālām saistībām.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 sz="2400" b="0" i="0" u="none" strike="noStrike" kern="1200" cap="none" spc="0" normalizeH="0" baseline="0" noProof="0" dirty="0" err="1">
                <a:ln>
                  <a:noFill/>
                </a:ln>
                <a:solidFill>
                  <a:srgbClr val="0675AD"/>
                </a:solidFill>
                <a:effectLst/>
                <a:uLnTx/>
                <a:uFillTx/>
                <a:latin typeface="Calibri" panose="020F0502020204030204"/>
                <a:ea typeface="+mn-ea"/>
                <a:cs typeface="+mn-cs"/>
              </a:rPr>
              <a:t>Skillshare </a:t>
            </a:r>
            <a:r>
              <a:rPr kumimoji="0" lang="lv" sz="2400" b="0" i="0" u="none" strike="noStrike" kern="1200" cap="none" spc="0" normalizeH="0" baseline="0" noProof="0" dirty="0">
                <a:ln>
                  <a:noFill/>
                </a:ln>
                <a:solidFill>
                  <a:srgbClr val="0675AD"/>
                </a:solidFill>
                <a:effectLst/>
                <a:uLnTx/>
                <a:uFillTx/>
                <a:latin typeface="Calibri" panose="020F0502020204030204"/>
                <a:ea typeface="+mn-ea"/>
                <a:cs typeface="+mn-cs"/>
              </a:rPr>
              <a:t>ir ļoti iesaistīta kopiena, kas var padarīt nodarbības interaktīvākas un jautrākas.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 sz="2400" b="0" i="0" u="none" strike="noStrike" kern="1200" cap="none" spc="0" normalizeH="0" baseline="0" noProof="0" dirty="0" err="1">
                <a:ln>
                  <a:noFill/>
                </a:ln>
                <a:solidFill>
                  <a:srgbClr val="0675AD"/>
                </a:solidFill>
                <a:effectLst/>
                <a:uLnTx/>
                <a:uFillTx/>
                <a:latin typeface="Calibri" panose="020F0502020204030204"/>
                <a:ea typeface="+mn-ea"/>
                <a:cs typeface="+mn-cs"/>
              </a:rPr>
              <a:t>Skillshare </a:t>
            </a:r>
            <a:r>
              <a:rPr kumimoji="0" lang="lv" sz="2400" b="0" i="0" u="none" strike="noStrike" kern="1200" cap="none" spc="0" normalizeH="0" baseline="0" noProof="0" dirty="0">
                <a:ln>
                  <a:noFill/>
                </a:ln>
                <a:solidFill>
                  <a:srgbClr val="0675AD"/>
                </a:solidFill>
                <a:effectLst/>
                <a:uLnTx/>
                <a:uFillTx/>
                <a:latin typeface="Calibri" panose="020F0502020204030204"/>
                <a:ea typeface="+mn-ea"/>
                <a:cs typeface="+mn-cs"/>
              </a:rPr>
              <a:t>piedāvā tūkstošiem nodarbību par tēmām, kas ietver ilustrāciju, dizainu, fotogrāfiju, video, ārštata darbu un daudz ko citu.</a:t>
            </a:r>
            <a:endParaRPr lang="en-US" dirty="0">
              <a:solidFill>
                <a:srgbClr val="0675AD"/>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kumimoji="0" lang="lv" sz="2400" b="1" i="0" u="none" strike="noStrike" kern="1200" cap="none" spc="0" normalizeH="0" baseline="0" noProof="0" dirty="0">
                <a:ln>
                  <a:noFill/>
                </a:ln>
                <a:solidFill>
                  <a:srgbClr val="8D5B98"/>
                </a:solidFill>
                <a:effectLst/>
                <a:uLnTx/>
                <a:uFillTx/>
                <a:latin typeface="Calibri" panose="020F0502020204030204"/>
                <a:ea typeface="+mn-ea"/>
                <a:cs typeface="+mn-cs"/>
              </a:rPr>
              <a:t>Mīnusi: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 sz="2400" b="0" i="0" u="none" strike="noStrike" kern="1200" cap="none" spc="0" normalizeH="0" baseline="0" noProof="0" dirty="0" err="1">
                <a:ln>
                  <a:noFill/>
                </a:ln>
                <a:solidFill>
                  <a:srgbClr val="8D5B98"/>
                </a:solidFill>
                <a:effectLst/>
                <a:uLnTx/>
                <a:uFillTx/>
                <a:latin typeface="Calibri" panose="020F0502020204030204"/>
                <a:ea typeface="+mn-ea"/>
                <a:cs typeface="+mn-cs"/>
              </a:rPr>
              <a:t>Skillshare </a:t>
            </a:r>
            <a:r>
              <a:rPr kumimoji="0" lang="lv" sz="2400" b="0" i="0" u="none" strike="noStrike" kern="1200" cap="none" spc="0" normalizeH="0" baseline="0" noProof="0" dirty="0">
                <a:ln>
                  <a:noFill/>
                </a:ln>
                <a:solidFill>
                  <a:srgbClr val="8D5B98"/>
                </a:solidFill>
                <a:effectLst/>
                <a:uLnTx/>
                <a:uFillTx/>
                <a:latin typeface="Calibri" panose="020F0502020204030204"/>
                <a:ea typeface="+mn-ea"/>
                <a:cs typeface="+mn-cs"/>
              </a:rPr>
              <a:t>ir platforma galvenokārt personīgai izaugsmei, jo, pabeidzot kursu, netiek piešķirta nekāda veida oficiāla (vai neoficiāla) sertifikācija.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 sz="2400" dirty="0">
                <a:solidFill>
                  <a:srgbClr val="8D5B98"/>
                </a:solidFill>
              </a:rPr>
              <a:t>Lai gan </a:t>
            </a:r>
            <a:r>
              <a:rPr lang="lv" sz="2400" dirty="0" err="1">
                <a:solidFill>
                  <a:srgbClr val="8D5B98"/>
                </a:solidFill>
              </a:rPr>
              <a:t>Skillshare </a:t>
            </a:r>
            <a:r>
              <a:rPr lang="lv" sz="2400" dirty="0">
                <a:solidFill>
                  <a:srgbClr val="8D5B98"/>
                </a:solidFill>
              </a:rPr>
              <a:t>atbalsta kursus jebkurā valodā, patiesībā dažādās valodās nav pieejami daudzi kursi.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 dirty="0">
                <a:solidFill>
                  <a:srgbClr val="8D5B98"/>
                </a:solidFill>
              </a:rPr>
              <a:t>Var būt dārgi, jo </a:t>
            </a:r>
            <a:r>
              <a:rPr lang="lv" dirty="0" err="1">
                <a:solidFill>
                  <a:srgbClr val="8D5B98"/>
                </a:solidFill>
              </a:rPr>
              <a:t>Skillshare </a:t>
            </a:r>
            <a:r>
              <a:rPr lang="lv" dirty="0">
                <a:solidFill>
                  <a:srgbClr val="8D5B98"/>
                </a:solidFill>
              </a:rPr>
              <a:t>Premium ir pieejama tikai tad, ja maksā katru gadu.</a:t>
            </a:r>
            <a:endParaRPr lang="en-IE" sz="2400" dirty="0">
              <a:solidFill>
                <a:srgbClr val="8D5B98"/>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p:txBody>
          <a:bodyPr/>
          <a:lstStyle/>
          <a:p>
            <a:r>
              <a:rPr lang="lv" dirty="0" err="1">
                <a:solidFill>
                  <a:srgbClr val="F9A169"/>
                </a:solidFill>
              </a:rPr>
              <a:t>Skillshare </a:t>
            </a:r>
            <a:r>
              <a:rPr lang="lv" dirty="0">
                <a:solidFill>
                  <a:srgbClr val="F9A169"/>
                </a:solidFill>
              </a:rPr>
              <a:t>plusi un mīnusi</a:t>
            </a:r>
          </a:p>
        </p:txBody>
      </p:sp>
      <p:pic>
        <p:nvPicPr>
          <p:cNvPr id="3" name="Picture 2" descr="A picture containing text, clipart, tableware, dishware&#10;&#10;Description automatically generated">
            <a:extLst>
              <a:ext uri="{FF2B5EF4-FFF2-40B4-BE49-F238E27FC236}">
                <a16:creationId xmlns:a16="http://schemas.microsoft.com/office/drawing/2014/main" id="{C5DB5B41-A1F3-824A-88F0-C918D71EC794}"/>
              </a:ext>
            </a:extLst>
          </p:cNvPr>
          <p:cNvPicPr>
            <a:picLocks noChangeAspect="1"/>
          </p:cNvPicPr>
          <p:nvPr/>
        </p:nvPicPr>
        <p:blipFill>
          <a:blip r:embed="rId2"/>
          <a:stretch>
            <a:fillRect/>
          </a:stretch>
        </p:blipFill>
        <p:spPr>
          <a:xfrm>
            <a:off x="7729870" y="124880"/>
            <a:ext cx="2137144" cy="1058523"/>
          </a:xfrm>
          <a:prstGeom prst="rect">
            <a:avLst/>
          </a:prstGeom>
        </p:spPr>
      </p:pic>
    </p:spTree>
    <p:extLst>
      <p:ext uri="{BB962C8B-B14F-4D97-AF65-F5344CB8AC3E}">
        <p14:creationId xmlns:p14="http://schemas.microsoft.com/office/powerpoint/2010/main" val="2273562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F937319-3C57-16E6-B193-EBE004410EF9}"/>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8610" r="8610"/>
          <a:stretch>
            <a:fillRect/>
          </a:stretch>
        </p:blipFill>
        <p:spPr/>
      </p:pic>
      <p:sp>
        <p:nvSpPr>
          <p:cNvPr id="6" name="Text Placeholder 5">
            <a:extLst>
              <a:ext uri="{FF2B5EF4-FFF2-40B4-BE49-F238E27FC236}">
                <a16:creationId xmlns:a16="http://schemas.microsoft.com/office/drawing/2014/main" id="{576F4175-0343-BAE8-B392-BBA378CC1DB8}"/>
              </a:ext>
            </a:extLst>
          </p:cNvPr>
          <p:cNvSpPr>
            <a:spLocks noGrp="1"/>
          </p:cNvSpPr>
          <p:nvPr>
            <p:ph type="body" sz="quarter" idx="27"/>
          </p:nvPr>
        </p:nvSpPr>
        <p:spPr>
          <a:xfrm>
            <a:off x="447066" y="1392865"/>
            <a:ext cx="5648933" cy="4518975"/>
          </a:xfrm>
        </p:spPr>
        <p:txBody>
          <a:bodyPr/>
          <a:lstStyle/>
          <a:p>
            <a:r>
              <a:rPr lang="lv" sz="2400" dirty="0"/>
              <a:t>Prezentācijas prasmes ir svarīgas. Lai gan var šķist, ka j</a:t>
            </a:r>
            <a:r>
              <a:rPr lang="en-US" sz="2400" dirty="0"/>
              <a:t>ums </a:t>
            </a:r>
            <a:r>
              <a:rPr lang="en-US" sz="2400" dirty="0" err="1"/>
              <a:t>nav</a:t>
            </a:r>
            <a:r>
              <a:rPr lang="lv" sz="2400" dirty="0"/>
              <a:t> </a:t>
            </a:r>
            <a:r>
              <a:rPr lang="en-US" sz="2400" dirty="0" err="1"/>
              <a:t>jāsniedz</a:t>
            </a:r>
            <a:r>
              <a:rPr lang="en-US" sz="2400" dirty="0"/>
              <a:t> </a:t>
            </a:r>
            <a:r>
              <a:rPr lang="lv" sz="2400" dirty="0"/>
              <a:t>prezentācij</a:t>
            </a:r>
            <a:r>
              <a:rPr lang="en-US" sz="2400" dirty="0"/>
              <a:t>a</a:t>
            </a:r>
            <a:r>
              <a:rPr lang="lv" sz="2400" dirty="0"/>
              <a:t> ļoti bieži, būt labam prezent</a:t>
            </a:r>
            <a:r>
              <a:rPr lang="en-US" sz="2400" dirty="0" err="1"/>
              <a:t>ētājam</a:t>
            </a:r>
            <a:r>
              <a:rPr lang="lv" sz="2400" dirty="0"/>
              <a:t> ir fantastiska prasme.</a:t>
            </a:r>
          </a:p>
          <a:p>
            <a:r>
              <a:rPr lang="lv" dirty="0"/>
              <a:t>Kad atrodaties darba intervijā, jums, visticamāk, nebūs slaidu komplekta, taču, ja labi sevi prezentēsit, jūs varat izrādīties pārliecināts un zinošs — laba izvēle darbam, </a:t>
            </a:r>
            <a:r>
              <a:rPr lang="en-US" dirty="0" err="1"/>
              <a:t>uz</a:t>
            </a:r>
            <a:r>
              <a:rPr lang="en-US" dirty="0"/>
              <a:t> </a:t>
            </a:r>
            <a:r>
              <a:rPr lang="lv" dirty="0"/>
              <a:t>kuru esat devies!</a:t>
            </a:r>
          </a:p>
          <a:p>
            <a:r>
              <a:rPr lang="en-US" dirty="0"/>
              <a:t>“</a:t>
            </a:r>
            <a:r>
              <a:rPr lang="en-US" dirty="0" err="1"/>
              <a:t>Mācīt</a:t>
            </a:r>
            <a:r>
              <a:rPr lang="en-US" dirty="0"/>
              <a:t> </a:t>
            </a:r>
            <a:r>
              <a:rPr lang="en-US" dirty="0" err="1"/>
              <a:t>digitali</a:t>
            </a:r>
            <a:r>
              <a:rPr lang="en-US" dirty="0"/>
              <a:t>” </a:t>
            </a:r>
            <a:r>
              <a:rPr lang="lv" dirty="0"/>
              <a:t>komanda vienmēr ieteiktu kļūt kompetentam programmatūras izmantošanā, lai izveidotu prezentāciju, jo tā ir prasme, kas jums, visticamāk, būs nepieciešama turpmākajos darbos.</a:t>
            </a:r>
          </a:p>
          <a:p>
            <a:endParaRPr lang="en-IE" dirty="0"/>
          </a:p>
        </p:txBody>
      </p:sp>
      <p:sp>
        <p:nvSpPr>
          <p:cNvPr id="5" name="Text Placeholder 4">
            <a:extLst>
              <a:ext uri="{FF2B5EF4-FFF2-40B4-BE49-F238E27FC236}">
                <a16:creationId xmlns:a16="http://schemas.microsoft.com/office/drawing/2014/main" id="{5038BDAD-090E-6524-BFC4-A2ADECC7328A}"/>
              </a:ext>
            </a:extLst>
          </p:cNvPr>
          <p:cNvSpPr>
            <a:spLocks noGrp="1"/>
          </p:cNvSpPr>
          <p:nvPr>
            <p:ph type="body" sz="quarter" idx="18"/>
          </p:nvPr>
        </p:nvSpPr>
        <p:spPr>
          <a:xfrm>
            <a:off x="447066" y="309492"/>
            <a:ext cx="5648934" cy="949038"/>
          </a:xfrm>
        </p:spPr>
        <p:txBody>
          <a:bodyPr>
            <a:normAutofit lnSpcReduction="10000"/>
          </a:bodyPr>
          <a:lstStyle/>
          <a:p>
            <a:r>
              <a:rPr lang="lv" sz="3200" dirty="0"/>
              <a:t>Kāpēc prezentācijas prasmes ir svarīgas?</a:t>
            </a:r>
          </a:p>
        </p:txBody>
      </p:sp>
    </p:spTree>
    <p:extLst>
      <p:ext uri="{BB962C8B-B14F-4D97-AF65-F5344CB8AC3E}">
        <p14:creationId xmlns:p14="http://schemas.microsoft.com/office/powerpoint/2010/main" val="1574038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76F4175-0343-BAE8-B392-BBA378CC1DB8}"/>
              </a:ext>
            </a:extLst>
          </p:cNvPr>
          <p:cNvSpPr>
            <a:spLocks noGrp="1"/>
          </p:cNvSpPr>
          <p:nvPr>
            <p:ph type="body" sz="quarter" idx="27"/>
          </p:nvPr>
        </p:nvSpPr>
        <p:spPr>
          <a:xfrm>
            <a:off x="487456" y="1128673"/>
            <a:ext cx="5771029" cy="3251547"/>
          </a:xfrm>
        </p:spPr>
        <p:txBody>
          <a:bodyPr/>
          <a:lstStyle/>
          <a:p>
            <a:r>
              <a:rPr lang="lv" sz="2400" dirty="0"/>
              <a:t>Tomēr, veidojot prezentāciju, var būt grūti piesaistīt un noturēt auditorijas uzmanību ar ikdienišķiem slaidiem, kas pilni ar aizzīmju punktiem.</a:t>
            </a:r>
          </a:p>
          <a:p>
            <a:r>
              <a:rPr lang="lv" sz="2400" dirty="0"/>
              <a:t>Lai gan tradicionālos rīkus, piemēram, PowerPoint, Google slaidus un Keynote, var izmantot, lai izveidotu prezentācijas, jūs varat izjaukt parasto metodi</a:t>
            </a:r>
            <a:r>
              <a:rPr lang="en-US" sz="2400" dirty="0"/>
              <a:t>,</a:t>
            </a:r>
            <a:r>
              <a:rPr lang="lv" sz="2400" dirty="0"/>
              <a:t> iekļaujot attēlus, izveidojot kustību un ierobežojot katru slaidu vai sadaļu tikai ar pāris taustiņiem. Padariet savu balsi sadzirdētu, un apskatīsim tuvāk dažus rīkus, kas palīdzēs nodrošināt jūsu panākumus!</a:t>
            </a:r>
          </a:p>
          <a:p>
            <a:endParaRPr lang="en-IE" dirty="0"/>
          </a:p>
        </p:txBody>
      </p:sp>
      <p:sp>
        <p:nvSpPr>
          <p:cNvPr id="5" name="Text Placeholder 4">
            <a:extLst>
              <a:ext uri="{FF2B5EF4-FFF2-40B4-BE49-F238E27FC236}">
                <a16:creationId xmlns:a16="http://schemas.microsoft.com/office/drawing/2014/main" id="{5038BDAD-090E-6524-BFC4-A2ADECC7328A}"/>
              </a:ext>
            </a:extLst>
          </p:cNvPr>
          <p:cNvSpPr>
            <a:spLocks noGrp="1"/>
          </p:cNvSpPr>
          <p:nvPr>
            <p:ph type="body" sz="quarter" idx="18"/>
          </p:nvPr>
        </p:nvSpPr>
        <p:spPr>
          <a:xfrm>
            <a:off x="447066" y="309491"/>
            <a:ext cx="5648934" cy="547759"/>
          </a:xfrm>
        </p:spPr>
        <p:txBody>
          <a:bodyPr>
            <a:normAutofit/>
          </a:bodyPr>
          <a:lstStyle/>
          <a:p>
            <a:r>
              <a:rPr lang="en-US" sz="3200" dirty="0"/>
              <a:t>P</a:t>
            </a:r>
            <a:r>
              <a:rPr lang="lv" sz="3200" dirty="0"/>
              <a:t>rezentācijas prasmes</a:t>
            </a:r>
          </a:p>
        </p:txBody>
      </p:sp>
      <p:pic>
        <p:nvPicPr>
          <p:cNvPr id="4" name="Picture Placeholder 3">
            <a:extLst>
              <a:ext uri="{FF2B5EF4-FFF2-40B4-BE49-F238E27FC236}">
                <a16:creationId xmlns:a16="http://schemas.microsoft.com/office/drawing/2014/main" id="{63D0C2BA-04BD-4D12-5268-4754D408C61A}"/>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19986" b="19986"/>
          <a:stretch>
            <a:fillRect/>
          </a:stretch>
        </p:blipFill>
        <p:spPr/>
      </p:pic>
    </p:spTree>
    <p:extLst>
      <p:ext uri="{BB962C8B-B14F-4D97-AF65-F5344CB8AC3E}">
        <p14:creationId xmlns:p14="http://schemas.microsoft.com/office/powerpoint/2010/main" val="1978253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6"/>
          </p:nvPr>
        </p:nvSpPr>
        <p:spPr>
          <a:xfrm>
            <a:off x="442524" y="1344252"/>
            <a:ext cx="11102510" cy="5111282"/>
          </a:xfrm>
        </p:spPr>
        <p:txBody>
          <a:bodyPr>
            <a:normAutofit/>
          </a:bodyPr>
          <a:lstStyle/>
          <a:p>
            <a:r>
              <a:rPr lang="lv" sz="2400" b="1" dirty="0"/>
              <a:t>Haiku Deck </a:t>
            </a:r>
            <a:r>
              <a:rPr lang="lv" sz="2400" b="0" dirty="0"/>
              <a:t>ir platforma, kuras prioritāte ir vienkāršība. Lietotāji var izveidot elegantas, vienkāršas prezentācijas ar augstas kvalitātes attēliem. Spartiešu pieeja ļauj sazināties ar auditoriju, nevis zaudēt to informācijas pārslodzē, ko izraisa daudz teksta slaidi.</a:t>
            </a:r>
            <a:endParaRPr lang="en-US" dirty="0">
              <a:solidFill>
                <a:schemeClr val="tx1">
                  <a:lumMod val="75000"/>
                  <a:lumOff val="25000"/>
                </a:schemeClr>
              </a:solidFill>
            </a:endParaRPr>
          </a:p>
          <a:p>
            <a:r>
              <a:rPr lang="lv" dirty="0">
                <a:solidFill>
                  <a:schemeClr val="tx1">
                    <a:lumMod val="75000"/>
                    <a:lumOff val="25000"/>
                  </a:schemeClr>
                </a:solidFill>
              </a:rPr>
              <a:t>Haiku Deck izmanto vilkšanas un nomešanas saskarni un piedāvā viegli lietojamu programmatūru, kā arī veidnes prezentāciju izveidei. Viena no labākajām Haiku Deck īpašībām ir tā, ka tajās ir pieejami vairāk nekā 40 miljoni bezmaksas attēlu.</a:t>
            </a:r>
          </a:p>
          <a:p>
            <a:r>
              <a:rPr lang="lv" dirty="0">
                <a:solidFill>
                  <a:schemeClr val="tx1">
                    <a:lumMod val="75000"/>
                    <a:lumOff val="25000"/>
                  </a:schemeClr>
                </a:solidFill>
              </a:rPr>
              <a:t>Pateicoties plašajam attēlu klāstam un plašajiem fontu veidiem, </a:t>
            </a:r>
            <a:r>
              <a:rPr lang="en-US" dirty="0" err="1">
                <a:solidFill>
                  <a:schemeClr val="tx1">
                    <a:lumMod val="75000"/>
                    <a:lumOff val="25000"/>
                  </a:schemeClr>
                </a:solidFill>
              </a:rPr>
              <a:t>platforma</a:t>
            </a:r>
            <a:r>
              <a:rPr lang="lv" dirty="0"/>
              <a:t> ļauj viegli izveidot vienkāršas, jaudīgas prezentācijas, kas ir pieejamas jebkurā ierīcē. Haiku Deck ļauj viegli ievērot ekspertu ieteiktās labākās prakses: vienkāršojiet ziņojumu, izmantojiet attēlus, lai pastiprinātu emocionālo ietekmi, un saglabājiet formatējumu tīru un konsekventu.</a:t>
            </a:r>
            <a:endParaRPr lang="en-US" dirty="0">
              <a:solidFill>
                <a:schemeClr val="tx1">
                  <a:lumMod val="75000"/>
                  <a:lumOff val="25000"/>
                </a:schemeClr>
              </a:solidFill>
            </a:endParaRPr>
          </a:p>
          <a:p>
            <a:r>
              <a:rPr lang="lv" dirty="0">
                <a:solidFill>
                  <a:srgbClr val="F9A169"/>
                </a:solidFill>
                <a:hlinkClick r:id="rId2">
                  <a:extLst>
                    <a:ext uri="{A12FA001-AC4F-418D-AE19-62706E023703}">
                      <ahyp:hlinkClr xmlns:ahyp="http://schemas.microsoft.com/office/drawing/2018/hyperlinkcolor" val="tx"/>
                    </a:ext>
                  </a:extLst>
                </a:hlinkClick>
              </a:rPr>
              <a:t>Iepazīstieties ar Haiku Deck, noklikšķinot uz šīs saites</a:t>
            </a:r>
            <a:endParaRPr lang="en-US" dirty="0">
              <a:solidFill>
                <a:srgbClr val="F9A169"/>
              </a:solidFill>
            </a:endParaRPr>
          </a:p>
          <a:p>
            <a:r>
              <a:rPr lang="lv" b="0" i="0" dirty="0">
                <a:solidFill>
                  <a:srgbClr val="F9A169"/>
                </a:solidFill>
                <a:effectLst/>
                <a:hlinkClick r:id="rId3">
                  <a:extLst>
                    <a:ext uri="{A12FA001-AC4F-418D-AE19-62706E023703}">
                      <ahyp:hlinkClr xmlns:ahyp="http://schemas.microsoft.com/office/drawing/2018/hyperlinkcolor" val="tx"/>
                    </a:ext>
                  </a:extLst>
                </a:hlinkClick>
              </a:rPr>
              <a:t>Iepazīstieties ar šiem 10 labākajiem padomiem, kā maksimāli izmantot Haiku komplektu</a:t>
            </a:r>
            <a:endParaRPr lang="en-US" b="0" i="0" dirty="0">
              <a:solidFill>
                <a:srgbClr val="F9A169"/>
              </a:solidFill>
              <a:effectLst/>
            </a:endParaRPr>
          </a:p>
          <a:p>
            <a:endParaRPr lang="en-US" dirty="0">
              <a:solidFill>
                <a:srgbClr val="414141"/>
              </a:solidFill>
              <a:latin typeface="proxima-n-w01-reg"/>
            </a:endParaRPr>
          </a:p>
          <a:p>
            <a:endParaRPr lang="en-US" dirty="0">
              <a:solidFill>
                <a:schemeClr val="tx1">
                  <a:lumMod val="75000"/>
                  <a:lumOff val="25000"/>
                </a:schemeClr>
              </a:solidFill>
            </a:endParaRPr>
          </a:p>
        </p:txBody>
      </p:sp>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18"/>
          </p:nvPr>
        </p:nvSpPr>
        <p:spPr/>
        <p:txBody>
          <a:bodyPr>
            <a:normAutofit/>
          </a:bodyPr>
          <a:lstStyle/>
          <a:p>
            <a:r>
              <a:rPr lang="lv" dirty="0"/>
              <a:t>Haiku </a:t>
            </a:r>
            <a:r>
              <a:rPr lang="en-US" dirty="0"/>
              <a:t>Deck</a:t>
            </a:r>
            <a:endParaRPr lang="lv" dirty="0"/>
          </a:p>
        </p:txBody>
      </p:sp>
      <p:pic>
        <p:nvPicPr>
          <p:cNvPr id="5" name="Picture 4" descr="Logo, company name&#10;&#10;Description automatically generated">
            <a:extLst>
              <a:ext uri="{FF2B5EF4-FFF2-40B4-BE49-F238E27FC236}">
                <a16:creationId xmlns:a16="http://schemas.microsoft.com/office/drawing/2014/main" id="{632B0CC6-5884-B386-1273-A16D47171E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251" y="91018"/>
            <a:ext cx="2031822" cy="1150012"/>
          </a:xfrm>
          <a:prstGeom prst="rect">
            <a:avLst/>
          </a:prstGeom>
        </p:spPr>
      </p:pic>
    </p:spTree>
    <p:extLst>
      <p:ext uri="{BB962C8B-B14F-4D97-AF65-F5344CB8AC3E}">
        <p14:creationId xmlns:p14="http://schemas.microsoft.com/office/powerpoint/2010/main" val="20295934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6"/>
          </p:nvPr>
        </p:nvSpPr>
        <p:spPr>
          <a:xfrm>
            <a:off x="442524" y="1227294"/>
            <a:ext cx="11102510" cy="5111282"/>
          </a:xfrm>
        </p:spPr>
        <p:txBody>
          <a:bodyPr>
            <a:normAutofit lnSpcReduction="10000"/>
          </a:bodyPr>
          <a:lstStyle/>
          <a:p>
            <a:r>
              <a:rPr lang="lv" sz="2400" dirty="0" err="1"/>
              <a:t>Visme </a:t>
            </a:r>
            <a:r>
              <a:rPr lang="lv" sz="2400" b="0" dirty="0"/>
              <a:t>ir viena no vispilnīgākajām prezentāciju programmām, kas pieejamas tiešsaistē. Profesionālu prezentāciju veidošana ir vienkārša. Gandrīz visu var pielāgot vai pārvietot. Tomēr tas nav viss, ko </a:t>
            </a:r>
            <a:r>
              <a:rPr lang="lv" sz="2400" b="0" dirty="0" err="1"/>
              <a:t>Visme </a:t>
            </a:r>
            <a:r>
              <a:rPr lang="lv" sz="2400" b="0" dirty="0"/>
              <a:t>var darīt.</a:t>
            </a:r>
            <a:endParaRPr lang="en-IE" b="0" dirty="0"/>
          </a:p>
          <a:p>
            <a:r>
              <a:rPr lang="lv" dirty="0" err="1">
                <a:solidFill>
                  <a:schemeClr val="tx1">
                    <a:lumMod val="75000"/>
                    <a:lumOff val="25000"/>
                  </a:schemeClr>
                </a:solidFill>
              </a:rPr>
              <a:t>Visme </a:t>
            </a:r>
            <a:r>
              <a:rPr lang="lv" dirty="0">
                <a:solidFill>
                  <a:schemeClr val="tx1">
                    <a:lumMod val="75000"/>
                    <a:lumOff val="25000"/>
                  </a:schemeClr>
                </a:solidFill>
              </a:rPr>
              <a:t>mērķis ir ļaut tiem, kas nav dizaineri, radīt skaistus dizainus, neatkarīgi no tā, vai tā ir prezentācija, infografika vai sociālo tīklu vāka fotogrāfija. Lai gan </a:t>
            </a:r>
            <a:r>
              <a:rPr lang="lv" dirty="0" err="1">
                <a:solidFill>
                  <a:schemeClr val="tx1">
                    <a:lumMod val="75000"/>
                    <a:lumOff val="25000"/>
                  </a:schemeClr>
                </a:solidFill>
              </a:rPr>
              <a:t>Visme </a:t>
            </a:r>
            <a:r>
              <a:rPr lang="lv" dirty="0">
                <a:solidFill>
                  <a:schemeClr val="tx1">
                    <a:lumMod val="75000"/>
                    <a:lumOff val="25000"/>
                  </a:schemeClr>
                </a:solidFill>
              </a:rPr>
              <a:t>piedāvā ierobežotu skaitu pāreju, pieejamās pārejas nodrošina, ka jūsu prezentācijai ir vislielākā pieejamā ietekme. </a:t>
            </a:r>
            <a:r>
              <a:rPr lang="lv" dirty="0"/>
              <a:t>Varat arī izmantot Visme, lai izveidotu citu vizuālo saturu, piemēram, infografikas, atskaites un interaktīvas diagrammas. Ir daudz pielāgojamu veidņu, kas ir iebūvētas programmatūras komplektācijā.</a:t>
            </a:r>
            <a:endParaRPr lang="en-IE" dirty="0"/>
          </a:p>
          <a:p>
            <a:r>
              <a:rPr lang="lv" dirty="0">
                <a:solidFill>
                  <a:schemeClr val="tx1">
                    <a:lumMod val="75000"/>
                    <a:lumOff val="25000"/>
                  </a:schemeClr>
                </a:solidFill>
              </a:rPr>
              <a:t>Izmantojot Visme, varat izvēlēties starp prezentācijas veidni un prezentācijas motīvu. Veidnes ir pilnīgas, iepriekš izstrādātas prezentācijas ar 3–15 dažādiem slaidiem. </a:t>
            </a:r>
            <a:r>
              <a:rPr lang="lv" dirty="0" err="1">
                <a:solidFill>
                  <a:schemeClr val="tx1">
                    <a:lumMod val="75000"/>
                    <a:lumOff val="25000"/>
                  </a:schemeClr>
                </a:solidFill>
              </a:rPr>
              <a:t>Visme </a:t>
            </a:r>
            <a:r>
              <a:rPr lang="lv" dirty="0">
                <a:solidFill>
                  <a:schemeClr val="tx1">
                    <a:lumMod val="75000"/>
                    <a:lumOff val="25000"/>
                  </a:schemeClr>
                </a:solidFill>
              </a:rPr>
              <a:t>pašlaik piedāvā vairāk nekā 100 unikālu veidņu, no kurām izvēlēties, un vienmēr pievieno papildu iespējas.</a:t>
            </a:r>
          </a:p>
          <a:p>
            <a:r>
              <a:rPr lang="lv" dirty="0">
                <a:solidFill>
                  <a:srgbClr val="F9A169"/>
                </a:solidFill>
                <a:hlinkClick r:id="rId2">
                  <a:extLst>
                    <a:ext uri="{A12FA001-AC4F-418D-AE19-62706E023703}">
                      <ahyp:hlinkClr xmlns:ahyp="http://schemas.microsoft.com/office/drawing/2018/hyperlinkcolor" val="tx"/>
                    </a:ext>
                  </a:extLst>
                </a:hlinkClick>
              </a:rPr>
              <a:t>Iepazīstieties ar </a:t>
            </a:r>
            <a:r>
              <a:rPr lang="lv" dirty="0" err="1">
                <a:solidFill>
                  <a:srgbClr val="F9A169"/>
                </a:solidFill>
                <a:hlinkClick r:id="rId2">
                  <a:extLst>
                    <a:ext uri="{A12FA001-AC4F-418D-AE19-62706E023703}">
                      <ahyp:hlinkClr xmlns:ahyp="http://schemas.microsoft.com/office/drawing/2018/hyperlinkcolor" val="tx"/>
                    </a:ext>
                  </a:extLst>
                </a:hlinkClick>
              </a:rPr>
              <a:t>Visme </a:t>
            </a:r>
            <a:r>
              <a:rPr lang="lv" dirty="0">
                <a:solidFill>
                  <a:srgbClr val="F9A169"/>
                </a:solidFill>
                <a:hlinkClick r:id="rId2">
                  <a:extLst>
                    <a:ext uri="{A12FA001-AC4F-418D-AE19-62706E023703}">
                      <ahyp:hlinkClr xmlns:ahyp="http://schemas.microsoft.com/office/drawing/2018/hyperlinkcolor" val="tx"/>
                    </a:ext>
                  </a:extLst>
                </a:hlinkClick>
              </a:rPr>
              <a:t>, noklikšķinot uz šīs saites</a:t>
            </a:r>
            <a:endParaRPr lang="en-US" dirty="0">
              <a:solidFill>
                <a:srgbClr val="F9A169"/>
              </a:solidFill>
            </a:endParaRPr>
          </a:p>
          <a:p>
            <a:r>
              <a:rPr lang="lv" dirty="0">
                <a:solidFill>
                  <a:srgbClr val="F9A169"/>
                </a:solidFill>
                <a:hlinkClick r:id="rId3">
                  <a:extLst>
                    <a:ext uri="{A12FA001-AC4F-418D-AE19-62706E023703}">
                      <ahyp:hlinkClr xmlns:ahyp="http://schemas.microsoft.com/office/drawing/2018/hyperlinkcolor" val="tx"/>
                    </a:ext>
                  </a:extLst>
                </a:hlinkClick>
              </a:rPr>
              <a:t> </a:t>
            </a:r>
            <a:endParaRPr lang="en-US" b="0" i="0" dirty="0">
              <a:solidFill>
                <a:srgbClr val="F9A169"/>
              </a:solidFill>
              <a:effectLst/>
            </a:endParaRPr>
          </a:p>
          <a:p>
            <a:endParaRPr lang="en-US" dirty="0">
              <a:solidFill>
                <a:srgbClr val="414141"/>
              </a:solidFill>
              <a:latin typeface="proxima-n-w01-reg"/>
            </a:endParaRPr>
          </a:p>
          <a:p>
            <a:endParaRPr lang="en-US" dirty="0">
              <a:solidFill>
                <a:schemeClr val="tx1">
                  <a:lumMod val="75000"/>
                  <a:lumOff val="25000"/>
                </a:schemeClr>
              </a:solidFill>
            </a:endParaRPr>
          </a:p>
        </p:txBody>
      </p:sp>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18"/>
          </p:nvPr>
        </p:nvSpPr>
        <p:spPr/>
        <p:txBody>
          <a:bodyPr>
            <a:normAutofit/>
          </a:bodyPr>
          <a:lstStyle/>
          <a:p>
            <a:r>
              <a:rPr lang="lv" dirty="0" err="1"/>
              <a:t>Visme</a:t>
            </a:r>
            <a:endParaRPr lang="en-IE" dirty="0"/>
          </a:p>
        </p:txBody>
      </p:sp>
      <p:pic>
        <p:nvPicPr>
          <p:cNvPr id="2" name="Picture 1" descr="Logo, company name&#10;&#10;Description automatically generated">
            <a:extLst>
              <a:ext uri="{FF2B5EF4-FFF2-40B4-BE49-F238E27FC236}">
                <a16:creationId xmlns:a16="http://schemas.microsoft.com/office/drawing/2014/main" id="{F189C52B-5373-FD88-58CB-2297BDA94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0599" y="-150792"/>
            <a:ext cx="2847703" cy="1495044"/>
          </a:xfrm>
          <a:prstGeom prst="rect">
            <a:avLst/>
          </a:prstGeom>
        </p:spPr>
      </p:pic>
    </p:spTree>
    <p:extLst>
      <p:ext uri="{BB962C8B-B14F-4D97-AF65-F5344CB8AC3E}">
        <p14:creationId xmlns:p14="http://schemas.microsoft.com/office/powerpoint/2010/main" val="2833046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6"/>
          </p:nvPr>
        </p:nvSpPr>
        <p:spPr>
          <a:xfrm>
            <a:off x="442524" y="1344252"/>
            <a:ext cx="11102510" cy="5111282"/>
          </a:xfrm>
        </p:spPr>
        <p:txBody>
          <a:bodyPr>
            <a:normAutofit fontScale="92500" lnSpcReduction="10000"/>
          </a:bodyPr>
          <a:lstStyle/>
          <a:p>
            <a:r>
              <a:rPr lang="lv" sz="2600" b="0" i="0" dirty="0" err="1">
                <a:solidFill>
                  <a:srgbClr val="3D3D3D"/>
                </a:solidFill>
                <a:effectLst/>
                <a:latin typeface="Calibri" panose="020F0502020204030204" pitchFamily="34" charset="0"/>
                <a:cs typeface="Calibri" panose="020F0502020204030204" pitchFamily="34" charset="0"/>
              </a:rPr>
              <a:t>Pitcherific </a:t>
            </a:r>
            <a:r>
              <a:rPr lang="lv" sz="2600" b="0" i="0" dirty="0">
                <a:solidFill>
                  <a:srgbClr val="3D3D3D"/>
                </a:solidFill>
                <a:effectLst/>
                <a:latin typeface="Calibri" panose="020F0502020204030204" pitchFamily="34" charset="0"/>
                <a:cs typeface="Calibri" panose="020F0502020204030204" pitchFamily="34" charset="0"/>
              </a:rPr>
              <a:t>ir ne tikai prezentācijas risinājums, bet arī platforma prezentācijas veidošanai un praktizēšanai. Tā ir uz veidnēm balstīta programma, kas palīdz prezentācijas izveides procesā. Tā vietā, lai izveidotu dažus slaidus</a:t>
            </a:r>
            <a:r>
              <a:rPr lang="en-US" sz="2600" dirty="0">
                <a:solidFill>
                  <a:srgbClr val="3D3D3D"/>
                </a:solidFill>
                <a:latin typeface="Calibri" panose="020F0502020204030204" pitchFamily="34" charset="0"/>
                <a:cs typeface="Calibri" panose="020F0502020204030204" pitchFamily="34" charset="0"/>
              </a:rPr>
              <a:t>,</a:t>
            </a:r>
            <a:r>
              <a:rPr lang="lv" sz="2600" b="0" i="0" dirty="0">
                <a:solidFill>
                  <a:srgbClr val="3D3D3D"/>
                </a:solidFill>
                <a:effectLst/>
                <a:latin typeface="Calibri" panose="020F0502020204030204" pitchFamily="34" charset="0"/>
                <a:cs typeface="Calibri" panose="020F0502020204030204" pitchFamily="34" charset="0"/>
              </a:rPr>
              <a:t> Pitcherific piedāvā pierakstīt katras runas daļas.</a:t>
            </a:r>
          </a:p>
          <a:p>
            <a:r>
              <a:rPr lang="lv" sz="2600" b="0" i="0" dirty="0">
                <a:solidFill>
                  <a:srgbClr val="3D3D3D"/>
                </a:solidFill>
                <a:effectLst/>
                <a:latin typeface="Calibri" panose="020F0502020204030204" pitchFamily="34" charset="0"/>
                <a:cs typeface="Calibri" panose="020F0502020204030204" pitchFamily="34" charset="0"/>
              </a:rPr>
              <a:t>Laukumu var izmantot daudzās dažādās situācijās</a:t>
            </a:r>
            <a:r>
              <a:rPr lang="en-US" sz="2600" b="0" i="0" dirty="0">
                <a:solidFill>
                  <a:srgbClr val="3D3D3D"/>
                </a:solidFill>
                <a:effectLst/>
                <a:latin typeface="Calibri" panose="020F0502020204030204" pitchFamily="34" charset="0"/>
                <a:cs typeface="Calibri" panose="020F0502020204030204" pitchFamily="34" charset="0"/>
              </a:rPr>
              <a:t>. J</a:t>
            </a:r>
            <a:r>
              <a:rPr lang="lv" sz="2600" b="0" i="0" dirty="0">
                <a:solidFill>
                  <a:srgbClr val="3D3D3D"/>
                </a:solidFill>
                <a:effectLst/>
                <a:latin typeface="Calibri" panose="020F0502020204030204" pitchFamily="34" charset="0"/>
                <a:cs typeface="Calibri" panose="020F0502020204030204" pitchFamily="34" charset="0"/>
              </a:rPr>
              <a:t>ūs </a:t>
            </a:r>
            <a:r>
              <a:rPr lang="en-US" sz="2600" b="0" i="0" dirty="0" err="1">
                <a:solidFill>
                  <a:srgbClr val="3D3D3D"/>
                </a:solidFill>
                <a:effectLst/>
                <a:latin typeface="Calibri" panose="020F0502020204030204" pitchFamily="34" charset="0"/>
                <a:cs typeface="Calibri" panose="020F0502020204030204" pitchFamily="34" charset="0"/>
              </a:rPr>
              <a:t>varat</a:t>
            </a:r>
            <a:r>
              <a:rPr lang="en-US" sz="2600" b="0" i="0" dirty="0">
                <a:solidFill>
                  <a:srgbClr val="3D3D3D"/>
                </a:solidFill>
                <a:effectLst/>
                <a:latin typeface="Calibri" panose="020F0502020204030204" pitchFamily="34" charset="0"/>
                <a:cs typeface="Calibri" panose="020F0502020204030204" pitchFamily="34" charset="0"/>
              </a:rPr>
              <a:t> </a:t>
            </a:r>
            <a:r>
              <a:rPr lang="lv" sz="2600" b="0" i="0" dirty="0">
                <a:solidFill>
                  <a:srgbClr val="3D3D3D"/>
                </a:solidFill>
                <a:effectLst/>
                <a:latin typeface="Calibri" panose="020F0502020204030204" pitchFamily="34" charset="0"/>
                <a:cs typeface="Calibri" panose="020F0502020204030204" pitchFamily="34" charset="0"/>
              </a:rPr>
              <a:t>piedāvāt jaunu ideju potenciālajiem investoriem, biznesa partneriem vai klientiem. Dažreiz jums ir nepieciešams vairāk nekā laba ideja, </a:t>
            </a:r>
            <a:r>
              <a:rPr lang="en-US" sz="2600" b="0" i="0" dirty="0" err="1">
                <a:solidFill>
                  <a:srgbClr val="3D3D3D"/>
                </a:solidFill>
                <a:effectLst/>
                <a:latin typeface="Calibri" panose="020F0502020204030204" pitchFamily="34" charset="0"/>
                <a:cs typeface="Calibri" panose="020F0502020204030204" pitchFamily="34" charset="0"/>
              </a:rPr>
              <a:t>ir</a:t>
            </a:r>
            <a:r>
              <a:rPr lang="lv" sz="2600" b="0" i="0" dirty="0">
                <a:solidFill>
                  <a:srgbClr val="3D3D3D"/>
                </a:solidFill>
                <a:effectLst/>
                <a:latin typeface="Calibri" panose="020F0502020204030204" pitchFamily="34" charset="0"/>
                <a:cs typeface="Calibri" panose="020F0502020204030204" pitchFamily="34" charset="0"/>
              </a:rPr>
              <a:t> jāpārliecina, jāpārdod un jāsazinās, lai jūsu vēstījums būtu skaidrs.</a:t>
            </a:r>
          </a:p>
          <a:p>
            <a:r>
              <a:rPr lang="lv" sz="2600" dirty="0">
                <a:solidFill>
                  <a:srgbClr val="3D3D3D"/>
                </a:solidFill>
                <a:latin typeface="Calibri" panose="020F0502020204030204" pitchFamily="34" charset="0"/>
                <a:cs typeface="Calibri" panose="020F0502020204030204" pitchFamily="34" charset="0"/>
              </a:rPr>
              <a:t>Pitcherific piedāvā dažādas veidnes dažāda veida prezentācijām. </a:t>
            </a:r>
            <a:r>
              <a:rPr lang="lv" sz="2600" dirty="0" err="1">
                <a:solidFill>
                  <a:srgbClr val="3D3D3D"/>
                </a:solidFill>
                <a:latin typeface="Calibri" panose="020F0502020204030204" pitchFamily="34" charset="0"/>
                <a:cs typeface="Calibri" panose="020F0502020204030204" pitchFamily="34" charset="0"/>
              </a:rPr>
              <a:t>Pitcherific </a:t>
            </a:r>
            <a:r>
              <a:rPr lang="lv" sz="2600" dirty="0">
                <a:solidFill>
                  <a:srgbClr val="3D3D3D"/>
                </a:solidFill>
                <a:latin typeface="Calibri" panose="020F0502020204030204" pitchFamily="34" charset="0"/>
                <a:cs typeface="Calibri" panose="020F0502020204030204" pitchFamily="34" charset="0"/>
              </a:rPr>
              <a:t>arī iesaka katras sadaļas rakstzīmju skaitu un laika pulksteni, kas ļauj izsekot runas vai prezentācijas garumam un palikt vēlamajā diapazonā.</a:t>
            </a:r>
          </a:p>
          <a:p>
            <a:endParaRPr lang="en-US" dirty="0">
              <a:solidFill>
                <a:srgbClr val="3D3D3D"/>
              </a:solidFill>
              <a:latin typeface="Source Sans Pro" panose="020B0503030403020204" pitchFamily="34" charset="0"/>
              <a:hlinkClick r:id="rId2">
                <a:extLst>
                  <a:ext uri="{A12FA001-AC4F-418D-AE19-62706E023703}">
                    <ahyp:hlinkClr xmlns:ahyp="http://schemas.microsoft.com/office/drawing/2018/hyperlinkcolor" val="tx"/>
                  </a:ext>
                </a:extLst>
              </a:hlinkClick>
            </a:endParaRPr>
          </a:p>
          <a:p>
            <a:r>
              <a:rPr lang="lv" dirty="0">
                <a:solidFill>
                  <a:srgbClr val="F9A169"/>
                </a:solidFill>
                <a:hlinkClick r:id="rId3">
                  <a:extLst>
                    <a:ext uri="{A12FA001-AC4F-418D-AE19-62706E023703}">
                      <ahyp:hlinkClr xmlns:ahyp="http://schemas.microsoft.com/office/drawing/2018/hyperlinkcolor" val="tx"/>
                    </a:ext>
                  </a:extLst>
                </a:hlinkClick>
              </a:rPr>
              <a:t>Pārbaudiet Pitcherific, noklikšķinot uz šīs saites</a:t>
            </a:r>
            <a:endParaRPr lang="en-US" dirty="0">
              <a:solidFill>
                <a:srgbClr val="F9A169"/>
              </a:solidFill>
            </a:endParaRPr>
          </a:p>
          <a:p>
            <a:r>
              <a:rPr lang="lv" b="0" i="0" dirty="0">
                <a:solidFill>
                  <a:srgbClr val="F9A169"/>
                </a:solidFill>
                <a:effectLst/>
                <a:hlinkClick r:id="rId4">
                  <a:extLst>
                    <a:ext uri="{A12FA001-AC4F-418D-AE19-62706E023703}">
                      <ahyp:hlinkClr xmlns:ahyp="http://schemas.microsoft.com/office/drawing/2018/hyperlinkcolor" val="tx"/>
                    </a:ext>
                  </a:extLst>
                </a:hlinkClick>
              </a:rPr>
              <a:t>Noklikšķiniet uz šīs saites, lai iegūtu idejas par to, kā izmantot </a:t>
            </a:r>
            <a:r>
              <a:rPr lang="lv" b="0" i="0" dirty="0" err="1">
                <a:solidFill>
                  <a:srgbClr val="F9A169"/>
                </a:solidFill>
                <a:effectLst/>
                <a:hlinkClick r:id="rId4">
                  <a:extLst>
                    <a:ext uri="{A12FA001-AC4F-418D-AE19-62706E023703}">
                      <ahyp:hlinkClr xmlns:ahyp="http://schemas.microsoft.com/office/drawing/2018/hyperlinkcolor" val="tx"/>
                    </a:ext>
                  </a:extLst>
                </a:hlinkClick>
              </a:rPr>
              <a:t>Pitcherific</a:t>
            </a:r>
            <a:endParaRPr lang="en-US" b="0" i="0" dirty="0">
              <a:solidFill>
                <a:srgbClr val="F9A169"/>
              </a:solidFill>
              <a:effectLst/>
            </a:endParaRPr>
          </a:p>
          <a:p>
            <a:endParaRPr lang="en-US" dirty="0">
              <a:solidFill>
                <a:srgbClr val="414141"/>
              </a:solidFill>
              <a:latin typeface="proxima-n-w01-reg"/>
            </a:endParaRPr>
          </a:p>
          <a:p>
            <a:endParaRPr lang="en-US" dirty="0">
              <a:solidFill>
                <a:schemeClr val="tx1">
                  <a:lumMod val="75000"/>
                  <a:lumOff val="25000"/>
                </a:schemeClr>
              </a:solidFill>
            </a:endParaRPr>
          </a:p>
        </p:txBody>
      </p:sp>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18"/>
          </p:nvPr>
        </p:nvSpPr>
        <p:spPr/>
        <p:txBody>
          <a:bodyPr>
            <a:normAutofit/>
          </a:bodyPr>
          <a:lstStyle/>
          <a:p>
            <a:r>
              <a:rPr lang="en-US" dirty="0" err="1"/>
              <a:t>Pitcherific</a:t>
            </a:r>
            <a:endParaRPr lang="en-IE" dirty="0"/>
          </a:p>
        </p:txBody>
      </p:sp>
      <p:pic>
        <p:nvPicPr>
          <p:cNvPr id="9" name="Picture 8" descr="Icon&#10;&#10;Description automatically generated">
            <a:extLst>
              <a:ext uri="{FF2B5EF4-FFF2-40B4-BE49-F238E27FC236}">
                <a16:creationId xmlns:a16="http://schemas.microsoft.com/office/drawing/2014/main" id="{E6F3DAD2-CABC-97FC-A7E9-544628AB42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04466" y="218015"/>
            <a:ext cx="965389" cy="965389"/>
          </a:xfrm>
          <a:prstGeom prst="rect">
            <a:avLst/>
          </a:prstGeom>
        </p:spPr>
      </p:pic>
    </p:spTree>
    <p:extLst>
      <p:ext uri="{BB962C8B-B14F-4D97-AF65-F5344CB8AC3E}">
        <p14:creationId xmlns:p14="http://schemas.microsoft.com/office/powerpoint/2010/main" val="1943766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544745" y="1095792"/>
            <a:ext cx="11102510" cy="4038015"/>
          </a:xfrm>
        </p:spPr>
        <p:txBody>
          <a:bodyPr/>
          <a:lstStyle/>
          <a:p>
            <a:r>
              <a:rPr lang="lv" dirty="0">
                <a:solidFill>
                  <a:schemeClr val="bg2">
                    <a:lumMod val="25000"/>
                  </a:schemeClr>
                </a:solidFill>
              </a:rPr>
              <a:t>Canvas ir daudzfunkcionāls </a:t>
            </a:r>
            <a:r>
              <a:rPr lang="lv" b="0" i="0" dirty="0">
                <a:solidFill>
                  <a:srgbClr val="4D5156"/>
                </a:solidFill>
                <a:effectLst/>
              </a:rPr>
              <a:t>dizaina rīks ar </a:t>
            </a:r>
            <a:r>
              <a:rPr lang="lv" dirty="0">
                <a:solidFill>
                  <a:srgbClr val="4D5156"/>
                </a:solidFill>
              </a:rPr>
              <a:t>tūkstošiem </a:t>
            </a:r>
            <a:r>
              <a:rPr lang="lv" b="0" i="0" dirty="0">
                <a:solidFill>
                  <a:srgbClr val="4D5156"/>
                </a:solidFill>
                <a:effectLst/>
              </a:rPr>
              <a:t>veidņu. Tas ir par brīvu!</a:t>
            </a:r>
          </a:p>
          <a:p>
            <a:r>
              <a:rPr lang="lv" dirty="0">
                <a:solidFill>
                  <a:schemeClr val="bg2">
                    <a:lumMod val="25000"/>
                  </a:schemeClr>
                </a:solidFill>
              </a:rPr>
              <a:t>Lūdzu, aprakstiet darbības, kas jādara:</a:t>
            </a:r>
          </a:p>
          <a:p>
            <a:pPr marL="342900" indent="-342900">
              <a:buFont typeface="+mj-lt"/>
              <a:buAutoNum type="arabicPeriod"/>
            </a:pPr>
            <a:r>
              <a:rPr lang="lv" dirty="0">
                <a:solidFill>
                  <a:schemeClr val="bg2">
                    <a:lumMod val="25000"/>
                  </a:schemeClr>
                </a:solidFill>
              </a:rPr>
              <a:t>Dodieties uz </a:t>
            </a:r>
            <a:r>
              <a:rPr lang="lv" dirty="0">
                <a:solidFill>
                  <a:schemeClr val="bg2">
                    <a:lumMod val="25000"/>
                  </a:schemeClr>
                </a:solidFill>
                <a:hlinkClick r:id="rId2"/>
              </a:rPr>
              <a:t>www.canva.com</a:t>
            </a:r>
            <a:endParaRPr lang="en-IE" dirty="0">
              <a:solidFill>
                <a:schemeClr val="bg2">
                  <a:lumMod val="25000"/>
                </a:schemeClr>
              </a:solidFill>
            </a:endParaRPr>
          </a:p>
          <a:p>
            <a:pPr marL="342900" indent="-342900">
              <a:buFont typeface="+mj-lt"/>
              <a:buAutoNum type="arabicPeriod"/>
            </a:pPr>
            <a:r>
              <a:rPr lang="lv" sz="2400" dirty="0">
                <a:solidFill>
                  <a:schemeClr val="bg2">
                    <a:lumMod val="25000"/>
                  </a:schemeClr>
                </a:solidFill>
              </a:rPr>
              <a:t>Augšpusē esošajā izvēlnē noklikšķiniet uz "Funkcijas".</a:t>
            </a:r>
          </a:p>
          <a:p>
            <a:pPr marL="342900" indent="-342900">
              <a:buFont typeface="+mj-lt"/>
              <a:buAutoNum type="arabicPeriod"/>
            </a:pPr>
            <a:r>
              <a:rPr lang="lv" sz="2400" dirty="0">
                <a:solidFill>
                  <a:schemeClr val="bg2">
                    <a:lumMod val="25000"/>
                  </a:schemeClr>
                </a:solidFill>
              </a:rPr>
              <a:t>Izvēlieties "Dizaina veidi"</a:t>
            </a:r>
          </a:p>
          <a:p>
            <a:pPr marL="342900" indent="-342900">
              <a:buFont typeface="+mj-lt"/>
              <a:buAutoNum type="arabicPeriod"/>
            </a:pPr>
            <a:r>
              <a:rPr lang="lv" dirty="0">
                <a:solidFill>
                  <a:schemeClr val="bg2">
                    <a:lumMod val="25000"/>
                  </a:schemeClr>
                </a:solidFill>
              </a:rPr>
              <a:t>Ritiniet uz leju, lai redzētu sadaļu skaitu ar populārākajiem dizainiem.</a:t>
            </a:r>
          </a:p>
          <a:p>
            <a:pPr marL="342900" indent="-342900">
              <a:buFont typeface="+mj-lt"/>
              <a:buAutoNum type="arabicPeriod"/>
            </a:pPr>
            <a:r>
              <a:rPr lang="lv" dirty="0">
                <a:solidFill>
                  <a:schemeClr val="bg2">
                    <a:lumMod val="25000"/>
                  </a:schemeClr>
                </a:solidFill>
              </a:rPr>
              <a:t>Noklikšķiniet uz 'Izveidot...' un esat gatavs doties.</a:t>
            </a:r>
          </a:p>
          <a:p>
            <a:pPr marL="342900" indent="-342900">
              <a:buFont typeface="+mj-lt"/>
              <a:buAutoNum type="arabicPeriod"/>
            </a:pPr>
            <a:r>
              <a:rPr lang="lv" dirty="0">
                <a:solidFill>
                  <a:schemeClr val="bg2">
                    <a:lumMod val="25000"/>
                  </a:schemeClr>
                </a:solidFill>
              </a:rPr>
              <a:t>Atlasiet dizainu vai augšupielādējiet savu logotipu / attēlus vai dizainu.</a:t>
            </a:r>
            <a:r>
              <a:rPr lang="lv" sz="2400" dirty="0">
                <a:solidFill>
                  <a:schemeClr val="bg2">
                    <a:lumMod val="25000"/>
                  </a:schemeClr>
                </a:solidFill>
              </a:rPr>
              <a:t> </a:t>
            </a:r>
          </a:p>
          <a:p>
            <a:pPr marL="342900" indent="-342900">
              <a:buFont typeface="+mj-lt"/>
              <a:buAutoNum type="arabicPeriod"/>
            </a:pPr>
            <a:r>
              <a:rPr lang="lv" dirty="0">
                <a:solidFill>
                  <a:schemeClr val="bg2">
                    <a:lumMod val="25000"/>
                  </a:schemeClr>
                </a:solidFill>
              </a:rPr>
              <a:t>Kad tas ir izdarīts, noklikšķiniet uz lejupvērstās bultiņas ekrāna augšējā labajā pusē, lai lejupielādētu dizainu vairākos formātos.</a:t>
            </a:r>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a:xfrm>
            <a:off x="447065" y="309491"/>
            <a:ext cx="11097969" cy="668409"/>
          </a:xfrm>
        </p:spPr>
        <p:txBody>
          <a:bodyPr/>
          <a:lstStyle/>
          <a:p>
            <a:r>
              <a:rPr lang="lv" dirty="0"/>
              <a:t>Aktivitāte - Canva</a:t>
            </a:r>
            <a:endParaRPr lang="en-RU" dirty="0"/>
          </a:p>
        </p:txBody>
      </p:sp>
    </p:spTree>
    <p:extLst>
      <p:ext uri="{BB962C8B-B14F-4D97-AF65-F5344CB8AC3E}">
        <p14:creationId xmlns:p14="http://schemas.microsoft.com/office/powerpoint/2010/main" val="1466333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966719" y="752643"/>
            <a:ext cx="10582856" cy="4981407"/>
          </a:xfrm>
        </p:spPr>
        <p:txBody>
          <a:bodyPr/>
          <a:lstStyle/>
          <a:p>
            <a:pPr>
              <a:lnSpc>
                <a:spcPct val="100000"/>
              </a:lnSpc>
            </a:pPr>
            <a:endParaRPr lang="en-GB" sz="1400" dirty="0"/>
          </a:p>
          <a:p>
            <a:pPr algn="just">
              <a:lnSpc>
                <a:spcPct val="150000"/>
              </a:lnSpc>
            </a:pPr>
            <a:r>
              <a:rPr lang="lv" dirty="0"/>
              <a:t>Sievietēm migrantēm attīstot savas angļu valodas apguves prasmes, spēja sazināties, izmantojot ne tikai mobilās ierīces, kļūst vēl svarīgāka.</a:t>
            </a:r>
          </a:p>
          <a:p>
            <a:pPr algn="just">
              <a:lnSpc>
                <a:spcPct val="150000"/>
              </a:lnSpc>
            </a:pPr>
            <a:r>
              <a:rPr lang="en-US" dirty="0" err="1"/>
              <a:t>Ir</a:t>
            </a:r>
            <a:r>
              <a:rPr lang="en-US" dirty="0"/>
              <a:t> </a:t>
            </a:r>
            <a:r>
              <a:rPr lang="en-US" dirty="0" err="1"/>
              <a:t>cilvēki</a:t>
            </a:r>
            <a:r>
              <a:rPr lang="en-US" dirty="0"/>
              <a:t> </a:t>
            </a:r>
            <a:r>
              <a:rPr lang="lv" dirty="0"/>
              <a:t>(</a:t>
            </a:r>
            <a:r>
              <a:rPr lang="en-US" dirty="0"/>
              <a:t>t.sk.</a:t>
            </a:r>
            <a:r>
              <a:rPr lang="lv" dirty="0"/>
              <a:t>sievietēm migrant</a:t>
            </a:r>
            <a:r>
              <a:rPr lang="en-US" dirty="0" err="1"/>
              <a:t>es</a:t>
            </a:r>
            <a:r>
              <a:rPr lang="lv" dirty="0"/>
              <a:t>)</a:t>
            </a:r>
            <a:r>
              <a:rPr lang="en-US" dirty="0"/>
              <a:t>, </a:t>
            </a:r>
            <a:r>
              <a:rPr lang="en-US" dirty="0" err="1"/>
              <a:t>kurām</a:t>
            </a:r>
            <a:r>
              <a:rPr lang="lv" dirty="0"/>
              <a:t> nav e-pasta, jo viņām nekad nav bijusi vajadzība vai prasmes izveidot e-pasta kontu, </a:t>
            </a:r>
            <a:r>
              <a:rPr lang="en-US" dirty="0" err="1"/>
              <a:t>kas</a:t>
            </a:r>
            <a:r>
              <a:rPr lang="en-US" dirty="0"/>
              <a:t> </a:t>
            </a:r>
            <a:r>
              <a:rPr lang="en-US" dirty="0" err="1"/>
              <a:t>neļauj</a:t>
            </a:r>
            <a:r>
              <a:rPr lang="lv" dirty="0"/>
              <a:t> viņ</a:t>
            </a:r>
            <a:r>
              <a:rPr lang="en-US" dirty="0"/>
              <a:t>ā</a:t>
            </a:r>
            <a:r>
              <a:rPr lang="lv" dirty="0"/>
              <a:t>m pilnībā iesaistīties pēc COVID</a:t>
            </a:r>
            <a:r>
              <a:rPr lang="en-US" dirty="0"/>
              <a:t> </a:t>
            </a:r>
            <a:r>
              <a:rPr lang="en-US" dirty="0" err="1"/>
              <a:t>situācijā</a:t>
            </a:r>
            <a:r>
              <a:rPr lang="lv" dirty="0"/>
              <a:t>, kas ietv</a:t>
            </a:r>
            <a:r>
              <a:rPr lang="en-US" dirty="0" err="1"/>
              <a:t>er</a:t>
            </a:r>
            <a:r>
              <a:rPr lang="en-US" dirty="0"/>
              <a:t> </a:t>
            </a:r>
            <a:r>
              <a:rPr lang="en-US" dirty="0" err="1"/>
              <a:t>arī</a:t>
            </a:r>
            <a:r>
              <a:rPr lang="lv" dirty="0"/>
              <a:t> papīra patēriņa samazināšanu un mājasdarbu biežāku izmantošanu</a:t>
            </a:r>
            <a:r>
              <a:rPr lang="en-US" dirty="0"/>
              <a:t>,</a:t>
            </a:r>
            <a:r>
              <a:rPr lang="lv" dirty="0"/>
              <a:t> nosūtīt</a:t>
            </a:r>
            <a:r>
              <a:rPr lang="en-US" dirty="0" err="1"/>
              <a:t>ot</a:t>
            </a:r>
            <a:r>
              <a:rPr lang="en-US" dirty="0"/>
              <a:t> </a:t>
            </a:r>
            <a:r>
              <a:rPr lang="en-US" dirty="0" err="1"/>
              <a:t>tos</a:t>
            </a:r>
            <a:r>
              <a:rPr lang="lv" dirty="0"/>
              <a:t> </a:t>
            </a:r>
            <a:r>
              <a:rPr lang="en-US" dirty="0" err="1"/>
              <a:t>kā</a:t>
            </a:r>
            <a:r>
              <a:rPr lang="lv" dirty="0"/>
              <a:t> Word vai PDF dokumentus, izmantojot e-pastu.</a:t>
            </a:r>
          </a:p>
          <a:p>
            <a:pPr algn="just">
              <a:lnSpc>
                <a:spcPct val="150000"/>
              </a:lnSpc>
            </a:pPr>
            <a:r>
              <a:rPr lang="lv" dirty="0"/>
              <a:t>Pārliecinoties, ka digitālo prasmju trūkums nerada šķēršļus mācībām, izglītojamie </a:t>
            </a:r>
            <a:r>
              <a:rPr lang="en-US" dirty="0" err="1"/>
              <a:t>jā</a:t>
            </a:r>
            <a:r>
              <a:rPr lang="lv" dirty="0"/>
              <a:t>atbalst</a:t>
            </a:r>
            <a:r>
              <a:rPr lang="en-US" dirty="0"/>
              <a:t>a</a:t>
            </a:r>
            <a:r>
              <a:rPr lang="lv" dirty="0"/>
              <a:t> e-pasta </a:t>
            </a:r>
            <a:r>
              <a:rPr lang="en-US" dirty="0" err="1"/>
              <a:t>lieto</a:t>
            </a:r>
            <a:r>
              <a:rPr lang="lv" dirty="0"/>
              <a:t>šanā.</a:t>
            </a:r>
          </a:p>
        </p:txBody>
      </p:sp>
      <p:sp>
        <p:nvSpPr>
          <p:cNvPr id="3" name="Text Placeholder 2">
            <a:extLst>
              <a:ext uri="{FF2B5EF4-FFF2-40B4-BE49-F238E27FC236}">
                <a16:creationId xmlns:a16="http://schemas.microsoft.com/office/drawing/2014/main" id="{75EAE40D-9E96-D640-A3D5-6D42D7796328}"/>
              </a:ext>
            </a:extLst>
          </p:cNvPr>
          <p:cNvSpPr>
            <a:spLocks noGrp="1"/>
          </p:cNvSpPr>
          <p:nvPr>
            <p:ph type="body" sz="quarter" idx="18"/>
          </p:nvPr>
        </p:nvSpPr>
        <p:spPr>
          <a:xfrm>
            <a:off x="839405" y="283501"/>
            <a:ext cx="11097969" cy="938284"/>
          </a:xfrm>
        </p:spPr>
        <p:txBody>
          <a:bodyPr/>
          <a:lstStyle/>
          <a:p>
            <a:r>
              <a:rPr lang="lv" dirty="0"/>
              <a:t>Gadījuma izpēte — e-pasta prasmju attīstīšana</a:t>
            </a:r>
            <a:endParaRPr lang="en-RU" dirty="0"/>
          </a:p>
        </p:txBody>
      </p:sp>
      <p:sp>
        <p:nvSpPr>
          <p:cNvPr id="4" name="Rectangle 3">
            <a:extLst>
              <a:ext uri="{FF2B5EF4-FFF2-40B4-BE49-F238E27FC236}">
                <a16:creationId xmlns:a16="http://schemas.microsoft.com/office/drawing/2014/main" id="{8F9148A6-51E0-9D23-4448-AD611F1D62CE}"/>
              </a:ext>
            </a:extLst>
          </p:cNvPr>
          <p:cNvSpPr/>
          <p:nvPr/>
        </p:nvSpPr>
        <p:spPr>
          <a:xfrm>
            <a:off x="1"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Box 4">
            <a:extLst>
              <a:ext uri="{FF2B5EF4-FFF2-40B4-BE49-F238E27FC236}">
                <a16:creationId xmlns:a16="http://schemas.microsoft.com/office/drawing/2014/main" id="{7BC405DF-BF41-FFC8-A187-99EE7EF83BC9}"/>
              </a:ext>
            </a:extLst>
          </p:cNvPr>
          <p:cNvSpPr txBox="1"/>
          <p:nvPr/>
        </p:nvSpPr>
        <p:spPr>
          <a:xfrm rot="16200000">
            <a:off x="-935948" y="412146"/>
            <a:ext cx="2711302" cy="954107"/>
          </a:xfrm>
          <a:prstGeom prst="rect">
            <a:avLst/>
          </a:prstGeom>
          <a:noFill/>
        </p:spPr>
        <p:txBody>
          <a:bodyPr wrap="square" rtlCol="0">
            <a:spAutoFit/>
          </a:bodyPr>
          <a:lstStyle/>
          <a:p>
            <a:r>
              <a:rPr lang="lv" sz="2800" b="1" dirty="0">
                <a:solidFill>
                  <a:srgbClr val="F9A169"/>
                </a:solidFill>
              </a:rPr>
              <a:t>GADĪJUMA IZPĒTE</a:t>
            </a:r>
          </a:p>
        </p:txBody>
      </p:sp>
    </p:spTree>
    <p:extLst>
      <p:ext uri="{BB962C8B-B14F-4D97-AF65-F5344CB8AC3E}">
        <p14:creationId xmlns:p14="http://schemas.microsoft.com/office/powerpoint/2010/main" val="1847418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966719" y="719912"/>
            <a:ext cx="10778216" cy="5120463"/>
          </a:xfrm>
        </p:spPr>
        <p:txBody>
          <a:bodyPr/>
          <a:lstStyle/>
          <a:p>
            <a:pPr>
              <a:lnSpc>
                <a:spcPct val="150000"/>
              </a:lnSpc>
            </a:pPr>
            <a:endParaRPr lang="en-GB" sz="1400" dirty="0"/>
          </a:p>
          <a:p>
            <a:pPr algn="just">
              <a:lnSpc>
                <a:spcPct val="150000"/>
              </a:lnSpc>
            </a:pPr>
            <a:r>
              <a:rPr lang="lv" dirty="0"/>
              <a:t>Izmantojot klātienes sesijas, studenti tika atbalstīti, izveidojot e-pasta kontu. Tas nodrošināja, ka viņi var kontrolēt savu paroli un, savukārt, varēja pārņemt īpašumtiesības, paļaujoties uz saviem ģimenes locekļiem, no kuriem viņi varētu piekļūt visiem nosūtītajiem mājas darbiem un jebkurā saziņā, kas viņiem bija jānosūta atpakaļ saviem skolotājiem. Tika nosūtīti testa e-pasta ziņojumi, nodrošinot, ka audzēkņi var praktizēt apgūto, izmantojot praktiskus vingrinājumus.</a:t>
            </a:r>
          </a:p>
          <a:p>
            <a:pPr algn="just">
              <a:lnSpc>
                <a:spcPct val="150000"/>
              </a:lnSpc>
            </a:pPr>
            <a:r>
              <a:rPr lang="lv" dirty="0"/>
              <a:t>Izglītojamajiem tika lūgts nosūtīt vienkāršus e-pasta ziņojumus uz centrālo kontu, kas tika uzraudzīts, un atbildes tika nosūtītas atpakaļ, nodrošinot, ka audzēkņi ir iemanījušies e-pasta sūtīšanas un saņemšanas praksē.</a:t>
            </a:r>
          </a:p>
          <a:p>
            <a:pPr algn="just">
              <a:lnSpc>
                <a:spcPct val="150000"/>
              </a:lnSpc>
            </a:pPr>
            <a:endParaRPr lang="en-GB" dirty="0"/>
          </a:p>
          <a:p>
            <a:pPr algn="just">
              <a:lnSpc>
                <a:spcPct val="150000"/>
              </a:lnSpc>
            </a:pPr>
            <a:endParaRPr lang="en-GB" dirty="0"/>
          </a:p>
        </p:txBody>
      </p:sp>
      <p:sp>
        <p:nvSpPr>
          <p:cNvPr id="6" name="Text Placeholder 2">
            <a:extLst>
              <a:ext uri="{FF2B5EF4-FFF2-40B4-BE49-F238E27FC236}">
                <a16:creationId xmlns:a16="http://schemas.microsoft.com/office/drawing/2014/main" id="{79BA9ADF-97D9-DD27-7CDC-0CC450581D28}"/>
              </a:ext>
            </a:extLst>
          </p:cNvPr>
          <p:cNvSpPr txBox="1">
            <a:spLocks/>
          </p:cNvSpPr>
          <p:nvPr/>
        </p:nvSpPr>
        <p:spPr>
          <a:xfrm>
            <a:off x="839405" y="420057"/>
            <a:ext cx="11097969" cy="938284"/>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F9A16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lv" dirty="0"/>
              <a:t>Gadījuma izpēte — e-pasta prasmju attīstīšana</a:t>
            </a:r>
            <a:endParaRPr lang="en-RU" dirty="0"/>
          </a:p>
        </p:txBody>
      </p:sp>
      <p:sp>
        <p:nvSpPr>
          <p:cNvPr id="7" name="Rectangle 6">
            <a:extLst>
              <a:ext uri="{FF2B5EF4-FFF2-40B4-BE49-F238E27FC236}">
                <a16:creationId xmlns:a16="http://schemas.microsoft.com/office/drawing/2014/main" id="{E8572DFB-DFF2-256E-448E-7A7F99EBCB85}"/>
              </a:ext>
            </a:extLst>
          </p:cNvPr>
          <p:cNvSpPr/>
          <p:nvPr/>
        </p:nvSpPr>
        <p:spPr>
          <a:xfrm>
            <a:off x="1"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Box 7">
            <a:extLst>
              <a:ext uri="{FF2B5EF4-FFF2-40B4-BE49-F238E27FC236}">
                <a16:creationId xmlns:a16="http://schemas.microsoft.com/office/drawing/2014/main" id="{F7D04D5B-BE94-CD3B-E033-881F8BBE3F71}"/>
              </a:ext>
            </a:extLst>
          </p:cNvPr>
          <p:cNvSpPr txBox="1"/>
          <p:nvPr/>
        </p:nvSpPr>
        <p:spPr>
          <a:xfrm rot="16200000">
            <a:off x="-935948" y="412146"/>
            <a:ext cx="2711302" cy="954107"/>
          </a:xfrm>
          <a:prstGeom prst="rect">
            <a:avLst/>
          </a:prstGeom>
          <a:noFill/>
        </p:spPr>
        <p:txBody>
          <a:bodyPr wrap="square" rtlCol="0">
            <a:spAutoFit/>
          </a:bodyPr>
          <a:lstStyle/>
          <a:p>
            <a:r>
              <a:rPr lang="lv" sz="2800" b="1" dirty="0">
                <a:solidFill>
                  <a:srgbClr val="F9A169"/>
                </a:solidFill>
              </a:rPr>
              <a:t>GADĪJUMA IZPĒTE</a:t>
            </a:r>
          </a:p>
        </p:txBody>
      </p:sp>
    </p:spTree>
    <p:extLst>
      <p:ext uri="{BB962C8B-B14F-4D97-AF65-F5344CB8AC3E}">
        <p14:creationId xmlns:p14="http://schemas.microsoft.com/office/powerpoint/2010/main" val="411048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A92A45-C82D-F7D2-0279-DB9114E3947A}"/>
              </a:ext>
            </a:extLst>
          </p:cNvPr>
          <p:cNvSpPr>
            <a:spLocks noGrp="1"/>
          </p:cNvSpPr>
          <p:nvPr>
            <p:ph type="body" sz="quarter" idx="16"/>
          </p:nvPr>
        </p:nvSpPr>
        <p:spPr>
          <a:xfrm>
            <a:off x="447065" y="1301579"/>
            <a:ext cx="7667205" cy="4852086"/>
          </a:xfrm>
        </p:spPr>
        <p:txBody>
          <a:bodyPr/>
          <a:lstStyle/>
          <a:p>
            <a:r>
              <a:rPr lang="lv" b="1" dirty="0">
                <a:solidFill>
                  <a:srgbClr val="0675AD"/>
                </a:solidFill>
              </a:rPr>
              <a:t>1. </a:t>
            </a:r>
            <a:r>
              <a:rPr lang="en-US" b="1" dirty="0">
                <a:solidFill>
                  <a:srgbClr val="0675AD"/>
                </a:solidFill>
              </a:rPr>
              <a:t>I</a:t>
            </a:r>
            <a:r>
              <a:rPr lang="lv" b="1" dirty="0">
                <a:solidFill>
                  <a:srgbClr val="0675AD"/>
                </a:solidFill>
              </a:rPr>
              <a:t>erī</a:t>
            </a:r>
            <a:r>
              <a:rPr lang="en-US" b="1" dirty="0" err="1">
                <a:solidFill>
                  <a:srgbClr val="0675AD"/>
                </a:solidFill>
              </a:rPr>
              <a:t>ču</a:t>
            </a:r>
            <a:r>
              <a:rPr lang="en-US" b="1" dirty="0">
                <a:solidFill>
                  <a:srgbClr val="0675AD"/>
                </a:solidFill>
              </a:rPr>
              <a:t> a</a:t>
            </a:r>
            <a:r>
              <a:rPr lang="lv" b="1" dirty="0">
                <a:solidFill>
                  <a:srgbClr val="0675AD"/>
                </a:solidFill>
              </a:rPr>
              <a:t>tšķirīgas iespējas un instrukcijas</a:t>
            </a:r>
          </a:p>
          <a:p>
            <a:r>
              <a:rPr lang="lv" dirty="0"/>
              <a:t>Ja studentiem universitātē ir jāņem līdzi sava ierīce, ierīces iespējas var atšķirties, piemēram, lēts Android tālrunis salīdzinājumā ar planšetdatoru. </a:t>
            </a:r>
            <a:r>
              <a:rPr lang="en-US" dirty="0" err="1"/>
              <a:t>Studentiem</a:t>
            </a:r>
            <a:r>
              <a:rPr lang="lv" dirty="0"/>
              <a:t> ilgstoši var būt grūtības rakstīt mazās ierīcēs. Pedagogiem, iespējams, būs jāsniedz vairāki norādījumi par daudzām dažādām ierīcēm</a:t>
            </a:r>
          </a:p>
          <a:p>
            <a:r>
              <a:rPr lang="lv" b="1" dirty="0">
                <a:solidFill>
                  <a:srgbClr val="0675AD"/>
                </a:solidFill>
              </a:rPr>
              <a:t>2. Ir viegli novērst uzmanību</a:t>
            </a:r>
          </a:p>
          <a:p>
            <a:r>
              <a:rPr lang="lv" dirty="0"/>
              <a:t>Uzmanības novēršana ar vairākiem paziņojumiem ir ļoti izplatīta parādība, taču tā ir pārvaldāma. Varat izslēgt skaņu, atlikt paziņojumus vai pieņemt vienkāršu lēmumu neveikt </a:t>
            </a:r>
            <a:r>
              <a:rPr lang="en-US" dirty="0" err="1"/>
              <a:t>vienlaikus</a:t>
            </a:r>
            <a:r>
              <a:rPr lang="en-US" dirty="0"/>
              <a:t> </a:t>
            </a:r>
            <a:r>
              <a:rPr lang="lv" dirty="0"/>
              <a:t>vairākus uzdevumus. Tas nāk par labu labsajūtai.</a:t>
            </a:r>
            <a:endParaRPr lang="en-IE" dirty="0"/>
          </a:p>
        </p:txBody>
      </p:sp>
      <p:sp>
        <p:nvSpPr>
          <p:cNvPr id="3" name="Text Placeholder 2">
            <a:extLst>
              <a:ext uri="{FF2B5EF4-FFF2-40B4-BE49-F238E27FC236}">
                <a16:creationId xmlns:a16="http://schemas.microsoft.com/office/drawing/2014/main" id="{D4E5CE74-A22F-22AF-0894-B7DB04341DAD}"/>
              </a:ext>
            </a:extLst>
          </p:cNvPr>
          <p:cNvSpPr>
            <a:spLocks noGrp="1"/>
          </p:cNvSpPr>
          <p:nvPr>
            <p:ph type="body" sz="quarter" idx="18"/>
          </p:nvPr>
        </p:nvSpPr>
        <p:spPr/>
        <p:txBody>
          <a:bodyPr/>
          <a:lstStyle/>
          <a:p>
            <a:r>
              <a:rPr lang="lv" dirty="0"/>
              <a:t>Tehnisko problēmu definēšana</a:t>
            </a:r>
          </a:p>
        </p:txBody>
      </p:sp>
      <p:pic>
        <p:nvPicPr>
          <p:cNvPr id="7" name="Picture 6" descr="A picture containing text, indoor, dark&#10;&#10;Description automatically generated">
            <a:extLst>
              <a:ext uri="{FF2B5EF4-FFF2-40B4-BE49-F238E27FC236}">
                <a16:creationId xmlns:a16="http://schemas.microsoft.com/office/drawing/2014/main" id="{D03C83B1-1ED0-2E99-534B-7086B46CB7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3740" y="2392326"/>
            <a:ext cx="3888259" cy="2610915"/>
          </a:xfrm>
          <a:prstGeom prst="rect">
            <a:avLst/>
          </a:prstGeom>
        </p:spPr>
      </p:pic>
    </p:spTree>
    <p:extLst>
      <p:ext uri="{BB962C8B-B14F-4D97-AF65-F5344CB8AC3E}">
        <p14:creationId xmlns:p14="http://schemas.microsoft.com/office/powerpoint/2010/main" val="3191764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5297362" y="4493866"/>
            <a:ext cx="7186186" cy="3543114"/>
          </a:xfrm>
        </p:spPr>
        <p:txBody>
          <a:bodyPr/>
          <a:lstStyle/>
          <a:p>
            <a:r>
              <a:rPr lang="lv" dirty="0"/>
              <a:t>4. tēma: </a:t>
            </a:r>
            <a:r>
              <a:rPr lang="lv" sz="3600" dirty="0"/>
              <a:t>Digitālās kompetences trūkumu identificēšana</a:t>
            </a:r>
          </a:p>
          <a:p>
            <a:endParaRPr lang="en-IE" dirty="0"/>
          </a:p>
        </p:txBody>
      </p:sp>
      <p:pic>
        <p:nvPicPr>
          <p:cNvPr id="5" name="Picture Placeholder 4" descr="A picture containing wall, indoor&#10;&#10;Description automatically generated">
            <a:extLst>
              <a:ext uri="{FF2B5EF4-FFF2-40B4-BE49-F238E27FC236}">
                <a16:creationId xmlns:a16="http://schemas.microsoft.com/office/drawing/2014/main" id="{A2B29F76-8426-3040-CC81-19A328C0405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5903" b="5903"/>
          <a:stretch>
            <a:fillRect/>
          </a:stretch>
        </p:blipFill>
        <p:spPr/>
      </p:pic>
    </p:spTree>
    <p:extLst>
      <p:ext uri="{BB962C8B-B14F-4D97-AF65-F5344CB8AC3E}">
        <p14:creationId xmlns:p14="http://schemas.microsoft.com/office/powerpoint/2010/main" val="1036817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1111819"/>
            <a:ext cx="11102510" cy="4038015"/>
          </a:xfrm>
        </p:spPr>
        <p:txBody>
          <a:bodyPr/>
          <a:lstStyle/>
          <a:p>
            <a:r>
              <a:rPr lang="lv" dirty="0">
                <a:solidFill>
                  <a:schemeClr val="accent6"/>
                </a:solidFill>
              </a:rPr>
              <a:t>Pirms sākam 4. tēmu, šeit ir dažas noderīgas definīcijas, kas jums palīdzēs</a:t>
            </a:r>
          </a:p>
          <a:p>
            <a:r>
              <a:rPr lang="lv" dirty="0">
                <a:solidFill>
                  <a:schemeClr val="accent6"/>
                </a:solidFill>
              </a:rPr>
              <a:t>saprast šajā modulī sniegt</a:t>
            </a:r>
            <a:r>
              <a:rPr lang="en-US" dirty="0">
                <a:solidFill>
                  <a:schemeClr val="accent6"/>
                </a:solidFill>
              </a:rPr>
              <a:t>o</a:t>
            </a:r>
            <a:r>
              <a:rPr lang="lv" dirty="0">
                <a:solidFill>
                  <a:schemeClr val="accent6"/>
                </a:solidFill>
              </a:rPr>
              <a:t> informācij</a:t>
            </a:r>
            <a:r>
              <a:rPr lang="en-US" dirty="0">
                <a:solidFill>
                  <a:schemeClr val="accent6"/>
                </a:solidFill>
              </a:rPr>
              <a:t>u</a:t>
            </a:r>
            <a:r>
              <a:rPr lang="lv" dirty="0">
                <a:solidFill>
                  <a:schemeClr val="accent6"/>
                </a:solidFill>
              </a:rPr>
              <a:t>.</a:t>
            </a:r>
          </a:p>
          <a:p>
            <a:endParaRPr lang="en-US" dirty="0">
              <a:solidFill>
                <a:schemeClr val="accent6"/>
              </a:solidFill>
            </a:endParaRPr>
          </a:p>
          <a:p>
            <a:pPr marL="285750" indent="-285750">
              <a:buFont typeface="Arial" panose="020B0604020202020204" pitchFamily="34" charset="0"/>
              <a:buChar char="•"/>
            </a:pPr>
            <a:r>
              <a:rPr lang="lv" b="1" i="0" dirty="0">
                <a:effectLst/>
              </a:rPr>
              <a:t>Digitālā kompetence </a:t>
            </a:r>
            <a:r>
              <a:rPr lang="lv" i="0" dirty="0">
                <a:effectLst/>
              </a:rPr>
              <a:t>ietver pārliecinošu un kritisku informācijas sabiedrības tehnoloģiju (IST) izmantošanu darbā, atpūtā un saziņai. Būtībā tas ir, cik ērti jūs jūtaties, izmantojot digitālās tehnoloģijas.</a:t>
            </a:r>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lv" dirty="0"/>
              <a:t>Attiecīgās definīcijas</a:t>
            </a:r>
            <a:endParaRPr lang="en-RU" dirty="0"/>
          </a:p>
        </p:txBody>
      </p:sp>
    </p:spTree>
    <p:extLst>
      <p:ext uri="{BB962C8B-B14F-4D97-AF65-F5344CB8AC3E}">
        <p14:creationId xmlns:p14="http://schemas.microsoft.com/office/powerpoint/2010/main" val="3670499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EAFD8E7-D450-226D-BEBF-22AA4078B04C}"/>
              </a:ext>
            </a:extLst>
          </p:cNvPr>
          <p:cNvSpPr>
            <a:spLocks noGrp="1"/>
          </p:cNvSpPr>
          <p:nvPr>
            <p:ph type="body" sz="quarter" idx="27"/>
          </p:nvPr>
        </p:nvSpPr>
        <p:spPr>
          <a:xfrm>
            <a:off x="491369" y="1002275"/>
            <a:ext cx="5560328" cy="3251547"/>
          </a:xfrm>
        </p:spPr>
        <p:txBody>
          <a:bodyPr/>
          <a:lstStyle/>
          <a:p>
            <a:r>
              <a:rPr lang="lv" dirty="0"/>
              <a:t>Daudzi cilvēki vēlas pilnveidot digitālo tehnoloģiju izmantošanu, jo īpaši tāpēc, ka mūsdienu digitālajā pasaulē tās kļūst arvien aktuālākas. ES ir plānojusi uz cilvēku vērstu, ilgtspējīgu digitālās sabiedrības redzējumu visā digitālajā desmitgadē, lai </a:t>
            </a:r>
            <a:r>
              <a:rPr lang="en-US" dirty="0" err="1"/>
              <a:t>sniegtu</a:t>
            </a:r>
            <a:r>
              <a:rPr lang="en-US" dirty="0"/>
              <a:t> </a:t>
            </a:r>
            <a:r>
              <a:rPr lang="lv" dirty="0"/>
              <a:t>iedzīvotājiem un uzņēmumiem</a:t>
            </a:r>
            <a:r>
              <a:rPr lang="en-US" dirty="0"/>
              <a:t> </a:t>
            </a:r>
            <a:r>
              <a:rPr lang="en-US" dirty="0" err="1"/>
              <a:t>dažādas</a:t>
            </a:r>
            <a:r>
              <a:rPr lang="en-US" dirty="0"/>
              <a:t> </a:t>
            </a:r>
            <a:r>
              <a:rPr lang="en-US" dirty="0" err="1"/>
              <a:t>digitālas</a:t>
            </a:r>
            <a:r>
              <a:rPr lang="en-US" dirty="0"/>
              <a:t> </a:t>
            </a:r>
            <a:r>
              <a:rPr lang="lv" dirty="0"/>
              <a:t>iespēju.</a:t>
            </a:r>
          </a:p>
          <a:p>
            <a:r>
              <a:rPr lang="lv" dirty="0"/>
              <a:t>Noklikšķiniet uz tālāk esošās saites, lai lasītu par stratēģiju, ko Eiropas Savienība izmanto, lai nodrošinātu, ka tās pilsoņi ir digitāli kompetenti.</a:t>
            </a:r>
          </a:p>
          <a:p>
            <a:r>
              <a:rPr lang="lv" dirty="0">
                <a:solidFill>
                  <a:srgbClr val="F9A169"/>
                </a:solidFill>
                <a:hlinkClick r:id="rId2">
                  <a:extLst>
                    <a:ext uri="{A12FA001-AC4F-418D-AE19-62706E023703}">
                      <ahyp:hlinkClr xmlns:ahyp="http://schemas.microsoft.com/office/drawing/2018/hyperlinkcolor" val="tx"/>
                    </a:ext>
                  </a:extLst>
                </a:hlinkClick>
              </a:rPr>
              <a:t>https://ec.europa.eu/info/strategy/priorities-2019-2024/europe-fit-digital-age/europes-digital-decade-digital-targets-2030_en</a:t>
            </a:r>
            <a:endParaRPr lang="en-US" dirty="0">
              <a:solidFill>
                <a:srgbClr val="F9A169"/>
              </a:solidFill>
            </a:endParaRPr>
          </a:p>
          <a:p>
            <a:endParaRPr lang="en-IE" dirty="0"/>
          </a:p>
        </p:txBody>
      </p:sp>
      <p:sp>
        <p:nvSpPr>
          <p:cNvPr id="5" name="Text Placeholder 4">
            <a:extLst>
              <a:ext uri="{FF2B5EF4-FFF2-40B4-BE49-F238E27FC236}">
                <a16:creationId xmlns:a16="http://schemas.microsoft.com/office/drawing/2014/main" id="{93A50D56-2FA5-19ED-2442-5FAB192863A6}"/>
              </a:ext>
            </a:extLst>
          </p:cNvPr>
          <p:cNvSpPr>
            <a:spLocks noGrp="1"/>
          </p:cNvSpPr>
          <p:nvPr>
            <p:ph type="body" sz="quarter" idx="18"/>
          </p:nvPr>
        </p:nvSpPr>
        <p:spPr/>
        <p:txBody>
          <a:bodyPr/>
          <a:lstStyle/>
          <a:p>
            <a:pPr algn="ctr"/>
            <a:r>
              <a:rPr lang="lv" dirty="0"/>
              <a:t>Eiropas digitālā desmitgade</a:t>
            </a:r>
          </a:p>
        </p:txBody>
      </p:sp>
      <p:pic>
        <p:nvPicPr>
          <p:cNvPr id="9" name="Picture 8">
            <a:extLst>
              <a:ext uri="{FF2B5EF4-FFF2-40B4-BE49-F238E27FC236}">
                <a16:creationId xmlns:a16="http://schemas.microsoft.com/office/drawing/2014/main" id="{10C247F4-DB30-E981-1393-13A8E3F6B4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7078" y="1640228"/>
            <a:ext cx="5634922" cy="3172252"/>
          </a:xfrm>
          <a:prstGeom prst="rect">
            <a:avLst/>
          </a:prstGeom>
        </p:spPr>
      </p:pic>
    </p:spTree>
    <p:extLst>
      <p:ext uri="{BB962C8B-B14F-4D97-AF65-F5344CB8AC3E}">
        <p14:creationId xmlns:p14="http://schemas.microsoft.com/office/powerpoint/2010/main" val="10293734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EAFD8E7-D450-226D-BEBF-22AA4078B04C}"/>
              </a:ext>
            </a:extLst>
          </p:cNvPr>
          <p:cNvSpPr>
            <a:spLocks noGrp="1"/>
          </p:cNvSpPr>
          <p:nvPr>
            <p:ph type="body" sz="quarter" idx="27"/>
          </p:nvPr>
        </p:nvSpPr>
        <p:spPr>
          <a:xfrm>
            <a:off x="232778" y="1803226"/>
            <a:ext cx="5560328" cy="3251547"/>
          </a:xfrm>
        </p:spPr>
        <p:txBody>
          <a:bodyPr/>
          <a:lstStyle/>
          <a:p>
            <a:r>
              <a:rPr lang="en-US" dirty="0" err="1"/>
              <a:t>Vai</a:t>
            </a:r>
            <a:r>
              <a:rPr lang="en-US" dirty="0"/>
              <a:t> </a:t>
            </a:r>
            <a:r>
              <a:rPr lang="en-US" dirty="0" err="1"/>
              <a:t>esat</a:t>
            </a:r>
            <a:r>
              <a:rPr lang="lv" dirty="0"/>
              <a:t> domāj</a:t>
            </a:r>
            <a:r>
              <a:rPr lang="en-US" dirty="0"/>
              <a:t>is par to</a:t>
            </a:r>
            <a:r>
              <a:rPr lang="lv" dirty="0"/>
              <a:t>, k</a:t>
            </a:r>
            <a:r>
              <a:rPr lang="en-US" dirty="0"/>
              <a:t>as </a:t>
            </a:r>
            <a:r>
              <a:rPr lang="en-US" dirty="0" err="1"/>
              <a:t>jums</a:t>
            </a:r>
            <a:r>
              <a:rPr lang="en-US" dirty="0"/>
              <a:t> pie</a:t>
            </a:r>
            <a:r>
              <a:rPr lang="lv" dirty="0"/>
              <a:t>trūk</a:t>
            </a:r>
            <a:r>
              <a:rPr lang="en-US" dirty="0" err="1"/>
              <a:t>st</a:t>
            </a:r>
            <a:r>
              <a:rPr lang="en-US" dirty="0"/>
              <a:t> </a:t>
            </a:r>
            <a:r>
              <a:rPr lang="lv" dirty="0"/>
              <a:t>jūsu digitālajā kompetencē</a:t>
            </a:r>
            <a:r>
              <a:rPr lang="en-US" dirty="0"/>
              <a:t>.</a:t>
            </a:r>
          </a:p>
          <a:p>
            <a:r>
              <a:rPr lang="en-US" dirty="0"/>
              <a:t>N</a:t>
            </a:r>
            <a:r>
              <a:rPr lang="lv" dirty="0"/>
              <a:t>ākamajos slaidos mēs izpētīsim dažādus Eiropas Savienības izvirzītos </a:t>
            </a:r>
            <a:r>
              <a:rPr lang="en-US" dirty="0" err="1"/>
              <a:t>mērķus</a:t>
            </a:r>
            <a:r>
              <a:rPr lang="lv" dirty="0"/>
              <a:t>, lai nodrošinātu, ka esat informēts par digitālajām prasmēm un kompetenc</a:t>
            </a:r>
            <a:r>
              <a:rPr lang="en-US" dirty="0" err="1"/>
              <a:t>i</a:t>
            </a:r>
            <a:r>
              <a:rPr lang="lv" dirty="0"/>
              <a:t>.</a:t>
            </a:r>
          </a:p>
          <a:p>
            <a:endParaRPr lang="en-IE" dirty="0">
              <a:solidFill>
                <a:srgbClr val="F9A169"/>
              </a:solidFill>
            </a:endParaRPr>
          </a:p>
          <a:p>
            <a:endParaRPr lang="en-US" dirty="0">
              <a:solidFill>
                <a:srgbClr val="F9A169"/>
              </a:solidFill>
            </a:endParaRPr>
          </a:p>
          <a:p>
            <a:endParaRPr lang="en-IE" dirty="0"/>
          </a:p>
        </p:txBody>
      </p:sp>
      <p:sp>
        <p:nvSpPr>
          <p:cNvPr id="5" name="Text Placeholder 4">
            <a:extLst>
              <a:ext uri="{FF2B5EF4-FFF2-40B4-BE49-F238E27FC236}">
                <a16:creationId xmlns:a16="http://schemas.microsoft.com/office/drawing/2014/main" id="{93A50D56-2FA5-19ED-2442-5FAB192863A6}"/>
              </a:ext>
            </a:extLst>
          </p:cNvPr>
          <p:cNvSpPr>
            <a:spLocks noGrp="1"/>
          </p:cNvSpPr>
          <p:nvPr>
            <p:ph type="body" sz="quarter" idx="18"/>
          </p:nvPr>
        </p:nvSpPr>
        <p:spPr>
          <a:xfrm>
            <a:off x="223782" y="235063"/>
            <a:ext cx="6857502" cy="1030211"/>
          </a:xfrm>
        </p:spPr>
        <p:txBody>
          <a:bodyPr>
            <a:normAutofit/>
          </a:bodyPr>
          <a:lstStyle/>
          <a:p>
            <a:r>
              <a:rPr lang="lv" sz="3200" dirty="0"/>
              <a:t>Digitālās kompetences uzlabošana</a:t>
            </a:r>
          </a:p>
        </p:txBody>
      </p:sp>
      <p:pic>
        <p:nvPicPr>
          <p:cNvPr id="2" name="Picture 1">
            <a:extLst>
              <a:ext uri="{FF2B5EF4-FFF2-40B4-BE49-F238E27FC236}">
                <a16:creationId xmlns:a16="http://schemas.microsoft.com/office/drawing/2014/main" id="{31790314-D3FC-26BB-6428-FD2E3A9FF5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98895" y="1538603"/>
            <a:ext cx="5793106" cy="3862071"/>
          </a:xfrm>
          <a:prstGeom prst="rect">
            <a:avLst/>
          </a:prstGeom>
        </p:spPr>
      </p:pic>
    </p:spTree>
    <p:extLst>
      <p:ext uri="{BB962C8B-B14F-4D97-AF65-F5344CB8AC3E}">
        <p14:creationId xmlns:p14="http://schemas.microsoft.com/office/powerpoint/2010/main" val="2719918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B01728A-9011-5CBA-365E-9EF26FFD9089}"/>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20894" b="20894"/>
          <a:stretch>
            <a:fillRect/>
          </a:stretch>
        </p:blipFill>
        <p:spPr>
          <a:xfrm>
            <a:off x="6591868" y="875071"/>
            <a:ext cx="5600131" cy="5038992"/>
          </a:xfrm>
        </p:spPr>
      </p:pic>
      <p:sp>
        <p:nvSpPr>
          <p:cNvPr id="7" name="Text Placeholder 6">
            <a:extLst>
              <a:ext uri="{FF2B5EF4-FFF2-40B4-BE49-F238E27FC236}">
                <a16:creationId xmlns:a16="http://schemas.microsoft.com/office/drawing/2014/main" id="{48E9FEDC-BF72-BF9C-15B0-BC24132A15BC}"/>
              </a:ext>
            </a:extLst>
          </p:cNvPr>
          <p:cNvSpPr>
            <a:spLocks noGrp="1"/>
          </p:cNvSpPr>
          <p:nvPr>
            <p:ph type="body" sz="quarter" idx="27"/>
          </p:nvPr>
        </p:nvSpPr>
        <p:spPr>
          <a:xfrm>
            <a:off x="1" y="875071"/>
            <a:ext cx="6591868" cy="3251547"/>
          </a:xfrm>
        </p:spPr>
        <p:txBody>
          <a:bodyPr/>
          <a:lstStyle/>
          <a:p>
            <a:r>
              <a:rPr lang="lv" dirty="0"/>
              <a:t>Digitālajām tehnoloģijām ir jāaizsargā cilvēku tiesības, jāatbalsta demokrātija un jānodrošina, lai visi digitālie spēlētāji rīkotos atbildīgi un droši. ES popularizē šīs vērtības visā pasaulē. </a:t>
            </a:r>
            <a:r>
              <a:rPr lang="lv" dirty="0">
                <a:solidFill>
                  <a:srgbClr val="8D5B98"/>
                </a:solidFill>
              </a:rPr>
              <a:t>Padomājiet par tālāk </a:t>
            </a:r>
            <a:r>
              <a:rPr lang="en-US" dirty="0" err="1">
                <a:solidFill>
                  <a:srgbClr val="8D5B98"/>
                </a:solidFill>
              </a:rPr>
              <a:t>uzdot</a:t>
            </a:r>
            <a:r>
              <a:rPr lang="lv" dirty="0">
                <a:solidFill>
                  <a:srgbClr val="8D5B98"/>
                </a:solidFill>
              </a:rPr>
              <a:t>ajiem jautājumiem:</a:t>
            </a:r>
          </a:p>
          <a:p>
            <a:pPr marL="342900" indent="-342900">
              <a:buFont typeface="Arial" panose="020B0604020202020204" pitchFamily="34" charset="0"/>
              <a:buChar char="•"/>
            </a:pPr>
            <a:r>
              <a:rPr lang="lv" dirty="0"/>
              <a:t>Vai, jūsuprāt, jūsu digitālo tehnoloģiju izmantošanu var raksturot </a:t>
            </a:r>
            <a:r>
              <a:rPr lang="en-US" dirty="0" err="1"/>
              <a:t>tāpat</a:t>
            </a:r>
            <a:r>
              <a:rPr lang="en-US" dirty="0"/>
              <a:t> </a:t>
            </a:r>
            <a:r>
              <a:rPr lang="lv" dirty="0"/>
              <a:t>kā iepriekš? Kāpēc jā, vai kāpēc ne?</a:t>
            </a:r>
          </a:p>
          <a:p>
            <a:pPr marL="342900" indent="-342900">
              <a:buFont typeface="Arial" panose="020B0604020202020204" pitchFamily="34" charset="0"/>
              <a:buChar char="•"/>
            </a:pPr>
            <a:r>
              <a:rPr lang="lv" dirty="0"/>
              <a:t>Vai varat kaut ko mainīt, lai jūsu tiesības būtu vairāk aizsargātas?</a:t>
            </a:r>
          </a:p>
          <a:p>
            <a:pPr marL="342900" indent="-342900">
              <a:buFont typeface="Arial" panose="020B0604020202020204" pitchFamily="34" charset="0"/>
              <a:buChar char="•"/>
            </a:pPr>
            <a:r>
              <a:rPr lang="lv" dirty="0"/>
              <a:t>Vai kādam citam vajadzētu mainīt savu attieksmi, lai jūs būtu vairāk aizsargāt</a:t>
            </a:r>
            <a:r>
              <a:rPr lang="en-US" dirty="0"/>
              <a:t>s</a:t>
            </a:r>
            <a:r>
              <a:rPr lang="lv" dirty="0"/>
              <a:t> (vienaudžiem, pedagogiem, sabiedrībai, iestādēm ..)?</a:t>
            </a:r>
          </a:p>
          <a:p>
            <a:pPr marL="342900" indent="-342900">
              <a:buFont typeface="Arial" panose="020B0604020202020204" pitchFamily="34" charset="0"/>
              <a:buChar char="•"/>
            </a:pPr>
            <a:r>
              <a:rPr lang="lv" dirty="0"/>
              <a:t>Vai ir kādi trūkumi, kas neļauj jums sasniegt iepriekš minēto mērķi?</a:t>
            </a:r>
          </a:p>
          <a:p>
            <a:endParaRPr lang="en-IE" dirty="0"/>
          </a:p>
        </p:txBody>
      </p:sp>
      <p:sp>
        <p:nvSpPr>
          <p:cNvPr id="6" name="Text Placeholder 5">
            <a:extLst>
              <a:ext uri="{FF2B5EF4-FFF2-40B4-BE49-F238E27FC236}">
                <a16:creationId xmlns:a16="http://schemas.microsoft.com/office/drawing/2014/main" id="{05D563F6-16AD-005D-D4EC-9C3CD45C3CAF}"/>
              </a:ext>
            </a:extLst>
          </p:cNvPr>
          <p:cNvSpPr>
            <a:spLocks noGrp="1"/>
          </p:cNvSpPr>
          <p:nvPr>
            <p:ph type="body" sz="quarter" idx="18"/>
          </p:nvPr>
        </p:nvSpPr>
        <p:spPr>
          <a:xfrm>
            <a:off x="284581" y="238402"/>
            <a:ext cx="5648934" cy="636669"/>
          </a:xfrm>
        </p:spPr>
        <p:txBody>
          <a:bodyPr/>
          <a:lstStyle/>
          <a:p>
            <a:r>
              <a:rPr lang="lv" dirty="0">
                <a:solidFill>
                  <a:srgbClr val="8D5B98"/>
                </a:solidFill>
              </a:rPr>
              <a:t>Cilvēki centrā</a:t>
            </a:r>
          </a:p>
        </p:txBody>
      </p:sp>
    </p:spTree>
    <p:extLst>
      <p:ext uri="{BB962C8B-B14F-4D97-AF65-F5344CB8AC3E}">
        <p14:creationId xmlns:p14="http://schemas.microsoft.com/office/powerpoint/2010/main" val="1827848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8E9FEDC-BF72-BF9C-15B0-BC24132A15BC}"/>
              </a:ext>
            </a:extLst>
          </p:cNvPr>
          <p:cNvSpPr>
            <a:spLocks noGrp="1"/>
          </p:cNvSpPr>
          <p:nvPr>
            <p:ph type="body" sz="quarter" idx="27"/>
          </p:nvPr>
        </p:nvSpPr>
        <p:spPr>
          <a:xfrm>
            <a:off x="284581" y="975330"/>
            <a:ext cx="6136389" cy="3251547"/>
          </a:xfrm>
        </p:spPr>
        <p:txBody>
          <a:bodyPr/>
          <a:lstStyle/>
          <a:p>
            <a:r>
              <a:rPr lang="lv" dirty="0"/>
              <a:t>Cilvēkiem ir jāgūst labums no godīgas tiešsaistes vides, jābūt aizsargātiem no nelegāla un kaitīga satura, kā arī jābūt pilnvarotiem, mijiedarbojoties ar jaunām un attīstošām tehnoloģijām, piemēram, mākslīgo intelektu, virtuālo realitāti un paplašināto realitāti. </a:t>
            </a:r>
            <a:r>
              <a:rPr lang="lv" dirty="0">
                <a:solidFill>
                  <a:srgbClr val="8D5B98"/>
                </a:solidFill>
              </a:rPr>
              <a:t>Padomājiet par </a:t>
            </a:r>
            <a:r>
              <a:rPr lang="lv">
                <a:solidFill>
                  <a:srgbClr val="8D5B98"/>
                </a:solidFill>
              </a:rPr>
              <a:t>savu pieredzi:</a:t>
            </a:r>
            <a:endParaRPr lang="lv" dirty="0">
              <a:solidFill>
                <a:srgbClr val="8D5B98"/>
              </a:solidFill>
            </a:endParaRPr>
          </a:p>
          <a:p>
            <a:pPr marL="342900" indent="-342900">
              <a:buFont typeface="Arial" panose="020B0604020202020204" pitchFamily="34" charset="0"/>
              <a:buChar char="•"/>
            </a:pPr>
            <a:r>
              <a:rPr lang="lv" dirty="0"/>
              <a:t>Vai jūsu digitālā vide un izmantošana kaut kādā veidā mazina jūsu brīvību?</a:t>
            </a:r>
          </a:p>
          <a:p>
            <a:pPr marL="342900" indent="-342900">
              <a:buFont typeface="Arial" panose="020B0604020202020204" pitchFamily="34" charset="0"/>
              <a:buChar char="•"/>
            </a:pPr>
            <a:r>
              <a:rPr lang="lv" dirty="0"/>
              <a:t>Vai veids, kā jūs izmantojat digitālās tehnoloģijas, lai mācītos, dod jums iespēju vai mazina jūsu iespējas?</a:t>
            </a:r>
          </a:p>
          <a:p>
            <a:pPr marL="342900" indent="-342900">
              <a:buFont typeface="Arial" panose="020B0604020202020204" pitchFamily="34" charset="0"/>
              <a:buChar char="•"/>
            </a:pPr>
            <a:r>
              <a:rPr lang="lv" dirty="0"/>
              <a:t>Vai jūs zināt, kā atklāt kaitīgas digitālās tehnoloģijas, saturu un uzvedību un no tām izvairīties?</a:t>
            </a:r>
          </a:p>
          <a:p>
            <a:endParaRPr lang="en-IE" dirty="0"/>
          </a:p>
        </p:txBody>
      </p:sp>
      <p:sp>
        <p:nvSpPr>
          <p:cNvPr id="6" name="Text Placeholder 5">
            <a:extLst>
              <a:ext uri="{FF2B5EF4-FFF2-40B4-BE49-F238E27FC236}">
                <a16:creationId xmlns:a16="http://schemas.microsoft.com/office/drawing/2014/main" id="{05D563F6-16AD-005D-D4EC-9C3CD45C3CAF}"/>
              </a:ext>
            </a:extLst>
          </p:cNvPr>
          <p:cNvSpPr>
            <a:spLocks noGrp="1"/>
          </p:cNvSpPr>
          <p:nvPr>
            <p:ph type="body" sz="quarter" idx="18"/>
          </p:nvPr>
        </p:nvSpPr>
        <p:spPr>
          <a:xfrm>
            <a:off x="447066" y="309491"/>
            <a:ext cx="5648934" cy="636669"/>
          </a:xfrm>
        </p:spPr>
        <p:txBody>
          <a:bodyPr/>
          <a:lstStyle/>
          <a:p>
            <a:r>
              <a:rPr lang="lv" b="1" dirty="0"/>
              <a:t>Izvēles brīvība</a:t>
            </a:r>
          </a:p>
        </p:txBody>
      </p:sp>
      <p:pic>
        <p:nvPicPr>
          <p:cNvPr id="4" name="Picture Placeholder 3">
            <a:extLst>
              <a:ext uri="{FF2B5EF4-FFF2-40B4-BE49-F238E27FC236}">
                <a16:creationId xmlns:a16="http://schemas.microsoft.com/office/drawing/2014/main" id="{034D32CC-F96A-876F-17CB-40220FCE8482}"/>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7492" r="17492"/>
          <a:stretch>
            <a:fillRect/>
          </a:stretch>
        </p:blipFill>
        <p:spPr/>
      </p:pic>
    </p:spTree>
    <p:extLst>
      <p:ext uri="{BB962C8B-B14F-4D97-AF65-F5344CB8AC3E}">
        <p14:creationId xmlns:p14="http://schemas.microsoft.com/office/powerpoint/2010/main" val="32416889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8E9FEDC-BF72-BF9C-15B0-BC24132A15BC}"/>
              </a:ext>
            </a:extLst>
          </p:cNvPr>
          <p:cNvSpPr>
            <a:spLocks noGrp="1"/>
          </p:cNvSpPr>
          <p:nvPr>
            <p:ph type="body" sz="quarter" idx="27"/>
          </p:nvPr>
        </p:nvSpPr>
        <p:spPr>
          <a:xfrm>
            <a:off x="284581" y="975330"/>
            <a:ext cx="6136389" cy="3251547"/>
          </a:xfrm>
        </p:spPr>
        <p:txBody>
          <a:bodyPr/>
          <a:lstStyle/>
          <a:p>
            <a:r>
              <a:rPr lang="lv" dirty="0"/>
              <a:t>Digitālajai videi jābūt drošai. Visiem lietotājiem no bērnības līdz sirmam vecumam jābūt pilnvarotiem un aizsargātiem </a:t>
            </a:r>
            <a:r>
              <a:rPr lang="en-US" dirty="0" err="1"/>
              <a:t>darbā</a:t>
            </a:r>
            <a:r>
              <a:rPr lang="en-US" dirty="0"/>
              <a:t> </a:t>
            </a:r>
            <a:r>
              <a:rPr lang="en-US" dirty="0" err="1"/>
              <a:t>ar</a:t>
            </a:r>
            <a:r>
              <a:rPr lang="en-US" dirty="0"/>
              <a:t> </a:t>
            </a:r>
            <a:r>
              <a:rPr lang="lv" dirty="0"/>
              <a:t>viņu izmantotajām tehnoloģijām.</a:t>
            </a:r>
          </a:p>
          <a:p>
            <a:endParaRPr lang="en-US" dirty="0"/>
          </a:p>
          <a:p>
            <a:r>
              <a:rPr lang="lv" dirty="0">
                <a:solidFill>
                  <a:srgbClr val="8D5B98"/>
                </a:solidFill>
              </a:rPr>
              <a:t>Padomājiet tālāk</a:t>
            </a:r>
            <a:r>
              <a:rPr lang="en-US" dirty="0">
                <a:solidFill>
                  <a:srgbClr val="8D5B98"/>
                </a:solidFill>
              </a:rPr>
              <a:t> </a:t>
            </a:r>
            <a:r>
              <a:rPr lang="lv" dirty="0">
                <a:solidFill>
                  <a:srgbClr val="8D5B98"/>
                </a:solidFill>
              </a:rPr>
              <a:t>par savu pieredzi :</a:t>
            </a:r>
          </a:p>
          <a:p>
            <a:r>
              <a:rPr lang="lv" dirty="0"/>
              <a:t>Vai jūs pamanītu, ja jūsu digitālā vide nebūtu droša?</a:t>
            </a:r>
          </a:p>
          <a:p>
            <a:r>
              <a:rPr lang="lv" dirty="0"/>
              <a:t>Vai jūs justos pilnvarots uzdot šo jautājumu?</a:t>
            </a:r>
          </a:p>
          <a:p>
            <a:r>
              <a:rPr lang="lv" dirty="0"/>
              <a:t>Kādi ir jūsu drošības standarti? </a:t>
            </a:r>
            <a:endParaRPr lang="en-US" dirty="0"/>
          </a:p>
          <a:p>
            <a:r>
              <a:rPr lang="lv" dirty="0"/>
              <a:t>Jums ir </a:t>
            </a:r>
            <a:r>
              <a:rPr lang="en-US" dirty="0" err="1"/>
              <a:t>ļauts</a:t>
            </a:r>
            <a:r>
              <a:rPr lang="en-US" dirty="0"/>
              <a:t> </a:t>
            </a:r>
            <a:r>
              <a:rPr lang="en-US" dirty="0" err="1"/>
              <a:t>pielietot</a:t>
            </a:r>
            <a:r>
              <a:rPr lang="lv" dirty="0"/>
              <a:t> stingrāk</a:t>
            </a:r>
            <a:r>
              <a:rPr lang="en-US" dirty="0"/>
              <a:t>us</a:t>
            </a:r>
            <a:r>
              <a:rPr lang="lv" dirty="0"/>
              <a:t> standart</a:t>
            </a:r>
            <a:r>
              <a:rPr lang="en-US" dirty="0"/>
              <a:t>us</a:t>
            </a:r>
            <a:r>
              <a:rPr lang="lv" dirty="0"/>
              <a:t> nekā kādam citam!</a:t>
            </a:r>
          </a:p>
          <a:p>
            <a:endParaRPr lang="en-IE" dirty="0"/>
          </a:p>
        </p:txBody>
      </p:sp>
      <p:sp>
        <p:nvSpPr>
          <p:cNvPr id="6" name="Text Placeholder 5">
            <a:extLst>
              <a:ext uri="{FF2B5EF4-FFF2-40B4-BE49-F238E27FC236}">
                <a16:creationId xmlns:a16="http://schemas.microsoft.com/office/drawing/2014/main" id="{05D563F6-16AD-005D-D4EC-9C3CD45C3CAF}"/>
              </a:ext>
            </a:extLst>
          </p:cNvPr>
          <p:cNvSpPr>
            <a:spLocks noGrp="1"/>
          </p:cNvSpPr>
          <p:nvPr>
            <p:ph type="body" sz="quarter" idx="18"/>
          </p:nvPr>
        </p:nvSpPr>
        <p:spPr>
          <a:xfrm>
            <a:off x="447066" y="309491"/>
            <a:ext cx="5648934" cy="636669"/>
          </a:xfrm>
        </p:spPr>
        <p:txBody>
          <a:bodyPr/>
          <a:lstStyle/>
          <a:p>
            <a:r>
              <a:rPr lang="lv" b="1" dirty="0">
                <a:solidFill>
                  <a:srgbClr val="8D5B98"/>
                </a:solidFill>
              </a:rPr>
              <a:t>Drošība</a:t>
            </a:r>
          </a:p>
        </p:txBody>
      </p:sp>
      <p:pic>
        <p:nvPicPr>
          <p:cNvPr id="5" name="Picture Placeholder 4">
            <a:extLst>
              <a:ext uri="{FF2B5EF4-FFF2-40B4-BE49-F238E27FC236}">
                <a16:creationId xmlns:a16="http://schemas.microsoft.com/office/drawing/2014/main" id="{04B5B229-5DEE-377D-C5CD-D07C3B0FD465}"/>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1825" r="11825"/>
          <a:stretch>
            <a:fillRect/>
          </a:stretch>
        </p:blipFill>
        <p:spPr/>
      </p:pic>
    </p:spTree>
    <p:extLst>
      <p:ext uri="{BB962C8B-B14F-4D97-AF65-F5344CB8AC3E}">
        <p14:creationId xmlns:p14="http://schemas.microsoft.com/office/powerpoint/2010/main" val="39553130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8E9FEDC-BF72-BF9C-15B0-BC24132A15BC}"/>
              </a:ext>
            </a:extLst>
          </p:cNvPr>
          <p:cNvSpPr>
            <a:spLocks noGrp="1"/>
          </p:cNvSpPr>
          <p:nvPr>
            <p:ph type="body" sz="quarter" idx="27"/>
          </p:nvPr>
        </p:nvSpPr>
        <p:spPr>
          <a:xfrm>
            <a:off x="284581" y="969527"/>
            <a:ext cx="6136389" cy="3251547"/>
          </a:xfrm>
        </p:spPr>
        <p:txBody>
          <a:bodyPr/>
          <a:lstStyle/>
          <a:p>
            <a:r>
              <a:rPr lang="lv" dirty="0"/>
              <a:t>Tehnoloģijai vajadzētu cilvēkus apvienot, nevis šķelt. Ikvienam vajadzētu būt piekļuvei internetam, digitālajām prasmēm, digitālajiem sabiedriskajiem pakalpojumiem un godīgiem darba apstākļiem.</a:t>
            </a:r>
          </a:p>
          <a:p>
            <a:r>
              <a:rPr lang="lv" dirty="0">
                <a:solidFill>
                  <a:srgbClr val="8D5B98"/>
                </a:solidFill>
              </a:rPr>
              <a:t>Padomājiet par savu pieredzi tālāk:</a:t>
            </a:r>
          </a:p>
          <a:p>
            <a:r>
              <a:rPr lang="lv" dirty="0"/>
              <a:t>Vai jums</a:t>
            </a:r>
            <a:r>
              <a:rPr lang="en-US" dirty="0"/>
              <a:t>,</a:t>
            </a:r>
            <a:r>
              <a:rPr lang="lv" dirty="0"/>
              <a:t> kā migrantei</a:t>
            </a:r>
            <a:r>
              <a:rPr lang="en-US" dirty="0"/>
              <a:t>,</a:t>
            </a:r>
            <a:r>
              <a:rPr lang="lv" dirty="0"/>
              <a:t> ir pieejams viss, kas jums vajadz</a:t>
            </a:r>
            <a:r>
              <a:rPr lang="en-US" dirty="0" err="1"/>
              <a:t>īgs</a:t>
            </a:r>
            <a:r>
              <a:rPr lang="lv" dirty="0"/>
              <a:t>?</a:t>
            </a:r>
          </a:p>
          <a:p>
            <a:r>
              <a:rPr lang="lv" dirty="0"/>
              <a:t>Ja nē, kād</a:t>
            </a:r>
            <a:r>
              <a:rPr lang="en-US" dirty="0" err="1"/>
              <a:t>i</a:t>
            </a:r>
            <a:r>
              <a:rPr lang="lv" dirty="0"/>
              <a:t> ir šķērs</a:t>
            </a:r>
            <a:r>
              <a:rPr lang="en-US" dirty="0" err="1"/>
              <a:t>ļi</a:t>
            </a:r>
            <a:r>
              <a:rPr lang="lv" dirty="0"/>
              <a:t>?</a:t>
            </a:r>
          </a:p>
          <a:p>
            <a:r>
              <a:rPr lang="lv" dirty="0"/>
              <a:t>Vai tā ir </a:t>
            </a:r>
            <a:r>
              <a:rPr lang="en-US" dirty="0"/>
              <a:t>ne</a:t>
            </a:r>
            <a:r>
              <a:rPr lang="lv" dirty="0"/>
              <a:t>prasme vai kas cits? Vai jūtaties iekļauts</a:t>
            </a:r>
            <a:r>
              <a:rPr lang="en-US" dirty="0"/>
              <a:t> </a:t>
            </a:r>
            <a:r>
              <a:rPr lang="en-US" dirty="0" err="1"/>
              <a:t>sabiedrībā</a:t>
            </a:r>
            <a:r>
              <a:rPr lang="lv" dirty="0"/>
              <a:t>?</a:t>
            </a:r>
          </a:p>
          <a:p>
            <a:r>
              <a:rPr lang="lv" dirty="0"/>
              <a:t>Vai jūsu vide ir atbalstoša?</a:t>
            </a:r>
          </a:p>
          <a:p>
            <a:r>
              <a:rPr lang="lv" dirty="0"/>
              <a:t>Ja pamanāt kādas nepilnības, apsveriet iespēju šo jautājumu izvirzīt laipnā un pieklājīgā veidā.</a:t>
            </a:r>
          </a:p>
          <a:p>
            <a:endParaRPr lang="en-IE" dirty="0"/>
          </a:p>
        </p:txBody>
      </p:sp>
      <p:sp>
        <p:nvSpPr>
          <p:cNvPr id="6" name="Text Placeholder 5">
            <a:extLst>
              <a:ext uri="{FF2B5EF4-FFF2-40B4-BE49-F238E27FC236}">
                <a16:creationId xmlns:a16="http://schemas.microsoft.com/office/drawing/2014/main" id="{05D563F6-16AD-005D-D4EC-9C3CD45C3CAF}"/>
              </a:ext>
            </a:extLst>
          </p:cNvPr>
          <p:cNvSpPr>
            <a:spLocks noGrp="1"/>
          </p:cNvSpPr>
          <p:nvPr>
            <p:ph type="body" sz="quarter" idx="18"/>
          </p:nvPr>
        </p:nvSpPr>
        <p:spPr>
          <a:xfrm>
            <a:off x="447066" y="309491"/>
            <a:ext cx="5648934" cy="636669"/>
          </a:xfrm>
        </p:spPr>
        <p:txBody>
          <a:bodyPr/>
          <a:lstStyle/>
          <a:p>
            <a:r>
              <a:rPr lang="lv" b="1" dirty="0">
                <a:solidFill>
                  <a:srgbClr val="F9A169"/>
                </a:solidFill>
              </a:rPr>
              <a:t>Solidaritāte un iekļaušana</a:t>
            </a:r>
          </a:p>
        </p:txBody>
      </p:sp>
      <p:pic>
        <p:nvPicPr>
          <p:cNvPr id="4" name="Picture Placeholder 3">
            <a:extLst>
              <a:ext uri="{FF2B5EF4-FFF2-40B4-BE49-F238E27FC236}">
                <a16:creationId xmlns:a16="http://schemas.microsoft.com/office/drawing/2014/main" id="{487E06B0-2CB8-668E-2BC4-72F8E3CF0F3C}"/>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1795" r="11795"/>
          <a:stretch>
            <a:fillRect/>
          </a:stretch>
        </p:blipFill>
        <p:spPr/>
      </p:pic>
    </p:spTree>
    <p:extLst>
      <p:ext uri="{BB962C8B-B14F-4D97-AF65-F5344CB8AC3E}">
        <p14:creationId xmlns:p14="http://schemas.microsoft.com/office/powerpoint/2010/main" val="19377516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8E9FEDC-BF72-BF9C-15B0-BC24132A15BC}"/>
              </a:ext>
            </a:extLst>
          </p:cNvPr>
          <p:cNvSpPr>
            <a:spLocks noGrp="1"/>
          </p:cNvSpPr>
          <p:nvPr>
            <p:ph type="body" sz="quarter" idx="27"/>
          </p:nvPr>
        </p:nvSpPr>
        <p:spPr>
          <a:xfrm>
            <a:off x="284581" y="975330"/>
            <a:ext cx="6136389" cy="3251547"/>
          </a:xfrm>
        </p:spPr>
        <p:txBody>
          <a:bodyPr/>
          <a:lstStyle/>
          <a:p>
            <a:r>
              <a:rPr lang="lv" dirty="0"/>
              <a:t>Pilsoņiem vajadzētu būt iespējai iesaistīties demokrātiskajā procesā visos līmeņos un pašiem kontrolēt savus datus. Ikvienam ir tiesības tikt uzklausītam un </a:t>
            </a:r>
            <a:r>
              <a:rPr lang="en-US" dirty="0" err="1"/>
              <a:t>izpaust</a:t>
            </a:r>
            <a:r>
              <a:rPr lang="lv" dirty="0"/>
              <a:t> savu viedokli un pieredzi. Ar pasīvo iekļaušanu nepietiek.</a:t>
            </a:r>
          </a:p>
          <a:p>
            <a:r>
              <a:rPr lang="lv" dirty="0">
                <a:solidFill>
                  <a:srgbClr val="8D5B98"/>
                </a:solidFill>
              </a:rPr>
              <a:t>Padomājiet par savu pieredzi tālāk:</a:t>
            </a:r>
          </a:p>
          <a:p>
            <a:r>
              <a:rPr lang="lv" dirty="0"/>
              <a:t>Vai jūs aktīvi izmantojat tehnoloģijas, lai izteiktu savu viedokli?</a:t>
            </a:r>
          </a:p>
          <a:p>
            <a:r>
              <a:rPr lang="lv" dirty="0"/>
              <a:t>Vai jūs zināt, kas glabā jūsu personisko informāciju?</a:t>
            </a:r>
          </a:p>
          <a:p>
            <a:r>
              <a:rPr lang="lv" dirty="0"/>
              <a:t>Vai varat ietekmēt šo procesu un paust bažas?</a:t>
            </a:r>
          </a:p>
        </p:txBody>
      </p:sp>
      <p:sp>
        <p:nvSpPr>
          <p:cNvPr id="6" name="Text Placeholder 5">
            <a:extLst>
              <a:ext uri="{FF2B5EF4-FFF2-40B4-BE49-F238E27FC236}">
                <a16:creationId xmlns:a16="http://schemas.microsoft.com/office/drawing/2014/main" id="{05D563F6-16AD-005D-D4EC-9C3CD45C3CAF}"/>
              </a:ext>
            </a:extLst>
          </p:cNvPr>
          <p:cNvSpPr>
            <a:spLocks noGrp="1"/>
          </p:cNvSpPr>
          <p:nvPr>
            <p:ph type="body" sz="quarter" idx="18"/>
          </p:nvPr>
        </p:nvSpPr>
        <p:spPr>
          <a:xfrm>
            <a:off x="447066" y="309491"/>
            <a:ext cx="5648934" cy="636669"/>
          </a:xfrm>
        </p:spPr>
        <p:txBody>
          <a:bodyPr/>
          <a:lstStyle/>
          <a:p>
            <a:r>
              <a:rPr lang="lv" b="1" dirty="0"/>
              <a:t>Līdzdalība</a:t>
            </a:r>
            <a:endParaRPr lang="en-US" b="1" dirty="0">
              <a:solidFill>
                <a:srgbClr val="F9A169"/>
              </a:solidFill>
            </a:endParaRPr>
          </a:p>
        </p:txBody>
      </p:sp>
      <p:pic>
        <p:nvPicPr>
          <p:cNvPr id="12" name="Picture Placeholder 11">
            <a:extLst>
              <a:ext uri="{FF2B5EF4-FFF2-40B4-BE49-F238E27FC236}">
                <a16:creationId xmlns:a16="http://schemas.microsoft.com/office/drawing/2014/main" id="{C7809079-AA67-2DD7-909C-09D857E187D3}"/>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20894" b="20894"/>
          <a:stretch>
            <a:fillRect/>
          </a:stretch>
        </p:blipFill>
        <p:spPr/>
      </p:pic>
    </p:spTree>
    <p:extLst>
      <p:ext uri="{BB962C8B-B14F-4D97-AF65-F5344CB8AC3E}">
        <p14:creationId xmlns:p14="http://schemas.microsoft.com/office/powerpoint/2010/main" val="25875887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8E9FEDC-BF72-BF9C-15B0-BC24132A15BC}"/>
              </a:ext>
            </a:extLst>
          </p:cNvPr>
          <p:cNvSpPr>
            <a:spLocks noGrp="1"/>
          </p:cNvSpPr>
          <p:nvPr>
            <p:ph type="body" sz="quarter" idx="27"/>
          </p:nvPr>
        </p:nvSpPr>
        <p:spPr>
          <a:xfrm>
            <a:off x="284581" y="975330"/>
            <a:ext cx="6136389" cy="3251547"/>
          </a:xfrm>
        </p:spPr>
        <p:txBody>
          <a:bodyPr/>
          <a:lstStyle/>
          <a:p>
            <a:r>
              <a:rPr lang="lv" dirty="0"/>
              <a:t>Digitālajām ierīcēm būtu jāatbalsta ilgtspējība un zaļā </a:t>
            </a:r>
            <a:r>
              <a:rPr lang="en-US" dirty="0" err="1"/>
              <a:t>domāšana</a:t>
            </a:r>
            <a:r>
              <a:rPr lang="lv" dirty="0"/>
              <a:t>. Cilvēkiem ir jāzina par savu ierīču ietekmi uz vidi un enerģijas patēriņu, kā arī jāizdara oglekļa neitrālas izvēles.</a:t>
            </a:r>
          </a:p>
          <a:p>
            <a:r>
              <a:rPr lang="lv" dirty="0">
                <a:solidFill>
                  <a:srgbClr val="8D5B98"/>
                </a:solidFill>
              </a:rPr>
              <a:t>Padomājiet par savu pieredzi tālāk:</a:t>
            </a:r>
          </a:p>
          <a:p>
            <a:endParaRPr lang="en-US" dirty="0"/>
          </a:p>
          <a:p>
            <a:r>
              <a:rPr lang="lv" dirty="0"/>
              <a:t>Vai jūs zināt, kā jūsu ierīces un digitālā uzvedība ietekmē vidi?</a:t>
            </a:r>
          </a:p>
          <a:p>
            <a:r>
              <a:rPr lang="lv" dirty="0"/>
              <a:t>Vai jums ir prasmes un vēlme </a:t>
            </a:r>
            <a:r>
              <a:rPr lang="en-US" dirty="0"/>
              <a:t>to </a:t>
            </a:r>
            <a:r>
              <a:rPr lang="lv" dirty="0"/>
              <a:t>uzlabot?</a:t>
            </a:r>
          </a:p>
          <a:p>
            <a:r>
              <a:rPr lang="lv" dirty="0"/>
              <a:t>Vai jūs varat iedvesmot citus vairāk </a:t>
            </a:r>
            <a:r>
              <a:rPr lang="en-US" dirty="0"/>
              <a:t>par to </a:t>
            </a:r>
            <a:r>
              <a:rPr lang="lv" dirty="0"/>
              <a:t>rūpēties?</a:t>
            </a:r>
          </a:p>
          <a:p>
            <a:endParaRPr lang="en-US" dirty="0"/>
          </a:p>
        </p:txBody>
      </p:sp>
      <p:sp>
        <p:nvSpPr>
          <p:cNvPr id="6" name="Text Placeholder 5">
            <a:extLst>
              <a:ext uri="{FF2B5EF4-FFF2-40B4-BE49-F238E27FC236}">
                <a16:creationId xmlns:a16="http://schemas.microsoft.com/office/drawing/2014/main" id="{05D563F6-16AD-005D-D4EC-9C3CD45C3CAF}"/>
              </a:ext>
            </a:extLst>
          </p:cNvPr>
          <p:cNvSpPr>
            <a:spLocks noGrp="1"/>
          </p:cNvSpPr>
          <p:nvPr>
            <p:ph type="body" sz="quarter" idx="18"/>
          </p:nvPr>
        </p:nvSpPr>
        <p:spPr>
          <a:xfrm>
            <a:off x="447066" y="309491"/>
            <a:ext cx="5648934" cy="636669"/>
          </a:xfrm>
        </p:spPr>
        <p:txBody>
          <a:bodyPr/>
          <a:lstStyle/>
          <a:p>
            <a:r>
              <a:rPr lang="lv" b="1" dirty="0">
                <a:solidFill>
                  <a:srgbClr val="8D5B98"/>
                </a:solidFill>
              </a:rPr>
              <a:t>Ilgtspējība</a:t>
            </a:r>
            <a:endParaRPr lang="en-US" b="1" dirty="0">
              <a:solidFill>
                <a:srgbClr val="8D5B98"/>
              </a:solidFill>
            </a:endParaRPr>
          </a:p>
        </p:txBody>
      </p:sp>
      <p:pic>
        <p:nvPicPr>
          <p:cNvPr id="5" name="Picture Placeholder 4">
            <a:extLst>
              <a:ext uri="{FF2B5EF4-FFF2-40B4-BE49-F238E27FC236}">
                <a16:creationId xmlns:a16="http://schemas.microsoft.com/office/drawing/2014/main" id="{E2684536-62B9-58A5-2D87-3B02C3A6AA4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1825" r="11825"/>
          <a:stretch>
            <a:fillRect/>
          </a:stretch>
        </p:blipFill>
        <p:spPr/>
      </p:pic>
    </p:spTree>
    <p:extLst>
      <p:ext uri="{BB962C8B-B14F-4D97-AF65-F5344CB8AC3E}">
        <p14:creationId xmlns:p14="http://schemas.microsoft.com/office/powerpoint/2010/main" val="182008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A92A45-C82D-F7D2-0279-DB9114E3947A}"/>
              </a:ext>
            </a:extLst>
          </p:cNvPr>
          <p:cNvSpPr>
            <a:spLocks noGrp="1"/>
          </p:cNvSpPr>
          <p:nvPr>
            <p:ph type="body" sz="quarter" idx="16"/>
          </p:nvPr>
        </p:nvSpPr>
        <p:spPr>
          <a:xfrm>
            <a:off x="447065" y="1007075"/>
            <a:ext cx="10764632" cy="5336059"/>
          </a:xfrm>
        </p:spPr>
        <p:txBody>
          <a:bodyPr/>
          <a:lstStyle/>
          <a:p>
            <a:r>
              <a:rPr lang="lv" b="1" dirty="0">
                <a:solidFill>
                  <a:srgbClr val="8D5B98"/>
                </a:solidFill>
              </a:rPr>
              <a:t>3. Tehnoloģijas var ietekmēt mācību stundu laiku iestādēs</a:t>
            </a:r>
          </a:p>
          <a:p>
            <a:r>
              <a:rPr lang="lv" dirty="0"/>
              <a:t>Nodarbības </a:t>
            </a:r>
            <a:r>
              <a:rPr lang="en-US" dirty="0" err="1"/>
              <a:t>var</a:t>
            </a:r>
            <a:r>
              <a:rPr lang="en-US" dirty="0"/>
              <a:t> </a:t>
            </a:r>
            <a:r>
              <a:rPr lang="en-US" dirty="0" err="1"/>
              <a:t>tikt</a:t>
            </a:r>
            <a:r>
              <a:rPr lang="en-US" dirty="0"/>
              <a:t> </a:t>
            </a:r>
            <a:r>
              <a:rPr lang="lv" dirty="0"/>
              <a:t>pārtrau</a:t>
            </a:r>
            <a:r>
              <a:rPr lang="en-US" dirty="0" err="1"/>
              <a:t>ktas</a:t>
            </a:r>
            <a:r>
              <a:rPr lang="en-US" dirty="0"/>
              <a:t> </a:t>
            </a:r>
            <a:r>
              <a:rPr lang="en-US" dirty="0" err="1"/>
              <a:t>ar</a:t>
            </a:r>
            <a:r>
              <a:rPr lang="en-US" dirty="0"/>
              <a:t> </a:t>
            </a:r>
            <a:r>
              <a:rPr lang="lv" dirty="0"/>
              <a:t>regulār</a:t>
            </a:r>
            <a:r>
              <a:rPr lang="en-US" dirty="0" err="1"/>
              <a:t>ām</a:t>
            </a:r>
            <a:r>
              <a:rPr lang="en-US" dirty="0"/>
              <a:t> </a:t>
            </a:r>
            <a:r>
              <a:rPr lang="en-US" dirty="0" err="1"/>
              <a:t>diskusijām</a:t>
            </a:r>
            <a:r>
              <a:rPr lang="lv" dirty="0"/>
              <a:t>, kas samazina nodarbību laiku. </a:t>
            </a:r>
            <a:r>
              <a:rPr lang="en-US" dirty="0" err="1"/>
              <a:t>Nodarbībās</a:t>
            </a:r>
            <a:r>
              <a:rPr lang="en-US" dirty="0"/>
              <a:t> </a:t>
            </a:r>
            <a:r>
              <a:rPr lang="en-US" dirty="0" err="1"/>
              <a:t>jāspēj</a:t>
            </a:r>
            <a:r>
              <a:rPr lang="en-US" dirty="0"/>
              <a:t> </a:t>
            </a:r>
            <a:r>
              <a:rPr lang="lv" dirty="0"/>
              <a:t>līdzsvarot tehnoloģiju izmantošan</a:t>
            </a:r>
            <a:r>
              <a:rPr lang="en-US" dirty="0"/>
              <a:t>a</a:t>
            </a:r>
            <a:r>
              <a:rPr lang="lv" dirty="0"/>
              <a:t> un apņem</a:t>
            </a:r>
            <a:r>
              <a:rPr lang="en-US" dirty="0" err="1"/>
              <a:t>ība</a:t>
            </a:r>
            <a:r>
              <a:rPr lang="en-US" dirty="0"/>
              <a:t> </a:t>
            </a:r>
            <a:r>
              <a:rPr lang="en-US" dirty="0" err="1"/>
              <a:t>i</a:t>
            </a:r>
            <a:r>
              <a:rPr lang="lv" dirty="0"/>
              <a:t>zmantot ne pārāk daudz iespēju, lai lietotājs nepārslogotos. Ja jūtaties traucēts tehnoloģiju dēļ, runājiet par to ar saviem pedagogiem</a:t>
            </a:r>
            <a:r>
              <a:rPr lang="en-US" dirty="0"/>
              <a:t>.</a:t>
            </a:r>
            <a:endParaRPr lang="lv" dirty="0"/>
          </a:p>
          <a:p>
            <a:r>
              <a:rPr lang="lv" b="1" dirty="0">
                <a:solidFill>
                  <a:srgbClr val="8D5B98"/>
                </a:solidFill>
              </a:rPr>
              <a:t>4. Neveiksmes, kļūdas un darbības traucējumi</a:t>
            </a:r>
          </a:p>
          <a:p>
            <a:r>
              <a:rPr lang="lv" dirty="0"/>
              <a:t>Tehnoloģija var sabojāties. Mēs visi esam </a:t>
            </a:r>
            <a:r>
              <a:rPr lang="en-US" dirty="0"/>
              <a:t>to </a:t>
            </a:r>
            <a:r>
              <a:rPr lang="en-US" dirty="0" err="1"/>
              <a:t>piedzīvojuši</a:t>
            </a:r>
            <a:r>
              <a:rPr lang="lv" dirty="0"/>
              <a:t>. Gan programmatūra, gan aparatūra kādā brīdī jālabo. Dažus darbības traucējumus var viegli novērst, citiem var būt nepieciešama profesionāla palīdzība</a:t>
            </a:r>
            <a:r>
              <a:rPr lang="en-US" dirty="0"/>
              <a:t>.</a:t>
            </a:r>
            <a:endParaRPr lang="lv" dirty="0"/>
          </a:p>
          <a:p>
            <a:r>
              <a:rPr lang="lv" b="1" dirty="0">
                <a:solidFill>
                  <a:srgbClr val="8D5B98"/>
                </a:solidFill>
              </a:rPr>
              <a:t>5. Ne visiem mājās ir tehnoloģijas</a:t>
            </a:r>
          </a:p>
          <a:p>
            <a:r>
              <a:rPr lang="lv" dirty="0"/>
              <a:t>Ne visi</a:t>
            </a:r>
            <a:r>
              <a:rPr lang="en-US" dirty="0" err="1"/>
              <a:t>em</a:t>
            </a:r>
            <a:r>
              <a:rPr lang="lv" dirty="0"/>
              <a:t> </a:t>
            </a:r>
            <a:r>
              <a:rPr lang="en-US" dirty="0" err="1"/>
              <a:t>izglītojamajiem</a:t>
            </a:r>
            <a:r>
              <a:rPr lang="lv" dirty="0"/>
              <a:t> vai pedagogi</a:t>
            </a:r>
            <a:r>
              <a:rPr lang="en-US" dirty="0" err="1"/>
              <a:t>em</a:t>
            </a:r>
            <a:r>
              <a:rPr lang="lv" dirty="0"/>
              <a:t> mājās</a:t>
            </a:r>
            <a:r>
              <a:rPr lang="en-US" dirty="0"/>
              <a:t> </a:t>
            </a:r>
            <a:r>
              <a:rPr lang="en-US" dirty="0" err="1"/>
              <a:t>ir</a:t>
            </a:r>
            <a:r>
              <a:rPr lang="lv" dirty="0"/>
              <a:t> dator</a:t>
            </a:r>
            <a:r>
              <a:rPr lang="en-US" dirty="0"/>
              <a:t>s</a:t>
            </a:r>
            <a:r>
              <a:rPr lang="lv" dirty="0"/>
              <a:t> un </a:t>
            </a:r>
            <a:r>
              <a:rPr lang="en-US" dirty="0"/>
              <a:t>ne </a:t>
            </a:r>
            <a:r>
              <a:rPr lang="en-US" dirty="0" err="1"/>
              <a:t>visiem</a:t>
            </a:r>
            <a:r>
              <a:rPr lang="en-US" dirty="0"/>
              <a:t> </a:t>
            </a:r>
            <a:r>
              <a:rPr lang="lv" dirty="0"/>
              <a:t>ir pietiekami </a:t>
            </a:r>
            <a:r>
              <a:rPr lang="en-US" dirty="0" err="1"/>
              <a:t>jaudīgs</a:t>
            </a:r>
            <a:r>
              <a:rPr lang="lv" dirty="0"/>
              <a:t> internet</a:t>
            </a:r>
            <a:r>
              <a:rPr lang="en-US" dirty="0"/>
              <a:t>s</a:t>
            </a:r>
            <a:r>
              <a:rPr lang="lv" dirty="0"/>
              <a:t>. Lai gan Covid-19 dēļ mēs visi centāmies uzlabot savienojamību, joprojām pastāv nepilnības. </a:t>
            </a:r>
            <a:r>
              <a:rPr lang="en-US" dirty="0" err="1"/>
              <a:t>Izglītojamajie</a:t>
            </a:r>
            <a:r>
              <a:rPr lang="lv" dirty="0"/>
              <a:t> ir jāmudina dalīties ar saviem pedagogiem par savām mājas tehnoloģiju problēmām.</a:t>
            </a:r>
            <a:endParaRPr lang="en-IE" dirty="0"/>
          </a:p>
        </p:txBody>
      </p:sp>
      <p:sp>
        <p:nvSpPr>
          <p:cNvPr id="3" name="Text Placeholder 2">
            <a:extLst>
              <a:ext uri="{FF2B5EF4-FFF2-40B4-BE49-F238E27FC236}">
                <a16:creationId xmlns:a16="http://schemas.microsoft.com/office/drawing/2014/main" id="{D4E5CE74-A22F-22AF-0894-B7DB04341DAD}"/>
              </a:ext>
            </a:extLst>
          </p:cNvPr>
          <p:cNvSpPr>
            <a:spLocks noGrp="1"/>
          </p:cNvSpPr>
          <p:nvPr>
            <p:ph type="body" sz="quarter" idx="18"/>
          </p:nvPr>
        </p:nvSpPr>
        <p:spPr/>
        <p:txBody>
          <a:bodyPr/>
          <a:lstStyle/>
          <a:p>
            <a:r>
              <a:rPr lang="lv" dirty="0"/>
              <a:t>Tehnisko problēmu definēšana</a:t>
            </a:r>
          </a:p>
        </p:txBody>
      </p:sp>
    </p:spTree>
    <p:extLst>
      <p:ext uri="{BB962C8B-B14F-4D97-AF65-F5344CB8AC3E}">
        <p14:creationId xmlns:p14="http://schemas.microsoft.com/office/powerpoint/2010/main" val="41635084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A6A67CE-71DA-6ACA-8D34-27A9E79CC0A2}"/>
              </a:ext>
            </a:extLst>
          </p:cNvPr>
          <p:cNvSpPr>
            <a:spLocks noGrp="1"/>
          </p:cNvSpPr>
          <p:nvPr>
            <p:ph type="body" sz="quarter" idx="16"/>
          </p:nvPr>
        </p:nvSpPr>
        <p:spPr>
          <a:xfrm>
            <a:off x="228701" y="1034883"/>
            <a:ext cx="11102510" cy="4660015"/>
          </a:xfrm>
        </p:spPr>
        <p:txBody>
          <a:bodyPr/>
          <a:lstStyle/>
          <a:p>
            <a:r>
              <a:rPr lang="lv" dirty="0"/>
              <a:t>Kā vienu no projekta </a:t>
            </a:r>
            <a:r>
              <a:rPr lang="en-US" dirty="0"/>
              <a:t>“</a:t>
            </a:r>
            <a:r>
              <a:rPr lang="en-US" dirty="0" err="1"/>
              <a:t>Mācīt</a:t>
            </a:r>
            <a:r>
              <a:rPr lang="en-US" dirty="0"/>
              <a:t> </a:t>
            </a:r>
            <a:r>
              <a:rPr lang="en-US" dirty="0" err="1"/>
              <a:t>digitāli</a:t>
            </a:r>
            <a:r>
              <a:rPr lang="en-US" dirty="0"/>
              <a:t>” </a:t>
            </a:r>
            <a:r>
              <a:rPr lang="lv" dirty="0"/>
              <a:t>rezultātiem esam izveidojuši </a:t>
            </a:r>
            <a:r>
              <a:rPr lang="en-US" dirty="0"/>
              <a:t>“</a:t>
            </a:r>
            <a:r>
              <a:rPr lang="en-US" dirty="0" err="1"/>
              <a:t>Mācīt</a:t>
            </a:r>
            <a:r>
              <a:rPr lang="en-US" dirty="0"/>
              <a:t> </a:t>
            </a:r>
            <a:r>
              <a:rPr lang="en-US" dirty="0" err="1"/>
              <a:t>digitāli</a:t>
            </a:r>
            <a:r>
              <a:rPr lang="en-US" dirty="0"/>
              <a:t>” </a:t>
            </a:r>
            <a:r>
              <a:rPr lang="en-US" dirty="0" err="1"/>
              <a:t>digitālo</a:t>
            </a:r>
            <a:r>
              <a:rPr lang="en-US" dirty="0"/>
              <a:t> </a:t>
            </a:r>
            <a:r>
              <a:rPr lang="en-US" dirty="0" err="1"/>
              <a:t>maršruta</a:t>
            </a:r>
            <a:r>
              <a:rPr lang="en-US" dirty="0"/>
              <a:t> </a:t>
            </a:r>
            <a:r>
              <a:rPr lang="en-US" dirty="0" err="1"/>
              <a:t>meklētāju</a:t>
            </a:r>
            <a:r>
              <a:rPr lang="lv" dirty="0"/>
              <a:t>.</a:t>
            </a:r>
            <a:endParaRPr lang="en-US" dirty="0"/>
          </a:p>
          <a:p>
            <a:r>
              <a:rPr lang="lv" dirty="0"/>
              <a:t> Šis ir jautājumu kopums, kas izstrādāts, lai palīdzētu noteikt, cik prasmīgi esat  digitālajā</a:t>
            </a:r>
            <a:r>
              <a:rPr lang="en-US" dirty="0"/>
              <a:t>s</a:t>
            </a:r>
            <a:r>
              <a:rPr lang="lv" dirty="0"/>
              <a:t> tehnoloģijā</a:t>
            </a:r>
            <a:r>
              <a:rPr lang="en-US" dirty="0"/>
              <a:t>s</a:t>
            </a:r>
            <a:r>
              <a:rPr lang="lv" dirty="0"/>
              <a:t> un kur tās varat uzlabot. </a:t>
            </a:r>
            <a:r>
              <a:rPr lang="en-US" dirty="0"/>
              <a:t>D</a:t>
            </a:r>
            <a:r>
              <a:rPr lang="lv" dirty="0"/>
              <a:t>igit</a:t>
            </a:r>
            <a:r>
              <a:rPr lang="en-US" dirty="0"/>
              <a:t>ā</a:t>
            </a:r>
            <a:r>
              <a:rPr lang="lv" dirty="0"/>
              <a:t>l</a:t>
            </a:r>
            <a:r>
              <a:rPr lang="en-US" dirty="0" err="1"/>
              <a:t>ais</a:t>
            </a:r>
            <a:r>
              <a:rPr lang="lv" dirty="0"/>
              <a:t> </a:t>
            </a:r>
            <a:r>
              <a:rPr lang="en-US" dirty="0" err="1"/>
              <a:t>maršruta</a:t>
            </a:r>
            <a:r>
              <a:rPr lang="en-US" dirty="0"/>
              <a:t> </a:t>
            </a:r>
            <a:r>
              <a:rPr lang="en-US" dirty="0" err="1"/>
              <a:t>meklētājs</a:t>
            </a:r>
            <a:r>
              <a:rPr lang="en-US" dirty="0"/>
              <a:t> </a:t>
            </a:r>
            <a:r>
              <a:rPr lang="lv" dirty="0"/>
              <a:t>ir vienkāršs un skaidrs veids, kā domāt par digitālajām prasmēm. </a:t>
            </a:r>
            <a:r>
              <a:rPr lang="en-US" dirty="0" err="1"/>
              <a:t>Aizpildot</a:t>
            </a:r>
            <a:r>
              <a:rPr lang="en-US" dirty="0"/>
              <a:t> </a:t>
            </a:r>
            <a:r>
              <a:rPr lang="en-US" dirty="0" err="1"/>
              <a:t>aptauju</a:t>
            </a:r>
            <a:r>
              <a:rPr lang="lv" dirty="0"/>
              <a:t>, jūs iegūsit personalizētu pārskatu par savu personīgo digitālo prasmju kompetenci, </a:t>
            </a:r>
            <a:r>
              <a:rPr lang="en-US" dirty="0" err="1"/>
              <a:t>izprotot</a:t>
            </a:r>
            <a:r>
              <a:rPr lang="en-US" dirty="0"/>
              <a:t> </a:t>
            </a:r>
            <a:r>
              <a:rPr lang="en-US" dirty="0" err="1"/>
              <a:t>savas</a:t>
            </a:r>
            <a:r>
              <a:rPr lang="lv" dirty="0"/>
              <a:t> stiprā</a:t>
            </a:r>
            <a:r>
              <a:rPr lang="en-US" dirty="0"/>
              <a:t>s</a:t>
            </a:r>
            <a:r>
              <a:rPr lang="lv" dirty="0"/>
              <a:t> un vājā</a:t>
            </a:r>
            <a:r>
              <a:rPr lang="en-US" dirty="0"/>
              <a:t>s</a:t>
            </a:r>
            <a:r>
              <a:rPr lang="lv" dirty="0"/>
              <a:t> pus</a:t>
            </a:r>
            <a:r>
              <a:rPr lang="en-US" dirty="0" err="1"/>
              <a:t>es</a:t>
            </a:r>
            <a:r>
              <a:rPr lang="lv" dirty="0"/>
              <a:t>.</a:t>
            </a:r>
          </a:p>
          <a:p>
            <a:r>
              <a:rPr lang="en-US" dirty="0"/>
              <a:t>D</a:t>
            </a:r>
            <a:r>
              <a:rPr lang="lv" dirty="0"/>
              <a:t>igit</a:t>
            </a:r>
            <a:r>
              <a:rPr lang="en-US" dirty="0"/>
              <a:t>ā</a:t>
            </a:r>
            <a:r>
              <a:rPr lang="lv" dirty="0"/>
              <a:t>l</a:t>
            </a:r>
            <a:r>
              <a:rPr lang="en-US" dirty="0"/>
              <a:t>ā</a:t>
            </a:r>
            <a:r>
              <a:rPr lang="lv" dirty="0"/>
              <a:t> </a:t>
            </a:r>
            <a:r>
              <a:rPr lang="en-US" dirty="0" err="1"/>
              <a:t>maršruta</a:t>
            </a:r>
            <a:r>
              <a:rPr lang="en-US" dirty="0"/>
              <a:t> </a:t>
            </a:r>
            <a:r>
              <a:rPr lang="en-US" dirty="0" err="1"/>
              <a:t>meklētāja</a:t>
            </a:r>
            <a:r>
              <a:rPr lang="en-US" dirty="0"/>
              <a:t> s</a:t>
            </a:r>
            <a:r>
              <a:rPr lang="lv" dirty="0"/>
              <a:t>aturs ir īpaši pielāgots sievietēm migrantēm, kas ir izstrādāts, sadarbojoties ar daudzām pieaugušo izglītības un migrantu sieviešu organizācijām. Turklāt tas piedāvās ieteikumus, kuri</a:t>
            </a:r>
            <a:r>
              <a:rPr lang="en-US" dirty="0"/>
              <a:t> no</a:t>
            </a:r>
            <a:r>
              <a:rPr lang="lv" dirty="0"/>
              <a:t> mūsu </a:t>
            </a:r>
            <a:r>
              <a:rPr lang="en-US" dirty="0" err="1"/>
              <a:t>izstrādātajiem</a:t>
            </a:r>
            <a:r>
              <a:rPr lang="en-US" dirty="0"/>
              <a:t> </a:t>
            </a:r>
            <a:r>
              <a:rPr lang="lv" dirty="0"/>
              <a:t>atvērto izglītības resursu moduļiem </a:t>
            </a:r>
            <a:r>
              <a:rPr lang="en-US" dirty="0" err="1"/>
              <a:t>jums</a:t>
            </a:r>
            <a:r>
              <a:rPr lang="en-US" dirty="0"/>
              <a:t> </a:t>
            </a:r>
            <a:r>
              <a:rPr lang="en-US" dirty="0" err="1"/>
              <a:t>varētu</a:t>
            </a:r>
            <a:r>
              <a:rPr lang="en-US" dirty="0"/>
              <a:t> </a:t>
            </a:r>
            <a:r>
              <a:rPr lang="en-US" dirty="0" err="1"/>
              <a:t>noderēt</a:t>
            </a:r>
            <a:r>
              <a:rPr lang="lv" dirty="0"/>
              <a:t>, kas vislabāk nostiprinā</a:t>
            </a:r>
            <a:r>
              <a:rPr lang="en-US" dirty="0" err="1"/>
              <a:t>tu</a:t>
            </a:r>
            <a:r>
              <a:rPr lang="lv" dirty="0"/>
              <a:t> jūsu digitālās prasmes.</a:t>
            </a:r>
          </a:p>
          <a:p>
            <a:r>
              <a:rPr lang="lv" dirty="0">
                <a:solidFill>
                  <a:srgbClr val="F9A169"/>
                </a:solidFill>
                <a:hlinkClick r:id="rId2">
                  <a:extLst>
                    <a:ext uri="{A12FA001-AC4F-418D-AE19-62706E023703}">
                      <ahyp:hlinkClr xmlns:ahyp="http://schemas.microsoft.com/office/drawing/2018/hyperlinkcolor" val="tx"/>
                    </a:ext>
                  </a:extLst>
                </a:hlinkClick>
              </a:rPr>
              <a:t>Noklikšķiniet šeit, lai iegūtu saiti uz Teach Digital vietni, kur varat atrast saiti uz Digital Route Finder!</a:t>
            </a:r>
            <a:endParaRPr lang="en-US" dirty="0">
              <a:solidFill>
                <a:srgbClr val="F9A169"/>
              </a:solidFill>
            </a:endParaRPr>
          </a:p>
        </p:txBody>
      </p:sp>
      <p:sp>
        <p:nvSpPr>
          <p:cNvPr id="6" name="Text Placeholder 5">
            <a:extLst>
              <a:ext uri="{FF2B5EF4-FFF2-40B4-BE49-F238E27FC236}">
                <a16:creationId xmlns:a16="http://schemas.microsoft.com/office/drawing/2014/main" id="{4E9F33EC-0656-8556-85D5-2F0E8E899092}"/>
              </a:ext>
            </a:extLst>
          </p:cNvPr>
          <p:cNvSpPr>
            <a:spLocks noGrp="1"/>
          </p:cNvSpPr>
          <p:nvPr>
            <p:ph type="body" sz="quarter" idx="18"/>
          </p:nvPr>
        </p:nvSpPr>
        <p:spPr/>
        <p:txBody>
          <a:bodyPr>
            <a:normAutofit/>
          </a:bodyPr>
          <a:lstStyle/>
          <a:p>
            <a:r>
              <a:rPr lang="lv" sz="3200" dirty="0"/>
              <a:t>Vēlreiz apskatiet </a:t>
            </a:r>
            <a:r>
              <a:rPr lang="en-US" sz="3200" dirty="0"/>
              <a:t>“</a:t>
            </a:r>
            <a:r>
              <a:rPr lang="en-US" sz="3200" dirty="0" err="1"/>
              <a:t>Mācīt</a:t>
            </a:r>
            <a:r>
              <a:rPr lang="en-US" sz="3200" dirty="0"/>
              <a:t> </a:t>
            </a:r>
            <a:r>
              <a:rPr lang="en-US" sz="3200" dirty="0" err="1"/>
              <a:t>digitāli</a:t>
            </a:r>
            <a:r>
              <a:rPr lang="en-US" sz="3200" dirty="0"/>
              <a:t>” d</a:t>
            </a:r>
            <a:r>
              <a:rPr lang="lv" sz="3200" dirty="0"/>
              <a:t>igit</a:t>
            </a:r>
            <a:r>
              <a:rPr lang="en-US" sz="3200" dirty="0"/>
              <a:t>ā</a:t>
            </a:r>
            <a:r>
              <a:rPr lang="lv" sz="3200" dirty="0"/>
              <a:t>l</a:t>
            </a:r>
            <a:r>
              <a:rPr lang="en-US" sz="3200" dirty="0"/>
              <a:t>o</a:t>
            </a:r>
            <a:r>
              <a:rPr lang="lv" sz="3200" dirty="0"/>
              <a:t> </a:t>
            </a:r>
            <a:r>
              <a:rPr lang="en-US" sz="3200" dirty="0" err="1"/>
              <a:t>maršruta</a:t>
            </a:r>
            <a:r>
              <a:rPr lang="en-US" sz="3200" dirty="0"/>
              <a:t> </a:t>
            </a:r>
            <a:r>
              <a:rPr lang="en-US" sz="3200" dirty="0" err="1"/>
              <a:t>meklētāju</a:t>
            </a:r>
            <a:r>
              <a:rPr lang="en-US" sz="3200" dirty="0"/>
              <a:t>.</a:t>
            </a:r>
            <a:endParaRPr lang="lv" sz="3200" dirty="0"/>
          </a:p>
        </p:txBody>
      </p:sp>
    </p:spTree>
    <p:extLst>
      <p:ext uri="{BB962C8B-B14F-4D97-AF65-F5344CB8AC3E}">
        <p14:creationId xmlns:p14="http://schemas.microsoft.com/office/powerpoint/2010/main" val="8224968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630806-72C6-A815-E38E-71B1F937DE31}"/>
              </a:ext>
            </a:extLst>
          </p:cNvPr>
          <p:cNvSpPr>
            <a:spLocks noGrp="1"/>
          </p:cNvSpPr>
          <p:nvPr>
            <p:ph type="body" sz="quarter" idx="16"/>
          </p:nvPr>
        </p:nvSpPr>
        <p:spPr>
          <a:xfrm>
            <a:off x="1079355" y="1888493"/>
            <a:ext cx="11102510" cy="4660015"/>
          </a:xfrm>
        </p:spPr>
        <p:txBody>
          <a:bodyPr/>
          <a:lstStyle/>
          <a:p>
            <a:r>
              <a:rPr lang="lv" sz="2400" dirty="0"/>
              <a:t>Frauen Dators Zentrum Berlin eV (FCZB) ir Berlīnes profesionālās izglītības iestāde </a:t>
            </a:r>
            <a:r>
              <a:rPr lang="en-US" sz="2400" dirty="0" err="1"/>
              <a:t>jau</a:t>
            </a:r>
            <a:r>
              <a:rPr lang="en-US" sz="2400" dirty="0"/>
              <a:t> </a:t>
            </a:r>
            <a:r>
              <a:rPr lang="lv" sz="2400" dirty="0"/>
              <a:t>vairāk nekā 30 gadus. T</a:t>
            </a:r>
            <a:r>
              <a:rPr lang="en-US" sz="2400" dirty="0" err="1"/>
              <a:t>ās</a:t>
            </a:r>
            <a:r>
              <a:rPr lang="lv" sz="2400" dirty="0"/>
              <a:t> mērķis ir novērst nevienlīdzību un diskrimināciju profesionālajā apmācībā un darba tirgū. Tas ietver arī šo divu jomu apvienošanu; jo izglītība un iespējas darba tirgū ir </a:t>
            </a:r>
            <a:r>
              <a:rPr lang="en-US" sz="2400" dirty="0"/>
              <a:t>c</a:t>
            </a:r>
            <a:r>
              <a:rPr lang="lv" sz="2400" dirty="0"/>
              <a:t>ieši saistītas.</a:t>
            </a:r>
            <a:endParaRPr lang="de-DE" sz="2400" dirty="0"/>
          </a:p>
          <a:p>
            <a:endParaRPr lang="de-DE" dirty="0"/>
          </a:p>
          <a:p>
            <a:r>
              <a:rPr lang="en-US" sz="2400" dirty="0" err="1"/>
              <a:t>Digitālās</a:t>
            </a:r>
            <a:r>
              <a:rPr lang="en-US" sz="2400" dirty="0"/>
              <a:t> </a:t>
            </a:r>
            <a:r>
              <a:rPr lang="en-US" sz="2400" dirty="0" err="1"/>
              <a:t>pilnveides</a:t>
            </a:r>
            <a:r>
              <a:rPr lang="en-US" sz="2400" dirty="0"/>
              <a:t> </a:t>
            </a:r>
            <a:r>
              <a:rPr lang="en-US" sz="2400" dirty="0" err="1"/>
              <a:t>mācību</a:t>
            </a:r>
            <a:r>
              <a:rPr lang="en-US" sz="2400" dirty="0"/>
              <a:t> p</a:t>
            </a:r>
            <a:r>
              <a:rPr lang="lv" sz="2400" dirty="0"/>
              <a:t>rogramma</a:t>
            </a:r>
            <a:r>
              <a:rPr lang="en-US" sz="2400" dirty="0"/>
              <a:t>”</a:t>
            </a:r>
            <a:r>
              <a:rPr lang="lv" sz="2400" dirty="0"/>
              <a:t>Digital Empowerment</a:t>
            </a:r>
            <a:r>
              <a:rPr lang="en-US" sz="2400" dirty="0"/>
              <a:t>”</a:t>
            </a:r>
            <a:r>
              <a:rPr lang="lv" sz="2400" dirty="0"/>
              <a:t> sniedz iespējas migrantēm, attīstot viņu digitālās prasmes. Projekta dalībnieki mācās lietot internetu, datorus un viedtālruņus un </a:t>
            </a:r>
            <a:r>
              <a:rPr lang="en-US" sz="2400" dirty="0"/>
              <a:t>to, </a:t>
            </a:r>
            <a:r>
              <a:rPr lang="lv" sz="2400" dirty="0"/>
              <a:t>kā šīs tehnoloģijas var izmantot patstāvīgai informācijas iegūšanai. Tā kā FCZB atrodas Vācijā, projekts arī palīdz cilvēkiem apgūt vācu valodu, kas palīdz </a:t>
            </a:r>
            <a:r>
              <a:rPr lang="en-US" sz="2400" dirty="0" err="1"/>
              <a:t>iesaistīties</a:t>
            </a:r>
            <a:r>
              <a:rPr lang="lv" sz="2400" dirty="0"/>
              <a:t> darba</a:t>
            </a:r>
            <a:r>
              <a:rPr lang="en-US" sz="2400" dirty="0"/>
              <a:t> </a:t>
            </a:r>
            <a:r>
              <a:rPr lang="en-US" sz="2400" dirty="0" err="1"/>
              <a:t>tirgū</a:t>
            </a:r>
            <a:r>
              <a:rPr lang="lv" sz="2400" dirty="0"/>
              <a:t>.</a:t>
            </a:r>
          </a:p>
          <a:p>
            <a:endParaRPr lang="en-US" dirty="0"/>
          </a:p>
        </p:txBody>
      </p:sp>
      <p:sp>
        <p:nvSpPr>
          <p:cNvPr id="3" name="Text Placeholder 2">
            <a:extLst>
              <a:ext uri="{FF2B5EF4-FFF2-40B4-BE49-F238E27FC236}">
                <a16:creationId xmlns:a16="http://schemas.microsoft.com/office/drawing/2014/main" id="{6EDBF3C7-1F7C-47DF-A556-E82528B0CD39}"/>
              </a:ext>
            </a:extLst>
          </p:cNvPr>
          <p:cNvSpPr>
            <a:spLocks noGrp="1"/>
          </p:cNvSpPr>
          <p:nvPr>
            <p:ph type="body" sz="quarter" idx="18"/>
          </p:nvPr>
        </p:nvSpPr>
        <p:spPr>
          <a:xfrm>
            <a:off x="1079355" y="21021"/>
            <a:ext cx="11097969" cy="1135850"/>
          </a:xfrm>
        </p:spPr>
        <p:txBody>
          <a:bodyPr>
            <a:normAutofit/>
          </a:bodyPr>
          <a:lstStyle/>
          <a:p>
            <a:r>
              <a:rPr lang="lv" dirty="0">
                <a:solidFill>
                  <a:srgbClr val="0675AD"/>
                </a:solidFill>
              </a:rPr>
              <a:t>Gadījuma izpēte - </a:t>
            </a:r>
            <a:r>
              <a:rPr lang="lv" sz="3600" b="1" dirty="0">
                <a:solidFill>
                  <a:srgbClr val="0675AD"/>
                </a:solidFill>
              </a:rPr>
              <a:t>Frauen Dators Zentrum Berlīnes eV</a:t>
            </a:r>
          </a:p>
          <a:p>
            <a:r>
              <a:rPr lang="lv" sz="2400" dirty="0">
                <a:solidFill>
                  <a:srgbClr val="8D5B98"/>
                </a:solidFill>
              </a:rPr>
              <a:t>Digit</a:t>
            </a:r>
            <a:r>
              <a:rPr lang="en-US" sz="2400" dirty="0">
                <a:solidFill>
                  <a:srgbClr val="8D5B98"/>
                </a:solidFill>
              </a:rPr>
              <a:t>ā</a:t>
            </a:r>
            <a:r>
              <a:rPr lang="lv" sz="2400" dirty="0">
                <a:solidFill>
                  <a:srgbClr val="8D5B98"/>
                </a:solidFill>
              </a:rPr>
              <a:t>l</a:t>
            </a:r>
            <a:r>
              <a:rPr lang="en-US" sz="2400" dirty="0">
                <a:solidFill>
                  <a:srgbClr val="8D5B98"/>
                </a:solidFill>
              </a:rPr>
              <a:t>ā</a:t>
            </a:r>
            <a:r>
              <a:rPr lang="lv" sz="2400" dirty="0">
                <a:solidFill>
                  <a:srgbClr val="8D5B98"/>
                </a:solidFill>
              </a:rPr>
              <a:t> </a:t>
            </a:r>
            <a:r>
              <a:rPr lang="en-US" sz="2400" dirty="0" err="1">
                <a:solidFill>
                  <a:srgbClr val="8D5B98"/>
                </a:solidFill>
              </a:rPr>
              <a:t>pilnveide</a:t>
            </a:r>
            <a:r>
              <a:rPr lang="lv" sz="2400" dirty="0">
                <a:solidFill>
                  <a:srgbClr val="8D5B98"/>
                </a:solidFill>
              </a:rPr>
              <a:t> – ​​mediju prasmes bēgļu sievietēm</a:t>
            </a:r>
          </a:p>
        </p:txBody>
      </p:sp>
      <p:sp>
        <p:nvSpPr>
          <p:cNvPr id="4" name="Rectangle 3">
            <a:extLst>
              <a:ext uri="{FF2B5EF4-FFF2-40B4-BE49-F238E27FC236}">
                <a16:creationId xmlns:a16="http://schemas.microsoft.com/office/drawing/2014/main" id="{A3D396E4-AAD9-D52F-1BC8-089DDD2CCFD9}"/>
              </a:ext>
            </a:extLst>
          </p:cNvPr>
          <p:cNvSpPr/>
          <p:nvPr/>
        </p:nvSpPr>
        <p:spPr>
          <a:xfrm>
            <a:off x="0" y="0"/>
            <a:ext cx="1079355"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Box 4">
            <a:extLst>
              <a:ext uri="{FF2B5EF4-FFF2-40B4-BE49-F238E27FC236}">
                <a16:creationId xmlns:a16="http://schemas.microsoft.com/office/drawing/2014/main" id="{84EE6D32-8C74-AE7E-F9C8-4DAEBF2CFC1F}"/>
              </a:ext>
            </a:extLst>
          </p:cNvPr>
          <p:cNvSpPr txBox="1"/>
          <p:nvPr/>
        </p:nvSpPr>
        <p:spPr>
          <a:xfrm rot="16200000">
            <a:off x="-945113" y="596812"/>
            <a:ext cx="2711302" cy="584775"/>
          </a:xfrm>
          <a:prstGeom prst="rect">
            <a:avLst/>
          </a:prstGeom>
          <a:noFill/>
        </p:spPr>
        <p:txBody>
          <a:bodyPr wrap="square" rtlCol="0">
            <a:spAutoFit/>
          </a:bodyPr>
          <a:lstStyle/>
          <a:p>
            <a:r>
              <a:rPr lang="lv" sz="3200" b="1" dirty="0">
                <a:solidFill>
                  <a:srgbClr val="F9A169"/>
                </a:solidFill>
              </a:rPr>
              <a:t>GADĪJUMA IZPĒTE</a:t>
            </a:r>
          </a:p>
        </p:txBody>
      </p:sp>
    </p:spTree>
    <p:extLst>
      <p:ext uri="{BB962C8B-B14F-4D97-AF65-F5344CB8AC3E}">
        <p14:creationId xmlns:p14="http://schemas.microsoft.com/office/powerpoint/2010/main" val="12629783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630806-72C6-A815-E38E-71B1F937DE31}"/>
              </a:ext>
            </a:extLst>
          </p:cNvPr>
          <p:cNvSpPr>
            <a:spLocks noGrp="1"/>
          </p:cNvSpPr>
          <p:nvPr>
            <p:ph type="body" sz="quarter" idx="16"/>
          </p:nvPr>
        </p:nvSpPr>
        <p:spPr>
          <a:xfrm>
            <a:off x="1079355" y="1601414"/>
            <a:ext cx="11102510" cy="4660015"/>
          </a:xfrm>
        </p:spPr>
        <p:txBody>
          <a:bodyPr/>
          <a:lstStyle/>
          <a:p>
            <a:r>
              <a:rPr lang="lv" sz="2400" dirty="0"/>
              <a:t>Audzēkņi</a:t>
            </a:r>
            <a:r>
              <a:rPr lang="lv" dirty="0"/>
              <a:t>, kas piedalās FCZB </a:t>
            </a:r>
            <a:r>
              <a:rPr lang="en-US" dirty="0"/>
              <a:t>“</a:t>
            </a:r>
            <a:r>
              <a:rPr lang="lv" dirty="0"/>
              <a:t>Digital Empowerment</a:t>
            </a:r>
            <a:r>
              <a:rPr lang="en-US" dirty="0"/>
              <a:t>”</a:t>
            </a:r>
            <a:r>
              <a:rPr lang="en-US" dirty="0" err="1"/>
              <a:t>mācību</a:t>
            </a:r>
            <a:r>
              <a:rPr lang="en-US" dirty="0"/>
              <a:t> </a:t>
            </a:r>
            <a:r>
              <a:rPr lang="lv" dirty="0"/>
              <a:t>programmā, apgūst šādas prasmes:</a:t>
            </a:r>
          </a:p>
          <a:p>
            <a:pPr marL="342900" indent="-342900">
              <a:buFont typeface="Arial" panose="020B0604020202020204" pitchFamily="34" charset="0"/>
              <a:buChar char="•"/>
            </a:pPr>
            <a:r>
              <a:rPr lang="lv" sz="2400" dirty="0"/>
              <a:t>Interneta, datora un viedtālruņa lietošana</a:t>
            </a:r>
          </a:p>
          <a:p>
            <a:pPr marL="342900" indent="-342900">
              <a:buFont typeface="Arial" panose="020B0604020202020204" pitchFamily="34" charset="0"/>
              <a:buChar char="•"/>
            </a:pPr>
            <a:r>
              <a:rPr lang="lv" sz="2400" dirty="0"/>
              <a:t>E-pasts, interneta izpēte, Office programmas, lietotnes utt.</a:t>
            </a:r>
          </a:p>
          <a:p>
            <a:pPr marL="342900" indent="-342900">
              <a:buFont typeface="Arial" panose="020B0604020202020204" pitchFamily="34" charset="0"/>
              <a:buChar char="•"/>
            </a:pPr>
            <a:r>
              <a:rPr lang="lv" sz="2400" dirty="0"/>
              <a:t>Vācu valodas vingrinājumi ikdienas dzīvei un darba pasaulei, piemēram, tiešsaistes valodu kurs</a:t>
            </a:r>
            <a:r>
              <a:rPr lang="en-US" sz="2400" dirty="0" err="1"/>
              <a:t>i</a:t>
            </a:r>
            <a:endParaRPr lang="lv" sz="2400" dirty="0"/>
          </a:p>
          <a:p>
            <a:pPr marL="342900" indent="-342900">
              <a:buFont typeface="Arial" panose="020B0604020202020204" pitchFamily="34" charset="0"/>
              <a:buChar char="•"/>
            </a:pPr>
            <a:r>
              <a:rPr lang="lv" sz="2400" dirty="0"/>
              <a:t>Padomu un informācijas piedāvājumi no Berlīnes un tiešsaistē</a:t>
            </a:r>
          </a:p>
          <a:p>
            <a:pPr marL="342900" indent="-342900">
              <a:buFont typeface="Arial" panose="020B0604020202020204" pitchFamily="34" charset="0"/>
              <a:buChar char="•"/>
            </a:pPr>
            <a:r>
              <a:rPr lang="lv" dirty="0"/>
              <a:t>E </a:t>
            </a:r>
            <a:r>
              <a:rPr lang="lv" sz="2400" dirty="0"/>
              <a:t>ekskursijas</a:t>
            </a:r>
          </a:p>
          <a:p>
            <a:r>
              <a:rPr lang="lv" dirty="0"/>
              <a:t>Lai uzzinātu vairāk par Frauen Computer Zentrum Berlin eV vai Digital Empowerment Medi</a:t>
            </a:r>
            <a:r>
              <a:rPr lang="en-US" dirty="0" err="1"/>
              <a:t>ju</a:t>
            </a:r>
            <a:r>
              <a:rPr lang="lv" dirty="0"/>
              <a:t> prasmēm bēgļu sievietēm, noklikšķiniet uz tālāk esošās saites:</a:t>
            </a:r>
          </a:p>
          <a:p>
            <a:r>
              <a:rPr lang="lv" dirty="0">
                <a:solidFill>
                  <a:srgbClr val="F9A169"/>
                </a:solidFill>
                <a:hlinkClick r:id="rId2">
                  <a:extLst>
                    <a:ext uri="{A12FA001-AC4F-418D-AE19-62706E023703}">
                      <ahyp:hlinkClr xmlns:ahyp="http://schemas.microsoft.com/office/drawing/2018/hyperlinkcolor" val="tx"/>
                    </a:ext>
                  </a:extLst>
                </a:hlinkClick>
              </a:rPr>
              <a:t>https://www.fczb.de/weiterbildung/digital-empowerment/</a:t>
            </a:r>
            <a:endParaRPr lang="de-DE" dirty="0">
              <a:solidFill>
                <a:srgbClr val="F9A169"/>
              </a:solidFill>
            </a:endParaRPr>
          </a:p>
          <a:p>
            <a:endParaRPr lang="de-DE" dirty="0"/>
          </a:p>
          <a:p>
            <a:endParaRPr lang="de-DE" dirty="0"/>
          </a:p>
          <a:p>
            <a:endParaRPr lang="en-US" dirty="0"/>
          </a:p>
        </p:txBody>
      </p:sp>
      <p:sp>
        <p:nvSpPr>
          <p:cNvPr id="3" name="Text Placeholder 2">
            <a:extLst>
              <a:ext uri="{FF2B5EF4-FFF2-40B4-BE49-F238E27FC236}">
                <a16:creationId xmlns:a16="http://schemas.microsoft.com/office/drawing/2014/main" id="{6EDBF3C7-1F7C-47DF-A556-E82528B0CD39}"/>
              </a:ext>
            </a:extLst>
          </p:cNvPr>
          <p:cNvSpPr>
            <a:spLocks noGrp="1"/>
          </p:cNvSpPr>
          <p:nvPr>
            <p:ph type="body" sz="quarter" idx="18"/>
          </p:nvPr>
        </p:nvSpPr>
        <p:spPr>
          <a:xfrm>
            <a:off x="1079355" y="-20025"/>
            <a:ext cx="11097969" cy="1135850"/>
          </a:xfrm>
        </p:spPr>
        <p:txBody>
          <a:bodyPr>
            <a:normAutofit/>
          </a:bodyPr>
          <a:lstStyle/>
          <a:p>
            <a:r>
              <a:rPr lang="lv" dirty="0">
                <a:solidFill>
                  <a:srgbClr val="0675AD"/>
                </a:solidFill>
              </a:rPr>
              <a:t>Gadījuma izpēte - </a:t>
            </a:r>
            <a:r>
              <a:rPr lang="lv" sz="3600" b="1" dirty="0">
                <a:solidFill>
                  <a:srgbClr val="0675AD"/>
                </a:solidFill>
              </a:rPr>
              <a:t>Frauen Dators Zentrum Berlīnes eV</a:t>
            </a:r>
          </a:p>
          <a:p>
            <a:r>
              <a:rPr lang="lv" sz="2400" dirty="0">
                <a:solidFill>
                  <a:srgbClr val="8D5B98"/>
                </a:solidFill>
              </a:rPr>
              <a:t>Digit</a:t>
            </a:r>
            <a:r>
              <a:rPr lang="en-US" sz="2400" dirty="0">
                <a:solidFill>
                  <a:srgbClr val="8D5B98"/>
                </a:solidFill>
              </a:rPr>
              <a:t>ā</a:t>
            </a:r>
            <a:r>
              <a:rPr lang="lv" sz="2400" dirty="0">
                <a:solidFill>
                  <a:srgbClr val="8D5B98"/>
                </a:solidFill>
              </a:rPr>
              <a:t>l</a:t>
            </a:r>
            <a:r>
              <a:rPr lang="en-US" sz="2400" dirty="0">
                <a:solidFill>
                  <a:srgbClr val="8D5B98"/>
                </a:solidFill>
              </a:rPr>
              <a:t>ā</a:t>
            </a:r>
            <a:r>
              <a:rPr lang="lv" sz="2400" dirty="0">
                <a:solidFill>
                  <a:srgbClr val="8D5B98"/>
                </a:solidFill>
              </a:rPr>
              <a:t> </a:t>
            </a:r>
            <a:r>
              <a:rPr lang="en-US" sz="2400" dirty="0" err="1">
                <a:solidFill>
                  <a:srgbClr val="8D5B98"/>
                </a:solidFill>
              </a:rPr>
              <a:t>pilnveide</a:t>
            </a:r>
            <a:r>
              <a:rPr lang="lv" sz="2400" dirty="0">
                <a:solidFill>
                  <a:srgbClr val="8D5B98"/>
                </a:solidFill>
              </a:rPr>
              <a:t> – ​​mediju prasmes bēgļu sievietēm</a:t>
            </a:r>
          </a:p>
        </p:txBody>
      </p:sp>
      <p:sp>
        <p:nvSpPr>
          <p:cNvPr id="4" name="Rectangle 3">
            <a:extLst>
              <a:ext uri="{FF2B5EF4-FFF2-40B4-BE49-F238E27FC236}">
                <a16:creationId xmlns:a16="http://schemas.microsoft.com/office/drawing/2014/main" id="{A3D396E4-AAD9-D52F-1BC8-089DDD2CCFD9}"/>
              </a:ext>
            </a:extLst>
          </p:cNvPr>
          <p:cNvSpPr/>
          <p:nvPr/>
        </p:nvSpPr>
        <p:spPr>
          <a:xfrm>
            <a:off x="0" y="0"/>
            <a:ext cx="1079355"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Box 4">
            <a:extLst>
              <a:ext uri="{FF2B5EF4-FFF2-40B4-BE49-F238E27FC236}">
                <a16:creationId xmlns:a16="http://schemas.microsoft.com/office/drawing/2014/main" id="{84EE6D32-8C74-AE7E-F9C8-4DAEBF2CFC1F}"/>
              </a:ext>
            </a:extLst>
          </p:cNvPr>
          <p:cNvSpPr txBox="1"/>
          <p:nvPr/>
        </p:nvSpPr>
        <p:spPr>
          <a:xfrm rot="16200000">
            <a:off x="-1029853" y="487631"/>
            <a:ext cx="2711302" cy="584775"/>
          </a:xfrm>
          <a:prstGeom prst="rect">
            <a:avLst/>
          </a:prstGeom>
          <a:noFill/>
        </p:spPr>
        <p:txBody>
          <a:bodyPr wrap="square" rtlCol="0">
            <a:spAutoFit/>
          </a:bodyPr>
          <a:lstStyle/>
          <a:p>
            <a:r>
              <a:rPr lang="lv" sz="3200" b="1" dirty="0">
                <a:solidFill>
                  <a:srgbClr val="F9A169"/>
                </a:solidFill>
              </a:rPr>
              <a:t>GADĪJUMA IZPĒTE</a:t>
            </a:r>
          </a:p>
        </p:txBody>
      </p:sp>
    </p:spTree>
    <p:extLst>
      <p:ext uri="{BB962C8B-B14F-4D97-AF65-F5344CB8AC3E}">
        <p14:creationId xmlns:p14="http://schemas.microsoft.com/office/powerpoint/2010/main" val="30575312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A255C9-FEE2-0E4C-8109-43731FA45918}"/>
              </a:ext>
            </a:extLst>
          </p:cNvPr>
          <p:cNvSpPr>
            <a:spLocks noGrp="1"/>
          </p:cNvSpPr>
          <p:nvPr>
            <p:ph type="body" sz="quarter" idx="15"/>
          </p:nvPr>
        </p:nvSpPr>
        <p:spPr>
          <a:xfrm>
            <a:off x="5737860" y="1040131"/>
            <a:ext cx="6454139" cy="5022740"/>
          </a:xfrm>
        </p:spPr>
        <p:txBody>
          <a:bodyPr>
            <a:normAutofit/>
          </a:bodyPr>
          <a:lstStyle/>
          <a:p>
            <a:r>
              <a:rPr lang="lv" sz="2200" dirty="0"/>
              <a:t>Paldies, ka izlasījāt 5. moduli, un ceram, ka uzzinājāt vērtīgu informāciju un uzlabojāt savas digitālās prasmes un zināšanas.</a:t>
            </a:r>
            <a:endParaRPr lang="en-IE" sz="2200" dirty="0"/>
          </a:p>
          <a:p>
            <a:r>
              <a:rPr lang="lv" sz="2200" dirty="0"/>
              <a:t>Šis ir pēdējais modulis programmā</a:t>
            </a:r>
            <a:r>
              <a:rPr lang="en-US" sz="2200" dirty="0"/>
              <a:t> ”</a:t>
            </a:r>
            <a:r>
              <a:rPr lang="en-US" sz="2200" dirty="0" err="1"/>
              <a:t>Mācīt</a:t>
            </a:r>
            <a:r>
              <a:rPr lang="en-US" sz="2200" dirty="0"/>
              <a:t> </a:t>
            </a:r>
            <a:r>
              <a:rPr lang="en-US" sz="2200" dirty="0" err="1"/>
              <a:t>digitāli</a:t>
            </a:r>
            <a:r>
              <a:rPr lang="en-US" sz="2200" dirty="0"/>
              <a:t>”</a:t>
            </a:r>
            <a:r>
              <a:rPr lang="lv" sz="2200" dirty="0"/>
              <a:t>. Apsveicam ar kursa pabeigšanu!</a:t>
            </a:r>
          </a:p>
          <a:p>
            <a:endParaRPr lang="en-IE" sz="2200" dirty="0"/>
          </a:p>
          <a:p>
            <a:r>
              <a:rPr lang="lv" sz="2200" dirty="0"/>
              <a:t>Pārliecinieties, ka esat informēts par </a:t>
            </a:r>
            <a:r>
              <a:rPr lang="en-US" sz="2200" dirty="0"/>
              <a:t>”</a:t>
            </a:r>
            <a:r>
              <a:rPr lang="en-US" sz="2200" dirty="0" err="1"/>
              <a:t>Mācīt</a:t>
            </a:r>
            <a:r>
              <a:rPr lang="en-US" sz="2200" dirty="0"/>
              <a:t> </a:t>
            </a:r>
            <a:r>
              <a:rPr lang="en-US" sz="2200" dirty="0" err="1"/>
              <a:t>digitāli</a:t>
            </a:r>
            <a:r>
              <a:rPr lang="en-US" sz="2200" dirty="0"/>
              <a:t>” p</a:t>
            </a:r>
            <a:r>
              <a:rPr lang="lv" sz="2200" dirty="0"/>
              <a:t>roje</a:t>
            </a:r>
            <a:r>
              <a:rPr lang="en-US" sz="2200" dirty="0"/>
              <a:t>k</a:t>
            </a:r>
            <a:r>
              <a:rPr lang="lv" sz="2200" dirty="0"/>
              <a:t>t</a:t>
            </a:r>
            <a:r>
              <a:rPr lang="en-US" sz="2200" dirty="0"/>
              <a:t>u</a:t>
            </a:r>
            <a:r>
              <a:rPr lang="lv" sz="2200" dirty="0"/>
              <a:t>, apmeklējot mūsu vietni:</a:t>
            </a:r>
          </a:p>
          <a:p>
            <a:endParaRPr lang="en-IE" sz="2200" dirty="0"/>
          </a:p>
          <a:p>
            <a:r>
              <a:rPr lang="lv" sz="2200" dirty="0">
                <a:hlinkClick r:id="rId2">
                  <a:extLst>
                    <a:ext uri="{A12FA001-AC4F-418D-AE19-62706E023703}">
                      <ahyp:hlinkClr xmlns:ahyp="http://schemas.microsoft.com/office/drawing/2018/hyperlinkcolor" val="tx"/>
                    </a:ext>
                  </a:extLst>
                </a:hlinkClick>
              </a:rPr>
              <a:t>https://www.teachdigital.eu/</a:t>
            </a:r>
            <a:endParaRPr lang="en-IE" sz="2200" dirty="0"/>
          </a:p>
          <a:p>
            <a:endParaRPr lang="en-US" sz="2200" dirty="0"/>
          </a:p>
        </p:txBody>
      </p:sp>
      <p:sp>
        <p:nvSpPr>
          <p:cNvPr id="5" name="Text Placeholder 4">
            <a:extLst>
              <a:ext uri="{FF2B5EF4-FFF2-40B4-BE49-F238E27FC236}">
                <a16:creationId xmlns:a16="http://schemas.microsoft.com/office/drawing/2014/main" id="{DF9116DE-DFFF-7E45-95B7-F194DC3D9E56}"/>
              </a:ext>
            </a:extLst>
          </p:cNvPr>
          <p:cNvSpPr>
            <a:spLocks noGrp="1"/>
          </p:cNvSpPr>
          <p:nvPr>
            <p:ph type="body" sz="quarter" idx="18"/>
          </p:nvPr>
        </p:nvSpPr>
        <p:spPr>
          <a:xfrm>
            <a:off x="5934541" y="237382"/>
            <a:ext cx="4642930" cy="697353"/>
          </a:xfrm>
        </p:spPr>
        <p:txBody>
          <a:bodyPr/>
          <a:lstStyle/>
          <a:p>
            <a:r>
              <a:rPr lang="lv" sz="4800" dirty="0"/>
              <a:t>5. moduļa beigas</a:t>
            </a:r>
            <a:endParaRPr lang="en-RU" sz="4800" dirty="0"/>
          </a:p>
        </p:txBody>
      </p:sp>
      <p:pic>
        <p:nvPicPr>
          <p:cNvPr id="9" name="Picture 8">
            <a:extLst>
              <a:ext uri="{FF2B5EF4-FFF2-40B4-BE49-F238E27FC236}">
                <a16:creationId xmlns:a16="http://schemas.microsoft.com/office/drawing/2014/main" id="{1FDBFF01-D5B6-8434-0008-AD825E1597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165" y="3944058"/>
            <a:ext cx="3369019" cy="2490321"/>
          </a:xfrm>
          <a:prstGeom prst="rect">
            <a:avLst/>
          </a:prstGeom>
        </p:spPr>
      </p:pic>
    </p:spTree>
    <p:extLst>
      <p:ext uri="{BB962C8B-B14F-4D97-AF65-F5344CB8AC3E}">
        <p14:creationId xmlns:p14="http://schemas.microsoft.com/office/powerpoint/2010/main" val="3512084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8E635D-25AF-23AA-830A-C0AE5D18D745}"/>
              </a:ext>
            </a:extLst>
          </p:cNvPr>
          <p:cNvSpPr>
            <a:spLocks noGrp="1"/>
          </p:cNvSpPr>
          <p:nvPr>
            <p:ph type="body" sz="quarter" idx="27"/>
          </p:nvPr>
        </p:nvSpPr>
        <p:spPr>
          <a:xfrm>
            <a:off x="801295" y="1498757"/>
            <a:ext cx="4690200" cy="3251547"/>
          </a:xfrm>
        </p:spPr>
        <p:txBody>
          <a:bodyPr/>
          <a:lstStyle/>
          <a:p>
            <a:r>
              <a:rPr lang="lv" sz="3600" b="1" dirty="0">
                <a:solidFill>
                  <a:srgbClr val="0675AD"/>
                </a:solidFill>
              </a:rPr>
              <a:t>"Kad mēs ieguldām sievietēs un meitenēs, mēs ieguldām cilvēkos, kuri iegulda visos citos"</a:t>
            </a:r>
          </a:p>
          <a:p>
            <a:r>
              <a:rPr lang="lv" b="1" dirty="0">
                <a:solidFill>
                  <a:srgbClr val="8D5B98"/>
                </a:solidFill>
              </a:rPr>
              <a:t>Melinda Geitsa</a:t>
            </a:r>
            <a:endParaRPr lang="en-GB" b="1" dirty="0">
              <a:solidFill>
                <a:srgbClr val="8D5B98"/>
              </a:solidFill>
            </a:endParaRPr>
          </a:p>
        </p:txBody>
      </p:sp>
      <p:pic>
        <p:nvPicPr>
          <p:cNvPr id="10" name="Picture Placeholder 9" descr="A person smiling for the camera&#10;&#10;Description automatically generated with low confidence">
            <a:extLst>
              <a:ext uri="{FF2B5EF4-FFF2-40B4-BE49-F238E27FC236}">
                <a16:creationId xmlns:a16="http://schemas.microsoft.com/office/drawing/2014/main" id="{DB83BAB1-EA1A-4A00-3F76-30CBCE0EB347}"/>
              </a:ext>
            </a:extLst>
          </p:cNvPr>
          <p:cNvPicPr>
            <a:picLocks noGrp="1" noChangeAspect="1"/>
          </p:cNvPicPr>
          <p:nvPr>
            <p:ph type="pic" sz="quarter" idx="17"/>
          </p:nvPr>
        </p:nvPicPr>
        <p:blipFill>
          <a:blip r:embed="rId2"/>
          <a:srcRect l="11858" r="11858"/>
          <a:stretch>
            <a:fillRect/>
          </a:stretch>
        </p:blipFill>
        <p:spPr/>
      </p:pic>
    </p:spTree>
    <p:extLst>
      <p:ext uri="{BB962C8B-B14F-4D97-AF65-F5344CB8AC3E}">
        <p14:creationId xmlns:p14="http://schemas.microsoft.com/office/powerpoint/2010/main" val="280146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49C63C-3908-DF0A-96DC-B68F9A31760D}"/>
              </a:ext>
            </a:extLst>
          </p:cNvPr>
          <p:cNvSpPr>
            <a:spLocks noGrp="1"/>
          </p:cNvSpPr>
          <p:nvPr>
            <p:ph type="body" sz="quarter" idx="16"/>
          </p:nvPr>
        </p:nvSpPr>
        <p:spPr>
          <a:xfrm>
            <a:off x="442524" y="1271930"/>
            <a:ext cx="11102510" cy="4997065"/>
          </a:xfrm>
        </p:spPr>
        <p:txBody>
          <a:bodyPr/>
          <a:lstStyle/>
          <a:p>
            <a:r>
              <a:rPr lang="lv" dirty="0"/>
              <a:t>Mūsdienu izglītojamie ļoti atšķiras no tiem, kur</a:t>
            </a:r>
            <a:r>
              <a:rPr lang="en-US" dirty="0" err="1"/>
              <a:t>iem</a:t>
            </a:r>
            <a:r>
              <a:rPr lang="lv" dirty="0"/>
              <a:t> izglītības sistēma</a:t>
            </a:r>
          </a:p>
          <a:p>
            <a:r>
              <a:rPr lang="lv" dirty="0"/>
              <a:t>bija paredzēt</a:t>
            </a:r>
            <a:r>
              <a:rPr lang="en-US" dirty="0"/>
              <a:t>a</a:t>
            </a:r>
            <a:r>
              <a:rPr lang="lv" dirty="0"/>
              <a:t>. Tehnoloģija tiek pastāvīgi pilnveidota </a:t>
            </a:r>
            <a:r>
              <a:rPr lang="en-US" dirty="0" err="1"/>
              <a:t>lai</a:t>
            </a:r>
            <a:r>
              <a:rPr lang="en-US" dirty="0"/>
              <a:t> </a:t>
            </a:r>
            <a:r>
              <a:rPr lang="lv" dirty="0"/>
              <a:t>atbilst</a:t>
            </a:r>
            <a:r>
              <a:rPr lang="en-US" dirty="0"/>
              <a:t>u</a:t>
            </a:r>
            <a:r>
              <a:rPr lang="lv" dirty="0"/>
              <a:t> mūsdienu digitālo izglītojamo vajadzībām</a:t>
            </a:r>
            <a:r>
              <a:rPr lang="en-US" dirty="0"/>
              <a:t>.</a:t>
            </a:r>
            <a:endParaRPr lang="lv" dirty="0"/>
          </a:p>
          <a:p>
            <a:r>
              <a:rPr lang="lv" dirty="0"/>
              <a:t>Kāpēc mums ir vajadzīgas digitālās prasmes un kā tās var ietekmēt iesaistīšanos? </a:t>
            </a:r>
          </a:p>
          <a:p>
            <a:pPr marL="342900" indent="-342900">
              <a:buFont typeface="Wingdings" panose="05000000000000000000" pitchFamily="2" charset="2"/>
              <a:buChar char="ü"/>
            </a:pPr>
            <a:r>
              <a:rPr lang="lv" dirty="0"/>
              <a:t>Nodrošina jaukt</a:t>
            </a:r>
            <a:r>
              <a:rPr lang="en-US" dirty="0"/>
              <a:t>as</a:t>
            </a:r>
            <a:r>
              <a:rPr lang="lv" dirty="0"/>
              <a:t> mācīšan</a:t>
            </a:r>
            <a:r>
              <a:rPr lang="en-US" dirty="0"/>
              <a:t>ā</a:t>
            </a:r>
            <a:r>
              <a:rPr lang="lv" dirty="0"/>
              <a:t>s</a:t>
            </a:r>
            <a:r>
              <a:rPr lang="en-US" dirty="0"/>
              <a:t> </a:t>
            </a:r>
            <a:r>
              <a:rPr lang="en-US" dirty="0" err="1"/>
              <a:t>iespējas</a:t>
            </a:r>
            <a:endParaRPr lang="lv" dirty="0"/>
          </a:p>
          <a:p>
            <a:pPr marL="342900" indent="-342900">
              <a:buFont typeface="Wingdings" panose="05000000000000000000" pitchFamily="2" charset="2"/>
              <a:buChar char="ü"/>
            </a:pPr>
            <a:r>
              <a:rPr lang="lv" dirty="0"/>
              <a:t>Palīdz savienot cilvēkus ar reālo pasauli</a:t>
            </a:r>
          </a:p>
          <a:p>
            <a:pPr marL="342900" indent="-342900">
              <a:buFont typeface="Wingdings" panose="05000000000000000000" pitchFamily="2" charset="2"/>
              <a:buChar char="ü"/>
            </a:pPr>
            <a:r>
              <a:rPr lang="lv" dirty="0"/>
              <a:t>Sagatavo cilvēkus darbam</a:t>
            </a:r>
          </a:p>
          <a:p>
            <a:pPr marL="342900" indent="-342900">
              <a:buFont typeface="Wingdings" panose="05000000000000000000" pitchFamily="2" charset="2"/>
              <a:buChar char="ü"/>
            </a:pPr>
            <a:r>
              <a:rPr lang="lv" dirty="0"/>
              <a:t>Veicina sadarbību</a:t>
            </a:r>
          </a:p>
          <a:p>
            <a:pPr marL="342900" indent="-342900">
              <a:buFont typeface="Wingdings" panose="05000000000000000000" pitchFamily="2" charset="2"/>
              <a:buChar char="ü"/>
            </a:pPr>
            <a:r>
              <a:rPr lang="lv" dirty="0"/>
              <a:t>Atbalsta dažāda veida izglītojamos</a:t>
            </a:r>
          </a:p>
          <a:p>
            <a:pPr marL="342900" indent="-342900">
              <a:buFont typeface="Wingdings" panose="05000000000000000000" pitchFamily="2" charset="2"/>
              <a:buChar char="ü"/>
            </a:pPr>
            <a:r>
              <a:rPr lang="lv" dirty="0"/>
              <a:t>Piekļūst informācijai vienkāršāk</a:t>
            </a:r>
          </a:p>
          <a:p>
            <a:pPr marL="342900" indent="-342900">
              <a:buFont typeface="Wingdings" panose="05000000000000000000" pitchFamily="2" charset="2"/>
              <a:buChar char="ü"/>
            </a:pPr>
            <a:r>
              <a:rPr lang="lv" dirty="0"/>
              <a:t>Māca mums, kā būt atbildīgiem tiešsaistē</a:t>
            </a:r>
          </a:p>
          <a:p>
            <a:endParaRPr lang="en-IE" dirty="0"/>
          </a:p>
        </p:txBody>
      </p:sp>
      <p:sp>
        <p:nvSpPr>
          <p:cNvPr id="3" name="Text Placeholder 2">
            <a:extLst>
              <a:ext uri="{FF2B5EF4-FFF2-40B4-BE49-F238E27FC236}">
                <a16:creationId xmlns:a16="http://schemas.microsoft.com/office/drawing/2014/main" id="{33406644-FCF1-524F-4A1E-8575648D9EC8}"/>
              </a:ext>
            </a:extLst>
          </p:cNvPr>
          <p:cNvSpPr>
            <a:spLocks noGrp="1"/>
          </p:cNvSpPr>
          <p:nvPr>
            <p:ph type="body" sz="quarter" idx="18"/>
          </p:nvPr>
        </p:nvSpPr>
        <p:spPr/>
        <p:txBody>
          <a:bodyPr/>
          <a:lstStyle/>
          <a:p>
            <a:r>
              <a:rPr lang="lv" dirty="0"/>
              <a:t>Kādas ir vajadzības saistībā ar tehnoloģijām?</a:t>
            </a:r>
          </a:p>
        </p:txBody>
      </p:sp>
      <p:pic>
        <p:nvPicPr>
          <p:cNvPr id="5" name="Graphic 4" descr="Computer with solid fill">
            <a:extLst>
              <a:ext uri="{FF2B5EF4-FFF2-40B4-BE49-F238E27FC236}">
                <a16:creationId xmlns:a16="http://schemas.microsoft.com/office/drawing/2014/main" id="{F9ED8489-E5AF-9E16-8434-57B35D5957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1233" y="3303373"/>
            <a:ext cx="2537254" cy="2743200"/>
          </a:xfrm>
          <a:prstGeom prst="rect">
            <a:avLst/>
          </a:prstGeom>
        </p:spPr>
      </p:pic>
    </p:spTree>
    <p:extLst>
      <p:ext uri="{BB962C8B-B14F-4D97-AF65-F5344CB8AC3E}">
        <p14:creationId xmlns:p14="http://schemas.microsoft.com/office/powerpoint/2010/main" val="4263013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442524" y="1856883"/>
            <a:ext cx="11102510" cy="4038015"/>
          </a:xfrm>
        </p:spPr>
        <p:txBody>
          <a:bodyPr/>
          <a:lstStyle/>
          <a:p>
            <a:pPr marL="342900" indent="-342900">
              <a:buFont typeface="+mj-lt"/>
              <a:buAutoNum type="arabicPeriod"/>
            </a:pPr>
            <a:r>
              <a:rPr lang="lv" dirty="0">
                <a:solidFill>
                  <a:schemeClr val="bg2">
                    <a:lumMod val="25000"/>
                  </a:schemeClr>
                </a:solidFill>
              </a:rPr>
              <a:t>Atveriet </a:t>
            </a:r>
            <a:r>
              <a:rPr lang="lv" dirty="0" err="1">
                <a:solidFill>
                  <a:schemeClr val="bg2">
                    <a:lumMod val="25000"/>
                  </a:schemeClr>
                </a:solidFill>
              </a:rPr>
              <a:t>Gmail</a:t>
            </a:r>
            <a:endParaRPr lang="hr-BA" sz="2400" dirty="0">
              <a:solidFill>
                <a:schemeClr val="bg2">
                  <a:lumMod val="25000"/>
                </a:schemeClr>
              </a:solidFill>
            </a:endParaRPr>
          </a:p>
          <a:p>
            <a:pPr marL="342900" indent="-342900">
              <a:buFont typeface="+mj-lt"/>
              <a:buAutoNum type="arabicPeriod"/>
            </a:pPr>
            <a:r>
              <a:rPr lang="lv" b="0" i="0" dirty="0">
                <a:solidFill>
                  <a:schemeClr val="tx1"/>
                </a:solidFill>
                <a:effectLst/>
              </a:rPr>
              <a:t>Dodieties uz iesūtnes kreiso pusi un noklikšķiniet uz "Vairāk" vai ritiniet uz leju, lai atrastu "+ Izveidot jaunu iezīmi".</a:t>
            </a:r>
            <a:endParaRPr lang="hr-BA" sz="2400" dirty="0">
              <a:solidFill>
                <a:schemeClr val="tx1"/>
              </a:solidFill>
            </a:endParaRPr>
          </a:p>
          <a:p>
            <a:pPr marL="342900" indent="-342900">
              <a:buFont typeface="+mj-lt"/>
              <a:buAutoNum type="arabicPeriod"/>
            </a:pPr>
            <a:r>
              <a:rPr lang="lv" sz="2400" dirty="0">
                <a:solidFill>
                  <a:schemeClr val="bg2">
                    <a:lumMod val="25000"/>
                  </a:schemeClr>
                </a:solidFill>
              </a:rPr>
              <a:t>Ierakstiet jaunās mapes nosaukumu lodziņā ar nosaukumu “Lūdzu, ievadiet jaunas etiķetes nosaukumu” .</a:t>
            </a:r>
            <a:endParaRPr lang="hr-BA" sz="2400" dirty="0">
              <a:solidFill>
                <a:schemeClr val="bg2">
                  <a:lumMod val="25000"/>
                </a:schemeClr>
              </a:solidFill>
            </a:endParaRPr>
          </a:p>
          <a:p>
            <a:pPr marL="342900" indent="-342900">
              <a:buFont typeface="+mj-lt"/>
              <a:buAutoNum type="arabicPeriod"/>
            </a:pPr>
            <a:r>
              <a:rPr lang="lv" dirty="0">
                <a:solidFill>
                  <a:schemeClr val="bg2">
                    <a:lumMod val="25000"/>
                  </a:schemeClr>
                </a:solidFill>
              </a:rPr>
              <a:t>Ja vēlaties izveidot jauno mapi zem citas mapes, noklikšķiniet uz lodziņa "Nest label under" un atlasiet mapi, kurā vēlaties izveidot šo jauno mapi.</a:t>
            </a:r>
          </a:p>
          <a:p>
            <a:pPr marL="342900" indent="-342900">
              <a:buFont typeface="+mj-lt"/>
              <a:buAutoNum type="arabicPeriod"/>
            </a:pPr>
            <a:r>
              <a:rPr lang="lv" dirty="0">
                <a:solidFill>
                  <a:schemeClr val="bg2">
                    <a:lumMod val="25000"/>
                  </a:schemeClr>
                </a:solidFill>
              </a:rPr>
              <a:t>Tagad šajā mapē varat glabāt failus, kurus vēlaties paturēt.</a:t>
            </a:r>
          </a:p>
          <a:p>
            <a:endParaRPr lang="en-GB" dirty="0"/>
          </a:p>
          <a:p>
            <a:endParaRPr lang="en-RU"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a:xfrm>
            <a:off x="447065" y="309492"/>
            <a:ext cx="11097969" cy="728734"/>
          </a:xfrm>
        </p:spPr>
        <p:txBody>
          <a:bodyPr>
            <a:normAutofit/>
          </a:bodyPr>
          <a:lstStyle/>
          <a:p>
            <a:r>
              <a:rPr lang="lv" dirty="0"/>
              <a:t>Darbība — e-pasta mapju izveide</a:t>
            </a:r>
            <a:endParaRPr lang="en-RU" dirty="0"/>
          </a:p>
        </p:txBody>
      </p:sp>
    </p:spTree>
    <p:extLst>
      <p:ext uri="{BB962C8B-B14F-4D97-AF65-F5344CB8AC3E}">
        <p14:creationId xmlns:p14="http://schemas.microsoft.com/office/powerpoint/2010/main" val="3847914690"/>
      </p:ext>
    </p:extLst>
  </p:cSld>
  <p:clrMapOvr>
    <a:masterClrMapping/>
  </p:clrMapOvr>
</p:sld>
</file>

<file path=ppt/theme/theme1.xml><?xml version="1.0" encoding="utf-8"?>
<a:theme xmlns:a="http://schemas.openxmlformats.org/drawingml/2006/main" name="Office Them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E5D6652-50A6-4F01-B2F1-45B8F987AC0B}">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99656</TotalTime>
  <Words>5383</Words>
  <Application>Microsoft Office PowerPoint</Application>
  <PresentationFormat>Widescreen</PresentationFormat>
  <Paragraphs>384</Paragraphs>
  <Slides>63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63</vt:i4>
      </vt:variant>
    </vt:vector>
  </HeadingPairs>
  <TitlesOfParts>
    <vt:vector size="74" baseType="lpstr">
      <vt:lpstr>Arial</vt:lpstr>
      <vt:lpstr>Avenir Book</vt:lpstr>
      <vt:lpstr>Calibri</vt:lpstr>
      <vt:lpstr>Calibri Light</vt:lpstr>
      <vt:lpstr>Open Sans</vt:lpstr>
      <vt:lpstr>proxima-n-w01-reg</vt:lpstr>
      <vt:lpstr>Quattrocento Sans</vt:lpstr>
      <vt:lpstr>Source Sans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212</cp:revision>
  <dcterms:created xsi:type="dcterms:W3CDTF">2019-11-20T14:08:21Z</dcterms:created>
  <dcterms:modified xsi:type="dcterms:W3CDTF">2022-11-04T12:24:20Z</dcterms:modified>
</cp:coreProperties>
</file>