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75" r:id="rId2"/>
    <p:sldId id="353" r:id="rId3"/>
    <p:sldId id="682" r:id="rId4"/>
    <p:sldId id="321" r:id="rId5"/>
    <p:sldId id="322" r:id="rId6"/>
    <p:sldId id="344" r:id="rId7"/>
    <p:sldId id="345" r:id="rId8"/>
    <p:sldId id="324" r:id="rId9"/>
    <p:sldId id="679" r:id="rId10"/>
    <p:sldId id="680" r:id="rId11"/>
    <p:sldId id="346" r:id="rId12"/>
    <p:sldId id="343" r:id="rId13"/>
    <p:sldId id="323" r:id="rId14"/>
    <p:sldId id="330" r:id="rId15"/>
    <p:sldId id="327" r:id="rId16"/>
    <p:sldId id="347" r:id="rId17"/>
    <p:sldId id="348" r:id="rId18"/>
    <p:sldId id="336" r:id="rId19"/>
    <p:sldId id="328" r:id="rId20"/>
    <p:sldId id="349" r:id="rId21"/>
    <p:sldId id="329" r:id="rId22"/>
    <p:sldId id="350" r:id="rId23"/>
    <p:sldId id="331" r:id="rId24"/>
    <p:sldId id="351" r:id="rId25"/>
    <p:sldId id="332" r:id="rId26"/>
    <p:sldId id="337" r:id="rId27"/>
    <p:sldId id="718" r:id="rId28"/>
    <p:sldId id="719" r:id="rId29"/>
    <p:sldId id="720" r:id="rId30"/>
    <p:sldId id="721" r:id="rId31"/>
    <p:sldId id="722" r:id="rId32"/>
    <p:sldId id="333" r:id="rId33"/>
    <p:sldId id="334" r:id="rId34"/>
    <p:sldId id="335" r:id="rId35"/>
    <p:sldId id="338" r:id="rId36"/>
    <p:sldId id="339" r:id="rId37"/>
    <p:sldId id="340" r:id="rId38"/>
    <p:sldId id="724" r:id="rId39"/>
    <p:sldId id="725" r:id="rId40"/>
    <p:sldId id="726" r:id="rId41"/>
    <p:sldId id="684" r:id="rId42"/>
    <p:sldId id="685" r:id="rId43"/>
    <p:sldId id="341" r:id="rId44"/>
    <p:sldId id="686" r:id="rId45"/>
    <p:sldId id="687" r:id="rId46"/>
    <p:sldId id="688" r:id="rId47"/>
    <p:sldId id="690" r:id="rId48"/>
    <p:sldId id="716" r:id="rId49"/>
    <p:sldId id="691" r:id="rId50"/>
    <p:sldId id="692" r:id="rId51"/>
    <p:sldId id="693" r:id="rId52"/>
    <p:sldId id="694" r:id="rId53"/>
    <p:sldId id="696" r:id="rId54"/>
    <p:sldId id="697" r:id="rId55"/>
    <p:sldId id="698" r:id="rId56"/>
    <p:sldId id="699" r:id="rId57"/>
    <p:sldId id="701" r:id="rId58"/>
    <p:sldId id="702" r:id="rId59"/>
    <p:sldId id="703" r:id="rId60"/>
    <p:sldId id="728" r:id="rId61"/>
    <p:sldId id="729" r:id="rId62"/>
    <p:sldId id="730" r:id="rId63"/>
    <p:sldId id="704" r:id="rId64"/>
    <p:sldId id="705" r:id="rId65"/>
    <p:sldId id="342" r:id="rId66"/>
    <p:sldId id="706" r:id="rId67"/>
    <p:sldId id="707" r:id="rId68"/>
    <p:sldId id="710" r:id="rId69"/>
    <p:sldId id="708" r:id="rId70"/>
    <p:sldId id="709" r:id="rId71"/>
    <p:sldId id="671" r:id="rId72"/>
    <p:sldId id="711" r:id="rId73"/>
    <p:sldId id="712" r:id="rId74"/>
    <p:sldId id="714" r:id="rId75"/>
    <p:sldId id="713" r:id="rId76"/>
    <p:sldId id="715" r:id="rId77"/>
    <p:sldId id="320"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C67"/>
    <a:srgbClr val="F9A169"/>
    <a:srgbClr val="8D5B98"/>
    <a:srgbClr val="0675AD"/>
    <a:srgbClr val="7AB5E1"/>
    <a:srgbClr val="E7F3F9"/>
    <a:srgbClr val="F35383"/>
    <a:srgbClr val="F8B601"/>
    <a:srgbClr val="2BBCAD"/>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4"/>
    <p:restoredTop sz="94729"/>
  </p:normalViewPr>
  <p:slideViewPr>
    <p:cSldViewPr snapToGrid="0" snapToObjects="1">
      <p:cViewPr varScale="1">
        <p:scale>
          <a:sx n="67" d="100"/>
          <a:sy n="67" d="100"/>
        </p:scale>
        <p:origin x="472" y="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3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Teach Digital</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010856"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Teach Digital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722A7-1C39-FC47-A432-2622D9F013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12" name="Rectangle 11">
            <a:extLst>
              <a:ext uri="{FF2B5EF4-FFF2-40B4-BE49-F238E27FC236}">
                <a16:creationId xmlns:a16="http://schemas.microsoft.com/office/drawing/2014/main" id="{B66362D1-9BC6-4A43-A55E-EF4CF15CD31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3" name="Picture 12">
            <a:extLst>
              <a:ext uri="{FF2B5EF4-FFF2-40B4-BE49-F238E27FC236}">
                <a16:creationId xmlns:a16="http://schemas.microsoft.com/office/drawing/2014/main" id="{02A44D93-0D27-9042-8159-A057051648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DC487E3-6074-0D4C-A74B-C31FF52A9FB5}"/>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0F47B9-CF40-104D-B859-E5ADBFCC8392}"/>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9" name="Picture Placeholder 2">
            <a:extLst>
              <a:ext uri="{FF2B5EF4-FFF2-40B4-BE49-F238E27FC236}">
                <a16:creationId xmlns:a16="http://schemas.microsoft.com/office/drawing/2014/main" id="{8CBECFD7-6A1A-E94D-99C1-A40B89BF84E7}"/>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5B40126E-A39E-AA4E-8BA6-822A959A8E42}"/>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5703266C-6EF7-554B-B3AF-CB53EABB957F}"/>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C7C98D3C-5D14-0644-9D61-3D928919F272}"/>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99989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A00E06-BB24-D446-BDB7-9877E43B8F90}"/>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3" name="Picture 12">
            <a:extLst>
              <a:ext uri="{FF2B5EF4-FFF2-40B4-BE49-F238E27FC236}">
                <a16:creationId xmlns:a16="http://schemas.microsoft.com/office/drawing/2014/main" id="{7A171C3C-3123-D043-8935-8A5F41157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5B02EDA3-E147-CC4C-953A-1F76B5E34F9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E4421A-BF50-A045-B702-F5275BA889E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F71D76A7-02EA-3A4E-B3A2-4BC162A1D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7" name="Picture Placeholder 2">
            <a:extLst>
              <a:ext uri="{FF2B5EF4-FFF2-40B4-BE49-F238E27FC236}">
                <a16:creationId xmlns:a16="http://schemas.microsoft.com/office/drawing/2014/main" id="{D3837191-2305-4545-8A7D-51611BEDD958}"/>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064A771-7213-3C40-829C-171D54EA401D}"/>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97607DEF-B7D1-E444-91B0-E2C90C327490}"/>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B971CD8E-79E8-E74C-A829-1BAF50499B5A}"/>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403461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73220A-3550-FD4D-94C5-803CC658900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3" name="Picture 12">
            <a:extLst>
              <a:ext uri="{FF2B5EF4-FFF2-40B4-BE49-F238E27FC236}">
                <a16:creationId xmlns:a16="http://schemas.microsoft.com/office/drawing/2014/main" id="{F6A7C662-CBC3-794F-95C8-EC9186ABD9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4BC335C-1692-C24F-A409-A469A1AA8B00}"/>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573BD9B-8871-D249-9E18-4E3B9CE2DF9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ACFB8328-D730-C342-920A-585A5D964F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8" name="Text Placeholder 23">
            <a:extLst>
              <a:ext uri="{FF2B5EF4-FFF2-40B4-BE49-F238E27FC236}">
                <a16:creationId xmlns:a16="http://schemas.microsoft.com/office/drawing/2014/main" id="{74795602-565A-C34E-B570-10AFC727C56A}"/>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Picture Placeholder 2">
            <a:extLst>
              <a:ext uri="{FF2B5EF4-FFF2-40B4-BE49-F238E27FC236}">
                <a16:creationId xmlns:a16="http://schemas.microsoft.com/office/drawing/2014/main" id="{4DB1E918-52B8-C849-8B5C-8F9112A8E10D}"/>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5">
            <a:extLst>
              <a:ext uri="{FF2B5EF4-FFF2-40B4-BE49-F238E27FC236}">
                <a16:creationId xmlns:a16="http://schemas.microsoft.com/office/drawing/2014/main" id="{2DDEAD3F-B1A9-A840-9B5E-D12893E8498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F0837F0F-E238-624F-AC6A-3558BE4D0899}"/>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9189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3" name="Picture 2">
            <a:extLst>
              <a:ext uri="{FF2B5EF4-FFF2-40B4-BE49-F238E27FC236}">
                <a16:creationId xmlns:a16="http://schemas.microsoft.com/office/drawing/2014/main" id="{98656A3C-6134-654C-A191-012BD1E2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49109257-17FB-F14B-909D-1E00C235A684}"/>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14">
            <a:extLst>
              <a:ext uri="{FF2B5EF4-FFF2-40B4-BE49-F238E27FC236}">
                <a16:creationId xmlns:a16="http://schemas.microsoft.com/office/drawing/2014/main" id="{8BE0F57F-6783-BA48-82E0-591F6E3B09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4702883-DA73-7240-95D7-1FF75AC62E6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2049B3-136D-764C-9BCD-4FF4201D720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0" name="Picture Placeholder 2">
            <a:extLst>
              <a:ext uri="{FF2B5EF4-FFF2-40B4-BE49-F238E27FC236}">
                <a16:creationId xmlns:a16="http://schemas.microsoft.com/office/drawing/2014/main" id="{A6DB122B-F156-F14C-AA68-E8EC2B3474DE}"/>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D6630FFF-7AAE-FB44-8905-6A809A4030FA}"/>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189064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2E8290-5B0C-2E48-B190-526416823B97}"/>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4" name="Picture 13">
            <a:extLst>
              <a:ext uri="{FF2B5EF4-FFF2-40B4-BE49-F238E27FC236}">
                <a16:creationId xmlns:a16="http://schemas.microsoft.com/office/drawing/2014/main" id="{1EDD457B-C0D0-E24E-8AD2-ADEAC9933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71C524F2-611C-E84A-A1CA-DE982187234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14">
            <a:extLst>
              <a:ext uri="{FF2B5EF4-FFF2-40B4-BE49-F238E27FC236}">
                <a16:creationId xmlns:a16="http://schemas.microsoft.com/office/drawing/2014/main" id="{26AC7D4F-A7BC-9043-AA54-BC9367F0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822D7F6A-76D5-614E-B084-713B6FC8CF5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A4A021-9130-BD4C-8343-74592FD738F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1" name="Picture Placeholder 2">
            <a:extLst>
              <a:ext uri="{FF2B5EF4-FFF2-40B4-BE49-F238E27FC236}">
                <a16:creationId xmlns:a16="http://schemas.microsoft.com/office/drawing/2014/main" id="{60F74401-A7B9-C742-98C2-76F8087999CA}"/>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3" name="Text Placeholder 23">
            <a:extLst>
              <a:ext uri="{FF2B5EF4-FFF2-40B4-BE49-F238E27FC236}">
                <a16:creationId xmlns:a16="http://schemas.microsoft.com/office/drawing/2014/main" id="{DF71B142-5F17-FC44-9F56-FD565305E633}"/>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8821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4256EE-1B43-EC48-BD98-89B156361636}"/>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3" name="Picture 12">
            <a:extLst>
              <a:ext uri="{FF2B5EF4-FFF2-40B4-BE49-F238E27FC236}">
                <a16:creationId xmlns:a16="http://schemas.microsoft.com/office/drawing/2014/main" id="{8C22E070-D2CE-5041-87A2-8A203DA0E9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FBB6D345-DBD3-B64F-B8AE-DFA5C47F99EB}"/>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14">
            <a:extLst>
              <a:ext uri="{FF2B5EF4-FFF2-40B4-BE49-F238E27FC236}">
                <a16:creationId xmlns:a16="http://schemas.microsoft.com/office/drawing/2014/main" id="{84E86738-5BE0-8848-9F64-68AF73D236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8969E69-C484-9743-AD7B-308CBF152A5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6318F6-1B24-8E41-A52A-1D7C0AF7ACB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22" name="Picture Placeholder 2">
            <a:extLst>
              <a:ext uri="{FF2B5EF4-FFF2-40B4-BE49-F238E27FC236}">
                <a16:creationId xmlns:a16="http://schemas.microsoft.com/office/drawing/2014/main" id="{84C7C39E-1C29-3441-A0E8-241DF76273F2}"/>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F290070-81DB-BA43-9D70-1B91919F32BF}"/>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32251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17410-EDF9-3A4A-9D7F-B614F6D482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7" name="Rectangle 26">
            <a:extLst>
              <a:ext uri="{FF2B5EF4-FFF2-40B4-BE49-F238E27FC236}">
                <a16:creationId xmlns:a16="http://schemas.microsoft.com/office/drawing/2014/main" id="{6CD8EA75-CA34-6A4F-A3BC-AA7CBC6BD8D1}"/>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1" name="Rectangle 10">
            <a:extLst>
              <a:ext uri="{FF2B5EF4-FFF2-40B4-BE49-F238E27FC236}">
                <a16:creationId xmlns:a16="http://schemas.microsoft.com/office/drawing/2014/main" id="{90A4AF43-A94D-5D4B-AB74-5D2BB300297A}"/>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2" name="Picture 11">
            <a:extLst>
              <a:ext uri="{FF2B5EF4-FFF2-40B4-BE49-F238E27FC236}">
                <a16:creationId xmlns:a16="http://schemas.microsoft.com/office/drawing/2014/main" id="{4D54F347-7888-9A4A-91F4-F411D12EA9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ABED707A-40A9-3148-86C3-0373DF40C34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38C4A9-07F5-CB43-A760-9064E4CAF56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23" name="Text Placeholder 23">
            <a:extLst>
              <a:ext uri="{FF2B5EF4-FFF2-40B4-BE49-F238E27FC236}">
                <a16:creationId xmlns:a16="http://schemas.microsoft.com/office/drawing/2014/main" id="{8D4F9F0C-89D5-7E4D-B38B-CAB98B64DEF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a:extLst>
              <a:ext uri="{FF2B5EF4-FFF2-40B4-BE49-F238E27FC236}">
                <a16:creationId xmlns:a16="http://schemas.microsoft.com/office/drawing/2014/main" id="{47A2C8AF-628A-2348-855D-3AE0B7205C24}"/>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5" name="Text Placeholder 23">
            <a:extLst>
              <a:ext uri="{FF2B5EF4-FFF2-40B4-BE49-F238E27FC236}">
                <a16:creationId xmlns:a16="http://schemas.microsoft.com/office/drawing/2014/main" id="{F3D2B0FC-1B22-6D44-A024-C09860EE666B}"/>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Text Placeholder 25">
            <a:extLst>
              <a:ext uri="{FF2B5EF4-FFF2-40B4-BE49-F238E27FC236}">
                <a16:creationId xmlns:a16="http://schemas.microsoft.com/office/drawing/2014/main" id="{54DD936C-F814-8144-8DF1-5B74DC96DF1B}"/>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7" name="Text Placeholder 23">
            <a:extLst>
              <a:ext uri="{FF2B5EF4-FFF2-40B4-BE49-F238E27FC236}">
                <a16:creationId xmlns:a16="http://schemas.microsoft.com/office/drawing/2014/main" id="{C4B9319D-6C8C-0147-8CAC-3A52DE310CDB}"/>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43454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DDC49D-173C-7C41-A7D8-49B6AD37AC5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9" name="Picture 18">
            <a:extLst>
              <a:ext uri="{FF2B5EF4-FFF2-40B4-BE49-F238E27FC236}">
                <a16:creationId xmlns:a16="http://schemas.microsoft.com/office/drawing/2014/main" id="{38C3E6E9-9520-E449-97C3-018099DCA7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242D04DB-0DD8-D04B-A7A1-E9CFEB96436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479E146-C551-CA4C-A359-EDCA8350075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5F99FA72-C0AE-EA43-AB1F-46B9878B37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1592C7B2-D692-5D4F-9B9B-D4646E51A1E2}"/>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6" name="Text Placeholder 23">
            <a:extLst>
              <a:ext uri="{FF2B5EF4-FFF2-40B4-BE49-F238E27FC236}">
                <a16:creationId xmlns:a16="http://schemas.microsoft.com/office/drawing/2014/main" id="{1C3DCBE2-C19F-CB42-BBC6-392F00243FD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6F31E50C-9BC5-EA47-8A02-12D8E750D7B6}"/>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3F627DAD-2378-8641-BA54-0A532B723F96}"/>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5">
            <a:extLst>
              <a:ext uri="{FF2B5EF4-FFF2-40B4-BE49-F238E27FC236}">
                <a16:creationId xmlns:a16="http://schemas.microsoft.com/office/drawing/2014/main" id="{A62659DF-D1B3-5544-88AA-7CE822EB4CAE}"/>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3">
            <a:extLst>
              <a:ext uri="{FF2B5EF4-FFF2-40B4-BE49-F238E27FC236}">
                <a16:creationId xmlns:a16="http://schemas.microsoft.com/office/drawing/2014/main" id="{C53D4E93-3AB3-F546-8C27-761B43EF27C5}"/>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32536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271CE3-C108-B346-B89F-D5E376B1D43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9" name="Picture 18">
            <a:extLst>
              <a:ext uri="{FF2B5EF4-FFF2-40B4-BE49-F238E27FC236}">
                <a16:creationId xmlns:a16="http://schemas.microsoft.com/office/drawing/2014/main" id="{14D88905-FF2C-7445-B877-891AD78E3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AEA3A5DB-900B-D244-9636-32F7F32DCC8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FBAFCD-346C-724F-8637-2AF1B652BBE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350DCD9C-4FF3-CB43-8A1E-DB09A06571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7C57141E-5C33-5041-BC74-0D7DAE08BDA8}"/>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4" name="Text Placeholder 25">
            <a:extLst>
              <a:ext uri="{FF2B5EF4-FFF2-40B4-BE49-F238E27FC236}">
                <a16:creationId xmlns:a16="http://schemas.microsoft.com/office/drawing/2014/main" id="{867F17CC-BEE1-D349-B9FA-10B4C8E7942D}"/>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3">
            <a:extLst>
              <a:ext uri="{FF2B5EF4-FFF2-40B4-BE49-F238E27FC236}">
                <a16:creationId xmlns:a16="http://schemas.microsoft.com/office/drawing/2014/main" id="{04F14022-B116-0941-883F-17EF84AB1A5E}"/>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B3293A82-8B38-F644-907E-F602CC0FD908}"/>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BDDF8DE1-F791-AE4B-B035-728B6E2FE48E}"/>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8FBE295B-C991-184C-8376-09983C4A173D}"/>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300430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550F17-CAB0-FA4C-BEA4-978DCFA9688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Picture 9">
            <a:extLst>
              <a:ext uri="{FF2B5EF4-FFF2-40B4-BE49-F238E27FC236}">
                <a16:creationId xmlns:a16="http://schemas.microsoft.com/office/drawing/2014/main" id="{BBBF37F2-6EFA-A34C-AC25-6EC9E07F4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0CD03717-FE35-7F4B-9C71-F9F6D389DE1E}"/>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7014B4-DCCE-E140-A4B6-7F58DFBAED7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8" name="Text Placeholder 23">
            <a:extLst>
              <a:ext uri="{FF2B5EF4-FFF2-40B4-BE49-F238E27FC236}">
                <a16:creationId xmlns:a16="http://schemas.microsoft.com/office/drawing/2014/main" id="{3CED6840-CC93-A54A-B914-0BD66E5D7418}"/>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F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Teach Digital</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807F8D-88D4-7E49-B490-4FB946EF64EC}"/>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017050-F2FA-CE45-B004-73CF13497B5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9" name="Picture 8">
            <a:extLst>
              <a:ext uri="{FF2B5EF4-FFF2-40B4-BE49-F238E27FC236}">
                <a16:creationId xmlns:a16="http://schemas.microsoft.com/office/drawing/2014/main" id="{01C255B7-971E-9345-9E79-4645B8ED07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2033975D-9864-834C-BBA3-D649429F8864}"/>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94F560C-B007-9440-A3BF-2646C11CDFD4}"/>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52674A0C-D6B5-AB4C-8491-7188D48BF5C6}"/>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5CAAAF-9203-344C-A81B-62D974EF1D53}"/>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71D9DF-1F77-5241-8F15-ADFC835A8E73}"/>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9" name="Picture 8">
            <a:extLst>
              <a:ext uri="{FF2B5EF4-FFF2-40B4-BE49-F238E27FC236}">
                <a16:creationId xmlns:a16="http://schemas.microsoft.com/office/drawing/2014/main" id="{DA631EB9-87FE-3C4D-88F8-2BD6FDD4F7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13B96A47-9A9C-314B-9ECF-1CBB1B5F1E1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C3781A-0B12-8A43-B311-F278A3A0734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BFC85CD8-3289-9A4A-A9E7-1366A69D2FF1}"/>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3530547" y="2061842"/>
            <a:ext cx="8139132"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384839"/>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3530547" y="2061842"/>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098619" y="1851684"/>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1396563" y="1983442"/>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Text Placeholder 25"/>
          <p:cNvSpPr>
            <a:spLocks noGrp="1"/>
          </p:cNvSpPr>
          <p:nvPr>
            <p:ph type="body" sz="quarter" idx="15" hasCustomPrompt="1"/>
          </p:nvPr>
        </p:nvSpPr>
        <p:spPr>
          <a:xfrm>
            <a:off x="1573306" y="221468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3543994" y="3460336"/>
            <a:ext cx="8139132"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3543994" y="3460336"/>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12066" y="3250178"/>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1410010" y="3381936"/>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1586753" y="3613174"/>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3557441" y="4872277"/>
            <a:ext cx="8139132"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3557441" y="4872277"/>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25513" y="4662119"/>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1423457" y="4793877"/>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1600200" y="502511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152916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0" name="Rectangle 9">
            <a:extLst>
              <a:ext uri="{FF2B5EF4-FFF2-40B4-BE49-F238E27FC236}">
                <a16:creationId xmlns:a16="http://schemas.microsoft.com/office/drawing/2014/main" id="{F788E446-E118-774D-AB19-C44130379EC7}"/>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10">
            <a:extLst>
              <a:ext uri="{FF2B5EF4-FFF2-40B4-BE49-F238E27FC236}">
                <a16:creationId xmlns:a16="http://schemas.microsoft.com/office/drawing/2014/main" id="{9285A7D5-15B9-A345-A206-EA0575CEC6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AF4A7412-FA68-E246-AFC6-9FDC6D3AC4B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09FB67-04A3-F947-9F1F-295D6EA6095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3" name="Picture 2">
            <a:extLst>
              <a:ext uri="{FF2B5EF4-FFF2-40B4-BE49-F238E27FC236}">
                <a16:creationId xmlns:a16="http://schemas.microsoft.com/office/drawing/2014/main" id="{3F18ABFE-2C34-3F42-B56E-DB633831C8E9}"/>
              </a:ext>
            </a:extLst>
          </p:cNvPr>
          <p:cNvPicPr>
            <a:picLocks noChangeAspect="1"/>
          </p:cNvPicPr>
          <p:nvPr userDrawn="1"/>
        </p:nvPicPr>
        <p:blipFill>
          <a:blip r:embed="rId4"/>
          <a:stretch>
            <a:fillRect/>
          </a:stretch>
        </p:blipFill>
        <p:spPr>
          <a:xfrm>
            <a:off x="9487647" y="2266200"/>
            <a:ext cx="2719554" cy="2325600"/>
          </a:xfrm>
          <a:prstGeom prst="rect">
            <a:avLst/>
          </a:prstGeom>
        </p:spPr>
      </p:pic>
      <p:sp>
        <p:nvSpPr>
          <p:cNvPr id="17" name="Text Placeholder 23">
            <a:extLst>
              <a:ext uri="{FF2B5EF4-FFF2-40B4-BE49-F238E27FC236}">
                <a16:creationId xmlns:a16="http://schemas.microsoft.com/office/drawing/2014/main" id="{E80FF3BA-1540-F841-8174-8B00F6499291}"/>
              </a:ext>
            </a:extLst>
          </p:cNvPr>
          <p:cNvSpPr>
            <a:spLocks noGrp="1"/>
          </p:cNvSpPr>
          <p:nvPr>
            <p:ph type="body" sz="quarter" idx="13" hasCustomPrompt="1"/>
          </p:nvPr>
        </p:nvSpPr>
        <p:spPr>
          <a:xfrm>
            <a:off x="447066" y="309492"/>
            <a:ext cx="11222614" cy="1057553"/>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4236862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662949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Laptop">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C3F552-799F-368A-EB57-59E4D62D25C1}"/>
              </a:ext>
            </a:extLst>
          </p:cNvPr>
          <p:cNvPicPr>
            <a:picLocks noChangeAspect="1"/>
          </p:cNvPicPr>
          <p:nvPr userDrawn="1"/>
        </p:nvPicPr>
        <p:blipFill>
          <a:blip r:embed="rId2"/>
          <a:stretch>
            <a:fillRect/>
          </a:stretch>
        </p:blipFill>
        <p:spPr>
          <a:xfrm rot="10800000">
            <a:off x="0" y="3981233"/>
            <a:ext cx="2719554" cy="2325600"/>
          </a:xfrm>
          <a:prstGeom prst="rect">
            <a:avLst/>
          </a:prstGeom>
        </p:spPr>
      </p:pic>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387" t="10823" r="49050" b="5574"/>
          <a:stretch/>
        </p:blipFill>
        <p:spPr>
          <a:xfrm>
            <a:off x="5427977" y="740153"/>
            <a:ext cx="6764023"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7372351" y="1223694"/>
            <a:ext cx="4819650"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194267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25" t="-1173" r="6562" b="12394"/>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0" name="Rectangle 9">
            <a:extLst>
              <a:ext uri="{FF2B5EF4-FFF2-40B4-BE49-F238E27FC236}">
                <a16:creationId xmlns:a16="http://schemas.microsoft.com/office/drawing/2014/main" id="{04CAB93D-F2F9-6A4E-B93B-AA4D39B82EC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3" name="Picture 12">
            <a:extLst>
              <a:ext uri="{FF2B5EF4-FFF2-40B4-BE49-F238E27FC236}">
                <a16:creationId xmlns:a16="http://schemas.microsoft.com/office/drawing/2014/main" id="{9779D811-CADC-284B-BA68-F58DA79E9D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EE6ED192-1BF0-D241-85AE-1AD3E6549CA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27FE09-AF5D-A342-B421-92940B34371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A97484F3-F520-C047-831B-70CB74C12F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4827494"/>
            <a:ext cx="2831843" cy="2030506"/>
          </a:xfrm>
          <a:prstGeom prst="rect">
            <a:avLst/>
          </a:prstGeom>
        </p:spPr>
      </p:pic>
      <p:sp>
        <p:nvSpPr>
          <p:cNvPr id="16" name="Text Placeholder 23">
            <a:extLst>
              <a:ext uri="{FF2B5EF4-FFF2-40B4-BE49-F238E27FC236}">
                <a16:creationId xmlns:a16="http://schemas.microsoft.com/office/drawing/2014/main" id="{08AB1C73-2554-CE44-B3F5-0E39261EDA7B}"/>
              </a:ext>
            </a:extLst>
          </p:cNvPr>
          <p:cNvSpPr>
            <a:spLocks noGrp="1"/>
          </p:cNvSpPr>
          <p:nvPr>
            <p:ph type="body" sz="quarter" idx="19" hasCustomPrompt="1"/>
          </p:nvPr>
        </p:nvSpPr>
        <p:spPr>
          <a:xfrm>
            <a:off x="447066" y="309492"/>
            <a:ext cx="11222614" cy="965087"/>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3BDC11-316A-2942-A68D-84819EE5171B}"/>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6221353" y="1155882"/>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6221353" y="1701813"/>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6221353" y="2268752"/>
            <a:ext cx="2812464" cy="323455"/>
          </a:xfrm>
        </p:spPr>
        <p:txBody>
          <a:bodyPr anchor="t">
            <a:normAutofit/>
          </a:bodyPr>
          <a:lstStyle>
            <a:lvl1pPr marL="0" indent="0">
              <a:buNone/>
              <a:defRPr sz="1600">
                <a:solidFill>
                  <a:srgbClr val="0675AD"/>
                </a:solidFill>
              </a:defRPr>
            </a:lvl1pPr>
          </a:lstStyle>
          <a:p>
            <a:pPr lvl="0"/>
            <a:r>
              <a:rPr lang="en-US" dirty="0"/>
              <a:t>Text 1</a:t>
            </a:r>
          </a:p>
        </p:txBody>
      </p:sp>
      <p:pic>
        <p:nvPicPr>
          <p:cNvPr id="10" name="Picture 9">
            <a:extLst>
              <a:ext uri="{FF2B5EF4-FFF2-40B4-BE49-F238E27FC236}">
                <a16:creationId xmlns:a16="http://schemas.microsoft.com/office/drawing/2014/main" id="{F353FDFF-8009-F547-9313-A94F138AB5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12" name="Picture 11">
            <a:extLst>
              <a:ext uri="{FF2B5EF4-FFF2-40B4-BE49-F238E27FC236}">
                <a16:creationId xmlns:a16="http://schemas.microsoft.com/office/drawing/2014/main" id="{C5271788-4CA4-464C-9D7B-65B32F0F3EFF}"/>
              </a:ext>
            </a:extLst>
          </p:cNvPr>
          <p:cNvPicPr>
            <a:picLocks noChangeAspect="1"/>
          </p:cNvPicPr>
          <p:nvPr userDrawn="1"/>
        </p:nvPicPr>
        <p:blipFill>
          <a:blip r:embed="rId3"/>
          <a:stretch>
            <a:fillRect/>
          </a:stretch>
        </p:blipFill>
        <p:spPr>
          <a:xfrm>
            <a:off x="9063505" y="5761161"/>
            <a:ext cx="1840921" cy="411785"/>
          </a:xfrm>
          <a:prstGeom prst="rect">
            <a:avLst/>
          </a:prstGeom>
        </p:spPr>
      </p:pic>
      <p:sp>
        <p:nvSpPr>
          <p:cNvPr id="13" name="Text Placeholder 23">
            <a:extLst>
              <a:ext uri="{FF2B5EF4-FFF2-40B4-BE49-F238E27FC236}">
                <a16:creationId xmlns:a16="http://schemas.microsoft.com/office/drawing/2014/main" id="{02748C14-CCCA-334E-B307-BB13D4F83C0B}"/>
              </a:ext>
            </a:extLst>
          </p:cNvPr>
          <p:cNvSpPr>
            <a:spLocks noGrp="1"/>
          </p:cNvSpPr>
          <p:nvPr>
            <p:ph type="body" sz="quarter" idx="18"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Thank You</a:t>
            </a:r>
          </a:p>
        </p:txBody>
      </p:sp>
      <p:sp>
        <p:nvSpPr>
          <p:cNvPr id="14" name="Text Placeholder 23">
            <a:extLst>
              <a:ext uri="{FF2B5EF4-FFF2-40B4-BE49-F238E27FC236}">
                <a16:creationId xmlns:a16="http://schemas.microsoft.com/office/drawing/2014/main" id="{B26830F4-09E1-E34D-8894-84D33E94EECE}"/>
              </a:ext>
            </a:extLst>
          </p:cNvPr>
          <p:cNvSpPr>
            <a:spLocks noGrp="1"/>
          </p:cNvSpPr>
          <p:nvPr>
            <p:ph type="body" sz="quarter" idx="19" hasCustomPrompt="1"/>
          </p:nvPr>
        </p:nvSpPr>
        <p:spPr>
          <a:xfrm>
            <a:off x="428263" y="5726857"/>
            <a:ext cx="4642930" cy="697353"/>
          </a:xfrm>
        </p:spPr>
        <p:txBody>
          <a:bodyPr>
            <a:normAutofit/>
          </a:bodyPr>
          <a:lstStyle>
            <a:lvl1pPr marL="0" indent="0" algn="l">
              <a:buNone/>
              <a:defRPr sz="3600" i="1">
                <a:solidFill>
                  <a:srgbClr val="0675AD"/>
                </a:solidFill>
                <a:latin typeface="+mn-lt"/>
              </a:defRPr>
            </a:lvl1pPr>
          </a:lstStyle>
          <a:p>
            <a:pPr lvl="0"/>
            <a:r>
              <a:rPr lang="en-US" dirty="0"/>
              <a:t>Any Questions?</a:t>
            </a:r>
          </a:p>
        </p:txBody>
      </p:sp>
      <p:pic>
        <p:nvPicPr>
          <p:cNvPr id="2" name="Picture 1">
            <a:extLst>
              <a:ext uri="{FF2B5EF4-FFF2-40B4-BE49-F238E27FC236}">
                <a16:creationId xmlns:a16="http://schemas.microsoft.com/office/drawing/2014/main" id="{6389045F-A720-BA40-8837-7037E6E87E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53894" y="5695577"/>
            <a:ext cx="188637" cy="477369"/>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4 bullet poi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6DD84E-8EE2-C12E-60FC-21C6D935CFCF}"/>
              </a:ext>
            </a:extLst>
          </p:cNvPr>
          <p:cNvSpPr/>
          <p:nvPr userDrawn="1"/>
        </p:nvSpPr>
        <p:spPr>
          <a:xfrm>
            <a:off x="0" y="1"/>
            <a:ext cx="6028091" cy="6406916"/>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8265310" y="5129250"/>
            <a:ext cx="3404367" cy="950300"/>
          </a:xfrm>
          <a:prstGeom prst="rect">
            <a:avLst/>
          </a:prstGeom>
          <a:solidFill>
            <a:srgbClr val="7AB5E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7882A9-44AD-E337-3645-CF022F98696C}"/>
              </a:ext>
            </a:extLst>
          </p:cNvPr>
          <p:cNvSpPr/>
          <p:nvPr userDrawn="1"/>
        </p:nvSpPr>
        <p:spPr>
          <a:xfrm>
            <a:off x="8265311" y="3759876"/>
            <a:ext cx="3404367"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FB76C00-9DB4-3765-0B71-F97B2B604D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79788" y="4868060"/>
            <a:ext cx="933450" cy="1004414"/>
          </a:xfrm>
          <a:prstGeom prst="rect">
            <a:avLst/>
          </a:prstGeom>
        </p:spPr>
      </p:pic>
      <p:sp>
        <p:nvSpPr>
          <p:cNvPr id="17" name="Rectangle 16"/>
          <p:cNvSpPr/>
          <p:nvPr userDrawn="1"/>
        </p:nvSpPr>
        <p:spPr>
          <a:xfrm>
            <a:off x="8278760" y="1161750"/>
            <a:ext cx="3390918"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3"/>
            <a:ext cx="5789781" cy="848718"/>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8278759" y="1235315"/>
            <a:ext cx="254357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5" y="854347"/>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6389247" y="1025863"/>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Text Placeholder 25"/>
          <p:cNvSpPr>
            <a:spLocks noGrp="1"/>
          </p:cNvSpPr>
          <p:nvPr>
            <p:ph type="body" sz="quarter" idx="15" hasCustomPrompt="1"/>
          </p:nvPr>
        </p:nvSpPr>
        <p:spPr>
          <a:xfrm>
            <a:off x="6552543" y="122684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8272036" y="2420228"/>
            <a:ext cx="3404366"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8272036" y="2429791"/>
            <a:ext cx="2557017"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4" y="2160929"/>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6389247" y="2394101"/>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6565990" y="262533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8265310" y="3818342"/>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240450" y="3495596"/>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6411114" y="5050463"/>
            <a:ext cx="1169894" cy="1169894"/>
          </a:xfrm>
          <a:prstGeom prst="ellipse">
            <a:avLst/>
          </a:prstGeom>
          <a:solidFill>
            <a:srgbClr val="7A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6552542" y="523874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3" name="Text Placeholder 25">
            <a:extLst>
              <a:ext uri="{FF2B5EF4-FFF2-40B4-BE49-F238E27FC236}">
                <a16:creationId xmlns:a16="http://schemas.microsoft.com/office/drawing/2014/main" id="{B605F751-26EC-7704-06DD-36995F69DC8F}"/>
              </a:ext>
            </a:extLst>
          </p:cNvPr>
          <p:cNvSpPr>
            <a:spLocks noGrp="1"/>
          </p:cNvSpPr>
          <p:nvPr>
            <p:ph type="body" sz="quarter" idx="21" hasCustomPrompt="1"/>
          </p:nvPr>
        </p:nvSpPr>
        <p:spPr>
          <a:xfrm>
            <a:off x="8280330" y="5221100"/>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5" name="Oval 24">
            <a:extLst>
              <a:ext uri="{FF2B5EF4-FFF2-40B4-BE49-F238E27FC236}">
                <a16:creationId xmlns:a16="http://schemas.microsoft.com/office/drawing/2014/main" id="{38EA0F53-E002-A440-FABC-A543D25ED5C2}"/>
              </a:ext>
            </a:extLst>
          </p:cNvPr>
          <p:cNvSpPr/>
          <p:nvPr userDrawn="1"/>
        </p:nvSpPr>
        <p:spPr>
          <a:xfrm>
            <a:off x="6411114" y="3650079"/>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0" name="Text Placeholder 25">
            <a:extLst>
              <a:ext uri="{FF2B5EF4-FFF2-40B4-BE49-F238E27FC236}">
                <a16:creationId xmlns:a16="http://schemas.microsoft.com/office/drawing/2014/main" id="{3C90A4D2-5610-D4BD-8C41-FEB7F8A0F1F7}"/>
              </a:ext>
            </a:extLst>
          </p:cNvPr>
          <p:cNvSpPr>
            <a:spLocks noGrp="1"/>
          </p:cNvSpPr>
          <p:nvPr>
            <p:ph type="body" sz="quarter" idx="22" hasCustomPrompt="1"/>
          </p:nvPr>
        </p:nvSpPr>
        <p:spPr>
          <a:xfrm>
            <a:off x="6608007" y="381314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3613004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76363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D09352-FE04-874F-A87F-A04D70A36ECA}"/>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428263" y="5726857"/>
            <a:ext cx="4642930" cy="697353"/>
          </a:xfrm>
        </p:spPr>
        <p:txBody>
          <a:bodyPr>
            <a:normAutofit/>
          </a:bodyPr>
          <a:lstStyle>
            <a:lvl1pPr marL="0" indent="0" algn="l">
              <a:buNone/>
              <a:defRPr sz="3600">
                <a:solidFill>
                  <a:srgbClr val="0675AD"/>
                </a:solidFill>
                <a:latin typeface="+mn-lt"/>
              </a:defRPr>
            </a:lvl1pPr>
          </a:lstStyle>
          <a:p>
            <a:pPr lvl="0"/>
            <a:r>
              <a:rPr lang="en-US" dirty="0"/>
              <a:t>Sub-Heading</a:t>
            </a:r>
          </a:p>
        </p:txBody>
      </p:sp>
      <p:pic>
        <p:nvPicPr>
          <p:cNvPr id="3" name="Picture 2">
            <a:extLst>
              <a:ext uri="{FF2B5EF4-FFF2-40B4-BE49-F238E27FC236}">
                <a16:creationId xmlns:a16="http://schemas.microsoft.com/office/drawing/2014/main" id="{D9F052E0-18CA-3C4C-8E5E-1F470BDB11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2" name="Picture 1">
            <a:extLst>
              <a:ext uri="{FF2B5EF4-FFF2-40B4-BE49-F238E27FC236}">
                <a16:creationId xmlns:a16="http://schemas.microsoft.com/office/drawing/2014/main" id="{D440D5B1-3A8C-7144-85FD-5C371ADEE80B}"/>
              </a:ext>
            </a:extLst>
          </p:cNvPr>
          <p:cNvPicPr>
            <a:picLocks noChangeAspect="1"/>
          </p:cNvPicPr>
          <p:nvPr userDrawn="1"/>
        </p:nvPicPr>
        <p:blipFill>
          <a:blip r:embed="rId3"/>
          <a:stretch>
            <a:fillRect/>
          </a:stretch>
        </p:blipFill>
        <p:spPr>
          <a:xfrm>
            <a:off x="9922816" y="5966387"/>
            <a:ext cx="1840921" cy="411785"/>
          </a:xfrm>
          <a:prstGeom prst="rect">
            <a:avLst/>
          </a:prstGeom>
        </p:spPr>
      </p:pic>
      <p:pic>
        <p:nvPicPr>
          <p:cNvPr id="5" name="Picture 4">
            <a:extLst>
              <a:ext uri="{FF2B5EF4-FFF2-40B4-BE49-F238E27FC236}">
                <a16:creationId xmlns:a16="http://schemas.microsoft.com/office/drawing/2014/main" id="{0EBF5FB9-B95A-F14D-8111-8A6A108DCE8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168596" y="307620"/>
            <a:ext cx="8939513" cy="5055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49100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A1A16D-1F54-2745-826C-533EC4595369}"/>
              </a:ext>
            </a:extLst>
          </p:cNvPr>
          <p:cNvPicPr>
            <a:picLocks noChangeAspect="1"/>
          </p:cNvPicPr>
          <p:nvPr userDrawn="1"/>
        </p:nvPicPr>
        <p:blipFill>
          <a:blip r:embed="rId2"/>
          <a:stretch>
            <a:fillRect/>
          </a:stretch>
        </p:blipFill>
        <p:spPr>
          <a:xfrm>
            <a:off x="10018451" y="90186"/>
            <a:ext cx="1753002" cy="2332446"/>
          </a:xfrm>
          <a:prstGeom prst="rect">
            <a:avLst/>
          </a:prstGeom>
        </p:spPr>
      </p:pic>
      <p:sp>
        <p:nvSpPr>
          <p:cNvPr id="3" name="Rectangle 2">
            <a:extLst>
              <a:ext uri="{FF2B5EF4-FFF2-40B4-BE49-F238E27FC236}">
                <a16:creationId xmlns:a16="http://schemas.microsoft.com/office/drawing/2014/main" id="{0FE401A6-8CBB-7347-AE68-CF40E8E271A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a:extLst>
              <a:ext uri="{FF2B5EF4-FFF2-40B4-BE49-F238E27FC236}">
                <a16:creationId xmlns:a16="http://schemas.microsoft.com/office/drawing/2014/main" id="{442EA92D-015D-2942-B7A3-AB073D5931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6" name="Straight Connector 5">
            <a:extLst>
              <a:ext uri="{FF2B5EF4-FFF2-40B4-BE49-F238E27FC236}">
                <a16:creationId xmlns:a16="http://schemas.microsoft.com/office/drawing/2014/main" id="{DD25099F-7AB0-4042-8921-59D5711CB42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5E91B6-3403-7E40-919D-CCD57C73FD4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DE1DBA07-AE71-4D42-8641-CB6451CD8773}"/>
              </a:ext>
            </a:extLst>
          </p:cNvPr>
          <p:cNvSpPr>
            <a:spLocks noGrp="1"/>
          </p:cNvSpPr>
          <p:nvPr>
            <p:ph type="body" sz="quarter" idx="16" hasCustomPrompt="1"/>
          </p:nvPr>
        </p:nvSpPr>
        <p:spPr>
          <a:xfrm>
            <a:off x="447065" y="1276556"/>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D5F533DB-D984-6540-A285-55FAE447A3A6}"/>
              </a:ext>
            </a:extLst>
          </p:cNvPr>
          <p:cNvSpPr>
            <a:spLocks noGrp="1"/>
          </p:cNvSpPr>
          <p:nvPr>
            <p:ph type="body" sz="quarter" idx="18" hasCustomPrompt="1"/>
          </p:nvPr>
        </p:nvSpPr>
        <p:spPr>
          <a:xfrm>
            <a:off x="447065" y="309492"/>
            <a:ext cx="11097969" cy="743132"/>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961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159A3D-32AD-A943-B9C2-32D47AD2612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10">
            <a:extLst>
              <a:ext uri="{FF2B5EF4-FFF2-40B4-BE49-F238E27FC236}">
                <a16:creationId xmlns:a16="http://schemas.microsoft.com/office/drawing/2014/main" id="{59A89641-21ED-9F47-A130-650ABF071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C75F316-164B-DB4E-B698-15F45B2962F6}"/>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767266-3D72-094F-8416-5A6EC4C08C5F}"/>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14" name="Picture 13">
            <a:extLst>
              <a:ext uri="{FF2B5EF4-FFF2-40B4-BE49-F238E27FC236}">
                <a16:creationId xmlns:a16="http://schemas.microsoft.com/office/drawing/2014/main" id="{D1D31113-550A-D243-A2D9-9493D0D94491}"/>
              </a:ext>
            </a:extLst>
          </p:cNvPr>
          <p:cNvPicPr>
            <a:picLocks noChangeAspect="1"/>
          </p:cNvPicPr>
          <p:nvPr userDrawn="1"/>
        </p:nvPicPr>
        <p:blipFill>
          <a:blip r:embed="rId3"/>
          <a:stretch>
            <a:fillRect/>
          </a:stretch>
        </p:blipFill>
        <p:spPr>
          <a:xfrm>
            <a:off x="10018451" y="90186"/>
            <a:ext cx="1753002" cy="2332446"/>
          </a:xfrm>
          <a:prstGeom prst="rect">
            <a:avLst/>
          </a:prstGeom>
        </p:spPr>
      </p:pic>
      <p:sp>
        <p:nvSpPr>
          <p:cNvPr id="9" name="Text Placeholder 25">
            <a:extLst>
              <a:ext uri="{FF2B5EF4-FFF2-40B4-BE49-F238E27FC236}">
                <a16:creationId xmlns:a16="http://schemas.microsoft.com/office/drawing/2014/main" id="{8E4DB493-497A-8248-9FDE-F55F2F4D0DC8}"/>
              </a:ext>
            </a:extLst>
          </p:cNvPr>
          <p:cNvSpPr>
            <a:spLocks noGrp="1"/>
          </p:cNvSpPr>
          <p:nvPr>
            <p:ph type="body" sz="quarter" idx="16" hasCustomPrompt="1"/>
          </p:nvPr>
        </p:nvSpPr>
        <p:spPr>
          <a:xfrm>
            <a:off x="442524" y="1271930"/>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CC257068-6BBA-4E4C-B610-5F2FD98BBECF}"/>
              </a:ext>
            </a:extLst>
          </p:cNvPr>
          <p:cNvSpPr>
            <a:spLocks noGrp="1"/>
          </p:cNvSpPr>
          <p:nvPr>
            <p:ph type="body" sz="quarter" idx="18" hasCustomPrompt="1"/>
          </p:nvPr>
        </p:nvSpPr>
        <p:spPr>
          <a:xfrm>
            <a:off x="447065" y="309492"/>
            <a:ext cx="11097969" cy="74313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30991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447065" y="1409992"/>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E7757506-312E-3B4F-B8E9-79DB3312C5D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10">
            <a:extLst>
              <a:ext uri="{FF2B5EF4-FFF2-40B4-BE49-F238E27FC236}">
                <a16:creationId xmlns:a16="http://schemas.microsoft.com/office/drawing/2014/main" id="{93F0C59B-B99B-2D4F-A1EE-6991B907E5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41CA349-CF18-F347-84DC-CB04E29ECEE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D0A5F3-7F8C-5743-88BD-EEA50ECCC7A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pic>
        <p:nvPicPr>
          <p:cNvPr id="14" name="Picture 13">
            <a:extLst>
              <a:ext uri="{FF2B5EF4-FFF2-40B4-BE49-F238E27FC236}">
                <a16:creationId xmlns:a16="http://schemas.microsoft.com/office/drawing/2014/main" id="{AA00CE89-737E-CC4D-91F2-EE84C18ADBC2}"/>
              </a:ext>
            </a:extLst>
          </p:cNvPr>
          <p:cNvPicPr>
            <a:picLocks noChangeAspect="1"/>
          </p:cNvPicPr>
          <p:nvPr userDrawn="1"/>
        </p:nvPicPr>
        <p:blipFill>
          <a:blip r:embed="rId3"/>
          <a:stretch>
            <a:fillRect/>
          </a:stretch>
        </p:blipFill>
        <p:spPr>
          <a:xfrm>
            <a:off x="10018451" y="90186"/>
            <a:ext cx="1753002" cy="2332446"/>
          </a:xfrm>
          <a:prstGeom prst="rect">
            <a:avLst/>
          </a:prstGeom>
        </p:spPr>
      </p:pic>
      <p:sp>
        <p:nvSpPr>
          <p:cNvPr id="9" name="Text Placeholder 23">
            <a:extLst>
              <a:ext uri="{FF2B5EF4-FFF2-40B4-BE49-F238E27FC236}">
                <a16:creationId xmlns:a16="http://schemas.microsoft.com/office/drawing/2014/main" id="{830227FD-D232-1F47-B9E7-1D674ACEDC52}"/>
              </a:ext>
            </a:extLst>
          </p:cNvPr>
          <p:cNvSpPr>
            <a:spLocks noGrp="1"/>
          </p:cNvSpPr>
          <p:nvPr>
            <p:ph type="body" sz="quarter" idx="18" hasCustomPrompt="1"/>
          </p:nvPr>
        </p:nvSpPr>
        <p:spPr>
          <a:xfrm>
            <a:off x="447065" y="309492"/>
            <a:ext cx="11097969" cy="775030"/>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9214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C07F5-DAE3-874F-A9F9-D6B1381CBCE5}"/>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Picture Placeholder 15">
            <a:extLst>
              <a:ext uri="{FF2B5EF4-FFF2-40B4-BE49-F238E27FC236}">
                <a16:creationId xmlns:a16="http://schemas.microsoft.com/office/drawing/2014/main" id="{F8B5B00A-F2BC-E64F-9A25-1B4B39FCB1E2}"/>
              </a:ext>
            </a:extLst>
          </p:cNvPr>
          <p:cNvSpPr>
            <a:spLocks noGrp="1"/>
          </p:cNvSpPr>
          <p:nvPr>
            <p:ph type="pic" sz="quarter" idx="17"/>
          </p:nvPr>
        </p:nvSpPr>
        <p:spPr>
          <a:xfrm>
            <a:off x="6420970" y="2668823"/>
            <a:ext cx="4401359" cy="3245240"/>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4" name="Rectangle 13">
            <a:extLst>
              <a:ext uri="{FF2B5EF4-FFF2-40B4-BE49-F238E27FC236}">
                <a16:creationId xmlns:a16="http://schemas.microsoft.com/office/drawing/2014/main" id="{6A96AA36-A2F8-844C-B5E2-A9E204FC6662}"/>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14">
            <a:extLst>
              <a:ext uri="{FF2B5EF4-FFF2-40B4-BE49-F238E27FC236}">
                <a16:creationId xmlns:a16="http://schemas.microsoft.com/office/drawing/2014/main" id="{7D70F97E-D317-914F-84EB-327CD19FA6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4FE5F3EE-4A5B-2C4E-8EC5-938A0C9749FA}"/>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A9E74C-AD6D-4044-89EF-14AAD09FD4F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1" name="Text Placeholder 25">
            <a:extLst>
              <a:ext uri="{FF2B5EF4-FFF2-40B4-BE49-F238E27FC236}">
                <a16:creationId xmlns:a16="http://schemas.microsoft.com/office/drawing/2014/main" id="{79B275A0-5264-7043-8FE1-391CF5C5EFF1}"/>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16DEE8FA-F484-3E4E-A518-F7D1542AF214}"/>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6FFB81-661F-934A-8674-C69A828E7C9E}"/>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4" name="Rectangle 13">
            <a:extLst>
              <a:ext uri="{FF2B5EF4-FFF2-40B4-BE49-F238E27FC236}">
                <a16:creationId xmlns:a16="http://schemas.microsoft.com/office/drawing/2014/main" id="{7AD2B8EC-C4D4-AC46-9E08-AC7F87E6E6B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14">
            <a:extLst>
              <a:ext uri="{FF2B5EF4-FFF2-40B4-BE49-F238E27FC236}">
                <a16:creationId xmlns:a16="http://schemas.microsoft.com/office/drawing/2014/main" id="{67588149-6299-234C-ABB1-D11A4879F0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0CF1D849-1BF8-2F45-80F0-390389FC6DC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95E4BEE-8D91-5A4C-8D40-41C78C8BB23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5D603DE8-405A-9D46-A2CD-2C7F351A06C1}"/>
              </a:ext>
            </a:extLst>
          </p:cNvPr>
          <p:cNvSpPr>
            <a:spLocks noGrp="1"/>
          </p:cNvSpPr>
          <p:nvPr>
            <p:ph type="pic" sz="quarter" idx="17"/>
          </p:nvPr>
        </p:nvSpPr>
        <p:spPr>
          <a:xfrm>
            <a:off x="6420970" y="2668823"/>
            <a:ext cx="4401359" cy="3245240"/>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1" name="Text Placeholder 25">
            <a:extLst>
              <a:ext uri="{FF2B5EF4-FFF2-40B4-BE49-F238E27FC236}">
                <a16:creationId xmlns:a16="http://schemas.microsoft.com/office/drawing/2014/main" id="{9628AC4E-6B80-5C4D-99F7-8B05425911D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9865D4DE-78E1-5F46-A136-FE6DA40F564E}"/>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51686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B5F084-F6BC-BC49-9A67-9ADE70E76C62}"/>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ectangle 13">
            <a:extLst>
              <a:ext uri="{FF2B5EF4-FFF2-40B4-BE49-F238E27FC236}">
                <a16:creationId xmlns:a16="http://schemas.microsoft.com/office/drawing/2014/main" id="{8D619265-86C4-2045-A30C-3F031E0D468D}"/>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14">
            <a:extLst>
              <a:ext uri="{FF2B5EF4-FFF2-40B4-BE49-F238E27FC236}">
                <a16:creationId xmlns:a16="http://schemas.microsoft.com/office/drawing/2014/main" id="{C2A5D363-054E-DF45-BA48-F7D3B8DB0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68FD11B5-ADC9-0F4C-891F-A04761C476A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8109F8-531E-8340-A751-4CE0EBD94BE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x-none"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6BBE2729-66F1-1F4D-B7E2-FC063FEAD467}"/>
              </a:ext>
            </a:extLst>
          </p:cNvPr>
          <p:cNvSpPr>
            <a:spLocks noGrp="1"/>
          </p:cNvSpPr>
          <p:nvPr>
            <p:ph type="pic" sz="quarter" idx="17"/>
          </p:nvPr>
        </p:nvSpPr>
        <p:spPr>
          <a:xfrm>
            <a:off x="6420970" y="2668823"/>
            <a:ext cx="4401359" cy="3245240"/>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2" name="Text Placeholder 25">
            <a:extLst>
              <a:ext uri="{FF2B5EF4-FFF2-40B4-BE49-F238E27FC236}">
                <a16:creationId xmlns:a16="http://schemas.microsoft.com/office/drawing/2014/main" id="{14372943-F452-7B46-9C67-ED05F0AADCBB}"/>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0AA56B91-2DFB-2B44-B405-4FE5FB1DC7FA}"/>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0105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6" r:id="rId3"/>
    <p:sldLayoutId id="2147483682" r:id="rId4"/>
    <p:sldLayoutId id="2147483685" r:id="rId5"/>
    <p:sldLayoutId id="2147483686" r:id="rId6"/>
    <p:sldLayoutId id="2147483673" r:id="rId7"/>
    <p:sldLayoutId id="2147483687" r:id="rId8"/>
    <p:sldLayoutId id="2147483688" r:id="rId9"/>
    <p:sldLayoutId id="2147483651" r:id="rId10"/>
    <p:sldLayoutId id="2147483683" r:id="rId11"/>
    <p:sldLayoutId id="2147483684" r:id="rId12"/>
    <p:sldLayoutId id="2147483674" r:id="rId13"/>
    <p:sldLayoutId id="2147483680" r:id="rId14"/>
    <p:sldLayoutId id="2147483681" r:id="rId15"/>
    <p:sldLayoutId id="2147483675" r:id="rId16"/>
    <p:sldLayoutId id="2147483678" r:id="rId17"/>
    <p:sldLayoutId id="2147483679" r:id="rId18"/>
    <p:sldLayoutId id="2147483653" r:id="rId19"/>
    <p:sldLayoutId id="2147483663" r:id="rId20"/>
    <p:sldLayoutId id="2147483664" r:id="rId21"/>
    <p:sldLayoutId id="2147483689" r:id="rId22"/>
    <p:sldLayoutId id="2147483677" r:id="rId23"/>
    <p:sldLayoutId id="2147483670" r:id="rId24"/>
    <p:sldLayoutId id="2147483691" r:id="rId25"/>
    <p:sldLayoutId id="2147483676" r:id="rId26"/>
    <p:sldLayoutId id="2147483669" r:id="rId27"/>
    <p:sldLayoutId id="2147483690" r:id="rId28"/>
    <p:sldLayoutId id="2147483692" r:id="rId29"/>
    <p:sldLayoutId id="2147483693"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lifewire.com/pptx-file-2622191" TargetMode="Externa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5.xml"/><Relationship Id="rId1" Type="http://schemas.openxmlformats.org/officeDocument/2006/relationships/video" Target="https://www.youtube.com/embed/7ond5eF7L-I?feature=oembed" TargetMode="Externa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youtu.be/7ond5eF7L-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pplieddigitalskills.withgoogle.com/en/learn"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diigo.com/"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diigo.co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diigo.com/" TargetMode="External"/><Relationship Id="rId2" Type="http://schemas.openxmlformats.org/officeDocument/2006/relationships/hyperlink" Target="http://www.diigo.com/education" TargetMode="Externa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kDUdWSuRdfI&amp;ab_channel=MsLamm1" TargetMode="External"/><Relationship Id="rId2" Type="http://schemas.openxmlformats.org/officeDocument/2006/relationships/slideLayout" Target="../slideLayouts/slideLayout25.xml"/><Relationship Id="rId1" Type="http://schemas.openxmlformats.org/officeDocument/2006/relationships/video" Target="https://www.youtube.com/embed/kDUdWSuRdfI?feature=oembed"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pearltrees.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youtube.com/watch?v=1EP5nEdl-N8&amp;ab_channel=TheDigitalLearningConsultant" TargetMode="Externa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pearltrees.com" TargetMode="Externa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padlet.co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3.xml"/><Relationship Id="rId1" Type="http://schemas.openxmlformats.org/officeDocument/2006/relationships/video" Target="https://www.youtube.com/embed/UkBnwPqaIjA?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virtualassistantreviewer.com/10-tips-to-enhance-web-research-skills/" TargetMode="Externa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s://www.thewikigame.com/group" TargetMode="External"/><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hyperlink" Target="https://cpb-ap-se2.wpmucdn.com/global2.vic.edu.au/dist/8/5256/files/2019/02/50-Mini-Lessons-For-Teaching-Students-Research-Skills-Kathleen-Morris-1qxevz5.pdf" TargetMode="External"/><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techrepublic.com/blog/10-things/10-tips-for-smarter-more-efficient-internet-searching/" TargetMode="External"/><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dSzosKrKi-I" TargetMode="External"/><Relationship Id="rId2" Type="http://schemas.openxmlformats.org/officeDocument/2006/relationships/slideLayout" Target="../slideLayouts/slideLayout25.xml"/><Relationship Id="rId1" Type="http://schemas.openxmlformats.org/officeDocument/2006/relationships/video" Target="https://www.youtube.com/embed/dSzosKrKi-I?feature=oembed" TargetMode="Externa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hyperlink" Target="https://thetrustedweb.org/ai-powered-tools-for-fighting-fake-news/"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rand.org/research/projects/truth-decay/fighting-disinformation/search.html" TargetMode="External"/><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hyperlink" Target="https://www.commonsense.org/education/teaching-strategies/turn-students-into-fact-finding-web-detectives" TargetMode="External"/><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Qnk2FP3_r-I&amp;t" TargetMode="External"/><Relationship Id="rId2" Type="http://schemas.openxmlformats.org/officeDocument/2006/relationships/slideLayout" Target="../slideLayouts/slideLayout25.xml"/><Relationship Id="rId1" Type="http://schemas.openxmlformats.org/officeDocument/2006/relationships/video" Target="https://www.youtube.com/embed/Qnk2FP3_r-I?feature=oembed" TargetMode="Externa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youtu.be/cjGz-I0GgKk" TargetMode="External"/><Relationship Id="rId2" Type="http://schemas.openxmlformats.org/officeDocument/2006/relationships/slideLayout" Target="../slideLayouts/slideLayout25.xml"/><Relationship Id="rId1" Type="http://schemas.openxmlformats.org/officeDocument/2006/relationships/video" Target="https://www.youtube.com/embed/cjGz-I0GgKk?feature=oembed" TargetMode="Externa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googleadservices.com/pagead/aclk?sa=L&amp;ai=DChcSEwiO1uKn3LzvAhUC4O0KHdQUChcYABAAGgJkZw&amp;ae=2&amp;ohost=www.google.com&amp;cid=CAESQeD2rW_mhf2VIwKg3FLp0jPXuLINA8U4zErN7PrgjGtt7R8D3xa1zxwtqRRF5Jzk06SY_soguaAc4MqNAkaEEyl-&amp;sig=AOD64_1owLDoAQ0OUmbrJLZWKtY6RNXfSw&amp;q&amp;adurl&amp;ved=2ahUKEwjt59un3LzvAhWUUBUIHdT7BkQQ0Qx6BAgKEAE"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diigo.com/"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youtu.be/h8gAlEb8-d0" TargetMode="External"/><Relationship Id="rId2" Type="http://schemas.openxmlformats.org/officeDocument/2006/relationships/slideLayout" Target="../slideLayouts/slideLayout25.xml"/><Relationship Id="rId1" Type="http://schemas.openxmlformats.org/officeDocument/2006/relationships/video" Target="https://www.youtube.com/embed/h8gAlEb8-d0?feature=oembed" TargetMode="External"/><Relationship Id="rId5" Type="http://schemas.openxmlformats.org/officeDocument/2006/relationships/image" Target="../media/image52.jpeg"/><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google.com/intl/en_in/drive/"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youtu.be/cCZj5ojxRAA" TargetMode="External"/><Relationship Id="rId2" Type="http://schemas.openxmlformats.org/officeDocument/2006/relationships/slideLayout" Target="../slideLayouts/slideLayout25.xml"/><Relationship Id="rId1" Type="http://schemas.openxmlformats.org/officeDocument/2006/relationships/video" Target="https://www.youtube.com/embed/cCZj5ojxRAA?feature=oembed" TargetMode="External"/><Relationship Id="rId5" Type="http://schemas.openxmlformats.org/officeDocument/2006/relationships/image" Target="../media/image53.jpeg"/><Relationship Id="rId4" Type="http://schemas.openxmlformats.org/officeDocument/2006/relationships/image" Target="../media/image54.jpe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etransfer.com/"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youtu.be/gmzMsSCKj4E" TargetMode="External"/><Relationship Id="rId2" Type="http://schemas.openxmlformats.org/officeDocument/2006/relationships/slideLayout" Target="../slideLayouts/slideLayout25.xml"/><Relationship Id="rId1" Type="http://schemas.openxmlformats.org/officeDocument/2006/relationships/video" Target="https://www.youtube.com/embed/gmzMsSCKj4E?feature=oembed" TargetMode="External"/><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google.com/" TargetMode="External"/><Relationship Id="rId7" Type="http://schemas.openxmlformats.org/officeDocument/2006/relationships/image" Target="../media/image63.png"/><Relationship Id="rId2" Type="http://schemas.openxmlformats.org/officeDocument/2006/relationships/image" Target="../media/image61.jpeg"/><Relationship Id="rId1" Type="http://schemas.openxmlformats.org/officeDocument/2006/relationships/slideLayout" Target="../slideLayouts/slideLayout30.xml"/><Relationship Id="rId6" Type="http://schemas.openxmlformats.org/officeDocument/2006/relationships/image" Target="../media/image62.jpeg"/><Relationship Id="rId5" Type="http://schemas.openxmlformats.org/officeDocument/2006/relationships/hyperlink" Target="https://yahoo.com/" TargetMode="External"/><Relationship Id="rId4" Type="http://schemas.openxmlformats.org/officeDocument/2006/relationships/hyperlink" Target="https://bing.com/"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yandex.com/" TargetMode="External"/><Relationship Id="rId7" Type="http://schemas.openxmlformats.org/officeDocument/2006/relationships/image" Target="../media/image66.png"/><Relationship Id="rId2" Type="http://schemas.openxmlformats.org/officeDocument/2006/relationships/hyperlink" Target="https://www.baidu.com/" TargetMode="External"/><Relationship Id="rId1" Type="http://schemas.openxmlformats.org/officeDocument/2006/relationships/slideLayout" Target="../slideLayouts/slideLayout30.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hyperlink" Target="https://duckduckgo.com/"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reverso.net/text-translation" TargetMode="External"/><Relationship Id="rId2" Type="http://schemas.openxmlformats.org/officeDocument/2006/relationships/hyperlink" Target="https://www.linguee.com/" TargetMode="External"/><Relationship Id="rId1" Type="http://schemas.openxmlformats.org/officeDocument/2006/relationships/slideLayout" Target="../slideLayouts/slideLayout5.xml"/><Relationship Id="rId5" Type="http://schemas.openxmlformats.org/officeDocument/2006/relationships/hyperlink" Target="https://www.youtube.com/" TargetMode="External"/><Relationship Id="rId4" Type="http://schemas.openxmlformats.org/officeDocument/2006/relationships/hyperlink" Target="https://translate.google.com/"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translate.google.com/" TargetMode="Externa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reverso.net/text-translation"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linguee.com/" TargetMode="Externa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digitalinclusion.eu/wp-content/uploads/2021/02/Evidence-Digest-4-Digital-Inclusion-migrants-final.pdf"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lifewire.com/how-to-search-specific-domain-in-google-3481807" TargetMode="Externa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428262" y="4649548"/>
            <a:ext cx="4642930" cy="697353"/>
          </a:xfrm>
        </p:spPr>
        <p:txBody>
          <a:bodyPr/>
          <a:lstStyle/>
          <a:p>
            <a:r>
              <a:rPr lang="en-US" dirty="0"/>
              <a:t>1.MODULIS	</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428262" y="5518135"/>
            <a:ext cx="5286737" cy="988268"/>
          </a:xfrm>
        </p:spPr>
        <p:txBody>
          <a:bodyPr>
            <a:normAutofit fontScale="25000" lnSpcReduction="20000"/>
          </a:bodyPr>
          <a:lstStyle/>
          <a:p>
            <a:r>
              <a:rPr lang="en-US" sz="8800" dirty="0" err="1"/>
              <a:t>Datu</a:t>
            </a:r>
            <a:r>
              <a:rPr lang="en-US" sz="8800" dirty="0"/>
              <a:t>, </a:t>
            </a:r>
            <a:r>
              <a:rPr lang="en-US" sz="8800" dirty="0" err="1"/>
              <a:t>informācijas</a:t>
            </a:r>
            <a:r>
              <a:rPr lang="en-US" sz="8800" dirty="0"/>
              <a:t> un </a:t>
            </a:r>
            <a:r>
              <a:rPr lang="en-US" sz="8800" dirty="0" err="1"/>
              <a:t>digitālā</a:t>
            </a:r>
            <a:r>
              <a:rPr lang="en-US" sz="8800" dirty="0"/>
              <a:t> </a:t>
            </a:r>
            <a:r>
              <a:rPr lang="en-US" sz="8800" dirty="0" err="1"/>
              <a:t>satura</a:t>
            </a:r>
            <a:r>
              <a:rPr lang="en-US" sz="8800" dirty="0"/>
              <a:t> </a:t>
            </a:r>
            <a:r>
              <a:rPr lang="en-US" sz="8800" dirty="0" err="1"/>
              <a:t>pārlūkošana</a:t>
            </a:r>
            <a:r>
              <a:rPr lang="en-US" sz="8800" dirty="0"/>
              <a:t>, </a:t>
            </a:r>
            <a:r>
              <a:rPr lang="en-US" sz="8800" dirty="0" err="1"/>
              <a:t>meklēšana</a:t>
            </a:r>
            <a:r>
              <a:rPr lang="en-US" sz="8800" dirty="0"/>
              <a:t> un </a:t>
            </a:r>
            <a:r>
              <a:rPr lang="en-US" sz="8800" dirty="0" err="1"/>
              <a:t>filtrēšana</a:t>
            </a:r>
            <a:endParaRPr lang="en-US" dirty="0"/>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1007ABA-0936-4DFB-AE5F-9EBA42D0008C}"/>
              </a:ext>
            </a:extLst>
          </p:cNvPr>
          <p:cNvSpPr txBox="1">
            <a:spLocks/>
          </p:cNvSpPr>
          <p:nvPr/>
        </p:nvSpPr>
        <p:spPr>
          <a:xfrm>
            <a:off x="2813537" y="429567"/>
            <a:ext cx="7268309" cy="54979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600" b="1" dirty="0">
                <a:solidFill>
                  <a:srgbClr val="5E5E5E"/>
                </a:solidFill>
              </a:rPr>
              <a:t>Google </a:t>
            </a:r>
            <a:r>
              <a:rPr lang="en-US" sz="3600" b="1" dirty="0" err="1">
                <a:solidFill>
                  <a:srgbClr val="5E5E5E"/>
                </a:solidFill>
              </a:rPr>
              <a:t>meklēšanas</a:t>
            </a:r>
            <a:r>
              <a:rPr lang="en-US" sz="3600" b="1" dirty="0">
                <a:solidFill>
                  <a:srgbClr val="5E5E5E"/>
                </a:solidFill>
              </a:rPr>
              <a:t> </a:t>
            </a:r>
            <a:r>
              <a:rPr lang="en-US" sz="3600" b="1" dirty="0" err="1">
                <a:solidFill>
                  <a:srgbClr val="5E5E5E"/>
                </a:solidFill>
              </a:rPr>
              <a:t>operatoru</a:t>
            </a:r>
            <a:r>
              <a:rPr lang="en-US" sz="3600" b="1" dirty="0">
                <a:solidFill>
                  <a:srgbClr val="5E5E5E"/>
                </a:solidFill>
              </a:rPr>
              <a:t> </a:t>
            </a:r>
            <a:r>
              <a:rPr lang="en-US" sz="3600" b="1" dirty="0" err="1">
                <a:solidFill>
                  <a:srgbClr val="5E5E5E"/>
                </a:solidFill>
              </a:rPr>
              <a:t>špikeris</a:t>
            </a:r>
            <a:endParaRPr lang="en-US" sz="3600" b="1" dirty="0">
              <a:solidFill>
                <a:srgbClr val="5E5E5E"/>
              </a:solidFill>
            </a:endParaRPr>
          </a:p>
        </p:txBody>
      </p:sp>
      <p:graphicFrame>
        <p:nvGraphicFramePr>
          <p:cNvPr id="7" name="Table 6">
            <a:extLst>
              <a:ext uri="{FF2B5EF4-FFF2-40B4-BE49-F238E27FC236}">
                <a16:creationId xmlns:a16="http://schemas.microsoft.com/office/drawing/2014/main" id="{2D359687-DBC3-4ADA-AC44-DA9CD6C6F5A2}"/>
              </a:ext>
            </a:extLst>
          </p:cNvPr>
          <p:cNvGraphicFramePr>
            <a:graphicFrameLocks noGrp="1"/>
          </p:cNvGraphicFramePr>
          <p:nvPr>
            <p:extLst>
              <p:ext uri="{D42A27DB-BD31-4B8C-83A1-F6EECF244321}">
                <p14:modId xmlns:p14="http://schemas.microsoft.com/office/powerpoint/2010/main" val="3245936448"/>
              </p:ext>
            </p:extLst>
          </p:nvPr>
        </p:nvGraphicFramePr>
        <p:xfrm>
          <a:off x="13955" y="1237000"/>
          <a:ext cx="12178044" cy="6125073"/>
        </p:xfrm>
        <a:graphic>
          <a:graphicData uri="http://schemas.openxmlformats.org/drawingml/2006/table">
            <a:tbl>
              <a:tblPr firstRow="1" firstCol="1" bandRow="1">
                <a:tableStyleId>{93296810-A885-4BE3-A3E7-6D5BEEA58F35}</a:tableStyleId>
              </a:tblPr>
              <a:tblGrid>
                <a:gridCol w="2561359">
                  <a:extLst>
                    <a:ext uri="{9D8B030D-6E8A-4147-A177-3AD203B41FA5}">
                      <a16:colId xmlns:a16="http://schemas.microsoft.com/office/drawing/2014/main" val="525781018"/>
                    </a:ext>
                  </a:extLst>
                </a:gridCol>
                <a:gridCol w="2614434">
                  <a:extLst>
                    <a:ext uri="{9D8B030D-6E8A-4147-A177-3AD203B41FA5}">
                      <a16:colId xmlns:a16="http://schemas.microsoft.com/office/drawing/2014/main" val="2577120706"/>
                    </a:ext>
                  </a:extLst>
                </a:gridCol>
                <a:gridCol w="7002251">
                  <a:extLst>
                    <a:ext uri="{9D8B030D-6E8A-4147-A177-3AD203B41FA5}">
                      <a16:colId xmlns:a16="http://schemas.microsoft.com/office/drawing/2014/main" val="904599851"/>
                    </a:ext>
                  </a:extLst>
                </a:gridCol>
              </a:tblGrid>
              <a:tr h="383780">
                <a:tc>
                  <a:txBody>
                    <a:bodyPr/>
                    <a:lstStyle/>
                    <a:p>
                      <a:pPr marL="0" marR="0" algn="l">
                        <a:lnSpc>
                          <a:spcPct val="107000"/>
                        </a:lnSpc>
                        <a:spcBef>
                          <a:spcPts val="0"/>
                        </a:spcBef>
                        <a:spcAft>
                          <a:spcPts val="0"/>
                        </a:spcAft>
                      </a:pPr>
                      <a:r>
                        <a:rPr lang="en-US" sz="2800" dirty="0" err="1">
                          <a:solidFill>
                            <a:schemeClr val="bg1"/>
                          </a:solidFill>
                          <a:effectLst/>
                        </a:rPr>
                        <a:t>Komanda</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ctr">
                        <a:lnSpc>
                          <a:spcPct val="107000"/>
                        </a:lnSpc>
                        <a:spcBef>
                          <a:spcPts val="0"/>
                        </a:spcBef>
                        <a:spcAft>
                          <a:spcPts val="0"/>
                        </a:spcAft>
                      </a:pPr>
                      <a:r>
                        <a:rPr lang="en-US" sz="2800" dirty="0" err="1">
                          <a:solidFill>
                            <a:schemeClr val="bg1"/>
                          </a:solidFill>
                          <a:effectLst/>
                        </a:rPr>
                        <a:t>Piemērs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ctr">
                        <a:lnSpc>
                          <a:spcPct val="107000"/>
                        </a:lnSpc>
                        <a:spcBef>
                          <a:spcPts val="0"/>
                        </a:spcBef>
                        <a:spcAft>
                          <a:spcPts val="0"/>
                        </a:spcAft>
                      </a:pPr>
                      <a:r>
                        <a:rPr lang="en-US" sz="2800" dirty="0" err="1">
                          <a:solidFill>
                            <a:schemeClr val="bg1"/>
                          </a:solidFill>
                          <a:effectLst/>
                        </a:rPr>
                        <a:t>Paskaidrojums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extLst>
                  <a:ext uri="{0D108BD9-81ED-4DB2-BD59-A6C34878D82A}">
                    <a16:rowId xmlns:a16="http://schemas.microsoft.com/office/drawing/2014/main" val="3475728120"/>
                  </a:ext>
                </a:extLst>
              </a:tr>
              <a:tr h="654445">
                <a:tc>
                  <a:txBody>
                    <a:bodyPr/>
                    <a:lstStyle/>
                    <a:p>
                      <a:pPr marL="0" marR="0">
                        <a:lnSpc>
                          <a:spcPct val="107000"/>
                        </a:lnSpc>
                        <a:spcBef>
                          <a:spcPts val="0"/>
                        </a:spcBef>
                        <a:spcAft>
                          <a:spcPts val="0"/>
                        </a:spcAft>
                      </a:pPr>
                      <a:r>
                        <a:rPr lang="en-US" sz="2000" u="sng" dirty="0" err="1">
                          <a:solidFill>
                            <a:schemeClr val="tx2"/>
                          </a:solidFill>
                          <a:effectLst/>
                          <a:latin typeface="+mn-lt"/>
                          <a:ea typeface="Times New Roman" panose="02020603050405020304" pitchFamily="18" charset="0"/>
                          <a:cs typeface="Times New Roman" panose="02020603050405020304" pitchFamily="18" charset="0"/>
                        </a:rPr>
                        <a:t>Kešatmiņas</a:t>
                      </a:r>
                      <a:r>
                        <a:rPr lang="en-US" sz="2000" u="sng" dirty="0">
                          <a:solidFill>
                            <a:schemeClr val="tx2"/>
                          </a:solidFill>
                          <a:effectLst/>
                          <a:latin typeface="+mn-lt"/>
                          <a:ea typeface="Times New Roman" panose="02020603050405020304" pitchFamily="18" charset="0"/>
                          <a:cs typeface="Times New Roman" panose="02020603050405020304" pitchFamily="18" charset="0"/>
                        </a:rPr>
                        <a:t> </a:t>
                      </a:r>
                      <a:r>
                        <a:rPr lang="en-US" sz="2000" u="sng" dirty="0" err="1">
                          <a:solidFill>
                            <a:schemeClr val="tx2"/>
                          </a:solidFill>
                          <a:effectLst/>
                          <a:latin typeface="+mn-lt"/>
                          <a:ea typeface="Times New Roman" panose="02020603050405020304" pitchFamily="18" charset="0"/>
                          <a:cs typeface="Times New Roman" panose="02020603050405020304" pitchFamily="18" charset="0"/>
                        </a:rPr>
                        <a:t>meklēšana</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nSpc>
                          <a:spcPct val="107000"/>
                        </a:lnSpc>
                        <a:spcBef>
                          <a:spcPts val="0"/>
                        </a:spcBef>
                        <a:spcAft>
                          <a:spcPts val="0"/>
                        </a:spcAft>
                      </a:pPr>
                      <a:r>
                        <a:rPr lang="en-US" sz="2000" dirty="0" err="1">
                          <a:solidFill>
                            <a:srgbClr val="5E5E5E"/>
                          </a:solidFill>
                          <a:effectLst/>
                          <a:latin typeface="+mn-lt"/>
                          <a:ea typeface="Times New Roman" panose="02020603050405020304" pitchFamily="18" charset="0"/>
                          <a:cs typeface="Times New Roman" panose="02020603050405020304" pitchFamily="18" charset="0"/>
                        </a:rPr>
                        <a:t>cache:lifewire.com</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dirty="0" err="1">
                          <a:solidFill>
                            <a:srgbClr val="5E5E5E"/>
                          </a:solidFill>
                          <a:effectLst/>
                          <a:latin typeface="+mn-lt"/>
                          <a:ea typeface="Times New Roman" panose="02020603050405020304" pitchFamily="18" charset="0"/>
                          <a:cs typeface="Times New Roman" panose="02020603050405020304" pitchFamily="18" charset="0"/>
                        </a:rPr>
                        <a:t>Pēdējais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kešatmiņas</a:t>
                      </a:r>
                      <a:r>
                        <a:rPr lang="en-US" sz="2000" dirty="0">
                          <a:solidFill>
                            <a:srgbClr val="5E5E5E"/>
                          </a:solidFill>
                          <a:effectLst/>
                          <a:latin typeface="+mn-lt"/>
                          <a:ea typeface="Times New Roman" panose="02020603050405020304" pitchFamily="18" charset="0"/>
                          <a:cs typeface="Times New Roman" panose="02020603050405020304" pitchFamily="18" charset="0"/>
                        </a:rPr>
                        <a:t> variants no</a:t>
                      </a:r>
                      <a:r>
                        <a:rPr lang="en-US" sz="2000" i="1" dirty="0">
                          <a:solidFill>
                            <a:srgbClr val="5E5E5E"/>
                          </a:solidFill>
                          <a:effectLst/>
                          <a:latin typeface="+mn-lt"/>
                          <a:ea typeface="Times New Roman" panose="02020603050405020304" pitchFamily="18" charset="0"/>
                          <a:cs typeface="Times New Roman" panose="02020603050405020304" pitchFamily="18" charset="0"/>
                        </a:rPr>
                        <a:t> </a:t>
                      </a:r>
                      <a:r>
                        <a:rPr lang="en-US" sz="2000" i="1" dirty="0" err="1">
                          <a:solidFill>
                            <a:srgbClr val="5E5E5E"/>
                          </a:solidFill>
                          <a:effectLst/>
                          <a:latin typeface="+mn-lt"/>
                          <a:ea typeface="Times New Roman" panose="02020603050405020304" pitchFamily="18" charset="0"/>
                          <a:cs typeface="Times New Roman" panose="02020603050405020304" pitchFamily="18" charset="0"/>
                        </a:rPr>
                        <a:t>lifewire.com</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530760025"/>
                  </a:ext>
                </a:extLst>
              </a:tr>
              <a:tr h="319795">
                <a:tc>
                  <a:txBody>
                    <a:bodyPr/>
                    <a:lstStyle/>
                    <a:p>
                      <a:pPr marL="0" marR="0">
                        <a:lnSpc>
                          <a:spcPct val="107000"/>
                        </a:lnSpc>
                        <a:spcBef>
                          <a:spcPts val="0"/>
                        </a:spcBef>
                        <a:spcAft>
                          <a:spcPts val="0"/>
                        </a:spcAft>
                      </a:pPr>
                      <a:r>
                        <a:rPr lang="en-US" sz="2000" u="sng" dirty="0">
                          <a:solidFill>
                            <a:schemeClr val="tx2"/>
                          </a:solidFill>
                          <a:effectLst/>
                          <a:latin typeface="+mn-lt"/>
                          <a:ea typeface="Times New Roman" panose="02020603050405020304" pitchFamily="18" charset="0"/>
                          <a:cs typeface="Times New Roman" panose="02020603050405020304" pitchFamily="18" charset="0"/>
                        </a:rPr>
                        <a:t>Failu</a:t>
                      </a:r>
                      <a:r>
                        <a:rPr lang="en-US" sz="2000" u="sng" baseline="0" dirty="0">
                          <a:solidFill>
                            <a:schemeClr val="tx2"/>
                          </a:solidFill>
                          <a:effectLst/>
                          <a:latin typeface="+mn-lt"/>
                          <a:ea typeface="Times New Roman" panose="02020603050405020304" pitchFamily="18" charset="0"/>
                          <a:cs typeface="Times New Roman" panose="02020603050405020304" pitchFamily="18" charset="0"/>
                        </a:rPr>
                        <a:t> tipu </a:t>
                      </a:r>
                      <a:r>
                        <a:rPr lang="en-US" sz="2000" u="sng" baseline="0" dirty="0" err="1">
                          <a:solidFill>
                            <a:schemeClr val="tx2"/>
                          </a:solidFill>
                          <a:effectLst/>
                          <a:latin typeface="+mn-lt"/>
                          <a:ea typeface="Times New Roman" panose="02020603050405020304" pitchFamily="18" charset="0"/>
                          <a:cs typeface="Times New Roman" panose="02020603050405020304" pitchFamily="18" charset="0"/>
                        </a:rPr>
                        <a:t>meklēšana</a:t>
                      </a:r>
                      <a:r>
                        <a:rPr lang="en-US" sz="2000" u="sng" dirty="0">
                          <a:solidFill>
                            <a:schemeClr val="tx2"/>
                          </a:solidFill>
                          <a:effectLst/>
                          <a:latin typeface="+mn-lt"/>
                          <a:ea typeface="Times New Roman" panose="02020603050405020304" pitchFamily="18" charset="0"/>
                          <a:cs typeface="Times New Roman" panose="02020603050405020304" pitchFamily="18" charset="0"/>
                        </a:rPr>
                        <a:t> </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filetype:pptx zoology</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dirty="0" err="1">
                          <a:solidFill>
                            <a:srgbClr val="5E5E5E"/>
                          </a:solidFill>
                          <a:effectLst/>
                          <a:latin typeface="+mn-lt"/>
                          <a:ea typeface="Times New Roman" panose="02020603050405020304" pitchFamily="18" charset="0"/>
                          <a:cs typeface="Times New Roman" panose="02020603050405020304" pitchFamily="18" charset="0"/>
                        </a:rPr>
                        <a:t>Meklē</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visus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u="sng" dirty="0">
                          <a:solidFill>
                            <a:srgbClr val="5E5E5E"/>
                          </a:solidFill>
                          <a:effectLst/>
                          <a:latin typeface="+mn-l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PPTX</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failus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kuri</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ietver</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vārdu</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i="1" dirty="0">
                          <a:solidFill>
                            <a:srgbClr val="5E5E5E"/>
                          </a:solidFill>
                          <a:effectLst/>
                          <a:latin typeface="+mn-lt"/>
                          <a:ea typeface="Times New Roman" panose="02020603050405020304" pitchFamily="18" charset="0"/>
                          <a:cs typeface="Times New Roman" panose="02020603050405020304" pitchFamily="18" charset="0"/>
                        </a:rPr>
                        <a:t>zoology</a:t>
                      </a:r>
                      <a:r>
                        <a:rPr lang="en-US" sz="2000" dirty="0">
                          <a:solidFill>
                            <a:srgbClr val="5E5E5E"/>
                          </a:solidFill>
                          <a:effectLst/>
                          <a:latin typeface="+mn-lt"/>
                          <a:ea typeface="Times New Roman" panose="02020603050405020304" pitchFamily="18" charset="0"/>
                          <a:cs typeface="Times New Roman" panose="02020603050405020304" pitchFamily="18" charset="0"/>
                        </a:rPr>
                        <a:t> (ne </a:t>
                      </a:r>
                      <a:r>
                        <a:rPr lang="en-US" sz="2000" dirty="0" err="1">
                          <a:solidFill>
                            <a:srgbClr val="5E5E5E"/>
                          </a:solidFill>
                          <a:effectLst/>
                          <a:latin typeface="+mn-lt"/>
                          <a:ea typeface="Times New Roman" panose="02020603050405020304" pitchFamily="18" charset="0"/>
                          <a:cs typeface="Times New Roman" panose="02020603050405020304" pitchFamily="18" charset="0"/>
                        </a:rPr>
                        <a:t>visi</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faila</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paplašinājumi</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tiek</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atbalstīti</a:t>
                      </a:r>
                      <a:r>
                        <a:rPr lang="en-US" sz="2000" dirty="0">
                          <a:solidFill>
                            <a:srgbClr val="5E5E5E"/>
                          </a:solidFill>
                          <a:effectLst/>
                          <a:latin typeface="+mn-lt"/>
                          <a:ea typeface="Times New Roman" panose="02020603050405020304" pitchFamily="18" charset="0"/>
                          <a:cs typeface="Times New Roman" panose="02020603050405020304" pitchFamily="18" charset="0"/>
                        </a:rPr>
                        <a:t>)</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12026450"/>
                  </a:ext>
                </a:extLst>
              </a:tr>
              <a:tr h="319795">
                <a:tc>
                  <a:txBody>
                    <a:bodyPr/>
                    <a:lstStyle/>
                    <a:p>
                      <a:pPr marL="0" marR="0">
                        <a:lnSpc>
                          <a:spcPct val="107000"/>
                        </a:lnSpc>
                        <a:spcBef>
                          <a:spcPts val="0"/>
                        </a:spcBef>
                        <a:spcAft>
                          <a:spcPts val="0"/>
                        </a:spcAft>
                      </a:pPr>
                      <a:r>
                        <a:rPr lang="en-US" sz="2000" dirty="0" err="1">
                          <a:solidFill>
                            <a:srgbClr val="F9A169"/>
                          </a:solidFill>
                          <a:effectLst/>
                          <a:latin typeface="+mn-lt"/>
                          <a:ea typeface="Times New Roman" panose="02020603050405020304" pitchFamily="18" charset="0"/>
                          <a:cs typeface="Times New Roman" panose="02020603050405020304" pitchFamily="18" charset="0"/>
                        </a:rPr>
                        <a:t>Virsrakata</a:t>
                      </a:r>
                      <a:r>
                        <a:rPr lang="en-US" sz="2000" dirty="0">
                          <a:solidFill>
                            <a:srgbClr val="F9A169"/>
                          </a:solidFill>
                          <a:effectLst/>
                          <a:latin typeface="+mn-lt"/>
                          <a:ea typeface="Times New Roman" panose="02020603050405020304" pitchFamily="18" charset="0"/>
                          <a:cs typeface="Times New Roman" panose="02020603050405020304" pitchFamily="18" charset="0"/>
                        </a:rPr>
                        <a:t> </a:t>
                      </a:r>
                      <a:r>
                        <a:rPr lang="en-US" sz="2000" dirty="0" err="1">
                          <a:solidFill>
                            <a:srgbClr val="F9A169"/>
                          </a:solidFill>
                          <a:effectLst/>
                          <a:latin typeface="+mn-lt"/>
                          <a:ea typeface="Times New Roman" panose="02020603050405020304" pitchFamily="18" charset="0"/>
                          <a:cs typeface="Times New Roman" panose="02020603050405020304" pitchFamily="18" charset="0"/>
                        </a:rPr>
                        <a:t>meklēšana</a:t>
                      </a:r>
                      <a:endParaRPr lang="en-US" sz="1800" dirty="0">
                        <a:solidFill>
                          <a:srgbClr val="F9A169"/>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nSpc>
                          <a:spcPct val="107000"/>
                        </a:lnSpc>
                        <a:spcBef>
                          <a:spcPts val="0"/>
                        </a:spcBef>
                        <a:spcAft>
                          <a:spcPts val="0"/>
                        </a:spcAft>
                      </a:pPr>
                      <a:r>
                        <a:rPr lang="en-US" sz="2000" dirty="0" err="1">
                          <a:solidFill>
                            <a:srgbClr val="5E5E5E"/>
                          </a:solidFill>
                          <a:effectLst/>
                          <a:latin typeface="+mn-lt"/>
                          <a:ea typeface="Times New Roman" panose="02020603050405020304" pitchFamily="18" charset="0"/>
                          <a:cs typeface="Times New Roman" panose="02020603050405020304" pitchFamily="18" charset="0"/>
                        </a:rPr>
                        <a:t>virsraksts:running</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dirty="0" err="1">
                          <a:solidFill>
                            <a:srgbClr val="5E5E5E"/>
                          </a:solidFill>
                          <a:effectLst/>
                          <a:latin typeface="+mn-lt"/>
                          <a:ea typeface="Times New Roman" panose="02020603050405020304" pitchFamily="18" charset="0"/>
                          <a:cs typeface="Times New Roman" panose="02020603050405020304" pitchFamily="18" charset="0"/>
                        </a:rPr>
                        <a:t>Meklē</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lapas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ar</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i="1" dirty="0">
                          <a:solidFill>
                            <a:srgbClr val="5E5E5E"/>
                          </a:solidFill>
                          <a:effectLst/>
                          <a:latin typeface="+mn-lt"/>
                          <a:ea typeface="Times New Roman" panose="02020603050405020304" pitchFamily="18" charset="0"/>
                          <a:cs typeface="Times New Roman" panose="02020603050405020304" pitchFamily="18" charset="0"/>
                        </a:rPr>
                        <a:t>running </a:t>
                      </a:r>
                      <a:r>
                        <a:rPr lang="en-US" sz="2000" dirty="0" err="1">
                          <a:solidFill>
                            <a:srgbClr val="5E5E5E"/>
                          </a:solidFill>
                          <a:effectLst/>
                          <a:latin typeface="+mn-lt"/>
                          <a:ea typeface="Times New Roman" panose="02020603050405020304" pitchFamily="18" charset="0"/>
                          <a:cs typeface="Times New Roman" panose="02020603050405020304" pitchFamily="18" charset="0"/>
                        </a:rPr>
                        <a:t>virsrakstā</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lieto</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b="1" dirty="0" err="1">
                          <a:solidFill>
                            <a:srgbClr val="5E5E5E"/>
                          </a:solidFill>
                          <a:effectLst/>
                          <a:latin typeface="+mn-lt"/>
                          <a:ea typeface="Times New Roman" panose="02020603050405020304" pitchFamily="18" charset="0"/>
                          <a:cs typeface="Times New Roman" panose="02020603050405020304" pitchFamily="18" charset="0"/>
                        </a:rPr>
                        <a:t>allintitle</a:t>
                      </a:r>
                      <a:r>
                        <a:rPr lang="en-US" sz="2000" b="0" dirty="0">
                          <a:solidFill>
                            <a:srgbClr val="5E5E5E"/>
                          </a:solidFill>
                          <a:effectLst/>
                          <a:latin typeface="+mn-lt"/>
                          <a:ea typeface="Times New Roman" panose="02020603050405020304" pitchFamily="18" charset="0"/>
                          <a:cs typeface="Times New Roman" panose="02020603050405020304" pitchFamily="18" charset="0"/>
                        </a:rPr>
                        <a:t>, </a:t>
                      </a:r>
                      <a:r>
                        <a:rPr lang="en-US" sz="2000" b="0" dirty="0" err="1">
                          <a:solidFill>
                            <a:srgbClr val="5E5E5E"/>
                          </a:solidFill>
                          <a:effectLst/>
                          <a:latin typeface="+mn-lt"/>
                          <a:ea typeface="Times New Roman" panose="02020603050405020304" pitchFamily="18" charset="0"/>
                          <a:cs typeface="Times New Roman" panose="02020603050405020304" pitchFamily="18" charset="0"/>
                        </a:rPr>
                        <a:t>lai</a:t>
                      </a:r>
                      <a:r>
                        <a:rPr lang="en-US" sz="2000" b="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meklētu</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vairākus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vārdus</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91131084"/>
                  </a:ext>
                </a:extLst>
              </a:tr>
              <a:tr h="647187">
                <a:tc>
                  <a:txBody>
                    <a:bodyPr/>
                    <a:lstStyle/>
                    <a:p>
                      <a:pPr marL="0" marR="0">
                        <a:lnSpc>
                          <a:spcPct val="107000"/>
                        </a:lnSpc>
                        <a:spcBef>
                          <a:spcPts val="0"/>
                        </a:spcBef>
                        <a:spcAft>
                          <a:spcPts val="0"/>
                        </a:spcAft>
                      </a:pPr>
                      <a:r>
                        <a:rPr lang="en-US" sz="2000" dirty="0">
                          <a:solidFill>
                            <a:srgbClr val="F9A169"/>
                          </a:solidFill>
                          <a:effectLst/>
                          <a:latin typeface="+mn-lt"/>
                          <a:ea typeface="Times New Roman" panose="02020603050405020304" pitchFamily="18" charset="0"/>
                          <a:cs typeface="Times New Roman" panose="02020603050405020304" pitchFamily="18" charset="0"/>
                        </a:rPr>
                        <a:t>URL </a:t>
                      </a:r>
                      <a:r>
                        <a:rPr lang="en-US" sz="2000" dirty="0" err="1">
                          <a:solidFill>
                            <a:srgbClr val="F9A169"/>
                          </a:solidFill>
                          <a:effectLst/>
                          <a:latin typeface="+mn-lt"/>
                          <a:ea typeface="Times New Roman" panose="02020603050405020304" pitchFamily="18" charset="0"/>
                          <a:cs typeface="Times New Roman" panose="02020603050405020304" pitchFamily="18" charset="0"/>
                        </a:rPr>
                        <a:t>meklēšana</a:t>
                      </a:r>
                      <a:endParaRPr lang="en-US" sz="1800" dirty="0">
                        <a:solidFill>
                          <a:srgbClr val="F9A169"/>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dirty="0" err="1">
                          <a:solidFill>
                            <a:srgbClr val="5E5E5E"/>
                          </a:solidFill>
                          <a:effectLst/>
                          <a:latin typeface="+mn-lt"/>
                          <a:ea typeface="Times New Roman" panose="02020603050405020304" pitchFamily="18" charset="0"/>
                          <a:cs typeface="Times New Roman" panose="02020603050405020304" pitchFamily="18" charset="0"/>
                        </a:rPr>
                        <a:t>inurl:chewbacca</a:t>
                      </a:r>
                      <a:endParaRPr lang="en-US" sz="16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rtl="0"/>
                      <a:r>
                        <a:rPr lang="en-US" sz="2000" b="0" i="0" u="none" strike="noStrike" kern="1200" baseline="0" dirty="0" err="1">
                          <a:solidFill>
                            <a:srgbClr val="5E5E5E"/>
                          </a:solidFill>
                          <a:latin typeface="+mn-lt"/>
                          <a:ea typeface="Times New Roman"/>
                        </a:rPr>
                        <a:t>Meklē</a:t>
                      </a:r>
                      <a:r>
                        <a:rPr lang="en-US" sz="2000" b="0" i="0" u="none" strike="noStrike" kern="1200" baseline="0" dirty="0">
                          <a:solidFill>
                            <a:srgbClr val="5E5E5E"/>
                          </a:solidFill>
                          <a:latin typeface="+mn-lt"/>
                          <a:ea typeface="Times New Roman"/>
                        </a:rPr>
                        <a:t> </a:t>
                      </a:r>
                      <a:r>
                        <a:rPr lang="en-US" sz="2000" b="0" i="0" u="none" strike="noStrike" kern="1200" baseline="0" dirty="0" err="1">
                          <a:solidFill>
                            <a:srgbClr val="5E5E5E"/>
                          </a:solidFill>
                          <a:latin typeface="+mn-lt"/>
                          <a:ea typeface="Times New Roman"/>
                        </a:rPr>
                        <a:t>lapas</a:t>
                      </a:r>
                      <a:r>
                        <a:rPr lang="en-US" sz="2000" b="0" i="0" u="none" strike="noStrike" kern="1200" baseline="0" dirty="0">
                          <a:solidFill>
                            <a:srgbClr val="5E5E5E"/>
                          </a:solidFill>
                          <a:latin typeface="+mn-lt"/>
                          <a:ea typeface="Times New Roman"/>
                        </a:rPr>
                        <a:t>, </a:t>
                      </a:r>
                      <a:r>
                        <a:rPr lang="en-US" sz="2000" b="0" i="0" u="none" strike="noStrike" kern="1200" baseline="0" dirty="0" err="1">
                          <a:solidFill>
                            <a:srgbClr val="5E5E5E"/>
                          </a:solidFill>
                          <a:latin typeface="+mn-lt"/>
                          <a:ea typeface="Times New Roman"/>
                        </a:rPr>
                        <a:t>kuras</a:t>
                      </a:r>
                      <a:r>
                        <a:rPr lang="en-US" sz="2000" b="0" i="0" u="none" strike="noStrike" kern="1200" baseline="0" dirty="0">
                          <a:solidFill>
                            <a:srgbClr val="5E5E5E"/>
                          </a:solidFill>
                          <a:latin typeface="+mn-lt"/>
                          <a:ea typeface="Times New Roman"/>
                        </a:rPr>
                        <a:t> </a:t>
                      </a:r>
                      <a:r>
                        <a:rPr lang="en-US" sz="2000" b="0" i="0" u="none" strike="noStrike" kern="1200" baseline="0" dirty="0" err="1">
                          <a:solidFill>
                            <a:srgbClr val="5E5E5E"/>
                          </a:solidFill>
                          <a:latin typeface="+mn-lt"/>
                          <a:ea typeface="Times New Roman"/>
                        </a:rPr>
                        <a:t>ietver</a:t>
                      </a:r>
                      <a:r>
                        <a:rPr lang="en-US" sz="1600" b="0" i="0" u="none" strike="noStrike" kern="1200" baseline="0" dirty="0">
                          <a:solidFill>
                            <a:srgbClr val="5E5E5E"/>
                          </a:solidFill>
                          <a:latin typeface="+mn-lt"/>
                          <a:ea typeface="Times New Roman"/>
                        </a:rPr>
                        <a:t> </a:t>
                      </a:r>
                      <a:r>
                        <a:rPr lang="en-US" sz="2000" b="1" i="0" u="none" strike="noStrike" kern="1200" baseline="0" dirty="0" err="1">
                          <a:solidFill>
                            <a:srgbClr val="5E5E5E"/>
                          </a:solidFill>
                          <a:latin typeface="+mn-lt"/>
                          <a:ea typeface="Times New Roman"/>
                        </a:rPr>
                        <a:t>chewbacca</a:t>
                      </a:r>
                      <a:r>
                        <a:rPr lang="en-US" sz="2000" b="0" i="0" u="none" strike="noStrike" kern="1200" baseline="0" dirty="0">
                          <a:solidFill>
                            <a:srgbClr val="5E5E5E"/>
                          </a:solidFill>
                          <a:latin typeface="+mn-lt"/>
                          <a:ea typeface="Times New Roman"/>
                        </a:rPr>
                        <a:t> in the URL; </a:t>
                      </a:r>
                      <a:r>
                        <a:rPr lang="en-US" sz="2000" b="0" i="0" u="none" strike="noStrike" kern="1200" baseline="0" dirty="0" err="1">
                          <a:solidFill>
                            <a:srgbClr val="5E5E5E"/>
                          </a:solidFill>
                          <a:latin typeface="+mn-lt"/>
                          <a:ea typeface="Times New Roman"/>
                        </a:rPr>
                        <a:t>lieto</a:t>
                      </a:r>
                      <a:r>
                        <a:rPr lang="en-US" sz="1600" b="0" i="0" u="none" strike="noStrike" kern="1200" baseline="0" dirty="0">
                          <a:solidFill>
                            <a:srgbClr val="5E5E5E"/>
                          </a:solidFill>
                          <a:latin typeface="+mn-lt"/>
                          <a:ea typeface="Times New Roman"/>
                        </a:rPr>
                        <a:t> </a:t>
                      </a:r>
                      <a:r>
                        <a:rPr lang="en-US" sz="2000" b="1" i="0" u="none" strike="noStrike" kern="1200" baseline="0" dirty="0" err="1">
                          <a:solidFill>
                            <a:srgbClr val="5E5E5E"/>
                          </a:solidFill>
                          <a:latin typeface="+mn-lt"/>
                          <a:ea typeface="Times New Roman"/>
                        </a:rPr>
                        <a:t>allinurl</a:t>
                      </a:r>
                      <a:r>
                        <a:rPr lang="en-US" sz="1600" b="0" i="0" u="none" strike="noStrike" kern="1200" baseline="0" dirty="0">
                          <a:solidFill>
                            <a:srgbClr val="5E5E5E"/>
                          </a:solidFill>
                          <a:latin typeface="+mn-lt"/>
                          <a:ea typeface="Times New Roman"/>
                        </a:rPr>
                        <a:t> , </a:t>
                      </a:r>
                      <a:r>
                        <a:rPr lang="en-US" sz="2000" b="0" i="0" u="none" strike="noStrike" kern="1200" baseline="0" dirty="0" err="1">
                          <a:solidFill>
                            <a:srgbClr val="5E5E5E"/>
                          </a:solidFill>
                          <a:latin typeface="+mn-lt"/>
                          <a:ea typeface="Times New Roman"/>
                        </a:rPr>
                        <a:t>lai</a:t>
                      </a:r>
                      <a:r>
                        <a:rPr lang="en-US" sz="1600" b="0" i="0" u="none" strike="noStrike" kern="1200" baseline="0" dirty="0">
                          <a:solidFill>
                            <a:srgbClr val="5E5E5E"/>
                          </a:solidFill>
                          <a:latin typeface="+mn-lt"/>
                          <a:ea typeface="Times New Roman"/>
                        </a:rPr>
                        <a:t> </a:t>
                      </a:r>
                      <a:r>
                        <a:rPr lang="en-US" sz="2000" b="0" i="0" u="none" strike="noStrike" kern="1200" baseline="0" dirty="0" err="1">
                          <a:solidFill>
                            <a:srgbClr val="5E5E5E"/>
                          </a:solidFill>
                          <a:latin typeface="+mn-lt"/>
                          <a:ea typeface="Times New Roman"/>
                        </a:rPr>
                        <a:t>meklētu</a:t>
                      </a:r>
                      <a:r>
                        <a:rPr lang="en-US" sz="2000" b="0" i="0" u="none" strike="noStrike" kern="1200" baseline="0" dirty="0">
                          <a:solidFill>
                            <a:srgbClr val="5E5E5E"/>
                          </a:solidFill>
                          <a:latin typeface="+mn-lt"/>
                          <a:ea typeface="Times New Roman"/>
                        </a:rPr>
                        <a:t> </a:t>
                      </a:r>
                      <a:r>
                        <a:rPr lang="en-US" sz="2000" b="0" i="0" u="none" strike="noStrike" kern="1200" baseline="0" dirty="0" err="1">
                          <a:solidFill>
                            <a:srgbClr val="5E5E5E"/>
                          </a:solidFill>
                          <a:latin typeface="+mn-lt"/>
                          <a:ea typeface="Times New Roman"/>
                        </a:rPr>
                        <a:t>vairākus</a:t>
                      </a:r>
                      <a:r>
                        <a:rPr lang="en-US" sz="2000" b="0" i="0" u="none" strike="noStrike" kern="1200" baseline="0" dirty="0">
                          <a:solidFill>
                            <a:srgbClr val="5E5E5E"/>
                          </a:solidFill>
                          <a:latin typeface="+mn-lt"/>
                          <a:ea typeface="Times New Roman"/>
                        </a:rPr>
                        <a:t> </a:t>
                      </a:r>
                      <a:r>
                        <a:rPr lang="en-US" sz="2000" b="0" i="0" u="none" strike="noStrike" kern="1200" baseline="0" dirty="0" err="1">
                          <a:solidFill>
                            <a:srgbClr val="5E5E5E"/>
                          </a:solidFill>
                          <a:latin typeface="+mn-lt"/>
                          <a:ea typeface="Times New Roman"/>
                        </a:rPr>
                        <a:t>vārdus</a:t>
                      </a:r>
                      <a:endParaRPr lang="en-US" sz="2000" dirty="0">
                        <a:solidFill>
                          <a:srgbClr val="5E5E5E"/>
                        </a:solidFill>
                        <a:effectLst/>
                        <a:latin typeface="+mn-lt"/>
                        <a:ea typeface="Calibri" panose="020F0502020204030204" pitchFamily="34" charset="0"/>
                        <a:cs typeface="Times New Roman" panose="02020603050405020304" pitchFamily="18" charset="0"/>
                      </a:endParaRPr>
                    </a:p>
                    <a:p>
                      <a:endParaRPr lang="en-US" dirty="0"/>
                    </a:p>
                  </a:txBody>
                  <a:tcPr marL="68580" marR="68580" marT="0" marB="0">
                    <a:solidFill>
                      <a:schemeClr val="bg1">
                        <a:lumMod val="95000"/>
                      </a:schemeClr>
                    </a:solidFill>
                  </a:tcPr>
                </a:tc>
                <a:extLst>
                  <a:ext uri="{0D108BD9-81ED-4DB2-BD59-A6C34878D82A}">
                    <a16:rowId xmlns:a16="http://schemas.microsoft.com/office/drawing/2014/main" val="4209939336"/>
                  </a:ext>
                </a:extLst>
              </a:tr>
              <a:tr h="959772">
                <a:tc>
                  <a:txBody>
                    <a:bodyPr/>
                    <a:lstStyle/>
                    <a:p>
                      <a:pPr marL="0" marR="0">
                        <a:lnSpc>
                          <a:spcPct val="107000"/>
                        </a:lnSpc>
                        <a:spcBef>
                          <a:spcPts val="0"/>
                        </a:spcBef>
                        <a:spcAft>
                          <a:spcPts val="0"/>
                        </a:spcAft>
                      </a:pPr>
                      <a:r>
                        <a:rPr lang="en-US" sz="2000" dirty="0" err="1">
                          <a:solidFill>
                            <a:srgbClr val="F9A169"/>
                          </a:solidFill>
                          <a:effectLst/>
                          <a:latin typeface="+mn-lt"/>
                          <a:ea typeface="Times New Roman" panose="02020603050405020304" pitchFamily="18" charset="0"/>
                          <a:cs typeface="Times New Roman" panose="02020603050405020304" pitchFamily="18" charset="0"/>
                        </a:rPr>
                        <a:t>Pamat</a:t>
                      </a:r>
                      <a:r>
                        <a:rPr lang="en-US" sz="2000" dirty="0">
                          <a:solidFill>
                            <a:srgbClr val="F9A169"/>
                          </a:solidFill>
                          <a:effectLst/>
                          <a:latin typeface="+mn-lt"/>
                          <a:ea typeface="Times New Roman" panose="02020603050405020304" pitchFamily="18" charset="0"/>
                          <a:cs typeface="Times New Roman" panose="02020603050405020304" pitchFamily="18" charset="0"/>
                        </a:rPr>
                        <a:t> </a:t>
                      </a:r>
                      <a:r>
                        <a:rPr lang="en-US" sz="2000" dirty="0" err="1">
                          <a:solidFill>
                            <a:srgbClr val="F9A169"/>
                          </a:solidFill>
                          <a:effectLst/>
                          <a:latin typeface="+mn-lt"/>
                          <a:ea typeface="Times New Roman" panose="02020603050405020304" pitchFamily="18" charset="0"/>
                          <a:cs typeface="Times New Roman" panose="02020603050405020304" pitchFamily="18" charset="0"/>
                        </a:rPr>
                        <a:t>teksta</a:t>
                      </a:r>
                      <a:r>
                        <a:rPr lang="en-US" sz="2000" dirty="0">
                          <a:solidFill>
                            <a:srgbClr val="F9A169"/>
                          </a:solidFill>
                          <a:effectLst/>
                          <a:latin typeface="+mn-lt"/>
                          <a:ea typeface="Times New Roman" panose="02020603050405020304" pitchFamily="18" charset="0"/>
                          <a:cs typeface="Times New Roman" panose="02020603050405020304" pitchFamily="18" charset="0"/>
                        </a:rPr>
                        <a:t> </a:t>
                      </a:r>
                      <a:r>
                        <a:rPr lang="en-US" sz="2000" dirty="0" err="1">
                          <a:solidFill>
                            <a:srgbClr val="F9A169"/>
                          </a:solidFill>
                          <a:effectLst/>
                          <a:latin typeface="+mn-lt"/>
                          <a:ea typeface="Times New Roman" panose="02020603050405020304" pitchFamily="18" charset="0"/>
                          <a:cs typeface="Times New Roman" panose="02020603050405020304" pitchFamily="18" charset="0"/>
                        </a:rPr>
                        <a:t>meklēšana</a:t>
                      </a:r>
                      <a:endParaRPr lang="en-US" sz="1800" dirty="0">
                        <a:solidFill>
                          <a:srgbClr val="F9A169"/>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intext:parlor</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dirty="0" err="1">
                          <a:solidFill>
                            <a:srgbClr val="5E5E5E"/>
                          </a:solidFill>
                          <a:effectLst/>
                          <a:latin typeface="+mn-lt"/>
                          <a:ea typeface="Times New Roman" panose="02020603050405020304" pitchFamily="18" charset="0"/>
                          <a:cs typeface="Times New Roman" panose="02020603050405020304" pitchFamily="18" charset="0"/>
                        </a:rPr>
                        <a:t>Meklē</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lapas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kuras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ietver</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i="1" dirty="0">
                          <a:solidFill>
                            <a:srgbClr val="5E5E5E"/>
                          </a:solidFill>
                          <a:effectLst/>
                          <a:latin typeface="+mn-lt"/>
                          <a:ea typeface="Times New Roman" panose="02020603050405020304" pitchFamily="18" charset="0"/>
                          <a:cs typeface="Times New Roman" panose="02020603050405020304" pitchFamily="18" charset="0"/>
                        </a:rPr>
                        <a:t>parlor</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lapas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pamattekstā</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neparādīs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lapas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kuras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ietver</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meklēšanas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virsrakstu</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vai</a:t>
                      </a:r>
                      <a:r>
                        <a:rPr lang="en-US" sz="2000" dirty="0">
                          <a:solidFill>
                            <a:srgbClr val="5E5E5E"/>
                          </a:solidFill>
                          <a:effectLst/>
                          <a:latin typeface="+mn-lt"/>
                          <a:ea typeface="Times New Roman" panose="02020603050405020304" pitchFamily="18" charset="0"/>
                          <a:cs typeface="Times New Roman" panose="02020603050405020304" pitchFamily="18" charset="0"/>
                        </a:rPr>
                        <a:t> URL bet ne </a:t>
                      </a:r>
                      <a:r>
                        <a:rPr lang="en-US" sz="2000" dirty="0" err="1">
                          <a:solidFill>
                            <a:srgbClr val="5E5E5E"/>
                          </a:solidFill>
                          <a:effectLst/>
                          <a:latin typeface="+mn-lt"/>
                          <a:ea typeface="Times New Roman" panose="02020603050405020304" pitchFamily="18" charset="0"/>
                          <a:cs typeface="Times New Roman" panose="02020603050405020304" pitchFamily="18" charset="0"/>
                        </a:rPr>
                        <a:t>pamattekstu</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lieto</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b="1" dirty="0" err="1">
                          <a:solidFill>
                            <a:srgbClr val="5E5E5E"/>
                          </a:solidFill>
                          <a:effectLst/>
                          <a:latin typeface="+mn-lt"/>
                          <a:ea typeface="Times New Roman" panose="02020603050405020304" pitchFamily="18" charset="0"/>
                          <a:cs typeface="Times New Roman" panose="02020603050405020304" pitchFamily="18" charset="0"/>
                        </a:rPr>
                        <a:t>allintext</a:t>
                      </a:r>
                      <a:r>
                        <a:rPr lang="en-US" sz="2000" b="1" dirty="0">
                          <a:solidFill>
                            <a:srgbClr val="5E5E5E"/>
                          </a:solidFill>
                          <a:effectLst/>
                          <a:latin typeface="+mn-lt"/>
                          <a:ea typeface="Times New Roman" panose="02020603050405020304" pitchFamily="18" charset="0"/>
                          <a:cs typeface="Times New Roman" panose="02020603050405020304" pitchFamily="18" charset="0"/>
                        </a:rPr>
                        <a:t>,</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lai</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meklētu</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vairākus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vārdus</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820499474"/>
                  </a:ext>
                </a:extLst>
              </a:tr>
              <a:tr h="858095">
                <a:tc>
                  <a:txBody>
                    <a:bodyPr/>
                    <a:lstStyle/>
                    <a:p>
                      <a:pPr marL="0" marR="0">
                        <a:lnSpc>
                          <a:spcPct val="107000"/>
                        </a:lnSpc>
                        <a:spcBef>
                          <a:spcPts val="0"/>
                        </a:spcBef>
                        <a:spcAft>
                          <a:spcPts val="0"/>
                        </a:spcAft>
                      </a:pPr>
                      <a:r>
                        <a:rPr lang="en-US" sz="2000" dirty="0" err="1">
                          <a:solidFill>
                            <a:srgbClr val="F9A169"/>
                          </a:solidFill>
                          <a:effectLst/>
                          <a:latin typeface="+mn-lt"/>
                          <a:ea typeface="Times New Roman" panose="02020603050405020304" pitchFamily="18" charset="0"/>
                          <a:cs typeface="Times New Roman" panose="02020603050405020304" pitchFamily="18" charset="0"/>
                        </a:rPr>
                        <a:t>Līdzīgi</a:t>
                      </a:r>
                      <a:r>
                        <a:rPr lang="en-US" sz="2000" dirty="0">
                          <a:solidFill>
                            <a:srgbClr val="F9A169"/>
                          </a:solidFill>
                          <a:effectLst/>
                          <a:latin typeface="+mn-lt"/>
                          <a:ea typeface="Times New Roman" panose="02020603050405020304" pitchFamily="18" charset="0"/>
                          <a:cs typeface="Times New Roman" panose="02020603050405020304" pitchFamily="18" charset="0"/>
                        </a:rPr>
                        <a:t> </a:t>
                      </a:r>
                      <a:r>
                        <a:rPr lang="en-US" sz="2000" dirty="0" err="1">
                          <a:solidFill>
                            <a:srgbClr val="F9A169"/>
                          </a:solidFill>
                          <a:effectLst/>
                          <a:latin typeface="+mn-lt"/>
                          <a:ea typeface="Times New Roman" panose="02020603050405020304" pitchFamily="18" charset="0"/>
                          <a:cs typeface="Times New Roman" panose="02020603050405020304" pitchFamily="18" charset="0"/>
                        </a:rPr>
                        <a:t>vārdi</a:t>
                      </a:r>
                      <a:endParaRPr lang="en-US" sz="1800" dirty="0">
                        <a:solidFill>
                          <a:srgbClr val="F9A169"/>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tech AROUND(3) android</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dirty="0" err="1">
                          <a:solidFill>
                            <a:srgbClr val="5E5E5E"/>
                          </a:solidFill>
                          <a:effectLst/>
                          <a:latin typeface="+mn-lt"/>
                          <a:ea typeface="Times New Roman" panose="02020603050405020304" pitchFamily="18" charset="0"/>
                          <a:cs typeface="Times New Roman" panose="02020603050405020304" pitchFamily="18" charset="0"/>
                        </a:rPr>
                        <a:t>Meklē</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i="1" dirty="0">
                          <a:solidFill>
                            <a:srgbClr val="5E5E5E"/>
                          </a:solidFill>
                          <a:effectLst/>
                          <a:latin typeface="+mn-lt"/>
                          <a:ea typeface="Times New Roman" panose="02020603050405020304" pitchFamily="18" charset="0"/>
                          <a:cs typeface="Times New Roman" panose="02020603050405020304" pitchFamily="18" charset="0"/>
                        </a:rPr>
                        <a:t>tech</a:t>
                      </a:r>
                      <a:r>
                        <a:rPr lang="en-US" sz="2000" dirty="0">
                          <a:solidFill>
                            <a:srgbClr val="5E5E5E"/>
                          </a:solidFill>
                          <a:effectLst/>
                          <a:latin typeface="+mn-lt"/>
                          <a:ea typeface="Times New Roman" panose="02020603050405020304" pitchFamily="18" charset="0"/>
                          <a:cs typeface="Times New Roman" panose="02020603050405020304" pitchFamily="18" charset="0"/>
                        </a:rPr>
                        <a:t> un </a:t>
                      </a:r>
                      <a:r>
                        <a:rPr lang="en-US" sz="2000" i="1" dirty="0">
                          <a:solidFill>
                            <a:srgbClr val="5E5E5E"/>
                          </a:solidFill>
                          <a:effectLst/>
                          <a:latin typeface="+mn-lt"/>
                          <a:ea typeface="Times New Roman" panose="02020603050405020304" pitchFamily="18" charset="0"/>
                          <a:cs typeface="Times New Roman" panose="02020603050405020304" pitchFamily="18" charset="0"/>
                        </a:rPr>
                        <a:t>android</a:t>
                      </a:r>
                      <a:r>
                        <a:rPr lang="en-US" sz="2000" dirty="0">
                          <a:solidFill>
                            <a:srgbClr val="5E5E5E"/>
                          </a:solidFill>
                          <a:effectLst/>
                          <a:latin typeface="+mn-lt"/>
                          <a:ea typeface="Times New Roman" panose="02020603050405020304" pitchFamily="18" charset="0"/>
                          <a:cs typeface="Times New Roman" panose="02020603050405020304" pitchFamily="18" charset="0"/>
                        </a:rPr>
                        <a:t>, bet </a:t>
                      </a:r>
                      <a:r>
                        <a:rPr lang="en-US" sz="2000" dirty="0" err="1">
                          <a:solidFill>
                            <a:srgbClr val="5E5E5E"/>
                          </a:solidFill>
                          <a:effectLst/>
                          <a:latin typeface="+mn-lt"/>
                          <a:ea typeface="Times New Roman" panose="02020603050405020304" pitchFamily="18" charset="0"/>
                          <a:cs typeface="Times New Roman" panose="02020603050405020304" pitchFamily="18" charset="0"/>
                        </a:rPr>
                        <a:t>parāda</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tikai</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rezultātus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kur</a:t>
                      </a:r>
                      <a:r>
                        <a:rPr lang="en-US" sz="2000" dirty="0">
                          <a:solidFill>
                            <a:srgbClr val="5E5E5E"/>
                          </a:solidFill>
                          <a:effectLst/>
                          <a:latin typeface="+mn-lt"/>
                          <a:ea typeface="Times New Roman" panose="02020603050405020304" pitchFamily="18" charset="0"/>
                          <a:cs typeface="Times New Roman" panose="02020603050405020304" pitchFamily="18" charset="0"/>
                        </a:rPr>
                        <a:t> termini no </a:t>
                      </a:r>
                      <a:r>
                        <a:rPr lang="en-US" sz="2000" dirty="0" err="1">
                          <a:solidFill>
                            <a:srgbClr val="5E5E5E"/>
                          </a:solidFill>
                          <a:effectLst/>
                          <a:latin typeface="+mn-lt"/>
                          <a:ea typeface="Times New Roman" panose="02020603050405020304" pitchFamily="18" charset="0"/>
                          <a:cs typeface="Times New Roman" panose="02020603050405020304" pitchFamily="18" charset="0"/>
                        </a:rPr>
                        <a:t>katra</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ir</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trijos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vārdos</a:t>
                      </a:r>
                      <a:endParaRPr lang="en-US" sz="1800" dirty="0">
                        <a:solidFill>
                          <a:srgbClr val="8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65248290"/>
                  </a:ext>
                </a:extLst>
              </a:tr>
              <a:tr h="989096">
                <a:tc>
                  <a:txBody>
                    <a:bodyPr/>
                    <a:lstStyle/>
                    <a:p>
                      <a:pPr marL="0" marR="0">
                        <a:lnSpc>
                          <a:spcPct val="107000"/>
                        </a:lnSpc>
                        <a:spcBef>
                          <a:spcPts val="0"/>
                        </a:spcBef>
                        <a:spcAft>
                          <a:spcPts val="0"/>
                        </a:spcAft>
                      </a:pPr>
                      <a:r>
                        <a:rPr lang="en-US" sz="2000" dirty="0" err="1">
                          <a:solidFill>
                            <a:srgbClr val="F9A169"/>
                          </a:solidFill>
                          <a:effectLst/>
                          <a:latin typeface="+mn-lt"/>
                          <a:ea typeface="Times New Roman" panose="02020603050405020304" pitchFamily="18" charset="0"/>
                          <a:cs typeface="Times New Roman" panose="02020603050405020304" pitchFamily="18" charset="0"/>
                        </a:rPr>
                        <a:t>Saistītās</a:t>
                      </a:r>
                      <a:r>
                        <a:rPr lang="en-US" sz="2000" dirty="0">
                          <a:solidFill>
                            <a:srgbClr val="F9A169"/>
                          </a:solidFill>
                          <a:effectLst/>
                          <a:latin typeface="+mn-lt"/>
                          <a:ea typeface="Times New Roman" panose="02020603050405020304" pitchFamily="18" charset="0"/>
                          <a:cs typeface="Times New Roman" panose="02020603050405020304" pitchFamily="18" charset="0"/>
                        </a:rPr>
                        <a:t> </a:t>
                      </a:r>
                      <a:r>
                        <a:rPr lang="en-US" sz="2000" dirty="0" err="1">
                          <a:solidFill>
                            <a:srgbClr val="F9A169"/>
                          </a:solidFill>
                          <a:effectLst/>
                          <a:latin typeface="+mn-lt"/>
                          <a:ea typeface="Times New Roman" panose="02020603050405020304" pitchFamily="18" charset="0"/>
                          <a:cs typeface="Times New Roman" panose="02020603050405020304" pitchFamily="18" charset="0"/>
                        </a:rPr>
                        <a:t>vietnes</a:t>
                      </a:r>
                      <a:endParaRPr lang="en-US" sz="1800" dirty="0">
                        <a:solidFill>
                          <a:srgbClr val="F9A169"/>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related:engadget.com</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dirty="0" err="1">
                          <a:solidFill>
                            <a:srgbClr val="5E5E5E"/>
                          </a:solidFill>
                          <a:effectLst/>
                          <a:latin typeface="+mn-lt"/>
                          <a:ea typeface="Times New Roman" panose="02020603050405020304" pitchFamily="18" charset="0"/>
                          <a:cs typeface="Times New Roman" panose="02020603050405020304" pitchFamily="18" charset="0"/>
                        </a:rPr>
                        <a:t>Atrod</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tīmekļa</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vietnes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kurām</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ir</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līdzīgs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saturs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kā</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r>
                        <a:rPr lang="en-US" sz="2000" dirty="0" err="1">
                          <a:solidFill>
                            <a:srgbClr val="5E5E5E"/>
                          </a:solidFill>
                          <a:effectLst/>
                          <a:latin typeface="+mn-lt"/>
                          <a:ea typeface="Times New Roman" panose="02020603050405020304" pitchFamily="18" charset="0"/>
                          <a:cs typeface="Times New Roman" panose="02020603050405020304" pitchFamily="18" charset="0"/>
                        </a:rPr>
                        <a:t>minētais</a:t>
                      </a:r>
                      <a:r>
                        <a:rPr lang="en-US" sz="2000" dirty="0">
                          <a:solidFill>
                            <a:srgbClr val="5E5E5E"/>
                          </a:solidFill>
                          <a:effectLst/>
                          <a:latin typeface="+mn-lt"/>
                          <a:ea typeface="Times New Roman" panose="02020603050405020304" pitchFamily="18" charset="0"/>
                          <a:cs typeface="Times New Roman" panose="02020603050405020304" pitchFamily="18" charset="0"/>
                        </a:rPr>
                        <a:t> </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187752770"/>
                  </a:ext>
                </a:extLst>
              </a:tr>
            </a:tbl>
          </a:graphicData>
        </a:graphic>
      </p:graphicFrame>
    </p:spTree>
    <p:extLst>
      <p:ext uri="{BB962C8B-B14F-4D97-AF65-F5344CB8AC3E}">
        <p14:creationId xmlns:p14="http://schemas.microsoft.com/office/powerpoint/2010/main" val="20100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C72985-2794-641D-FA9D-630C95FF5508}"/>
              </a:ext>
            </a:extLst>
          </p:cNvPr>
          <p:cNvSpPr>
            <a:spLocks noGrp="1"/>
          </p:cNvSpPr>
          <p:nvPr>
            <p:ph type="pic" sz="quarter" idx="15"/>
          </p:nvPr>
        </p:nvSpPr>
        <p:spPr/>
      </p:sp>
      <p:pic>
        <p:nvPicPr>
          <p:cNvPr id="7" name="Online Media 6" title="12 Cool Google Search Tricks You Should Be Using!">
            <a:hlinkClick r:id="" action="ppaction://media"/>
            <a:extLst>
              <a:ext uri="{FF2B5EF4-FFF2-40B4-BE49-F238E27FC236}">
                <a16:creationId xmlns:a16="http://schemas.microsoft.com/office/drawing/2014/main" id="{2976F36B-017D-4F28-FC7F-E91D475CA3D9}"/>
              </a:ext>
            </a:extLst>
          </p:cNvPr>
          <p:cNvPicPr>
            <a:picLocks noRot="1" noChangeAspect="1"/>
          </p:cNvPicPr>
          <p:nvPr>
            <a:videoFile r:link="rId1"/>
          </p:nvPr>
        </p:nvPicPr>
        <p:blipFill>
          <a:blip r:embed="rId3"/>
          <a:stretch>
            <a:fillRect/>
          </a:stretch>
        </p:blipFill>
        <p:spPr>
          <a:xfrm>
            <a:off x="7372351" y="1223692"/>
            <a:ext cx="4917938" cy="4125548"/>
          </a:xfrm>
          <a:prstGeom prst="rect">
            <a:avLst/>
          </a:prstGeom>
        </p:spPr>
      </p:pic>
      <p:sp>
        <p:nvSpPr>
          <p:cNvPr id="4" name="Text Placeholder 3">
            <a:extLst>
              <a:ext uri="{FF2B5EF4-FFF2-40B4-BE49-F238E27FC236}">
                <a16:creationId xmlns:a16="http://schemas.microsoft.com/office/drawing/2014/main" id="{A0305757-EC31-36D4-810F-3313FC658A68}"/>
              </a:ext>
            </a:extLst>
          </p:cNvPr>
          <p:cNvSpPr>
            <a:spLocks noGrp="1"/>
          </p:cNvSpPr>
          <p:nvPr>
            <p:ph type="body" sz="quarter" idx="17"/>
          </p:nvPr>
        </p:nvSpPr>
        <p:spPr/>
        <p:txBody>
          <a:bodyPr/>
          <a:lstStyle/>
          <a:p>
            <a:r>
              <a:rPr lang="en-IE" sz="2400" dirty="0">
                <a:solidFill>
                  <a:srgbClr val="8D5B98"/>
                </a:solidFill>
              </a:rPr>
              <a:t>Paskatieties sekojošo video, kas izgaismo dažus padomus un trikus, lai veiktu labu Google meklēšanu. Šo video var apskatīt arī šeit:</a:t>
            </a:r>
          </a:p>
          <a:p>
            <a:r>
              <a:rPr lang="en-IE" sz="2400" dirty="0">
                <a:solidFill>
                  <a:srgbClr val="F9A169"/>
                </a:solidFill>
                <a:hlinkClick r:id="rId4">
                  <a:extLst>
                    <a:ext uri="{A12FA001-AC4F-418D-AE19-62706E023703}">
                      <ahyp:hlinkClr xmlns:ahyp="http://schemas.microsoft.com/office/drawing/2018/hyperlinkcolor" val="tx"/>
                    </a:ext>
                  </a:extLst>
                </a:hlinkClick>
              </a:rPr>
              <a:t>https://youtu.be/7ond5eF7L-I</a:t>
            </a:r>
            <a:endParaRPr lang="en-IE" sz="2400" dirty="0">
              <a:solidFill>
                <a:srgbClr val="F9A169"/>
              </a:solidFill>
            </a:endParaRPr>
          </a:p>
          <a:p>
            <a:endParaRPr lang="en-IE" sz="2800" dirty="0">
              <a:solidFill>
                <a:srgbClr val="0675AD"/>
              </a:solidFill>
            </a:endParaRPr>
          </a:p>
          <a:p>
            <a:endParaRPr lang="en-IE" sz="2800" dirty="0">
              <a:solidFill>
                <a:srgbClr val="0675AD"/>
              </a:solidFill>
            </a:endParaRPr>
          </a:p>
          <a:p>
            <a:endParaRPr lang="en-IE" dirty="0"/>
          </a:p>
        </p:txBody>
      </p:sp>
      <p:sp>
        <p:nvSpPr>
          <p:cNvPr id="5" name="Text Placeholder 4">
            <a:extLst>
              <a:ext uri="{FF2B5EF4-FFF2-40B4-BE49-F238E27FC236}">
                <a16:creationId xmlns:a16="http://schemas.microsoft.com/office/drawing/2014/main" id="{5C92E2B1-9C96-BDBC-8C8E-8DD7BA75E2AB}"/>
              </a:ext>
            </a:extLst>
          </p:cNvPr>
          <p:cNvSpPr>
            <a:spLocks noGrp="1"/>
          </p:cNvSpPr>
          <p:nvPr>
            <p:ph type="body" sz="quarter" idx="13"/>
          </p:nvPr>
        </p:nvSpPr>
        <p:spPr>
          <a:xfrm>
            <a:off x="447066" y="309491"/>
            <a:ext cx="11222614" cy="1110023"/>
          </a:xfrm>
        </p:spPr>
        <p:txBody>
          <a:bodyPr>
            <a:normAutofit fontScale="92500" lnSpcReduction="10000"/>
          </a:bodyPr>
          <a:lstStyle/>
          <a:p>
            <a:r>
              <a:rPr lang="en-IE" dirty="0"/>
              <a:t>Skatieties šo video:</a:t>
            </a:r>
          </a:p>
          <a:p>
            <a:r>
              <a:rPr lang="en-IE" dirty="0"/>
              <a:t>12 Google meklēšanas triki</a:t>
            </a:r>
          </a:p>
        </p:txBody>
      </p:sp>
      <p:pic>
        <p:nvPicPr>
          <p:cNvPr id="8" name="Graphic 7" descr="Mouse outline">
            <a:extLst>
              <a:ext uri="{FF2B5EF4-FFF2-40B4-BE49-F238E27FC236}">
                <a16:creationId xmlns:a16="http://schemas.microsoft.com/office/drawing/2014/main" id="{8AB9E757-7C27-FF90-A28C-4D75868B91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7512121" y="237710"/>
            <a:ext cx="683699" cy="683699"/>
          </a:xfrm>
          <a:prstGeom prst="rect">
            <a:avLst/>
          </a:prstGeom>
        </p:spPr>
      </p:pic>
      <p:sp>
        <p:nvSpPr>
          <p:cNvPr id="9" name="TextBox 8">
            <a:extLst>
              <a:ext uri="{FF2B5EF4-FFF2-40B4-BE49-F238E27FC236}">
                <a16:creationId xmlns:a16="http://schemas.microsoft.com/office/drawing/2014/main" id="{4732B1FF-3B88-9DAC-5742-E280B617A4A4}"/>
              </a:ext>
            </a:extLst>
          </p:cNvPr>
          <p:cNvSpPr txBox="1"/>
          <p:nvPr/>
        </p:nvSpPr>
        <p:spPr>
          <a:xfrm>
            <a:off x="8201944" y="317950"/>
            <a:ext cx="2254720" cy="523220"/>
          </a:xfrm>
          <a:prstGeom prst="rect">
            <a:avLst/>
          </a:prstGeom>
          <a:noFill/>
        </p:spPr>
        <p:txBody>
          <a:bodyPr wrap="square" rtlCol="0">
            <a:spAutoFit/>
          </a:bodyPr>
          <a:lstStyle/>
          <a:p>
            <a:r>
              <a:rPr lang="hr-BA" sz="2800" b="1" dirty="0">
                <a:solidFill>
                  <a:srgbClr val="E78631"/>
                </a:solidFill>
              </a:rPr>
              <a:t>Click to watch</a:t>
            </a:r>
            <a:endParaRPr lang="en-US" sz="2800" b="1" dirty="0">
              <a:solidFill>
                <a:srgbClr val="E78631"/>
              </a:solidFill>
            </a:endParaRPr>
          </a:p>
        </p:txBody>
      </p:sp>
    </p:spTree>
    <p:extLst>
      <p:ext uri="{BB962C8B-B14F-4D97-AF65-F5344CB8AC3E}">
        <p14:creationId xmlns:p14="http://schemas.microsoft.com/office/powerpoint/2010/main" val="30731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p:txBody>
          <a:bodyPr/>
          <a:lstStyle/>
          <a:p>
            <a:r>
              <a:rPr lang="en-IE" dirty="0"/>
              <a:t>Lietojot informāciju, kuru mēs jums tikko devām, mēģiniet un veiciet kafejnīcu  Google meklēšanu jūsu apkaimē. Jūs variet lietot minētās meklēšanas funkcijas, lai sašaurinātu meklēšanu, un pievienojiet savu atrašanās vietu. </a:t>
            </a:r>
          </a:p>
          <a:p>
            <a:r>
              <a:rPr lang="en-IE" dirty="0"/>
              <a:t>Izmēģiniet sekojošus soļus:</a:t>
            </a:r>
          </a:p>
          <a:p>
            <a:pPr marL="457200" indent="-457200">
              <a:buAutoNum type="arabicPeriod"/>
            </a:pPr>
            <a:r>
              <a:rPr lang="en-IE" dirty="0"/>
              <a:t>Atveriet savu izvēlēto meklētāju, piemēram, Google savā telefonā vai datorā.</a:t>
            </a:r>
          </a:p>
          <a:p>
            <a:pPr marL="457200" indent="-457200">
              <a:buAutoNum type="arabicPeriod"/>
            </a:pPr>
            <a:r>
              <a:rPr lang="en-IE" dirty="0"/>
              <a:t>Ierakstiet “cafés near me” ar pēdiņām(“) meklēšanas joslā. Pievienojiet savu atrašanās vietu meklējamā beigās.</a:t>
            </a:r>
          </a:p>
          <a:p>
            <a:r>
              <a:rPr lang="en-IE" dirty="0"/>
              <a:t>3.   Pārbaudiet rezultātus un pārlūkojiet katru tīmekļa vietu. Padoms: jūs variet arī pārlūkot tādas iepriekš minētās meklētāja kategorijas kā kartes, attēli u.c., lai dabūtu vairāk informācijas par kafejnīcām jūsu apkaimē.</a:t>
            </a:r>
            <a:endParaRPr lang="x-none" dirty="0"/>
          </a:p>
        </p:txBody>
      </p:sp>
      <p:sp>
        <p:nvSpPr>
          <p:cNvPr id="5" name="Text Placeholder 4">
            <a:extLst>
              <a:ext uri="{FF2B5EF4-FFF2-40B4-BE49-F238E27FC236}">
                <a16:creationId xmlns:a16="http://schemas.microsoft.com/office/drawing/2014/main" id="{0E3BD7E2-0D8E-D3CB-166D-A24701D710B7}"/>
              </a:ext>
            </a:extLst>
          </p:cNvPr>
          <p:cNvSpPr>
            <a:spLocks noGrp="1"/>
          </p:cNvSpPr>
          <p:nvPr>
            <p:ph type="body" sz="quarter" idx="18"/>
          </p:nvPr>
        </p:nvSpPr>
        <p:spPr/>
        <p:txBody>
          <a:bodyPr>
            <a:normAutofit fontScale="62500" lnSpcReduction="20000"/>
          </a:bodyPr>
          <a:lstStyle/>
          <a:p>
            <a:r>
              <a:rPr lang="en-IE" dirty="0"/>
              <a:t>Aktivitāte Nr. 1:</a:t>
            </a:r>
          </a:p>
          <a:p>
            <a:r>
              <a:rPr lang="en-IE" dirty="0"/>
              <a:t>Mēģiniet paši meklēt</a:t>
            </a:r>
          </a:p>
        </p:txBody>
      </p:sp>
    </p:spTree>
    <p:extLst>
      <p:ext uri="{BB962C8B-B14F-4D97-AF65-F5344CB8AC3E}">
        <p14:creationId xmlns:p14="http://schemas.microsoft.com/office/powerpoint/2010/main" val="130103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15BF666-E248-E4E5-BE6C-170DA819D0A1}"/>
              </a:ext>
            </a:extLst>
          </p:cNvPr>
          <p:cNvSpPr>
            <a:spLocks noGrp="1"/>
          </p:cNvSpPr>
          <p:nvPr>
            <p:ph type="body" sz="quarter" idx="17"/>
          </p:nvPr>
        </p:nvSpPr>
        <p:spPr/>
        <p:txBody>
          <a:bodyPr/>
          <a:lstStyle/>
          <a:p>
            <a:r>
              <a:rPr lang="en-IE" dirty="0"/>
              <a:t>Google ir fantastiski resursi pieaugušajiem, kuri vēlas attīstīt savas digitālās prasmes un vairāk iemācīties par internetu. Ir izveidots digitālo prasmju kurss ar video-balstītām stundām, kurām ir viegli sekot līdzi. Pamēģiniet </a:t>
            </a:r>
            <a:r>
              <a:rPr lang="en-IE" dirty="0" err="1"/>
              <a:t>apakšējo</a:t>
            </a:r>
            <a:r>
              <a:rPr lang="en-IE" dirty="0"/>
              <a:t> </a:t>
            </a:r>
            <a:r>
              <a:rPr lang="en-IE" dirty="0" err="1"/>
              <a:t>saiti</a:t>
            </a:r>
            <a:r>
              <a:rPr lang="en-IE" dirty="0"/>
              <a:t>, </a:t>
            </a:r>
            <a:r>
              <a:rPr lang="en-IE" dirty="0" err="1"/>
              <a:t>lai</a:t>
            </a:r>
            <a:r>
              <a:rPr lang="en-IE" dirty="0"/>
              <a:t> </a:t>
            </a:r>
            <a:r>
              <a:rPr lang="en-IE" dirty="0" err="1"/>
              <a:t>paaugstinātu</a:t>
            </a:r>
            <a:r>
              <a:rPr lang="en-IE" dirty="0"/>
              <a:t> savas digitālās prasmes:</a:t>
            </a:r>
          </a:p>
          <a:p>
            <a:r>
              <a:rPr lang="en-IE" dirty="0">
                <a:solidFill>
                  <a:srgbClr val="F9A169"/>
                </a:solidFill>
                <a:hlinkClick r:id="rId2">
                  <a:extLst>
                    <a:ext uri="{A12FA001-AC4F-418D-AE19-62706E023703}">
                      <ahyp:hlinkClr xmlns:ahyp="http://schemas.microsoft.com/office/drawing/2018/hyperlinkcolor" val="tx"/>
                    </a:ext>
                  </a:extLst>
                </a:hlinkClick>
              </a:rPr>
              <a:t>https://applieddigitalskills.withgoogle.com/en/learn</a:t>
            </a:r>
            <a:endParaRPr lang="en-IE" dirty="0">
              <a:solidFill>
                <a:srgbClr val="F9A169"/>
              </a:solidFill>
            </a:endParaRPr>
          </a:p>
          <a:p>
            <a:endParaRPr lang="en-IE" dirty="0"/>
          </a:p>
        </p:txBody>
      </p:sp>
      <p:sp>
        <p:nvSpPr>
          <p:cNvPr id="6" name="Text Placeholder 5">
            <a:extLst>
              <a:ext uri="{FF2B5EF4-FFF2-40B4-BE49-F238E27FC236}">
                <a16:creationId xmlns:a16="http://schemas.microsoft.com/office/drawing/2014/main" id="{30F30994-674A-6763-FE6F-298703675892}"/>
              </a:ext>
            </a:extLst>
          </p:cNvPr>
          <p:cNvSpPr>
            <a:spLocks noGrp="1"/>
          </p:cNvSpPr>
          <p:nvPr>
            <p:ph type="body" sz="quarter" idx="13"/>
          </p:nvPr>
        </p:nvSpPr>
        <p:spPr/>
        <p:txBody>
          <a:bodyPr/>
          <a:lstStyle/>
          <a:p>
            <a:r>
              <a:rPr lang="en-IE" dirty="0"/>
              <a:t>Digitālo prasmju kursi</a:t>
            </a:r>
          </a:p>
        </p:txBody>
      </p:sp>
      <p:pic>
        <p:nvPicPr>
          <p:cNvPr id="14" name="Picture Placeholder 13" descr="A picture containing toy&#10;&#10;Description automatically generated">
            <a:extLst>
              <a:ext uri="{FF2B5EF4-FFF2-40B4-BE49-F238E27FC236}">
                <a16:creationId xmlns:a16="http://schemas.microsoft.com/office/drawing/2014/main" id="{E0C93939-E1D4-B37B-6618-DE531DCDC919}"/>
              </a:ext>
            </a:extLst>
          </p:cNvPr>
          <p:cNvPicPr>
            <a:picLocks noGrp="1" noChangeAspect="1"/>
          </p:cNvPicPr>
          <p:nvPr>
            <p:ph type="pic" sz="quarter" idx="15"/>
          </p:nvPr>
        </p:nvPicPr>
        <p:blipFill>
          <a:blip r:embed="rId3"/>
          <a:srcRect l="22410" r="22410"/>
          <a:stretch>
            <a:fillRect/>
          </a:stretch>
        </p:blipFill>
        <p:spPr>
          <a:xfrm>
            <a:off x="8802435" y="1223692"/>
            <a:ext cx="3389565" cy="4033653"/>
          </a:xfrm>
        </p:spPr>
      </p:pic>
    </p:spTree>
    <p:extLst>
      <p:ext uri="{BB962C8B-B14F-4D97-AF65-F5344CB8AC3E}">
        <p14:creationId xmlns:p14="http://schemas.microsoft.com/office/powerpoint/2010/main" val="186487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02C8EE6-E941-D46D-AEFA-04A6F47A9787}"/>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851" r="8851"/>
          <a:stretch>
            <a:fillRect/>
          </a:stretch>
        </p:blipFill>
        <p:spPr>
          <a:xfrm>
            <a:off x="6421438" y="1246188"/>
            <a:ext cx="5770562" cy="4667250"/>
          </a:xfrm>
        </p:spPr>
      </p:pic>
      <p:sp>
        <p:nvSpPr>
          <p:cNvPr id="11" name="Text Placeholder 10">
            <a:extLst>
              <a:ext uri="{FF2B5EF4-FFF2-40B4-BE49-F238E27FC236}">
                <a16:creationId xmlns:a16="http://schemas.microsoft.com/office/drawing/2014/main" id="{50915390-122F-A53F-E531-2B41875F0A70}"/>
              </a:ext>
            </a:extLst>
          </p:cNvPr>
          <p:cNvSpPr>
            <a:spLocks noGrp="1"/>
          </p:cNvSpPr>
          <p:nvPr>
            <p:ph type="body" sz="quarter" idx="27"/>
          </p:nvPr>
        </p:nvSpPr>
        <p:spPr>
          <a:xfrm>
            <a:off x="447066" y="1834163"/>
            <a:ext cx="5218926" cy="4264939"/>
          </a:xfrm>
        </p:spPr>
        <p:txBody>
          <a:bodyPr/>
          <a:lstStyle/>
          <a:p>
            <a:pPr marL="457200" indent="-457200">
              <a:buFont typeface="+mj-lt"/>
              <a:buAutoNum type="arabicPeriod"/>
            </a:pPr>
            <a:r>
              <a:rPr lang="en-IE" b="1" dirty="0"/>
              <a:t>Diigo</a:t>
            </a:r>
            <a:r>
              <a:rPr lang="en-IE" dirty="0"/>
              <a:t> ir sociāla tīmekļa vietne, kas ļauj pievienot grāmatzīmi un atzīmēt tīmekļa lapas.</a:t>
            </a:r>
          </a:p>
          <a:p>
            <a:pPr marL="457200" indent="-457200">
              <a:buFont typeface="+mj-lt"/>
              <a:buAutoNum type="arabicPeriod"/>
            </a:pPr>
            <a:r>
              <a:rPr lang="en-IE" sz="2400" b="1" dirty="0"/>
              <a:t>Padlet</a:t>
            </a:r>
            <a:r>
              <a:rPr lang="en-IE" sz="2400" dirty="0"/>
              <a:t> ir ziņojuma dēlis tiešsaistē. To parasti lieto skolotāji pētniecībai grupā, jo tas ļauj studentiem dalīties ar informāciju un sadarboties.</a:t>
            </a:r>
          </a:p>
          <a:p>
            <a:pPr marL="457200" indent="-457200">
              <a:buFont typeface="+mj-lt"/>
              <a:buAutoNum type="arabicPeriod"/>
            </a:pPr>
            <a:r>
              <a:rPr lang="en-IE" sz="2400" b="1" dirty="0"/>
              <a:t>Pearltrees </a:t>
            </a:r>
            <a:r>
              <a:rPr lang="en-IE" sz="2400" dirty="0"/>
              <a:t>ir vizuāla sadarbības bibliotēka, kas ļauj jums sakārtot un dalīties ar failiem, video and attēliem. </a:t>
            </a:r>
            <a:endParaRPr lang="en-IE" sz="2400" b="1" dirty="0"/>
          </a:p>
          <a:p>
            <a:endParaRPr lang="en-IE" sz="2400" b="1" dirty="0"/>
          </a:p>
          <a:p>
            <a:r>
              <a:rPr lang="en-IE" dirty="0"/>
              <a:t>	</a:t>
            </a:r>
            <a:endParaRPr lang="en-IE" b="1" dirty="0"/>
          </a:p>
        </p:txBody>
      </p:sp>
      <p:sp>
        <p:nvSpPr>
          <p:cNvPr id="3" name="Text Placeholder 2">
            <a:extLst>
              <a:ext uri="{FF2B5EF4-FFF2-40B4-BE49-F238E27FC236}">
                <a16:creationId xmlns:a16="http://schemas.microsoft.com/office/drawing/2014/main" id="{0D7FE636-C4F3-654B-9EC0-323D25C35B9B}"/>
              </a:ext>
            </a:extLst>
          </p:cNvPr>
          <p:cNvSpPr>
            <a:spLocks noGrp="1"/>
          </p:cNvSpPr>
          <p:nvPr>
            <p:ph type="body" sz="quarter" idx="18"/>
          </p:nvPr>
        </p:nvSpPr>
        <p:spPr>
          <a:xfrm>
            <a:off x="447066" y="309492"/>
            <a:ext cx="5648934" cy="1183882"/>
          </a:xfrm>
        </p:spPr>
        <p:txBody>
          <a:bodyPr/>
          <a:lstStyle/>
          <a:p>
            <a:r>
              <a:rPr lang="en-IE" dirty="0"/>
              <a:t>3 digitālie rīki datu filtrēšanai &amp; sakārtošanai</a:t>
            </a:r>
            <a:endParaRPr lang="x-none" dirty="0"/>
          </a:p>
        </p:txBody>
      </p:sp>
    </p:spTree>
    <p:extLst>
      <p:ext uri="{BB962C8B-B14F-4D97-AF65-F5344CB8AC3E}">
        <p14:creationId xmlns:p14="http://schemas.microsoft.com/office/powerpoint/2010/main" val="354479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343026"/>
            <a:ext cx="11102510" cy="5205484"/>
          </a:xfrm>
        </p:spPr>
        <p:txBody>
          <a:bodyPr/>
          <a:lstStyle/>
          <a:p>
            <a:endParaRPr lang="en-US" dirty="0">
              <a:ea typeface="+mn-lt"/>
              <a:cs typeface="+mn-lt"/>
            </a:endParaRPr>
          </a:p>
          <a:p>
            <a:r>
              <a:rPr lang="en-US" dirty="0" err="1">
                <a:ea typeface="+mn-lt"/>
                <a:cs typeface="+mn-lt"/>
              </a:rPr>
              <a:t>Diigo</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sociālās</a:t>
            </a:r>
            <a:r>
              <a:rPr lang="en-US" dirty="0">
                <a:ea typeface="+mn-lt"/>
                <a:cs typeface="+mn-lt"/>
              </a:rPr>
              <a:t> </a:t>
            </a:r>
            <a:r>
              <a:rPr lang="en-US" dirty="0" err="1">
                <a:ea typeface="+mn-lt"/>
                <a:cs typeface="+mn-lt"/>
              </a:rPr>
              <a:t>grāmatzīmes</a:t>
            </a:r>
            <a:r>
              <a:rPr lang="en-US" dirty="0">
                <a:ea typeface="+mn-lt"/>
                <a:cs typeface="+mn-lt"/>
              </a:rPr>
              <a:t> </a:t>
            </a:r>
            <a:r>
              <a:rPr lang="en-US" dirty="0" err="1">
                <a:ea typeface="+mn-lt"/>
                <a:cs typeface="+mn-lt"/>
              </a:rPr>
              <a:t>tīmekļa</a:t>
            </a:r>
            <a:r>
              <a:rPr lang="en-US" dirty="0">
                <a:ea typeface="+mn-lt"/>
                <a:cs typeface="+mn-lt"/>
              </a:rPr>
              <a:t> </a:t>
            </a:r>
            <a:r>
              <a:rPr lang="en-US" dirty="0" err="1">
                <a:ea typeface="+mn-lt"/>
                <a:cs typeface="+mn-lt"/>
              </a:rPr>
              <a:t>vietne</a:t>
            </a:r>
            <a:r>
              <a:rPr lang="en-US" dirty="0">
                <a:ea typeface="+mn-lt"/>
                <a:cs typeface="+mn-lt"/>
              </a:rPr>
              <a:t>, </a:t>
            </a:r>
            <a:r>
              <a:rPr lang="en-US" dirty="0" err="1">
                <a:ea typeface="+mn-lt"/>
                <a:cs typeface="+mn-lt"/>
              </a:rPr>
              <a:t>kas</a:t>
            </a:r>
            <a:r>
              <a:rPr lang="en-US" dirty="0">
                <a:ea typeface="+mn-lt"/>
                <a:cs typeface="+mn-lt"/>
              </a:rPr>
              <a:t> </a:t>
            </a:r>
            <a:r>
              <a:rPr lang="en-US" dirty="0" err="1">
                <a:ea typeface="+mn-lt"/>
                <a:cs typeface="+mn-lt"/>
              </a:rPr>
              <a:t>ļauj</a:t>
            </a:r>
            <a:r>
              <a:rPr lang="en-US" dirty="0">
                <a:ea typeface="+mn-lt"/>
                <a:cs typeface="+mn-lt"/>
              </a:rPr>
              <a:t> </a:t>
            </a:r>
            <a:r>
              <a:rPr lang="en-US" dirty="0" err="1">
                <a:ea typeface="+mn-lt"/>
                <a:cs typeface="+mn-lt"/>
              </a:rPr>
              <a:t>reģistrētiem</a:t>
            </a:r>
            <a:r>
              <a:rPr lang="en-US" dirty="0">
                <a:ea typeface="+mn-lt"/>
                <a:cs typeface="+mn-lt"/>
              </a:rPr>
              <a:t> </a:t>
            </a:r>
            <a:r>
              <a:rPr lang="en-US" dirty="0" err="1">
                <a:ea typeface="+mn-lt"/>
                <a:cs typeface="+mn-lt"/>
              </a:rPr>
              <a:t>lietotājiem</a:t>
            </a:r>
            <a:r>
              <a:rPr lang="en-US" dirty="0">
                <a:ea typeface="+mn-lt"/>
                <a:cs typeface="+mn-lt"/>
              </a:rPr>
              <a:t> </a:t>
            </a:r>
            <a:r>
              <a:rPr lang="en-US" dirty="0" err="1">
                <a:ea typeface="+mn-lt"/>
                <a:cs typeface="+mn-lt"/>
              </a:rPr>
              <a:t>likt</a:t>
            </a:r>
            <a:r>
              <a:rPr lang="en-US" dirty="0">
                <a:ea typeface="+mn-lt"/>
                <a:cs typeface="+mn-lt"/>
              </a:rPr>
              <a:t> </a:t>
            </a:r>
            <a:r>
              <a:rPr lang="en-US" dirty="0" err="1">
                <a:ea typeface="+mn-lt"/>
                <a:cs typeface="+mn-lt"/>
              </a:rPr>
              <a:t>grāmatzīmes</a:t>
            </a:r>
            <a:r>
              <a:rPr lang="en-US" dirty="0">
                <a:ea typeface="+mn-lt"/>
                <a:cs typeface="+mn-lt"/>
              </a:rPr>
              <a:t> un </a:t>
            </a:r>
            <a:r>
              <a:rPr lang="en-US" dirty="0" err="1">
                <a:ea typeface="+mn-lt"/>
                <a:cs typeface="+mn-lt"/>
              </a:rPr>
              <a:t>atzīmēt</a:t>
            </a:r>
            <a:r>
              <a:rPr lang="en-US" dirty="0">
                <a:ea typeface="+mn-lt"/>
                <a:cs typeface="+mn-lt"/>
              </a:rPr>
              <a:t> </a:t>
            </a:r>
            <a:r>
              <a:rPr lang="en-US" dirty="0" err="1">
                <a:ea typeface="+mn-lt"/>
                <a:cs typeface="+mn-lt"/>
              </a:rPr>
              <a:t>tīmekļa</a:t>
            </a:r>
            <a:r>
              <a:rPr lang="en-US" dirty="0">
                <a:ea typeface="+mn-lt"/>
                <a:cs typeface="+mn-lt"/>
              </a:rPr>
              <a:t> </a:t>
            </a:r>
            <a:r>
              <a:rPr lang="en-US" dirty="0" err="1">
                <a:ea typeface="+mn-lt"/>
                <a:cs typeface="+mn-lt"/>
              </a:rPr>
              <a:t>vietnes</a:t>
            </a:r>
            <a:r>
              <a:rPr lang="en-US" dirty="0">
                <a:ea typeface="+mn-lt"/>
                <a:cs typeface="+mn-lt"/>
              </a:rPr>
              <a:t>.  </a:t>
            </a:r>
            <a:r>
              <a:rPr lang="en-US" dirty="0" err="1">
                <a:ea typeface="+mn-lt"/>
                <a:cs typeface="+mn-lt"/>
              </a:rPr>
              <a:t>Tas</a:t>
            </a:r>
            <a:r>
              <a:rPr lang="en-US" dirty="0">
                <a:ea typeface="+mn-lt"/>
                <a:cs typeface="+mn-lt"/>
              </a:rPr>
              <a:t> </a:t>
            </a:r>
            <a:r>
              <a:rPr lang="en-US" dirty="0" err="1">
                <a:ea typeface="+mn-lt"/>
                <a:cs typeface="+mn-lt"/>
              </a:rPr>
              <a:t>arī</a:t>
            </a:r>
            <a:r>
              <a:rPr lang="en-US" dirty="0">
                <a:ea typeface="+mn-lt"/>
                <a:cs typeface="+mn-lt"/>
              </a:rPr>
              <a:t> </a:t>
            </a:r>
            <a:r>
              <a:rPr lang="en-US" dirty="0" err="1">
                <a:ea typeface="+mn-lt"/>
                <a:cs typeface="+mn-lt"/>
              </a:rPr>
              <a:t>ļauj</a:t>
            </a:r>
            <a:r>
              <a:rPr lang="en-US" dirty="0">
                <a:ea typeface="+mn-lt"/>
                <a:cs typeface="+mn-lt"/>
              </a:rPr>
              <a:t> </a:t>
            </a:r>
            <a:r>
              <a:rPr lang="en-US" dirty="0" err="1">
                <a:ea typeface="+mn-lt"/>
                <a:cs typeface="+mn-lt"/>
              </a:rPr>
              <a:t>lietotājiem</a:t>
            </a:r>
            <a:r>
              <a:rPr lang="en-US" dirty="0">
                <a:ea typeface="+mn-lt"/>
                <a:cs typeface="+mn-lt"/>
              </a:rPr>
              <a:t> </a:t>
            </a:r>
            <a:r>
              <a:rPr lang="en-US" dirty="0" err="1">
                <a:ea typeface="+mn-lt"/>
                <a:cs typeface="+mn-lt"/>
              </a:rPr>
              <a:t>izcelt</a:t>
            </a:r>
            <a:r>
              <a:rPr lang="en-US" dirty="0">
                <a:ea typeface="+mn-lt"/>
                <a:cs typeface="+mn-lt"/>
              </a:rPr>
              <a:t> </a:t>
            </a:r>
            <a:r>
              <a:rPr lang="en-US" dirty="0" err="1">
                <a:ea typeface="+mn-lt"/>
                <a:cs typeface="+mn-lt"/>
              </a:rPr>
              <a:t>jebkuru</a:t>
            </a:r>
            <a:r>
              <a:rPr lang="en-US" dirty="0">
                <a:ea typeface="+mn-lt"/>
                <a:cs typeface="+mn-lt"/>
              </a:rPr>
              <a:t> </a:t>
            </a:r>
            <a:r>
              <a:rPr lang="en-US" dirty="0" err="1">
                <a:ea typeface="+mn-lt"/>
                <a:cs typeface="+mn-lt"/>
              </a:rPr>
              <a:t>tīmekļa</a:t>
            </a:r>
            <a:r>
              <a:rPr lang="en-US" dirty="0">
                <a:ea typeface="+mn-lt"/>
                <a:cs typeface="+mn-lt"/>
              </a:rPr>
              <a:t> </a:t>
            </a:r>
            <a:r>
              <a:rPr lang="en-US" dirty="0" err="1">
                <a:ea typeface="+mn-lt"/>
                <a:cs typeface="+mn-lt"/>
              </a:rPr>
              <a:t>vietnes</a:t>
            </a:r>
            <a:r>
              <a:rPr lang="en-US" dirty="0">
                <a:ea typeface="+mn-lt"/>
                <a:cs typeface="+mn-lt"/>
              </a:rPr>
              <a:t> </a:t>
            </a:r>
            <a:r>
              <a:rPr lang="en-US" dirty="0" err="1">
                <a:ea typeface="+mn-lt"/>
                <a:cs typeface="+mn-lt"/>
              </a:rPr>
              <a:t>daļu</a:t>
            </a:r>
            <a:r>
              <a:rPr lang="en-US" dirty="0">
                <a:ea typeface="+mn-lt"/>
                <a:cs typeface="+mn-lt"/>
              </a:rPr>
              <a:t> un </a:t>
            </a:r>
            <a:r>
              <a:rPr lang="en-US" dirty="0" err="1">
                <a:ea typeface="+mn-lt"/>
                <a:cs typeface="+mn-lt"/>
              </a:rPr>
              <a:t>pielikt</a:t>
            </a:r>
            <a:r>
              <a:rPr lang="en-US" dirty="0">
                <a:ea typeface="+mn-lt"/>
                <a:cs typeface="+mn-lt"/>
              </a:rPr>
              <a:t> </a:t>
            </a:r>
            <a:r>
              <a:rPr lang="en-US" dirty="0" err="1">
                <a:ea typeface="+mn-lt"/>
                <a:cs typeface="+mn-lt"/>
              </a:rPr>
              <a:t>līmlapiņu</a:t>
            </a:r>
            <a:r>
              <a:rPr lang="en-US" dirty="0">
                <a:ea typeface="+mn-lt"/>
                <a:cs typeface="+mn-lt"/>
              </a:rPr>
              <a:t> </a:t>
            </a:r>
            <a:r>
              <a:rPr lang="en-US" dirty="0" err="1">
                <a:ea typeface="+mn-lt"/>
                <a:cs typeface="+mn-lt"/>
              </a:rPr>
              <a:t>konkrētām</a:t>
            </a:r>
            <a:r>
              <a:rPr lang="en-US" dirty="0">
                <a:ea typeface="+mn-lt"/>
                <a:cs typeface="+mn-lt"/>
              </a:rPr>
              <a:t> </a:t>
            </a:r>
            <a:r>
              <a:rPr lang="en-US" dirty="0" err="1">
                <a:ea typeface="+mn-lt"/>
                <a:cs typeface="+mn-lt"/>
              </a:rPr>
              <a:t>vietām</a:t>
            </a:r>
            <a:r>
              <a:rPr lang="en-US" dirty="0">
                <a:ea typeface="+mn-lt"/>
                <a:cs typeface="+mn-lt"/>
              </a:rPr>
              <a:t> </a:t>
            </a:r>
            <a:r>
              <a:rPr lang="en-US" dirty="0" err="1">
                <a:ea typeface="+mn-lt"/>
                <a:cs typeface="+mn-lt"/>
              </a:rPr>
              <a:t>vai</a:t>
            </a:r>
            <a:r>
              <a:rPr lang="en-US" dirty="0">
                <a:ea typeface="+mn-lt"/>
                <a:cs typeface="+mn-lt"/>
              </a:rPr>
              <a:t> </a:t>
            </a:r>
            <a:r>
              <a:rPr lang="en-US" dirty="0" err="1">
                <a:ea typeface="+mn-lt"/>
                <a:cs typeface="+mn-lt"/>
              </a:rPr>
              <a:t>veselām</a:t>
            </a:r>
            <a:r>
              <a:rPr lang="en-US" dirty="0">
                <a:ea typeface="+mn-lt"/>
                <a:cs typeface="+mn-lt"/>
              </a:rPr>
              <a:t> </a:t>
            </a:r>
            <a:r>
              <a:rPr lang="en-US" dirty="0" err="1">
                <a:ea typeface="+mn-lt"/>
                <a:cs typeface="+mn-lt"/>
              </a:rPr>
              <a:t>lapām</a:t>
            </a:r>
            <a:r>
              <a:rPr lang="en-US" dirty="0">
                <a:ea typeface="+mn-lt"/>
                <a:cs typeface="+mn-lt"/>
              </a:rPr>
              <a:t>. </a:t>
            </a:r>
            <a:r>
              <a:rPr lang="en-US" dirty="0" err="1">
                <a:ea typeface="+mn-lt"/>
                <a:cs typeface="+mn-lt"/>
              </a:rPr>
              <a:t>Vārds</a:t>
            </a:r>
            <a:r>
              <a:rPr lang="en-US" dirty="0">
                <a:ea typeface="+mn-lt"/>
                <a:cs typeface="+mn-lt"/>
              </a:rPr>
              <a:t> "</a:t>
            </a:r>
            <a:r>
              <a:rPr lang="en-US" dirty="0" err="1">
                <a:ea typeface="+mn-lt"/>
                <a:cs typeface="+mn-lt"/>
              </a:rPr>
              <a:t>Diigo</a:t>
            </a:r>
            <a:r>
              <a:rPr lang="en-US" dirty="0">
                <a:ea typeface="+mn-lt"/>
                <a:cs typeface="+mn-lt"/>
              </a:rPr>
              <a:t>" </a:t>
            </a:r>
            <a:r>
              <a:rPr lang="en-US" dirty="0" err="1">
                <a:ea typeface="+mn-lt"/>
                <a:cs typeface="+mn-lt"/>
              </a:rPr>
              <a:t>ir</a:t>
            </a:r>
            <a:r>
              <a:rPr lang="en-US" dirty="0">
                <a:ea typeface="+mn-lt"/>
                <a:cs typeface="+mn-lt"/>
              </a:rPr>
              <a:t> "Digest of Internet Information, Groups and Other stuff” </a:t>
            </a:r>
            <a:r>
              <a:rPr lang="en-US" dirty="0" err="1">
                <a:ea typeface="+mn-lt"/>
                <a:cs typeface="+mn-lt"/>
              </a:rPr>
              <a:t>akronīms</a:t>
            </a:r>
            <a:r>
              <a:rPr lang="en-US" dirty="0">
                <a:ea typeface="+mn-lt"/>
                <a:cs typeface="+mn-lt"/>
              </a:rPr>
              <a:t>.</a:t>
            </a:r>
          </a:p>
          <a:p>
            <a:r>
              <a:rPr lang="en-US" dirty="0" err="1">
                <a:ea typeface="+mn-lt"/>
                <a:cs typeface="+mn-lt"/>
              </a:rPr>
              <a:t>Šīs</a:t>
            </a:r>
            <a:r>
              <a:rPr lang="en-US" dirty="0">
                <a:ea typeface="+mn-lt"/>
                <a:cs typeface="+mn-lt"/>
              </a:rPr>
              <a:t> </a:t>
            </a:r>
            <a:r>
              <a:rPr lang="en-US" dirty="0" err="1">
                <a:ea typeface="+mn-lt"/>
                <a:cs typeface="+mn-lt"/>
              </a:rPr>
              <a:t>anotācijas</a:t>
            </a:r>
            <a:r>
              <a:rPr lang="en-US" dirty="0">
                <a:ea typeface="+mn-lt"/>
                <a:cs typeface="+mn-lt"/>
              </a:rPr>
              <a:t> </a:t>
            </a:r>
            <a:r>
              <a:rPr lang="en-US" dirty="0" err="1">
                <a:ea typeface="+mn-lt"/>
                <a:cs typeface="+mn-lt"/>
              </a:rPr>
              <a:t>var</a:t>
            </a:r>
            <a:r>
              <a:rPr lang="en-US" dirty="0">
                <a:ea typeface="+mn-lt"/>
                <a:cs typeface="+mn-lt"/>
              </a:rPr>
              <a:t> </a:t>
            </a:r>
            <a:r>
              <a:rPr lang="en-US" dirty="0" err="1">
                <a:ea typeface="+mn-lt"/>
                <a:cs typeface="+mn-lt"/>
              </a:rPr>
              <a:t>tikt</a:t>
            </a:r>
            <a:r>
              <a:rPr lang="en-US" dirty="0">
                <a:ea typeface="+mn-lt"/>
                <a:cs typeface="+mn-lt"/>
              </a:rPr>
              <a:t> </a:t>
            </a:r>
            <a:r>
              <a:rPr lang="en-US" dirty="0" err="1">
                <a:ea typeface="+mn-lt"/>
                <a:cs typeface="+mn-lt"/>
              </a:rPr>
              <a:t>saglabātas</a:t>
            </a:r>
            <a:r>
              <a:rPr lang="en-US" dirty="0">
                <a:ea typeface="+mn-lt"/>
                <a:cs typeface="+mn-lt"/>
              </a:rPr>
              <a:t> </a:t>
            </a:r>
            <a:r>
              <a:rPr lang="en-US" dirty="0" err="1">
                <a:ea typeface="+mn-lt"/>
                <a:cs typeface="+mn-lt"/>
              </a:rPr>
              <a:t>privāti</a:t>
            </a:r>
            <a:r>
              <a:rPr lang="en-US" dirty="0">
                <a:ea typeface="+mn-lt"/>
                <a:cs typeface="+mn-lt"/>
              </a:rPr>
              <a:t>, </a:t>
            </a:r>
            <a:r>
              <a:rPr lang="en-US" dirty="0" err="1">
                <a:ea typeface="+mn-lt"/>
                <a:cs typeface="+mn-lt"/>
              </a:rPr>
              <a:t>dalīties</a:t>
            </a:r>
            <a:r>
              <a:rPr lang="en-US" dirty="0">
                <a:ea typeface="+mn-lt"/>
                <a:cs typeface="+mn-lt"/>
              </a:rPr>
              <a:t> </a:t>
            </a:r>
            <a:r>
              <a:rPr lang="en-US" dirty="0" err="1">
                <a:ea typeface="+mn-lt"/>
                <a:cs typeface="+mn-lt"/>
              </a:rPr>
              <a:t>ar</a:t>
            </a:r>
            <a:r>
              <a:rPr lang="en-US" dirty="0">
                <a:ea typeface="+mn-lt"/>
                <a:cs typeface="+mn-lt"/>
              </a:rPr>
              <a:t> </a:t>
            </a:r>
            <a:r>
              <a:rPr lang="en-US" dirty="0" err="1">
                <a:ea typeface="+mn-lt"/>
                <a:cs typeface="+mn-lt"/>
              </a:rPr>
              <a:t>grupu</a:t>
            </a:r>
            <a:r>
              <a:rPr lang="en-US" dirty="0">
                <a:ea typeface="+mn-lt"/>
                <a:cs typeface="+mn-lt"/>
              </a:rPr>
              <a:t> </a:t>
            </a:r>
            <a:r>
              <a:rPr lang="en-US" dirty="0" err="1">
                <a:ea typeface="+mn-lt"/>
                <a:cs typeface="+mn-lt"/>
              </a:rPr>
              <a:t>Diigo</a:t>
            </a:r>
            <a:r>
              <a:rPr lang="en-US" dirty="0">
                <a:ea typeface="+mn-lt"/>
                <a:cs typeface="+mn-lt"/>
              </a:rPr>
              <a:t> </a:t>
            </a:r>
            <a:r>
              <a:rPr lang="en-US" dirty="0" err="1">
                <a:ea typeface="+mn-lt"/>
                <a:cs typeface="+mn-lt"/>
              </a:rPr>
              <a:t>vietnē</a:t>
            </a:r>
            <a:r>
              <a:rPr lang="en-US" dirty="0">
                <a:ea typeface="+mn-lt"/>
                <a:cs typeface="+mn-lt"/>
              </a:rPr>
              <a:t>, </a:t>
            </a:r>
            <a:r>
              <a:rPr lang="en-US" dirty="0" err="1">
                <a:ea typeface="+mn-lt"/>
                <a:cs typeface="+mn-lt"/>
              </a:rPr>
              <a:t>vai</a:t>
            </a:r>
            <a:r>
              <a:rPr lang="en-US" dirty="0">
                <a:ea typeface="+mn-lt"/>
                <a:cs typeface="+mn-lt"/>
              </a:rPr>
              <a:t> </a:t>
            </a:r>
            <a:r>
              <a:rPr lang="en-US" dirty="0" err="1">
                <a:ea typeface="+mn-lt"/>
                <a:cs typeface="+mn-lt"/>
              </a:rPr>
              <a:t>nosūtīt</a:t>
            </a:r>
            <a:r>
              <a:rPr lang="en-US" dirty="0">
                <a:ea typeface="+mn-lt"/>
                <a:cs typeface="+mn-lt"/>
              </a:rPr>
              <a:t> </a:t>
            </a:r>
            <a:r>
              <a:rPr lang="en-US" dirty="0" err="1">
                <a:ea typeface="+mn-lt"/>
                <a:cs typeface="+mn-lt"/>
              </a:rPr>
              <a:t>kādam</a:t>
            </a:r>
            <a:r>
              <a:rPr lang="en-US" dirty="0">
                <a:ea typeface="+mn-lt"/>
                <a:cs typeface="+mn-lt"/>
              </a:rPr>
              <a:t> </a:t>
            </a:r>
            <a:r>
              <a:rPr lang="en-US" dirty="0" err="1">
                <a:ea typeface="+mn-lt"/>
                <a:cs typeface="+mn-lt"/>
              </a:rPr>
              <a:t>citam</a:t>
            </a:r>
            <a:r>
              <a:rPr lang="en-US" dirty="0">
                <a:ea typeface="+mn-lt"/>
                <a:cs typeface="+mn-lt"/>
              </a:rPr>
              <a:t> </a:t>
            </a:r>
            <a:r>
              <a:rPr lang="en-US" dirty="0" err="1">
                <a:ea typeface="+mn-lt"/>
                <a:cs typeface="+mn-lt"/>
              </a:rPr>
              <a:t>ar</a:t>
            </a:r>
            <a:r>
              <a:rPr lang="en-US" dirty="0">
                <a:ea typeface="+mn-lt"/>
                <a:cs typeface="+mn-lt"/>
              </a:rPr>
              <a:t> </a:t>
            </a:r>
            <a:r>
              <a:rPr lang="en-US" dirty="0" err="1">
                <a:ea typeface="+mn-lt"/>
                <a:cs typeface="+mn-lt"/>
              </a:rPr>
              <a:t>speciālu</a:t>
            </a:r>
            <a:r>
              <a:rPr lang="en-US" dirty="0">
                <a:ea typeface="+mn-lt"/>
                <a:cs typeface="+mn-lt"/>
              </a:rPr>
              <a:t> </a:t>
            </a:r>
            <a:r>
              <a:rPr lang="en-US" dirty="0" err="1">
                <a:ea typeface="+mn-lt"/>
                <a:cs typeface="+mn-lt"/>
              </a:rPr>
              <a:t>saiti</a:t>
            </a:r>
            <a:r>
              <a:rPr lang="en-US" dirty="0">
                <a:ea typeface="+mn-lt"/>
                <a:cs typeface="+mn-lt"/>
              </a:rPr>
              <a:t>. </a:t>
            </a:r>
            <a:endParaRPr lang="en-US" dirty="0">
              <a:cs typeface="Calibri"/>
            </a:endParaRPr>
          </a:p>
          <a:p>
            <a:r>
              <a:rPr lang="en-US" dirty="0" err="1">
                <a:ea typeface="+mn-lt"/>
                <a:cs typeface="+mn-lt"/>
              </a:rPr>
              <a:t>Diigo</a:t>
            </a:r>
            <a:r>
              <a:rPr lang="en-US" dirty="0">
                <a:ea typeface="+mn-lt"/>
                <a:cs typeface="+mn-lt"/>
              </a:rPr>
              <a:t> </a:t>
            </a:r>
            <a:r>
              <a:rPr lang="en-US" dirty="0" err="1">
                <a:ea typeface="+mn-lt"/>
                <a:cs typeface="+mn-lt"/>
              </a:rPr>
              <a:t>var</a:t>
            </a:r>
            <a:r>
              <a:rPr lang="en-US" dirty="0">
                <a:ea typeface="+mn-lt"/>
                <a:cs typeface="+mn-lt"/>
              </a:rPr>
              <a:t> </a:t>
            </a:r>
            <a:r>
              <a:rPr lang="en-US" dirty="0" err="1">
                <a:ea typeface="+mn-lt"/>
                <a:cs typeface="+mn-lt"/>
              </a:rPr>
              <a:t>tikt</a:t>
            </a:r>
            <a:r>
              <a:rPr lang="en-US" dirty="0">
                <a:ea typeface="+mn-lt"/>
                <a:cs typeface="+mn-lt"/>
              </a:rPr>
              <a:t> </a:t>
            </a:r>
            <a:r>
              <a:rPr lang="en-US" dirty="0" err="1">
                <a:ea typeface="+mn-lt"/>
                <a:cs typeface="+mn-lt"/>
              </a:rPr>
              <a:t>lietots</a:t>
            </a:r>
            <a:r>
              <a:rPr lang="en-US" dirty="0">
                <a:ea typeface="+mn-lt"/>
                <a:cs typeface="+mn-lt"/>
              </a:rPr>
              <a:t> </a:t>
            </a:r>
            <a:r>
              <a:rPr lang="en-US" dirty="0" err="1">
                <a:ea typeface="+mn-lt"/>
                <a:cs typeface="+mn-lt"/>
              </a:rPr>
              <a:t>ļoti</a:t>
            </a:r>
            <a:r>
              <a:rPr lang="en-US" dirty="0">
                <a:ea typeface="+mn-lt"/>
                <a:cs typeface="+mn-lt"/>
              </a:rPr>
              <a:t> </a:t>
            </a:r>
            <a:r>
              <a:rPr lang="en-US" dirty="0" err="1">
                <a:ea typeface="+mn-lt"/>
                <a:cs typeface="+mn-lt"/>
              </a:rPr>
              <a:t>efektīvi</a:t>
            </a:r>
            <a:r>
              <a:rPr lang="en-US" dirty="0">
                <a:ea typeface="+mn-lt"/>
                <a:cs typeface="+mn-lt"/>
              </a:rPr>
              <a:t>, </a:t>
            </a:r>
            <a:r>
              <a:rPr lang="en-US" dirty="0" err="1">
                <a:ea typeface="+mn-lt"/>
                <a:cs typeface="+mn-lt"/>
              </a:rPr>
              <a:t>lai</a:t>
            </a:r>
            <a:r>
              <a:rPr lang="en-US" dirty="0">
                <a:ea typeface="+mn-lt"/>
                <a:cs typeface="+mn-lt"/>
              </a:rPr>
              <a:t> </a:t>
            </a:r>
            <a:r>
              <a:rPr lang="en-US" dirty="0" err="1">
                <a:ea typeface="+mn-lt"/>
                <a:cs typeface="+mn-lt"/>
              </a:rPr>
              <a:t>palīdzētu</a:t>
            </a:r>
            <a:r>
              <a:rPr lang="en-US" dirty="0">
                <a:ea typeface="+mn-lt"/>
                <a:cs typeface="+mn-lt"/>
              </a:rPr>
              <a:t> </a:t>
            </a:r>
            <a:r>
              <a:rPr lang="en-US" dirty="0" err="1">
                <a:ea typeface="+mn-lt"/>
                <a:cs typeface="+mn-lt"/>
              </a:rPr>
              <a:t>lietotājiem</a:t>
            </a:r>
            <a:r>
              <a:rPr lang="en-US" dirty="0">
                <a:ea typeface="+mn-lt"/>
                <a:cs typeface="+mn-lt"/>
              </a:rPr>
              <a:t> </a:t>
            </a:r>
            <a:r>
              <a:rPr lang="en-US" dirty="0" err="1">
                <a:ea typeface="+mn-lt"/>
                <a:cs typeface="+mn-lt"/>
              </a:rPr>
              <a:t>mācīties</a:t>
            </a:r>
            <a:r>
              <a:rPr lang="en-US" dirty="0">
                <a:ea typeface="+mn-lt"/>
                <a:cs typeface="+mn-lt"/>
              </a:rPr>
              <a:t>, </a:t>
            </a:r>
            <a:r>
              <a:rPr lang="en-US" dirty="0" err="1">
                <a:ea typeface="+mn-lt"/>
                <a:cs typeface="+mn-lt"/>
              </a:rPr>
              <a:t>kā</a:t>
            </a:r>
            <a:r>
              <a:rPr lang="en-US" dirty="0">
                <a:ea typeface="+mn-lt"/>
                <a:cs typeface="+mn-lt"/>
              </a:rPr>
              <a:t> </a:t>
            </a:r>
            <a:r>
              <a:rPr lang="en-US" dirty="0" err="1">
                <a:ea typeface="+mn-lt"/>
                <a:cs typeface="+mn-lt"/>
              </a:rPr>
              <a:t>pāŗvaldīt</a:t>
            </a:r>
            <a:r>
              <a:rPr lang="en-US" dirty="0">
                <a:ea typeface="+mn-lt"/>
                <a:cs typeface="+mn-lt"/>
              </a:rPr>
              <a:t> </a:t>
            </a:r>
            <a:r>
              <a:rPr lang="en-US" dirty="0" err="1">
                <a:ea typeface="+mn-lt"/>
                <a:cs typeface="+mn-lt"/>
              </a:rPr>
              <a:t>tiešsaistes</a:t>
            </a:r>
            <a:r>
              <a:rPr lang="en-US" dirty="0">
                <a:ea typeface="+mn-lt"/>
                <a:cs typeface="+mn-lt"/>
              </a:rPr>
              <a:t> </a:t>
            </a:r>
            <a:r>
              <a:rPr lang="en-US" dirty="0" err="1">
                <a:ea typeface="+mn-lt"/>
                <a:cs typeface="+mn-lt"/>
              </a:rPr>
              <a:t>saturu</a:t>
            </a:r>
            <a:r>
              <a:rPr lang="en-US" dirty="0">
                <a:ea typeface="+mn-lt"/>
                <a:cs typeface="+mn-lt"/>
              </a:rPr>
              <a:t>, </a:t>
            </a:r>
            <a:r>
              <a:rPr lang="en-US" dirty="0" err="1">
                <a:ea typeface="+mn-lt"/>
                <a:cs typeface="+mn-lt"/>
              </a:rPr>
              <a:t>lietojot</a:t>
            </a:r>
            <a:r>
              <a:rPr lang="en-US" dirty="0">
                <a:ea typeface="+mn-lt"/>
                <a:cs typeface="+mn-lt"/>
              </a:rPr>
              <a:t> </a:t>
            </a:r>
            <a:r>
              <a:rPr lang="en-US" dirty="0" err="1">
                <a:ea typeface="+mn-lt"/>
                <a:cs typeface="+mn-lt"/>
              </a:rPr>
              <a:t>dažādas</a:t>
            </a:r>
            <a:r>
              <a:rPr lang="en-US" dirty="0">
                <a:ea typeface="+mn-lt"/>
                <a:cs typeface="+mn-lt"/>
              </a:rPr>
              <a:t>  </a:t>
            </a:r>
            <a:r>
              <a:rPr lang="en-US" dirty="0" err="1">
                <a:ea typeface="+mn-lt"/>
                <a:cs typeface="+mn-lt"/>
              </a:rPr>
              <a:t>Diigo</a:t>
            </a:r>
            <a:r>
              <a:rPr lang="en-US" dirty="0">
                <a:ea typeface="+mn-lt"/>
                <a:cs typeface="+mn-lt"/>
              </a:rPr>
              <a:t>  </a:t>
            </a:r>
            <a:r>
              <a:rPr lang="en-US" dirty="0" err="1">
                <a:ea typeface="+mn-lt"/>
                <a:cs typeface="+mn-lt"/>
              </a:rPr>
              <a:t>iespējas</a:t>
            </a:r>
            <a:r>
              <a:rPr lang="en-US" dirty="0">
                <a:ea typeface="+mn-lt"/>
                <a:cs typeface="+mn-lt"/>
              </a:rPr>
              <a:t>.</a:t>
            </a:r>
            <a:endParaRPr lang="en-US" dirty="0"/>
          </a:p>
          <a:p>
            <a:r>
              <a:rPr lang="en-US" dirty="0">
                <a:solidFill>
                  <a:srgbClr val="F9A169"/>
                </a:solidFill>
                <a:cs typeface="Calibri"/>
              </a:rPr>
              <a:t>Tool Website: </a:t>
            </a:r>
            <a:r>
              <a:rPr lang="en-US" dirty="0">
                <a:solidFill>
                  <a:srgbClr val="F9A169"/>
                </a:solidFill>
                <a:hlinkClick r:id="rId2">
                  <a:extLst>
                    <a:ext uri="{A12FA001-AC4F-418D-AE19-62706E023703}">
                      <ahyp:hlinkClr xmlns:ahyp="http://schemas.microsoft.com/office/drawing/2018/hyperlinkcolor" val="tx"/>
                    </a:ext>
                  </a:extLst>
                </a:hlinkClick>
              </a:rPr>
              <a:t>Diigo – labāk lasīt un pētīt ar anotācijām...</a:t>
            </a: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Rīks Nr. 1: </a:t>
            </a:r>
            <a:r>
              <a:rPr lang="en-IE" dirty="0" err="1"/>
              <a:t>Diigo</a:t>
            </a:r>
            <a:endParaRPr lang="en-IE" dirty="0"/>
          </a:p>
          <a:p>
            <a:endParaRPr lang="en-IE" dirty="0"/>
          </a:p>
        </p:txBody>
      </p:sp>
      <p:pic>
        <p:nvPicPr>
          <p:cNvPr id="7" name="Picture 7" descr="Logo&#10;&#10;Description automatically generated">
            <a:extLst>
              <a:ext uri="{FF2B5EF4-FFF2-40B4-BE49-F238E27FC236}">
                <a16:creationId xmlns:a16="http://schemas.microsoft.com/office/drawing/2014/main" id="{5D71E69A-48C3-D5E3-A3D7-AA27775436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3344" y="431785"/>
            <a:ext cx="2199306" cy="1026329"/>
          </a:xfrm>
          <a:prstGeom prst="rect">
            <a:avLst/>
          </a:prstGeom>
        </p:spPr>
      </p:pic>
    </p:spTree>
    <p:extLst>
      <p:ext uri="{BB962C8B-B14F-4D97-AF65-F5344CB8AC3E}">
        <p14:creationId xmlns:p14="http://schemas.microsoft.com/office/powerpoint/2010/main" val="42007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052624"/>
            <a:ext cx="11102510" cy="5495886"/>
          </a:xfrm>
        </p:spPr>
        <p:txBody>
          <a:bodyPr/>
          <a:lstStyle/>
          <a:p>
            <a:r>
              <a:rPr lang="en-IE" b="1" dirty="0">
                <a:cs typeface="Calibri"/>
              </a:rPr>
              <a:t>Plusi par Diigo</a:t>
            </a:r>
          </a:p>
          <a:p>
            <a:pPr marL="342900" indent="-342900">
              <a:buChar char="•"/>
            </a:pPr>
            <a:r>
              <a:rPr lang="en-IE" dirty="0">
                <a:ea typeface="+mn-lt"/>
                <a:cs typeface="+mn-lt"/>
              </a:rPr>
              <a:t>Savāc un sakārto tiešsaistes pētniecības rezultātus </a:t>
            </a:r>
          </a:p>
          <a:p>
            <a:pPr marL="342900" indent="-342900">
              <a:buChar char="•"/>
            </a:pPr>
            <a:r>
              <a:rPr lang="en-IE" dirty="0">
                <a:ea typeface="+mn-lt"/>
                <a:cs typeface="+mn-lt"/>
              </a:rPr>
              <a:t>Piemērots ziņojumu rakstīšanai, balstītiem uz tiešsaistes saturu </a:t>
            </a:r>
          </a:p>
          <a:p>
            <a:pPr marL="342900" indent="-342900">
              <a:buChar char="•"/>
            </a:pPr>
            <a:r>
              <a:rPr lang="en-IE" dirty="0">
                <a:ea typeface="+mn-lt"/>
                <a:cs typeface="+mn-lt"/>
              </a:rPr>
              <a:t>Lietotājiem ir iespējamas tiešsaistes sarunas par pašiem tiešsaistes materiāliem           </a:t>
            </a:r>
            <a:endParaRPr lang="en-IE" dirty="0">
              <a:cs typeface="Calibri" panose="020F0502020204030204"/>
            </a:endParaRPr>
          </a:p>
          <a:p>
            <a:pPr marL="342900" indent="-342900">
              <a:buChar char="•"/>
            </a:pPr>
            <a:endParaRPr lang="en-IE" dirty="0"/>
          </a:p>
          <a:p>
            <a:r>
              <a:rPr lang="en-IE" b="1" dirty="0">
                <a:cs typeface="Calibri"/>
              </a:rPr>
              <a:t>Mīnusi pret Diigo:</a:t>
            </a:r>
          </a:p>
          <a:p>
            <a:pPr marL="342900" indent="-342900">
              <a:buChar char="•"/>
            </a:pPr>
            <a:r>
              <a:rPr lang="en-IE" dirty="0">
                <a:cs typeface="Calibri"/>
              </a:rPr>
              <a:t>Prasa savienojumu ar internetu</a:t>
            </a:r>
          </a:p>
          <a:p>
            <a:pPr marL="342900" indent="-342900">
              <a:buChar char="•"/>
            </a:pPr>
            <a:r>
              <a:rPr lang="en-IE" dirty="0">
                <a:cs typeface="Calibri"/>
              </a:rPr>
              <a:t>Daži lietotāji ziņo par problēmām ar PDF, kuri nevar tikt uzglabāti bezsaistē šajā aplikācijā </a:t>
            </a:r>
          </a:p>
          <a:p>
            <a:pPr marL="342900" indent="-342900">
              <a:buChar char="•"/>
            </a:pPr>
            <a:r>
              <a:rPr lang="en-IE" dirty="0">
                <a:cs typeface="Calibri"/>
              </a:rPr>
              <a:t>Daži lietotāji paziņo, ka platforma ir nedaudz  mulsinoša</a:t>
            </a:r>
          </a:p>
          <a:p>
            <a:endParaRPr lang="en-US" dirty="0">
              <a:hlinkClick r:id="rId2"/>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normAutofit/>
          </a:bodyPr>
          <a:lstStyle/>
          <a:p>
            <a:r>
              <a:rPr lang="en-IE" dirty="0"/>
              <a:t>Diigo plusi &amp; mīnusi</a:t>
            </a:r>
          </a:p>
        </p:txBody>
      </p:sp>
      <p:pic>
        <p:nvPicPr>
          <p:cNvPr id="7" name="Picture 7" descr="Logo&#10;&#10;Description automatically generated">
            <a:extLst>
              <a:ext uri="{FF2B5EF4-FFF2-40B4-BE49-F238E27FC236}">
                <a16:creationId xmlns:a16="http://schemas.microsoft.com/office/drawing/2014/main" id="{5D71E69A-48C3-D5E3-A3D7-AA27775436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3344" y="431785"/>
            <a:ext cx="2199306" cy="1026329"/>
          </a:xfrm>
          <a:prstGeom prst="rect">
            <a:avLst/>
          </a:prstGeom>
        </p:spPr>
      </p:pic>
    </p:spTree>
    <p:extLst>
      <p:ext uri="{BB962C8B-B14F-4D97-AF65-F5344CB8AC3E}">
        <p14:creationId xmlns:p14="http://schemas.microsoft.com/office/powerpoint/2010/main" val="288829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348891" y="1772508"/>
            <a:ext cx="11200684" cy="5776127"/>
          </a:xfrm>
        </p:spPr>
        <p:txBody>
          <a:bodyPr/>
          <a:lstStyle/>
          <a:p>
            <a:pPr>
              <a:lnSpc>
                <a:spcPct val="107000"/>
              </a:lnSpc>
            </a:pPr>
            <a:r>
              <a:rPr lang="en-GB" dirty="0">
                <a:ea typeface="Calibri" panose="020F0502020204030204" pitchFamily="34" charset="0"/>
                <a:cs typeface="Times New Roman" panose="02020603050405020304" pitchFamily="18" charset="0"/>
              </a:rPr>
              <a:t>Lai </a:t>
            </a:r>
            <a:r>
              <a:rPr lang="en-GB" dirty="0" err="1">
                <a:ea typeface="Calibri" panose="020F0502020204030204" pitchFamily="34" charset="0"/>
                <a:cs typeface="Times New Roman" panose="02020603050405020304" pitchFamily="18" charset="0"/>
              </a:rPr>
              <a:t>izmēģinātu</a:t>
            </a:r>
            <a:r>
              <a:rPr lang="en-GB"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Diigo</a:t>
            </a:r>
            <a:r>
              <a:rPr lang="en-GB"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sekojiet</a:t>
            </a:r>
            <a:r>
              <a:rPr lang="en-GB"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šīm</a:t>
            </a:r>
            <a:r>
              <a:rPr lang="en-GB"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instrukcijām</a:t>
            </a:r>
            <a:r>
              <a:rPr lang="en-GB" dirty="0">
                <a:ea typeface="Calibri" panose="020F0502020204030204" pitchFamily="34" charset="0"/>
                <a:cs typeface="Times New Roman" panose="02020603050405020304" pitchFamily="18" charset="0"/>
              </a:rPr>
              <a:t>:</a:t>
            </a:r>
          </a:p>
          <a:p>
            <a:pPr marL="457200" indent="-457200">
              <a:lnSpc>
                <a:spcPct val="107000"/>
              </a:lnSpc>
              <a:buFont typeface="+mj-lt"/>
              <a:buAutoNum type="arabicPeriod"/>
            </a:pPr>
            <a:r>
              <a:rPr lang="en-GB" dirty="0" err="1">
                <a:ea typeface="Calibri" panose="020F0502020204030204" pitchFamily="34" charset="0"/>
                <a:cs typeface="Times New Roman" panose="02020603050405020304" pitchFamily="18" charset="0"/>
              </a:rPr>
              <a:t>Dodieties</a:t>
            </a:r>
            <a:r>
              <a:rPr lang="en-GB"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uz</a:t>
            </a:r>
            <a:r>
              <a:rPr lang="en-GB" dirty="0">
                <a:effectLst/>
                <a:ea typeface="Calibri" panose="020F0502020204030204" pitchFamily="34" charset="0"/>
                <a:cs typeface="Times New Roman" panose="02020603050405020304" pitchFamily="18" charset="0"/>
              </a:rPr>
              <a:t> </a:t>
            </a:r>
            <a:r>
              <a:rPr lang="en-GB" u="sng" dirty="0">
                <a:solidFill>
                  <a:srgbClr val="0563C1"/>
                </a:solidFill>
                <a:effectLst/>
                <a:ea typeface="Calibri" panose="020F0502020204030204" pitchFamily="34" charset="0"/>
                <a:cs typeface="Times New Roman" panose="02020603050405020304" pitchFamily="18" charset="0"/>
                <a:hlinkClick r:id="rId2"/>
              </a:rPr>
              <a:t>http://www.diigo.com/education</a:t>
            </a:r>
            <a:endParaRPr lang="en-GB" dirty="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err="1">
                <a:effectLst/>
                <a:ea typeface="Calibri" panose="020F0502020204030204" pitchFamily="34" charset="0"/>
                <a:cs typeface="Times New Roman" panose="02020603050405020304" pitchFamily="18" charset="0"/>
              </a:rPr>
              <a:t>Reģistrējieties</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bezmakasas</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pamata</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kontam</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Diigo</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ar</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savu</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personīgo</a:t>
            </a:r>
            <a:r>
              <a:rPr lang="en-GB" sz="2400" dirty="0">
                <a:effectLst/>
                <a:ea typeface="Calibri" panose="020F0502020204030204" pitchFamily="34" charset="0"/>
                <a:cs typeface="Times New Roman" panose="02020603050405020304" pitchFamily="18" charset="0"/>
              </a:rPr>
              <a:t> e-pasta </a:t>
            </a:r>
            <a:r>
              <a:rPr lang="en-GB" sz="2400" dirty="0" err="1">
                <a:effectLst/>
                <a:ea typeface="Calibri" panose="020F0502020204030204" pitchFamily="34" charset="0"/>
                <a:cs typeface="Times New Roman" panose="02020603050405020304" pitchFamily="18" charset="0"/>
              </a:rPr>
              <a:t>adresi</a:t>
            </a:r>
            <a:endParaRPr lang="en-GB" sz="2400" dirty="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err="1">
                <a:effectLst/>
                <a:ea typeface="Calibri" panose="020F0502020204030204" pitchFamily="34" charset="0"/>
                <a:cs typeface="Times New Roman" panose="02020603050405020304" pitchFamily="18" charset="0"/>
              </a:rPr>
              <a:t>Aktivizējiet</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savu</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kontu</a:t>
            </a:r>
            <a:r>
              <a:rPr lang="en-GB"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lietojot</a:t>
            </a:r>
            <a:r>
              <a:rPr lang="en-GB" dirty="0">
                <a:ea typeface="Calibri" panose="020F0502020204030204" pitchFamily="34" charset="0"/>
                <a:cs typeface="Times New Roman" panose="02020603050405020304" pitchFamily="18" charset="0"/>
              </a:rPr>
              <a:t> e-pasta </a:t>
            </a:r>
            <a:r>
              <a:rPr lang="en-GB" dirty="0" err="1">
                <a:ea typeface="Calibri" panose="020F0502020204030204" pitchFamily="34" charset="0"/>
                <a:cs typeface="Times New Roman" panose="02020603050405020304" pitchFamily="18" charset="0"/>
              </a:rPr>
              <a:t>paziņojumu</a:t>
            </a:r>
            <a:r>
              <a:rPr lang="en-GB" dirty="0">
                <a:ea typeface="Calibri" panose="020F0502020204030204" pitchFamily="34" charset="0"/>
                <a:cs typeface="Times New Roman" panose="02020603050405020304" pitchFamily="18" charset="0"/>
              </a:rPr>
              <a:t> no</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Diigo</a:t>
            </a:r>
            <a:endParaRPr lang="en-GB" sz="2400" dirty="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dirty="0" err="1">
                <a:ea typeface="Calibri" panose="020F0502020204030204" pitchFamily="34" charset="0"/>
                <a:cs typeface="Times New Roman" panose="02020603050405020304" pitchFamily="18" charset="0"/>
              </a:rPr>
              <a:t>Jūs</a:t>
            </a:r>
            <a:r>
              <a:rPr lang="en-GB"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variet</a:t>
            </a:r>
            <a:r>
              <a:rPr lang="en-GB"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lietot</a:t>
            </a:r>
            <a:r>
              <a:rPr lang="en-GB"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dažādās</a:t>
            </a:r>
            <a:r>
              <a:rPr lang="en-GB"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Diigo</a:t>
            </a:r>
            <a:r>
              <a:rPr lang="en-GB"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grupas</a:t>
            </a:r>
            <a:r>
              <a:rPr lang="en-GB" dirty="0">
                <a:ea typeface="Calibri" panose="020F0502020204030204" pitchFamily="34" charset="0"/>
                <a:cs typeface="Times New Roman" panose="02020603050405020304" pitchFamily="18" charset="0"/>
              </a:rPr>
              <a:t>: Teacher Console, Class Groups and Student Accounts</a:t>
            </a:r>
            <a:endParaRPr lang="en-US" dirty="0">
              <a:hlinkClick r:id="rId3"/>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348891" y="309492"/>
            <a:ext cx="11196143" cy="1323448"/>
          </a:xfrm>
        </p:spPr>
        <p:txBody>
          <a:bodyPr>
            <a:normAutofit/>
          </a:bodyPr>
          <a:lstStyle/>
          <a:p>
            <a:r>
              <a:rPr lang="en-IE" dirty="0"/>
              <a:t>Laiks aktivitātei</a:t>
            </a:r>
          </a:p>
          <a:p>
            <a:r>
              <a:rPr lang="en-IE" dirty="0"/>
              <a:t>Mēģini lietot Diigo</a:t>
            </a:r>
          </a:p>
        </p:txBody>
      </p:sp>
      <p:pic>
        <p:nvPicPr>
          <p:cNvPr id="7" name="Picture 7" descr="Logo&#10;&#10;Description automatically generated">
            <a:extLst>
              <a:ext uri="{FF2B5EF4-FFF2-40B4-BE49-F238E27FC236}">
                <a16:creationId xmlns:a16="http://schemas.microsoft.com/office/drawing/2014/main" id="{5D71E69A-48C3-D5E3-A3D7-AA27775436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3344" y="431785"/>
            <a:ext cx="2199306" cy="1026329"/>
          </a:xfrm>
          <a:prstGeom prst="rect">
            <a:avLst/>
          </a:prstGeom>
        </p:spPr>
      </p:pic>
    </p:spTree>
    <p:extLst>
      <p:ext uri="{BB962C8B-B14F-4D97-AF65-F5344CB8AC3E}">
        <p14:creationId xmlns:p14="http://schemas.microsoft.com/office/powerpoint/2010/main" val="2336486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n-IE" sz="2400" dirty="0"/>
              <a:t>Pamēģiniet šo parocīgo video, lai  varētu sākt lietot Diigo:</a:t>
            </a:r>
          </a:p>
          <a:p>
            <a:endParaRPr lang="en-IE" sz="2400" dirty="0">
              <a:solidFill>
                <a:srgbClr val="8D5B98"/>
              </a:solidFill>
            </a:endParaRPr>
          </a:p>
          <a:p>
            <a:r>
              <a:rPr lang="en-IE" sz="2400" dirty="0">
                <a:solidFill>
                  <a:srgbClr val="8D5B98"/>
                </a:solidFill>
                <a:hlinkClick r:id="rId3">
                  <a:extLst>
                    <a:ext uri="{A12FA001-AC4F-418D-AE19-62706E023703}">
                      <ahyp:hlinkClr xmlns:ahyp="http://schemas.microsoft.com/office/drawing/2018/hyperlinkcolor" val="tx"/>
                    </a:ext>
                  </a:extLst>
                </a:hlinkClick>
              </a:rPr>
              <a:t>https://www.youtube.com/watch?v=kDUdWSuRdfI&amp;ab_channel=MsLamm1</a:t>
            </a:r>
            <a:endParaRPr lang="en-IE" sz="2400" dirty="0">
              <a:solidFill>
                <a:srgbClr val="8D5B98"/>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lstStyle/>
          <a:p>
            <a:r>
              <a:rPr lang="en-IE" dirty="0"/>
              <a:t>Video: Ievads Diigo vietnē</a:t>
            </a:r>
          </a:p>
        </p:txBody>
      </p:sp>
      <p:pic>
        <p:nvPicPr>
          <p:cNvPr id="11" name="Online Media 10" title="Intro to Diigo">
            <a:hlinkClick r:id="" action="ppaction://media"/>
            <a:extLst>
              <a:ext uri="{FF2B5EF4-FFF2-40B4-BE49-F238E27FC236}">
                <a16:creationId xmlns:a16="http://schemas.microsoft.com/office/drawing/2014/main" id="{9B76A5BA-3AC3-5A31-BC49-CA5F73A4EA3D}"/>
              </a:ext>
            </a:extLst>
          </p:cNvPr>
          <p:cNvPicPr>
            <a:picLocks noRot="1" noChangeAspect="1"/>
          </p:cNvPicPr>
          <p:nvPr>
            <a:videoFile r:link="rId1"/>
          </p:nvPr>
        </p:nvPicPr>
        <p:blipFill>
          <a:blip r:embed="rId4"/>
          <a:stretch>
            <a:fillRect/>
          </a:stretch>
        </p:blipFill>
        <p:spPr>
          <a:xfrm>
            <a:off x="7281748" y="1161454"/>
            <a:ext cx="4910253" cy="4158129"/>
          </a:xfrm>
          <a:prstGeom prst="rect">
            <a:avLst/>
          </a:prstGeom>
        </p:spPr>
      </p:pic>
    </p:spTree>
    <p:extLst>
      <p:ext uri="{BB962C8B-B14F-4D97-AF65-F5344CB8AC3E}">
        <p14:creationId xmlns:p14="http://schemas.microsoft.com/office/powerpoint/2010/main" val="87014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063E7B-04B4-6B4B-B1D3-53A3974A8B17}"/>
              </a:ext>
            </a:extLst>
          </p:cNvPr>
          <p:cNvSpPr>
            <a:spLocks noGrp="1"/>
          </p:cNvSpPr>
          <p:nvPr>
            <p:ph type="body" sz="quarter" idx="16"/>
          </p:nvPr>
        </p:nvSpPr>
        <p:spPr>
          <a:xfrm>
            <a:off x="447065" y="1521286"/>
            <a:ext cx="11102510" cy="3926721"/>
          </a:xfrm>
        </p:spPr>
        <p:txBody>
          <a:bodyPr/>
          <a:lstStyle/>
          <a:p>
            <a:pPr rtl="0">
              <a:spcBef>
                <a:spcPts val="0"/>
              </a:spcBef>
              <a:spcAft>
                <a:spcPts val="0"/>
              </a:spcAft>
            </a:pPr>
            <a:endParaRPr lang="en-US" b="0" i="0" u="none" strike="noStrike" dirty="0">
              <a:solidFill>
                <a:srgbClr val="142D55"/>
              </a:solidFill>
              <a:effectLst/>
              <a:latin typeface="Calibri" panose="020F0502020204030204" pitchFamily="34" charset="0"/>
            </a:endParaRPr>
          </a:p>
          <a:p>
            <a:pPr rtl="0">
              <a:spcBef>
                <a:spcPts val="0"/>
              </a:spcBef>
              <a:spcAft>
                <a:spcPts val="0"/>
              </a:spcAft>
            </a:pPr>
            <a:r>
              <a:rPr lang="en-US" b="0" i="0" u="none" strike="noStrike" dirty="0" err="1">
                <a:solidFill>
                  <a:srgbClr val="142D55"/>
                </a:solidFill>
                <a:effectLst/>
                <a:latin typeface="Calibri" panose="020F0502020204030204" pitchFamily="34" charset="0"/>
              </a:rPr>
              <a:t>Pearltrees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ir</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bezmaksas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vizuālā</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sadarbības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bibliotēka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kas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ļauj</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jums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sakārtot</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tīmekļa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vietnes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failus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fotogrāfijas</a:t>
            </a:r>
            <a:r>
              <a:rPr lang="en-US" b="0" i="0" u="none" strike="noStrike" dirty="0">
                <a:solidFill>
                  <a:srgbClr val="142D55"/>
                </a:solidFill>
                <a:effectLst/>
                <a:latin typeface="Calibri" panose="020F0502020204030204" pitchFamily="34" charset="0"/>
              </a:rPr>
              <a:t> un </a:t>
            </a:r>
            <a:r>
              <a:rPr lang="en-US" b="0" i="0" u="none" strike="noStrike" dirty="0" err="1">
                <a:solidFill>
                  <a:srgbClr val="142D55"/>
                </a:solidFill>
                <a:effectLst/>
                <a:latin typeface="Calibri" panose="020F0502020204030204" pitchFamily="34" charset="0"/>
              </a:rPr>
              <a:t>piezīmes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lai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tos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atgūtu</a:t>
            </a:r>
            <a:r>
              <a:rPr lang="en-US" b="0" i="0" u="none" strike="noStrike" dirty="0">
                <a:solidFill>
                  <a:srgbClr val="142D55"/>
                </a:solidFill>
                <a:effectLst/>
                <a:latin typeface="Calibri" panose="020F0502020204030204" pitchFamily="34" charset="0"/>
              </a:rPr>
              <a:t> un </a:t>
            </a:r>
            <a:r>
              <a:rPr lang="en-US" b="0" i="0" u="none" strike="noStrike" dirty="0" err="1">
                <a:solidFill>
                  <a:srgbClr val="142D55"/>
                </a:solidFill>
                <a:effectLst/>
                <a:latin typeface="Calibri" panose="020F0502020204030204" pitchFamily="34" charset="0"/>
              </a:rPr>
              <a:t>visur</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viegli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dalītos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ar</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tiem</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Pearltrees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nodrošina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lietotājiem</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struktūru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lai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savāktu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dalītos</a:t>
            </a:r>
            <a:r>
              <a:rPr lang="en-US" b="0" i="0" u="none" strike="noStrike" dirty="0">
                <a:solidFill>
                  <a:srgbClr val="142D55"/>
                </a:solidFill>
                <a:effectLst/>
                <a:latin typeface="Calibri" panose="020F0502020204030204" pitchFamily="34" charset="0"/>
              </a:rPr>
              <a:t> un </a:t>
            </a:r>
            <a:r>
              <a:rPr lang="en-US" b="0" i="0" u="none" strike="noStrike" dirty="0" err="1">
                <a:solidFill>
                  <a:srgbClr val="142D55"/>
                </a:solidFill>
                <a:effectLst/>
                <a:latin typeface="Calibri" panose="020F0502020204030204" pitchFamily="34" charset="0"/>
              </a:rPr>
              <a:t>sakārtotu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resursus</a:t>
            </a:r>
            <a:r>
              <a:rPr lang="en-US" dirty="0">
                <a:solidFill>
                  <a:srgbClr val="142D55"/>
                </a:solidFill>
                <a:latin typeface="Calibri" panose="020F0502020204030204" pitchFamily="34" charset="0"/>
              </a:rPr>
              <a:t>.</a:t>
            </a:r>
            <a:r>
              <a:rPr lang="en-US" b="0" i="0" u="none" strike="noStrike" dirty="0">
                <a:solidFill>
                  <a:srgbClr val="142D55"/>
                </a:solidFill>
                <a:effectLst/>
                <a:latin typeface="Calibri" panose="020F0502020204030204" pitchFamily="34" charset="0"/>
              </a:rPr>
              <a:t>  </a:t>
            </a:r>
            <a:endParaRPr lang="en-US" sz="3200" b="0" dirty="0">
              <a:effectLst/>
            </a:endParaRPr>
          </a:p>
          <a:p>
            <a:pPr rtl="0">
              <a:spcBef>
                <a:spcPts val="1000"/>
              </a:spcBef>
              <a:spcAft>
                <a:spcPts val="0"/>
              </a:spcAft>
            </a:pPr>
            <a:r>
              <a:rPr lang="en-US" b="0" i="0" u="none" strike="noStrike" dirty="0" err="1">
                <a:solidFill>
                  <a:srgbClr val="142D55"/>
                </a:solidFill>
                <a:effectLst/>
                <a:latin typeface="Calibri" panose="020F0502020204030204" pitchFamily="34" charset="0"/>
              </a:rPr>
              <a:t>Jūsu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saites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vai</a:t>
            </a:r>
            <a:r>
              <a:rPr lang="en-US" b="0" i="0" u="none" strike="noStrike" dirty="0">
                <a:solidFill>
                  <a:srgbClr val="142D55"/>
                </a:solidFill>
                <a:effectLst/>
                <a:latin typeface="Calibri" panose="020F0502020204030204" pitchFamily="34" charset="0"/>
              </a:rPr>
              <a:t> “pearls” (</a:t>
            </a:r>
            <a:r>
              <a:rPr lang="en-US" b="0" i="0" u="none" strike="noStrike" dirty="0" err="1">
                <a:solidFill>
                  <a:srgbClr val="142D55"/>
                </a:solidFill>
                <a:effectLst/>
                <a:latin typeface="Calibri" panose="020F0502020204030204" pitchFamily="34" charset="0"/>
              </a:rPr>
              <a:t>pērles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ir</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saistītas</a:t>
            </a:r>
            <a:r>
              <a:rPr lang="en-US" b="0" i="0" u="none" strike="noStrike" dirty="0">
                <a:solidFill>
                  <a:srgbClr val="142D55"/>
                </a:solidFill>
                <a:effectLst/>
                <a:latin typeface="Calibri" panose="020F0502020204030204" pitchFamily="34" charset="0"/>
              </a:rPr>
              <a:t> “trees” (</a:t>
            </a:r>
            <a:r>
              <a:rPr lang="en-US" b="0" i="0" u="none" strike="noStrike" dirty="0" err="1">
                <a:solidFill>
                  <a:srgbClr val="142D55"/>
                </a:solidFill>
                <a:effectLst/>
                <a:latin typeface="Calibri" panose="020F0502020204030204" pitchFamily="34" charset="0"/>
              </a:rPr>
              <a:t>kokos</a:t>
            </a:r>
            <a:r>
              <a:rPr lang="en-US" b="0" i="0" u="none" strike="noStrike" dirty="0">
                <a:solidFill>
                  <a:srgbClr val="142D55"/>
                </a:solidFill>
                <a:effectLst/>
                <a:latin typeface="Calibri" panose="020F0502020204030204" pitchFamily="34" charset="0"/>
              </a:rPr>
              <a:t>) un </a:t>
            </a:r>
            <a:r>
              <a:rPr lang="en-US" b="0" i="0" u="none" strike="noStrike" dirty="0" err="1">
                <a:solidFill>
                  <a:srgbClr val="142D55"/>
                </a:solidFill>
                <a:effectLst/>
                <a:latin typeface="Calibri" panose="020F0502020204030204" pitchFamily="34" charset="0"/>
              </a:rPr>
              <a:t>var</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būt</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viegli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novietotas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tīmekļa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vietnē</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blogā</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vai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pieliktas</a:t>
            </a:r>
            <a:r>
              <a:rPr lang="en-US" b="0" i="0" u="none" strike="noStrike" dirty="0">
                <a:solidFill>
                  <a:srgbClr val="142D55"/>
                </a:solidFill>
                <a:effectLst/>
                <a:latin typeface="Calibri" panose="020F0502020204030204" pitchFamily="34" charset="0"/>
              </a:rPr>
              <a:t> Facebook/Twitter </a:t>
            </a:r>
            <a:r>
              <a:rPr lang="en-US" b="0" i="0" u="none" strike="noStrike" dirty="0" err="1">
                <a:solidFill>
                  <a:srgbClr val="142D55"/>
                </a:solidFill>
                <a:effectLst/>
                <a:latin typeface="Calibri" panose="020F0502020204030204" pitchFamily="34" charset="0"/>
              </a:rPr>
              <a:t>kontam</a:t>
            </a:r>
            <a:r>
              <a:rPr lang="en-US" b="0" i="0" u="none" strike="noStrike" dirty="0">
                <a:solidFill>
                  <a:srgbClr val="142D55"/>
                </a:solidFill>
                <a:effectLst/>
                <a:latin typeface="Calibri" panose="020F0502020204030204" pitchFamily="34" charset="0"/>
              </a:rPr>
              <a:t>.</a:t>
            </a:r>
            <a:endParaRPr lang="en-US" sz="3200" b="0" dirty="0">
              <a:effectLst/>
            </a:endParaRPr>
          </a:p>
          <a:p>
            <a:pPr rtl="0">
              <a:spcBef>
                <a:spcPts val="1000"/>
              </a:spcBef>
              <a:spcAft>
                <a:spcPts val="0"/>
              </a:spcAft>
            </a:pPr>
            <a:r>
              <a:rPr lang="en-US" b="0" i="0" u="none" strike="noStrike" dirty="0" err="1">
                <a:solidFill>
                  <a:srgbClr val="142D55"/>
                </a:solidFill>
                <a:effectLst/>
                <a:latin typeface="Calibri" panose="020F0502020204030204" pitchFamily="34" charset="0"/>
              </a:rPr>
              <a:t>Pearltrees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ir</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fantastisks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rīks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lai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palīdzētu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savākt</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informāciju</a:t>
            </a:r>
            <a:r>
              <a:rPr lang="en-US" b="0" i="0" u="none" strike="noStrike" dirty="0">
                <a:solidFill>
                  <a:srgbClr val="142D55"/>
                </a:solidFill>
                <a:effectLst/>
                <a:latin typeface="Calibri" panose="020F0502020204030204" pitchFamily="34" charset="0"/>
              </a:rPr>
              <a:t> un </a:t>
            </a:r>
            <a:r>
              <a:rPr lang="en-US" b="0" i="0" u="none" strike="noStrike" dirty="0" err="1">
                <a:solidFill>
                  <a:srgbClr val="142D55"/>
                </a:solidFill>
                <a:effectLst/>
                <a:latin typeface="Calibri" panose="020F0502020204030204" pitchFamily="34" charset="0"/>
              </a:rPr>
              <a:t>resursus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kā</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arī</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stiprinātu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mācīšanos</a:t>
            </a:r>
            <a:r>
              <a:rPr lang="en-US" b="0" i="0" u="none" strike="noStrike" dirty="0">
                <a:solidFill>
                  <a:srgbClr val="142D55"/>
                </a:solidFill>
                <a:effectLst/>
                <a:latin typeface="Calibri" panose="020F0502020204030204" pitchFamily="34" charset="0"/>
              </a:rPr>
              <a:t>.</a:t>
            </a:r>
            <a:endParaRPr lang="en-US" sz="3200" b="0" dirty="0">
              <a:effectLst/>
            </a:endParaRPr>
          </a:p>
          <a:p>
            <a:pPr rtl="0">
              <a:spcBef>
                <a:spcPts val="1000"/>
              </a:spcBef>
              <a:spcAft>
                <a:spcPts val="0"/>
              </a:spcAft>
            </a:pPr>
            <a:r>
              <a:rPr lang="en-US" b="0" i="0" u="none" strike="noStrike" dirty="0" err="1">
                <a:solidFill>
                  <a:srgbClr val="142D55"/>
                </a:solidFill>
                <a:effectLst/>
                <a:latin typeface="Calibri" panose="020F0502020204030204" pitchFamily="34" charset="0"/>
              </a:rPr>
              <a:t>Rīka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tīmekļa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vietne</a:t>
            </a:r>
            <a:r>
              <a:rPr lang="en-US" b="0" i="0" u="none" strike="noStrike" dirty="0">
                <a:solidFill>
                  <a:srgbClr val="142D55"/>
                </a:solidFill>
                <a:effectLst/>
                <a:latin typeface="Calibri" panose="020F0502020204030204" pitchFamily="34" charset="0"/>
              </a:rPr>
              <a:t>: </a:t>
            </a:r>
            <a:r>
              <a:rPr lang="en-US" b="0" i="0" u="sng" strike="noStrike" dirty="0">
                <a:solidFill>
                  <a:srgbClr val="0563C1"/>
                </a:solidFill>
                <a:effectLst/>
                <a:latin typeface="Calibri" panose="020F0502020204030204" pitchFamily="34" charset="0"/>
                <a:hlinkClick r:id="rId2"/>
              </a:rPr>
              <a:t>Pearltrees</a:t>
            </a:r>
            <a:endParaRPr lang="en-US" sz="3200" b="0" dirty="0">
              <a:effectLst/>
            </a:endParaRPr>
          </a:p>
          <a:p>
            <a:br>
              <a:rPr lang="en-US" dirty="0"/>
            </a:br>
            <a:endParaRPr lang="x-none" dirty="0">
              <a:solidFill>
                <a:schemeClr val="tx1"/>
              </a:solidFill>
            </a:endParaRPr>
          </a:p>
        </p:txBody>
      </p:sp>
      <p:sp>
        <p:nvSpPr>
          <p:cNvPr id="6" name="Text Placeholder 5">
            <a:extLst>
              <a:ext uri="{FF2B5EF4-FFF2-40B4-BE49-F238E27FC236}">
                <a16:creationId xmlns:a16="http://schemas.microsoft.com/office/drawing/2014/main" id="{AAB0E2CD-E356-B9DD-6946-2D1B11085769}"/>
              </a:ext>
            </a:extLst>
          </p:cNvPr>
          <p:cNvSpPr>
            <a:spLocks noGrp="1"/>
          </p:cNvSpPr>
          <p:nvPr>
            <p:ph type="body" sz="quarter" idx="18"/>
          </p:nvPr>
        </p:nvSpPr>
        <p:spPr>
          <a:xfrm>
            <a:off x="375945" y="255532"/>
            <a:ext cx="11097969" cy="1475105"/>
          </a:xfrm>
        </p:spPr>
        <p:txBody>
          <a:bodyPr/>
          <a:lstStyle/>
          <a:p>
            <a:r>
              <a:rPr lang="en-IE" dirty="0"/>
              <a:t>Rīks Nr. 2: Pearltrees	</a:t>
            </a:r>
          </a:p>
        </p:txBody>
      </p:sp>
      <p:pic>
        <p:nvPicPr>
          <p:cNvPr id="1026" name="Picture 2" descr="Logo, company name&#10;&#10;Description automatically generated">
            <a:extLst>
              <a:ext uri="{FF2B5EF4-FFF2-40B4-BE49-F238E27FC236}">
                <a16:creationId xmlns:a16="http://schemas.microsoft.com/office/drawing/2014/main" id="{49C569C0-12B1-98F8-37B1-B6C1B3EB45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9120" y="-3463"/>
            <a:ext cx="3210560" cy="18874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3741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A0DEB0F-01E0-8344-B663-229CCBC78CAA}"/>
              </a:ext>
            </a:extLst>
          </p:cNvPr>
          <p:cNvSpPr>
            <a:spLocks noGrp="1"/>
          </p:cNvSpPr>
          <p:nvPr>
            <p:ph type="body" sz="quarter" idx="13"/>
          </p:nvPr>
        </p:nvSpPr>
        <p:spPr/>
        <p:txBody>
          <a:bodyPr/>
          <a:lstStyle/>
          <a:p>
            <a:r>
              <a:rPr lang="en-IE" dirty="0"/>
              <a:t>1. Modulis - pārskats</a:t>
            </a:r>
          </a:p>
        </p:txBody>
      </p:sp>
      <p:sp>
        <p:nvSpPr>
          <p:cNvPr id="14" name="Text Placeholder 13">
            <a:extLst>
              <a:ext uri="{FF2B5EF4-FFF2-40B4-BE49-F238E27FC236}">
                <a16:creationId xmlns:a16="http://schemas.microsoft.com/office/drawing/2014/main" id="{84C80B11-E721-BB2C-60A8-16EFA590CB46}"/>
              </a:ext>
            </a:extLst>
          </p:cNvPr>
          <p:cNvSpPr>
            <a:spLocks noGrp="1"/>
          </p:cNvSpPr>
          <p:nvPr>
            <p:ph type="body" sz="quarter" idx="16"/>
          </p:nvPr>
        </p:nvSpPr>
        <p:spPr>
          <a:xfrm>
            <a:off x="8278758" y="1176021"/>
            <a:ext cx="3240693" cy="950300"/>
          </a:xfrm>
        </p:spPr>
        <p:txBody>
          <a:bodyPr/>
          <a:lstStyle/>
          <a:p>
            <a:r>
              <a:rPr lang="en-US" sz="2000" dirty="0" err="1"/>
              <a:t>Datu</a:t>
            </a:r>
            <a:r>
              <a:rPr lang="en-US" sz="2000" dirty="0"/>
              <a:t>, </a:t>
            </a:r>
            <a:r>
              <a:rPr lang="en-US" sz="2000" dirty="0" err="1"/>
              <a:t>informācijas</a:t>
            </a:r>
            <a:r>
              <a:rPr lang="en-US" sz="2000" dirty="0"/>
              <a:t> un </a:t>
            </a:r>
            <a:r>
              <a:rPr lang="en-US" sz="2000" dirty="0" err="1"/>
              <a:t>digitālā</a:t>
            </a:r>
            <a:r>
              <a:rPr lang="en-US" sz="2000" dirty="0"/>
              <a:t> </a:t>
            </a:r>
            <a:r>
              <a:rPr lang="en-US" sz="2000" dirty="0" err="1"/>
              <a:t>satura</a:t>
            </a:r>
            <a:r>
              <a:rPr lang="en-US" sz="2000" dirty="0"/>
              <a:t> </a:t>
            </a:r>
            <a:r>
              <a:rPr lang="en-US" sz="2000" dirty="0" err="1"/>
              <a:t>pārlūkošana</a:t>
            </a:r>
            <a:r>
              <a:rPr lang="en-US" sz="2000" dirty="0"/>
              <a:t>, </a:t>
            </a:r>
            <a:r>
              <a:rPr lang="en-US" sz="2000" dirty="0" err="1"/>
              <a:t>meklēšana</a:t>
            </a:r>
            <a:r>
              <a:rPr lang="en-US" sz="2000" dirty="0"/>
              <a:t> un </a:t>
            </a:r>
            <a:r>
              <a:rPr lang="en-US" sz="2000" dirty="0" err="1"/>
              <a:t>filtrēšana</a:t>
            </a:r>
            <a:endParaRPr lang="en-US" sz="2000" dirty="0"/>
          </a:p>
        </p:txBody>
      </p:sp>
      <p:sp>
        <p:nvSpPr>
          <p:cNvPr id="13" name="Text Placeholder 12">
            <a:extLst>
              <a:ext uri="{FF2B5EF4-FFF2-40B4-BE49-F238E27FC236}">
                <a16:creationId xmlns:a16="http://schemas.microsoft.com/office/drawing/2014/main" id="{680C324C-9436-0A7C-1236-8BD2702F168A}"/>
              </a:ext>
            </a:extLst>
          </p:cNvPr>
          <p:cNvSpPr>
            <a:spLocks noGrp="1"/>
          </p:cNvSpPr>
          <p:nvPr>
            <p:ph type="body" sz="quarter" idx="15"/>
          </p:nvPr>
        </p:nvSpPr>
        <p:spPr/>
        <p:txBody>
          <a:bodyPr/>
          <a:lstStyle/>
          <a:p>
            <a:r>
              <a:rPr lang="en-IE" dirty="0"/>
              <a:t>01</a:t>
            </a:r>
          </a:p>
        </p:txBody>
      </p:sp>
      <p:sp>
        <p:nvSpPr>
          <p:cNvPr id="15" name="Text Placeholder 14">
            <a:extLst>
              <a:ext uri="{FF2B5EF4-FFF2-40B4-BE49-F238E27FC236}">
                <a16:creationId xmlns:a16="http://schemas.microsoft.com/office/drawing/2014/main" id="{F6A85A95-0425-8375-EE94-55FD4F59886C}"/>
              </a:ext>
            </a:extLst>
          </p:cNvPr>
          <p:cNvSpPr>
            <a:spLocks noGrp="1"/>
          </p:cNvSpPr>
          <p:nvPr>
            <p:ph type="body" sz="quarter" idx="17"/>
          </p:nvPr>
        </p:nvSpPr>
        <p:spPr>
          <a:xfrm>
            <a:off x="8235639" y="2564508"/>
            <a:ext cx="3326929" cy="950300"/>
          </a:xfrm>
        </p:spPr>
        <p:txBody>
          <a:bodyPr/>
          <a:lstStyle/>
          <a:p>
            <a:r>
              <a:rPr lang="en-US" sz="2000" dirty="0" err="1"/>
              <a:t>Datu</a:t>
            </a:r>
            <a:r>
              <a:rPr lang="en-US" sz="2000" dirty="0"/>
              <a:t>, </a:t>
            </a:r>
            <a:r>
              <a:rPr lang="en-US" sz="2000" dirty="0" err="1"/>
              <a:t>informācijas</a:t>
            </a:r>
            <a:r>
              <a:rPr lang="en-US" sz="2000" dirty="0"/>
              <a:t> un </a:t>
            </a:r>
            <a:r>
              <a:rPr lang="en-US" sz="2000" dirty="0" err="1"/>
              <a:t>digitālā</a:t>
            </a:r>
            <a:r>
              <a:rPr lang="en-US" sz="2000" dirty="0"/>
              <a:t> </a:t>
            </a:r>
            <a:r>
              <a:rPr lang="en-US" sz="2000" dirty="0" err="1"/>
              <a:t>satura</a:t>
            </a:r>
            <a:r>
              <a:rPr lang="en-US" sz="2000" dirty="0"/>
              <a:t> </a:t>
            </a:r>
            <a:r>
              <a:rPr lang="en-US" sz="2000" dirty="0" err="1"/>
              <a:t>izvērtēšana</a:t>
            </a:r>
            <a:endParaRPr lang="en-US" sz="2000" dirty="0"/>
          </a:p>
        </p:txBody>
      </p:sp>
      <p:sp>
        <p:nvSpPr>
          <p:cNvPr id="16" name="Text Placeholder 15">
            <a:extLst>
              <a:ext uri="{FF2B5EF4-FFF2-40B4-BE49-F238E27FC236}">
                <a16:creationId xmlns:a16="http://schemas.microsoft.com/office/drawing/2014/main" id="{3B0E560C-168D-26E7-3862-1D7F4BF412A8}"/>
              </a:ext>
            </a:extLst>
          </p:cNvPr>
          <p:cNvSpPr>
            <a:spLocks noGrp="1"/>
          </p:cNvSpPr>
          <p:nvPr>
            <p:ph type="body" sz="quarter" idx="18"/>
          </p:nvPr>
        </p:nvSpPr>
        <p:spPr/>
        <p:txBody>
          <a:bodyPr/>
          <a:lstStyle/>
          <a:p>
            <a:r>
              <a:rPr lang="en-IE" dirty="0"/>
              <a:t>02</a:t>
            </a:r>
          </a:p>
        </p:txBody>
      </p:sp>
      <p:sp>
        <p:nvSpPr>
          <p:cNvPr id="17" name="Text Placeholder 16">
            <a:extLst>
              <a:ext uri="{FF2B5EF4-FFF2-40B4-BE49-F238E27FC236}">
                <a16:creationId xmlns:a16="http://schemas.microsoft.com/office/drawing/2014/main" id="{924F113E-D770-438D-FD64-F24A53747AD4}"/>
              </a:ext>
            </a:extLst>
          </p:cNvPr>
          <p:cNvSpPr>
            <a:spLocks noGrp="1"/>
          </p:cNvSpPr>
          <p:nvPr>
            <p:ph type="body" sz="quarter" idx="19"/>
          </p:nvPr>
        </p:nvSpPr>
        <p:spPr>
          <a:xfrm>
            <a:off x="8265310" y="3818342"/>
            <a:ext cx="3326928" cy="950300"/>
          </a:xfrm>
        </p:spPr>
        <p:txBody>
          <a:bodyPr/>
          <a:lstStyle/>
          <a:p>
            <a:r>
              <a:rPr lang="en-US" sz="2000" dirty="0" err="1"/>
              <a:t>Datu</a:t>
            </a:r>
            <a:r>
              <a:rPr lang="en-US" sz="2000" dirty="0"/>
              <a:t>, </a:t>
            </a:r>
            <a:r>
              <a:rPr lang="en-US" sz="2000" dirty="0" err="1"/>
              <a:t>informācijas</a:t>
            </a:r>
            <a:r>
              <a:rPr lang="en-US" sz="2000" dirty="0"/>
              <a:t> un </a:t>
            </a:r>
            <a:r>
              <a:rPr lang="en-US" sz="2000" dirty="0" err="1"/>
              <a:t>digitālā</a:t>
            </a:r>
            <a:r>
              <a:rPr lang="en-US" sz="2000" dirty="0"/>
              <a:t> </a:t>
            </a:r>
            <a:r>
              <a:rPr lang="en-US" sz="2000" dirty="0" err="1"/>
              <a:t>satura</a:t>
            </a:r>
            <a:r>
              <a:rPr lang="en-US" sz="2000" dirty="0"/>
              <a:t> </a:t>
            </a:r>
            <a:r>
              <a:rPr lang="en-US" sz="2000" dirty="0" err="1"/>
              <a:t>pārvaldīšana</a:t>
            </a:r>
            <a:endParaRPr lang="en-US" sz="2000" dirty="0"/>
          </a:p>
        </p:txBody>
      </p:sp>
      <p:sp>
        <p:nvSpPr>
          <p:cNvPr id="18" name="Text Placeholder 17">
            <a:extLst>
              <a:ext uri="{FF2B5EF4-FFF2-40B4-BE49-F238E27FC236}">
                <a16:creationId xmlns:a16="http://schemas.microsoft.com/office/drawing/2014/main" id="{A58F9EFA-263A-EDEC-62E7-F4348136D19D}"/>
              </a:ext>
            </a:extLst>
          </p:cNvPr>
          <p:cNvSpPr>
            <a:spLocks noGrp="1"/>
          </p:cNvSpPr>
          <p:nvPr>
            <p:ph type="body" sz="quarter" idx="20"/>
          </p:nvPr>
        </p:nvSpPr>
        <p:spPr/>
        <p:txBody>
          <a:bodyPr/>
          <a:lstStyle/>
          <a:p>
            <a:r>
              <a:rPr lang="en-IE" dirty="0"/>
              <a:t>04</a:t>
            </a:r>
          </a:p>
        </p:txBody>
      </p:sp>
      <p:sp>
        <p:nvSpPr>
          <p:cNvPr id="19" name="Text Placeholder 18">
            <a:extLst>
              <a:ext uri="{FF2B5EF4-FFF2-40B4-BE49-F238E27FC236}">
                <a16:creationId xmlns:a16="http://schemas.microsoft.com/office/drawing/2014/main" id="{2BC5A265-29EB-74CE-1E0A-ABE025EA6305}"/>
              </a:ext>
            </a:extLst>
          </p:cNvPr>
          <p:cNvSpPr>
            <a:spLocks noGrp="1"/>
          </p:cNvSpPr>
          <p:nvPr>
            <p:ph type="body" sz="quarter" idx="21"/>
          </p:nvPr>
        </p:nvSpPr>
        <p:spPr>
          <a:xfrm>
            <a:off x="8280329" y="5221100"/>
            <a:ext cx="3239121" cy="950300"/>
          </a:xfrm>
        </p:spPr>
        <p:txBody>
          <a:bodyPr/>
          <a:lstStyle/>
          <a:p>
            <a:r>
              <a:rPr lang="en-US" sz="2000" dirty="0" err="1"/>
              <a:t>Valodas</a:t>
            </a:r>
            <a:r>
              <a:rPr lang="en-US" sz="2000" dirty="0"/>
              <a:t> un </a:t>
            </a:r>
            <a:r>
              <a:rPr lang="en-US" sz="2000" dirty="0" err="1"/>
              <a:t>kultūras</a:t>
            </a:r>
            <a:r>
              <a:rPr lang="en-US" sz="2000" dirty="0"/>
              <a:t> </a:t>
            </a:r>
            <a:r>
              <a:rPr lang="en-US" sz="2000" dirty="0" err="1"/>
              <a:t>šķēršļu</a:t>
            </a:r>
            <a:r>
              <a:rPr lang="en-US" sz="2000" dirty="0"/>
              <a:t> </a:t>
            </a:r>
            <a:r>
              <a:rPr lang="en-US" sz="2000" dirty="0" err="1"/>
              <a:t>pārvarēšana</a:t>
            </a:r>
            <a:r>
              <a:rPr lang="en-US" sz="2000" dirty="0"/>
              <a:t> </a:t>
            </a:r>
            <a:r>
              <a:rPr lang="en-US" sz="2000" dirty="0" err="1"/>
              <a:t>informācijas</a:t>
            </a:r>
            <a:r>
              <a:rPr lang="en-US" sz="2000" dirty="0"/>
              <a:t> un </a:t>
            </a:r>
            <a:r>
              <a:rPr lang="en-US" sz="2000" dirty="0" err="1"/>
              <a:t>datu</a:t>
            </a:r>
            <a:r>
              <a:rPr lang="en-US" sz="2000" dirty="0"/>
              <a:t> </a:t>
            </a:r>
            <a:r>
              <a:rPr lang="en-US" sz="2000" dirty="0" err="1"/>
              <a:t>pratības</a:t>
            </a:r>
            <a:r>
              <a:rPr lang="en-US" sz="2000" dirty="0"/>
              <a:t> </a:t>
            </a:r>
            <a:r>
              <a:rPr lang="en-US" sz="2000" dirty="0" err="1"/>
              <a:t>iegūšanai</a:t>
            </a:r>
            <a:endParaRPr lang="en-US" sz="2000" dirty="0"/>
          </a:p>
        </p:txBody>
      </p:sp>
      <p:sp>
        <p:nvSpPr>
          <p:cNvPr id="20" name="Text Placeholder 19">
            <a:extLst>
              <a:ext uri="{FF2B5EF4-FFF2-40B4-BE49-F238E27FC236}">
                <a16:creationId xmlns:a16="http://schemas.microsoft.com/office/drawing/2014/main" id="{DE8FA2B8-2B75-A87E-4005-EFB33414C903}"/>
              </a:ext>
            </a:extLst>
          </p:cNvPr>
          <p:cNvSpPr>
            <a:spLocks noGrp="1"/>
          </p:cNvSpPr>
          <p:nvPr>
            <p:ph type="body" sz="quarter" idx="22"/>
          </p:nvPr>
        </p:nvSpPr>
        <p:spPr/>
        <p:txBody>
          <a:bodyPr/>
          <a:lstStyle/>
          <a:p>
            <a:r>
              <a:rPr lang="en-IE" dirty="0"/>
              <a:t>03</a:t>
            </a:r>
          </a:p>
        </p:txBody>
      </p:sp>
      <p:sp>
        <p:nvSpPr>
          <p:cNvPr id="21" name="TextBox 20">
            <a:extLst>
              <a:ext uri="{FF2B5EF4-FFF2-40B4-BE49-F238E27FC236}">
                <a16:creationId xmlns:a16="http://schemas.microsoft.com/office/drawing/2014/main" id="{865777F6-3AD1-9C95-A586-2736F0CFB00A}"/>
              </a:ext>
            </a:extLst>
          </p:cNvPr>
          <p:cNvSpPr txBox="1"/>
          <p:nvPr/>
        </p:nvSpPr>
        <p:spPr>
          <a:xfrm>
            <a:off x="177279" y="1226845"/>
            <a:ext cx="5704908" cy="3693319"/>
          </a:xfrm>
          <a:prstGeom prst="rect">
            <a:avLst/>
          </a:prstGeom>
          <a:noFill/>
        </p:spPr>
        <p:txBody>
          <a:bodyPr wrap="square" rtlCol="0">
            <a:spAutoFit/>
          </a:bodyPr>
          <a:lstStyle/>
          <a:p>
            <a:r>
              <a:rPr lang="en-US" dirty="0"/>
              <a:t>1.</a:t>
            </a:r>
            <a:r>
              <a:rPr lang="en-US" sz="1800" dirty="0"/>
              <a:t> </a:t>
            </a:r>
            <a:r>
              <a:rPr lang="hr-BA" sz="1800" dirty="0"/>
              <a:t>M</a:t>
            </a:r>
            <a:r>
              <a:rPr lang="en-US" sz="1800" dirty="0" err="1"/>
              <a:t>odulī</a:t>
            </a:r>
            <a:r>
              <a:rPr lang="en-IE" sz="1800" dirty="0"/>
              <a:t> </a:t>
            </a:r>
            <a:r>
              <a:rPr lang="lv-LV" sz="1800" dirty="0"/>
              <a:t>kursa apguvēji </a:t>
            </a:r>
            <a:r>
              <a:rPr lang="en-US" sz="1800" dirty="0" err="1"/>
              <a:t>uzzinās</a:t>
            </a:r>
            <a:r>
              <a:rPr lang="en-US" sz="1800" dirty="0"/>
              <a:t>, </a:t>
            </a:r>
            <a:r>
              <a:rPr lang="en-US" sz="1800" dirty="0" err="1"/>
              <a:t>kā</a:t>
            </a:r>
            <a:r>
              <a:rPr lang="en-US" sz="1800" dirty="0"/>
              <a:t> </a:t>
            </a:r>
            <a:r>
              <a:rPr lang="en-US" sz="1800" dirty="0" err="1"/>
              <a:t>izteikt</a:t>
            </a:r>
            <a:r>
              <a:rPr lang="en-US" sz="1800" dirty="0"/>
              <a:t> </a:t>
            </a:r>
            <a:r>
              <a:rPr lang="en-US" sz="1800" dirty="0" err="1"/>
              <a:t>informācijas</a:t>
            </a:r>
            <a:r>
              <a:rPr lang="en-US" sz="1800" dirty="0"/>
              <a:t> </a:t>
            </a:r>
            <a:r>
              <a:rPr lang="en-US" sz="1800" dirty="0" err="1"/>
              <a:t>vajadzību</a:t>
            </a:r>
            <a:r>
              <a:rPr lang="en-US" sz="1800" dirty="0"/>
              <a:t>, </a:t>
            </a:r>
            <a:r>
              <a:rPr lang="en-US" sz="1800" dirty="0" err="1"/>
              <a:t>kā</a:t>
            </a:r>
            <a:r>
              <a:rPr lang="en-US" sz="1800" dirty="0"/>
              <a:t> </a:t>
            </a:r>
            <a:r>
              <a:rPr lang="en-US" sz="1800" dirty="0" err="1"/>
              <a:t>meklēt</a:t>
            </a:r>
            <a:r>
              <a:rPr lang="en-US" sz="1800" dirty="0"/>
              <a:t> </a:t>
            </a:r>
            <a:r>
              <a:rPr lang="en-US" sz="1800" dirty="0" err="1"/>
              <a:t>datus</a:t>
            </a:r>
            <a:r>
              <a:rPr lang="en-US" sz="1800" dirty="0"/>
              <a:t>, </a:t>
            </a:r>
            <a:r>
              <a:rPr lang="en-US" sz="1800" dirty="0" err="1"/>
              <a:t>informāciju</a:t>
            </a:r>
            <a:r>
              <a:rPr lang="en-US" sz="1800" dirty="0"/>
              <a:t> un </a:t>
            </a:r>
            <a:r>
              <a:rPr lang="en-US" sz="1800" dirty="0" err="1"/>
              <a:t>saturu</a:t>
            </a:r>
            <a:r>
              <a:rPr lang="en-US" sz="1800" dirty="0"/>
              <a:t> </a:t>
            </a:r>
            <a:r>
              <a:rPr lang="en-US" sz="1800" dirty="0" err="1"/>
              <a:t>digitālajā</a:t>
            </a:r>
            <a:r>
              <a:rPr lang="en-US" sz="1800" dirty="0"/>
              <a:t> </a:t>
            </a:r>
            <a:r>
              <a:rPr lang="en-US" sz="1800" dirty="0" err="1"/>
              <a:t>vidē</a:t>
            </a:r>
            <a:r>
              <a:rPr lang="en-US" sz="1800" dirty="0"/>
              <a:t>, </a:t>
            </a:r>
            <a:r>
              <a:rPr lang="en-US" sz="1800" dirty="0" err="1"/>
              <a:t>k</a:t>
            </a:r>
            <a:r>
              <a:rPr lang="en-US" dirty="0" err="1"/>
              <a:t>ā</a:t>
            </a:r>
            <a:r>
              <a:rPr lang="en-US" dirty="0"/>
              <a:t> </a:t>
            </a:r>
            <a:r>
              <a:rPr lang="en-US" dirty="0" err="1"/>
              <a:t>tiem</a:t>
            </a:r>
            <a:r>
              <a:rPr lang="en-US" dirty="0"/>
              <a:t> </a:t>
            </a:r>
            <a:r>
              <a:rPr lang="en-US" dirty="0" err="1"/>
              <a:t>piekļūt</a:t>
            </a:r>
            <a:r>
              <a:rPr lang="en-US" dirty="0"/>
              <a:t> un </a:t>
            </a:r>
            <a:r>
              <a:rPr lang="en-US" dirty="0" err="1"/>
              <a:t>kā</a:t>
            </a:r>
            <a:r>
              <a:rPr lang="en-US" dirty="0"/>
              <a:t> </a:t>
            </a:r>
            <a:r>
              <a:rPr lang="en-US" sz="1800" dirty="0" err="1"/>
              <a:t>pārvietoties</a:t>
            </a:r>
            <a:r>
              <a:rPr lang="en-US" sz="1800" dirty="0"/>
              <a:t> </a:t>
            </a:r>
            <a:r>
              <a:rPr lang="en-US" sz="1800" dirty="0" err="1"/>
              <a:t>starp</a:t>
            </a:r>
            <a:r>
              <a:rPr lang="en-US" sz="1800" dirty="0"/>
              <a:t> </a:t>
            </a:r>
            <a:r>
              <a:rPr lang="en-US" sz="1800" dirty="0" err="1"/>
              <a:t>tiem</a:t>
            </a:r>
            <a:r>
              <a:rPr lang="en-US" sz="1800" dirty="0"/>
              <a:t>.</a:t>
            </a:r>
          </a:p>
          <a:p>
            <a:endParaRPr lang="en-US" sz="1800" dirty="0"/>
          </a:p>
          <a:p>
            <a:r>
              <a:rPr lang="en-US" sz="1800" dirty="0"/>
              <a:t>Lai </a:t>
            </a:r>
            <a:r>
              <a:rPr lang="en-US" sz="1800" dirty="0" err="1"/>
              <a:t>veidotu</a:t>
            </a:r>
            <a:r>
              <a:rPr lang="en-US" sz="1800" dirty="0"/>
              <a:t> un </a:t>
            </a:r>
            <a:r>
              <a:rPr lang="en-US" sz="1800" dirty="0" err="1"/>
              <a:t>atjaunotu</a:t>
            </a:r>
            <a:r>
              <a:rPr lang="en-US" sz="1800" dirty="0"/>
              <a:t> </a:t>
            </a:r>
            <a:r>
              <a:rPr lang="en-US" sz="1800" dirty="0" err="1"/>
              <a:t>personīgas</a:t>
            </a:r>
            <a:r>
              <a:rPr lang="en-US" sz="1800" dirty="0"/>
              <a:t> </a:t>
            </a:r>
            <a:r>
              <a:rPr lang="en-US" sz="1800" dirty="0" err="1"/>
              <a:t>meklēšanas</a:t>
            </a:r>
            <a:r>
              <a:rPr lang="en-US" sz="1800" dirty="0"/>
              <a:t> </a:t>
            </a:r>
            <a:r>
              <a:rPr lang="en-US" sz="1800" dirty="0" err="1"/>
              <a:t>stratēģijas</a:t>
            </a:r>
            <a:r>
              <a:rPr lang="en-US" sz="1800" dirty="0"/>
              <a:t>, </a:t>
            </a:r>
            <a:r>
              <a:rPr lang="en-US" sz="1800" dirty="0" err="1"/>
              <a:t>mēs</a:t>
            </a:r>
            <a:r>
              <a:rPr lang="en-US" sz="1800" dirty="0"/>
              <a:t> </a:t>
            </a:r>
            <a:r>
              <a:rPr lang="en-US" sz="1800" dirty="0" err="1"/>
              <a:t>vadīsim</a:t>
            </a:r>
            <a:r>
              <a:rPr lang="en-US" sz="1800" dirty="0"/>
              <a:t> </a:t>
            </a:r>
            <a:r>
              <a:rPr lang="en-US" sz="1800" dirty="0" err="1"/>
              <a:t>jūsu</a:t>
            </a:r>
            <a:r>
              <a:rPr lang="en-US" sz="1800" dirty="0"/>
              <a:t> </a:t>
            </a:r>
            <a:r>
              <a:rPr lang="en-US" sz="1800" dirty="0" err="1"/>
              <a:t>mācīšanos</a:t>
            </a:r>
            <a:r>
              <a:rPr lang="en-US" sz="1800" dirty="0"/>
              <a:t>, </a:t>
            </a:r>
            <a:r>
              <a:rPr lang="en-US" sz="1800" dirty="0" err="1"/>
              <a:t>mācīsim</a:t>
            </a:r>
            <a:r>
              <a:rPr lang="en-US" sz="1800" dirty="0"/>
              <a:t> </a:t>
            </a:r>
            <a:r>
              <a:rPr lang="en-US" sz="1800" dirty="0" err="1"/>
              <a:t>kā</a:t>
            </a:r>
            <a:r>
              <a:rPr lang="en-US" sz="1800" dirty="0"/>
              <a:t> </a:t>
            </a:r>
            <a:r>
              <a:rPr lang="en-US" sz="1800" dirty="0" err="1"/>
              <a:t>analizēt</a:t>
            </a:r>
            <a:r>
              <a:rPr lang="en-US" sz="1800" dirty="0"/>
              <a:t> un </a:t>
            </a:r>
            <a:r>
              <a:rPr lang="en-US" sz="1800" dirty="0" err="1"/>
              <a:t>kā</a:t>
            </a:r>
            <a:r>
              <a:rPr lang="en-US" sz="1800" dirty="0"/>
              <a:t> </a:t>
            </a:r>
            <a:r>
              <a:rPr lang="en-US" sz="1800" dirty="0" err="1"/>
              <a:t>kritiski</a:t>
            </a:r>
            <a:r>
              <a:rPr lang="en-US" sz="1800" dirty="0"/>
              <a:t> </a:t>
            </a:r>
            <a:r>
              <a:rPr lang="en-US" sz="1800" dirty="0" err="1"/>
              <a:t>novērtēt</a:t>
            </a:r>
            <a:r>
              <a:rPr lang="en-US" sz="1800" dirty="0"/>
              <a:t> </a:t>
            </a:r>
            <a:r>
              <a:rPr lang="en-US" sz="1800" dirty="0" err="1"/>
              <a:t>datu</a:t>
            </a:r>
            <a:r>
              <a:rPr lang="en-US" sz="1800" dirty="0"/>
              <a:t> </a:t>
            </a:r>
            <a:r>
              <a:rPr lang="en-US" sz="1800" dirty="0" err="1"/>
              <a:t>avotu</a:t>
            </a:r>
            <a:r>
              <a:rPr lang="en-US" sz="1800" dirty="0"/>
              <a:t> </a:t>
            </a:r>
            <a:r>
              <a:rPr lang="en-US" sz="1800" dirty="0" err="1"/>
              <a:t>ticamību</a:t>
            </a:r>
            <a:r>
              <a:rPr lang="en-US" sz="1800" dirty="0"/>
              <a:t> un </a:t>
            </a:r>
            <a:r>
              <a:rPr lang="en-US" sz="1800" dirty="0" err="1"/>
              <a:t>drošību</a:t>
            </a:r>
            <a:r>
              <a:rPr lang="en-US" sz="1800" dirty="0"/>
              <a:t>, </a:t>
            </a:r>
            <a:r>
              <a:rPr lang="en-US" sz="1800" dirty="0" err="1"/>
              <a:t>informāciju</a:t>
            </a:r>
            <a:r>
              <a:rPr lang="en-US" sz="1800" dirty="0"/>
              <a:t> un </a:t>
            </a:r>
            <a:r>
              <a:rPr lang="en-US" sz="1800" dirty="0" err="1"/>
              <a:t>digitālo</a:t>
            </a:r>
            <a:r>
              <a:rPr lang="en-US" sz="1800" dirty="0"/>
              <a:t> </a:t>
            </a:r>
            <a:r>
              <a:rPr lang="en-US" sz="1800" dirty="0" err="1"/>
              <a:t>saturu</a:t>
            </a:r>
            <a:r>
              <a:rPr lang="en-US" sz="1800" dirty="0"/>
              <a:t>, un </a:t>
            </a:r>
            <a:r>
              <a:rPr lang="en-US" sz="1800" dirty="0" err="1"/>
              <a:t>kā</a:t>
            </a:r>
            <a:r>
              <a:rPr lang="en-US" sz="1800" dirty="0"/>
              <a:t> </a:t>
            </a:r>
            <a:r>
              <a:rPr lang="en-US" sz="1800" dirty="0" err="1"/>
              <a:t>pārvaldīt</a:t>
            </a:r>
            <a:r>
              <a:rPr lang="en-US" sz="1800" dirty="0"/>
              <a:t> </a:t>
            </a:r>
            <a:r>
              <a:rPr lang="en-US" sz="1800" dirty="0" err="1"/>
              <a:t>šo</a:t>
            </a:r>
            <a:r>
              <a:rPr lang="en-US" sz="1800" dirty="0"/>
              <a:t> </a:t>
            </a:r>
            <a:r>
              <a:rPr lang="en-US" sz="1800" dirty="0" err="1"/>
              <a:t>informāciju</a:t>
            </a:r>
            <a:r>
              <a:rPr lang="en-US" sz="1800" dirty="0"/>
              <a:t> un </a:t>
            </a:r>
            <a:r>
              <a:rPr lang="en-US" sz="1800" dirty="0" err="1"/>
              <a:t>digitālo</a:t>
            </a:r>
            <a:r>
              <a:rPr lang="en-US" sz="1800" dirty="0"/>
              <a:t> </a:t>
            </a:r>
            <a:r>
              <a:rPr lang="en-US" sz="1800" dirty="0" err="1"/>
              <a:t>saturu</a:t>
            </a:r>
            <a:r>
              <a:rPr lang="en-US" sz="1800" dirty="0"/>
              <a:t>. </a:t>
            </a:r>
          </a:p>
          <a:p>
            <a:endParaRPr lang="en-US" sz="1800" dirty="0"/>
          </a:p>
          <a:p>
            <a:r>
              <a:rPr lang="en-US" sz="1800" dirty="0" err="1"/>
              <a:t>Jāatzīmē</a:t>
            </a:r>
            <a:r>
              <a:rPr lang="en-US" sz="1800" dirty="0"/>
              <a:t>, </a:t>
            </a:r>
            <a:r>
              <a:rPr lang="en-US" sz="1800" dirty="0" err="1"/>
              <a:t>ka</a:t>
            </a:r>
            <a:r>
              <a:rPr lang="en-US" sz="1800" dirty="0"/>
              <a:t> </a:t>
            </a:r>
            <a:r>
              <a:rPr lang="en-US" sz="1800" dirty="0" err="1"/>
              <a:t>kursa</a:t>
            </a:r>
            <a:r>
              <a:rPr lang="en-US" sz="1800" dirty="0"/>
              <a:t> </a:t>
            </a:r>
            <a:r>
              <a:rPr lang="en-US" sz="1800" dirty="0" err="1"/>
              <a:t>apguvēji</a:t>
            </a:r>
            <a:r>
              <a:rPr lang="en-US" sz="1800" dirty="0"/>
              <a:t> </a:t>
            </a:r>
            <a:r>
              <a:rPr lang="en-US" sz="1800" dirty="0" err="1"/>
              <a:t>arī</a:t>
            </a:r>
            <a:r>
              <a:rPr lang="en-US" sz="1800" dirty="0"/>
              <a:t> </a:t>
            </a:r>
            <a:r>
              <a:rPr lang="en-US" sz="1800" dirty="0" err="1"/>
              <a:t>sapratīs</a:t>
            </a:r>
            <a:r>
              <a:rPr lang="en-US" sz="1800" dirty="0"/>
              <a:t>, </a:t>
            </a:r>
            <a:r>
              <a:rPr lang="en-US" sz="1800" dirty="0" err="1"/>
              <a:t>ka</a:t>
            </a:r>
            <a:r>
              <a:rPr lang="en-US" sz="1800" dirty="0"/>
              <a:t> </a:t>
            </a:r>
            <a:r>
              <a:rPr lang="en-US" sz="1800" dirty="0" err="1"/>
              <a:t>tādi</a:t>
            </a:r>
            <a:r>
              <a:rPr lang="en-US" sz="1800" dirty="0"/>
              <a:t> </a:t>
            </a:r>
            <a:r>
              <a:rPr lang="en-US" sz="1800" dirty="0" err="1"/>
              <a:t>šķēršļi</a:t>
            </a:r>
            <a:r>
              <a:rPr lang="en-US" sz="1800" dirty="0"/>
              <a:t> </a:t>
            </a:r>
            <a:r>
              <a:rPr lang="en-US" sz="1800" dirty="0" err="1"/>
              <a:t>kā</a:t>
            </a:r>
            <a:r>
              <a:rPr lang="en-US" sz="1800" dirty="0"/>
              <a:t> </a:t>
            </a:r>
            <a:r>
              <a:rPr lang="en-US" sz="1800" dirty="0" err="1"/>
              <a:t>valoda</a:t>
            </a:r>
            <a:r>
              <a:rPr lang="en-US" sz="1800" dirty="0"/>
              <a:t> un </a:t>
            </a:r>
            <a:r>
              <a:rPr lang="en-US" sz="1800" dirty="0" err="1"/>
              <a:t>kultūra</a:t>
            </a:r>
            <a:r>
              <a:rPr lang="en-US" sz="1800" dirty="0"/>
              <a:t> </a:t>
            </a:r>
            <a:r>
              <a:rPr lang="en-US" sz="1800" dirty="0" err="1"/>
              <a:t>var</a:t>
            </a:r>
            <a:r>
              <a:rPr lang="en-US" sz="1800" dirty="0"/>
              <a:t> </a:t>
            </a:r>
            <a:r>
              <a:rPr lang="en-US" sz="1800" dirty="0" err="1"/>
              <a:t>stāties</a:t>
            </a:r>
            <a:r>
              <a:rPr lang="en-US" sz="1800" dirty="0"/>
              <a:t> </a:t>
            </a:r>
            <a:r>
              <a:rPr lang="en-US" sz="1800" dirty="0" err="1"/>
              <a:t>ceļā</a:t>
            </a:r>
            <a:r>
              <a:rPr lang="en-US" sz="1800" dirty="0"/>
              <a:t> </a:t>
            </a:r>
            <a:r>
              <a:rPr lang="en-US" sz="1800" dirty="0" err="1"/>
              <a:t>informācijas</a:t>
            </a:r>
            <a:r>
              <a:rPr lang="en-US" sz="1800" dirty="0"/>
              <a:t> un </a:t>
            </a:r>
            <a:r>
              <a:rPr lang="en-US" sz="1800" dirty="0" err="1"/>
              <a:t>datu</a:t>
            </a:r>
            <a:r>
              <a:rPr lang="en-US" sz="1800" dirty="0"/>
              <a:t> </a:t>
            </a:r>
            <a:r>
              <a:rPr lang="en-US" sz="1800" dirty="0" err="1"/>
              <a:t>pratības</a:t>
            </a:r>
            <a:r>
              <a:rPr lang="en-US" sz="1800" dirty="0"/>
              <a:t> </a:t>
            </a:r>
            <a:r>
              <a:rPr lang="en-US" sz="1800" dirty="0" err="1"/>
              <a:t>apguvei</a:t>
            </a:r>
            <a:r>
              <a:rPr lang="en-US" sz="1800" dirty="0"/>
              <a:t> </a:t>
            </a:r>
            <a:r>
              <a:rPr lang="en-US" sz="1800" dirty="0" err="1"/>
              <a:t>pilnībā</a:t>
            </a:r>
            <a:r>
              <a:rPr lang="en-US" sz="1800" dirty="0"/>
              <a:t>. </a:t>
            </a:r>
            <a:endParaRPr lang="en-IE" dirty="0"/>
          </a:p>
        </p:txBody>
      </p:sp>
    </p:spTree>
    <p:extLst>
      <p:ext uri="{BB962C8B-B14F-4D97-AF65-F5344CB8AC3E}">
        <p14:creationId xmlns:p14="http://schemas.microsoft.com/office/powerpoint/2010/main" val="333926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063E7B-04B4-6B4B-B1D3-53A3974A8B17}"/>
              </a:ext>
            </a:extLst>
          </p:cNvPr>
          <p:cNvSpPr>
            <a:spLocks noGrp="1"/>
          </p:cNvSpPr>
          <p:nvPr>
            <p:ph type="body" sz="quarter" idx="16"/>
          </p:nvPr>
        </p:nvSpPr>
        <p:spPr/>
        <p:txBody>
          <a:bodyPr/>
          <a:lstStyle/>
          <a:p>
            <a:pPr rtl="0">
              <a:spcBef>
                <a:spcPts val="0"/>
              </a:spcBef>
              <a:spcAft>
                <a:spcPts val="0"/>
              </a:spcAft>
            </a:pPr>
            <a:endParaRPr lang="en-US" b="0" i="0" u="none" strike="noStrike" dirty="0">
              <a:solidFill>
                <a:srgbClr val="142D55"/>
              </a:solidFill>
              <a:effectLst/>
              <a:latin typeface="Calibri" panose="020F0502020204030204" pitchFamily="34" charset="0"/>
            </a:endParaRPr>
          </a:p>
          <a:p>
            <a:pPr rtl="0">
              <a:spcBef>
                <a:spcPts val="0"/>
              </a:spcBef>
              <a:spcAft>
                <a:spcPts val="0"/>
              </a:spcAft>
            </a:pPr>
            <a:r>
              <a:rPr lang="en-US" sz="1800" b="1" dirty="0" err="1">
                <a:solidFill>
                  <a:srgbClr val="142D55"/>
                </a:solidFill>
                <a:latin typeface="Calibri" panose="020F0502020204030204" pitchFamily="34" charset="0"/>
              </a:rPr>
              <a:t>Plusi</a:t>
            </a:r>
            <a:r>
              <a:rPr lang="en-US" sz="1800" b="1" dirty="0">
                <a:solidFill>
                  <a:srgbClr val="142D55"/>
                </a:solidFill>
                <a:latin typeface="Calibri" panose="020F0502020204030204" pitchFamily="34" charset="0"/>
              </a:rPr>
              <a:t> p</a:t>
            </a:r>
            <a:r>
              <a:rPr lang="en-US" sz="1800" b="1" i="0" u="none" strike="noStrike" dirty="0">
                <a:solidFill>
                  <a:srgbClr val="142D55"/>
                </a:solidFill>
                <a:effectLst/>
                <a:latin typeface="Calibri" panose="020F0502020204030204" pitchFamily="34" charset="0"/>
              </a:rPr>
              <a:t>ar </a:t>
            </a:r>
            <a:r>
              <a:rPr lang="en-US" sz="1800" b="1" i="0" u="none" strike="noStrike" dirty="0" err="1">
                <a:solidFill>
                  <a:srgbClr val="142D55"/>
                </a:solidFill>
                <a:effectLst/>
                <a:latin typeface="Calibri" panose="020F0502020204030204" pitchFamily="34" charset="0"/>
              </a:rPr>
              <a:t>Pearltrees</a:t>
            </a:r>
            <a:r>
              <a:rPr lang="en-US" sz="1800" b="1" i="0" u="none" strike="noStrike" dirty="0">
                <a:solidFill>
                  <a:srgbClr val="142D55"/>
                </a:solidFill>
                <a:effectLst/>
                <a:latin typeface="Calibri" panose="020F0502020204030204" pitchFamily="34" charset="0"/>
              </a:rPr>
              <a:t>:</a:t>
            </a:r>
            <a:endParaRPr lang="en-US" b="0" dirty="0">
              <a:effectLst/>
            </a:endParaRPr>
          </a:p>
          <a:p>
            <a:pPr rtl="0" fontAlgn="base">
              <a:spcBef>
                <a:spcPts val="1000"/>
              </a:spcBef>
              <a:spcAft>
                <a:spcPts val="0"/>
              </a:spcAft>
              <a:buFont typeface="Arial" panose="020B0604020202020204" pitchFamily="34" charset="0"/>
              <a:buChar char="•"/>
            </a:pPr>
            <a:r>
              <a:rPr lang="en-US" sz="1800" b="0" i="0" u="none" strike="noStrike" dirty="0" err="1">
                <a:solidFill>
                  <a:srgbClr val="142D55"/>
                </a:solidFill>
                <a:effectLst/>
                <a:latin typeface="Calibri" panose="020F0502020204030204" pitchFamily="34" charset="0"/>
              </a:rPr>
              <a:t>Lieliski</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izmantojams</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grāmatzīmju</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vizualizācijai</a:t>
            </a:r>
            <a:r>
              <a:rPr lang="en-US" sz="1800" b="0" i="0" u="none" strike="noStrike" dirty="0">
                <a:solidFill>
                  <a:srgbClr val="142D55"/>
                </a:solidFill>
                <a:effectLst/>
                <a:latin typeface="Calibri" panose="020F0502020204030204" pitchFamily="34" charset="0"/>
              </a:rPr>
              <a:t> </a:t>
            </a:r>
            <a:endParaRPr lang="en-US" sz="1800" b="0" i="0" u="none" strike="noStrike" dirty="0">
              <a:solidFill>
                <a:srgbClr val="142D55"/>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1800" b="0" i="0" u="none" strike="noStrike" dirty="0" err="1">
                <a:solidFill>
                  <a:srgbClr val="142D55"/>
                </a:solidFill>
                <a:effectLst/>
                <a:latin typeface="Calibri" panose="020F0502020204030204" pitchFamily="34" charset="0"/>
              </a:rPr>
              <a:t>Viegli</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var</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pievienot</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saturu</a:t>
            </a:r>
            <a:r>
              <a:rPr lang="en-US" sz="1800" b="0" i="0" u="none" strike="noStrike" dirty="0">
                <a:solidFill>
                  <a:srgbClr val="142D55"/>
                </a:solidFill>
                <a:effectLst/>
                <a:latin typeface="Calibri" panose="020F0502020204030204" pitchFamily="34" charset="0"/>
              </a:rPr>
              <a:t> no </a:t>
            </a:r>
            <a:r>
              <a:rPr lang="en-US" sz="1800" b="0" i="0" u="none" strike="noStrike" dirty="0" err="1">
                <a:solidFill>
                  <a:srgbClr val="142D55"/>
                </a:solidFill>
                <a:effectLst/>
                <a:latin typeface="Calibri" panose="020F0502020204030204" pitchFamily="34" charset="0"/>
              </a:rPr>
              <a:t>citiem</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rīkiem</a:t>
            </a:r>
            <a:endParaRPr lang="en-US" sz="1800" b="0" i="0" u="none" strike="noStrike" dirty="0">
              <a:solidFill>
                <a:srgbClr val="142D55"/>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1800" b="0" i="0" u="none" strike="noStrike" dirty="0" err="1">
                <a:solidFill>
                  <a:srgbClr val="142D55"/>
                </a:solidFill>
                <a:effectLst/>
                <a:latin typeface="Calibri" panose="020F0502020204030204" pitchFamily="34" charset="0"/>
              </a:rPr>
              <a:t>Viegli</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lietojams</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lai</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ievietotu</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informāciju</a:t>
            </a:r>
            <a:r>
              <a:rPr lang="en-US" sz="1800" b="0" i="0" u="none" strike="noStrike" dirty="0">
                <a:solidFill>
                  <a:srgbClr val="142D55"/>
                </a:solidFill>
                <a:effectLst/>
                <a:latin typeface="Calibri" panose="020F0502020204030204" pitchFamily="34" charset="0"/>
              </a:rPr>
              <a:t> no </a:t>
            </a:r>
            <a:r>
              <a:rPr lang="en-US" sz="1800" b="0" i="0" u="none" strike="noStrike" dirty="0" err="1">
                <a:solidFill>
                  <a:srgbClr val="142D55"/>
                </a:solidFill>
                <a:effectLst/>
                <a:latin typeface="Calibri" panose="020F0502020204030204" pitchFamily="34" charset="0"/>
              </a:rPr>
              <a:t>dažādiem</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avotiem</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katalogā</a:t>
            </a:r>
            <a:r>
              <a:rPr lang="en-US" sz="1800" b="0" i="0" u="none" strike="noStrike" dirty="0">
                <a:solidFill>
                  <a:srgbClr val="142D55"/>
                </a:solidFill>
                <a:effectLst/>
                <a:latin typeface="Calibri" panose="020F0502020204030204" pitchFamily="34" charset="0"/>
              </a:rPr>
              <a:t> </a:t>
            </a:r>
          </a:p>
          <a:p>
            <a:pPr rtl="0" fontAlgn="base">
              <a:spcBef>
                <a:spcPts val="1000"/>
              </a:spcBef>
              <a:spcAft>
                <a:spcPts val="0"/>
              </a:spcAft>
            </a:pPr>
            <a:endParaRPr lang="en-US" sz="1800" b="0" i="0" u="none" strike="noStrike" dirty="0">
              <a:solidFill>
                <a:srgbClr val="142D55"/>
              </a:solidFill>
              <a:effectLst/>
              <a:latin typeface="Arial" panose="020B0604020202020204" pitchFamily="34" charset="0"/>
            </a:endParaRPr>
          </a:p>
          <a:p>
            <a:pPr rtl="0">
              <a:spcBef>
                <a:spcPts val="1000"/>
              </a:spcBef>
              <a:spcAft>
                <a:spcPts val="0"/>
              </a:spcAft>
            </a:pPr>
            <a:r>
              <a:rPr lang="en-US" sz="1800" b="1" dirty="0" err="1">
                <a:solidFill>
                  <a:srgbClr val="142D55"/>
                </a:solidFill>
                <a:latin typeface="Calibri" panose="020F0502020204030204" pitchFamily="34" charset="0"/>
              </a:rPr>
              <a:t>Mīnusi</a:t>
            </a:r>
            <a:r>
              <a:rPr lang="en-US" sz="1800" b="1" dirty="0">
                <a:solidFill>
                  <a:srgbClr val="142D55"/>
                </a:solidFill>
                <a:latin typeface="Calibri" panose="020F0502020204030204" pitchFamily="34" charset="0"/>
              </a:rPr>
              <a:t> </a:t>
            </a:r>
            <a:r>
              <a:rPr lang="en-US" sz="1800" b="1" dirty="0" err="1">
                <a:solidFill>
                  <a:srgbClr val="142D55"/>
                </a:solidFill>
                <a:latin typeface="Calibri" panose="020F0502020204030204" pitchFamily="34" charset="0"/>
              </a:rPr>
              <a:t>p</a:t>
            </a:r>
            <a:r>
              <a:rPr lang="en-US" sz="1800" b="1" i="0" u="none" strike="noStrike" dirty="0" err="1">
                <a:solidFill>
                  <a:srgbClr val="142D55"/>
                </a:solidFill>
                <a:effectLst/>
                <a:latin typeface="Calibri" panose="020F0502020204030204" pitchFamily="34" charset="0"/>
              </a:rPr>
              <a:t>ret</a:t>
            </a:r>
            <a:r>
              <a:rPr lang="en-US" sz="1800" b="1" i="0" u="none" strike="noStrike" dirty="0">
                <a:solidFill>
                  <a:srgbClr val="142D55"/>
                </a:solidFill>
                <a:effectLst/>
                <a:latin typeface="Calibri" panose="020F0502020204030204" pitchFamily="34" charset="0"/>
              </a:rPr>
              <a:t> </a:t>
            </a:r>
            <a:r>
              <a:rPr lang="en-US" sz="1800" b="1" i="0" u="none" strike="noStrike" dirty="0" err="1">
                <a:solidFill>
                  <a:srgbClr val="142D55"/>
                </a:solidFill>
                <a:effectLst/>
                <a:latin typeface="Calibri" panose="020F0502020204030204" pitchFamily="34" charset="0"/>
              </a:rPr>
              <a:t>Pearltrees</a:t>
            </a:r>
            <a:r>
              <a:rPr lang="en-US" sz="1800" b="1" i="0" u="none" strike="noStrike" dirty="0">
                <a:solidFill>
                  <a:srgbClr val="142D55"/>
                </a:solidFill>
                <a:effectLst/>
                <a:latin typeface="Calibri" panose="020F0502020204030204" pitchFamily="34" charset="0"/>
              </a:rPr>
              <a:t>:</a:t>
            </a:r>
            <a:endParaRPr lang="en-US" b="0" dirty="0">
              <a:effectLst/>
            </a:endParaRPr>
          </a:p>
          <a:p>
            <a:pPr rtl="0" fontAlgn="base">
              <a:spcBef>
                <a:spcPts val="1000"/>
              </a:spcBef>
              <a:spcAft>
                <a:spcPts val="0"/>
              </a:spcAft>
              <a:buFont typeface="Arial" panose="020B0604020202020204" pitchFamily="34" charset="0"/>
              <a:buChar char="•"/>
            </a:pPr>
            <a:r>
              <a:rPr lang="en-US" sz="1800" b="0" i="0" u="none" strike="noStrike" dirty="0" err="1">
                <a:solidFill>
                  <a:srgbClr val="142D55"/>
                </a:solidFill>
                <a:effectLst/>
                <a:latin typeface="Calibri" panose="020F0502020204030204" pitchFamily="34" charset="0"/>
              </a:rPr>
              <a:t>Bezmaksas</a:t>
            </a:r>
            <a:r>
              <a:rPr lang="en-US" sz="1800" b="0" i="0" u="none" strike="noStrike" dirty="0">
                <a:solidFill>
                  <a:srgbClr val="142D55"/>
                </a:solidFill>
                <a:effectLst/>
                <a:latin typeface="Calibri" panose="020F0502020204030204" pitchFamily="34" charset="0"/>
              </a:rPr>
              <a:t> variants </a:t>
            </a:r>
            <a:r>
              <a:rPr lang="en-US" sz="1800" b="0" i="0" u="none" strike="noStrike" dirty="0" err="1">
                <a:solidFill>
                  <a:srgbClr val="142D55"/>
                </a:solidFill>
                <a:effectLst/>
                <a:latin typeface="Calibri" panose="020F0502020204030204" pitchFamily="34" charset="0"/>
              </a:rPr>
              <a:t>prasa</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pieeju</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internetam</a:t>
            </a:r>
            <a:r>
              <a:rPr lang="en-US" sz="1800" b="0" i="0" u="none" strike="noStrike" dirty="0">
                <a:solidFill>
                  <a:srgbClr val="142D55"/>
                </a:solidFill>
                <a:effectLst/>
                <a:latin typeface="Calibri" panose="020F0502020204030204" pitchFamily="34" charset="0"/>
              </a:rPr>
              <a:t> </a:t>
            </a:r>
            <a:endParaRPr lang="en-US" sz="1800" b="0" i="0" u="none" strike="noStrike" dirty="0">
              <a:solidFill>
                <a:srgbClr val="142D55"/>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1800" b="0" i="0" u="none" strike="noStrike" dirty="0" err="1">
                <a:solidFill>
                  <a:srgbClr val="142D55"/>
                </a:solidFill>
                <a:effectLst/>
                <a:latin typeface="Calibri" panose="020F0502020204030204" pitchFamily="34" charset="0"/>
              </a:rPr>
              <a:t>Nevar</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veidot</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privātu</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kolekciju</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bezmaksas</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variantā</a:t>
            </a:r>
            <a:r>
              <a:rPr lang="en-US" sz="1800" b="0" i="0" u="none" strike="noStrike" dirty="0">
                <a:solidFill>
                  <a:srgbClr val="142D55"/>
                </a:solidFill>
                <a:effectLst/>
                <a:latin typeface="Calibri" panose="020F0502020204030204" pitchFamily="34" charset="0"/>
              </a:rPr>
              <a:t> </a:t>
            </a:r>
            <a:endParaRPr lang="en-US" sz="1800" b="0" i="0" u="none" strike="noStrike" dirty="0">
              <a:solidFill>
                <a:srgbClr val="142D55"/>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1800" b="0" i="0" u="none" strike="noStrike" dirty="0" err="1">
                <a:solidFill>
                  <a:srgbClr val="142D55"/>
                </a:solidFill>
                <a:effectLst/>
                <a:latin typeface="Calibri" panose="020F0502020204030204" pitchFamily="34" charset="0"/>
              </a:rPr>
              <a:t>Daži</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lietotāji</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uzskata</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ka</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nav</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viegli</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saprastu</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šo</a:t>
            </a:r>
            <a:r>
              <a:rPr lang="en-US" sz="1800" b="0" i="0" u="none" strike="noStrike" dirty="0">
                <a:solidFill>
                  <a:srgbClr val="142D55"/>
                </a:solidFill>
                <a:effectLst/>
                <a:latin typeface="Calibri" panose="020F0502020204030204" pitchFamily="34" charset="0"/>
              </a:rPr>
              <a:t> </a:t>
            </a:r>
            <a:r>
              <a:rPr lang="en-US" sz="1800" b="0" i="0" u="none" strike="noStrike" dirty="0" err="1">
                <a:solidFill>
                  <a:srgbClr val="142D55"/>
                </a:solidFill>
                <a:effectLst/>
                <a:latin typeface="Calibri" panose="020F0502020204030204" pitchFamily="34" charset="0"/>
              </a:rPr>
              <a:t>rīku</a:t>
            </a:r>
            <a:endParaRPr lang="en-US" sz="1800" b="0" i="0" u="none" strike="noStrike" dirty="0">
              <a:solidFill>
                <a:srgbClr val="142D55"/>
              </a:solidFill>
              <a:effectLst/>
              <a:latin typeface="Arial" panose="020B0604020202020204" pitchFamily="34" charset="0"/>
            </a:endParaRPr>
          </a:p>
          <a:p>
            <a:br>
              <a:rPr lang="en-US" b="0" dirty="0">
                <a:effectLst/>
              </a:rPr>
            </a:br>
            <a:br>
              <a:rPr lang="en-US" dirty="0"/>
            </a:br>
            <a:endParaRPr lang="x-none" dirty="0">
              <a:solidFill>
                <a:schemeClr val="tx1"/>
              </a:solidFill>
            </a:endParaRPr>
          </a:p>
        </p:txBody>
      </p:sp>
      <p:sp>
        <p:nvSpPr>
          <p:cNvPr id="6" name="Text Placeholder 5">
            <a:extLst>
              <a:ext uri="{FF2B5EF4-FFF2-40B4-BE49-F238E27FC236}">
                <a16:creationId xmlns:a16="http://schemas.microsoft.com/office/drawing/2014/main" id="{AAB0E2CD-E356-B9DD-6946-2D1B11085769}"/>
              </a:ext>
            </a:extLst>
          </p:cNvPr>
          <p:cNvSpPr>
            <a:spLocks noGrp="1"/>
          </p:cNvSpPr>
          <p:nvPr>
            <p:ph type="body" sz="quarter" idx="18"/>
          </p:nvPr>
        </p:nvSpPr>
        <p:spPr>
          <a:xfrm>
            <a:off x="375945" y="255533"/>
            <a:ext cx="11097969" cy="1405322"/>
          </a:xfrm>
        </p:spPr>
        <p:txBody>
          <a:bodyPr/>
          <a:lstStyle/>
          <a:p>
            <a:r>
              <a:rPr lang="en-IE" dirty="0"/>
              <a:t>Plusi &amp; mīnusi: Pearltrees	</a:t>
            </a:r>
          </a:p>
        </p:txBody>
      </p:sp>
      <p:pic>
        <p:nvPicPr>
          <p:cNvPr id="1026" name="Picture 2" descr="Logo, company name&#10;&#10;Description automatically generated">
            <a:extLst>
              <a:ext uri="{FF2B5EF4-FFF2-40B4-BE49-F238E27FC236}">
                <a16:creationId xmlns:a16="http://schemas.microsoft.com/office/drawing/2014/main" id="{49C569C0-12B1-98F8-37B1-B6C1B3EB45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59120" y="-3463"/>
            <a:ext cx="3210560" cy="18874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3634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1D33D57-E739-744D-632D-2C929FD8AB05}"/>
              </a:ext>
            </a:extLst>
          </p:cNvPr>
          <p:cNvSpPr>
            <a:spLocks noGrp="1"/>
          </p:cNvSpPr>
          <p:nvPr>
            <p:ph type="pic" sz="quarter" idx="15"/>
          </p:nvPr>
        </p:nvSpPr>
        <p:spPr/>
      </p:sp>
      <p:sp>
        <p:nvSpPr>
          <p:cNvPr id="3" name="Text Placeholder 2">
            <a:extLst>
              <a:ext uri="{FF2B5EF4-FFF2-40B4-BE49-F238E27FC236}">
                <a16:creationId xmlns:a16="http://schemas.microsoft.com/office/drawing/2014/main" id="{18966138-F3D0-54B0-81B3-AA4970868E00}"/>
              </a:ext>
            </a:extLst>
          </p:cNvPr>
          <p:cNvSpPr>
            <a:spLocks noGrp="1"/>
          </p:cNvSpPr>
          <p:nvPr>
            <p:ph type="body" sz="quarter" idx="17"/>
          </p:nvPr>
        </p:nvSpPr>
        <p:spPr>
          <a:xfrm>
            <a:off x="447065" y="1419515"/>
            <a:ext cx="6212151" cy="3642009"/>
          </a:xfrm>
        </p:spPr>
        <p:txBody>
          <a:bodyPr/>
          <a:lstStyle/>
          <a:p>
            <a:r>
              <a:rPr lang="en-US" sz="2400" dirty="0" err="1"/>
              <a:t>Izmēģiniet</a:t>
            </a:r>
            <a:r>
              <a:rPr lang="en-US" sz="2400" dirty="0"/>
              <a:t> </a:t>
            </a:r>
            <a:r>
              <a:rPr lang="en-US" sz="2400" dirty="0" err="1"/>
              <a:t>šo</a:t>
            </a:r>
            <a:r>
              <a:rPr lang="en-US" sz="2400" dirty="0"/>
              <a:t> </a:t>
            </a:r>
            <a:r>
              <a:rPr lang="en-US" sz="2400" dirty="0" err="1"/>
              <a:t>parocīgo</a:t>
            </a:r>
            <a:r>
              <a:rPr lang="en-US" sz="2400" dirty="0"/>
              <a:t> video, </a:t>
            </a:r>
            <a:r>
              <a:rPr lang="en-US" sz="2400" dirty="0" err="1"/>
              <a:t>lai</a:t>
            </a:r>
            <a:r>
              <a:rPr lang="en-US" sz="2400" dirty="0"/>
              <a:t> </a:t>
            </a:r>
            <a:r>
              <a:rPr lang="en-US" sz="2400" dirty="0" err="1"/>
              <a:t>uzsāktu</a:t>
            </a:r>
            <a:r>
              <a:rPr lang="en-US" sz="2400" dirty="0"/>
              <a:t> </a:t>
            </a:r>
            <a:r>
              <a:rPr lang="en-US" sz="2400" dirty="0" err="1"/>
              <a:t>lietot</a:t>
            </a:r>
            <a:r>
              <a:rPr lang="en-US" sz="2400" dirty="0"/>
              <a:t>  </a:t>
            </a:r>
            <a:r>
              <a:rPr lang="en-US" sz="2400" dirty="0" err="1"/>
              <a:t>Pearltrees</a:t>
            </a:r>
            <a:r>
              <a:rPr lang="en-US" sz="2400" dirty="0"/>
              <a:t>:</a:t>
            </a:r>
          </a:p>
          <a:p>
            <a:endParaRPr lang="en-US" sz="2400" dirty="0"/>
          </a:p>
          <a:p>
            <a:r>
              <a:rPr lang="en-IE" sz="2400" dirty="0">
                <a:solidFill>
                  <a:srgbClr val="8D5B98"/>
                </a:solidFill>
                <a:hlinkClick r:id="rId2">
                  <a:extLst>
                    <a:ext uri="{A12FA001-AC4F-418D-AE19-62706E023703}">
                      <ahyp:hlinkClr xmlns:ahyp="http://schemas.microsoft.com/office/drawing/2018/hyperlinkcolor" val="tx"/>
                    </a:ext>
                  </a:extLst>
                </a:hlinkClick>
              </a:rPr>
              <a:t>https://www.youtube.com/watch?v=1EP5nEdl-N8&amp;ab_channel=TheDigitalLearningConsultant</a:t>
            </a:r>
            <a:endParaRPr lang="en-US" sz="2400" dirty="0">
              <a:solidFill>
                <a:srgbClr val="8D5B98"/>
              </a:solidFill>
            </a:endParaRPr>
          </a:p>
          <a:p>
            <a:endParaRPr lang="en-US" sz="2400" dirty="0"/>
          </a:p>
          <a:p>
            <a:endParaRPr lang="en-IE" dirty="0"/>
          </a:p>
        </p:txBody>
      </p:sp>
      <p:sp>
        <p:nvSpPr>
          <p:cNvPr id="6" name="Text Placeholder 5">
            <a:extLst>
              <a:ext uri="{FF2B5EF4-FFF2-40B4-BE49-F238E27FC236}">
                <a16:creationId xmlns:a16="http://schemas.microsoft.com/office/drawing/2014/main" id="{52D70F6E-39C8-FDA0-6A6B-510F47E89693}"/>
              </a:ext>
            </a:extLst>
          </p:cNvPr>
          <p:cNvSpPr>
            <a:spLocks noGrp="1"/>
          </p:cNvSpPr>
          <p:nvPr>
            <p:ph type="body" sz="quarter" idx="13"/>
          </p:nvPr>
        </p:nvSpPr>
        <p:spPr/>
        <p:txBody>
          <a:bodyPr/>
          <a:lstStyle/>
          <a:p>
            <a:r>
              <a:rPr lang="en-IE" dirty="0"/>
              <a:t>Pearltrees video pamācība</a:t>
            </a:r>
          </a:p>
        </p:txBody>
      </p:sp>
      <p:pic>
        <p:nvPicPr>
          <p:cNvPr id="2050" name="Picture 2">
            <a:hlinkClick r:id="rId2"/>
            <a:extLst>
              <a:ext uri="{FF2B5EF4-FFF2-40B4-BE49-F238E27FC236}">
                <a16:creationId xmlns:a16="http://schemas.microsoft.com/office/drawing/2014/main" id="{8DCDE124-ED43-A214-7866-A5C4FB3FD9E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72351" y="1223695"/>
            <a:ext cx="4821363" cy="41860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41190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41520AD-6B95-134A-2FA2-6773C4673333}"/>
              </a:ext>
            </a:extLst>
          </p:cNvPr>
          <p:cNvSpPr>
            <a:spLocks noGrp="1"/>
          </p:cNvSpPr>
          <p:nvPr>
            <p:ph type="pic" sz="quarter" idx="15"/>
          </p:nvPr>
        </p:nvSpPr>
        <p:spPr/>
      </p:sp>
      <p:sp>
        <p:nvSpPr>
          <p:cNvPr id="6" name="Text Placeholder 5">
            <a:extLst>
              <a:ext uri="{FF2B5EF4-FFF2-40B4-BE49-F238E27FC236}">
                <a16:creationId xmlns:a16="http://schemas.microsoft.com/office/drawing/2014/main" id="{AAB0E2CD-E356-B9DD-6946-2D1B11085769}"/>
              </a:ext>
            </a:extLst>
          </p:cNvPr>
          <p:cNvSpPr>
            <a:spLocks noGrp="1"/>
          </p:cNvSpPr>
          <p:nvPr>
            <p:ph type="body" sz="quarter" idx="17"/>
          </p:nvPr>
        </p:nvSpPr>
        <p:spPr>
          <a:xfrm>
            <a:off x="447065" y="426101"/>
            <a:ext cx="6629595" cy="993414"/>
          </a:xfrm>
        </p:spPr>
        <p:txBody>
          <a:bodyPr/>
          <a:lstStyle/>
          <a:p>
            <a:r>
              <a:rPr lang="en-IE" sz="3200" dirty="0"/>
              <a:t>Laiks </a:t>
            </a:r>
            <a:r>
              <a:rPr lang="en-IE" sz="3200"/>
              <a:t>aktivitātei –</a:t>
            </a:r>
            <a:r>
              <a:rPr lang="en-IE" sz="3200" dirty="0"/>
              <a:t> </a:t>
            </a:r>
            <a:r>
              <a:rPr lang="en-IE" sz="3200"/>
              <a:t>centieties izveidot sarakstu  Pearltrees vietnē</a:t>
            </a:r>
            <a:endParaRPr lang="en-IE" sz="3200" dirty="0"/>
          </a:p>
        </p:txBody>
      </p:sp>
      <p:sp>
        <p:nvSpPr>
          <p:cNvPr id="5" name="Text Placeholder 4">
            <a:extLst>
              <a:ext uri="{FF2B5EF4-FFF2-40B4-BE49-F238E27FC236}">
                <a16:creationId xmlns:a16="http://schemas.microsoft.com/office/drawing/2014/main" id="{0F063E7B-04B4-6B4B-B1D3-53A3974A8B17}"/>
              </a:ext>
            </a:extLst>
          </p:cNvPr>
          <p:cNvSpPr>
            <a:spLocks noGrp="1"/>
          </p:cNvSpPr>
          <p:nvPr>
            <p:ph type="body" sz="quarter" idx="13"/>
          </p:nvPr>
        </p:nvSpPr>
        <p:spPr>
          <a:xfrm>
            <a:off x="215790" y="2060460"/>
            <a:ext cx="7477097" cy="3504999"/>
          </a:xfrm>
        </p:spPr>
        <p:txBody>
          <a:bodyPr>
            <a:normAutofit fontScale="92500" lnSpcReduction="10000"/>
          </a:bodyPr>
          <a:lstStyle/>
          <a:p>
            <a:pPr rtl="0">
              <a:spcBef>
                <a:spcPts val="0"/>
              </a:spcBef>
              <a:spcAft>
                <a:spcPts val="0"/>
              </a:spcAft>
            </a:pPr>
            <a:r>
              <a:rPr lang="en-US" sz="2400" b="0" dirty="0">
                <a:solidFill>
                  <a:srgbClr val="142D55"/>
                </a:solidFill>
                <a:latin typeface="Calibri" panose="020F0502020204030204" pitchFamily="34" charset="0"/>
              </a:rPr>
              <a:t>Lai </a:t>
            </a:r>
            <a:r>
              <a:rPr lang="en-US" sz="2400" b="0" dirty="0" err="1">
                <a:solidFill>
                  <a:srgbClr val="142D55"/>
                </a:solidFill>
                <a:latin typeface="Calibri" panose="020F0502020204030204" pitchFamily="34" charset="0"/>
              </a:rPr>
              <a:t>veidotu</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sarakstu</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Pearltrees</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vietnē</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izpildiet</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šos</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norādījumus</a:t>
            </a:r>
            <a:r>
              <a:rPr lang="en-US" sz="2400" b="0" dirty="0">
                <a:solidFill>
                  <a:srgbClr val="142D55"/>
                </a:solidFill>
                <a:latin typeface="Calibri" panose="020F0502020204030204" pitchFamily="34" charset="0"/>
              </a:rPr>
              <a:t>:</a:t>
            </a:r>
          </a:p>
          <a:p>
            <a:pPr marL="457200" indent="-457200" rtl="0">
              <a:spcBef>
                <a:spcPts val="0"/>
              </a:spcBef>
              <a:spcAft>
                <a:spcPts val="0"/>
              </a:spcAft>
              <a:buAutoNum type="arabicPeriod"/>
            </a:pPr>
            <a:endParaRPr lang="en-US" sz="2400" b="0" dirty="0">
              <a:solidFill>
                <a:srgbClr val="142D55"/>
              </a:solidFill>
              <a:latin typeface="Calibri" panose="020F0502020204030204" pitchFamily="34" charset="0"/>
            </a:endParaRPr>
          </a:p>
          <a:p>
            <a:pPr marL="457200" indent="-457200" rtl="0">
              <a:spcBef>
                <a:spcPts val="0"/>
              </a:spcBef>
              <a:spcAft>
                <a:spcPts val="0"/>
              </a:spcAft>
              <a:buAutoNum type="arabicPeriod"/>
            </a:pPr>
            <a:r>
              <a:rPr lang="en-US" sz="2400" b="0" dirty="0" err="1">
                <a:solidFill>
                  <a:srgbClr val="142D55"/>
                </a:solidFill>
                <a:latin typeface="Calibri" panose="020F0502020204030204" pitchFamily="34" charset="0"/>
              </a:rPr>
              <a:t>Kopējiet</a:t>
            </a:r>
            <a:r>
              <a:rPr lang="en-US" sz="2400" b="0" dirty="0">
                <a:solidFill>
                  <a:srgbClr val="142D55"/>
                </a:solidFill>
                <a:latin typeface="Calibri" panose="020F0502020204030204" pitchFamily="34" charset="0"/>
              </a:rPr>
              <a:t> un </a:t>
            </a:r>
            <a:r>
              <a:rPr lang="en-US" sz="2400" b="0" dirty="0" err="1">
                <a:solidFill>
                  <a:srgbClr val="142D55"/>
                </a:solidFill>
                <a:latin typeface="Calibri" panose="020F0502020204030204" pitchFamily="34" charset="0"/>
              </a:rPr>
              <a:t>ielīmējiet</a:t>
            </a:r>
            <a:r>
              <a:rPr lang="en-US" sz="2400" b="0" dirty="0">
                <a:solidFill>
                  <a:srgbClr val="142D55"/>
                </a:solidFill>
                <a:latin typeface="Calibri" panose="020F0502020204030204" pitchFamily="34" charset="0"/>
              </a:rPr>
              <a:t> </a:t>
            </a:r>
            <a:r>
              <a:rPr lang="en-US" sz="2400" b="0" i="0" u="none" strike="noStrike" dirty="0">
                <a:solidFill>
                  <a:srgbClr val="142D55"/>
                </a:solidFill>
                <a:effectLst/>
                <a:latin typeface="Calibri" panose="020F0502020204030204" pitchFamily="34" charset="0"/>
                <a:hlinkClick r:id="rId2"/>
              </a:rPr>
              <a:t>www.pearltrees.com</a:t>
            </a:r>
            <a:r>
              <a:rPr lang="en-US" sz="2400" b="0" i="0" u="none" strike="noStrike" dirty="0">
                <a:solidFill>
                  <a:srgbClr val="142D55"/>
                </a:solidFill>
                <a:effectLst/>
                <a:latin typeface="Calibri" panose="020F0502020204030204" pitchFamily="34" charset="0"/>
              </a:rPr>
              <a:t> </a:t>
            </a:r>
            <a:r>
              <a:rPr lang="en-US" sz="2400" b="0" i="0" u="none" strike="noStrike" dirty="0" err="1">
                <a:solidFill>
                  <a:srgbClr val="142D55"/>
                </a:solidFill>
                <a:effectLst/>
                <a:latin typeface="Calibri" panose="020F0502020204030204" pitchFamily="34" charset="0"/>
              </a:rPr>
              <a:t>interneta</a:t>
            </a:r>
            <a:r>
              <a:rPr lang="en-US" sz="2400" b="0" i="0" u="none" strike="noStrike" dirty="0">
                <a:solidFill>
                  <a:srgbClr val="142D55"/>
                </a:solidFill>
                <a:effectLst/>
                <a:latin typeface="Calibri" panose="020F0502020204030204" pitchFamily="34" charset="0"/>
              </a:rPr>
              <a:t> </a:t>
            </a:r>
            <a:r>
              <a:rPr lang="en-US" sz="2400" b="0" i="0" u="none" strike="noStrike" dirty="0" err="1">
                <a:solidFill>
                  <a:srgbClr val="142D55"/>
                </a:solidFill>
                <a:effectLst/>
                <a:latin typeface="Calibri" panose="020F0502020204030204" pitchFamily="34" charset="0"/>
              </a:rPr>
              <a:t>pārlūkā</a:t>
            </a:r>
            <a:endParaRPr lang="en-US" sz="2400" b="0" i="0" u="none" strike="noStrike" dirty="0">
              <a:solidFill>
                <a:srgbClr val="142D55"/>
              </a:solidFill>
              <a:effectLst/>
              <a:latin typeface="Calibri" panose="020F0502020204030204" pitchFamily="34" charset="0"/>
            </a:endParaRPr>
          </a:p>
          <a:p>
            <a:pPr marL="457200" indent="-457200" rtl="0">
              <a:spcBef>
                <a:spcPts val="0"/>
              </a:spcBef>
              <a:spcAft>
                <a:spcPts val="0"/>
              </a:spcAft>
              <a:buFont typeface="+mj-lt"/>
              <a:buAutoNum type="arabicPeriod"/>
            </a:pPr>
            <a:endParaRPr lang="en-US" sz="2400" b="0" i="0" u="none" strike="noStrike" dirty="0">
              <a:solidFill>
                <a:srgbClr val="142D55"/>
              </a:solidFill>
              <a:effectLst/>
              <a:latin typeface="Calibri" panose="020F0502020204030204" pitchFamily="34" charset="0"/>
            </a:endParaRPr>
          </a:p>
          <a:p>
            <a:pPr marL="457200" indent="-457200" rtl="0">
              <a:spcBef>
                <a:spcPts val="0"/>
              </a:spcBef>
              <a:spcAft>
                <a:spcPts val="0"/>
              </a:spcAft>
              <a:buAutoNum type="arabicPeriod"/>
            </a:pPr>
            <a:r>
              <a:rPr lang="en-US" sz="2400" b="0" dirty="0" err="1">
                <a:solidFill>
                  <a:srgbClr val="142D55"/>
                </a:solidFill>
                <a:latin typeface="Calibri" panose="020F0502020204030204" pitchFamily="34" charset="0"/>
              </a:rPr>
              <a:t>Reģistrējiet</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savu</a:t>
            </a:r>
            <a:r>
              <a:rPr lang="en-US" sz="2400" b="0" dirty="0">
                <a:solidFill>
                  <a:srgbClr val="142D55"/>
                </a:solidFill>
                <a:latin typeface="Calibri" panose="020F0502020204030204" pitchFamily="34" charset="0"/>
              </a:rPr>
              <a:t> e-pasta </a:t>
            </a:r>
            <a:r>
              <a:rPr lang="en-US" sz="2400" b="0" dirty="0" err="1">
                <a:solidFill>
                  <a:srgbClr val="142D55"/>
                </a:solidFill>
                <a:latin typeface="Calibri" panose="020F0502020204030204" pitchFamily="34" charset="0"/>
              </a:rPr>
              <a:t>adresi</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Pearltrees</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vietnē</a:t>
            </a:r>
            <a:endParaRPr lang="en-US" sz="2400" b="0" dirty="0">
              <a:solidFill>
                <a:srgbClr val="142D55"/>
              </a:solidFill>
              <a:latin typeface="Calibri" panose="020F0502020204030204" pitchFamily="34" charset="0"/>
            </a:endParaRPr>
          </a:p>
          <a:p>
            <a:pPr marL="457200" indent="-457200" rtl="0">
              <a:spcBef>
                <a:spcPts val="0"/>
              </a:spcBef>
              <a:spcAft>
                <a:spcPts val="0"/>
              </a:spcAft>
              <a:buFont typeface="+mj-lt"/>
              <a:buAutoNum type="arabicPeriod"/>
            </a:pPr>
            <a:endParaRPr lang="en-US" sz="2400" b="0" dirty="0">
              <a:solidFill>
                <a:srgbClr val="142D55"/>
              </a:solidFill>
              <a:latin typeface="Calibri" panose="020F0502020204030204" pitchFamily="34" charset="0"/>
            </a:endParaRPr>
          </a:p>
          <a:p>
            <a:pPr marL="457200" indent="-457200" rtl="0">
              <a:spcBef>
                <a:spcPts val="0"/>
              </a:spcBef>
              <a:spcAft>
                <a:spcPts val="0"/>
              </a:spcAft>
              <a:buAutoNum type="arabicPeriod"/>
            </a:pPr>
            <a:r>
              <a:rPr lang="en-US" sz="2400" b="0" i="0" u="none" strike="noStrike" dirty="0" err="1">
                <a:solidFill>
                  <a:srgbClr val="142D55"/>
                </a:solidFill>
                <a:effectLst/>
                <a:latin typeface="Calibri" panose="020F0502020204030204" pitchFamily="34" charset="0"/>
              </a:rPr>
              <a:t>Noskatieties</a:t>
            </a:r>
            <a:r>
              <a:rPr lang="en-US" sz="2400" b="0" i="0" u="none" strike="noStrike" dirty="0">
                <a:solidFill>
                  <a:srgbClr val="142D55"/>
                </a:solidFill>
                <a:effectLst/>
                <a:latin typeface="Calibri" panose="020F0502020204030204" pitchFamily="34" charset="0"/>
              </a:rPr>
              <a:t> video </a:t>
            </a:r>
            <a:r>
              <a:rPr lang="en-US" sz="2400" b="0" i="0" u="none" strike="noStrike" dirty="0" err="1">
                <a:solidFill>
                  <a:srgbClr val="142D55"/>
                </a:solidFill>
                <a:effectLst/>
                <a:latin typeface="Calibri" panose="020F0502020204030204" pitchFamily="34" charset="0"/>
              </a:rPr>
              <a:t>pamācību</a:t>
            </a:r>
            <a:r>
              <a:rPr lang="en-US" sz="2400" b="0" i="0" u="none" strike="noStrike" dirty="0">
                <a:solidFill>
                  <a:srgbClr val="142D55"/>
                </a:solidFill>
                <a:effectLst/>
                <a:latin typeface="Calibri" panose="020F0502020204030204" pitchFamily="34" charset="0"/>
              </a:rPr>
              <a:t>, </a:t>
            </a:r>
            <a:r>
              <a:rPr lang="en-US" sz="2400" b="0" i="0" u="none" strike="noStrike" dirty="0" err="1">
                <a:solidFill>
                  <a:srgbClr val="142D55"/>
                </a:solidFill>
                <a:effectLst/>
                <a:latin typeface="Calibri" panose="020F0502020204030204" pitchFamily="34" charset="0"/>
              </a:rPr>
              <a:t>lai</a:t>
            </a:r>
            <a:r>
              <a:rPr lang="en-US" sz="2400" b="0" i="0" u="none" strike="noStrike" dirty="0">
                <a:solidFill>
                  <a:srgbClr val="142D55"/>
                </a:solidFill>
                <a:effectLst/>
                <a:latin typeface="Calibri" panose="020F0502020204030204" pitchFamily="34" charset="0"/>
              </a:rPr>
              <a:t> </a:t>
            </a:r>
            <a:r>
              <a:rPr lang="en-US" sz="2400" b="0" i="0" u="none" strike="noStrike" dirty="0" err="1">
                <a:solidFill>
                  <a:srgbClr val="142D55"/>
                </a:solidFill>
                <a:effectLst/>
                <a:latin typeface="Calibri" panose="020F0502020204030204" pitchFamily="34" charset="0"/>
              </a:rPr>
              <a:t>sāktu</a:t>
            </a:r>
            <a:r>
              <a:rPr lang="en-US" sz="2400" b="0" i="0" u="none" strike="noStrike" dirty="0">
                <a:solidFill>
                  <a:srgbClr val="142D55"/>
                </a:solidFill>
                <a:effectLst/>
                <a:latin typeface="Calibri" panose="020F0502020204030204" pitchFamily="34" charset="0"/>
              </a:rPr>
              <a:t> </a:t>
            </a:r>
            <a:r>
              <a:rPr lang="en-US" sz="2400" b="0" i="0" u="none" strike="noStrike" dirty="0" err="1">
                <a:solidFill>
                  <a:srgbClr val="142D55"/>
                </a:solidFill>
                <a:effectLst/>
                <a:latin typeface="Calibri" panose="020F0502020204030204" pitchFamily="34" charset="0"/>
              </a:rPr>
              <a:t>lietot</a:t>
            </a:r>
            <a:r>
              <a:rPr lang="en-US" sz="2400" b="0" i="0" u="none" strike="noStrike" dirty="0">
                <a:solidFill>
                  <a:srgbClr val="142D55"/>
                </a:solidFill>
                <a:effectLst/>
                <a:latin typeface="Calibri" panose="020F0502020204030204" pitchFamily="34" charset="0"/>
              </a:rPr>
              <a:t> </a:t>
            </a:r>
            <a:r>
              <a:rPr lang="en-US" sz="2400" b="0" i="0" u="none" strike="noStrike" dirty="0" err="1">
                <a:solidFill>
                  <a:srgbClr val="142D55"/>
                </a:solidFill>
                <a:effectLst/>
                <a:latin typeface="Calibri" panose="020F0502020204030204" pitchFamily="34" charset="0"/>
              </a:rPr>
              <a:t>Pearltrees</a:t>
            </a:r>
            <a:r>
              <a:rPr lang="en-US" sz="2400" b="0" i="0" u="none" strike="noStrike" dirty="0">
                <a:solidFill>
                  <a:srgbClr val="142D55"/>
                </a:solidFill>
                <a:effectLst/>
                <a:latin typeface="Calibri" panose="020F0502020204030204" pitchFamily="34" charset="0"/>
              </a:rPr>
              <a:t> </a:t>
            </a:r>
            <a:r>
              <a:rPr lang="en-US" sz="2400" b="0" i="0" u="none" strike="noStrike" dirty="0" err="1">
                <a:solidFill>
                  <a:srgbClr val="142D55"/>
                </a:solidFill>
                <a:effectLst/>
                <a:latin typeface="Calibri" panose="020F0502020204030204" pitchFamily="34" charset="0"/>
              </a:rPr>
              <a:t>savu</a:t>
            </a:r>
            <a:r>
              <a:rPr lang="en-US" sz="2400" b="0" i="0" u="none" strike="noStrike" dirty="0">
                <a:solidFill>
                  <a:srgbClr val="142D55"/>
                </a:solidFill>
                <a:effectLst/>
                <a:latin typeface="Calibri" panose="020F0502020204030204" pitchFamily="34" charset="0"/>
              </a:rPr>
              <a:t> </a:t>
            </a:r>
            <a:r>
              <a:rPr lang="en-US" sz="2400" b="0" i="0" u="none" strike="noStrike" dirty="0" err="1">
                <a:solidFill>
                  <a:srgbClr val="142D55"/>
                </a:solidFill>
                <a:effectLst/>
                <a:latin typeface="Calibri" panose="020F0502020204030204" pitchFamily="34" charset="0"/>
              </a:rPr>
              <a:t>sarakstu</a:t>
            </a:r>
            <a:r>
              <a:rPr lang="en-US" sz="2400" b="0" i="0" u="none" strike="noStrike" dirty="0">
                <a:solidFill>
                  <a:srgbClr val="142D55"/>
                </a:solidFill>
                <a:effectLst/>
                <a:latin typeface="Calibri" panose="020F0502020204030204" pitchFamily="34" charset="0"/>
              </a:rPr>
              <a:t> </a:t>
            </a:r>
            <a:r>
              <a:rPr lang="en-US" sz="2400" b="0" i="0" u="none" strike="noStrike" dirty="0" err="1">
                <a:solidFill>
                  <a:srgbClr val="142D55"/>
                </a:solidFill>
                <a:effectLst/>
                <a:latin typeface="Calibri" panose="020F0502020204030204" pitchFamily="34" charset="0"/>
              </a:rPr>
              <a:t>veidošanai</a:t>
            </a:r>
            <a:endParaRPr lang="en-US" sz="2400" b="0" i="0" u="none" strike="noStrike" dirty="0">
              <a:solidFill>
                <a:srgbClr val="142D55"/>
              </a:solidFill>
              <a:effectLst/>
              <a:latin typeface="Calibri" panose="020F0502020204030204" pitchFamily="34" charset="0"/>
            </a:endParaRPr>
          </a:p>
          <a:p>
            <a:pPr marL="457200" indent="-457200" rtl="0">
              <a:spcBef>
                <a:spcPts val="0"/>
              </a:spcBef>
              <a:spcAft>
                <a:spcPts val="0"/>
              </a:spcAft>
              <a:buFont typeface="+mj-lt"/>
              <a:buAutoNum type="arabicPeriod"/>
            </a:pPr>
            <a:endParaRPr lang="en-US" sz="2400" b="0" i="0" u="none" strike="noStrike" dirty="0">
              <a:solidFill>
                <a:srgbClr val="142D55"/>
              </a:solidFill>
              <a:effectLst/>
              <a:latin typeface="Calibri" panose="020F0502020204030204" pitchFamily="34" charset="0"/>
            </a:endParaRPr>
          </a:p>
          <a:p>
            <a:pPr marL="457200" indent="-457200" rtl="0">
              <a:spcBef>
                <a:spcPts val="0"/>
              </a:spcBef>
              <a:spcAft>
                <a:spcPts val="0"/>
              </a:spcAft>
              <a:buAutoNum type="arabicPeriod"/>
            </a:pPr>
            <a:r>
              <a:rPr lang="en-US" sz="2400" b="0" dirty="0" err="1">
                <a:solidFill>
                  <a:srgbClr val="142D55"/>
                </a:solidFill>
                <a:latin typeface="Calibri" panose="020F0502020204030204" pitchFamily="34" charset="0"/>
              </a:rPr>
              <a:t>Veidojiet</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sarakstu</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Pearltrees</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vietnē</a:t>
            </a:r>
            <a:r>
              <a:rPr lang="en-US" sz="2400" b="0" dirty="0">
                <a:solidFill>
                  <a:srgbClr val="142D55"/>
                </a:solidFill>
                <a:latin typeface="Calibri" panose="020F0502020204030204" pitchFamily="34" charset="0"/>
              </a:rPr>
              <a:t> par </a:t>
            </a:r>
            <a:r>
              <a:rPr lang="en-US" sz="2400" b="0" dirty="0" err="1">
                <a:solidFill>
                  <a:srgbClr val="142D55"/>
                </a:solidFill>
                <a:latin typeface="Calibri" panose="020F0502020204030204" pitchFamily="34" charset="0"/>
              </a:rPr>
              <a:t>tēmu</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kura</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jums</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patīk</a:t>
            </a:r>
            <a:r>
              <a:rPr lang="en-US" sz="2400" b="0" dirty="0">
                <a:solidFill>
                  <a:srgbClr val="142D55"/>
                </a:solidFill>
                <a:latin typeface="Calibri" panose="020F0502020204030204" pitchFamily="34" charset="0"/>
              </a:rPr>
              <a:t> un </a:t>
            </a:r>
            <a:r>
              <a:rPr lang="en-US" sz="2400" b="0" dirty="0" err="1">
                <a:solidFill>
                  <a:srgbClr val="142D55"/>
                </a:solidFill>
                <a:latin typeface="Calibri" panose="020F0502020204030204" pitchFamily="34" charset="0"/>
              </a:rPr>
              <a:t>kuru</a:t>
            </a:r>
            <a:r>
              <a:rPr lang="en-US" sz="2400" b="0" dirty="0">
                <a:solidFill>
                  <a:srgbClr val="142D55"/>
                </a:solidFill>
                <a:latin typeface="Calibri" panose="020F0502020204030204" pitchFamily="34" charset="0"/>
              </a:rPr>
              <a:t> </a:t>
            </a:r>
            <a:r>
              <a:rPr lang="en-US" sz="2400" b="0" dirty="0" err="1">
                <a:solidFill>
                  <a:srgbClr val="142D55"/>
                </a:solidFill>
                <a:latin typeface="Calibri" panose="020F0502020204030204" pitchFamily="34" charset="0"/>
              </a:rPr>
              <a:t>pārzināt</a:t>
            </a:r>
            <a:r>
              <a:rPr lang="en-US" sz="2400" b="0" dirty="0">
                <a:solidFill>
                  <a:srgbClr val="142D55"/>
                </a:solidFill>
                <a:latin typeface="Calibri" panose="020F0502020204030204" pitchFamily="34" charset="0"/>
              </a:rPr>
              <a:t>. </a:t>
            </a:r>
            <a:endParaRPr lang="en-US" b="0" i="0" u="none" strike="noStrike" dirty="0">
              <a:solidFill>
                <a:srgbClr val="142D55"/>
              </a:solidFill>
              <a:effectLst/>
              <a:latin typeface="Calibri" panose="020F0502020204030204" pitchFamily="34" charset="0"/>
            </a:endParaRPr>
          </a:p>
          <a:p>
            <a:pPr rtl="0">
              <a:spcBef>
                <a:spcPts val="0"/>
              </a:spcBef>
              <a:spcAft>
                <a:spcPts val="0"/>
              </a:spcAft>
            </a:pPr>
            <a:endParaRPr lang="en-US" b="0" i="0" u="none" strike="noStrike" dirty="0">
              <a:solidFill>
                <a:srgbClr val="142D55"/>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5A5BE5E7-12EE-47E9-A037-CD063223E8F8}"/>
              </a:ext>
            </a:extLst>
          </p:cNvPr>
          <p:cNvPicPr>
            <a:picLocks noChangeAspect="1"/>
          </p:cNvPicPr>
          <p:nvPr/>
        </p:nvPicPr>
        <p:blipFill rotWithShape="1">
          <a:blip r:embed="rId3"/>
          <a:srcRect r="1127"/>
          <a:stretch/>
        </p:blipFill>
        <p:spPr>
          <a:xfrm>
            <a:off x="8790899" y="1223694"/>
            <a:ext cx="3390941" cy="1488316"/>
          </a:xfrm>
          <a:prstGeom prst="rect">
            <a:avLst/>
          </a:prstGeom>
        </p:spPr>
      </p:pic>
      <p:pic>
        <p:nvPicPr>
          <p:cNvPr id="8" name="Picture 7">
            <a:extLst>
              <a:ext uri="{FF2B5EF4-FFF2-40B4-BE49-F238E27FC236}">
                <a16:creationId xmlns:a16="http://schemas.microsoft.com/office/drawing/2014/main" id="{79FF2D70-7CCA-4CF8-83A6-62693A08BBBD}"/>
              </a:ext>
            </a:extLst>
          </p:cNvPr>
          <p:cNvPicPr>
            <a:picLocks noChangeAspect="1"/>
          </p:cNvPicPr>
          <p:nvPr/>
        </p:nvPicPr>
        <p:blipFill rotWithShape="1">
          <a:blip r:embed="rId4"/>
          <a:srcRect l="1" t="1" r="35634" b="33009"/>
          <a:stretch/>
        </p:blipFill>
        <p:spPr>
          <a:xfrm>
            <a:off x="8790900" y="2820246"/>
            <a:ext cx="3378062" cy="2501499"/>
          </a:xfrm>
          <a:prstGeom prst="rect">
            <a:avLst/>
          </a:prstGeom>
        </p:spPr>
      </p:pic>
    </p:spTree>
    <p:extLst>
      <p:ext uri="{BB962C8B-B14F-4D97-AF65-F5344CB8AC3E}">
        <p14:creationId xmlns:p14="http://schemas.microsoft.com/office/powerpoint/2010/main" val="3572445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D2B5D-ADDE-326E-E7B9-37B82956657E}"/>
              </a:ext>
            </a:extLst>
          </p:cNvPr>
          <p:cNvSpPr>
            <a:spLocks noGrp="1"/>
          </p:cNvSpPr>
          <p:nvPr>
            <p:ph type="body" sz="quarter" idx="16"/>
          </p:nvPr>
        </p:nvSpPr>
        <p:spPr>
          <a:xfrm>
            <a:off x="447065" y="1708356"/>
            <a:ext cx="11102510" cy="4038015"/>
          </a:xfrm>
        </p:spPr>
        <p:txBody>
          <a:bodyPr/>
          <a:lstStyle/>
          <a:p>
            <a:pPr rtl="0">
              <a:spcBef>
                <a:spcPts val="0"/>
              </a:spcBef>
              <a:spcAft>
                <a:spcPts val="0"/>
              </a:spcAft>
            </a:pPr>
            <a:endParaRPr lang="en-US" b="0" i="0" u="none" strike="noStrike" dirty="0">
              <a:solidFill>
                <a:srgbClr val="142D55"/>
              </a:solidFill>
              <a:effectLst/>
              <a:latin typeface="Calibri" panose="020F0502020204030204" pitchFamily="34" charset="0"/>
            </a:endParaRPr>
          </a:p>
          <a:p>
            <a:pPr rtl="0">
              <a:spcBef>
                <a:spcPts val="0"/>
              </a:spcBef>
              <a:spcAft>
                <a:spcPts val="0"/>
              </a:spcAft>
            </a:pPr>
            <a:r>
              <a:rPr lang="en-US" b="0" i="0" u="none" strike="noStrike" dirty="0">
                <a:solidFill>
                  <a:srgbClr val="142D55"/>
                </a:solidFill>
                <a:effectLst/>
                <a:latin typeface="Calibri" panose="020F0502020204030204" pitchFamily="34" charset="0"/>
              </a:rPr>
              <a:t>Padlet </a:t>
            </a:r>
            <a:r>
              <a:rPr lang="en-US" b="0" i="0" u="none" strike="noStrike" dirty="0" err="1">
                <a:solidFill>
                  <a:srgbClr val="142D55"/>
                </a:solidFill>
                <a:effectLst/>
                <a:latin typeface="Calibri" panose="020F0502020204030204" pitchFamily="34" charset="0"/>
              </a:rPr>
              <a:t>ir</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tiešsaistes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ziņojumu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dēlis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kuru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var</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lietot</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paziņojumiem</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pierakstu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veidošanai</a:t>
            </a:r>
            <a:r>
              <a:rPr lang="en-US" b="0" i="0" u="none" strike="noStrike" dirty="0">
                <a:solidFill>
                  <a:srgbClr val="142D55"/>
                </a:solidFill>
                <a:effectLst/>
                <a:latin typeface="Calibri" panose="020F0502020204030204" pitchFamily="34" charset="0"/>
              </a:rPr>
              <a:t> un </a:t>
            </a:r>
            <a:r>
              <a:rPr lang="en-US" b="0" i="0" u="none" strike="noStrike" dirty="0" err="1">
                <a:solidFill>
                  <a:srgbClr val="142D55"/>
                </a:solidFill>
                <a:effectLst/>
                <a:latin typeface="Calibri" panose="020F0502020204030204" pitchFamily="34" charset="0"/>
              </a:rPr>
              <a:t>tiešsaistes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prāta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vētrām</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Piezīmes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var</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saturēt</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saites</a:t>
            </a:r>
            <a:r>
              <a:rPr lang="en-US" b="0" i="0" u="none" strike="noStrike" dirty="0">
                <a:solidFill>
                  <a:srgbClr val="142D55"/>
                </a:solidFill>
                <a:effectLst/>
                <a:latin typeface="Calibri" panose="020F0502020204030204" pitchFamily="34" charset="0"/>
              </a:rPr>
              <a:t>, video, </a:t>
            </a:r>
            <a:r>
              <a:rPr lang="en-US" dirty="0" err="1">
                <a:solidFill>
                  <a:srgbClr val="142D55"/>
                </a:solidFill>
                <a:latin typeface="Calibri" panose="020F0502020204030204" pitchFamily="34" charset="0"/>
              </a:rPr>
              <a:t>attēlus</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vai</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dokumentu</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failus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Pēc</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reģistrācijas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Padlet</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vietnē</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jūs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variet</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radīt</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tik</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daudz</a:t>
            </a:r>
            <a:r>
              <a:rPr lang="en-US" b="0" i="0" u="none" strike="noStrike" dirty="0">
                <a:solidFill>
                  <a:srgbClr val="142D55"/>
                </a:solidFill>
                <a:effectLst/>
                <a:latin typeface="Calibri" panose="020F0502020204030204" pitchFamily="34" charset="0"/>
              </a:rPr>
              <a:t> “walls” (</a:t>
            </a:r>
            <a:r>
              <a:rPr lang="en-US" b="0" i="0" u="none" strike="noStrike" dirty="0" err="1">
                <a:solidFill>
                  <a:srgbClr val="142D55"/>
                </a:solidFill>
                <a:effectLst/>
                <a:latin typeface="Calibri" panose="020F0502020204030204" pitchFamily="34" charset="0"/>
              </a:rPr>
              <a:t>sienu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vai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tiešsaistes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ziņojuma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dēļus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cik</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vēlaties</a:t>
            </a:r>
            <a:r>
              <a:rPr lang="en-US" b="0" i="0" u="none" strike="noStrike" dirty="0">
                <a:solidFill>
                  <a:srgbClr val="142D55"/>
                </a:solidFill>
                <a:effectLst/>
                <a:latin typeface="Calibri" panose="020F0502020204030204" pitchFamily="34" charset="0"/>
              </a:rPr>
              <a:t>.  </a:t>
            </a:r>
            <a:endParaRPr lang="en-US" sz="3200" b="0" dirty="0">
              <a:effectLst/>
            </a:endParaRPr>
          </a:p>
          <a:p>
            <a:pPr rtl="0">
              <a:spcBef>
                <a:spcPts val="1000"/>
              </a:spcBef>
              <a:spcAft>
                <a:spcPts val="0"/>
              </a:spcAft>
            </a:pPr>
            <a:r>
              <a:rPr lang="en-US" b="0" i="0" u="none" strike="noStrike" dirty="0" err="1">
                <a:solidFill>
                  <a:srgbClr val="142D55"/>
                </a:solidFill>
                <a:effectLst/>
                <a:latin typeface="Calibri" panose="020F0502020204030204" pitchFamily="34" charset="0"/>
              </a:rPr>
              <a:t>Kā</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sienas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radītājus</a:t>
            </a:r>
            <a:r>
              <a:rPr lang="en-US" b="0" i="0" u="none" strike="noStrike" dirty="0">
                <a:solidFill>
                  <a:srgbClr val="142D55"/>
                </a:solidFill>
                <a:effectLst/>
                <a:latin typeface="Calibri" panose="020F0502020204030204" pitchFamily="34" charset="0"/>
              </a:rPr>
              <a:t>, </a:t>
            </a:r>
            <a:r>
              <a:rPr lang="en-US" dirty="0" err="1">
                <a:solidFill>
                  <a:srgbClr val="142D55"/>
                </a:solidFill>
                <a:latin typeface="Calibri" panose="020F0502020204030204" pitchFamily="34" charset="0"/>
              </a:rPr>
              <a:t>jūs</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variet</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moderēt</a:t>
            </a:r>
            <a:r>
              <a:rPr lang="en-US" dirty="0">
                <a:solidFill>
                  <a:srgbClr val="142D55"/>
                </a:solidFill>
                <a:latin typeface="Calibri" panose="020F0502020204030204" pitchFamily="34" charset="0"/>
              </a:rPr>
              <a:t> visas </a:t>
            </a:r>
            <a:r>
              <a:rPr lang="en-US" dirty="0" err="1">
                <a:solidFill>
                  <a:srgbClr val="142D55"/>
                </a:solidFill>
                <a:latin typeface="Calibri" panose="020F0502020204030204" pitchFamily="34" charset="0"/>
              </a:rPr>
              <a:t>piezīmes</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pirms</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tās</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parādās</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kā</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arī</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privātuma</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iestatījumi</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var</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tikt</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attiecīgi</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regulēti</a:t>
            </a:r>
            <a:r>
              <a:rPr lang="en-US" dirty="0">
                <a:solidFill>
                  <a:srgbClr val="142D55"/>
                </a:solidFill>
                <a:latin typeface="Calibri" panose="020F0502020204030204" pitchFamily="34" charset="0"/>
              </a:rPr>
              <a:t>. </a:t>
            </a:r>
            <a:r>
              <a:rPr lang="en-US" b="0" i="0" u="none" strike="noStrike" dirty="0" err="1">
                <a:solidFill>
                  <a:srgbClr val="142D55"/>
                </a:solidFill>
                <a:effectLst/>
                <a:latin typeface="Calibri" panose="020F0502020204030204" pitchFamily="34" charset="0"/>
              </a:rPr>
              <a:t>Padlet</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ir</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lielisks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rīks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grupas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pētniecībai</a:t>
            </a:r>
            <a:r>
              <a:rPr lang="en-US" b="0" i="0" u="none" strike="noStrike" dirty="0">
                <a:solidFill>
                  <a:srgbClr val="142D55"/>
                </a:solidFill>
                <a:effectLst/>
                <a:latin typeface="Calibri" panose="020F0502020204030204" pitchFamily="34" charset="0"/>
              </a:rPr>
              <a:t>, jo </a:t>
            </a:r>
            <a:r>
              <a:rPr lang="en-US" b="0" i="0" u="none" strike="noStrike" dirty="0" err="1">
                <a:solidFill>
                  <a:srgbClr val="142D55"/>
                </a:solidFill>
                <a:effectLst/>
                <a:latin typeface="Calibri" panose="020F0502020204030204" pitchFamily="34" charset="0"/>
              </a:rPr>
              <a:t>tas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ļauj</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lietotājiem</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dalīties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ar</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idejām</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veicinot</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radošumu</a:t>
            </a:r>
            <a:r>
              <a:rPr lang="en-US" b="0" i="0" u="none" strike="noStrike" dirty="0">
                <a:solidFill>
                  <a:srgbClr val="142D55"/>
                </a:solidFill>
                <a:effectLst/>
                <a:latin typeface="Calibri" panose="020F0502020204030204" pitchFamily="34" charset="0"/>
              </a:rPr>
              <a:t>. </a:t>
            </a:r>
          </a:p>
          <a:p>
            <a:pPr rtl="0">
              <a:spcBef>
                <a:spcPts val="1000"/>
              </a:spcBef>
              <a:spcAft>
                <a:spcPts val="0"/>
              </a:spcAft>
            </a:pPr>
            <a:r>
              <a:rPr lang="en-US" b="0" i="0" u="none" strike="noStrike" dirty="0" err="1">
                <a:solidFill>
                  <a:srgbClr val="142D55"/>
                </a:solidFill>
                <a:effectLst/>
                <a:latin typeface="Calibri" panose="020F0502020204030204" pitchFamily="34" charset="0"/>
              </a:rPr>
              <a:t>Rīka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tīmekļa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vietne</a:t>
            </a:r>
            <a:r>
              <a:rPr lang="en-US" b="0" i="0" u="none" strike="noStrike" dirty="0">
                <a:solidFill>
                  <a:srgbClr val="142D55"/>
                </a:solidFill>
                <a:effectLst/>
                <a:latin typeface="Calibri" panose="020F0502020204030204" pitchFamily="34" charset="0"/>
              </a:rPr>
              <a:t>: </a:t>
            </a:r>
            <a:r>
              <a:rPr lang="en-US" b="0" i="0" u="sng" strike="noStrike" dirty="0">
                <a:solidFill>
                  <a:srgbClr val="0563C1"/>
                </a:solidFill>
                <a:effectLst/>
                <a:latin typeface="Calibri" panose="020F0502020204030204" pitchFamily="34" charset="0"/>
                <a:hlinkClick r:id="rId2"/>
              </a:rPr>
              <a:t>Padlet: You are beautiful</a:t>
            </a:r>
            <a:endParaRPr lang="en-US" sz="3200" b="0" dirty="0">
              <a:effectLst/>
            </a:endParaRPr>
          </a:p>
          <a:p>
            <a:br>
              <a:rPr lang="en-US" dirty="0"/>
            </a:br>
            <a:endParaRPr lang="en-IE" dirty="0"/>
          </a:p>
        </p:txBody>
      </p:sp>
      <p:sp>
        <p:nvSpPr>
          <p:cNvPr id="5" name="Text Placeholder 4">
            <a:extLst>
              <a:ext uri="{FF2B5EF4-FFF2-40B4-BE49-F238E27FC236}">
                <a16:creationId xmlns:a16="http://schemas.microsoft.com/office/drawing/2014/main" id="{0BCDC2D0-DFE8-A241-1121-7634C2F9A2E3}"/>
              </a:ext>
            </a:extLst>
          </p:cNvPr>
          <p:cNvSpPr>
            <a:spLocks noGrp="1"/>
          </p:cNvSpPr>
          <p:nvPr>
            <p:ph type="body" sz="quarter" idx="18"/>
          </p:nvPr>
        </p:nvSpPr>
        <p:spPr/>
        <p:txBody>
          <a:bodyPr/>
          <a:lstStyle/>
          <a:p>
            <a:r>
              <a:rPr lang="en-IE" dirty="0"/>
              <a:t>Rīks Nr. 3: Padlet</a:t>
            </a:r>
          </a:p>
        </p:txBody>
      </p:sp>
      <p:pic>
        <p:nvPicPr>
          <p:cNvPr id="3074" name="Picture 2" descr="Logo, company name&#10;&#10;Description automatically generated">
            <a:extLst>
              <a:ext uri="{FF2B5EF4-FFF2-40B4-BE49-F238E27FC236}">
                <a16:creationId xmlns:a16="http://schemas.microsoft.com/office/drawing/2014/main" id="{A1CACAF3-46A6-58DF-960B-C538B4BA12F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84520" y="-182880"/>
            <a:ext cx="3506809" cy="24790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44257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D2B5D-ADDE-326E-E7B9-37B82956657E}"/>
              </a:ext>
            </a:extLst>
          </p:cNvPr>
          <p:cNvSpPr>
            <a:spLocks noGrp="1"/>
          </p:cNvSpPr>
          <p:nvPr>
            <p:ph type="body" sz="quarter" idx="16"/>
          </p:nvPr>
        </p:nvSpPr>
        <p:spPr/>
        <p:txBody>
          <a:bodyPr/>
          <a:lstStyle/>
          <a:p>
            <a:pPr rtl="0">
              <a:spcBef>
                <a:spcPts val="0"/>
              </a:spcBef>
              <a:spcAft>
                <a:spcPts val="0"/>
              </a:spcAft>
            </a:pPr>
            <a:r>
              <a:rPr lang="en-US" b="1" i="0" u="none" strike="noStrike" dirty="0" err="1">
                <a:solidFill>
                  <a:srgbClr val="142D55"/>
                </a:solidFill>
                <a:effectLst/>
                <a:latin typeface="Calibri" panose="020F0502020204030204" pitchFamily="34" charset="0"/>
              </a:rPr>
              <a:t>Plusi</a:t>
            </a:r>
            <a:r>
              <a:rPr lang="en-US" b="1" i="0" u="none" strike="noStrike" dirty="0">
                <a:solidFill>
                  <a:srgbClr val="142D55"/>
                </a:solidFill>
                <a:effectLst/>
                <a:latin typeface="Calibri" panose="020F0502020204030204" pitchFamily="34" charset="0"/>
              </a:rPr>
              <a:t> </a:t>
            </a:r>
            <a:r>
              <a:rPr lang="en-US" b="1" i="0" u="none" strike="noStrike" dirty="0" err="1">
                <a:solidFill>
                  <a:srgbClr val="142D55"/>
                </a:solidFill>
                <a:effectLst/>
                <a:latin typeface="Calibri" panose="020F0502020204030204" pitchFamily="34" charset="0"/>
              </a:rPr>
              <a:t>Padlet</a:t>
            </a:r>
            <a:r>
              <a:rPr lang="en-US" b="1" i="0" u="none" strike="noStrike" dirty="0">
                <a:solidFill>
                  <a:srgbClr val="142D55"/>
                </a:solidFill>
                <a:effectLst/>
                <a:latin typeface="Calibri" panose="020F0502020204030204" pitchFamily="34" charset="0"/>
              </a:rPr>
              <a:t> </a:t>
            </a:r>
            <a:r>
              <a:rPr lang="en-US" b="1" i="0" u="none" strike="noStrike" dirty="0" err="1">
                <a:solidFill>
                  <a:srgbClr val="142D55"/>
                </a:solidFill>
                <a:effectLst/>
                <a:latin typeface="Calibri" panose="020F0502020204030204" pitchFamily="34" charset="0"/>
              </a:rPr>
              <a:t>vietnei</a:t>
            </a:r>
            <a:r>
              <a:rPr lang="en-US" b="1" i="0" u="none" strike="noStrike" dirty="0">
                <a:solidFill>
                  <a:srgbClr val="142D55"/>
                </a:solidFill>
                <a:effectLst/>
                <a:latin typeface="Calibri" panose="020F0502020204030204" pitchFamily="34" charset="0"/>
              </a:rPr>
              <a:t>:</a:t>
            </a:r>
            <a:endParaRPr lang="en-US" sz="3200" b="0" dirty="0">
              <a:effectLst/>
            </a:endParaRPr>
          </a:p>
          <a:p>
            <a:pPr rtl="0" fontAlgn="base">
              <a:spcBef>
                <a:spcPts val="1000"/>
              </a:spcBef>
              <a:spcAft>
                <a:spcPts val="0"/>
              </a:spcAft>
              <a:buFont typeface="Arial" panose="020B0604020202020204" pitchFamily="34" charset="0"/>
              <a:buChar char="•"/>
            </a:pPr>
            <a:r>
              <a:rPr lang="en-US" b="0" i="0" u="none" strike="noStrike" dirty="0" err="1">
                <a:solidFill>
                  <a:srgbClr val="142D55"/>
                </a:solidFill>
                <a:effectLst/>
                <a:latin typeface="Calibri" panose="020F0502020204030204" pitchFamily="34" charset="0"/>
              </a:rPr>
              <a:t>Neprasa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kontu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lai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lietotu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Padlet</a:t>
            </a:r>
            <a:endParaRPr lang="en-US" b="0" i="0" u="none" strike="noStrike" dirty="0">
              <a:solidFill>
                <a:srgbClr val="142D55"/>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b="0" i="0" u="none" strike="noStrike" dirty="0" err="1">
                <a:solidFill>
                  <a:srgbClr val="142D55"/>
                </a:solidFill>
                <a:effectLst/>
                <a:latin typeface="Calibri" panose="020F0502020204030204" pitchFamily="34" charset="0"/>
              </a:rPr>
              <a:t>Fantastisks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iesaistes</a:t>
            </a:r>
            <a:r>
              <a:rPr lang="en-US" b="0" i="0" u="none" strike="noStrike" dirty="0">
                <a:solidFill>
                  <a:srgbClr val="142D55"/>
                </a:solidFill>
                <a:effectLst/>
                <a:latin typeface="Calibri" panose="020F0502020204030204" pitchFamily="34" charset="0"/>
              </a:rPr>
              <a:t> un </a:t>
            </a:r>
            <a:r>
              <a:rPr lang="en-US" b="0" i="0" u="none" strike="noStrike" dirty="0" err="1">
                <a:solidFill>
                  <a:srgbClr val="142D55"/>
                </a:solidFill>
                <a:effectLst/>
                <a:latin typeface="Calibri" panose="020F0502020204030204" pitchFamily="34" charset="0"/>
              </a:rPr>
              <a:t>sadarbības</a:t>
            </a:r>
            <a:r>
              <a:rPr lang="en-US" b="0" i="0" u="none" strike="noStrike" dirty="0">
                <a:solidFill>
                  <a:srgbClr val="142D55"/>
                </a:solidFill>
                <a:effectLst/>
                <a:latin typeface="Calibri" panose="020F0502020204030204" pitchFamily="34" charset="0"/>
              </a:rPr>
              <a:t> instruments,  </a:t>
            </a:r>
            <a:r>
              <a:rPr lang="en-US" b="0" i="0" u="none" strike="noStrike" dirty="0" err="1">
                <a:solidFill>
                  <a:srgbClr val="142D55"/>
                </a:solidFill>
                <a:effectLst/>
                <a:latin typeface="Calibri" panose="020F0502020204030204" pitchFamily="34" charset="0"/>
              </a:rPr>
              <a:t>uzlabo</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grupas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darbu</a:t>
            </a:r>
            <a:r>
              <a:rPr lang="en-US" b="0" i="0" u="none" strike="noStrike" dirty="0">
                <a:solidFill>
                  <a:srgbClr val="142D55"/>
                </a:solidFill>
                <a:effectLst/>
                <a:latin typeface="Calibri" panose="020F0502020204030204" pitchFamily="34" charset="0"/>
              </a:rPr>
              <a:t> un </a:t>
            </a:r>
            <a:r>
              <a:rPr lang="en-US" b="0" i="0" u="none" strike="noStrike" dirty="0" err="1">
                <a:solidFill>
                  <a:srgbClr val="142D55"/>
                </a:solidFill>
                <a:effectLst/>
                <a:latin typeface="Calibri" panose="020F0502020204030204" pitchFamily="34" charset="0"/>
              </a:rPr>
              <a:t>sadarbību</a:t>
            </a:r>
            <a:r>
              <a:rPr lang="en-US" b="0" i="0" u="none" strike="noStrike" dirty="0">
                <a:solidFill>
                  <a:srgbClr val="142D55"/>
                </a:solidFill>
                <a:effectLst/>
                <a:latin typeface="Calibri" panose="020F0502020204030204" pitchFamily="34" charset="0"/>
              </a:rPr>
              <a:t> </a:t>
            </a:r>
          </a:p>
          <a:p>
            <a:pPr rtl="0" fontAlgn="base">
              <a:spcBef>
                <a:spcPts val="1000"/>
              </a:spcBef>
              <a:spcAft>
                <a:spcPts val="0"/>
              </a:spcAft>
              <a:buFont typeface="Arial" panose="020B0604020202020204" pitchFamily="34" charset="0"/>
              <a:buChar char="•"/>
            </a:pPr>
            <a:r>
              <a:rPr lang="en-US" b="0" i="0" u="none" strike="noStrike" dirty="0" err="1">
                <a:solidFill>
                  <a:srgbClr val="142D55"/>
                </a:solidFill>
                <a:effectLst/>
                <a:latin typeface="Calibri" panose="020F0502020204030204" pitchFamily="34" charset="0"/>
              </a:rPr>
              <a:t>Privātuma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iestatījumi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ir</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tādi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ka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jūs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variet</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gan</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turēt</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savu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dēli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atvērtu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lai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ikviens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var</a:t>
            </a:r>
            <a:r>
              <a:rPr lang="en-US" b="0" i="0" u="none" strike="noStrike" dirty="0">
                <a:solidFill>
                  <a:srgbClr val="142D55"/>
                </a:solidFill>
                <a:effectLst/>
                <a:latin typeface="Calibri" panose="020F0502020204030204" pitchFamily="34" charset="0"/>
              </a:rPr>
              <a:t> to </a:t>
            </a:r>
            <a:r>
              <a:rPr lang="en-US" b="0" i="0" u="none" strike="noStrike" dirty="0" err="1">
                <a:solidFill>
                  <a:srgbClr val="142D55"/>
                </a:solidFill>
                <a:effectLst/>
                <a:latin typeface="Calibri" panose="020F0502020204030204" pitchFamily="34" charset="0"/>
              </a:rPr>
              <a:t>apskatīt</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vai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turēt</a:t>
            </a:r>
            <a:r>
              <a:rPr lang="en-US" b="0" i="0" u="none" strike="noStrike" dirty="0">
                <a:solidFill>
                  <a:srgbClr val="142D55"/>
                </a:solidFill>
                <a:effectLst/>
                <a:latin typeface="Calibri" panose="020F0502020204030204" pitchFamily="34" charset="0"/>
              </a:rPr>
              <a:t> to </a:t>
            </a:r>
            <a:r>
              <a:rPr lang="en-US" b="0" i="0" u="none" strike="noStrike" dirty="0" err="1">
                <a:solidFill>
                  <a:srgbClr val="142D55"/>
                </a:solidFill>
                <a:effectLst/>
                <a:latin typeface="Calibri" panose="020F0502020204030204" pitchFamily="34" charset="0"/>
              </a:rPr>
              <a:t>privātu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ka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tikai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jūsu</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grupa</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var</a:t>
            </a:r>
            <a:r>
              <a:rPr lang="en-US" b="0" i="0" u="none" strike="noStrike" dirty="0">
                <a:solidFill>
                  <a:srgbClr val="142D55"/>
                </a:solidFill>
                <a:effectLst/>
                <a:latin typeface="Calibri" panose="020F0502020204030204" pitchFamily="34" charset="0"/>
              </a:rPr>
              <a:t> to </a:t>
            </a:r>
            <a:r>
              <a:rPr lang="en-US" b="0" i="0" u="none" strike="noStrike" dirty="0" err="1">
                <a:solidFill>
                  <a:srgbClr val="142D55"/>
                </a:solidFill>
                <a:effectLst/>
                <a:latin typeface="Calibri" panose="020F0502020204030204" pitchFamily="34" charset="0"/>
              </a:rPr>
              <a:t>redzēt</a:t>
            </a:r>
            <a:r>
              <a:rPr lang="en-US" b="0" i="0" u="none" strike="noStrike" dirty="0">
                <a:solidFill>
                  <a:srgbClr val="142D55"/>
                </a:solidFill>
                <a:effectLst/>
                <a:latin typeface="Calibri" panose="020F0502020204030204" pitchFamily="34" charset="0"/>
              </a:rPr>
              <a:t>. </a:t>
            </a:r>
          </a:p>
          <a:p>
            <a:pPr rtl="0" fontAlgn="base">
              <a:spcBef>
                <a:spcPts val="1000"/>
              </a:spcBef>
              <a:spcAft>
                <a:spcPts val="0"/>
              </a:spcAft>
            </a:pPr>
            <a:br>
              <a:rPr lang="en-US" sz="3200" b="0" dirty="0">
                <a:effectLst/>
              </a:rPr>
            </a:br>
            <a:r>
              <a:rPr lang="en-US" b="1" i="0" u="none" strike="noStrike" dirty="0" err="1">
                <a:solidFill>
                  <a:srgbClr val="142D55"/>
                </a:solidFill>
                <a:effectLst/>
                <a:latin typeface="Calibri" panose="020F0502020204030204" pitchFamily="34" charset="0"/>
              </a:rPr>
              <a:t>Mīnusi</a:t>
            </a:r>
            <a:r>
              <a:rPr lang="en-US" b="1" i="0" u="none" strike="noStrike" dirty="0">
                <a:solidFill>
                  <a:srgbClr val="142D55"/>
                </a:solidFill>
                <a:effectLst/>
                <a:latin typeface="Calibri" panose="020F0502020204030204" pitchFamily="34" charset="0"/>
              </a:rPr>
              <a:t> </a:t>
            </a:r>
            <a:r>
              <a:rPr lang="en-US" b="1" i="0" u="none" strike="noStrike" dirty="0" err="1">
                <a:solidFill>
                  <a:srgbClr val="142D55"/>
                </a:solidFill>
                <a:effectLst/>
                <a:latin typeface="Calibri" panose="020F0502020204030204" pitchFamily="34" charset="0"/>
              </a:rPr>
              <a:t>Padlet</a:t>
            </a:r>
            <a:r>
              <a:rPr lang="en-US" b="1" i="0" u="none" strike="noStrike" dirty="0">
                <a:solidFill>
                  <a:srgbClr val="142D55"/>
                </a:solidFill>
                <a:effectLst/>
                <a:latin typeface="Calibri" panose="020F0502020204030204" pitchFamily="34" charset="0"/>
              </a:rPr>
              <a:t> </a:t>
            </a:r>
            <a:r>
              <a:rPr lang="en-US" b="1" i="0" u="none" strike="noStrike" dirty="0" err="1">
                <a:solidFill>
                  <a:srgbClr val="142D55"/>
                </a:solidFill>
                <a:effectLst/>
                <a:latin typeface="Calibri" panose="020F0502020204030204" pitchFamily="34" charset="0"/>
              </a:rPr>
              <a:t>vietnei</a:t>
            </a:r>
            <a:r>
              <a:rPr lang="en-US" b="1" i="0" u="none" strike="noStrike" dirty="0">
                <a:solidFill>
                  <a:srgbClr val="142D55"/>
                </a:solidFill>
                <a:effectLst/>
                <a:latin typeface="Calibri" panose="020F0502020204030204" pitchFamily="34" charset="0"/>
              </a:rPr>
              <a:t>:</a:t>
            </a:r>
            <a:endParaRPr lang="en-US" sz="3200" b="0" dirty="0">
              <a:effectLst/>
            </a:endParaRPr>
          </a:p>
          <a:p>
            <a:pPr rtl="0" fontAlgn="base">
              <a:spcBef>
                <a:spcPts val="1000"/>
              </a:spcBef>
              <a:spcAft>
                <a:spcPts val="0"/>
              </a:spcAft>
              <a:buFont typeface="Arial" panose="020B0604020202020204" pitchFamily="34" charset="0"/>
              <a:buChar char="•"/>
            </a:pPr>
            <a:r>
              <a:rPr lang="en-US" b="0" i="0" u="none" strike="noStrike" dirty="0" err="1">
                <a:solidFill>
                  <a:srgbClr val="142D55"/>
                </a:solidFill>
                <a:effectLst/>
                <a:latin typeface="Calibri" panose="020F0502020204030204" pitchFamily="34" charset="0"/>
              </a:rPr>
              <a:t>Daži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lietotāji</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ziņo</a:t>
            </a:r>
            <a:r>
              <a:rPr lang="en-US" b="0" i="0" u="none" strike="noStrike" dirty="0">
                <a:solidFill>
                  <a:srgbClr val="142D55"/>
                </a:solidFill>
                <a:effectLst/>
                <a:latin typeface="Calibri" panose="020F0502020204030204" pitchFamily="34" charset="0"/>
              </a:rPr>
              <a:t> par </a:t>
            </a:r>
            <a:r>
              <a:rPr lang="en-US" b="0" i="0" u="none" strike="noStrike" dirty="0" err="1">
                <a:solidFill>
                  <a:srgbClr val="142D55"/>
                </a:solidFill>
                <a:effectLst/>
                <a:latin typeface="Calibri" panose="020F0502020204030204" pitchFamily="34" charset="0"/>
              </a:rPr>
              <a:t>tādām</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tehniskām</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problēmām</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kā</a:t>
            </a:r>
            <a:r>
              <a:rPr lang="en-US" b="0" i="0" u="none" strike="noStrike" dirty="0">
                <a:solidFill>
                  <a:srgbClr val="142D55"/>
                </a:solidFill>
                <a:effectLst/>
                <a:latin typeface="Calibri" panose="020F0502020204030204" pitchFamily="34" charset="0"/>
              </a:rPr>
              <a:t> </a:t>
            </a:r>
            <a:r>
              <a:rPr lang="en-US" dirty="0" err="1">
                <a:solidFill>
                  <a:srgbClr val="142D55"/>
                </a:solidFill>
                <a:latin typeface="Calibri" panose="020F0502020204030204" pitchFamily="34" charset="0"/>
              </a:rPr>
              <a:t>saites</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pārtraukums</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vai</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ka</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lietotāji</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nevar</a:t>
            </a:r>
            <a:r>
              <a:rPr lang="en-US" dirty="0">
                <a:solidFill>
                  <a:srgbClr val="142D55"/>
                </a:solidFill>
                <a:latin typeface="Calibri" panose="020F0502020204030204" pitchFamily="34" charset="0"/>
              </a:rPr>
              <a:t> </a:t>
            </a:r>
            <a:r>
              <a:rPr lang="en-US" dirty="0" err="1">
                <a:solidFill>
                  <a:srgbClr val="142D55"/>
                </a:solidFill>
                <a:latin typeface="Calibri" panose="020F0502020204030204" pitchFamily="34" charset="0"/>
              </a:rPr>
              <a:t>apskatīt</a:t>
            </a:r>
            <a:r>
              <a:rPr lang="en-US" b="0" i="0" u="none" strike="noStrike" dirty="0">
                <a:solidFill>
                  <a:srgbClr val="142D55"/>
                </a:solidFill>
                <a:effectLst/>
                <a:latin typeface="Calibri" panose="020F0502020204030204" pitchFamily="34" charset="0"/>
              </a:rPr>
              <a:t> </a:t>
            </a:r>
            <a:r>
              <a:rPr lang="en-US" dirty="0" err="1">
                <a:solidFill>
                  <a:srgbClr val="142D55"/>
                </a:solidFill>
                <a:latin typeface="Calibri" panose="020F0502020204030204" pitchFamily="34" charset="0"/>
              </a:rPr>
              <a:t>P</a:t>
            </a:r>
            <a:r>
              <a:rPr lang="en-US" b="0" i="0" u="none" strike="noStrike" dirty="0" err="1">
                <a:solidFill>
                  <a:srgbClr val="142D55"/>
                </a:solidFill>
                <a:effectLst/>
                <a:latin typeface="Calibri" panose="020F0502020204030204" pitchFamily="34" charset="0"/>
              </a:rPr>
              <a:t>adlets</a:t>
            </a:r>
            <a:r>
              <a:rPr lang="en-US" b="0" i="0" u="none" strike="noStrike" dirty="0">
                <a:solidFill>
                  <a:srgbClr val="142D55"/>
                </a:solidFill>
                <a:effectLst/>
                <a:latin typeface="Calibri" panose="020F0502020204030204" pitchFamily="34" charset="0"/>
              </a:rPr>
              <a:t> </a:t>
            </a:r>
            <a:r>
              <a:rPr lang="en-US" b="0" i="0" u="none" strike="noStrike" dirty="0" err="1">
                <a:solidFill>
                  <a:srgbClr val="142D55"/>
                </a:solidFill>
                <a:effectLst/>
                <a:latin typeface="Calibri" panose="020F0502020204030204" pitchFamily="34" charset="0"/>
              </a:rPr>
              <a:t>vietni</a:t>
            </a:r>
            <a:r>
              <a:rPr lang="en-US" b="0" i="0" u="none" strike="noStrike" dirty="0">
                <a:solidFill>
                  <a:srgbClr val="142D55"/>
                </a:solidFill>
                <a:effectLst/>
                <a:latin typeface="Calibri" panose="020F0502020204030204" pitchFamily="34" charset="0"/>
              </a:rPr>
              <a:t>.</a:t>
            </a:r>
            <a:endParaRPr lang="en-US" b="0" i="0" u="none" strike="noStrike" dirty="0">
              <a:solidFill>
                <a:srgbClr val="142D55"/>
              </a:solidFill>
              <a:effectLst/>
              <a:latin typeface="Arial" panose="020B0604020202020204" pitchFamily="34" charset="0"/>
            </a:endParaRPr>
          </a:p>
          <a:p>
            <a:br>
              <a:rPr lang="en-US" sz="3200" b="0" dirty="0">
                <a:effectLst/>
              </a:rPr>
            </a:br>
            <a:br>
              <a:rPr lang="en-US" sz="3200" b="0" dirty="0">
                <a:effectLst/>
              </a:rPr>
            </a:br>
            <a:endParaRPr lang="en-IE" sz="3200" dirty="0"/>
          </a:p>
        </p:txBody>
      </p:sp>
      <p:sp>
        <p:nvSpPr>
          <p:cNvPr id="5" name="Text Placeholder 4">
            <a:extLst>
              <a:ext uri="{FF2B5EF4-FFF2-40B4-BE49-F238E27FC236}">
                <a16:creationId xmlns:a16="http://schemas.microsoft.com/office/drawing/2014/main" id="{0BCDC2D0-DFE8-A241-1121-7634C2F9A2E3}"/>
              </a:ext>
            </a:extLst>
          </p:cNvPr>
          <p:cNvSpPr>
            <a:spLocks noGrp="1"/>
          </p:cNvSpPr>
          <p:nvPr>
            <p:ph type="body" sz="quarter" idx="18"/>
          </p:nvPr>
        </p:nvSpPr>
        <p:spPr/>
        <p:txBody>
          <a:bodyPr/>
          <a:lstStyle/>
          <a:p>
            <a:r>
              <a:rPr lang="en-IE" dirty="0"/>
              <a:t>Padlet: plusi &amp; mīnusi	</a:t>
            </a:r>
          </a:p>
        </p:txBody>
      </p:sp>
      <p:pic>
        <p:nvPicPr>
          <p:cNvPr id="3074" name="Picture 2" descr="Logo, company name&#10;&#10;Description automatically generated">
            <a:extLst>
              <a:ext uri="{FF2B5EF4-FFF2-40B4-BE49-F238E27FC236}">
                <a16:creationId xmlns:a16="http://schemas.microsoft.com/office/drawing/2014/main" id="{A1CACAF3-46A6-58DF-960B-C538B4BA12F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84520" y="-182880"/>
            <a:ext cx="3506809" cy="24790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44959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18E3E6-2526-14FC-01F8-1FA6781CF513}"/>
              </a:ext>
            </a:extLst>
          </p:cNvPr>
          <p:cNvSpPr>
            <a:spLocks noGrp="1"/>
          </p:cNvSpPr>
          <p:nvPr>
            <p:ph type="body" sz="quarter" idx="13"/>
          </p:nvPr>
        </p:nvSpPr>
        <p:spPr/>
        <p:txBody>
          <a:bodyPr/>
          <a:lstStyle/>
          <a:p>
            <a:r>
              <a:rPr lang="en-IE" dirty="0"/>
              <a:t>Video pamācība: lietojiet Padlet	</a:t>
            </a:r>
          </a:p>
        </p:txBody>
      </p:sp>
      <p:sp>
        <p:nvSpPr>
          <p:cNvPr id="6" name="Picture Placeholder 5">
            <a:extLst>
              <a:ext uri="{FF2B5EF4-FFF2-40B4-BE49-F238E27FC236}">
                <a16:creationId xmlns:a16="http://schemas.microsoft.com/office/drawing/2014/main" id="{D4801AE8-264E-EC7E-3820-1FD0016F87D4}"/>
              </a:ext>
            </a:extLst>
          </p:cNvPr>
          <p:cNvSpPr>
            <a:spLocks noGrp="1"/>
          </p:cNvSpPr>
          <p:nvPr>
            <p:ph type="pic" sz="quarter" idx="15"/>
          </p:nvPr>
        </p:nvSpPr>
        <p:spPr/>
      </p:sp>
      <p:pic>
        <p:nvPicPr>
          <p:cNvPr id="7" name="Online Media 6" title="Learn Padlet - NEW! Tutorial">
            <a:hlinkClick r:id="" action="ppaction://media"/>
            <a:extLst>
              <a:ext uri="{FF2B5EF4-FFF2-40B4-BE49-F238E27FC236}">
                <a16:creationId xmlns:a16="http://schemas.microsoft.com/office/drawing/2014/main" id="{DC03B10E-2F9C-2B70-C7C0-251F01C5650D}"/>
              </a:ext>
            </a:extLst>
          </p:cNvPr>
          <p:cNvPicPr>
            <a:picLocks noRot="1" noChangeAspect="1"/>
          </p:cNvPicPr>
          <p:nvPr>
            <a:videoFile r:link="rId1"/>
          </p:nvPr>
        </p:nvPicPr>
        <p:blipFill>
          <a:blip r:embed="rId3"/>
          <a:stretch>
            <a:fillRect/>
          </a:stretch>
        </p:blipFill>
        <p:spPr>
          <a:xfrm>
            <a:off x="3184071" y="1893434"/>
            <a:ext cx="5675904" cy="3206886"/>
          </a:xfrm>
          <a:prstGeom prst="rect">
            <a:avLst/>
          </a:prstGeom>
        </p:spPr>
      </p:pic>
    </p:spTree>
    <p:extLst>
      <p:ext uri="{BB962C8B-B14F-4D97-AF65-F5344CB8AC3E}">
        <p14:creationId xmlns:p14="http://schemas.microsoft.com/office/powerpoint/2010/main" val="36804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AA868B-865C-52A0-2F76-448581715B66}"/>
              </a:ext>
            </a:extLst>
          </p:cNvPr>
          <p:cNvSpPr>
            <a:spLocks noGrp="1"/>
          </p:cNvSpPr>
          <p:nvPr>
            <p:ph type="body" sz="quarter" idx="19"/>
          </p:nvPr>
        </p:nvSpPr>
        <p:spPr>
          <a:xfrm>
            <a:off x="447066" y="279012"/>
            <a:ext cx="11222614" cy="965087"/>
          </a:xfrm>
        </p:spPr>
        <p:txBody>
          <a:bodyPr>
            <a:normAutofit/>
          </a:bodyPr>
          <a:lstStyle/>
          <a:p>
            <a:r>
              <a:rPr lang="en-IE" dirty="0"/>
              <a:t>Raksts: uzlabojiet savas tīmekļa pētīšanas prasmes</a:t>
            </a:r>
          </a:p>
        </p:txBody>
      </p:sp>
      <p:sp>
        <p:nvSpPr>
          <p:cNvPr id="4" name="Picture Placeholder 3">
            <a:extLst>
              <a:ext uri="{FF2B5EF4-FFF2-40B4-BE49-F238E27FC236}">
                <a16:creationId xmlns:a16="http://schemas.microsoft.com/office/drawing/2014/main" id="{E5A9E38B-1088-815F-698E-DA7C902426C9}"/>
              </a:ext>
            </a:extLst>
          </p:cNvPr>
          <p:cNvSpPr>
            <a:spLocks noGrp="1"/>
          </p:cNvSpPr>
          <p:nvPr>
            <p:ph type="pic" sz="quarter" idx="18"/>
          </p:nvPr>
        </p:nvSpPr>
        <p:spPr/>
      </p:sp>
      <p:pic>
        <p:nvPicPr>
          <p:cNvPr id="1026" name="Picture 2" descr="10 Tips to Enhance Web Research Skills">
            <a:hlinkClick r:id="rId2"/>
            <a:extLst>
              <a:ext uri="{FF2B5EF4-FFF2-40B4-BE49-F238E27FC236}">
                <a16:creationId xmlns:a16="http://schemas.microsoft.com/office/drawing/2014/main" id="{DB68D796-1536-F609-6836-D009D453AF0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1480" y="2335213"/>
            <a:ext cx="4098925" cy="264088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B95CC3-283A-B76D-C0F7-98FFA0AD3094}"/>
              </a:ext>
            </a:extLst>
          </p:cNvPr>
          <p:cNvSpPr txBox="1"/>
          <p:nvPr/>
        </p:nvSpPr>
        <p:spPr>
          <a:xfrm>
            <a:off x="447066" y="1146872"/>
            <a:ext cx="5497897" cy="830997"/>
          </a:xfrm>
          <a:prstGeom prst="rect">
            <a:avLst/>
          </a:prstGeom>
          <a:noFill/>
        </p:spPr>
        <p:txBody>
          <a:bodyPr wrap="square" rtlCol="0">
            <a:spAutoFit/>
          </a:bodyPr>
          <a:lstStyle/>
          <a:p>
            <a:r>
              <a:rPr lang="en-IE" sz="2400" dirty="0">
                <a:solidFill>
                  <a:srgbClr val="0675AD"/>
                </a:solidFill>
              </a:rPr>
              <a:t>Izlasiet rakstu un uzziniet, kā vēl vairāk uzlabot sabvas pētnieciskās prasmes. </a:t>
            </a:r>
          </a:p>
        </p:txBody>
      </p:sp>
    </p:spTree>
    <p:extLst>
      <p:ext uri="{BB962C8B-B14F-4D97-AF65-F5344CB8AC3E}">
        <p14:creationId xmlns:p14="http://schemas.microsoft.com/office/powerpoint/2010/main" val="707998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6993CA-8733-AFAB-D327-286F5D60DD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89611" y="1346510"/>
            <a:ext cx="7941283" cy="4839954"/>
          </a:xfrm>
          <a:prstGeom prst="rect">
            <a:avLst/>
          </a:prstGeom>
        </p:spPr>
      </p:pic>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7065" y="1236458"/>
            <a:ext cx="4372585" cy="1757851"/>
          </a:xfrm>
        </p:spPr>
        <p:txBody>
          <a:bodyPr/>
          <a:lstStyle/>
          <a:p>
            <a:pPr algn="just"/>
            <a:r>
              <a:rPr lang="lv" sz="1800" b="1" i="1" dirty="0">
                <a:solidFill>
                  <a:srgbClr val="E78631"/>
                </a:solidFill>
                <a:ea typeface="+mn-lt"/>
                <a:cs typeface="+mn-lt"/>
              </a:rPr>
              <a:t>Kas? </a:t>
            </a:r>
            <a:r>
              <a:rPr lang="lv" sz="1800" dirty="0">
                <a:ea typeface="+mn-lt"/>
                <a:cs typeface="+mn-lt"/>
              </a:rPr>
              <a:t>Wiki spēle, kas pazīstama arī kā Wikipedia sacīkstes, ir hipertekstuāla spēle, kas paredzēta darbam ar Wikipedia. Lai spēlētu, ir nepieciešams tikai dators, piekļuve internetam, tīmekļa pārlūkprogramma un (pēc izvēles) laika uzskaites ierīce.</a:t>
            </a:r>
            <a:endParaRPr lang="hr-BA" sz="1800" dirty="0">
              <a:solidFill>
                <a:srgbClr val="000000"/>
              </a:solidFill>
              <a:cs typeface="Calibri"/>
            </a:endParaRPr>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p:txBody>
          <a:bodyPr/>
          <a:lstStyle/>
          <a:p>
            <a:r>
              <a:rPr lang="lv" dirty="0"/>
              <a:t>Vingrinājums — spēlējiet WIKI spēli</a:t>
            </a:r>
            <a:endParaRPr lang="en-RU" dirty="0"/>
          </a:p>
        </p:txBody>
      </p:sp>
      <p:sp>
        <p:nvSpPr>
          <p:cNvPr id="5" name="TextBox 4">
            <a:extLst>
              <a:ext uri="{FF2B5EF4-FFF2-40B4-BE49-F238E27FC236}">
                <a16:creationId xmlns:a16="http://schemas.microsoft.com/office/drawing/2014/main" id="{59962237-C72B-8D5D-3BDD-21779358E3C9}"/>
              </a:ext>
            </a:extLst>
          </p:cNvPr>
          <p:cNvSpPr txBox="1"/>
          <p:nvPr/>
        </p:nvSpPr>
        <p:spPr>
          <a:xfrm>
            <a:off x="447066" y="2994309"/>
            <a:ext cx="4458309" cy="3139321"/>
          </a:xfrm>
          <a:prstGeom prst="rect">
            <a:avLst/>
          </a:prstGeom>
          <a:noFill/>
        </p:spPr>
        <p:txBody>
          <a:bodyPr wrap="square">
            <a:spAutoFit/>
          </a:bodyPr>
          <a:lstStyle/>
          <a:p>
            <a:pPr algn="just"/>
            <a:r>
              <a:rPr lang="lv" sz="1800" b="1" i="1" dirty="0">
                <a:solidFill>
                  <a:srgbClr val="E78631"/>
                </a:solidFill>
                <a:ea typeface="+mn-lt"/>
                <a:cs typeface="+mn-lt"/>
              </a:rPr>
              <a:t>Mērķis? </a:t>
            </a:r>
            <a:r>
              <a:rPr lang="lv" sz="1800" dirty="0">
                <a:ea typeface="+mn-lt"/>
                <a:cs typeface="+mn-lt"/>
              </a:rPr>
              <a:t>Spēlētāji (viens vai vairāki) sāk ar vienu un to pašu nejauši atlasītu rakstu un viņiem ir jāpāriet uz citu iepriekš atlasītu mērķa rakstu, tikai noklikšķinot uz saitēm katrā rakstā. Mērķis ir sasniegt mērķa rakstu ar vismazāko klikšķu (rakstu) skaitu vai vismazāko laiku. Viena spēlētāja Wiki spēle, kas pazīstama kā Wikirace, Wikispeedia, WikiLadders , WikiClick vai WikiWhack, ietver lietotāja iepriekšēj</a:t>
            </a:r>
            <a:r>
              <a:rPr lang="en-US" sz="1800" dirty="0">
                <a:ea typeface="+mn-lt"/>
                <a:cs typeface="+mn-lt"/>
              </a:rPr>
              <a:t>o</a:t>
            </a:r>
            <a:r>
              <a:rPr lang="lv" sz="1800" dirty="0">
                <a:ea typeface="+mn-lt"/>
                <a:cs typeface="+mn-lt"/>
              </a:rPr>
              <a:t> klikšķu laika vai skaita samazināšanu.</a:t>
            </a:r>
            <a:endParaRPr lang="hr-BA" sz="1800" dirty="0">
              <a:solidFill>
                <a:srgbClr val="000000"/>
              </a:solidFill>
              <a:cs typeface="Calibri"/>
            </a:endParaRPr>
          </a:p>
        </p:txBody>
      </p:sp>
      <p:pic>
        <p:nvPicPr>
          <p:cNvPr id="6" name="Picture 5">
            <a:hlinkClick r:id="rId3"/>
            <a:extLst>
              <a:ext uri="{FF2B5EF4-FFF2-40B4-BE49-F238E27FC236}">
                <a16:creationId xmlns:a16="http://schemas.microsoft.com/office/drawing/2014/main" id="{17707032-9310-2392-7991-91A7825D07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72" r="20820"/>
          <a:stretch/>
        </p:blipFill>
        <p:spPr>
          <a:xfrm>
            <a:off x="5746295" y="1790094"/>
            <a:ext cx="5627916" cy="3523138"/>
          </a:xfrm>
          <a:prstGeom prst="rect">
            <a:avLst/>
          </a:prstGeom>
        </p:spPr>
      </p:pic>
    </p:spTree>
    <p:extLst>
      <p:ext uri="{BB962C8B-B14F-4D97-AF65-F5344CB8AC3E}">
        <p14:creationId xmlns:p14="http://schemas.microsoft.com/office/powerpoint/2010/main" val="3974644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F84E2B-BB37-4D88-25CB-2F44D47085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8834" y="2269391"/>
            <a:ext cx="6685270" cy="4074455"/>
          </a:xfrm>
          <a:prstGeom prst="rect">
            <a:avLst/>
          </a:prstGeom>
        </p:spPr>
      </p:pic>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260798" y="2269391"/>
            <a:ext cx="6461735" cy="2979942"/>
          </a:xfrm>
        </p:spPr>
        <p:txBody>
          <a:bodyPr/>
          <a:lstStyle/>
          <a:p>
            <a:r>
              <a:rPr lang="lv" sz="1800" dirty="0"/>
              <a:t>Šis PDF ir piemērots pieaugušajiem ar zema līmeņa digitālās pētniecības prasmēm, tas ir lielisks ceļvedis iesācējiem tiešsaistes pētījumos!</a:t>
            </a:r>
            <a:endParaRPr lang="en-US" sz="1800" dirty="0"/>
          </a:p>
          <a:p>
            <a:r>
              <a:rPr lang="lv" sz="1800" dirty="0"/>
              <a:t>Tas palīdz izglītojamajiem:</a:t>
            </a:r>
          </a:p>
          <a:p>
            <a:pPr marL="285750" indent="-285750">
              <a:buFont typeface="Arial" panose="020B0604020202020204" pitchFamily="34" charset="0"/>
              <a:buChar char="•"/>
            </a:pPr>
            <a:r>
              <a:rPr lang="lv" sz="1800" b="1" i="1" dirty="0"/>
              <a:t>Noskaidrot</a:t>
            </a:r>
            <a:r>
              <a:rPr lang="lv" sz="1800" i="1" dirty="0"/>
              <a:t>, ko viņi meklē tiešsaistē</a:t>
            </a:r>
            <a:r>
              <a:rPr lang="en-US" sz="1800" i="1" dirty="0"/>
              <a:t>;</a:t>
            </a:r>
            <a:endParaRPr lang="lv" sz="1800" i="1" dirty="0"/>
          </a:p>
          <a:p>
            <a:pPr marL="285750" indent="-285750">
              <a:buFont typeface="Arial" panose="020B0604020202020204" pitchFamily="34" charset="0"/>
              <a:buChar char="•"/>
            </a:pPr>
            <a:r>
              <a:rPr lang="en-US" sz="1800" b="1" i="1" dirty="0" err="1"/>
              <a:t>Saprast</a:t>
            </a:r>
            <a:r>
              <a:rPr lang="lv" sz="1800" i="1" dirty="0"/>
              <a:t>, kādus atslēgas vārdus lietot, lai iegūtu vislabākos rezultātus</a:t>
            </a:r>
            <a:r>
              <a:rPr lang="en-US" sz="1800" i="1" dirty="0"/>
              <a:t>;</a:t>
            </a:r>
            <a:endParaRPr lang="lv" sz="1800" i="1" dirty="0"/>
          </a:p>
          <a:p>
            <a:pPr marL="285750" indent="-285750">
              <a:buFont typeface="Arial" panose="020B0604020202020204" pitchFamily="34" charset="0"/>
              <a:buChar char="•"/>
            </a:pPr>
            <a:r>
              <a:rPr lang="en-US" sz="1800" b="1" i="1" dirty="0"/>
              <a:t>I</a:t>
            </a:r>
            <a:r>
              <a:rPr lang="lv" sz="1800" b="1" i="1" dirty="0"/>
              <a:t>edziļināties </a:t>
            </a:r>
            <a:r>
              <a:rPr lang="lv" sz="1800" i="1" dirty="0"/>
              <a:t>padziļinātā izpētē, seko</a:t>
            </a:r>
            <a:r>
              <a:rPr lang="en-US" sz="1800" i="1" dirty="0"/>
              <a:t>jo</a:t>
            </a:r>
            <a:r>
              <a:rPr lang="lv" sz="1800" i="1" dirty="0"/>
              <a:t>t sait</a:t>
            </a:r>
            <a:r>
              <a:rPr lang="en-US" sz="1800" i="1" dirty="0" err="1"/>
              <a:t>ēm</a:t>
            </a:r>
            <a:r>
              <a:rPr lang="en-US" sz="1800" i="1" dirty="0"/>
              <a:t>;</a:t>
            </a:r>
            <a:endParaRPr lang="lv" sz="1800" i="1" dirty="0"/>
          </a:p>
          <a:p>
            <a:pPr marL="285750" indent="-285750">
              <a:buFont typeface="Arial" panose="020B0604020202020204" pitchFamily="34" charset="0"/>
              <a:buChar char="•"/>
            </a:pPr>
            <a:r>
              <a:rPr lang="en-US" sz="1800" b="1" i="1" dirty="0"/>
              <a:t>N</a:t>
            </a:r>
            <a:r>
              <a:rPr lang="lv" sz="1800" b="1" i="1" dirty="0"/>
              <a:t>ovērtēt</a:t>
            </a:r>
            <a:r>
              <a:rPr lang="lv" sz="1800" i="1" dirty="0"/>
              <a:t> vai vietne ir noderīga pētījumam vai nē</a:t>
            </a:r>
            <a:r>
              <a:rPr lang="en-US" sz="1800" i="1" dirty="0"/>
              <a:t>;</a:t>
            </a:r>
            <a:endParaRPr lang="lv" sz="1800" i="1" dirty="0"/>
          </a:p>
          <a:p>
            <a:pPr marL="285750" indent="-285750">
              <a:buFont typeface="Arial" panose="020B0604020202020204" pitchFamily="34" charset="0"/>
              <a:buChar char="•"/>
            </a:pPr>
            <a:r>
              <a:rPr lang="en-US" sz="1800" i="1" dirty="0"/>
              <a:t>P</a:t>
            </a:r>
            <a:r>
              <a:rPr lang="lv" sz="1800" i="1" dirty="0"/>
              <a:t>areizi </a:t>
            </a:r>
            <a:r>
              <a:rPr lang="lv" sz="1800" b="1" i="1" dirty="0"/>
              <a:t>citēt </a:t>
            </a:r>
            <a:r>
              <a:rPr lang="lv" sz="1800" i="1" dirty="0"/>
              <a:t>informāciju, kuru vēlaties izmantot</a:t>
            </a:r>
            <a:r>
              <a:rPr lang="en-US" sz="1800" i="1" dirty="0"/>
              <a:t>;</a:t>
            </a:r>
            <a:endParaRPr lang="lv" sz="1800" i="1" dirty="0"/>
          </a:p>
          <a:p>
            <a:pPr marL="285750" indent="-285750">
              <a:buFont typeface="Arial" panose="020B0604020202020204" pitchFamily="34" charset="0"/>
              <a:buChar char="•"/>
            </a:pPr>
            <a:r>
              <a:rPr lang="en-US" sz="1800" i="1" dirty="0"/>
              <a:t>A</a:t>
            </a:r>
            <a:r>
              <a:rPr lang="lv" sz="1800" i="1" dirty="0"/>
              <a:t>pkopot un </a:t>
            </a:r>
            <a:r>
              <a:rPr lang="lv" sz="1800" b="1" i="1" dirty="0"/>
              <a:t>organizēt </a:t>
            </a:r>
            <a:r>
              <a:rPr lang="lv" sz="1800" i="1" dirty="0"/>
              <a:t>savu pētījumu</a:t>
            </a:r>
            <a:r>
              <a:rPr lang="en-US" sz="1800" i="1" dirty="0"/>
              <a:t>.</a:t>
            </a:r>
            <a:endParaRPr lang="en-GB" sz="1800" i="1" dirty="0"/>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1"/>
            <a:ext cx="9509735" cy="1757851"/>
          </a:xfrm>
        </p:spPr>
        <p:txBody>
          <a:bodyPr>
            <a:normAutofit fontScale="92500"/>
          </a:bodyPr>
          <a:lstStyle/>
          <a:p>
            <a:r>
              <a:rPr lang="lv" dirty="0"/>
              <a:t>Lasi un mācies</a:t>
            </a:r>
          </a:p>
          <a:p>
            <a:r>
              <a:rPr lang="lv" sz="3600" b="0" dirty="0">
                <a:solidFill>
                  <a:srgbClr val="F9A169"/>
                </a:solidFill>
              </a:rPr>
              <a:t>Noklikšķiniet uz attēla labajā pusē, lai izlasītu 50 mininodarbības studentu izpētes prasmju mācīšanai!</a:t>
            </a:r>
          </a:p>
        </p:txBody>
      </p:sp>
      <p:pic>
        <p:nvPicPr>
          <p:cNvPr id="7" name="Picture 6">
            <a:hlinkClick r:id="rId3"/>
            <a:extLst>
              <a:ext uri="{FF2B5EF4-FFF2-40B4-BE49-F238E27FC236}">
                <a16:creationId xmlns:a16="http://schemas.microsoft.com/office/drawing/2014/main" id="{3183999F-BAFB-D781-31F5-31307FA0C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8692" y="2602612"/>
            <a:ext cx="2555833" cy="2946524"/>
          </a:xfrm>
          <a:prstGeom prst="rect">
            <a:avLst/>
          </a:prstGeom>
        </p:spPr>
      </p:pic>
      <p:pic>
        <p:nvPicPr>
          <p:cNvPr id="8" name="Picture 7">
            <a:extLst>
              <a:ext uri="{FF2B5EF4-FFF2-40B4-BE49-F238E27FC236}">
                <a16:creationId xmlns:a16="http://schemas.microsoft.com/office/drawing/2014/main" id="{CE54F9EC-3A46-8ED5-37D0-C684C11E2F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34525" y="2607456"/>
            <a:ext cx="2178179" cy="2946524"/>
          </a:xfrm>
          <a:prstGeom prst="rect">
            <a:avLst/>
          </a:prstGeom>
        </p:spPr>
      </p:pic>
    </p:spTree>
    <p:extLst>
      <p:ext uri="{BB962C8B-B14F-4D97-AF65-F5344CB8AC3E}">
        <p14:creationId xmlns:p14="http://schemas.microsoft.com/office/powerpoint/2010/main" val="3960384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7065" y="1208297"/>
            <a:ext cx="9535135" cy="4038015"/>
          </a:xfrm>
        </p:spPr>
        <p:txBody>
          <a:bodyPr/>
          <a:lstStyle/>
          <a:p>
            <a:pPr marL="342900" indent="-342900">
              <a:buFont typeface="+mj-lt"/>
              <a:buAutoNum type="arabicPeriod"/>
            </a:pPr>
            <a:r>
              <a:rPr lang="lv" sz="2400" dirty="0">
                <a:solidFill>
                  <a:srgbClr val="E78631"/>
                </a:solidFill>
              </a:rPr>
              <a:t>Sa</a:t>
            </a:r>
            <a:r>
              <a:rPr lang="en-US" sz="2400" dirty="0">
                <a:solidFill>
                  <a:srgbClr val="E78631"/>
                </a:solidFill>
              </a:rPr>
              <a:t>dal</a:t>
            </a:r>
            <a:r>
              <a:rPr lang="lv" sz="2400" dirty="0">
                <a:solidFill>
                  <a:srgbClr val="E78631"/>
                </a:solidFill>
              </a:rPr>
              <a:t>iet savus </a:t>
            </a:r>
            <a:r>
              <a:rPr lang="en-US" sz="2400" dirty="0" err="1">
                <a:solidFill>
                  <a:srgbClr val="E78631"/>
                </a:solidFill>
              </a:rPr>
              <a:t>izglītojamos</a:t>
            </a:r>
            <a:r>
              <a:rPr lang="lv" sz="2400" dirty="0">
                <a:solidFill>
                  <a:srgbClr val="E78631"/>
                </a:solidFill>
              </a:rPr>
              <a:t> komandās pa 2 cilvēkiem (atkarībā no </a:t>
            </a:r>
            <a:r>
              <a:rPr lang="en-US" sz="2400" dirty="0" err="1">
                <a:solidFill>
                  <a:srgbClr val="E78631"/>
                </a:solidFill>
              </a:rPr>
              <a:t>grupas</a:t>
            </a:r>
            <a:r>
              <a:rPr lang="lv" sz="2400" dirty="0">
                <a:solidFill>
                  <a:srgbClr val="E78631"/>
                </a:solidFill>
              </a:rPr>
              <a:t> lieluma, 2–3 katrā komandā)</a:t>
            </a:r>
            <a:endParaRPr lang="hr-BA" sz="2400" dirty="0">
              <a:solidFill>
                <a:srgbClr val="E78631"/>
              </a:solidFill>
            </a:endParaRPr>
          </a:p>
          <a:p>
            <a:pPr marL="342900" indent="-342900">
              <a:buFont typeface="+mj-lt"/>
              <a:buAutoNum type="arabicPeriod"/>
            </a:pPr>
            <a:r>
              <a:rPr lang="lv" sz="2400" dirty="0">
                <a:solidFill>
                  <a:srgbClr val="E78631"/>
                </a:solidFill>
              </a:rPr>
              <a:t>Piešķiriet katrai komandai tēmu izpētei tiešsaistē (tas var būt kaut kas, ko viņi mācās, vai arī piemēram, </a:t>
            </a:r>
            <a:r>
              <a:rPr lang="en-US" sz="2400" dirty="0" err="1">
                <a:solidFill>
                  <a:srgbClr val="E78631"/>
                </a:solidFill>
              </a:rPr>
              <a:t>kā</a:t>
            </a:r>
            <a:r>
              <a:rPr lang="en-US" dirty="0" err="1">
                <a:solidFill>
                  <a:srgbClr val="E78631"/>
                </a:solidFill>
              </a:rPr>
              <a:t>da</a:t>
            </a:r>
            <a:r>
              <a:rPr lang="en-US" dirty="0">
                <a:solidFill>
                  <a:srgbClr val="E78631"/>
                </a:solidFill>
              </a:rPr>
              <a:t> </a:t>
            </a:r>
            <a:r>
              <a:rPr lang="lv" sz="2400" dirty="0">
                <a:solidFill>
                  <a:srgbClr val="E78631"/>
                </a:solidFill>
              </a:rPr>
              <a:t>slavenība, grāmata, filma utt.)</a:t>
            </a:r>
            <a:endParaRPr lang="hr-BA" sz="2400" dirty="0">
              <a:solidFill>
                <a:srgbClr val="E78631"/>
              </a:solidFill>
            </a:endParaRPr>
          </a:p>
          <a:p>
            <a:pPr marL="342900" indent="-342900">
              <a:buFont typeface="+mj-lt"/>
              <a:buAutoNum type="arabicPeriod"/>
            </a:pPr>
            <a:r>
              <a:rPr lang="lv" sz="2400" dirty="0">
                <a:solidFill>
                  <a:srgbClr val="E78631"/>
                </a:solidFill>
              </a:rPr>
              <a:t>Uzvar pirmais, kurš atrod to, ko esat </a:t>
            </a:r>
            <a:r>
              <a:rPr lang="en-US" sz="2400" dirty="0" err="1">
                <a:solidFill>
                  <a:srgbClr val="E78631"/>
                </a:solidFill>
              </a:rPr>
              <a:t>uzdevis</a:t>
            </a:r>
            <a:r>
              <a:rPr lang="lv" sz="2400" dirty="0">
                <a:solidFill>
                  <a:srgbClr val="E78631"/>
                </a:solidFill>
              </a:rPr>
              <a:t>.</a:t>
            </a:r>
            <a:endParaRPr lang="hr-BA" sz="2400" dirty="0">
              <a:solidFill>
                <a:srgbClr val="E78631"/>
              </a:solidFill>
            </a:endParaRPr>
          </a:p>
          <a:p>
            <a:pPr marL="342900" indent="-342900">
              <a:buFont typeface="+mj-lt"/>
              <a:buAutoNum type="arabicPeriod"/>
            </a:pPr>
            <a:r>
              <a:rPr lang="lv" sz="2400" dirty="0">
                <a:solidFill>
                  <a:srgbClr val="E78631"/>
                </a:solidFill>
              </a:rPr>
              <a:t>Aktivitātes beigās komandai ir jādalās savā starpā ar metodēm, kuras viņi uzskatīja par efektīvām, meklējot </a:t>
            </a:r>
            <a:r>
              <a:rPr lang="en-US" sz="2400" dirty="0" err="1">
                <a:solidFill>
                  <a:srgbClr val="E78631"/>
                </a:solidFill>
              </a:rPr>
              <a:t>informāciju</a:t>
            </a:r>
            <a:r>
              <a:rPr lang="en-US" sz="2400" dirty="0">
                <a:solidFill>
                  <a:srgbClr val="E78631"/>
                </a:solidFill>
              </a:rPr>
              <a:t> </a:t>
            </a:r>
            <a:r>
              <a:rPr lang="lv" sz="2400" dirty="0">
                <a:solidFill>
                  <a:srgbClr val="E78631"/>
                </a:solidFill>
              </a:rPr>
              <a:t>tiešsaistē, piemēram, kādi atslēgas vārdi, izvērstā meklēšana, filtri utt.</a:t>
            </a:r>
          </a:p>
          <a:p>
            <a:pPr marL="342900" indent="-342900">
              <a:buFont typeface="+mj-lt"/>
              <a:buAutoNum type="arabicPeriod"/>
            </a:pPr>
            <a:r>
              <a:rPr lang="lv" sz="2400" dirty="0">
                <a:solidFill>
                  <a:srgbClr val="E78631"/>
                </a:solidFill>
              </a:rPr>
              <a:t>Ja izglītojamajiem pētījuma tēma šķita vienkārša, atkārtojiet uzdevumu vēlreiz, padarot pētījuma tēmu konkrētāku/sarežģītāku, lai patiešām pārbaudītu izglītojamo spējas.</a:t>
            </a:r>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p:txBody>
          <a:bodyPr/>
          <a:lstStyle/>
          <a:p>
            <a:r>
              <a:rPr lang="lv" dirty="0"/>
              <a:t>Aktivitāte- 20 jautājumi</a:t>
            </a:r>
            <a:endParaRPr lang="en-RU" dirty="0"/>
          </a:p>
        </p:txBody>
      </p:sp>
    </p:spTree>
    <p:extLst>
      <p:ext uri="{BB962C8B-B14F-4D97-AF65-F5344CB8AC3E}">
        <p14:creationId xmlns:p14="http://schemas.microsoft.com/office/powerpoint/2010/main" val="214792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297362" y="4493866"/>
            <a:ext cx="7186186" cy="3543114"/>
          </a:xfrm>
        </p:spPr>
        <p:txBody>
          <a:bodyPr/>
          <a:lstStyle/>
          <a:p>
            <a:r>
              <a:rPr lang="en-IE" dirty="0"/>
              <a:t>1. tēma: </a:t>
            </a:r>
            <a:r>
              <a:rPr lang="en-US" sz="3600" dirty="0" err="1"/>
              <a:t>datu</a:t>
            </a:r>
            <a:r>
              <a:rPr lang="en-US" sz="3600" dirty="0"/>
              <a:t>, </a:t>
            </a:r>
            <a:r>
              <a:rPr lang="en-US" sz="3600" dirty="0" err="1"/>
              <a:t>informācijas</a:t>
            </a:r>
            <a:r>
              <a:rPr lang="en-US" sz="3600" dirty="0"/>
              <a:t> un </a:t>
            </a:r>
            <a:r>
              <a:rPr lang="en-US" sz="3600" dirty="0" err="1"/>
              <a:t>digitālā</a:t>
            </a:r>
            <a:r>
              <a:rPr lang="en-US" sz="3600" dirty="0"/>
              <a:t> </a:t>
            </a:r>
            <a:r>
              <a:rPr lang="en-US" sz="3600" dirty="0" err="1"/>
              <a:t>satura</a:t>
            </a:r>
            <a:r>
              <a:rPr lang="en-US" sz="3600" dirty="0"/>
              <a:t> </a:t>
            </a:r>
            <a:r>
              <a:rPr lang="en-US" sz="3600" dirty="0" err="1"/>
              <a:t>pārlūkošana</a:t>
            </a:r>
            <a:r>
              <a:rPr lang="en-US" sz="3600" dirty="0"/>
              <a:t>, </a:t>
            </a:r>
            <a:r>
              <a:rPr lang="en-US" sz="3600" dirty="0" err="1"/>
              <a:t>meklēšana</a:t>
            </a:r>
            <a:r>
              <a:rPr lang="en-US" dirty="0"/>
              <a:t> un </a:t>
            </a:r>
            <a:r>
              <a:rPr lang="en-US" dirty="0" err="1"/>
              <a:t>filtrēšana</a:t>
            </a:r>
            <a:endParaRPr lang="en-US" sz="3600" dirty="0"/>
          </a:p>
          <a:p>
            <a:endParaRPr lang="en-IE" dirty="0"/>
          </a:p>
        </p:txBody>
      </p:sp>
      <p:pic>
        <p:nvPicPr>
          <p:cNvPr id="4" name="Picture Placeholder 3">
            <a:extLst>
              <a:ext uri="{FF2B5EF4-FFF2-40B4-BE49-F238E27FC236}">
                <a16:creationId xmlns:a16="http://schemas.microsoft.com/office/drawing/2014/main" id="{89E05246-E1F6-D2A4-9A50-432BA9E4E62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1531" b="11531"/>
          <a:stretch>
            <a:fillRect/>
          </a:stretch>
        </p:blipFill>
        <p:spPr/>
      </p:pic>
    </p:spTree>
    <p:extLst>
      <p:ext uri="{BB962C8B-B14F-4D97-AF65-F5344CB8AC3E}">
        <p14:creationId xmlns:p14="http://schemas.microsoft.com/office/powerpoint/2010/main" val="31523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332765" y="1217408"/>
            <a:ext cx="9811360" cy="4038015"/>
          </a:xfrm>
        </p:spPr>
        <p:txBody>
          <a:bodyPr/>
          <a:lstStyle/>
          <a:p>
            <a:pPr marL="342900" indent="-342900">
              <a:buFont typeface="+mj-lt"/>
              <a:buAutoNum type="arabicPeriod"/>
            </a:pPr>
            <a:r>
              <a:rPr lang="en-US" dirty="0" err="1">
                <a:solidFill>
                  <a:srgbClr val="0675AD"/>
                </a:solidFill>
              </a:rPr>
              <a:t>Labi</a:t>
            </a:r>
            <a:r>
              <a:rPr lang="en-US" dirty="0">
                <a:solidFill>
                  <a:srgbClr val="0675AD"/>
                </a:solidFill>
              </a:rPr>
              <a:t>, ja </a:t>
            </a:r>
            <a:r>
              <a:rPr lang="en-US" dirty="0" err="1">
                <a:solidFill>
                  <a:srgbClr val="0675AD"/>
                </a:solidFill>
              </a:rPr>
              <a:t>ir</a:t>
            </a:r>
            <a:r>
              <a:rPr lang="en-US" dirty="0">
                <a:solidFill>
                  <a:srgbClr val="0675AD"/>
                </a:solidFill>
              </a:rPr>
              <a:t> </a:t>
            </a:r>
            <a:r>
              <a:rPr lang="en-US" dirty="0" err="1">
                <a:solidFill>
                  <a:srgbClr val="0675AD"/>
                </a:solidFill>
              </a:rPr>
              <a:t>iespēja</a:t>
            </a:r>
            <a:r>
              <a:rPr lang="en-US" dirty="0">
                <a:solidFill>
                  <a:srgbClr val="0675AD"/>
                </a:solidFill>
              </a:rPr>
              <a:t> </a:t>
            </a:r>
            <a:r>
              <a:rPr lang="en-US" dirty="0" err="1">
                <a:solidFill>
                  <a:srgbClr val="0675AD"/>
                </a:solidFill>
              </a:rPr>
              <a:t>izvēlēties</a:t>
            </a:r>
            <a:r>
              <a:rPr lang="lv" sz="2400" dirty="0">
                <a:solidFill>
                  <a:srgbClr val="0675AD"/>
                </a:solidFill>
              </a:rPr>
              <a:t>! Sniedziet </a:t>
            </a:r>
            <a:r>
              <a:rPr lang="en-US" sz="2400" dirty="0" err="1">
                <a:solidFill>
                  <a:srgbClr val="0675AD"/>
                </a:solidFill>
              </a:rPr>
              <a:t>izglītojamajiem</a:t>
            </a:r>
            <a:r>
              <a:rPr lang="lv" sz="2400" dirty="0">
                <a:solidFill>
                  <a:srgbClr val="0675AD"/>
                </a:solidFill>
              </a:rPr>
              <a:t> informāciju par alternatīvām meklētājprogrammām.</a:t>
            </a:r>
            <a:endParaRPr lang="hr-BA" sz="2400" dirty="0">
              <a:solidFill>
                <a:srgbClr val="0675AD"/>
              </a:solidFill>
            </a:endParaRPr>
          </a:p>
          <a:p>
            <a:pPr marL="342900" indent="-342900">
              <a:buFont typeface="+mj-lt"/>
              <a:buAutoNum type="arabicPeriod"/>
            </a:pPr>
            <a:r>
              <a:rPr lang="lv" sz="2400" dirty="0">
                <a:solidFill>
                  <a:srgbClr val="0675AD"/>
                </a:solidFill>
              </a:rPr>
              <a:t>Izpētiet populāras meklētājprogrammas no jūsu </a:t>
            </a:r>
            <a:r>
              <a:rPr lang="en-US" sz="2400" dirty="0" err="1">
                <a:solidFill>
                  <a:srgbClr val="0675AD"/>
                </a:solidFill>
              </a:rPr>
              <a:t>izglītojamo</a:t>
            </a:r>
            <a:r>
              <a:rPr lang="lv" sz="2400" dirty="0">
                <a:solidFill>
                  <a:srgbClr val="0675AD"/>
                </a:solidFill>
              </a:rPr>
              <a:t> mītnes valstīm.</a:t>
            </a:r>
            <a:endParaRPr lang="hr-BA" sz="2400" dirty="0">
              <a:solidFill>
                <a:srgbClr val="0675AD"/>
              </a:solidFill>
            </a:endParaRPr>
          </a:p>
          <a:p>
            <a:pPr marL="342900" indent="-342900">
              <a:buFont typeface="+mj-lt"/>
              <a:buAutoNum type="arabicPeriod"/>
            </a:pPr>
            <a:r>
              <a:rPr lang="lv" sz="2400" dirty="0">
                <a:solidFill>
                  <a:srgbClr val="0675AD"/>
                </a:solidFill>
              </a:rPr>
              <a:t>Nodrošiniet </a:t>
            </a:r>
            <a:r>
              <a:rPr lang="en-US" dirty="0" err="1">
                <a:solidFill>
                  <a:srgbClr val="0675AD"/>
                </a:solidFill>
              </a:rPr>
              <a:t>izglītojamajiem</a:t>
            </a:r>
            <a:r>
              <a:rPr lang="lv" sz="2400" dirty="0">
                <a:solidFill>
                  <a:srgbClr val="0675AD"/>
                </a:solidFill>
              </a:rPr>
              <a:t> izpētes tēmu, </a:t>
            </a:r>
            <a:r>
              <a:rPr lang="en-US" sz="2400" dirty="0" err="1">
                <a:solidFill>
                  <a:srgbClr val="0675AD"/>
                </a:solidFill>
              </a:rPr>
              <a:t>iesakiet</a:t>
            </a:r>
            <a:r>
              <a:rPr lang="lv" sz="2400" dirty="0">
                <a:solidFill>
                  <a:srgbClr val="0675AD"/>
                </a:solidFill>
              </a:rPr>
              <a:t> </a:t>
            </a:r>
            <a:r>
              <a:rPr lang="en-US" sz="2400" dirty="0" err="1">
                <a:solidFill>
                  <a:srgbClr val="0675AD"/>
                </a:solidFill>
              </a:rPr>
              <a:t>viņiem</a:t>
            </a:r>
            <a:r>
              <a:rPr lang="lv" sz="2400" dirty="0">
                <a:solidFill>
                  <a:srgbClr val="0675AD"/>
                </a:solidFill>
              </a:rPr>
              <a:t> dažādas meklētājprogrammas, lai pabeigtu pētījumu. Tas ļaus viņiem veidot pārliecību, izmantojot citas pētniecības metodes.</a:t>
            </a:r>
          </a:p>
          <a:p>
            <a:pPr marL="342900" indent="-342900">
              <a:buFont typeface="+mj-lt"/>
              <a:buAutoNum type="arabicPeriod"/>
            </a:pPr>
            <a:r>
              <a:rPr lang="en-US" sz="2400" dirty="0" err="1">
                <a:solidFill>
                  <a:srgbClr val="0675AD"/>
                </a:solidFill>
              </a:rPr>
              <a:t>Aicin</a:t>
            </a:r>
            <a:r>
              <a:rPr lang="lv" sz="2400" dirty="0">
                <a:solidFill>
                  <a:srgbClr val="0675AD"/>
                </a:solidFill>
              </a:rPr>
              <a:t>iet </a:t>
            </a:r>
            <a:r>
              <a:rPr lang="en-US" dirty="0" err="1">
                <a:solidFill>
                  <a:srgbClr val="0675AD"/>
                </a:solidFill>
              </a:rPr>
              <a:t>izglītojamos</a:t>
            </a:r>
            <a:r>
              <a:rPr lang="lv" sz="2400" dirty="0">
                <a:solidFill>
                  <a:srgbClr val="0675AD"/>
                </a:solidFill>
              </a:rPr>
              <a:t> iepazīstināt </a:t>
            </a:r>
            <a:r>
              <a:rPr lang="en-US" sz="2400" dirty="0" err="1">
                <a:solidFill>
                  <a:srgbClr val="0675AD"/>
                </a:solidFill>
              </a:rPr>
              <a:t>pārējos</a:t>
            </a:r>
            <a:r>
              <a:rPr lang="en-US" sz="2400" dirty="0">
                <a:solidFill>
                  <a:srgbClr val="0675AD"/>
                </a:solidFill>
              </a:rPr>
              <a:t> </a:t>
            </a:r>
            <a:r>
              <a:rPr lang="en-US" sz="2400" dirty="0" err="1">
                <a:solidFill>
                  <a:srgbClr val="0675AD"/>
                </a:solidFill>
              </a:rPr>
              <a:t>grupas</a:t>
            </a:r>
            <a:r>
              <a:rPr lang="en-US" sz="2400" dirty="0">
                <a:solidFill>
                  <a:srgbClr val="0675AD"/>
                </a:solidFill>
              </a:rPr>
              <a:t> </a:t>
            </a:r>
            <a:r>
              <a:rPr lang="en-US" sz="2400" dirty="0" err="1">
                <a:solidFill>
                  <a:srgbClr val="0675AD"/>
                </a:solidFill>
              </a:rPr>
              <a:t>dalībniekus</a:t>
            </a:r>
            <a:r>
              <a:rPr lang="en-US" sz="2400" dirty="0">
                <a:solidFill>
                  <a:srgbClr val="0675AD"/>
                </a:solidFill>
              </a:rPr>
              <a:t> </a:t>
            </a:r>
            <a:r>
              <a:rPr lang="lv" sz="2400" dirty="0">
                <a:solidFill>
                  <a:srgbClr val="0675AD"/>
                </a:solidFill>
              </a:rPr>
              <a:t>ar pētījuma rezultātiem</a:t>
            </a:r>
            <a:r>
              <a:rPr lang="en-US" sz="2400" dirty="0">
                <a:solidFill>
                  <a:srgbClr val="0675AD"/>
                </a:solidFill>
              </a:rPr>
              <a:t>.</a:t>
            </a:r>
            <a:r>
              <a:rPr lang="lv" sz="2400" dirty="0">
                <a:solidFill>
                  <a:srgbClr val="0675AD"/>
                </a:solidFill>
              </a:rPr>
              <a:t> </a:t>
            </a:r>
            <a:r>
              <a:rPr lang="en-US" sz="2400" dirty="0">
                <a:solidFill>
                  <a:srgbClr val="0675AD"/>
                </a:solidFill>
              </a:rPr>
              <a:t>N</a:t>
            </a:r>
            <a:r>
              <a:rPr lang="lv" sz="2400" dirty="0">
                <a:solidFill>
                  <a:srgbClr val="0675AD"/>
                </a:solidFill>
              </a:rPr>
              <a:t>oskaidrojiet, vai kāda meklētājprogramma sniedza </a:t>
            </a:r>
            <a:r>
              <a:rPr lang="en-US" sz="2400" dirty="0" err="1">
                <a:solidFill>
                  <a:srgbClr val="0675AD"/>
                </a:solidFill>
              </a:rPr>
              <a:t>atšķirīgas</a:t>
            </a:r>
            <a:r>
              <a:rPr lang="lv" sz="2400" dirty="0">
                <a:solidFill>
                  <a:srgbClr val="0675AD"/>
                </a:solidFill>
              </a:rPr>
              <a:t> atbildes.</a:t>
            </a:r>
          </a:p>
          <a:p>
            <a:pPr marL="342900" indent="-342900">
              <a:buFont typeface="+mj-lt"/>
              <a:buAutoNum type="arabicPeriod"/>
            </a:pPr>
            <a:r>
              <a:rPr lang="en-US" dirty="0" err="1">
                <a:solidFill>
                  <a:srgbClr val="0675AD"/>
                </a:solidFill>
              </a:rPr>
              <a:t>Aicin</a:t>
            </a:r>
            <a:r>
              <a:rPr lang="lv" dirty="0">
                <a:solidFill>
                  <a:srgbClr val="0675AD"/>
                </a:solidFill>
              </a:rPr>
              <a:t>iet </a:t>
            </a:r>
            <a:r>
              <a:rPr lang="en-US" dirty="0" err="1">
                <a:solidFill>
                  <a:srgbClr val="0675AD"/>
                </a:solidFill>
              </a:rPr>
              <a:t>izglītojamos</a:t>
            </a:r>
            <a:r>
              <a:rPr lang="lv" dirty="0">
                <a:solidFill>
                  <a:srgbClr val="0675AD"/>
                </a:solidFill>
              </a:rPr>
              <a:t> sniegt </a:t>
            </a:r>
            <a:r>
              <a:rPr lang="lv" sz="2400" dirty="0">
                <a:solidFill>
                  <a:srgbClr val="0675AD"/>
                </a:solidFill>
              </a:rPr>
              <a:t>atsauksmes par viņu izmantoto meklētājprogrammu.</a:t>
            </a:r>
            <a:endParaRPr lang="hr-BA" sz="2400" dirty="0">
              <a:solidFill>
                <a:srgbClr val="0675AD"/>
              </a:solidFill>
            </a:endParaRPr>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p:txBody>
          <a:bodyPr/>
          <a:lstStyle/>
          <a:p>
            <a:r>
              <a:rPr lang="en-US" dirty="0" err="1"/>
              <a:t>Labi</a:t>
            </a:r>
            <a:r>
              <a:rPr lang="en-US" dirty="0"/>
              <a:t>, ja </a:t>
            </a:r>
            <a:r>
              <a:rPr lang="en-US" dirty="0" err="1"/>
              <a:t>ir</a:t>
            </a:r>
            <a:r>
              <a:rPr lang="en-US" dirty="0"/>
              <a:t> </a:t>
            </a:r>
            <a:r>
              <a:rPr lang="en-US" dirty="0" err="1"/>
              <a:t>iespēja</a:t>
            </a:r>
            <a:r>
              <a:rPr lang="en-US" dirty="0"/>
              <a:t> </a:t>
            </a:r>
            <a:r>
              <a:rPr lang="en-US" dirty="0" err="1"/>
              <a:t>izv</a:t>
            </a:r>
            <a:r>
              <a:rPr lang="lv" dirty="0"/>
              <a:t>ēl</a:t>
            </a:r>
            <a:r>
              <a:rPr lang="en-US" dirty="0" err="1"/>
              <a:t>ēties</a:t>
            </a:r>
            <a:r>
              <a:rPr lang="lv" dirty="0"/>
              <a:t>!</a:t>
            </a:r>
            <a:endParaRPr lang="en-RU" dirty="0"/>
          </a:p>
        </p:txBody>
      </p:sp>
    </p:spTree>
    <p:extLst>
      <p:ext uri="{BB962C8B-B14F-4D97-AF65-F5344CB8AC3E}">
        <p14:creationId xmlns:p14="http://schemas.microsoft.com/office/powerpoint/2010/main" val="2832788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9ADBE4-C7CA-584C-0788-91DBA95C20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21609" y="1993166"/>
            <a:ext cx="6685270" cy="4074455"/>
          </a:xfrm>
          <a:prstGeom prst="rect">
            <a:avLst/>
          </a:prstGeom>
        </p:spPr>
      </p:pic>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7065" y="1689586"/>
            <a:ext cx="5259469" cy="3153347"/>
          </a:xfrm>
        </p:spPr>
        <p:txBody>
          <a:bodyPr/>
          <a:lstStyle/>
          <a:p>
            <a:pPr algn="just"/>
            <a:r>
              <a:rPr lang="lv" sz="2800" b="1" i="1" dirty="0">
                <a:solidFill>
                  <a:srgbClr val="E78631"/>
                </a:solidFill>
                <a:ea typeface="+mn-lt"/>
                <a:cs typeface="+mn-lt"/>
              </a:rPr>
              <a:t>Raksta pārskats: </a:t>
            </a:r>
            <a:r>
              <a:rPr lang="lv" sz="2800" dirty="0">
                <a:ea typeface="+mn-lt"/>
                <a:cs typeface="+mn-lt"/>
              </a:rPr>
              <a:t>mūsdienās tiek sagaidīts, ka ikviens būs informēts par interneta meklēšanas metodēm. </a:t>
            </a:r>
            <a:endParaRPr lang="en-US" sz="2800" dirty="0">
              <a:ea typeface="+mn-lt"/>
              <a:cs typeface="+mn-lt"/>
            </a:endParaRPr>
          </a:p>
          <a:p>
            <a:pPr algn="just"/>
            <a:r>
              <a:rPr lang="lv" sz="2800" dirty="0">
                <a:ea typeface="+mn-lt"/>
                <a:cs typeface="+mn-lt"/>
              </a:rPr>
              <a:t>Bet joprojām ir daži triki, kurus daži lietotāji un pat gudri meklētāji var nezināt. Rakstā (kuru var lejupielādēt, reģistrējoties) ir izklāstīti 10 efektīvi veidi, kā uzlabot savas tiešsaistes izpētes prasmes!</a:t>
            </a:r>
            <a:endParaRPr lang="hr-BA" sz="2800" dirty="0">
              <a:solidFill>
                <a:srgbClr val="000000"/>
              </a:solidFill>
              <a:cs typeface="Calibri"/>
            </a:endParaRPr>
          </a:p>
          <a:p>
            <a:endParaRPr lang="en-RU" sz="4400"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1"/>
            <a:ext cx="9509735" cy="858909"/>
          </a:xfrm>
        </p:spPr>
        <p:txBody>
          <a:bodyPr>
            <a:normAutofit/>
          </a:bodyPr>
          <a:lstStyle/>
          <a:p>
            <a:r>
              <a:rPr lang="lv" sz="4800" dirty="0"/>
              <a:t>Lasi un mācies !</a:t>
            </a:r>
            <a:endParaRPr lang="hr-BA" sz="4800" dirty="0"/>
          </a:p>
        </p:txBody>
      </p:sp>
      <p:pic>
        <p:nvPicPr>
          <p:cNvPr id="6" name="Picture 5">
            <a:hlinkClick r:id="rId3"/>
            <a:extLst>
              <a:ext uri="{FF2B5EF4-FFF2-40B4-BE49-F238E27FC236}">
                <a16:creationId xmlns:a16="http://schemas.microsoft.com/office/drawing/2014/main" id="{E9B33683-49DB-AF0D-5F0E-B659312E38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8065"/>
          <a:stretch/>
        </p:blipFill>
        <p:spPr>
          <a:xfrm>
            <a:off x="6485468" y="2446867"/>
            <a:ext cx="4139578" cy="2722860"/>
          </a:xfrm>
          <a:prstGeom prst="rect">
            <a:avLst/>
          </a:prstGeom>
        </p:spPr>
      </p:pic>
    </p:spTree>
    <p:extLst>
      <p:ext uri="{BB962C8B-B14F-4D97-AF65-F5344CB8AC3E}">
        <p14:creationId xmlns:p14="http://schemas.microsoft.com/office/powerpoint/2010/main" val="2506493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text, person, table, dining table&#10;&#10;Description automatically generated">
            <a:extLst>
              <a:ext uri="{FF2B5EF4-FFF2-40B4-BE49-F238E27FC236}">
                <a16:creationId xmlns:a16="http://schemas.microsoft.com/office/drawing/2014/main" id="{2BB47FD4-B833-43B5-E9C0-B8AC220CB9E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5277" b="15277"/>
          <a:stretch>
            <a:fillRect/>
          </a:stretch>
        </p:blipFill>
        <p:spPr/>
      </p:pic>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908742" y="4493866"/>
            <a:ext cx="7186186" cy="3543114"/>
          </a:xfrm>
        </p:spPr>
        <p:txBody>
          <a:bodyPr/>
          <a:lstStyle/>
          <a:p>
            <a:r>
              <a:rPr lang="en-IE" dirty="0"/>
              <a:t>2. tēma:</a:t>
            </a:r>
            <a:r>
              <a:rPr lang="en-US" dirty="0"/>
              <a:t> </a:t>
            </a:r>
            <a:r>
              <a:rPr lang="en-US" dirty="0" err="1"/>
              <a:t>datu</a:t>
            </a:r>
            <a:r>
              <a:rPr lang="en-US" dirty="0"/>
              <a:t>, </a:t>
            </a:r>
            <a:r>
              <a:rPr lang="en-US" dirty="0" err="1"/>
              <a:t>informācijas</a:t>
            </a:r>
            <a:r>
              <a:rPr lang="en-US" dirty="0"/>
              <a:t> un </a:t>
            </a:r>
            <a:r>
              <a:rPr lang="en-US" dirty="0" err="1"/>
              <a:t>digitālā</a:t>
            </a:r>
            <a:r>
              <a:rPr lang="en-US" dirty="0"/>
              <a:t> </a:t>
            </a:r>
            <a:r>
              <a:rPr lang="en-US" dirty="0" err="1"/>
              <a:t>satura</a:t>
            </a:r>
            <a:r>
              <a:rPr lang="en-US" dirty="0"/>
              <a:t> </a:t>
            </a:r>
            <a:r>
              <a:rPr lang="en-US" dirty="0" err="1"/>
              <a:t>novērtēšana</a:t>
            </a:r>
            <a:endParaRPr lang="en-US" dirty="0"/>
          </a:p>
          <a:p>
            <a:endParaRPr lang="en-IE" dirty="0"/>
          </a:p>
        </p:txBody>
      </p:sp>
    </p:spTree>
    <p:extLst>
      <p:ext uri="{BB962C8B-B14F-4D97-AF65-F5344CB8AC3E}">
        <p14:creationId xmlns:p14="http://schemas.microsoft.com/office/powerpoint/2010/main" val="3875894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a:xfrm>
            <a:off x="442524" y="1480933"/>
            <a:ext cx="11102510" cy="4038015"/>
          </a:xfrm>
        </p:spPr>
        <p:txBody>
          <a:bodyPr/>
          <a:lstStyle/>
          <a:p>
            <a:r>
              <a:rPr lang="en-US" sz="2400" b="1" dirty="0" err="1">
                <a:effectLst/>
              </a:rPr>
              <a:t>Pirms</a:t>
            </a:r>
            <a:r>
              <a:rPr lang="en-US" sz="2400" b="1" dirty="0">
                <a:effectLst/>
              </a:rPr>
              <a:t> </a:t>
            </a:r>
            <a:r>
              <a:rPr lang="en-US" sz="2400" b="1" dirty="0" err="1">
                <a:effectLst/>
              </a:rPr>
              <a:t>jūs</a:t>
            </a:r>
            <a:r>
              <a:rPr lang="en-US" sz="2400" b="1" dirty="0">
                <a:effectLst/>
              </a:rPr>
              <a:t> </a:t>
            </a:r>
            <a:r>
              <a:rPr lang="en-US" sz="2400" b="1" dirty="0" err="1">
                <a:effectLst/>
              </a:rPr>
              <a:t>uzsākat</a:t>
            </a:r>
            <a:r>
              <a:rPr lang="en-US" sz="2400" b="1" dirty="0">
                <a:effectLst/>
              </a:rPr>
              <a:t> </a:t>
            </a:r>
            <a:r>
              <a:rPr lang="en-US" sz="2400" b="1" dirty="0" err="1">
                <a:effectLst/>
              </a:rPr>
              <a:t>šo</a:t>
            </a:r>
            <a:r>
              <a:rPr lang="en-US" sz="2400" b="1" dirty="0">
                <a:effectLst/>
              </a:rPr>
              <a:t> </a:t>
            </a:r>
            <a:r>
              <a:rPr lang="en-US" sz="2400" b="1" dirty="0" err="1">
                <a:effectLst/>
              </a:rPr>
              <a:t>tēmu</a:t>
            </a:r>
            <a:r>
              <a:rPr lang="en-US" sz="2400" b="1" dirty="0">
                <a:effectLst/>
              </a:rPr>
              <a:t>, </a:t>
            </a:r>
            <a:r>
              <a:rPr lang="en-US" b="1" dirty="0" err="1"/>
              <a:t>aplūkojiet</a:t>
            </a:r>
            <a:r>
              <a:rPr lang="en-US" b="1" dirty="0"/>
              <a:t> </a:t>
            </a:r>
            <a:r>
              <a:rPr lang="en-US" b="1" dirty="0" err="1"/>
              <a:t>definīcijas</a:t>
            </a:r>
            <a:r>
              <a:rPr lang="en-US" b="1" dirty="0"/>
              <a:t>, </a:t>
            </a:r>
            <a:r>
              <a:rPr lang="en-US" b="1" dirty="0" err="1"/>
              <a:t>kuras</a:t>
            </a:r>
            <a:r>
              <a:rPr lang="en-US" b="1" dirty="0"/>
              <a:t> </a:t>
            </a:r>
            <a:r>
              <a:rPr lang="en-US" b="1" dirty="0" err="1"/>
              <a:t>palīdzēs</a:t>
            </a:r>
            <a:r>
              <a:rPr lang="en-US" b="1" dirty="0"/>
              <a:t> </a:t>
            </a:r>
            <a:r>
              <a:rPr lang="en-US" b="1" dirty="0" err="1"/>
              <a:t>jums</a:t>
            </a:r>
            <a:r>
              <a:rPr lang="en-US" b="1" dirty="0"/>
              <a:t> </a:t>
            </a:r>
            <a:r>
              <a:rPr lang="en-US" sz="2400" b="1" dirty="0" err="1">
                <a:effectLst/>
              </a:rPr>
              <a:t>sasniegt</a:t>
            </a:r>
            <a:r>
              <a:rPr lang="en-US" sz="2400" b="1" dirty="0">
                <a:effectLst/>
              </a:rPr>
              <a:t> </a:t>
            </a:r>
            <a:r>
              <a:rPr lang="en-US" sz="2400" b="1" dirty="0" err="1">
                <a:effectLst/>
              </a:rPr>
              <a:t>savus</a:t>
            </a:r>
            <a:r>
              <a:rPr lang="en-US" sz="2400" b="1" dirty="0">
                <a:effectLst/>
              </a:rPr>
              <a:t> </a:t>
            </a:r>
            <a:r>
              <a:rPr lang="en-US" sz="2400" b="1" dirty="0" err="1">
                <a:effectLst/>
              </a:rPr>
              <a:t>mācīšanās</a:t>
            </a:r>
            <a:r>
              <a:rPr lang="en-US" sz="2400" b="1" dirty="0">
                <a:effectLst/>
              </a:rPr>
              <a:t> </a:t>
            </a:r>
            <a:r>
              <a:rPr lang="en-US" sz="2400" b="1" dirty="0" err="1">
                <a:effectLst/>
              </a:rPr>
              <a:t>mērķus</a:t>
            </a:r>
            <a:r>
              <a:rPr lang="en-US" sz="2400" b="1" dirty="0">
                <a:effectLst/>
              </a:rPr>
              <a:t> </a:t>
            </a:r>
          </a:p>
          <a:p>
            <a:r>
              <a:rPr lang="en-US" sz="2400" b="1" dirty="0" err="1">
                <a:effectLst/>
              </a:rPr>
              <a:t>Digitālais</a:t>
            </a:r>
            <a:r>
              <a:rPr lang="en-US" sz="2400" b="1" dirty="0">
                <a:effectLst/>
              </a:rPr>
              <a:t> </a:t>
            </a:r>
            <a:r>
              <a:rPr lang="en-US" sz="2400" b="1" dirty="0" err="1">
                <a:effectLst/>
              </a:rPr>
              <a:t>saturs</a:t>
            </a:r>
            <a:r>
              <a:rPr lang="en-US" sz="2400" b="1" dirty="0">
                <a:effectLst/>
              </a:rPr>
              <a:t> </a:t>
            </a:r>
            <a:r>
              <a:rPr lang="en-US" sz="2400" dirty="0" err="1">
                <a:effectLst/>
              </a:rPr>
              <a:t>ir</a:t>
            </a:r>
            <a:r>
              <a:rPr lang="en-US" sz="2400" dirty="0">
                <a:effectLst/>
              </a:rPr>
              <a:t> </a:t>
            </a:r>
            <a:r>
              <a:rPr lang="en-US" sz="2400" dirty="0" err="1">
                <a:effectLst/>
              </a:rPr>
              <a:t>tāds</a:t>
            </a:r>
            <a:r>
              <a:rPr lang="en-US" sz="2400" dirty="0">
                <a:effectLst/>
              </a:rPr>
              <a:t> </a:t>
            </a:r>
            <a:r>
              <a:rPr lang="en-US" sz="2400" dirty="0" err="1">
                <a:effectLst/>
              </a:rPr>
              <a:t>saturs</a:t>
            </a:r>
            <a:r>
              <a:rPr lang="en-US" sz="2400" dirty="0">
                <a:effectLst/>
              </a:rPr>
              <a:t>, </a:t>
            </a:r>
            <a:r>
              <a:rPr lang="en-US" sz="2400" dirty="0" err="1">
                <a:effectLst/>
              </a:rPr>
              <a:t>kas</a:t>
            </a:r>
            <a:r>
              <a:rPr lang="en-US" sz="2400" dirty="0">
                <a:effectLst/>
              </a:rPr>
              <a:t> </a:t>
            </a:r>
            <a:r>
              <a:rPr lang="en-US" sz="2400" dirty="0" err="1">
                <a:effectLst/>
              </a:rPr>
              <a:t>ir</a:t>
            </a:r>
            <a:r>
              <a:rPr lang="en-US" sz="2400" dirty="0">
                <a:effectLst/>
              </a:rPr>
              <a:t> </a:t>
            </a:r>
            <a:r>
              <a:rPr lang="en-US" sz="2400" dirty="0" err="1">
                <a:effectLst/>
              </a:rPr>
              <a:t>digitālo</a:t>
            </a:r>
            <a:r>
              <a:rPr lang="en-US" sz="2400" dirty="0">
                <a:effectLst/>
              </a:rPr>
              <a:t> </a:t>
            </a:r>
            <a:r>
              <a:rPr lang="en-US" sz="2400" dirty="0" err="1">
                <a:effectLst/>
              </a:rPr>
              <a:t>datu</a:t>
            </a:r>
            <a:r>
              <a:rPr lang="en-US" sz="2400" dirty="0">
                <a:effectLst/>
              </a:rPr>
              <a:t> </a:t>
            </a:r>
            <a:r>
              <a:rPr lang="en-US" sz="2400" dirty="0" err="1">
                <a:effectLst/>
              </a:rPr>
              <a:t>formātā</a:t>
            </a:r>
            <a:r>
              <a:rPr lang="en-US" sz="2400" dirty="0">
                <a:effectLst/>
              </a:rPr>
              <a:t>.  </a:t>
            </a:r>
            <a:r>
              <a:rPr lang="en-US" sz="2400" dirty="0" err="1">
                <a:effectLst/>
              </a:rPr>
              <a:t>Tas</a:t>
            </a:r>
            <a:r>
              <a:rPr lang="en-US" sz="2400" dirty="0">
                <a:effectLst/>
              </a:rPr>
              <a:t> </a:t>
            </a:r>
            <a:r>
              <a:rPr lang="en-US" sz="2400" dirty="0" err="1">
                <a:effectLst/>
              </a:rPr>
              <a:t>ietver</a:t>
            </a:r>
            <a:r>
              <a:rPr lang="en-US" sz="2400" dirty="0">
                <a:effectLst/>
              </a:rPr>
              <a:t> </a:t>
            </a:r>
            <a:r>
              <a:rPr lang="en-US" sz="2400" dirty="0" err="1">
                <a:effectLst/>
              </a:rPr>
              <a:t>datora</a:t>
            </a:r>
            <a:r>
              <a:rPr lang="en-US" sz="2400" dirty="0">
                <a:effectLst/>
              </a:rPr>
              <a:t> </a:t>
            </a:r>
            <a:r>
              <a:rPr lang="en-US" sz="2400" dirty="0" err="1">
                <a:effectLst/>
              </a:rPr>
              <a:t>failus</a:t>
            </a:r>
            <a:r>
              <a:rPr lang="en-US" sz="2400" dirty="0">
                <a:effectLst/>
              </a:rPr>
              <a:t>, </a:t>
            </a:r>
            <a:r>
              <a:rPr lang="en-US" sz="2400" dirty="0" err="1">
                <a:effectLst/>
              </a:rPr>
              <a:t>straumētu</a:t>
            </a:r>
            <a:r>
              <a:rPr lang="en-US" sz="2400" dirty="0">
                <a:effectLst/>
              </a:rPr>
              <a:t> </a:t>
            </a:r>
            <a:r>
              <a:rPr lang="en-US" sz="2400" dirty="0" err="1">
                <a:effectLst/>
              </a:rPr>
              <a:t>informāciju</a:t>
            </a:r>
            <a:r>
              <a:rPr lang="en-US" dirty="0"/>
              <a:t>, </a:t>
            </a:r>
            <a:r>
              <a:rPr lang="en-US" dirty="0" err="1"/>
              <a:t>kā</a:t>
            </a:r>
            <a:r>
              <a:rPr lang="en-US" dirty="0"/>
              <a:t> </a:t>
            </a:r>
            <a:r>
              <a:rPr lang="en-US" dirty="0" err="1"/>
              <a:t>arī</a:t>
            </a:r>
            <a:r>
              <a:rPr lang="en-US" dirty="0"/>
              <a:t> </a:t>
            </a:r>
            <a:r>
              <a:rPr lang="en-US" dirty="0" err="1"/>
              <a:t>pārraidītu</a:t>
            </a:r>
            <a:r>
              <a:rPr lang="en-US" dirty="0"/>
              <a:t> </a:t>
            </a:r>
            <a:r>
              <a:rPr lang="en-US" dirty="0" err="1"/>
              <a:t>saturu</a:t>
            </a:r>
            <a:r>
              <a:rPr lang="en-US" dirty="0"/>
              <a:t>. </a:t>
            </a:r>
            <a:r>
              <a:rPr lang="en-US" dirty="0" err="1"/>
              <a:t>Tas</a:t>
            </a:r>
            <a:r>
              <a:rPr lang="en-US" dirty="0"/>
              <a:t> </a:t>
            </a:r>
            <a:r>
              <a:rPr lang="en-US" dirty="0" err="1"/>
              <a:t>ir</a:t>
            </a:r>
            <a:r>
              <a:rPr lang="en-US" dirty="0"/>
              <a:t> </a:t>
            </a:r>
            <a:r>
              <a:rPr lang="en-US" dirty="0" err="1"/>
              <a:t>arī</a:t>
            </a:r>
            <a:r>
              <a:rPr lang="en-US" dirty="0"/>
              <a:t> </a:t>
            </a:r>
            <a:r>
              <a:rPr lang="en-US" dirty="0" err="1"/>
              <a:t>pazīstams</a:t>
            </a:r>
            <a:r>
              <a:rPr lang="en-US" dirty="0"/>
              <a:t> </a:t>
            </a:r>
            <a:r>
              <a:rPr lang="en-US" dirty="0" err="1"/>
              <a:t>kā</a:t>
            </a:r>
            <a:r>
              <a:rPr lang="en-US" dirty="0"/>
              <a:t> </a:t>
            </a:r>
            <a:r>
              <a:rPr lang="en-US" dirty="0" err="1"/>
              <a:t>digitālie</a:t>
            </a:r>
            <a:r>
              <a:rPr lang="en-US" dirty="0"/>
              <a:t> </a:t>
            </a:r>
            <a:r>
              <a:rPr lang="en-US" dirty="0" err="1"/>
              <a:t>mediji</a:t>
            </a:r>
            <a:r>
              <a:rPr lang="en-US" dirty="0"/>
              <a:t>.</a:t>
            </a:r>
            <a:r>
              <a:rPr lang="en-US" sz="2400" dirty="0">
                <a:effectLst/>
              </a:rPr>
              <a:t> </a:t>
            </a:r>
          </a:p>
          <a:p>
            <a:r>
              <a:rPr lang="en-US" sz="2400" b="1" i="0" dirty="0" err="1">
                <a:effectLst/>
              </a:rPr>
              <a:t>Informācija</a:t>
            </a:r>
            <a:r>
              <a:rPr lang="en-US" sz="2400" b="1" i="0" dirty="0">
                <a:effectLst/>
              </a:rPr>
              <a:t> </a:t>
            </a:r>
            <a:r>
              <a:rPr lang="en-US" sz="2400" i="0" dirty="0" err="1">
                <a:effectLst/>
              </a:rPr>
              <a:t>ir</a:t>
            </a:r>
            <a:r>
              <a:rPr lang="en-US" sz="2400" i="0" dirty="0">
                <a:effectLst/>
              </a:rPr>
              <a:t> </a:t>
            </a:r>
            <a:r>
              <a:rPr lang="en-US" sz="2400" i="0" dirty="0" err="1">
                <a:effectLst/>
              </a:rPr>
              <a:t>tas</a:t>
            </a:r>
            <a:r>
              <a:rPr lang="en-US" sz="2400" i="0" dirty="0">
                <a:effectLst/>
              </a:rPr>
              <a:t> </a:t>
            </a:r>
            <a:r>
              <a:rPr lang="en-US" sz="2400" i="0" dirty="0" err="1">
                <a:effectLst/>
              </a:rPr>
              <a:t>kopums</a:t>
            </a:r>
            <a:r>
              <a:rPr lang="en-US" sz="2400" i="0" dirty="0">
                <a:effectLst/>
              </a:rPr>
              <a:t>, </a:t>
            </a:r>
            <a:r>
              <a:rPr lang="en-US" sz="2400" i="0" dirty="0" err="1">
                <a:effectLst/>
              </a:rPr>
              <a:t>kas</a:t>
            </a:r>
            <a:r>
              <a:rPr lang="en-US" sz="2400" i="0" dirty="0">
                <a:effectLst/>
              </a:rPr>
              <a:t> </a:t>
            </a:r>
            <a:r>
              <a:rPr lang="en-US" sz="2400" i="0" dirty="0" err="1">
                <a:effectLst/>
              </a:rPr>
              <a:t>tiek</a:t>
            </a:r>
            <a:r>
              <a:rPr lang="en-US" sz="2400" i="0" dirty="0">
                <a:effectLst/>
              </a:rPr>
              <a:t> </a:t>
            </a:r>
            <a:r>
              <a:rPr lang="en-US" sz="2400" i="0" dirty="0" err="1">
                <a:effectLst/>
              </a:rPr>
              <a:t>savākts</a:t>
            </a:r>
            <a:r>
              <a:rPr lang="en-US" sz="2400" i="0" dirty="0">
                <a:effectLst/>
              </a:rPr>
              <a:t>, </a:t>
            </a:r>
            <a:r>
              <a:rPr lang="en-US" sz="2400" i="0" dirty="0" err="1">
                <a:effectLst/>
              </a:rPr>
              <a:t>nodots</a:t>
            </a:r>
            <a:r>
              <a:rPr lang="en-US" sz="2400" i="0" dirty="0">
                <a:effectLst/>
              </a:rPr>
              <a:t> un </a:t>
            </a:r>
            <a:r>
              <a:rPr lang="en-US" sz="2400" i="0" dirty="0" err="1">
                <a:effectLst/>
              </a:rPr>
              <a:t>apstrādāts</a:t>
            </a:r>
            <a:r>
              <a:rPr lang="en-US" sz="2400" i="0" dirty="0">
                <a:effectLst/>
              </a:rPr>
              <a:t> </a:t>
            </a:r>
            <a:r>
              <a:rPr lang="en-US" sz="2400" i="0" dirty="0" err="1">
                <a:effectLst/>
              </a:rPr>
              <a:t>noteiktā</a:t>
            </a:r>
            <a:r>
              <a:rPr lang="en-US" sz="2400" i="0" dirty="0">
                <a:effectLst/>
              </a:rPr>
              <a:t> </a:t>
            </a:r>
            <a:r>
              <a:rPr lang="en-US" sz="2400" i="0" dirty="0" err="1">
                <a:effectLst/>
              </a:rPr>
              <a:t>lietu</a:t>
            </a:r>
            <a:r>
              <a:rPr lang="en-US" sz="2400" i="0" dirty="0">
                <a:effectLst/>
              </a:rPr>
              <a:t> </a:t>
            </a:r>
            <a:r>
              <a:rPr lang="en-US" sz="2400" i="0" dirty="0" err="1">
                <a:effectLst/>
              </a:rPr>
              <a:t>kārtībā</a:t>
            </a:r>
            <a:r>
              <a:rPr lang="en-US" sz="2400" i="0" dirty="0">
                <a:effectLst/>
              </a:rPr>
              <a:t>. </a:t>
            </a:r>
            <a:r>
              <a:rPr lang="en-US" sz="2400" b="0" i="0" dirty="0" err="1">
                <a:effectLst/>
              </a:rPr>
              <a:t>Dati</a:t>
            </a:r>
            <a:r>
              <a:rPr lang="en-US" sz="2400" b="0" i="0" dirty="0">
                <a:effectLst/>
              </a:rPr>
              <a:t> </a:t>
            </a:r>
            <a:r>
              <a:rPr lang="en-US" sz="2400" b="0" i="0" dirty="0" err="1">
                <a:effectLst/>
              </a:rPr>
              <a:t>tiek</a:t>
            </a:r>
            <a:r>
              <a:rPr lang="en-US" sz="2400" b="0" i="0" dirty="0">
                <a:effectLst/>
              </a:rPr>
              <a:t> </a:t>
            </a:r>
            <a:r>
              <a:rPr lang="en-US" sz="2400" b="0" i="0" dirty="0" err="1">
                <a:effectLst/>
              </a:rPr>
              <a:t>pārveidoti</a:t>
            </a:r>
            <a:r>
              <a:rPr lang="en-US" sz="2400" b="0" i="0" dirty="0">
                <a:effectLst/>
              </a:rPr>
              <a:t> par </a:t>
            </a:r>
            <a:r>
              <a:rPr lang="en-US" sz="2400" b="0" i="0" dirty="0" err="1">
                <a:effectLst/>
              </a:rPr>
              <a:t>informāciju</a:t>
            </a:r>
            <a:r>
              <a:rPr lang="en-US" sz="2400" b="0" i="0" dirty="0">
                <a:effectLst/>
              </a:rPr>
              <a:t>, un </a:t>
            </a:r>
            <a:r>
              <a:rPr lang="en-US" sz="2400" b="0" i="0" dirty="0" err="1">
                <a:effectLst/>
              </a:rPr>
              <a:t>tā</a:t>
            </a:r>
            <a:r>
              <a:rPr lang="en-US" sz="2400" b="0" i="0" dirty="0">
                <a:effectLst/>
              </a:rPr>
              <a:t> </a:t>
            </a:r>
            <a:r>
              <a:rPr lang="en-US" sz="2400" b="0" i="0" dirty="0" err="1">
                <a:effectLst/>
              </a:rPr>
              <a:t>tiek</a:t>
            </a:r>
            <a:r>
              <a:rPr lang="en-US" sz="2400" b="0" i="0" dirty="0">
                <a:effectLst/>
              </a:rPr>
              <a:t> </a:t>
            </a:r>
            <a:r>
              <a:rPr lang="en-US" sz="2400" b="0" i="0" dirty="0" err="1">
                <a:effectLst/>
              </a:rPr>
              <a:t>izmantota</a:t>
            </a:r>
            <a:r>
              <a:rPr lang="en-US" sz="2400" b="0" i="0" dirty="0">
                <a:effectLst/>
              </a:rPr>
              <a:t> </a:t>
            </a:r>
            <a:r>
              <a:rPr lang="en-US" sz="2400" b="0" i="0" dirty="0" err="1">
                <a:effectLst/>
              </a:rPr>
              <a:t>uzņēmumos</a:t>
            </a:r>
            <a:r>
              <a:rPr lang="en-US" sz="2400" b="0" i="0" dirty="0">
                <a:effectLst/>
              </a:rPr>
              <a:t> </a:t>
            </a:r>
            <a:r>
              <a:rPr lang="en-US" sz="2400" b="0" i="0" dirty="0" err="1">
                <a:effectLst/>
              </a:rPr>
              <a:t>lēmumu</a:t>
            </a:r>
            <a:r>
              <a:rPr lang="en-US" sz="2400" b="0" i="0" dirty="0">
                <a:effectLst/>
              </a:rPr>
              <a:t> </a:t>
            </a:r>
            <a:r>
              <a:rPr lang="en-US" sz="2400" b="0" i="0" dirty="0" err="1">
                <a:effectLst/>
              </a:rPr>
              <a:t>pieņemšanā</a:t>
            </a:r>
            <a:r>
              <a:rPr lang="en-US" sz="2400" b="0" i="0" dirty="0">
                <a:effectLst/>
              </a:rPr>
              <a:t>. </a:t>
            </a:r>
            <a:r>
              <a:rPr lang="en-US" sz="2400" b="0" i="0" dirty="0" err="1">
                <a:effectLst/>
              </a:rPr>
              <a:t>Piemēram</a:t>
            </a:r>
            <a:r>
              <a:rPr lang="en-US" sz="2400" b="0" i="0" dirty="0">
                <a:effectLst/>
              </a:rPr>
              <a:t>, </a:t>
            </a:r>
            <a:r>
              <a:rPr lang="en-US" sz="2400" b="0" i="0" dirty="0" err="1">
                <a:effectLst/>
              </a:rPr>
              <a:t>uzņēmuma</a:t>
            </a:r>
            <a:r>
              <a:rPr lang="en-US" sz="2400" b="0" i="0" dirty="0">
                <a:effectLst/>
              </a:rPr>
              <a:t> </a:t>
            </a:r>
            <a:r>
              <a:rPr lang="en-US" sz="2400" b="0" i="0" dirty="0" err="1">
                <a:effectLst/>
              </a:rPr>
              <a:t>produkta</a:t>
            </a:r>
            <a:r>
              <a:rPr lang="en-US" sz="2400" b="0" i="0" dirty="0">
                <a:effectLst/>
              </a:rPr>
              <a:t> </a:t>
            </a:r>
            <a:r>
              <a:rPr lang="en-US" sz="2400" b="0" i="0" dirty="0" err="1">
                <a:effectLst/>
              </a:rPr>
              <a:t>pārdošana</a:t>
            </a:r>
            <a:r>
              <a:rPr lang="en-US" sz="2400" b="0" i="0" dirty="0">
                <a:effectLst/>
              </a:rPr>
              <a:t> </a:t>
            </a:r>
            <a:r>
              <a:rPr lang="en-US" sz="2400" b="0" i="0" dirty="0" err="1">
                <a:effectLst/>
              </a:rPr>
              <a:t>ir</a:t>
            </a:r>
            <a:r>
              <a:rPr lang="en-US" sz="2400" b="0" i="0" dirty="0">
                <a:effectLst/>
              </a:rPr>
              <a:t> </a:t>
            </a:r>
            <a:r>
              <a:rPr lang="en-US" sz="2400" b="0" i="0" dirty="0" err="1">
                <a:effectLst/>
              </a:rPr>
              <a:t>dati</a:t>
            </a:r>
            <a:r>
              <a:rPr lang="en-US" sz="2400" b="0" i="0" dirty="0">
                <a:effectLst/>
              </a:rPr>
              <a:t>, </a:t>
            </a:r>
            <a:r>
              <a:rPr lang="en-US" sz="2400" b="0" i="0" dirty="0" err="1">
                <a:effectLst/>
              </a:rPr>
              <a:t>kuri</a:t>
            </a:r>
            <a:r>
              <a:rPr lang="en-US" sz="2400" b="0" i="0" dirty="0">
                <a:effectLst/>
              </a:rPr>
              <a:t> </a:t>
            </a:r>
            <a:r>
              <a:rPr lang="en-US" sz="2400" b="0" i="0" dirty="0" err="1">
                <a:effectLst/>
              </a:rPr>
              <a:t>tiek</a:t>
            </a:r>
            <a:r>
              <a:rPr lang="en-US" sz="2400" b="0" i="0" dirty="0">
                <a:effectLst/>
              </a:rPr>
              <a:t> </a:t>
            </a:r>
            <a:r>
              <a:rPr lang="en-US" sz="2400" b="0" i="0" dirty="0" err="1">
                <a:effectLst/>
              </a:rPr>
              <a:t>pārveidoti</a:t>
            </a:r>
            <a:r>
              <a:rPr lang="en-US" sz="2400" b="0" i="0" dirty="0">
                <a:effectLst/>
              </a:rPr>
              <a:t> </a:t>
            </a:r>
            <a:r>
              <a:rPr lang="en-US" sz="2400" b="0" i="0" dirty="0" err="1">
                <a:effectLst/>
              </a:rPr>
              <a:t>informācijā</a:t>
            </a:r>
            <a:r>
              <a:rPr lang="en-US" sz="2400" b="0" i="0" dirty="0">
                <a:effectLst/>
              </a:rPr>
              <a:t>, </a:t>
            </a:r>
            <a:r>
              <a:rPr lang="en-US" sz="2400" b="0" i="0" dirty="0" err="1">
                <a:effectLst/>
              </a:rPr>
              <a:t>kas</a:t>
            </a:r>
            <a:r>
              <a:rPr lang="en-US" sz="2400" b="0" i="0" dirty="0">
                <a:effectLst/>
              </a:rPr>
              <a:t> </a:t>
            </a:r>
            <a:r>
              <a:rPr lang="en-US" sz="2400" b="0" i="0" dirty="0" err="1">
                <a:effectLst/>
              </a:rPr>
              <a:t>ļauj</a:t>
            </a:r>
            <a:r>
              <a:rPr lang="en-US" sz="2400" b="0" i="0" dirty="0">
                <a:effectLst/>
              </a:rPr>
              <a:t> </a:t>
            </a:r>
            <a:r>
              <a:rPr lang="en-US" sz="2400" b="0" i="0" dirty="0" err="1">
                <a:effectLst/>
              </a:rPr>
              <a:t>uzņēmumam</a:t>
            </a:r>
            <a:r>
              <a:rPr lang="en-US" sz="2400" b="0" i="0" dirty="0">
                <a:effectLst/>
              </a:rPr>
              <a:t> </a:t>
            </a:r>
            <a:r>
              <a:rPr lang="en-US" sz="2400" b="0" i="0" dirty="0" err="1">
                <a:effectLst/>
              </a:rPr>
              <a:t>noteikt</a:t>
            </a:r>
            <a:r>
              <a:rPr lang="en-US" sz="2400" b="0" i="0" dirty="0">
                <a:effectLst/>
              </a:rPr>
              <a:t>, </a:t>
            </a:r>
            <a:r>
              <a:rPr lang="en-US" sz="2400" b="0" i="0" dirty="0" err="1">
                <a:effectLst/>
              </a:rPr>
              <a:t>vai</a:t>
            </a:r>
            <a:r>
              <a:rPr lang="en-US" sz="2400" b="0" i="0" dirty="0">
                <a:effectLst/>
              </a:rPr>
              <a:t> </a:t>
            </a:r>
            <a:r>
              <a:rPr lang="en-US" sz="2400" b="0" i="0" dirty="0" err="1">
                <a:effectLst/>
              </a:rPr>
              <a:t>produktu</a:t>
            </a:r>
            <a:r>
              <a:rPr lang="en-US" sz="2400" b="0" i="0" dirty="0">
                <a:effectLst/>
              </a:rPr>
              <a:t> </a:t>
            </a:r>
            <a:r>
              <a:rPr lang="en-US" sz="2400" b="0" i="0" dirty="0" err="1">
                <a:effectLst/>
              </a:rPr>
              <a:t>varēs</a:t>
            </a:r>
            <a:r>
              <a:rPr lang="en-US" sz="2400" b="0" i="0" dirty="0">
                <a:effectLst/>
              </a:rPr>
              <a:t> </a:t>
            </a:r>
            <a:r>
              <a:rPr lang="en-US" sz="2400" b="0" i="0" dirty="0" err="1">
                <a:effectLst/>
              </a:rPr>
              <a:t>labi</a:t>
            </a:r>
            <a:r>
              <a:rPr lang="en-US" sz="2400" b="0" i="0" dirty="0">
                <a:effectLst/>
              </a:rPr>
              <a:t> </a:t>
            </a:r>
            <a:r>
              <a:rPr lang="en-US" sz="2400" b="0" i="0" dirty="0" err="1">
                <a:effectLst/>
              </a:rPr>
              <a:t>pārdot</a:t>
            </a:r>
            <a:r>
              <a:rPr lang="en-US" sz="2400" b="0" i="0" dirty="0">
                <a:effectLst/>
              </a:rPr>
              <a:t>. </a:t>
            </a:r>
          </a:p>
          <a:p>
            <a:r>
              <a:rPr lang="en-US" sz="2400" b="1" dirty="0" err="1"/>
              <a:t>Izvērtēt</a:t>
            </a:r>
            <a:r>
              <a:rPr lang="en-US" sz="2400" b="1" dirty="0"/>
              <a:t> </a:t>
            </a:r>
            <a:r>
              <a:rPr lang="en-US" sz="2400" b="1" dirty="0" err="1"/>
              <a:t>datus</a:t>
            </a:r>
            <a:r>
              <a:rPr lang="en-US" sz="2400" b="1" dirty="0">
                <a:effectLst/>
              </a:rPr>
              <a:t>, </a:t>
            </a:r>
            <a:r>
              <a:rPr lang="en-US" sz="2400" b="1" dirty="0" err="1">
                <a:effectLst/>
              </a:rPr>
              <a:t>informāciju</a:t>
            </a:r>
            <a:r>
              <a:rPr lang="en-US" sz="2400" b="1" dirty="0">
                <a:effectLst/>
              </a:rPr>
              <a:t> un </a:t>
            </a:r>
            <a:r>
              <a:rPr lang="en-US" sz="2400" b="1" dirty="0" err="1">
                <a:effectLst/>
              </a:rPr>
              <a:t>digitālo</a:t>
            </a:r>
            <a:r>
              <a:rPr lang="en-US" sz="2400" b="1" dirty="0">
                <a:effectLst/>
              </a:rPr>
              <a:t> </a:t>
            </a:r>
            <a:r>
              <a:rPr lang="en-US" sz="2400" b="1" dirty="0" err="1">
                <a:effectLst/>
              </a:rPr>
              <a:t>saturu</a:t>
            </a:r>
            <a:r>
              <a:rPr lang="en-US" sz="2400" b="1" dirty="0">
                <a:effectLst/>
              </a:rPr>
              <a:t> </a:t>
            </a:r>
            <a:r>
              <a:rPr lang="en-US" sz="2400" dirty="0" err="1">
                <a:effectLst/>
              </a:rPr>
              <a:t>nozīmē</a:t>
            </a:r>
            <a:r>
              <a:rPr lang="en-US" sz="2400" dirty="0">
                <a:effectLst/>
              </a:rPr>
              <a:t> </a:t>
            </a:r>
            <a:r>
              <a:rPr lang="en-US" sz="2400" dirty="0" err="1">
                <a:effectLst/>
              </a:rPr>
              <a:t>pārliecināties</a:t>
            </a:r>
            <a:r>
              <a:rPr lang="en-US" sz="2400" dirty="0">
                <a:effectLst/>
              </a:rPr>
              <a:t>, </a:t>
            </a:r>
            <a:r>
              <a:rPr lang="en-US" sz="2400" dirty="0" err="1">
                <a:effectLst/>
              </a:rPr>
              <a:t>ka</a:t>
            </a:r>
            <a:r>
              <a:rPr lang="en-US" sz="2400" dirty="0">
                <a:effectLst/>
              </a:rPr>
              <a:t> tie </a:t>
            </a:r>
            <a:r>
              <a:rPr lang="en-US" sz="2400" dirty="0" err="1">
                <a:effectLst/>
              </a:rPr>
              <a:t>ir</a:t>
            </a:r>
            <a:r>
              <a:rPr lang="en-US" sz="2400" dirty="0">
                <a:effectLst/>
              </a:rPr>
              <a:t> </a:t>
            </a:r>
            <a:r>
              <a:rPr lang="en-US" sz="2400" dirty="0" err="1">
                <a:effectLst/>
              </a:rPr>
              <a:t>svarīgi</a:t>
            </a:r>
            <a:r>
              <a:rPr lang="en-US" sz="2400" dirty="0">
                <a:effectLst/>
              </a:rPr>
              <a:t>, </a:t>
            </a:r>
            <a:r>
              <a:rPr lang="en-US" sz="2400" dirty="0" err="1">
                <a:effectLst/>
              </a:rPr>
              <a:t>būtiski</a:t>
            </a:r>
            <a:r>
              <a:rPr lang="en-US" sz="2400" dirty="0">
                <a:effectLst/>
              </a:rPr>
              <a:t> un </a:t>
            </a:r>
            <a:r>
              <a:rPr lang="en-US" sz="2400" dirty="0" err="1">
                <a:effectLst/>
              </a:rPr>
              <a:t>droši</a:t>
            </a:r>
            <a:r>
              <a:rPr lang="en-US" sz="2400" dirty="0">
                <a:effectLst/>
              </a:rPr>
              <a:t>. </a:t>
            </a:r>
            <a:r>
              <a:rPr lang="en-US" sz="2400" dirty="0" err="1">
                <a:effectLst/>
              </a:rPr>
              <a:t>Tas</a:t>
            </a:r>
            <a:r>
              <a:rPr lang="en-US" sz="2400" dirty="0">
                <a:effectLst/>
              </a:rPr>
              <a:t> </a:t>
            </a:r>
            <a:r>
              <a:rPr lang="en-US" sz="2400">
                <a:effectLst/>
              </a:rPr>
              <a:t>liek </a:t>
            </a:r>
            <a:r>
              <a:rPr lang="en-US" sz="2400" dirty="0" err="1">
                <a:effectLst/>
              </a:rPr>
              <a:t>kritiski</a:t>
            </a:r>
            <a:r>
              <a:rPr lang="en-US" sz="2400" dirty="0">
                <a:effectLst/>
              </a:rPr>
              <a:t> </a:t>
            </a:r>
            <a:r>
              <a:rPr lang="en-US" sz="2400" dirty="0" err="1">
                <a:effectLst/>
              </a:rPr>
              <a:t>paskatīties</a:t>
            </a:r>
            <a:r>
              <a:rPr lang="en-US" sz="2400" dirty="0">
                <a:effectLst/>
              </a:rPr>
              <a:t> </a:t>
            </a:r>
            <a:r>
              <a:rPr lang="en-US" sz="2400" dirty="0" err="1">
                <a:effectLst/>
              </a:rPr>
              <a:t>uz</a:t>
            </a:r>
            <a:r>
              <a:rPr lang="en-US" sz="2400" dirty="0">
                <a:effectLst/>
              </a:rPr>
              <a:t> </a:t>
            </a:r>
            <a:r>
              <a:rPr lang="en-US" sz="2400" dirty="0" err="1">
                <a:effectLst/>
              </a:rPr>
              <a:t>visiem</a:t>
            </a:r>
            <a:r>
              <a:rPr lang="en-US" sz="2400" dirty="0">
                <a:effectLst/>
              </a:rPr>
              <a:t> </a:t>
            </a:r>
            <a:r>
              <a:rPr lang="en-US" sz="2400" dirty="0" err="1">
                <a:effectLst/>
              </a:rPr>
              <a:t>aspektiem</a:t>
            </a:r>
            <a:r>
              <a:rPr lang="en-US" sz="2400" dirty="0">
                <a:effectLst/>
              </a:rPr>
              <a:t>. </a:t>
            </a:r>
            <a:endParaRPr lang="en-IE" dirty="0"/>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a:xfrm>
            <a:off x="447065" y="309491"/>
            <a:ext cx="11097969" cy="1029561"/>
          </a:xfrm>
        </p:spPr>
        <p:txBody>
          <a:bodyPr/>
          <a:lstStyle/>
          <a:p>
            <a:r>
              <a:rPr lang="en-IE" dirty="0"/>
              <a:t>Svarīgākās definīcijas</a:t>
            </a:r>
            <a:endParaRPr lang="x-none" dirty="0"/>
          </a:p>
        </p:txBody>
      </p:sp>
    </p:spTree>
    <p:extLst>
      <p:ext uri="{BB962C8B-B14F-4D97-AF65-F5344CB8AC3E}">
        <p14:creationId xmlns:p14="http://schemas.microsoft.com/office/powerpoint/2010/main" val="3286345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C650D3-EECD-D443-BB7F-78CB8358492D}"/>
              </a:ext>
            </a:extLst>
          </p:cNvPr>
          <p:cNvSpPr>
            <a:spLocks noGrp="1"/>
          </p:cNvSpPr>
          <p:nvPr>
            <p:ph type="body" sz="quarter" idx="16"/>
          </p:nvPr>
        </p:nvSpPr>
        <p:spPr>
          <a:xfrm>
            <a:off x="447065" y="2108492"/>
            <a:ext cx="11102510" cy="4038015"/>
          </a:xfrm>
        </p:spPr>
        <p:txBody>
          <a:bodyPr/>
          <a:lstStyle/>
          <a:p>
            <a:r>
              <a:rPr lang="en-IE" dirty="0"/>
              <a:t>Varētu būt grūti saprast, vai informācija, kuru jūs lasāt internetā ir patiesa. Viens veids, kas palīdz izvairīties no </a:t>
            </a:r>
            <a:r>
              <a:rPr lang="en-IE" dirty="0" err="1"/>
              <a:t>nekvalitatīvas</a:t>
            </a:r>
            <a:r>
              <a:rPr lang="en-IE" dirty="0"/>
              <a:t> informācijas, ir lietot 5Ws (K) metodi, lai noteiktu, vai avots ir ticams. 5 Ws (K) ir:</a:t>
            </a:r>
          </a:p>
          <a:p>
            <a:pPr marL="457200" indent="-457200">
              <a:buAutoNum type="arabicPeriod"/>
            </a:pPr>
            <a:r>
              <a:rPr lang="en-IE" b="1" i="0" dirty="0">
                <a:solidFill>
                  <a:srgbClr val="333333"/>
                </a:solidFill>
                <a:effectLst/>
              </a:rPr>
              <a:t>K</a:t>
            </a:r>
            <a:r>
              <a:rPr lang="en-US" b="1" i="0" dirty="0" err="1">
                <a:solidFill>
                  <a:srgbClr val="333333"/>
                </a:solidFill>
                <a:effectLst/>
              </a:rPr>
              <a:t>urš</a:t>
            </a:r>
            <a:r>
              <a:rPr lang="en-US" b="1" i="0" dirty="0">
                <a:solidFill>
                  <a:srgbClr val="333333"/>
                </a:solidFill>
                <a:effectLst/>
              </a:rPr>
              <a:t> </a:t>
            </a:r>
            <a:r>
              <a:rPr lang="en-US" b="1" i="0" dirty="0" err="1">
                <a:solidFill>
                  <a:srgbClr val="333333"/>
                </a:solidFill>
                <a:effectLst/>
              </a:rPr>
              <a:t>ir</a:t>
            </a:r>
            <a:r>
              <a:rPr lang="en-US" b="1" i="0" dirty="0">
                <a:solidFill>
                  <a:srgbClr val="333333"/>
                </a:solidFill>
                <a:effectLst/>
              </a:rPr>
              <a:t> </a:t>
            </a:r>
            <a:r>
              <a:rPr lang="en-US" b="1" i="0" dirty="0" err="1">
                <a:solidFill>
                  <a:srgbClr val="333333"/>
                </a:solidFill>
                <a:effectLst/>
              </a:rPr>
              <a:t>autors</a:t>
            </a:r>
            <a:r>
              <a:rPr lang="en-US" b="1" i="0" dirty="0">
                <a:solidFill>
                  <a:srgbClr val="333333"/>
                </a:solidFill>
                <a:effectLst/>
              </a:rPr>
              <a:t>? </a:t>
            </a:r>
            <a:r>
              <a:rPr lang="en-US" b="0" i="0" dirty="0" err="1">
                <a:solidFill>
                  <a:srgbClr val="333333"/>
                </a:solidFill>
                <a:effectLst/>
              </a:rPr>
              <a:t>Vai</a:t>
            </a:r>
            <a:r>
              <a:rPr lang="en-US" b="0" i="0" dirty="0">
                <a:solidFill>
                  <a:srgbClr val="333333"/>
                </a:solidFill>
                <a:effectLst/>
              </a:rPr>
              <a:t> </a:t>
            </a:r>
            <a:r>
              <a:rPr lang="en-US" b="0" i="0" dirty="0" err="1">
                <a:solidFill>
                  <a:srgbClr val="333333"/>
                </a:solidFill>
                <a:effectLst/>
              </a:rPr>
              <a:t>viņi</a:t>
            </a:r>
            <a:r>
              <a:rPr lang="en-US" b="0" i="0" dirty="0">
                <a:solidFill>
                  <a:srgbClr val="333333"/>
                </a:solidFill>
                <a:effectLst/>
              </a:rPr>
              <a:t> </a:t>
            </a:r>
            <a:r>
              <a:rPr lang="en-US" b="0" i="0" dirty="0" err="1">
                <a:solidFill>
                  <a:srgbClr val="333333"/>
                </a:solidFill>
                <a:effectLst/>
              </a:rPr>
              <a:t>ir</a:t>
            </a:r>
            <a:r>
              <a:rPr lang="en-US" b="0" i="0" dirty="0">
                <a:solidFill>
                  <a:srgbClr val="333333"/>
                </a:solidFill>
                <a:effectLst/>
              </a:rPr>
              <a:t> </a:t>
            </a:r>
            <a:r>
              <a:rPr lang="en-US" b="0" i="0" dirty="0" err="1">
                <a:solidFill>
                  <a:srgbClr val="333333"/>
                </a:solidFill>
                <a:effectLst/>
              </a:rPr>
              <a:t>uzticami</a:t>
            </a:r>
            <a:r>
              <a:rPr lang="en-US" b="0" i="0" dirty="0">
                <a:solidFill>
                  <a:srgbClr val="333333"/>
                </a:solidFill>
                <a:effectLst/>
              </a:rPr>
              <a:t>, </a:t>
            </a:r>
            <a:r>
              <a:rPr lang="en-US" b="0" i="0" dirty="0" err="1">
                <a:solidFill>
                  <a:srgbClr val="333333"/>
                </a:solidFill>
                <a:effectLst/>
              </a:rPr>
              <a:t>vai</a:t>
            </a:r>
            <a:r>
              <a:rPr lang="en-US" b="0" i="0" dirty="0">
                <a:solidFill>
                  <a:srgbClr val="333333"/>
                </a:solidFill>
                <a:effectLst/>
              </a:rPr>
              <a:t> </a:t>
            </a:r>
            <a:r>
              <a:rPr lang="en-US" b="0" i="0" dirty="0" err="1">
                <a:solidFill>
                  <a:srgbClr val="333333"/>
                </a:solidFill>
                <a:effectLst/>
              </a:rPr>
              <a:t>viņi</a:t>
            </a:r>
            <a:r>
              <a:rPr lang="en-US" b="0" i="0" dirty="0">
                <a:solidFill>
                  <a:srgbClr val="333333"/>
                </a:solidFill>
                <a:effectLst/>
              </a:rPr>
              <a:t> </a:t>
            </a:r>
            <a:r>
              <a:rPr lang="en-US" b="0" i="0" dirty="0" err="1">
                <a:solidFill>
                  <a:srgbClr val="333333"/>
                </a:solidFill>
                <a:effectLst/>
              </a:rPr>
              <a:t>ir</a:t>
            </a:r>
            <a:r>
              <a:rPr lang="en-US" b="0" i="0" dirty="0">
                <a:solidFill>
                  <a:srgbClr val="333333"/>
                </a:solidFill>
                <a:effectLst/>
              </a:rPr>
              <a:t> </a:t>
            </a:r>
            <a:r>
              <a:rPr lang="en-US" b="0" i="0" dirty="0" err="1">
                <a:solidFill>
                  <a:srgbClr val="333333"/>
                </a:solidFill>
                <a:effectLst/>
              </a:rPr>
              <a:t>autoritatīvi</a:t>
            </a:r>
            <a:r>
              <a:rPr lang="en-US" b="0" i="0" dirty="0">
                <a:solidFill>
                  <a:srgbClr val="333333"/>
                </a:solidFill>
                <a:effectLst/>
              </a:rPr>
              <a:t> </a:t>
            </a:r>
            <a:r>
              <a:rPr lang="en-US" b="0" i="0" dirty="0" err="1">
                <a:solidFill>
                  <a:srgbClr val="333333"/>
                </a:solidFill>
                <a:effectLst/>
              </a:rPr>
              <a:t>avoti</a:t>
            </a:r>
            <a:r>
              <a:rPr lang="en-US" b="0" i="0" dirty="0">
                <a:solidFill>
                  <a:srgbClr val="333333"/>
                </a:solidFill>
                <a:effectLst/>
              </a:rPr>
              <a:t> </a:t>
            </a:r>
            <a:r>
              <a:rPr lang="en-US" b="0" i="0" dirty="0" err="1">
                <a:solidFill>
                  <a:srgbClr val="333333"/>
                </a:solidFill>
                <a:effectLst/>
              </a:rPr>
              <a:t>šajā</a:t>
            </a:r>
            <a:r>
              <a:rPr lang="en-US" b="0" i="0" dirty="0">
                <a:solidFill>
                  <a:srgbClr val="333333"/>
                </a:solidFill>
                <a:effectLst/>
              </a:rPr>
              <a:t> </a:t>
            </a:r>
            <a:r>
              <a:rPr lang="en-US" b="0" i="0" dirty="0" err="1">
                <a:solidFill>
                  <a:srgbClr val="333333"/>
                </a:solidFill>
                <a:effectLst/>
              </a:rPr>
              <a:t>jautājumā</a:t>
            </a:r>
            <a:r>
              <a:rPr lang="en-US" b="0" i="0" dirty="0">
                <a:solidFill>
                  <a:srgbClr val="333333"/>
                </a:solidFill>
                <a:effectLst/>
              </a:rPr>
              <a:t>?</a:t>
            </a:r>
          </a:p>
          <a:p>
            <a:pPr marL="457200" indent="-457200">
              <a:buAutoNum type="arabicPeriod"/>
            </a:pPr>
            <a:r>
              <a:rPr lang="en-US" b="1" dirty="0" err="1">
                <a:solidFill>
                  <a:srgbClr val="333333"/>
                </a:solidFill>
              </a:rPr>
              <a:t>Kāds</a:t>
            </a:r>
            <a:r>
              <a:rPr lang="en-US" b="1" dirty="0">
                <a:solidFill>
                  <a:srgbClr val="333333"/>
                </a:solidFill>
              </a:rPr>
              <a:t> </a:t>
            </a:r>
            <a:r>
              <a:rPr lang="en-US" b="1" dirty="0" err="1">
                <a:solidFill>
                  <a:srgbClr val="333333"/>
                </a:solidFill>
              </a:rPr>
              <a:t>ir</a:t>
            </a:r>
            <a:r>
              <a:rPr lang="en-US" b="1" dirty="0">
                <a:solidFill>
                  <a:srgbClr val="333333"/>
                </a:solidFill>
              </a:rPr>
              <a:t> </a:t>
            </a:r>
            <a:r>
              <a:rPr lang="en-US" b="1" dirty="0" err="1">
                <a:solidFill>
                  <a:srgbClr val="333333"/>
                </a:solidFill>
              </a:rPr>
              <a:t>šī</a:t>
            </a:r>
            <a:r>
              <a:rPr lang="en-US" b="1" dirty="0">
                <a:solidFill>
                  <a:srgbClr val="333333"/>
                </a:solidFill>
              </a:rPr>
              <a:t> </a:t>
            </a:r>
            <a:r>
              <a:rPr lang="en-US" b="1" dirty="0" err="1">
                <a:solidFill>
                  <a:srgbClr val="333333"/>
                </a:solidFill>
              </a:rPr>
              <a:t>satura</a:t>
            </a:r>
            <a:r>
              <a:rPr lang="en-US" b="1" dirty="0">
                <a:solidFill>
                  <a:srgbClr val="333333"/>
                </a:solidFill>
              </a:rPr>
              <a:t> </a:t>
            </a:r>
            <a:r>
              <a:rPr lang="en-US" b="1" dirty="0" err="1">
                <a:solidFill>
                  <a:srgbClr val="333333"/>
                </a:solidFill>
              </a:rPr>
              <a:t>mērķis</a:t>
            </a:r>
            <a:r>
              <a:rPr lang="en-US" b="1" dirty="0">
                <a:solidFill>
                  <a:srgbClr val="333333"/>
                </a:solidFill>
              </a:rPr>
              <a:t>? </a:t>
            </a:r>
            <a:r>
              <a:rPr lang="en-US" dirty="0" err="1">
                <a:solidFill>
                  <a:srgbClr val="333333"/>
                </a:solidFill>
              </a:rPr>
              <a:t>Vai</a:t>
            </a:r>
            <a:r>
              <a:rPr lang="en-US" dirty="0">
                <a:solidFill>
                  <a:srgbClr val="333333"/>
                </a:solidFill>
              </a:rPr>
              <a:t> </a:t>
            </a:r>
            <a:r>
              <a:rPr lang="en-US" dirty="0" err="1">
                <a:solidFill>
                  <a:srgbClr val="333333"/>
                </a:solidFill>
              </a:rPr>
              <a:t>tas</a:t>
            </a:r>
            <a:r>
              <a:rPr lang="en-US" dirty="0">
                <a:solidFill>
                  <a:srgbClr val="333333"/>
                </a:solidFill>
              </a:rPr>
              <a:t> </a:t>
            </a:r>
            <a:r>
              <a:rPr lang="en-US" dirty="0" err="1">
                <a:solidFill>
                  <a:srgbClr val="333333"/>
                </a:solidFill>
              </a:rPr>
              <a:t>sniedz</a:t>
            </a:r>
            <a:r>
              <a:rPr lang="en-US" dirty="0">
                <a:solidFill>
                  <a:srgbClr val="333333"/>
                </a:solidFill>
              </a:rPr>
              <a:t> </a:t>
            </a:r>
            <a:r>
              <a:rPr lang="en-US" dirty="0" err="1">
                <a:solidFill>
                  <a:srgbClr val="333333"/>
                </a:solidFill>
              </a:rPr>
              <a:t>precīzu</a:t>
            </a:r>
            <a:r>
              <a:rPr lang="en-US" dirty="0">
                <a:solidFill>
                  <a:srgbClr val="333333"/>
                </a:solidFill>
              </a:rPr>
              <a:t> </a:t>
            </a:r>
            <a:r>
              <a:rPr lang="en-US" dirty="0" err="1">
                <a:solidFill>
                  <a:srgbClr val="333333"/>
                </a:solidFill>
              </a:rPr>
              <a:t>informāciju</a:t>
            </a:r>
            <a:r>
              <a:rPr lang="en-US" dirty="0">
                <a:solidFill>
                  <a:srgbClr val="333333"/>
                </a:solidFill>
              </a:rPr>
              <a:t> un </a:t>
            </a:r>
            <a:r>
              <a:rPr lang="en-US" dirty="0" err="1">
                <a:solidFill>
                  <a:srgbClr val="333333"/>
                </a:solidFill>
              </a:rPr>
              <a:t>kalpo</a:t>
            </a:r>
            <a:r>
              <a:rPr lang="en-US" dirty="0">
                <a:solidFill>
                  <a:srgbClr val="333333"/>
                </a:solidFill>
              </a:rPr>
              <a:t> </a:t>
            </a:r>
            <a:r>
              <a:rPr lang="en-US" dirty="0" err="1">
                <a:solidFill>
                  <a:srgbClr val="333333"/>
                </a:solidFill>
              </a:rPr>
              <a:t>šim</a:t>
            </a:r>
            <a:r>
              <a:rPr lang="en-US" dirty="0">
                <a:solidFill>
                  <a:srgbClr val="333333"/>
                </a:solidFill>
              </a:rPr>
              <a:t> </a:t>
            </a:r>
            <a:r>
              <a:rPr lang="en-US" dirty="0" err="1">
                <a:solidFill>
                  <a:srgbClr val="333333"/>
                </a:solidFill>
              </a:rPr>
              <a:t>mērķim</a:t>
            </a:r>
            <a:r>
              <a:rPr lang="en-US" dirty="0">
                <a:solidFill>
                  <a:srgbClr val="333333"/>
                </a:solidFill>
              </a:rPr>
              <a:t>?</a:t>
            </a:r>
          </a:p>
          <a:p>
            <a:pPr marL="457200" indent="-457200">
              <a:buAutoNum type="arabicPeriod"/>
            </a:pPr>
            <a:r>
              <a:rPr lang="en-US" i="0" dirty="0">
                <a:solidFill>
                  <a:srgbClr val="333333"/>
                </a:solidFill>
                <a:effectLst/>
              </a:rPr>
              <a:t>No</a:t>
            </a:r>
            <a:r>
              <a:rPr lang="en-US" b="1" i="0" dirty="0">
                <a:solidFill>
                  <a:srgbClr val="333333"/>
                </a:solidFill>
                <a:effectLst/>
              </a:rPr>
              <a:t> </a:t>
            </a:r>
            <a:r>
              <a:rPr lang="en-US" b="1" i="0" dirty="0" err="1">
                <a:solidFill>
                  <a:srgbClr val="333333"/>
                </a:solidFill>
                <a:effectLst/>
              </a:rPr>
              <a:t>kurienes</a:t>
            </a:r>
            <a:r>
              <a:rPr lang="en-US" b="1" i="0" dirty="0">
                <a:solidFill>
                  <a:srgbClr val="333333"/>
                </a:solidFill>
                <a:effectLst/>
              </a:rPr>
              <a:t> </a:t>
            </a:r>
            <a:r>
              <a:rPr lang="en-US" b="1" i="0" dirty="0" err="1">
                <a:solidFill>
                  <a:srgbClr val="333333"/>
                </a:solidFill>
                <a:effectLst/>
              </a:rPr>
              <a:t>šis</a:t>
            </a:r>
            <a:r>
              <a:rPr lang="en-US" b="1" i="0" dirty="0">
                <a:solidFill>
                  <a:srgbClr val="333333"/>
                </a:solidFill>
                <a:effectLst/>
              </a:rPr>
              <a:t> </a:t>
            </a:r>
            <a:r>
              <a:rPr lang="en-US" b="1" i="0" dirty="0" err="1">
                <a:solidFill>
                  <a:srgbClr val="333333"/>
                </a:solidFill>
                <a:effectLst/>
              </a:rPr>
              <a:t>saturs</a:t>
            </a:r>
            <a:r>
              <a:rPr lang="en-US" b="1" i="0" dirty="0">
                <a:solidFill>
                  <a:srgbClr val="333333"/>
                </a:solidFill>
                <a:effectLst/>
              </a:rPr>
              <a:t>? </a:t>
            </a:r>
            <a:r>
              <a:rPr lang="en-US" b="0" i="0" dirty="0" err="1">
                <a:solidFill>
                  <a:srgbClr val="333333"/>
                </a:solidFill>
                <a:effectLst/>
              </a:rPr>
              <a:t>Vai</a:t>
            </a:r>
            <a:r>
              <a:rPr lang="en-US" b="0" i="0" dirty="0">
                <a:solidFill>
                  <a:srgbClr val="333333"/>
                </a:solidFill>
                <a:effectLst/>
              </a:rPr>
              <a:t> </a:t>
            </a:r>
            <a:r>
              <a:rPr lang="en-US" b="0" i="0" dirty="0" err="1">
                <a:solidFill>
                  <a:srgbClr val="333333"/>
                </a:solidFill>
                <a:effectLst/>
              </a:rPr>
              <a:t>izdevējs</a:t>
            </a:r>
            <a:r>
              <a:rPr lang="en-US" b="0" i="0" dirty="0">
                <a:solidFill>
                  <a:srgbClr val="333333"/>
                </a:solidFill>
                <a:effectLst/>
              </a:rPr>
              <a:t> </a:t>
            </a:r>
            <a:r>
              <a:rPr lang="en-US" b="0" i="0" dirty="0" err="1">
                <a:solidFill>
                  <a:srgbClr val="333333"/>
                </a:solidFill>
                <a:effectLst/>
              </a:rPr>
              <a:t>ir</a:t>
            </a:r>
            <a:r>
              <a:rPr lang="en-US" b="0" i="0" dirty="0">
                <a:solidFill>
                  <a:srgbClr val="333333"/>
                </a:solidFill>
                <a:effectLst/>
              </a:rPr>
              <a:t> </a:t>
            </a:r>
            <a:r>
              <a:rPr lang="en-US" b="0" i="0" dirty="0" err="1">
                <a:solidFill>
                  <a:srgbClr val="333333"/>
                </a:solidFill>
                <a:effectLst/>
              </a:rPr>
              <a:t>cienījams</a:t>
            </a:r>
            <a:r>
              <a:rPr lang="en-US" b="0" i="0" dirty="0">
                <a:solidFill>
                  <a:srgbClr val="333333"/>
                </a:solidFill>
                <a:effectLst/>
              </a:rPr>
              <a:t> un </a:t>
            </a:r>
            <a:r>
              <a:rPr lang="en-US" b="0" i="0" dirty="0" err="1">
                <a:solidFill>
                  <a:srgbClr val="333333"/>
                </a:solidFill>
                <a:effectLst/>
              </a:rPr>
              <a:t>labi</a:t>
            </a:r>
            <a:r>
              <a:rPr lang="en-US" b="0" i="0" dirty="0">
                <a:solidFill>
                  <a:srgbClr val="333333"/>
                </a:solidFill>
                <a:effectLst/>
              </a:rPr>
              <a:t> </a:t>
            </a:r>
            <a:r>
              <a:rPr lang="en-US" b="0" i="0" dirty="0" err="1">
                <a:solidFill>
                  <a:srgbClr val="333333"/>
                </a:solidFill>
                <a:effectLst/>
              </a:rPr>
              <a:t>zināms</a:t>
            </a:r>
            <a:r>
              <a:rPr lang="en-US" b="0" i="0" dirty="0">
                <a:solidFill>
                  <a:srgbClr val="333333"/>
                </a:solidFill>
                <a:effectLst/>
              </a:rPr>
              <a:t>?</a:t>
            </a:r>
          </a:p>
          <a:p>
            <a:pPr marL="457200" indent="-457200">
              <a:buAutoNum type="arabicPeriod"/>
            </a:pPr>
            <a:r>
              <a:rPr lang="en-US" b="1" dirty="0" err="1">
                <a:solidFill>
                  <a:srgbClr val="333333"/>
                </a:solidFill>
              </a:rPr>
              <a:t>Kāpēc</a:t>
            </a:r>
            <a:r>
              <a:rPr lang="en-US" b="1" dirty="0">
                <a:solidFill>
                  <a:srgbClr val="333333"/>
                </a:solidFill>
              </a:rPr>
              <a:t> </a:t>
            </a:r>
            <a:r>
              <a:rPr lang="en-US" b="1" dirty="0" err="1">
                <a:solidFill>
                  <a:srgbClr val="333333"/>
                </a:solidFill>
              </a:rPr>
              <a:t>šāds</a:t>
            </a:r>
            <a:r>
              <a:rPr lang="en-US" b="1" dirty="0">
                <a:solidFill>
                  <a:srgbClr val="333333"/>
                </a:solidFill>
              </a:rPr>
              <a:t> </a:t>
            </a:r>
            <a:r>
              <a:rPr lang="en-US" b="1" dirty="0" err="1">
                <a:solidFill>
                  <a:srgbClr val="333333"/>
                </a:solidFill>
              </a:rPr>
              <a:t>avots</a:t>
            </a:r>
            <a:r>
              <a:rPr lang="en-US" b="1" dirty="0">
                <a:solidFill>
                  <a:srgbClr val="333333"/>
                </a:solidFill>
              </a:rPr>
              <a:t> </a:t>
            </a:r>
            <a:r>
              <a:rPr lang="en-US" b="1" dirty="0" err="1">
                <a:solidFill>
                  <a:srgbClr val="333333"/>
                </a:solidFill>
              </a:rPr>
              <a:t>pastāv</a:t>
            </a:r>
            <a:r>
              <a:rPr lang="en-US" b="1" i="0" dirty="0">
                <a:solidFill>
                  <a:srgbClr val="333333"/>
                </a:solidFill>
                <a:effectLst/>
              </a:rPr>
              <a:t>? </a:t>
            </a:r>
            <a:r>
              <a:rPr lang="en-US" b="0" i="0" dirty="0" err="1">
                <a:solidFill>
                  <a:srgbClr val="333333"/>
                </a:solidFill>
                <a:effectLst/>
              </a:rPr>
              <a:t>Kāds</a:t>
            </a:r>
            <a:r>
              <a:rPr lang="en-US" b="0" i="0" dirty="0">
                <a:solidFill>
                  <a:srgbClr val="333333"/>
                </a:solidFill>
                <a:effectLst/>
              </a:rPr>
              <a:t> </a:t>
            </a:r>
            <a:r>
              <a:rPr lang="en-US" b="0" i="0" dirty="0" err="1">
                <a:solidFill>
                  <a:srgbClr val="333333"/>
                </a:solidFill>
                <a:effectLst/>
              </a:rPr>
              <a:t>ir</a:t>
            </a:r>
            <a:r>
              <a:rPr lang="en-US" b="0" i="0" dirty="0">
                <a:solidFill>
                  <a:srgbClr val="333333"/>
                </a:solidFill>
                <a:effectLst/>
              </a:rPr>
              <a:t> </a:t>
            </a:r>
            <a:r>
              <a:rPr lang="en-US" b="0" i="0" dirty="0" err="1">
                <a:solidFill>
                  <a:srgbClr val="333333"/>
                </a:solidFill>
                <a:effectLst/>
              </a:rPr>
              <a:t>tā</a:t>
            </a:r>
            <a:r>
              <a:rPr lang="en-US" b="0" i="0" dirty="0">
                <a:solidFill>
                  <a:srgbClr val="333333"/>
                </a:solidFill>
                <a:effectLst/>
              </a:rPr>
              <a:t> </a:t>
            </a:r>
            <a:r>
              <a:rPr lang="en-US" b="0" i="0" dirty="0" err="1">
                <a:solidFill>
                  <a:srgbClr val="333333"/>
                </a:solidFill>
                <a:effectLst/>
              </a:rPr>
              <a:t>nolūks</a:t>
            </a:r>
            <a:r>
              <a:rPr lang="en-US" b="0" i="0" dirty="0">
                <a:solidFill>
                  <a:srgbClr val="333333"/>
                </a:solidFill>
                <a:effectLst/>
              </a:rPr>
              <a:t> un </a:t>
            </a:r>
            <a:r>
              <a:rPr lang="en-US" b="0" i="0" dirty="0" err="1">
                <a:solidFill>
                  <a:srgbClr val="333333"/>
                </a:solidFill>
                <a:effectLst/>
              </a:rPr>
              <a:t>mērķis</a:t>
            </a:r>
            <a:r>
              <a:rPr lang="en-US" b="0" i="0" dirty="0">
                <a:solidFill>
                  <a:srgbClr val="333333"/>
                </a:solidFill>
                <a:effectLst/>
              </a:rPr>
              <a:t>?</a:t>
            </a:r>
          </a:p>
          <a:p>
            <a:pPr marL="457200" indent="-457200">
              <a:buAutoNum type="arabicPeriod"/>
            </a:pPr>
            <a:r>
              <a:rPr lang="en-US" b="1" dirty="0" err="1">
                <a:solidFill>
                  <a:srgbClr val="333333"/>
                </a:solidFill>
              </a:rPr>
              <a:t>Kā</a:t>
            </a:r>
            <a:r>
              <a:rPr lang="en-US" b="1" dirty="0">
                <a:solidFill>
                  <a:srgbClr val="333333"/>
                </a:solidFill>
              </a:rPr>
              <a:t> </a:t>
            </a:r>
            <a:r>
              <a:rPr lang="en-US" b="1" dirty="0" err="1">
                <a:solidFill>
                  <a:srgbClr val="333333"/>
                </a:solidFill>
              </a:rPr>
              <a:t>varam</a:t>
            </a:r>
            <a:r>
              <a:rPr lang="en-US" b="1" dirty="0">
                <a:solidFill>
                  <a:srgbClr val="333333"/>
                </a:solidFill>
              </a:rPr>
              <a:t> </a:t>
            </a:r>
            <a:r>
              <a:rPr lang="en-US" b="1" dirty="0" err="1">
                <a:solidFill>
                  <a:srgbClr val="333333"/>
                </a:solidFill>
              </a:rPr>
              <a:t>šo</a:t>
            </a:r>
            <a:r>
              <a:rPr lang="en-US" b="1" dirty="0">
                <a:solidFill>
                  <a:srgbClr val="333333"/>
                </a:solidFill>
              </a:rPr>
              <a:t> </a:t>
            </a:r>
            <a:r>
              <a:rPr lang="en-US" b="1" dirty="0" err="1">
                <a:solidFill>
                  <a:srgbClr val="333333"/>
                </a:solidFill>
              </a:rPr>
              <a:t>avotu</a:t>
            </a:r>
            <a:r>
              <a:rPr lang="en-US" b="1" dirty="0">
                <a:solidFill>
                  <a:srgbClr val="333333"/>
                </a:solidFill>
              </a:rPr>
              <a:t> </a:t>
            </a:r>
            <a:r>
              <a:rPr lang="en-US" b="1" dirty="0" err="1">
                <a:solidFill>
                  <a:srgbClr val="333333"/>
                </a:solidFill>
              </a:rPr>
              <a:t>salīdzināt</a:t>
            </a:r>
            <a:r>
              <a:rPr lang="en-US" b="1" dirty="0">
                <a:solidFill>
                  <a:srgbClr val="333333"/>
                </a:solidFill>
              </a:rPr>
              <a:t> </a:t>
            </a:r>
            <a:r>
              <a:rPr lang="en-US" b="1" dirty="0" err="1">
                <a:solidFill>
                  <a:srgbClr val="333333"/>
                </a:solidFill>
              </a:rPr>
              <a:t>ar</a:t>
            </a:r>
            <a:r>
              <a:rPr lang="en-US" b="1" dirty="0">
                <a:solidFill>
                  <a:srgbClr val="333333"/>
                </a:solidFill>
              </a:rPr>
              <a:t> </a:t>
            </a:r>
            <a:r>
              <a:rPr lang="en-US" b="1" dirty="0" err="1">
                <a:solidFill>
                  <a:srgbClr val="333333"/>
                </a:solidFill>
              </a:rPr>
              <a:t>citiem</a:t>
            </a:r>
            <a:r>
              <a:rPr lang="en-US" b="1" dirty="0">
                <a:solidFill>
                  <a:srgbClr val="333333"/>
                </a:solidFill>
              </a:rPr>
              <a:t>? </a:t>
            </a:r>
            <a:r>
              <a:rPr lang="en-US" dirty="0" err="1">
                <a:solidFill>
                  <a:srgbClr val="333333"/>
                </a:solidFill>
              </a:rPr>
              <a:t>Vai</a:t>
            </a:r>
            <a:r>
              <a:rPr lang="en-US" dirty="0">
                <a:solidFill>
                  <a:srgbClr val="333333"/>
                </a:solidFill>
              </a:rPr>
              <a:t> </a:t>
            </a:r>
            <a:r>
              <a:rPr lang="en-US" dirty="0" err="1">
                <a:solidFill>
                  <a:srgbClr val="333333"/>
                </a:solidFill>
              </a:rPr>
              <a:t>citi</a:t>
            </a:r>
            <a:r>
              <a:rPr lang="en-US" dirty="0">
                <a:solidFill>
                  <a:srgbClr val="333333"/>
                </a:solidFill>
              </a:rPr>
              <a:t> </a:t>
            </a:r>
            <a:r>
              <a:rPr lang="en-US" dirty="0" err="1">
                <a:solidFill>
                  <a:srgbClr val="333333"/>
                </a:solidFill>
              </a:rPr>
              <a:t>avoti</a:t>
            </a:r>
            <a:r>
              <a:rPr lang="en-US" dirty="0">
                <a:solidFill>
                  <a:srgbClr val="333333"/>
                </a:solidFill>
              </a:rPr>
              <a:t> </a:t>
            </a:r>
            <a:r>
              <a:rPr lang="en-US" dirty="0" err="1">
                <a:solidFill>
                  <a:srgbClr val="333333"/>
                </a:solidFill>
              </a:rPr>
              <a:t>līdzinās</a:t>
            </a:r>
            <a:r>
              <a:rPr lang="en-US" dirty="0">
                <a:solidFill>
                  <a:srgbClr val="333333"/>
                </a:solidFill>
              </a:rPr>
              <a:t> </a:t>
            </a:r>
            <a:r>
              <a:rPr lang="en-US" dirty="0" err="1">
                <a:solidFill>
                  <a:srgbClr val="333333"/>
                </a:solidFill>
              </a:rPr>
              <a:t>ar</a:t>
            </a:r>
            <a:r>
              <a:rPr lang="en-US" dirty="0">
                <a:solidFill>
                  <a:srgbClr val="333333"/>
                </a:solidFill>
              </a:rPr>
              <a:t> </a:t>
            </a:r>
            <a:r>
              <a:rPr lang="en-US" dirty="0" err="1">
                <a:solidFill>
                  <a:srgbClr val="333333"/>
                </a:solidFill>
              </a:rPr>
              <a:t>šo</a:t>
            </a:r>
            <a:r>
              <a:rPr lang="en-US" dirty="0">
                <a:solidFill>
                  <a:srgbClr val="333333"/>
                </a:solidFill>
              </a:rPr>
              <a:t> </a:t>
            </a:r>
            <a:r>
              <a:rPr lang="en-US" dirty="0" err="1">
                <a:solidFill>
                  <a:srgbClr val="333333"/>
                </a:solidFill>
              </a:rPr>
              <a:t>avotu</a:t>
            </a:r>
            <a:r>
              <a:rPr lang="en-US" dirty="0">
                <a:solidFill>
                  <a:srgbClr val="333333"/>
                </a:solidFill>
              </a:rPr>
              <a:t> </a:t>
            </a:r>
            <a:r>
              <a:rPr lang="en-US" dirty="0" err="1">
                <a:solidFill>
                  <a:srgbClr val="333333"/>
                </a:solidFill>
              </a:rPr>
              <a:t>vai</a:t>
            </a:r>
            <a:r>
              <a:rPr lang="en-US" dirty="0">
                <a:solidFill>
                  <a:srgbClr val="333333"/>
                </a:solidFill>
              </a:rPr>
              <a:t> </a:t>
            </a:r>
            <a:r>
              <a:rPr lang="en-US" dirty="0" err="1">
                <a:solidFill>
                  <a:srgbClr val="333333"/>
                </a:solidFill>
              </a:rPr>
              <a:t>arī</a:t>
            </a:r>
            <a:r>
              <a:rPr lang="en-US" dirty="0">
                <a:solidFill>
                  <a:srgbClr val="333333"/>
                </a:solidFill>
              </a:rPr>
              <a:t> </a:t>
            </a:r>
            <a:r>
              <a:rPr lang="en-US" dirty="0" err="1">
                <a:solidFill>
                  <a:srgbClr val="333333"/>
                </a:solidFill>
              </a:rPr>
              <a:t>ir</a:t>
            </a:r>
            <a:r>
              <a:rPr lang="en-US" dirty="0">
                <a:solidFill>
                  <a:srgbClr val="333333"/>
                </a:solidFill>
              </a:rPr>
              <a:t> </a:t>
            </a:r>
            <a:r>
              <a:rPr lang="en-US" dirty="0" err="1">
                <a:solidFill>
                  <a:srgbClr val="333333"/>
                </a:solidFill>
              </a:rPr>
              <a:t>milzu</a:t>
            </a:r>
            <a:r>
              <a:rPr lang="en-US" dirty="0">
                <a:solidFill>
                  <a:srgbClr val="333333"/>
                </a:solidFill>
              </a:rPr>
              <a:t> </a:t>
            </a:r>
            <a:r>
              <a:rPr lang="en-US" dirty="0" err="1">
                <a:solidFill>
                  <a:srgbClr val="333333"/>
                </a:solidFill>
              </a:rPr>
              <a:t>atšķirības</a:t>
            </a:r>
            <a:r>
              <a:rPr lang="en-US" dirty="0">
                <a:solidFill>
                  <a:srgbClr val="333333"/>
                </a:solidFill>
              </a:rPr>
              <a:t> </a:t>
            </a:r>
            <a:r>
              <a:rPr lang="en-US" dirty="0" err="1">
                <a:solidFill>
                  <a:srgbClr val="333333"/>
                </a:solidFill>
              </a:rPr>
              <a:t>informācijā</a:t>
            </a:r>
            <a:r>
              <a:rPr lang="en-US" dirty="0">
                <a:solidFill>
                  <a:srgbClr val="333333"/>
                </a:solidFill>
              </a:rPr>
              <a:t>, </a:t>
            </a:r>
            <a:r>
              <a:rPr lang="en-US" dirty="0" err="1">
                <a:solidFill>
                  <a:srgbClr val="333333"/>
                </a:solidFill>
              </a:rPr>
              <a:t>ko</a:t>
            </a:r>
            <a:r>
              <a:rPr lang="en-US" dirty="0">
                <a:solidFill>
                  <a:srgbClr val="333333"/>
                </a:solidFill>
              </a:rPr>
              <a:t> </a:t>
            </a:r>
            <a:r>
              <a:rPr lang="en-US" dirty="0" err="1">
                <a:solidFill>
                  <a:srgbClr val="333333"/>
                </a:solidFill>
              </a:rPr>
              <a:t>sniedz</a:t>
            </a:r>
            <a:r>
              <a:rPr lang="en-US" dirty="0">
                <a:solidFill>
                  <a:srgbClr val="333333"/>
                </a:solidFill>
              </a:rPr>
              <a:t> </a:t>
            </a:r>
            <a:r>
              <a:rPr lang="en-US" dirty="0" err="1">
                <a:solidFill>
                  <a:srgbClr val="333333"/>
                </a:solidFill>
              </a:rPr>
              <a:t>šie</a:t>
            </a:r>
            <a:r>
              <a:rPr lang="en-US" dirty="0">
                <a:solidFill>
                  <a:srgbClr val="333333"/>
                </a:solidFill>
              </a:rPr>
              <a:t> </a:t>
            </a:r>
            <a:r>
              <a:rPr lang="en-US" dirty="0" err="1">
                <a:solidFill>
                  <a:srgbClr val="333333"/>
                </a:solidFill>
              </a:rPr>
              <a:t>avoti</a:t>
            </a:r>
            <a:r>
              <a:rPr lang="en-US" dirty="0">
                <a:solidFill>
                  <a:srgbClr val="333333"/>
                </a:solidFill>
              </a:rPr>
              <a:t>?</a:t>
            </a:r>
            <a:endParaRPr lang="x-none" dirty="0"/>
          </a:p>
        </p:txBody>
      </p:sp>
      <p:sp>
        <p:nvSpPr>
          <p:cNvPr id="6" name="Text Placeholder 5">
            <a:extLst>
              <a:ext uri="{FF2B5EF4-FFF2-40B4-BE49-F238E27FC236}">
                <a16:creationId xmlns:a16="http://schemas.microsoft.com/office/drawing/2014/main" id="{0AADC0DB-5B98-EF45-907F-51606CDD7EEE}"/>
              </a:ext>
            </a:extLst>
          </p:cNvPr>
          <p:cNvSpPr>
            <a:spLocks noGrp="1"/>
          </p:cNvSpPr>
          <p:nvPr>
            <p:ph type="body" sz="quarter" idx="18"/>
          </p:nvPr>
        </p:nvSpPr>
        <p:spPr/>
        <p:txBody>
          <a:bodyPr>
            <a:normAutofit/>
          </a:bodyPr>
          <a:lstStyle/>
          <a:p>
            <a:r>
              <a:rPr lang="en-IE" dirty="0"/>
              <a:t>Kā pārliecināties, ka informācija ir uzticama</a:t>
            </a:r>
            <a:endParaRPr lang="x-none" dirty="0"/>
          </a:p>
        </p:txBody>
      </p:sp>
    </p:spTree>
    <p:extLst>
      <p:ext uri="{BB962C8B-B14F-4D97-AF65-F5344CB8AC3E}">
        <p14:creationId xmlns:p14="http://schemas.microsoft.com/office/powerpoint/2010/main" val="3006228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07A6E6-48DD-C7B7-9EE0-3BD92937BC42}"/>
              </a:ext>
            </a:extLst>
          </p:cNvPr>
          <p:cNvSpPr>
            <a:spLocks noGrp="1"/>
          </p:cNvSpPr>
          <p:nvPr>
            <p:ph type="body" sz="quarter" idx="16"/>
          </p:nvPr>
        </p:nvSpPr>
        <p:spPr>
          <a:xfrm>
            <a:off x="574065" y="2171992"/>
            <a:ext cx="11102510" cy="4038015"/>
          </a:xfrm>
        </p:spPr>
        <p:txBody>
          <a:bodyPr/>
          <a:lstStyle/>
          <a:p>
            <a:r>
              <a:rPr lang="en-IE" sz="2200" b="1" dirty="0">
                <a:effectLst/>
                <a:latin typeface="Calibri" panose="020F0502020204030204" pitchFamily="34" charset="0"/>
                <a:ea typeface="Calibri" panose="020F0502020204030204" pitchFamily="34" charset="0"/>
              </a:rPr>
              <a:t>Esi uzmanīgs </a:t>
            </a:r>
            <a:r>
              <a:rPr lang="en-IE" sz="2200" dirty="0">
                <a:effectLst/>
                <a:latin typeface="Calibri" panose="020F0502020204030204" pitchFamily="34" charset="0"/>
                <a:ea typeface="Calibri" panose="020F0502020204030204" pitchFamily="34" charset="0"/>
              </a:rPr>
              <a:t>ar informāciju, kas saķērusi vīrusu – tā bieži var būt ‘klikšķēsma’ (raksti, kas ar nodomu ir maldinoši, lai radītu klikšķus un skatījumus). Ja tas ir foto vai video, tas pat varētu būt rediģēts. 	</a:t>
            </a:r>
          </a:p>
          <a:p>
            <a:r>
              <a:rPr lang="en-IE" sz="2200" b="1" dirty="0">
                <a:effectLst/>
                <a:latin typeface="Calibri" panose="020F0502020204030204" pitchFamily="34" charset="0"/>
                <a:ea typeface="Calibri" panose="020F0502020204030204" pitchFamily="34" charset="0"/>
              </a:rPr>
              <a:t>Pārbaudiet URL</a:t>
            </a:r>
            <a:r>
              <a:rPr lang="en-IE" sz="2200" dirty="0">
                <a:effectLst/>
                <a:latin typeface="Calibri" panose="020F0502020204030204" pitchFamily="34" charset="0"/>
                <a:ea typeface="Calibri" panose="020F0502020204030204" pitchFamily="34" charset="0"/>
              </a:rPr>
              <a:t> – daudzas surogātpasta vietnes tiek izmantotas, lai iegūtu reklāmas skatījumus peļņas gūšanai, kuru nolūks ne vienmēr ir piedāvāt precīzu vai drošu informāciju. Pārliecinieties, ka jūsu informācija nāk no droša avota, piemēram, no recenzētiem žurnāliem.</a:t>
            </a:r>
          </a:p>
          <a:p>
            <a:r>
              <a:rPr lang="en-IE" sz="2200" b="1" dirty="0">
                <a:effectLst/>
                <a:latin typeface="Calibri" panose="020F0502020204030204" pitchFamily="34" charset="0"/>
                <a:ea typeface="Calibri" panose="020F0502020204030204" pitchFamily="34" charset="0"/>
              </a:rPr>
              <a:t>Salīdziniet avotus </a:t>
            </a:r>
            <a:r>
              <a:rPr lang="en-IE" sz="2200" dirty="0">
                <a:effectLst/>
                <a:latin typeface="Calibri" panose="020F0502020204030204" pitchFamily="34" charset="0"/>
                <a:ea typeface="Calibri" panose="020F0502020204030204" pitchFamily="34" charset="0"/>
              </a:rPr>
              <a:t>– vai jūsu informācija saskan </a:t>
            </a:r>
            <a:r>
              <a:rPr lang="en-IE" sz="2200" dirty="0" err="1">
                <a:effectLst/>
                <a:latin typeface="Calibri" panose="020F0502020204030204" pitchFamily="34" charset="0"/>
                <a:ea typeface="Calibri" panose="020F0502020204030204" pitchFamily="34" charset="0"/>
              </a:rPr>
              <a:t>ar</a:t>
            </a:r>
            <a:r>
              <a:rPr lang="en-IE" sz="2200" dirty="0">
                <a:effectLst/>
                <a:latin typeface="Calibri" panose="020F0502020204030204" pitchFamily="34" charset="0"/>
                <a:ea typeface="Calibri" panose="020F0502020204030204" pitchFamily="34" charset="0"/>
              </a:rPr>
              <a:t> </a:t>
            </a:r>
            <a:r>
              <a:rPr lang="en-IE" sz="2200" dirty="0" err="1">
                <a:effectLst/>
                <a:latin typeface="Calibri" panose="020F0502020204030204" pitchFamily="34" charset="0"/>
                <a:ea typeface="Calibri" panose="020F0502020204030204" pitchFamily="34" charset="0"/>
              </a:rPr>
              <a:t>informāciju</a:t>
            </a:r>
            <a:r>
              <a:rPr lang="en-IE" sz="2200" dirty="0">
                <a:effectLst/>
                <a:latin typeface="Calibri" panose="020F0502020204030204" pitchFamily="34" charset="0"/>
                <a:ea typeface="Calibri" panose="020F0502020204030204" pitchFamily="34" charset="0"/>
              </a:rPr>
              <a:t>, </a:t>
            </a:r>
            <a:r>
              <a:rPr lang="en-IE" sz="2200" dirty="0" err="1">
                <a:effectLst/>
                <a:latin typeface="Calibri" panose="020F0502020204030204" pitchFamily="34" charset="0"/>
                <a:ea typeface="Calibri" panose="020F0502020204030204" pitchFamily="34" charset="0"/>
              </a:rPr>
              <a:t>kas</a:t>
            </a:r>
            <a:r>
              <a:rPr lang="en-IE" sz="2200" dirty="0">
                <a:effectLst/>
                <a:latin typeface="Calibri" panose="020F0502020204030204" pitchFamily="34" charset="0"/>
                <a:ea typeface="Calibri" panose="020F0502020204030204" pitchFamily="34" charset="0"/>
              </a:rPr>
              <a:t> </a:t>
            </a:r>
            <a:r>
              <a:rPr lang="en-IE" sz="2200" dirty="0" err="1">
                <a:effectLst/>
                <a:latin typeface="Calibri" panose="020F0502020204030204" pitchFamily="34" charset="0"/>
                <a:ea typeface="Calibri" panose="020F0502020204030204" pitchFamily="34" charset="0"/>
              </a:rPr>
              <a:t>iegūta</a:t>
            </a:r>
            <a:r>
              <a:rPr lang="en-IE" sz="2200" dirty="0">
                <a:effectLst/>
                <a:latin typeface="Calibri" panose="020F0502020204030204" pitchFamily="34" charset="0"/>
                <a:ea typeface="Calibri" panose="020F0502020204030204" pitchFamily="34" charset="0"/>
              </a:rPr>
              <a:t> no citiem avotiem? Ja ir liela atšķirība starp tīmekļa vietnēm, jums var nākties veikt tālāku pētīšanu vai arī sazināties ar ekspertiem, kuri šo tēmu pārzina. </a:t>
            </a:r>
            <a:endParaRPr lang="en-IE" dirty="0"/>
          </a:p>
        </p:txBody>
      </p:sp>
      <p:sp>
        <p:nvSpPr>
          <p:cNvPr id="6" name="Text Placeholder 5">
            <a:extLst>
              <a:ext uri="{FF2B5EF4-FFF2-40B4-BE49-F238E27FC236}">
                <a16:creationId xmlns:a16="http://schemas.microsoft.com/office/drawing/2014/main" id="{84DFE541-457A-B2A4-0E3E-F3B21292AB03}"/>
              </a:ext>
            </a:extLst>
          </p:cNvPr>
          <p:cNvSpPr>
            <a:spLocks noGrp="1"/>
          </p:cNvSpPr>
          <p:nvPr>
            <p:ph type="body" sz="quarter" idx="18"/>
          </p:nvPr>
        </p:nvSpPr>
        <p:spPr/>
        <p:txBody>
          <a:bodyPr>
            <a:normAutofit/>
          </a:bodyPr>
          <a:lstStyle/>
          <a:p>
            <a:r>
              <a:rPr lang="en-IE" b="1" dirty="0"/>
              <a:t>Atceries svarīgās lietas…</a:t>
            </a:r>
          </a:p>
        </p:txBody>
      </p:sp>
    </p:spTree>
    <p:extLst>
      <p:ext uri="{BB962C8B-B14F-4D97-AF65-F5344CB8AC3E}">
        <p14:creationId xmlns:p14="http://schemas.microsoft.com/office/powerpoint/2010/main" val="136975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0F58155-A845-131C-8E98-9A58EDF1E63F}"/>
              </a:ext>
            </a:extLst>
          </p:cNvPr>
          <p:cNvSpPr>
            <a:spLocks noGrp="1"/>
          </p:cNvSpPr>
          <p:nvPr>
            <p:ph type="pic" sz="quarter" idx="15"/>
          </p:nvPr>
        </p:nvSpPr>
        <p:spPr/>
      </p:sp>
      <p:sp>
        <p:nvSpPr>
          <p:cNvPr id="3" name="Text Placeholder 2">
            <a:extLst>
              <a:ext uri="{FF2B5EF4-FFF2-40B4-BE49-F238E27FC236}">
                <a16:creationId xmlns:a16="http://schemas.microsoft.com/office/drawing/2014/main" id="{1E1A8D95-3495-F899-5A26-B7D3A8F96EA8}"/>
              </a:ext>
            </a:extLst>
          </p:cNvPr>
          <p:cNvSpPr>
            <a:spLocks noGrp="1"/>
          </p:cNvSpPr>
          <p:nvPr>
            <p:ph type="body" sz="quarter" idx="17"/>
          </p:nvPr>
        </p:nvSpPr>
        <p:spPr>
          <a:xfrm>
            <a:off x="447066" y="1419515"/>
            <a:ext cx="5327569" cy="3642009"/>
          </a:xfrm>
        </p:spPr>
        <p:txBody>
          <a:bodyPr/>
          <a:lstStyle/>
          <a:p>
            <a:r>
              <a:rPr lang="en-IE" sz="2400" dirty="0" err="1"/>
              <a:t>Noklikšķini</a:t>
            </a:r>
            <a:r>
              <a:rPr lang="en-IE" sz="2400" dirty="0"/>
              <a:t>, lai skatītos video par to, kā izvērtēt digitālo informāciju. </a:t>
            </a:r>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https://www.youtube.com/watch?v=dSzosKrKi-I</a:t>
            </a:r>
            <a:endParaRPr lang="en-IE" sz="2400" dirty="0">
              <a:solidFill>
                <a:srgbClr val="F9A169"/>
              </a:solidFill>
            </a:endParaRPr>
          </a:p>
          <a:p>
            <a:endParaRPr lang="en-IE" dirty="0"/>
          </a:p>
        </p:txBody>
      </p:sp>
      <p:sp>
        <p:nvSpPr>
          <p:cNvPr id="9" name="Text Placeholder 8">
            <a:extLst>
              <a:ext uri="{FF2B5EF4-FFF2-40B4-BE49-F238E27FC236}">
                <a16:creationId xmlns:a16="http://schemas.microsoft.com/office/drawing/2014/main" id="{569FF233-4EED-9E59-0949-61C707DADC4A}"/>
              </a:ext>
            </a:extLst>
          </p:cNvPr>
          <p:cNvSpPr>
            <a:spLocks noGrp="1"/>
          </p:cNvSpPr>
          <p:nvPr>
            <p:ph type="body" sz="quarter" idx="13"/>
          </p:nvPr>
        </p:nvSpPr>
        <p:spPr>
          <a:xfrm>
            <a:off x="447066" y="309491"/>
            <a:ext cx="5804647" cy="1022351"/>
          </a:xfrm>
        </p:spPr>
        <p:txBody>
          <a:bodyPr>
            <a:normAutofit fontScale="92500" lnSpcReduction="10000"/>
          </a:bodyPr>
          <a:lstStyle/>
          <a:p>
            <a:r>
              <a:rPr lang="en-IE" dirty="0">
                <a:solidFill>
                  <a:srgbClr val="8D5B98"/>
                </a:solidFill>
              </a:rPr>
              <a:t>Noskaties video -</a:t>
            </a:r>
          </a:p>
          <a:p>
            <a:r>
              <a:rPr lang="en-IE" sz="3000" dirty="0">
                <a:solidFill>
                  <a:srgbClr val="8D5B98"/>
                </a:solidFill>
              </a:rPr>
              <a:t>Informācijas izvērtēšana</a:t>
            </a:r>
          </a:p>
        </p:txBody>
      </p:sp>
      <p:pic>
        <p:nvPicPr>
          <p:cNvPr id="11" name="Online Media 10" title="Evaluating Information">
            <a:hlinkClick r:id="" action="ppaction://media"/>
            <a:extLst>
              <a:ext uri="{FF2B5EF4-FFF2-40B4-BE49-F238E27FC236}">
                <a16:creationId xmlns:a16="http://schemas.microsoft.com/office/drawing/2014/main" id="{2D62359E-20E8-7E97-9813-4ED147E14B99}"/>
              </a:ext>
            </a:extLst>
          </p:cNvPr>
          <p:cNvPicPr>
            <a:picLocks noRot="1" noChangeAspect="1"/>
          </p:cNvPicPr>
          <p:nvPr>
            <a:videoFile r:link="rId1"/>
          </p:nvPr>
        </p:nvPicPr>
        <p:blipFill>
          <a:blip r:embed="rId4"/>
          <a:stretch>
            <a:fillRect/>
          </a:stretch>
        </p:blipFill>
        <p:spPr>
          <a:xfrm>
            <a:off x="7372351" y="1223694"/>
            <a:ext cx="4778594" cy="4033653"/>
          </a:xfrm>
          <a:prstGeom prst="rect">
            <a:avLst/>
          </a:prstGeom>
        </p:spPr>
      </p:pic>
      <p:pic>
        <p:nvPicPr>
          <p:cNvPr id="7" name="Graphic 6" descr="Mouse outline">
            <a:extLst>
              <a:ext uri="{FF2B5EF4-FFF2-40B4-BE49-F238E27FC236}">
                <a16:creationId xmlns:a16="http://schemas.microsoft.com/office/drawing/2014/main" id="{7487F69A-0F87-05CD-6FC5-44E94DD882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7512121" y="237710"/>
            <a:ext cx="683699" cy="683699"/>
          </a:xfrm>
          <a:prstGeom prst="rect">
            <a:avLst/>
          </a:prstGeom>
        </p:spPr>
      </p:pic>
      <p:sp>
        <p:nvSpPr>
          <p:cNvPr id="8" name="TextBox 7">
            <a:extLst>
              <a:ext uri="{FF2B5EF4-FFF2-40B4-BE49-F238E27FC236}">
                <a16:creationId xmlns:a16="http://schemas.microsoft.com/office/drawing/2014/main" id="{94CC791B-D13A-149A-FF48-68068FBCD4CC}"/>
              </a:ext>
            </a:extLst>
          </p:cNvPr>
          <p:cNvSpPr txBox="1"/>
          <p:nvPr/>
        </p:nvSpPr>
        <p:spPr>
          <a:xfrm>
            <a:off x="8201944" y="317950"/>
            <a:ext cx="2254720" cy="523220"/>
          </a:xfrm>
          <a:prstGeom prst="rect">
            <a:avLst/>
          </a:prstGeom>
          <a:noFill/>
        </p:spPr>
        <p:txBody>
          <a:bodyPr wrap="square" rtlCol="0">
            <a:spAutoFit/>
          </a:bodyPr>
          <a:lstStyle/>
          <a:p>
            <a:r>
              <a:rPr lang="hr-BA" sz="2800" b="1" dirty="0">
                <a:solidFill>
                  <a:srgbClr val="E78631"/>
                </a:solidFill>
              </a:rPr>
              <a:t>Click to watch</a:t>
            </a:r>
            <a:endParaRPr lang="en-US" sz="2800" b="1" dirty="0">
              <a:solidFill>
                <a:srgbClr val="E78631"/>
              </a:solidFill>
            </a:endParaRPr>
          </a:p>
        </p:txBody>
      </p:sp>
    </p:spTree>
    <p:extLst>
      <p:ext uri="{BB962C8B-B14F-4D97-AF65-F5344CB8AC3E}">
        <p14:creationId xmlns:p14="http://schemas.microsoft.com/office/powerpoint/2010/main" val="247300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text, skiing, slope&#10;&#10;Description automatically generated">
            <a:extLst>
              <a:ext uri="{FF2B5EF4-FFF2-40B4-BE49-F238E27FC236}">
                <a16:creationId xmlns:a16="http://schemas.microsoft.com/office/drawing/2014/main" id="{1C49C5AC-F82C-343E-6AA9-CD78DA2E733C}"/>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4401" r="14401"/>
          <a:stretch>
            <a:fillRect/>
          </a:stretch>
        </p:blipFill>
        <p:spPr/>
      </p:pic>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27"/>
          </p:nvPr>
        </p:nvSpPr>
        <p:spPr>
          <a:xfrm>
            <a:off x="447066" y="1377248"/>
            <a:ext cx="5140933" cy="3251547"/>
          </a:xfrm>
        </p:spPr>
        <p:txBody>
          <a:bodyPr/>
          <a:lstStyle/>
          <a:p>
            <a:r>
              <a:rPr lang="en-IE" dirty="0">
                <a:solidFill>
                  <a:srgbClr val="0675AD"/>
                </a:solidFill>
              </a:rPr>
              <a:t>Lasiet rakstu par 13 rīkiem, kurus darbina mākslīgais intelekts un kuri filtrē, bloķē un atklāj nepatiesu informāciju.</a:t>
            </a:r>
          </a:p>
          <a:p>
            <a:r>
              <a:rPr lang="en-IE" dirty="0">
                <a:solidFill>
                  <a:srgbClr val="0675AD"/>
                </a:solidFill>
              </a:rPr>
              <a:t>Šie </a:t>
            </a:r>
            <a:r>
              <a:rPr lang="en-IE" dirty="0" err="1">
                <a:solidFill>
                  <a:srgbClr val="0675AD"/>
                </a:solidFill>
              </a:rPr>
              <a:t>rīki</a:t>
            </a:r>
            <a:r>
              <a:rPr lang="en-IE" dirty="0">
                <a:solidFill>
                  <a:srgbClr val="0675AD"/>
                </a:solidFill>
              </a:rPr>
              <a:t> </a:t>
            </a:r>
            <a:r>
              <a:rPr lang="en-IE" dirty="0" err="1">
                <a:solidFill>
                  <a:srgbClr val="0675AD"/>
                </a:solidFill>
              </a:rPr>
              <a:t>analizē</a:t>
            </a:r>
            <a:r>
              <a:rPr lang="en-IE" dirty="0">
                <a:solidFill>
                  <a:srgbClr val="0675AD"/>
                </a:solidFill>
              </a:rPr>
              <a:t> autora ticamību, salīdzina avotus un palīdz pat </a:t>
            </a:r>
            <a:r>
              <a:rPr lang="en-IE" dirty="0" err="1">
                <a:solidFill>
                  <a:srgbClr val="0675AD"/>
                </a:solidFill>
              </a:rPr>
              <a:t>atrod</a:t>
            </a:r>
            <a:r>
              <a:rPr lang="en-IE" dirty="0">
                <a:solidFill>
                  <a:srgbClr val="0675AD"/>
                </a:solidFill>
              </a:rPr>
              <a:t> ‘dziļos viltojumus’ – viltotus video, kuri var sagraut cilvēku reputāciju un  radīt lielu kaitējumu. </a:t>
            </a:r>
          </a:p>
          <a:p>
            <a:r>
              <a:rPr lang="en-IE" dirty="0">
                <a:solidFill>
                  <a:srgbClr val="F9A169"/>
                </a:solidFill>
              </a:rPr>
              <a:t>Article: </a:t>
            </a:r>
            <a:r>
              <a:rPr lang="en-IE" dirty="0">
                <a:solidFill>
                  <a:srgbClr val="F9A169"/>
                </a:solidFill>
                <a:hlinkClick r:id="rId3">
                  <a:extLst>
                    <a:ext uri="{A12FA001-AC4F-418D-AE19-62706E023703}">
                      <ahyp:hlinkClr xmlns:ahyp="http://schemas.microsoft.com/office/drawing/2018/hyperlinkcolor" val="tx"/>
                    </a:ext>
                  </a:extLst>
                </a:hlinkClick>
              </a:rPr>
              <a:t>https://thetrustedweb.org/ai-powered-tools-for-fighting-fake-news/</a:t>
            </a:r>
            <a:endParaRPr lang="en-IE" dirty="0">
              <a:solidFill>
                <a:srgbClr val="F9A169"/>
              </a:solidFill>
            </a:endParaRPr>
          </a:p>
          <a:p>
            <a:endParaRPr lang="en-IE" dirty="0"/>
          </a:p>
        </p:txBody>
      </p:sp>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8"/>
          </p:nvPr>
        </p:nvSpPr>
        <p:spPr>
          <a:xfrm>
            <a:off x="447066" y="309491"/>
            <a:ext cx="5648934" cy="724179"/>
          </a:xfrm>
        </p:spPr>
        <p:txBody>
          <a:bodyPr>
            <a:normAutofit fontScale="92500"/>
          </a:bodyPr>
          <a:lstStyle/>
          <a:p>
            <a:r>
              <a:rPr lang="en-IE" dirty="0"/>
              <a:t>Vingrinājums: Lasiet šo rakstu</a:t>
            </a:r>
          </a:p>
        </p:txBody>
      </p:sp>
    </p:spTree>
    <p:extLst>
      <p:ext uri="{BB962C8B-B14F-4D97-AF65-F5344CB8AC3E}">
        <p14:creationId xmlns:p14="http://schemas.microsoft.com/office/powerpoint/2010/main" val="1365696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7065" y="1512683"/>
            <a:ext cx="4372585" cy="2687842"/>
          </a:xfrm>
        </p:spPr>
        <p:txBody>
          <a:bodyPr/>
          <a:lstStyle/>
          <a:p>
            <a:r>
              <a:rPr lang="lv" b="1" i="1" dirty="0">
                <a:solidFill>
                  <a:srgbClr val="E78631"/>
                </a:solidFill>
                <a:ea typeface="+mn-lt"/>
                <a:cs typeface="+mn-lt"/>
              </a:rPr>
              <a:t>Pārskats par rakstu:</a:t>
            </a:r>
            <a:r>
              <a:rPr lang="lv" b="1" dirty="0">
                <a:solidFill>
                  <a:srgbClr val="E78631"/>
                </a:solidFill>
                <a:ea typeface="+mn-lt"/>
                <a:cs typeface="+mn-lt"/>
              </a:rPr>
              <a:t> </a:t>
            </a:r>
            <a:r>
              <a:rPr lang="en-US" dirty="0" err="1">
                <a:solidFill>
                  <a:schemeClr val="tx1">
                    <a:lumMod val="65000"/>
                    <a:lumOff val="35000"/>
                  </a:schemeClr>
                </a:solidFill>
                <a:ea typeface="+mn-lt"/>
                <a:cs typeface="+mn-lt"/>
              </a:rPr>
              <a:t>Šī</a:t>
            </a:r>
            <a:r>
              <a:rPr lang="en-US" dirty="0">
                <a:solidFill>
                  <a:schemeClr val="tx1">
                    <a:lumMod val="65000"/>
                    <a:lumOff val="35000"/>
                  </a:schemeClr>
                </a:solidFill>
                <a:ea typeface="+mn-lt"/>
                <a:cs typeface="+mn-lt"/>
              </a:rPr>
              <a:t> </a:t>
            </a:r>
            <a:r>
              <a:rPr lang="en-US" dirty="0" err="1">
                <a:solidFill>
                  <a:schemeClr val="tx1">
                    <a:lumMod val="65000"/>
                    <a:lumOff val="35000"/>
                  </a:schemeClr>
                </a:solidFill>
                <a:ea typeface="+mn-lt"/>
                <a:cs typeface="+mn-lt"/>
              </a:rPr>
              <a:t>tī</a:t>
            </a:r>
            <a:r>
              <a:rPr lang="lv" dirty="0">
                <a:solidFill>
                  <a:schemeClr val="tx1">
                    <a:lumMod val="65000"/>
                    <a:lumOff val="35000"/>
                  </a:schemeClr>
                </a:solidFill>
                <a:ea typeface="+mn-lt"/>
                <a:cs typeface="+mn-lt"/>
              </a:rPr>
              <a:t>mekļa lapa darbojas kā rīkkopa ar saitēm un aprakstiem uz 82 rīkiem/platformām, kuru mērķis ir novērst dezinformāciju, viltus ziņas, neuzticamus sociālo mediju kontus un daudz ko citu.</a:t>
            </a:r>
            <a:endParaRPr lang="hr-BA" dirty="0">
              <a:solidFill>
                <a:schemeClr val="tx1">
                  <a:lumMod val="65000"/>
                  <a:lumOff val="35000"/>
                </a:schemeClr>
              </a:solidFill>
              <a:cs typeface="Calibri"/>
            </a:endParaRPr>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p:txBody>
          <a:bodyPr/>
          <a:lstStyle/>
          <a:p>
            <a:r>
              <a:rPr lang="lv" dirty="0"/>
              <a:t>Lasīt un mācīties</a:t>
            </a:r>
            <a:endParaRPr lang="hr-BA" dirty="0"/>
          </a:p>
        </p:txBody>
      </p:sp>
      <p:pic>
        <p:nvPicPr>
          <p:cNvPr id="8" name="Picture 7">
            <a:extLst>
              <a:ext uri="{FF2B5EF4-FFF2-40B4-BE49-F238E27FC236}">
                <a16:creationId xmlns:a16="http://schemas.microsoft.com/office/drawing/2014/main" id="{E27DEED1-929F-AE21-F7CF-FCDD3F5182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818" t="-1279"/>
          <a:stretch/>
        </p:blipFill>
        <p:spPr>
          <a:xfrm>
            <a:off x="5095875" y="839451"/>
            <a:ext cx="7096125" cy="5448580"/>
          </a:xfrm>
          <a:prstGeom prst="rect">
            <a:avLst/>
          </a:prstGeom>
        </p:spPr>
      </p:pic>
      <p:pic>
        <p:nvPicPr>
          <p:cNvPr id="9" name="Picture 8">
            <a:hlinkClick r:id="rId3"/>
            <a:extLst>
              <a:ext uri="{FF2B5EF4-FFF2-40B4-BE49-F238E27FC236}">
                <a16:creationId xmlns:a16="http://schemas.microsoft.com/office/drawing/2014/main" id="{293BC69A-EA88-F2BD-6992-859B696F43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1688" y="1770521"/>
            <a:ext cx="3961012" cy="2557100"/>
          </a:xfrm>
          <a:prstGeom prst="rect">
            <a:avLst/>
          </a:prstGeom>
        </p:spPr>
      </p:pic>
    </p:spTree>
    <p:extLst>
      <p:ext uri="{BB962C8B-B14F-4D97-AF65-F5344CB8AC3E}">
        <p14:creationId xmlns:p14="http://schemas.microsoft.com/office/powerpoint/2010/main" val="1749347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9ADBE4-C7CA-584C-0788-91DBA95C20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21609" y="1993166"/>
            <a:ext cx="6685270" cy="4074455"/>
          </a:xfrm>
          <a:prstGeom prst="rect">
            <a:avLst/>
          </a:prstGeom>
        </p:spPr>
      </p:pic>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7064" y="1852326"/>
            <a:ext cx="5259469" cy="3153347"/>
          </a:xfrm>
        </p:spPr>
        <p:txBody>
          <a:bodyPr/>
          <a:lstStyle/>
          <a:p>
            <a:pPr algn="ctr"/>
            <a:r>
              <a:rPr lang="lv" sz="2000" b="1" i="1" dirty="0">
                <a:solidFill>
                  <a:srgbClr val="E78631"/>
                </a:solidFill>
                <a:ea typeface="+mn-lt"/>
                <a:cs typeface="+mn-lt"/>
              </a:rPr>
              <a:t>Kas? </a:t>
            </a:r>
            <a:r>
              <a:rPr lang="lv" sz="2000" dirty="0">
                <a:ea typeface="+mn-lt"/>
                <a:cs typeface="+mn-lt"/>
              </a:rPr>
              <a:t>Vai tīmeklis var būt jūsu izglītojamo labākais līdzeklis cīņā pret meliem?</a:t>
            </a:r>
          </a:p>
          <a:p>
            <a:pPr algn="just"/>
            <a:r>
              <a:rPr lang="lv" sz="2000" dirty="0">
                <a:ea typeface="+mn-lt"/>
                <a:cs typeface="+mn-lt"/>
              </a:rPr>
              <a:t>No mēmiem</a:t>
            </a:r>
            <a:r>
              <a:rPr lang="en-US" sz="2000" dirty="0">
                <a:ea typeface="+mn-lt"/>
                <a:cs typeface="+mn-lt"/>
              </a:rPr>
              <a:t> </a:t>
            </a:r>
            <a:r>
              <a:rPr lang="lv" sz="2000" dirty="0">
                <a:ea typeface="+mn-lt"/>
                <a:cs typeface="+mn-lt"/>
              </a:rPr>
              <a:t>vīrus</a:t>
            </a:r>
            <a:r>
              <a:rPr lang="en-US" sz="2000" dirty="0" err="1">
                <a:ea typeface="+mn-lt"/>
                <a:cs typeface="+mn-lt"/>
              </a:rPr>
              <a:t>iem</a:t>
            </a:r>
            <a:r>
              <a:rPr lang="lv" sz="2000" dirty="0">
                <a:ea typeface="+mn-lt"/>
                <a:cs typeface="+mn-lt"/>
              </a:rPr>
              <a:t> līdz tā sauktajām "viltus ziņām" tīmeklis ir pārpildīts ar informāciju — patiesu, nepatiesu un visu, kas pa vidu. Daudziem interneta lietotājiem tas padara tīmekli par sarežģītu vietu, kur atrast ticamus un uzticamus avotus. Tātad, kāds ir labākais veids, kā palīdzēt </a:t>
            </a:r>
            <a:r>
              <a:rPr lang="en-US" sz="2000" dirty="0" err="1">
                <a:ea typeface="+mn-lt"/>
                <a:cs typeface="+mn-lt"/>
              </a:rPr>
              <a:t>izglītojamajiem</a:t>
            </a:r>
            <a:r>
              <a:rPr lang="lv" sz="2000" dirty="0">
                <a:ea typeface="+mn-lt"/>
                <a:cs typeface="+mn-lt"/>
              </a:rPr>
              <a:t> efektīvi izmantot tīmekli kā faktu pārbaudes rīku</a:t>
            </a:r>
            <a:r>
              <a:rPr lang="en-US" sz="2000" dirty="0">
                <a:ea typeface="+mn-lt"/>
                <a:cs typeface="+mn-lt"/>
              </a:rPr>
              <a:t>.</a:t>
            </a:r>
            <a:r>
              <a:rPr lang="lv" sz="2000" dirty="0">
                <a:ea typeface="+mn-lt"/>
                <a:cs typeface="+mn-lt"/>
              </a:rPr>
              <a:t> Šeit jūs atradīsiet resursus un praktiskus padomus, kā palīdzēt </a:t>
            </a:r>
            <a:r>
              <a:rPr lang="en-US" sz="2000" dirty="0" err="1">
                <a:ea typeface="+mn-lt"/>
                <a:cs typeface="+mn-lt"/>
              </a:rPr>
              <a:t>izglītojamajiem</a:t>
            </a:r>
            <a:r>
              <a:rPr lang="lv" sz="2000" dirty="0">
                <a:ea typeface="+mn-lt"/>
                <a:cs typeface="+mn-lt"/>
              </a:rPr>
              <a:t> tiešsaistē atrast ticamu informāciju.</a:t>
            </a:r>
            <a:endParaRPr lang="hr-BA" sz="2000" dirty="0">
              <a:solidFill>
                <a:srgbClr val="000000"/>
              </a:solidFill>
              <a:cs typeface="Calibri"/>
            </a:endParaRPr>
          </a:p>
          <a:p>
            <a:endParaRPr lang="en-RU" sz="4000"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1"/>
            <a:ext cx="9509735" cy="858909"/>
          </a:xfrm>
        </p:spPr>
        <p:txBody>
          <a:bodyPr>
            <a:normAutofit/>
          </a:bodyPr>
          <a:lstStyle/>
          <a:p>
            <a:r>
              <a:rPr lang="lv" sz="4800" dirty="0"/>
              <a:t>Lasi un mācies !</a:t>
            </a:r>
            <a:endParaRPr lang="hr-BA" sz="4800" dirty="0"/>
          </a:p>
        </p:txBody>
      </p:sp>
      <p:pic>
        <p:nvPicPr>
          <p:cNvPr id="7" name="Picture 6">
            <a:hlinkClick r:id="rId3"/>
            <a:extLst>
              <a:ext uri="{FF2B5EF4-FFF2-40B4-BE49-F238E27FC236}">
                <a16:creationId xmlns:a16="http://schemas.microsoft.com/office/drawing/2014/main" id="{28CFA513-A6FA-2F79-31B4-6E096D3126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050" r="6610"/>
          <a:stretch/>
        </p:blipFill>
        <p:spPr>
          <a:xfrm>
            <a:off x="6296025" y="2274096"/>
            <a:ext cx="4804302" cy="3050379"/>
          </a:xfrm>
          <a:prstGeom prst="rect">
            <a:avLst/>
          </a:prstGeom>
        </p:spPr>
      </p:pic>
    </p:spTree>
    <p:extLst>
      <p:ext uri="{BB962C8B-B14F-4D97-AF65-F5344CB8AC3E}">
        <p14:creationId xmlns:p14="http://schemas.microsoft.com/office/powerpoint/2010/main" val="137801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442524" y="1188416"/>
            <a:ext cx="11102510" cy="4540413"/>
          </a:xfrm>
        </p:spPr>
        <p:txBody>
          <a:bodyPr/>
          <a:lstStyle/>
          <a:p>
            <a:r>
              <a:rPr lang="en-US" dirty="0" err="1"/>
              <a:t>Pirms</a:t>
            </a:r>
            <a:r>
              <a:rPr lang="en-US" dirty="0"/>
              <a:t> </a:t>
            </a:r>
            <a:r>
              <a:rPr lang="en-US" dirty="0" err="1"/>
              <a:t>mēs</a:t>
            </a:r>
            <a:r>
              <a:rPr lang="en-US" dirty="0"/>
              <a:t> </a:t>
            </a:r>
            <a:r>
              <a:rPr lang="en-US" dirty="0" err="1"/>
              <a:t>sākam</a:t>
            </a:r>
            <a:r>
              <a:rPr lang="en-US" dirty="0"/>
              <a:t> 1. </a:t>
            </a:r>
            <a:r>
              <a:rPr lang="en-US" dirty="0" err="1"/>
              <a:t>tēmu</a:t>
            </a:r>
            <a:r>
              <a:rPr lang="en-US" dirty="0"/>
              <a:t>, </a:t>
            </a:r>
            <a:r>
              <a:rPr lang="en-US" dirty="0" err="1"/>
              <a:t>dažas</a:t>
            </a:r>
            <a:r>
              <a:rPr lang="en-US" dirty="0"/>
              <a:t> </a:t>
            </a:r>
            <a:r>
              <a:rPr lang="en-US" dirty="0" err="1"/>
              <a:t>noderīgas</a:t>
            </a:r>
            <a:r>
              <a:rPr lang="en-US" dirty="0"/>
              <a:t> </a:t>
            </a:r>
            <a:r>
              <a:rPr lang="en-US" dirty="0" err="1"/>
              <a:t>definīcijas</a:t>
            </a:r>
            <a:r>
              <a:rPr lang="en-US" dirty="0"/>
              <a:t> </a:t>
            </a:r>
            <a:r>
              <a:rPr lang="en-US" dirty="0" err="1"/>
              <a:t>var</a:t>
            </a:r>
            <a:r>
              <a:rPr lang="en-US" dirty="0"/>
              <a:t> </a:t>
            </a:r>
            <a:r>
              <a:rPr lang="en-US" dirty="0" err="1"/>
              <a:t>palīdzēt</a:t>
            </a:r>
            <a:r>
              <a:rPr lang="en-US" dirty="0"/>
              <a:t> </a:t>
            </a:r>
            <a:r>
              <a:rPr lang="en-US" dirty="0" err="1"/>
              <a:t>jums</a:t>
            </a:r>
            <a:r>
              <a:rPr lang="en-US" dirty="0"/>
              <a:t> </a:t>
            </a:r>
            <a:r>
              <a:rPr lang="en-US" dirty="0" err="1"/>
              <a:t>saprast</a:t>
            </a:r>
            <a:r>
              <a:rPr lang="en-US" dirty="0"/>
              <a:t>  </a:t>
            </a:r>
            <a:r>
              <a:rPr lang="en-US" dirty="0" err="1"/>
              <a:t>šajā</a:t>
            </a:r>
            <a:r>
              <a:rPr lang="en-US" dirty="0"/>
              <a:t> </a:t>
            </a:r>
            <a:r>
              <a:rPr lang="en-US" dirty="0" err="1"/>
              <a:t>modulī</a:t>
            </a:r>
            <a:r>
              <a:rPr lang="en-US" dirty="0"/>
              <a:t> </a:t>
            </a:r>
            <a:r>
              <a:rPr lang="en-US" dirty="0" err="1"/>
              <a:t>sniegto</a:t>
            </a:r>
            <a:r>
              <a:rPr lang="en-US" dirty="0"/>
              <a:t> </a:t>
            </a:r>
            <a:r>
              <a:rPr lang="en-US" dirty="0" err="1"/>
              <a:t>informācioju</a:t>
            </a:r>
            <a:r>
              <a:rPr lang="en-US" dirty="0"/>
              <a:t>. </a:t>
            </a:r>
          </a:p>
          <a:p>
            <a:r>
              <a:rPr lang="en-US" sz="2200" b="1" dirty="0" err="1"/>
              <a:t>Pārlūkošana</a:t>
            </a:r>
            <a:r>
              <a:rPr lang="en-US" sz="2200" b="1" dirty="0"/>
              <a:t>:</a:t>
            </a:r>
            <a:r>
              <a:rPr lang="en-US" sz="2200" dirty="0"/>
              <a:t> </a:t>
            </a:r>
            <a:r>
              <a:rPr lang="en-US" sz="2200" dirty="0" err="1"/>
              <a:t>pārlūkošana</a:t>
            </a:r>
            <a:r>
              <a:rPr lang="en-US" sz="2200" dirty="0"/>
              <a:t> </a:t>
            </a:r>
            <a:r>
              <a:rPr lang="en-US" sz="2200" dirty="0" err="1"/>
              <a:t>ietver</a:t>
            </a:r>
            <a:r>
              <a:rPr lang="en-US" sz="2200" dirty="0"/>
              <a:t> </a:t>
            </a:r>
            <a:r>
              <a:rPr lang="en-US" sz="2200" dirty="0" err="1"/>
              <a:t>internetā</a:t>
            </a:r>
            <a:r>
              <a:rPr lang="en-US" sz="2200" dirty="0"/>
              <a:t> </a:t>
            </a:r>
            <a:r>
              <a:rPr lang="en-US" sz="2200" dirty="0" err="1"/>
              <a:t>atrastās</a:t>
            </a:r>
            <a:r>
              <a:rPr lang="en-US" sz="2200" dirty="0"/>
              <a:t> </a:t>
            </a:r>
            <a:r>
              <a:rPr lang="en-US" sz="2200" dirty="0" err="1"/>
              <a:t>informācijas</a:t>
            </a:r>
            <a:r>
              <a:rPr lang="en-US" sz="2200" dirty="0"/>
              <a:t> </a:t>
            </a:r>
            <a:r>
              <a:rPr lang="en-US" sz="2200" dirty="0" err="1"/>
              <a:t>pārskatīšanu</a:t>
            </a:r>
            <a:r>
              <a:rPr lang="en-US" sz="2200" dirty="0"/>
              <a:t>. To </a:t>
            </a:r>
            <a:r>
              <a:rPr lang="en-US" sz="2200" dirty="0" err="1"/>
              <a:t>parasti</a:t>
            </a:r>
            <a:r>
              <a:rPr lang="en-US" sz="2200" dirty="0"/>
              <a:t> </a:t>
            </a:r>
            <a:r>
              <a:rPr lang="en-US" sz="2200" dirty="0" err="1"/>
              <a:t>dara</a:t>
            </a:r>
            <a:r>
              <a:rPr lang="en-US" sz="2200" dirty="0"/>
              <a:t> </a:t>
            </a:r>
            <a:r>
              <a:rPr lang="en-US" sz="2200" dirty="0" err="1"/>
              <a:t>ātri</a:t>
            </a:r>
            <a:r>
              <a:rPr lang="en-US" sz="2200" dirty="0"/>
              <a:t>, </a:t>
            </a:r>
            <a:r>
              <a:rPr lang="en-US" sz="2200" dirty="0" err="1"/>
              <a:t>nemeklējot</a:t>
            </a:r>
            <a:r>
              <a:rPr lang="en-US" sz="2200" dirty="0"/>
              <a:t> </a:t>
            </a:r>
            <a:r>
              <a:rPr lang="en-US" sz="2200" dirty="0" err="1"/>
              <a:t>kaut</a:t>
            </a:r>
            <a:r>
              <a:rPr lang="en-US" sz="2200" dirty="0"/>
              <a:t> </a:t>
            </a:r>
            <a:r>
              <a:rPr lang="en-US" sz="2200" dirty="0" err="1"/>
              <a:t>ko</a:t>
            </a:r>
            <a:r>
              <a:rPr lang="en-US" sz="2200" dirty="0"/>
              <a:t> </a:t>
            </a:r>
            <a:r>
              <a:rPr lang="en-US" sz="2200" dirty="0" err="1"/>
              <a:t>īpašu</a:t>
            </a:r>
            <a:r>
              <a:rPr lang="en-US" sz="2200" dirty="0"/>
              <a:t>. </a:t>
            </a:r>
            <a:r>
              <a:rPr lang="en-US" sz="2200" dirty="0" err="1"/>
              <a:t>Lietojot</a:t>
            </a:r>
            <a:r>
              <a:rPr lang="en-US" sz="2200" dirty="0"/>
              <a:t> </a:t>
            </a:r>
            <a:r>
              <a:rPr lang="en-US" sz="2200" dirty="0" err="1"/>
              <a:t>vārdu</a:t>
            </a:r>
            <a:r>
              <a:rPr lang="en-US" sz="2200" dirty="0"/>
              <a:t> ‘</a:t>
            </a:r>
            <a:r>
              <a:rPr lang="en-US" sz="2200" dirty="0" err="1"/>
              <a:t>pārlūkošana</a:t>
            </a:r>
            <a:r>
              <a:rPr lang="en-US" sz="2200" dirty="0"/>
              <a:t>’ </a:t>
            </a:r>
            <a:r>
              <a:rPr lang="en-US" sz="2200" dirty="0" err="1"/>
              <a:t>interneta</a:t>
            </a:r>
            <a:r>
              <a:rPr lang="en-US" sz="2200" dirty="0"/>
              <a:t> </a:t>
            </a:r>
            <a:r>
              <a:rPr lang="en-US" sz="2200" dirty="0" err="1"/>
              <a:t>kontekstā</a:t>
            </a:r>
            <a:r>
              <a:rPr lang="en-US" sz="2200" dirty="0"/>
              <a:t>, </a:t>
            </a:r>
            <a:r>
              <a:rPr lang="en-US" sz="2200" dirty="0" err="1"/>
              <a:t>tas</a:t>
            </a:r>
            <a:r>
              <a:rPr lang="en-US" sz="2200" dirty="0"/>
              <a:t> </a:t>
            </a:r>
            <a:r>
              <a:rPr lang="en-US" sz="2200" dirty="0" err="1"/>
              <a:t>var</a:t>
            </a:r>
            <a:r>
              <a:rPr lang="en-US" sz="2200" dirty="0"/>
              <a:t> </a:t>
            </a:r>
            <a:r>
              <a:rPr lang="en-US" sz="2200" dirty="0" err="1"/>
              <a:t>ietvert</a:t>
            </a:r>
            <a:r>
              <a:rPr lang="en-US" sz="2200" dirty="0"/>
              <a:t> </a:t>
            </a:r>
            <a:r>
              <a:rPr lang="en-US" sz="2200" dirty="0" err="1"/>
              <a:t>tādas</a:t>
            </a:r>
            <a:r>
              <a:rPr lang="en-US" sz="2200" dirty="0"/>
              <a:t> </a:t>
            </a:r>
            <a:r>
              <a:rPr lang="en-US" sz="2200" dirty="0" err="1"/>
              <a:t>lietas</a:t>
            </a:r>
            <a:r>
              <a:rPr lang="en-US" sz="2200" dirty="0"/>
              <a:t> </a:t>
            </a:r>
            <a:r>
              <a:rPr lang="en-US" sz="2200" dirty="0" err="1"/>
              <a:t>kā</a:t>
            </a:r>
            <a:r>
              <a:rPr lang="en-US" sz="2200" dirty="0"/>
              <a:t> </a:t>
            </a:r>
            <a:r>
              <a:rPr lang="en-US" sz="2200" dirty="0" err="1"/>
              <a:t>iepirkšanos</a:t>
            </a:r>
            <a:r>
              <a:rPr lang="en-US" sz="2200" dirty="0"/>
              <a:t> </a:t>
            </a:r>
            <a:r>
              <a:rPr lang="en-US" sz="2200" dirty="0" err="1"/>
              <a:t>internetā</a:t>
            </a:r>
            <a:r>
              <a:rPr lang="en-US" sz="2200" dirty="0"/>
              <a:t>, </a:t>
            </a:r>
            <a:r>
              <a:rPr lang="en-US" sz="2200" dirty="0" err="1"/>
              <a:t>sociālo</a:t>
            </a:r>
            <a:r>
              <a:rPr lang="en-US" sz="2200" dirty="0"/>
              <a:t> </a:t>
            </a:r>
            <a:r>
              <a:rPr lang="en-US" sz="2200" dirty="0" err="1"/>
              <a:t>mediju</a:t>
            </a:r>
            <a:r>
              <a:rPr lang="en-US" sz="2200" dirty="0"/>
              <a:t> </a:t>
            </a:r>
            <a:r>
              <a:rPr lang="en-US" sz="2200" dirty="0" err="1"/>
              <a:t>vai</a:t>
            </a:r>
            <a:r>
              <a:rPr lang="en-US" sz="2200" dirty="0"/>
              <a:t> </a:t>
            </a:r>
            <a:r>
              <a:rPr lang="en-US" sz="2200" dirty="0" err="1"/>
              <a:t>forumu</a:t>
            </a:r>
            <a:r>
              <a:rPr lang="en-US" sz="2200" dirty="0"/>
              <a:t> </a:t>
            </a:r>
            <a:r>
              <a:rPr lang="en-US" sz="2200" dirty="0" err="1"/>
              <a:t>izmantošanu</a:t>
            </a:r>
            <a:r>
              <a:rPr lang="en-US" sz="2200" dirty="0"/>
              <a:t>.</a:t>
            </a:r>
          </a:p>
          <a:p>
            <a:r>
              <a:rPr lang="en-US" sz="2200" b="1" dirty="0" err="1"/>
              <a:t>Meklēšana</a:t>
            </a:r>
            <a:r>
              <a:rPr lang="en-US" sz="2200" b="1" dirty="0"/>
              <a:t> </a:t>
            </a:r>
            <a:r>
              <a:rPr lang="en-US" sz="2200" b="1" dirty="0" err="1"/>
              <a:t>internetā</a:t>
            </a:r>
            <a:r>
              <a:rPr lang="en-US" sz="2200" b="1" dirty="0"/>
              <a:t>: </a:t>
            </a:r>
            <a:r>
              <a:rPr lang="en-US" sz="2200" dirty="0" err="1"/>
              <a:t>meklēšana</a:t>
            </a:r>
            <a:r>
              <a:rPr lang="en-US" sz="2200" dirty="0"/>
              <a:t> </a:t>
            </a:r>
            <a:r>
              <a:rPr lang="en-US" sz="2200" dirty="0" err="1"/>
              <a:t>internetā</a:t>
            </a:r>
            <a:r>
              <a:rPr lang="en-US" sz="2200" dirty="0"/>
              <a:t> </a:t>
            </a:r>
            <a:r>
              <a:rPr lang="en-US" sz="2200" dirty="0" err="1"/>
              <a:t>var</a:t>
            </a:r>
            <a:r>
              <a:rPr lang="en-US" sz="2200" dirty="0"/>
              <a:t> </a:t>
            </a:r>
            <a:r>
              <a:rPr lang="en-US" sz="2200" dirty="0" err="1"/>
              <a:t>būt</a:t>
            </a:r>
            <a:r>
              <a:rPr lang="en-US" sz="2200" dirty="0"/>
              <a:t> </a:t>
            </a:r>
            <a:r>
              <a:rPr lang="en-US" sz="2200" dirty="0" err="1"/>
              <a:t>noderīga</a:t>
            </a:r>
            <a:r>
              <a:rPr lang="en-US" sz="2200" dirty="0"/>
              <a:t> </a:t>
            </a:r>
            <a:r>
              <a:rPr lang="en-US" sz="2200" dirty="0" err="1"/>
              <a:t>daudzu</a:t>
            </a:r>
            <a:r>
              <a:rPr lang="en-US" sz="2200" dirty="0"/>
              <a:t> </a:t>
            </a:r>
            <a:r>
              <a:rPr lang="en-US" sz="2200" dirty="0" err="1"/>
              <a:t>dažādu</a:t>
            </a:r>
            <a:r>
              <a:rPr lang="en-US" sz="2200" dirty="0"/>
              <a:t> </a:t>
            </a:r>
            <a:r>
              <a:rPr lang="en-US" sz="2200" dirty="0" err="1"/>
              <a:t>iemeslu</a:t>
            </a:r>
            <a:r>
              <a:rPr lang="en-US" sz="2200" dirty="0"/>
              <a:t> </a:t>
            </a:r>
            <a:r>
              <a:rPr lang="en-US" sz="2200" dirty="0" err="1"/>
              <a:t>dēļ</a:t>
            </a:r>
            <a:r>
              <a:rPr lang="en-US" sz="2200" dirty="0"/>
              <a:t>. </a:t>
            </a:r>
            <a:r>
              <a:rPr lang="en-US" sz="2200" dirty="0" err="1"/>
              <a:t>Lietojot</a:t>
            </a:r>
            <a:r>
              <a:rPr lang="en-US" sz="2200" dirty="0"/>
              <a:t> </a:t>
            </a:r>
            <a:r>
              <a:rPr lang="en-US" sz="2200" dirty="0" err="1"/>
              <a:t>meklētājus</a:t>
            </a:r>
            <a:r>
              <a:rPr lang="en-US" sz="2200" dirty="0"/>
              <a:t> (Google, Bing </a:t>
            </a:r>
            <a:r>
              <a:rPr lang="en-US" sz="2200" dirty="0" err="1"/>
              <a:t>u.c</a:t>
            </a:r>
            <a:r>
              <a:rPr lang="en-US" sz="2200" dirty="0"/>
              <a:t>.), </a:t>
            </a:r>
            <a:r>
              <a:rPr lang="en-US" sz="2200" dirty="0" err="1"/>
              <a:t>interneta</a:t>
            </a:r>
            <a:r>
              <a:rPr lang="en-US" sz="2200" dirty="0"/>
              <a:t> </a:t>
            </a:r>
            <a:r>
              <a:rPr lang="en-US" sz="2200" dirty="0" err="1"/>
              <a:t>lietotāji</a:t>
            </a:r>
            <a:r>
              <a:rPr lang="en-US" sz="2200" dirty="0"/>
              <a:t> </a:t>
            </a:r>
            <a:r>
              <a:rPr lang="en-US" sz="2200" dirty="0" err="1"/>
              <a:t>var</a:t>
            </a:r>
            <a:r>
              <a:rPr lang="en-US" sz="2200" dirty="0"/>
              <a:t> </a:t>
            </a:r>
            <a:r>
              <a:rPr lang="en-US" sz="2200" dirty="0" err="1"/>
              <a:t>atrast</a:t>
            </a:r>
            <a:r>
              <a:rPr lang="en-US" sz="2200" dirty="0"/>
              <a:t> </a:t>
            </a:r>
            <a:r>
              <a:rPr lang="en-US" sz="2200" dirty="0" err="1"/>
              <a:t>informāciju</a:t>
            </a:r>
            <a:r>
              <a:rPr lang="en-US" sz="2200" dirty="0"/>
              <a:t> par </a:t>
            </a:r>
            <a:r>
              <a:rPr lang="en-US" sz="2200" dirty="0" err="1"/>
              <a:t>plašu</a:t>
            </a:r>
            <a:r>
              <a:rPr lang="en-US" sz="2200" dirty="0"/>
              <a:t> </a:t>
            </a:r>
            <a:r>
              <a:rPr lang="en-US" sz="2200" dirty="0" err="1"/>
              <a:t>tēmu</a:t>
            </a:r>
            <a:r>
              <a:rPr lang="en-US" sz="2200" dirty="0"/>
              <a:t> </a:t>
            </a:r>
            <a:r>
              <a:rPr lang="en-US" sz="2200" dirty="0" err="1"/>
              <a:t>loku</a:t>
            </a:r>
            <a:r>
              <a:rPr lang="en-US" sz="2200" dirty="0"/>
              <a:t>. </a:t>
            </a:r>
            <a:r>
              <a:rPr lang="en-US" sz="2200" dirty="0" err="1"/>
              <a:t>Jūs</a:t>
            </a:r>
            <a:r>
              <a:rPr lang="en-US" sz="2200" dirty="0"/>
              <a:t> </a:t>
            </a:r>
            <a:r>
              <a:rPr lang="en-US" sz="2200" dirty="0" err="1"/>
              <a:t>variet</a:t>
            </a:r>
            <a:r>
              <a:rPr lang="en-US" sz="2200" dirty="0"/>
              <a:t> </a:t>
            </a:r>
            <a:r>
              <a:rPr lang="en-US" sz="2200" dirty="0" err="1"/>
              <a:t>lietot</a:t>
            </a:r>
            <a:r>
              <a:rPr lang="en-US" sz="2200" dirty="0"/>
              <a:t> </a:t>
            </a:r>
            <a:r>
              <a:rPr lang="en-US" sz="2200" dirty="0" err="1"/>
              <a:t>šos</a:t>
            </a:r>
            <a:r>
              <a:rPr lang="en-US" sz="2200" dirty="0"/>
              <a:t> </a:t>
            </a:r>
            <a:r>
              <a:rPr lang="en-US" sz="2200" dirty="0" err="1"/>
              <a:t>rīkus</a:t>
            </a:r>
            <a:r>
              <a:rPr lang="en-US" sz="2200" dirty="0"/>
              <a:t>, </a:t>
            </a:r>
            <a:r>
              <a:rPr lang="en-US" sz="2200" dirty="0" err="1"/>
              <a:t>lai</a:t>
            </a:r>
            <a:r>
              <a:rPr lang="en-US" sz="2200" dirty="0"/>
              <a:t> </a:t>
            </a:r>
            <a:r>
              <a:rPr lang="en-US" sz="2200" dirty="0" err="1"/>
              <a:t>atrastu</a:t>
            </a:r>
            <a:r>
              <a:rPr lang="en-US" sz="2200" dirty="0"/>
              <a:t> </a:t>
            </a:r>
            <a:r>
              <a:rPr lang="en-US" sz="2200" dirty="0" err="1"/>
              <a:t>gramatas</a:t>
            </a:r>
            <a:r>
              <a:rPr lang="en-US" sz="2200" dirty="0"/>
              <a:t>, video, </a:t>
            </a:r>
            <a:r>
              <a:rPr lang="en-US" sz="2200" dirty="0" err="1"/>
              <a:t>atsevišķas</a:t>
            </a:r>
            <a:r>
              <a:rPr lang="en-US" sz="2200" dirty="0"/>
              <a:t> </a:t>
            </a:r>
            <a:r>
              <a:rPr lang="en-US" sz="2200" dirty="0" err="1"/>
              <a:t>preces</a:t>
            </a:r>
            <a:r>
              <a:rPr lang="en-US" sz="2200" dirty="0"/>
              <a:t>, </a:t>
            </a:r>
            <a:r>
              <a:rPr lang="en-US" sz="2200" dirty="0" err="1"/>
              <a:t>informāciju</a:t>
            </a:r>
            <a:r>
              <a:rPr lang="en-US" sz="2200" dirty="0"/>
              <a:t> par </a:t>
            </a:r>
            <a:r>
              <a:rPr lang="en-US" sz="2200" dirty="0" err="1"/>
              <a:t>vietējām</a:t>
            </a:r>
            <a:r>
              <a:rPr lang="en-US" sz="2200" dirty="0"/>
              <a:t> </a:t>
            </a:r>
            <a:r>
              <a:rPr lang="en-US" sz="2200" dirty="0" err="1"/>
              <a:t>ziņām</a:t>
            </a:r>
            <a:r>
              <a:rPr lang="en-US" sz="2200" dirty="0"/>
              <a:t> un </a:t>
            </a:r>
            <a:r>
              <a:rPr lang="en-US" sz="2200" dirty="0" err="1"/>
              <a:t>citus</a:t>
            </a:r>
            <a:r>
              <a:rPr lang="en-US" sz="2200" dirty="0"/>
              <a:t> </a:t>
            </a:r>
            <a:r>
              <a:rPr lang="en-US" sz="2200" dirty="0" err="1"/>
              <a:t>jaunumus</a:t>
            </a:r>
            <a:r>
              <a:rPr lang="en-US" sz="2200" dirty="0"/>
              <a:t>. </a:t>
            </a:r>
            <a:endParaRPr lang="en-US" sz="2200" b="1" dirty="0"/>
          </a:p>
          <a:p>
            <a:r>
              <a:rPr lang="en-US" sz="2200" b="1" dirty="0" err="1"/>
              <a:t>Filtrēšana</a:t>
            </a:r>
            <a:r>
              <a:rPr lang="en-US" sz="2200" b="1" dirty="0"/>
              <a:t>: </a:t>
            </a:r>
            <a:r>
              <a:rPr lang="en-US" sz="2200" dirty="0" err="1"/>
              <a:t>filtrēšana</a:t>
            </a:r>
            <a:r>
              <a:rPr lang="en-US" sz="2200" dirty="0"/>
              <a:t> </a:t>
            </a:r>
            <a:r>
              <a:rPr lang="en-US" sz="2200" dirty="0" err="1"/>
              <a:t>ietver</a:t>
            </a:r>
            <a:r>
              <a:rPr lang="en-US" sz="2200" dirty="0"/>
              <a:t> </a:t>
            </a:r>
            <a:r>
              <a:rPr lang="en-US" sz="2200" dirty="0" err="1"/>
              <a:t>atsijāšanu</a:t>
            </a:r>
            <a:r>
              <a:rPr lang="en-US" sz="2200" dirty="0"/>
              <a:t> un </a:t>
            </a:r>
            <a:r>
              <a:rPr lang="en-US" sz="2200" dirty="0" err="1"/>
              <a:t>lietotājam</a:t>
            </a:r>
            <a:r>
              <a:rPr lang="en-US" sz="2200" dirty="0"/>
              <a:t> </a:t>
            </a:r>
            <a:r>
              <a:rPr lang="en-US" sz="2200" dirty="0" err="1"/>
              <a:t>nevajadzīgās</a:t>
            </a:r>
            <a:r>
              <a:rPr lang="en-US" sz="2200" dirty="0"/>
              <a:t> </a:t>
            </a:r>
            <a:r>
              <a:rPr lang="en-US" sz="2200" dirty="0" err="1"/>
              <a:t>informācijas</a:t>
            </a:r>
            <a:r>
              <a:rPr lang="en-US" sz="2200" dirty="0"/>
              <a:t> </a:t>
            </a:r>
            <a:r>
              <a:rPr lang="en-US" sz="2200" dirty="0" err="1"/>
              <a:t>ierobežošanu</a:t>
            </a:r>
            <a:r>
              <a:rPr lang="en-US" sz="2200" dirty="0"/>
              <a:t>, </a:t>
            </a:r>
            <a:r>
              <a:rPr lang="en-US" sz="2200" dirty="0" err="1"/>
              <a:t>kuru</a:t>
            </a:r>
            <a:r>
              <a:rPr lang="en-US" sz="2200" dirty="0"/>
              <a:t> </a:t>
            </a:r>
            <a:r>
              <a:rPr lang="en-US" sz="2200" dirty="0" err="1"/>
              <a:t>nevajadzētu</a:t>
            </a:r>
            <a:r>
              <a:rPr lang="en-US" sz="2200" dirty="0"/>
              <a:t> </a:t>
            </a:r>
            <a:r>
              <a:rPr lang="en-US" sz="2200" dirty="0" err="1"/>
              <a:t>apskatīt</a:t>
            </a:r>
            <a:r>
              <a:rPr lang="en-US" sz="2200" dirty="0"/>
              <a:t> </a:t>
            </a:r>
            <a:r>
              <a:rPr lang="en-US" sz="2200" dirty="0" err="1"/>
              <a:t>vai</a:t>
            </a:r>
            <a:r>
              <a:rPr lang="en-US" sz="2200" dirty="0"/>
              <a:t> </a:t>
            </a:r>
            <a:r>
              <a:rPr lang="en-US" sz="2200" dirty="0" err="1"/>
              <a:t>vispār</a:t>
            </a:r>
            <a:r>
              <a:rPr lang="en-US" sz="2200" dirty="0"/>
              <a:t> tai </a:t>
            </a:r>
            <a:r>
              <a:rPr lang="en-US" sz="2200" dirty="0" err="1"/>
              <a:t>piekļūt</a:t>
            </a:r>
            <a:r>
              <a:rPr lang="en-US" sz="2200" dirty="0"/>
              <a:t>. </a:t>
            </a:r>
            <a:r>
              <a:rPr lang="en-US" sz="2200" dirty="0" err="1"/>
              <a:t>Filtrēšana</a:t>
            </a:r>
            <a:r>
              <a:rPr lang="en-US" sz="2200" dirty="0"/>
              <a:t> </a:t>
            </a:r>
            <a:r>
              <a:rPr lang="en-US" sz="2200" dirty="0" err="1"/>
              <a:t>nosaka</a:t>
            </a:r>
            <a:r>
              <a:rPr lang="en-US" sz="2200" dirty="0"/>
              <a:t>, </a:t>
            </a:r>
            <a:r>
              <a:rPr lang="en-US" sz="2200" dirty="0" err="1"/>
              <a:t>kuras</a:t>
            </a:r>
            <a:r>
              <a:rPr lang="en-US" sz="2200" dirty="0"/>
              <a:t> </a:t>
            </a:r>
            <a:r>
              <a:rPr lang="en-US" sz="2200" dirty="0" err="1"/>
              <a:t>tīmekļa</a:t>
            </a:r>
            <a:r>
              <a:rPr lang="en-US" sz="2200" dirty="0"/>
              <a:t> </a:t>
            </a:r>
            <a:r>
              <a:rPr lang="en-US" sz="2200" dirty="0" err="1"/>
              <a:t>vietnes</a:t>
            </a:r>
            <a:r>
              <a:rPr lang="en-US" sz="2200" dirty="0"/>
              <a:t> </a:t>
            </a:r>
            <a:r>
              <a:rPr lang="en-US" sz="2200" dirty="0" err="1"/>
              <a:t>vai</a:t>
            </a:r>
            <a:r>
              <a:rPr lang="en-US" sz="2200" dirty="0"/>
              <a:t> </a:t>
            </a:r>
            <a:r>
              <a:rPr lang="en-US" sz="2200" dirty="0" err="1"/>
              <a:t>kuri</a:t>
            </a:r>
            <a:r>
              <a:rPr lang="en-US" sz="2200" dirty="0"/>
              <a:t> </a:t>
            </a:r>
            <a:r>
              <a:rPr lang="en-US" sz="2200" dirty="0" err="1"/>
              <a:t>rezultāti</a:t>
            </a:r>
            <a:r>
              <a:rPr lang="en-US" sz="2200" dirty="0"/>
              <a:t> </a:t>
            </a:r>
            <a:r>
              <a:rPr lang="en-US" sz="2200" dirty="0" err="1"/>
              <a:t>tiks</a:t>
            </a:r>
            <a:r>
              <a:rPr lang="en-US" sz="2200" dirty="0"/>
              <a:t> </a:t>
            </a:r>
            <a:r>
              <a:rPr lang="en-US" sz="2200" dirty="0" err="1"/>
              <a:t>bloķēti</a:t>
            </a:r>
            <a:r>
              <a:rPr lang="en-US" sz="2200" dirty="0"/>
              <a:t>. Tie </a:t>
            </a:r>
            <a:r>
              <a:rPr lang="en-US" sz="2200" dirty="0" err="1"/>
              <a:t>varētu</a:t>
            </a:r>
            <a:r>
              <a:rPr lang="en-US" sz="2200" dirty="0"/>
              <a:t>  </a:t>
            </a:r>
            <a:r>
              <a:rPr lang="en-US" sz="2200" dirty="0" err="1"/>
              <a:t>ietvert</a:t>
            </a:r>
            <a:r>
              <a:rPr lang="en-US" sz="2200" dirty="0"/>
              <a:t> </a:t>
            </a:r>
            <a:r>
              <a:rPr lang="en-US" sz="2200" dirty="0" err="1"/>
              <a:t>interneta</a:t>
            </a:r>
            <a:r>
              <a:rPr lang="en-US" sz="2200" dirty="0"/>
              <a:t> </a:t>
            </a:r>
            <a:r>
              <a:rPr lang="en-US" sz="2200" dirty="0" err="1"/>
              <a:t>lietotājam</a:t>
            </a:r>
            <a:r>
              <a:rPr lang="en-US" sz="2200" dirty="0"/>
              <a:t> </a:t>
            </a:r>
            <a:r>
              <a:rPr lang="en-US" sz="2200" dirty="0" err="1"/>
              <a:t>neatbilstošu</a:t>
            </a:r>
            <a:r>
              <a:rPr lang="en-US" sz="2200" dirty="0"/>
              <a:t>, </a:t>
            </a:r>
            <a:r>
              <a:rPr lang="en-US" sz="2200" dirty="0" err="1"/>
              <a:t>nebūtisku</a:t>
            </a:r>
            <a:r>
              <a:rPr lang="en-US" sz="2200" dirty="0"/>
              <a:t> </a:t>
            </a:r>
            <a:r>
              <a:rPr lang="en-US" sz="2200" dirty="0" err="1"/>
              <a:t>vai</a:t>
            </a:r>
            <a:r>
              <a:rPr lang="en-US" sz="2200" dirty="0"/>
              <a:t> </a:t>
            </a:r>
            <a:r>
              <a:rPr lang="en-US" sz="2200" dirty="0" err="1"/>
              <a:t>aizskarošu</a:t>
            </a:r>
            <a:r>
              <a:rPr lang="en-US" sz="2200" dirty="0"/>
              <a:t> </a:t>
            </a:r>
            <a:r>
              <a:rPr lang="en-US" sz="2200" dirty="0" err="1"/>
              <a:t>saturu</a:t>
            </a:r>
            <a:r>
              <a:rPr lang="en-US" sz="2200" dirty="0"/>
              <a:t>. </a:t>
            </a:r>
            <a:endParaRPr lang="x-none" sz="2200"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2525" y="290441"/>
            <a:ext cx="11102510" cy="777401"/>
          </a:xfrm>
        </p:spPr>
        <p:txBody>
          <a:bodyPr/>
          <a:lstStyle/>
          <a:p>
            <a:r>
              <a:rPr lang="en-IE" dirty="0"/>
              <a:t>Svarīgākās definīcijas	</a:t>
            </a:r>
            <a:endParaRPr lang="x-none" dirty="0"/>
          </a:p>
        </p:txBody>
      </p:sp>
    </p:spTree>
    <p:extLst>
      <p:ext uri="{BB962C8B-B14F-4D97-AF65-F5344CB8AC3E}">
        <p14:creationId xmlns:p14="http://schemas.microsoft.com/office/powerpoint/2010/main" val="2225679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7065" y="1208297"/>
            <a:ext cx="9535135" cy="4038015"/>
          </a:xfrm>
        </p:spPr>
        <p:txBody>
          <a:bodyPr/>
          <a:lstStyle/>
          <a:p>
            <a:pPr marL="342900" indent="-342900">
              <a:buFont typeface="+mj-lt"/>
              <a:buAutoNum type="arabicPeriod"/>
            </a:pPr>
            <a:r>
              <a:rPr lang="lv" sz="2400" dirty="0">
                <a:solidFill>
                  <a:srgbClr val="E78631"/>
                </a:solidFill>
              </a:rPr>
              <a:t>Izpētiet jaunākos/trendīgākos ziņu stāstus. Atlasiet </a:t>
            </a:r>
            <a:r>
              <a:rPr lang="en-US" sz="2400" dirty="0" err="1">
                <a:solidFill>
                  <a:srgbClr val="E78631"/>
                </a:solidFill>
              </a:rPr>
              <a:t>divus</a:t>
            </a:r>
            <a:r>
              <a:rPr lang="lv" sz="2400" dirty="0">
                <a:solidFill>
                  <a:srgbClr val="E78631"/>
                </a:solidFill>
              </a:rPr>
              <a:t> viltus ziņu stāstus un </a:t>
            </a:r>
            <a:r>
              <a:rPr lang="en-US" sz="2400" dirty="0" err="1">
                <a:solidFill>
                  <a:srgbClr val="E78631"/>
                </a:solidFill>
              </a:rPr>
              <a:t>divus</a:t>
            </a:r>
            <a:r>
              <a:rPr lang="lv" sz="2400" dirty="0">
                <a:solidFill>
                  <a:srgbClr val="E78631"/>
                </a:solidFill>
              </a:rPr>
              <a:t> īstus stāstus no plašsaziņas līdzekļiem.</a:t>
            </a:r>
          </a:p>
          <a:p>
            <a:pPr marL="342900" indent="-342900">
              <a:buFont typeface="+mj-lt"/>
              <a:buAutoNum type="arabicPeriod"/>
            </a:pPr>
            <a:r>
              <a:rPr lang="lv" sz="2400" dirty="0">
                <a:solidFill>
                  <a:srgbClr val="E78631"/>
                </a:solidFill>
              </a:rPr>
              <a:t>Kopīgojiet </a:t>
            </a:r>
            <a:r>
              <a:rPr lang="en-US" sz="2400" dirty="0" err="1">
                <a:solidFill>
                  <a:srgbClr val="E78631"/>
                </a:solidFill>
              </a:rPr>
              <a:t>tos</a:t>
            </a:r>
            <a:r>
              <a:rPr lang="en-US" sz="2400" dirty="0">
                <a:solidFill>
                  <a:srgbClr val="E78631"/>
                </a:solidFill>
              </a:rPr>
              <a:t> </a:t>
            </a:r>
            <a:r>
              <a:rPr lang="lv" sz="2400" dirty="0">
                <a:solidFill>
                  <a:srgbClr val="E78631"/>
                </a:solidFill>
              </a:rPr>
              <a:t>ar saviem </a:t>
            </a:r>
            <a:r>
              <a:rPr lang="en-US" dirty="0" err="1">
                <a:solidFill>
                  <a:srgbClr val="E78631"/>
                </a:solidFill>
              </a:rPr>
              <a:t>izglītojamajiem</a:t>
            </a:r>
            <a:r>
              <a:rPr lang="lv" sz="2400" dirty="0">
                <a:solidFill>
                  <a:srgbClr val="E78631"/>
                </a:solidFill>
              </a:rPr>
              <a:t> (digitāli vai ne).</a:t>
            </a:r>
          </a:p>
          <a:p>
            <a:pPr marL="342900" indent="-342900">
              <a:buFont typeface="+mj-lt"/>
              <a:buAutoNum type="arabicPeriod"/>
            </a:pPr>
            <a:r>
              <a:rPr lang="en-US" dirty="0" err="1">
                <a:solidFill>
                  <a:srgbClr val="E78631"/>
                </a:solidFill>
              </a:rPr>
              <a:t>Aicinie</a:t>
            </a:r>
            <a:r>
              <a:rPr lang="lv" sz="2400" dirty="0">
                <a:solidFill>
                  <a:srgbClr val="E78631"/>
                </a:solidFill>
              </a:rPr>
              <a:t>t viņus novērtēt informāciju, kuru esat kopīgojis ar viņiem. Ļaujiet </a:t>
            </a:r>
            <a:r>
              <a:rPr lang="en-US" dirty="0" err="1">
                <a:solidFill>
                  <a:srgbClr val="E78631"/>
                </a:solidFill>
              </a:rPr>
              <a:t>izglītojamajiem</a:t>
            </a:r>
            <a:r>
              <a:rPr lang="lv" sz="2400" dirty="0">
                <a:solidFill>
                  <a:srgbClr val="E78631"/>
                </a:solidFill>
              </a:rPr>
              <a:t> nobalsot par patiesību vai nepatiesību (ja vēlaties, varat izmantot digitālo aptaujas rīku).</a:t>
            </a:r>
            <a:r>
              <a:rPr lang="en-US" sz="2400" dirty="0">
                <a:solidFill>
                  <a:srgbClr val="E78631"/>
                </a:solidFill>
              </a:rPr>
              <a:t> </a:t>
            </a:r>
            <a:endParaRPr lang="lv" sz="2400" dirty="0">
              <a:solidFill>
                <a:srgbClr val="E78631"/>
              </a:solidFill>
            </a:endParaRPr>
          </a:p>
          <a:p>
            <a:pPr marL="342900" indent="-342900">
              <a:buFont typeface="+mj-lt"/>
              <a:buAutoNum type="arabicPeriod"/>
            </a:pPr>
            <a:r>
              <a:rPr lang="lv" sz="2400" dirty="0">
                <a:solidFill>
                  <a:srgbClr val="E78631"/>
                </a:solidFill>
              </a:rPr>
              <a:t>Tagad piešķiriet </a:t>
            </a:r>
            <a:r>
              <a:rPr lang="en-US">
                <a:solidFill>
                  <a:srgbClr val="E78631"/>
                </a:solidFill>
              </a:rPr>
              <a:t>izglītojamajiem</a:t>
            </a:r>
            <a:r>
              <a:rPr lang="lv" sz="2400">
                <a:solidFill>
                  <a:srgbClr val="E78631"/>
                </a:solidFill>
              </a:rPr>
              <a:t> </a:t>
            </a:r>
            <a:r>
              <a:rPr lang="lv" sz="2400" dirty="0">
                <a:solidFill>
                  <a:srgbClr val="E78631"/>
                </a:solidFill>
              </a:rPr>
              <a:t>10 minūtes, lai izpētītu stāstu.</a:t>
            </a:r>
          </a:p>
          <a:p>
            <a:pPr marL="342900" indent="-342900">
              <a:buFont typeface="+mj-lt"/>
              <a:buAutoNum type="arabicPeriod"/>
            </a:pPr>
            <a:r>
              <a:rPr lang="lv" sz="2400" dirty="0">
                <a:solidFill>
                  <a:srgbClr val="E78631"/>
                </a:solidFill>
              </a:rPr>
              <a:t>Veiciet atkārtotu aptauju, lai noskaidrotu, cik efektīvas ir jūsu skolēnu pētniecības spējas, lai noteiktu patiesas ziņas un viltus ziņas.</a:t>
            </a:r>
            <a:endParaRPr lang="hr-BA" sz="2400" dirty="0">
              <a:solidFill>
                <a:srgbClr val="E78631"/>
              </a:solidFill>
            </a:endParaRPr>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p:txBody>
          <a:bodyPr/>
          <a:lstStyle/>
          <a:p>
            <a:r>
              <a:rPr lang="lv" dirty="0"/>
              <a:t>Darbība — patiesa vai nepatiesa?</a:t>
            </a:r>
            <a:endParaRPr lang="en-RU" dirty="0"/>
          </a:p>
        </p:txBody>
      </p:sp>
    </p:spTree>
    <p:extLst>
      <p:ext uri="{BB962C8B-B14F-4D97-AF65-F5344CB8AC3E}">
        <p14:creationId xmlns:p14="http://schemas.microsoft.com/office/powerpoint/2010/main" val="2386375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lstStyle/>
          <a:p>
            <a:r>
              <a:rPr lang="en-IE" dirty="0"/>
              <a:t> 3. tēma: </a:t>
            </a:r>
            <a:r>
              <a:rPr lang="en-US" sz="3600" dirty="0" err="1"/>
              <a:t>datu</a:t>
            </a:r>
            <a:r>
              <a:rPr lang="en-US" sz="3600" dirty="0"/>
              <a:t>, </a:t>
            </a:r>
            <a:r>
              <a:rPr lang="en-US" sz="3600" dirty="0" err="1"/>
              <a:t>informācijas</a:t>
            </a:r>
            <a:r>
              <a:rPr lang="en-US" sz="3600" dirty="0"/>
              <a:t> un </a:t>
            </a:r>
            <a:r>
              <a:rPr lang="en-US" sz="3600" dirty="0" err="1"/>
              <a:t>digitālā</a:t>
            </a:r>
            <a:r>
              <a:rPr lang="en-US" sz="3600" dirty="0"/>
              <a:t> </a:t>
            </a:r>
            <a:r>
              <a:rPr lang="en-US" sz="3600" dirty="0" err="1"/>
              <a:t>satura</a:t>
            </a:r>
            <a:r>
              <a:rPr lang="en-US" sz="3600" dirty="0"/>
              <a:t> </a:t>
            </a:r>
            <a:r>
              <a:rPr lang="en-US" sz="3600" dirty="0" err="1"/>
              <a:t>pārvaldīšana</a:t>
            </a:r>
            <a:endParaRPr lang="en-US" sz="3600" dirty="0"/>
          </a:p>
          <a:p>
            <a:endParaRPr lang="en-IE" dirty="0"/>
          </a:p>
        </p:txBody>
      </p:sp>
      <p:pic>
        <p:nvPicPr>
          <p:cNvPr id="6" name="Picture Placeholder 5">
            <a:extLst>
              <a:ext uri="{FF2B5EF4-FFF2-40B4-BE49-F238E27FC236}">
                <a16:creationId xmlns:a16="http://schemas.microsoft.com/office/drawing/2014/main" id="{32BC4CE5-B84B-91C8-7122-EA9524173CB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559" b="12559"/>
          <a:stretch>
            <a:fillRect/>
          </a:stretch>
        </p:blipFill>
        <p:spPr/>
      </p:pic>
    </p:spTree>
    <p:extLst>
      <p:ext uri="{BB962C8B-B14F-4D97-AF65-F5344CB8AC3E}">
        <p14:creationId xmlns:p14="http://schemas.microsoft.com/office/powerpoint/2010/main" val="2917785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a:xfrm>
            <a:off x="244549" y="1236384"/>
            <a:ext cx="11102510" cy="4038015"/>
          </a:xfrm>
        </p:spPr>
        <p:txBody>
          <a:bodyPr/>
          <a:lstStyle/>
          <a:p>
            <a:r>
              <a:rPr lang="en-US" sz="2400" b="1" dirty="0" err="1">
                <a:effectLst/>
              </a:rPr>
              <a:t>Pirms</a:t>
            </a:r>
            <a:r>
              <a:rPr lang="en-US" sz="2400" b="1" dirty="0">
                <a:effectLst/>
              </a:rPr>
              <a:t> </a:t>
            </a:r>
            <a:r>
              <a:rPr lang="en-US" sz="2400" b="1" dirty="0" err="1">
                <a:effectLst/>
              </a:rPr>
              <a:t>mēs</a:t>
            </a:r>
            <a:r>
              <a:rPr lang="en-US" sz="2400" b="1" dirty="0">
                <a:effectLst/>
              </a:rPr>
              <a:t> </a:t>
            </a:r>
            <a:r>
              <a:rPr lang="en-US" sz="2400" b="1" dirty="0" err="1">
                <a:effectLst/>
              </a:rPr>
              <a:t>sākam</a:t>
            </a:r>
            <a:r>
              <a:rPr lang="en-US" sz="2400" b="1" dirty="0">
                <a:effectLst/>
              </a:rPr>
              <a:t> </a:t>
            </a:r>
            <a:r>
              <a:rPr lang="en-US" sz="2400" b="1" dirty="0" err="1">
                <a:effectLst/>
              </a:rPr>
              <a:t>šo</a:t>
            </a:r>
            <a:r>
              <a:rPr lang="en-US" sz="2400" b="1" dirty="0">
                <a:effectLst/>
              </a:rPr>
              <a:t> </a:t>
            </a:r>
            <a:r>
              <a:rPr lang="en-US" sz="2400" b="1" dirty="0" err="1">
                <a:effectLst/>
              </a:rPr>
              <a:t>tēmu</a:t>
            </a:r>
            <a:r>
              <a:rPr lang="en-US" sz="2400" b="1" dirty="0">
                <a:effectLst/>
              </a:rPr>
              <a:t>, </a:t>
            </a:r>
            <a:r>
              <a:rPr lang="en-US" sz="2400" b="1" dirty="0" err="1">
                <a:effectLst/>
              </a:rPr>
              <a:t>apskatiet</a:t>
            </a:r>
            <a:r>
              <a:rPr lang="en-US" sz="2400" b="1" dirty="0">
                <a:effectLst/>
              </a:rPr>
              <a:t> </a:t>
            </a:r>
            <a:r>
              <a:rPr lang="en-US" sz="2400" b="1" dirty="0" err="1">
                <a:effectLst/>
              </a:rPr>
              <a:t>šādas</a:t>
            </a:r>
            <a:r>
              <a:rPr lang="en-US" sz="2400" b="1" dirty="0">
                <a:effectLst/>
              </a:rPr>
              <a:t> </a:t>
            </a:r>
            <a:r>
              <a:rPr lang="en-US" sz="2400" b="1" dirty="0" err="1">
                <a:effectLst/>
              </a:rPr>
              <a:t>definīcijas</a:t>
            </a:r>
            <a:r>
              <a:rPr lang="en-US" sz="2400" b="1" dirty="0">
                <a:effectLst/>
              </a:rPr>
              <a:t> , </a:t>
            </a:r>
            <a:r>
              <a:rPr lang="en-US" sz="2400" b="1" dirty="0" err="1">
                <a:effectLst/>
              </a:rPr>
              <a:t>kuras</a:t>
            </a:r>
            <a:r>
              <a:rPr lang="en-US" sz="2400" b="1" dirty="0">
                <a:effectLst/>
              </a:rPr>
              <a:t> </a:t>
            </a:r>
            <a:r>
              <a:rPr lang="en-US" sz="2400" b="1" dirty="0" err="1">
                <a:effectLst/>
              </a:rPr>
              <a:t>palīdzēs</a:t>
            </a:r>
            <a:r>
              <a:rPr lang="en-US" sz="2400" b="1" dirty="0">
                <a:effectLst/>
              </a:rPr>
              <a:t> </a:t>
            </a:r>
            <a:r>
              <a:rPr lang="en-US" sz="2400" b="1" dirty="0" err="1">
                <a:effectLst/>
              </a:rPr>
              <a:t>jums</a:t>
            </a:r>
            <a:r>
              <a:rPr lang="en-US" sz="2400" b="1" dirty="0">
                <a:effectLst/>
              </a:rPr>
              <a:t> </a:t>
            </a:r>
            <a:r>
              <a:rPr lang="en-US" sz="2400" b="1" dirty="0" err="1">
                <a:effectLst/>
              </a:rPr>
              <a:t>sasniegt</a:t>
            </a:r>
            <a:r>
              <a:rPr lang="en-US" sz="2400" b="1" dirty="0">
                <a:effectLst/>
              </a:rPr>
              <a:t> </a:t>
            </a:r>
            <a:r>
              <a:rPr lang="en-US" sz="2400" b="1" dirty="0" err="1">
                <a:effectLst/>
              </a:rPr>
              <a:t>savus</a:t>
            </a:r>
            <a:r>
              <a:rPr lang="en-US" sz="2400" b="1" dirty="0">
                <a:effectLst/>
              </a:rPr>
              <a:t> </a:t>
            </a:r>
            <a:r>
              <a:rPr lang="en-US" sz="2400" b="1" dirty="0" err="1">
                <a:effectLst/>
              </a:rPr>
              <a:t>mācīšanās</a:t>
            </a:r>
            <a:r>
              <a:rPr lang="en-US" sz="2400" b="1" dirty="0">
                <a:effectLst/>
              </a:rPr>
              <a:t> </a:t>
            </a:r>
            <a:r>
              <a:rPr lang="en-US" sz="2400" b="1" dirty="0" err="1">
                <a:effectLst/>
              </a:rPr>
              <a:t>mērķus</a:t>
            </a:r>
            <a:endParaRPr lang="en-US" sz="2400" b="1" i="0" dirty="0">
              <a:effectLst/>
            </a:endParaRPr>
          </a:p>
          <a:p>
            <a:pPr marL="285750" indent="-285750">
              <a:buFont typeface="Arial" panose="020B0604020202020204" pitchFamily="34" charset="0"/>
              <a:buChar char="•"/>
            </a:pPr>
            <a:r>
              <a:rPr lang="en-US" sz="2400" b="1" i="0" dirty="0" err="1">
                <a:effectLst/>
              </a:rPr>
              <a:t>Informācijas</a:t>
            </a:r>
            <a:r>
              <a:rPr lang="en-US" sz="2400" b="1" i="0" dirty="0">
                <a:effectLst/>
              </a:rPr>
              <a:t> </a:t>
            </a:r>
            <a:r>
              <a:rPr lang="en-US" sz="2400" b="1" i="0" dirty="0" err="1">
                <a:effectLst/>
              </a:rPr>
              <a:t>pārvaldība</a:t>
            </a:r>
            <a:r>
              <a:rPr lang="en-US" sz="2400" b="1" i="0" dirty="0">
                <a:effectLst/>
              </a:rPr>
              <a:t> </a:t>
            </a:r>
            <a:r>
              <a:rPr lang="en-US" sz="2400" b="0" i="0" dirty="0" err="1">
                <a:effectLst/>
              </a:rPr>
              <a:t>ir</a:t>
            </a:r>
            <a:r>
              <a:rPr lang="en-US" sz="2400" b="0" i="0" dirty="0">
                <a:effectLst/>
              </a:rPr>
              <a:t> </a:t>
            </a:r>
            <a:r>
              <a:rPr lang="en-US" sz="2400" b="0" i="0" dirty="0" err="1">
                <a:effectLst/>
              </a:rPr>
              <a:t>organizatorisk</a:t>
            </a:r>
            <a:r>
              <a:rPr lang="en-US" dirty="0" err="1"/>
              <a:t>a</a:t>
            </a:r>
            <a:r>
              <a:rPr lang="en-US" sz="2400" b="0" i="0" dirty="0">
                <a:effectLst/>
              </a:rPr>
              <a:t> </a:t>
            </a:r>
            <a:r>
              <a:rPr lang="en-US" sz="2400" b="0" i="0" dirty="0" err="1">
                <a:effectLst/>
              </a:rPr>
              <a:t>programma</a:t>
            </a:r>
            <a:r>
              <a:rPr lang="en-US" sz="2400" b="0" i="0" dirty="0">
                <a:effectLst/>
              </a:rPr>
              <a:t>, </a:t>
            </a:r>
            <a:r>
              <a:rPr lang="en-US" sz="2400" b="0" i="0" dirty="0" err="1">
                <a:effectLst/>
              </a:rPr>
              <a:t>kura</a:t>
            </a:r>
            <a:r>
              <a:rPr lang="en-US" sz="2400" b="0" i="0" dirty="0">
                <a:effectLst/>
              </a:rPr>
              <a:t> </a:t>
            </a:r>
            <a:r>
              <a:rPr lang="en-US" sz="2400" b="0" i="0" dirty="0" err="1">
                <a:effectLst/>
              </a:rPr>
              <a:t>pārvalda</a:t>
            </a:r>
            <a:r>
              <a:rPr lang="en-US" sz="2400" b="0" i="0" dirty="0">
                <a:effectLst/>
              </a:rPr>
              <a:t> </a:t>
            </a:r>
            <a:r>
              <a:rPr lang="en-US" sz="2400" b="0" i="0" dirty="0" err="1">
                <a:effectLst/>
              </a:rPr>
              <a:t>cilvēkus</a:t>
            </a:r>
            <a:r>
              <a:rPr lang="en-US" dirty="0"/>
              <a:t>, </a:t>
            </a:r>
            <a:r>
              <a:rPr lang="en-US" dirty="0" err="1"/>
              <a:t>procesus</a:t>
            </a:r>
            <a:r>
              <a:rPr lang="en-US" dirty="0"/>
              <a:t> un </a:t>
            </a:r>
            <a:r>
              <a:rPr lang="en-US" dirty="0" err="1"/>
              <a:t>tehnoloģijas</a:t>
            </a:r>
            <a:r>
              <a:rPr lang="en-US" dirty="0"/>
              <a:t>, </a:t>
            </a:r>
            <a:r>
              <a:rPr lang="en-US" dirty="0" err="1"/>
              <a:t>kas</a:t>
            </a:r>
            <a:r>
              <a:rPr lang="en-US" dirty="0"/>
              <a:t> </a:t>
            </a:r>
            <a:r>
              <a:rPr lang="en-US" dirty="0" err="1"/>
              <a:t>nodrošina</a:t>
            </a:r>
            <a:r>
              <a:rPr lang="en-US" dirty="0"/>
              <a:t> </a:t>
            </a:r>
            <a:r>
              <a:rPr lang="en-US" dirty="0" err="1"/>
              <a:t>kontroli</a:t>
            </a:r>
            <a:r>
              <a:rPr lang="en-US" dirty="0"/>
              <a:t> </a:t>
            </a:r>
            <a:r>
              <a:rPr lang="en-US" dirty="0" err="1"/>
              <a:t>pār</a:t>
            </a:r>
            <a:r>
              <a:rPr lang="en-US" dirty="0"/>
              <a:t> </a:t>
            </a:r>
            <a:r>
              <a:rPr lang="en-US" dirty="0" err="1"/>
              <a:t>informācijas</a:t>
            </a:r>
            <a:r>
              <a:rPr lang="en-US" dirty="0"/>
              <a:t> </a:t>
            </a:r>
            <a:r>
              <a:rPr lang="en-US" dirty="0" err="1"/>
              <a:t>struktūrām</a:t>
            </a:r>
            <a:r>
              <a:rPr lang="en-US" dirty="0"/>
              <a:t>, </a:t>
            </a:r>
            <a:r>
              <a:rPr lang="en-US" dirty="0" err="1"/>
              <a:t>procesiem</a:t>
            </a:r>
            <a:r>
              <a:rPr lang="en-US" dirty="0"/>
              <a:t>, </a:t>
            </a:r>
            <a:r>
              <a:rPr lang="en-US" dirty="0" err="1"/>
              <a:t>piegādi</a:t>
            </a:r>
            <a:r>
              <a:rPr lang="en-US" dirty="0"/>
              <a:t> un </a:t>
            </a:r>
            <a:r>
              <a:rPr lang="en-US" dirty="0" err="1"/>
              <a:t>lietošanu</a:t>
            </a:r>
            <a:r>
              <a:rPr lang="en-US" dirty="0"/>
              <a:t>,  </a:t>
            </a:r>
            <a:r>
              <a:rPr lang="en-US" dirty="0" err="1"/>
              <a:t>vadības</a:t>
            </a:r>
            <a:r>
              <a:rPr lang="en-US" dirty="0"/>
              <a:t> un </a:t>
            </a:r>
            <a:r>
              <a:rPr lang="en-US" dirty="0" err="1"/>
              <a:t>uzņēmuma</a:t>
            </a:r>
            <a:r>
              <a:rPr lang="en-US" dirty="0"/>
              <a:t> </a:t>
            </a:r>
            <a:r>
              <a:rPr lang="en-US" dirty="0" err="1"/>
              <a:t>izpētes</a:t>
            </a:r>
            <a:r>
              <a:rPr lang="en-US" dirty="0"/>
              <a:t> </a:t>
            </a:r>
            <a:r>
              <a:rPr lang="en-US" dirty="0" err="1"/>
              <a:t>mērķiem</a:t>
            </a:r>
            <a:r>
              <a:rPr lang="en-US" dirty="0"/>
              <a:t>.</a:t>
            </a:r>
            <a:r>
              <a:rPr lang="en-US" sz="2400" b="0" i="0" dirty="0">
                <a:effectLst/>
              </a:rPr>
              <a:t> </a:t>
            </a:r>
          </a:p>
          <a:p>
            <a:pPr marL="285750" indent="-285750">
              <a:buFont typeface="Arial" panose="020B0604020202020204" pitchFamily="34" charset="0"/>
              <a:buChar char="•"/>
            </a:pPr>
            <a:r>
              <a:rPr lang="en-US" sz="2400" b="1" i="0" dirty="0" err="1">
                <a:effectLst/>
              </a:rPr>
              <a:t>Datu</a:t>
            </a:r>
            <a:r>
              <a:rPr lang="en-US" sz="2400" b="1" i="0" dirty="0">
                <a:effectLst/>
              </a:rPr>
              <a:t> </a:t>
            </a:r>
            <a:r>
              <a:rPr lang="en-US" sz="2400" b="1" i="0" dirty="0" err="1">
                <a:effectLst/>
              </a:rPr>
              <a:t>vadība</a:t>
            </a:r>
            <a:r>
              <a:rPr lang="en-US" sz="2400" b="1" i="0" dirty="0">
                <a:effectLst/>
              </a:rPr>
              <a:t> </a:t>
            </a:r>
            <a:r>
              <a:rPr lang="en-US" sz="2400" b="0" i="0" dirty="0" err="1">
                <a:effectLst/>
              </a:rPr>
              <a:t>ir</a:t>
            </a:r>
            <a:r>
              <a:rPr lang="en-US" sz="2400" b="0" i="0" dirty="0">
                <a:effectLst/>
              </a:rPr>
              <a:t> </a:t>
            </a:r>
            <a:r>
              <a:rPr lang="en-US" sz="2400" b="0" i="0" dirty="0" err="1">
                <a:effectLst/>
              </a:rPr>
              <a:t>informācijas</a:t>
            </a:r>
            <a:r>
              <a:rPr lang="en-US" sz="2400" b="0" i="0" dirty="0">
                <a:effectLst/>
              </a:rPr>
              <a:t> </a:t>
            </a:r>
            <a:r>
              <a:rPr lang="en-US" sz="2400" b="0" i="0" dirty="0" err="1">
                <a:effectLst/>
              </a:rPr>
              <a:t>pārvaldīšanas</a:t>
            </a:r>
            <a:r>
              <a:rPr lang="en-US" sz="2400" b="0" i="0" dirty="0">
                <a:effectLst/>
              </a:rPr>
              <a:t> </a:t>
            </a:r>
            <a:r>
              <a:rPr lang="en-US" sz="2400" b="0" i="0" dirty="0" err="1">
                <a:effectLst/>
              </a:rPr>
              <a:t>apakškopa</a:t>
            </a:r>
            <a:r>
              <a:rPr lang="en-US" sz="2400" b="0" i="0" dirty="0">
                <a:effectLst/>
              </a:rPr>
              <a:t>. </a:t>
            </a:r>
            <a:r>
              <a:rPr lang="en-US" sz="2400" b="0" i="0" dirty="0" err="1">
                <a:effectLst/>
              </a:rPr>
              <a:t>Tā</a:t>
            </a:r>
            <a:r>
              <a:rPr lang="en-US" sz="2400" b="0" i="0" dirty="0">
                <a:effectLst/>
              </a:rPr>
              <a:t> </a:t>
            </a:r>
            <a:r>
              <a:rPr lang="en-US" sz="2400" b="0" i="0" dirty="0" err="1">
                <a:effectLst/>
              </a:rPr>
              <a:t>ietver</a:t>
            </a:r>
            <a:r>
              <a:rPr lang="en-US" sz="2400" b="0" i="0" dirty="0">
                <a:effectLst/>
              </a:rPr>
              <a:t> visas </a:t>
            </a:r>
            <a:r>
              <a:rPr lang="en-US" sz="2400" b="0" i="0" dirty="0" err="1">
                <a:effectLst/>
              </a:rPr>
              <a:t>disciplīnas</a:t>
            </a:r>
            <a:r>
              <a:rPr lang="en-US" sz="2400" b="0" i="0" dirty="0">
                <a:effectLst/>
              </a:rPr>
              <a:t>, </a:t>
            </a:r>
            <a:r>
              <a:rPr lang="en-US" sz="2400" b="0" i="0" dirty="0" err="1">
                <a:effectLst/>
              </a:rPr>
              <a:t>kas</a:t>
            </a:r>
            <a:r>
              <a:rPr lang="en-US" sz="2400" b="0" i="0" dirty="0">
                <a:effectLst/>
              </a:rPr>
              <a:t> </a:t>
            </a:r>
            <a:r>
              <a:rPr lang="en-US" sz="2400" b="0" i="0" dirty="0" err="1">
                <a:effectLst/>
              </a:rPr>
              <a:t>ir</a:t>
            </a:r>
            <a:r>
              <a:rPr lang="en-US" sz="2400" b="0" i="0" dirty="0">
                <a:effectLst/>
              </a:rPr>
              <a:t> </a:t>
            </a:r>
            <a:r>
              <a:rPr lang="en-US" sz="2400" b="0" i="0" dirty="0" err="1">
                <a:effectLst/>
              </a:rPr>
              <a:t>saistītas</a:t>
            </a:r>
            <a:r>
              <a:rPr lang="en-US" sz="2400" b="0" i="0" dirty="0">
                <a:effectLst/>
              </a:rPr>
              <a:t> </a:t>
            </a:r>
            <a:r>
              <a:rPr lang="en-US" sz="2400" b="0" i="0" dirty="0" err="1">
                <a:effectLst/>
              </a:rPr>
              <a:t>ar</a:t>
            </a:r>
            <a:r>
              <a:rPr lang="en-US" sz="2400" b="0" i="0" dirty="0">
                <a:effectLst/>
              </a:rPr>
              <a:t> </a:t>
            </a:r>
            <a:r>
              <a:rPr lang="en-US" sz="2400" b="0" i="0" dirty="0" err="1">
                <a:effectLst/>
              </a:rPr>
              <a:t>datu</a:t>
            </a:r>
            <a:r>
              <a:rPr lang="en-US" sz="2400" b="0" i="0" dirty="0">
                <a:effectLst/>
              </a:rPr>
              <a:t> </a:t>
            </a:r>
            <a:r>
              <a:rPr lang="en-US" sz="2400" b="0" i="0" dirty="0" err="1">
                <a:effectLst/>
              </a:rPr>
              <a:t>vadību</a:t>
            </a:r>
            <a:r>
              <a:rPr lang="en-US" sz="2400" b="0" i="0" dirty="0">
                <a:effectLst/>
              </a:rPr>
              <a:t> </a:t>
            </a:r>
            <a:r>
              <a:rPr lang="en-US" sz="2400" b="0" i="0" dirty="0" err="1">
                <a:effectLst/>
              </a:rPr>
              <a:t>kā</a:t>
            </a:r>
            <a:r>
              <a:rPr lang="en-US" sz="2400" b="0" i="0" dirty="0">
                <a:effectLst/>
              </a:rPr>
              <a:t> </a:t>
            </a:r>
            <a:r>
              <a:rPr lang="en-US" sz="2400" b="0" i="0" dirty="0" err="1">
                <a:effectLst/>
              </a:rPr>
              <a:t>vērtīgu</a:t>
            </a:r>
            <a:r>
              <a:rPr lang="en-US" sz="2400" b="0" i="0" dirty="0">
                <a:effectLst/>
              </a:rPr>
              <a:t> </a:t>
            </a:r>
            <a:r>
              <a:rPr lang="en-US" sz="2400" b="0" i="0" dirty="0" err="1">
                <a:effectLst/>
              </a:rPr>
              <a:t>organizatorisku</a:t>
            </a:r>
            <a:r>
              <a:rPr lang="en-US" sz="2400" b="0" i="0" dirty="0">
                <a:effectLst/>
              </a:rPr>
              <a:t> </a:t>
            </a:r>
            <a:r>
              <a:rPr lang="en-US" sz="2400" b="0" i="0" dirty="0" err="1">
                <a:effectLst/>
              </a:rPr>
              <a:t>resursu</a:t>
            </a:r>
            <a:r>
              <a:rPr lang="en-US" sz="2400" b="0" i="0" dirty="0">
                <a:effectLst/>
              </a:rPr>
              <a:t>. </a:t>
            </a:r>
            <a:r>
              <a:rPr lang="en-US" sz="2400" b="0" i="0" dirty="0" err="1">
                <a:effectLst/>
              </a:rPr>
              <a:t>Konkrēti</a:t>
            </a:r>
            <a:r>
              <a:rPr lang="en-US" dirty="0"/>
              <a:t> -</a:t>
            </a:r>
            <a:r>
              <a:rPr lang="en-US" sz="2400" b="0" i="0" dirty="0">
                <a:effectLst/>
              </a:rPr>
              <a:t> </a:t>
            </a:r>
            <a:r>
              <a:rPr lang="en-US" sz="2400" b="0" i="0" dirty="0" err="1">
                <a:effectLst/>
              </a:rPr>
              <a:t>tas</a:t>
            </a:r>
            <a:r>
              <a:rPr lang="en-US" sz="2400" b="0" i="0" dirty="0">
                <a:effectLst/>
              </a:rPr>
              <a:t> </a:t>
            </a:r>
            <a:r>
              <a:rPr lang="en-US" sz="2400" b="0" i="0" dirty="0" err="1">
                <a:effectLst/>
              </a:rPr>
              <a:t>ir</a:t>
            </a:r>
            <a:r>
              <a:rPr lang="en-US" sz="2400" b="0" i="0" dirty="0">
                <a:effectLst/>
              </a:rPr>
              <a:t> process, </a:t>
            </a:r>
            <a:r>
              <a:rPr lang="en-US" dirty="0" err="1"/>
              <a:t>lai</a:t>
            </a:r>
            <a:r>
              <a:rPr lang="en-US" sz="2400" b="0" i="0" dirty="0">
                <a:effectLst/>
              </a:rPr>
              <a:t> </a:t>
            </a:r>
            <a:r>
              <a:rPr lang="en-US" sz="2400" b="0" i="0" dirty="0" err="1">
                <a:effectLst/>
              </a:rPr>
              <a:t>radītu</a:t>
            </a:r>
            <a:r>
              <a:rPr lang="en-US" sz="2400" b="0" i="0" dirty="0">
                <a:effectLst/>
              </a:rPr>
              <a:t>, </a:t>
            </a:r>
            <a:r>
              <a:rPr lang="en-US" sz="2400" b="0" i="0" dirty="0" err="1">
                <a:effectLst/>
              </a:rPr>
              <a:t>iegūtu</a:t>
            </a:r>
            <a:r>
              <a:rPr lang="en-US" sz="2400" b="0" i="0" dirty="0">
                <a:effectLst/>
              </a:rPr>
              <a:t>, </a:t>
            </a:r>
            <a:r>
              <a:rPr lang="en-US" sz="2400" b="0" i="0" dirty="0" err="1">
                <a:effectLst/>
              </a:rPr>
              <a:t>transformētu</a:t>
            </a:r>
            <a:r>
              <a:rPr lang="en-US" sz="2400" b="0" i="0" dirty="0">
                <a:effectLst/>
              </a:rPr>
              <a:t>, </a:t>
            </a:r>
            <a:r>
              <a:rPr lang="en-US" sz="2400" b="0" i="0" dirty="0" err="1">
                <a:effectLst/>
              </a:rPr>
              <a:t>dalītos</a:t>
            </a:r>
            <a:r>
              <a:rPr lang="en-US" sz="2400" b="0" i="0" dirty="0">
                <a:effectLst/>
              </a:rPr>
              <a:t>, </a:t>
            </a:r>
            <a:r>
              <a:rPr lang="en-US" sz="2400" b="0" i="0" dirty="0" err="1">
                <a:effectLst/>
              </a:rPr>
              <a:t>aizsargātu</a:t>
            </a:r>
            <a:r>
              <a:rPr lang="en-US" sz="2400" b="0" i="0" dirty="0">
                <a:effectLst/>
              </a:rPr>
              <a:t>, </a:t>
            </a:r>
            <a:r>
              <a:rPr lang="en-US" sz="2400" b="0" i="0" dirty="0" err="1">
                <a:effectLst/>
              </a:rPr>
              <a:t>dokumentētu</a:t>
            </a:r>
            <a:r>
              <a:rPr lang="en-US" sz="2400" b="0" i="0" dirty="0">
                <a:effectLst/>
              </a:rPr>
              <a:t> un </a:t>
            </a:r>
            <a:r>
              <a:rPr lang="en-US" sz="2400" b="0" i="0" dirty="0" err="1">
                <a:effectLst/>
              </a:rPr>
              <a:t>saglabātu</a:t>
            </a:r>
            <a:r>
              <a:rPr lang="en-US" sz="2400" b="0" i="0" dirty="0">
                <a:effectLst/>
              </a:rPr>
              <a:t> </a:t>
            </a:r>
            <a:r>
              <a:rPr lang="en-US" sz="2400" b="0" i="0" dirty="0" err="1">
                <a:effectLst/>
              </a:rPr>
              <a:t>datus</a:t>
            </a:r>
            <a:r>
              <a:rPr lang="en-US" sz="2400" b="0" i="0" dirty="0">
                <a:effectLst/>
              </a:rPr>
              <a:t>.</a:t>
            </a:r>
            <a:endParaRPr lang="hr-BA" sz="6000" b="1" dirty="0"/>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a:xfrm>
            <a:off x="447065" y="309491"/>
            <a:ext cx="11097969" cy="1029561"/>
          </a:xfrm>
        </p:spPr>
        <p:txBody>
          <a:bodyPr/>
          <a:lstStyle/>
          <a:p>
            <a:r>
              <a:rPr lang="en-IE" dirty="0"/>
              <a:t>Svarīgas definīcijas</a:t>
            </a:r>
            <a:endParaRPr lang="x-none" dirty="0"/>
          </a:p>
        </p:txBody>
      </p:sp>
    </p:spTree>
    <p:extLst>
      <p:ext uri="{BB962C8B-B14F-4D97-AF65-F5344CB8AC3E}">
        <p14:creationId xmlns:p14="http://schemas.microsoft.com/office/powerpoint/2010/main" val="3809928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FFB2EEB-9CCE-A0BD-CE38-BC77654BF5FB}"/>
              </a:ext>
            </a:extLst>
          </p:cNvPr>
          <p:cNvSpPr>
            <a:spLocks noGrp="1"/>
          </p:cNvSpPr>
          <p:nvPr>
            <p:ph type="pic" sz="quarter" idx="15"/>
          </p:nvPr>
        </p:nvSpPr>
        <p:spPr/>
      </p:sp>
      <p:sp>
        <p:nvSpPr>
          <p:cNvPr id="7" name="Text Placeholder 6">
            <a:extLst>
              <a:ext uri="{FF2B5EF4-FFF2-40B4-BE49-F238E27FC236}">
                <a16:creationId xmlns:a16="http://schemas.microsoft.com/office/drawing/2014/main" id="{15E02A72-4735-B3B1-154F-4688267F9313}"/>
              </a:ext>
            </a:extLst>
          </p:cNvPr>
          <p:cNvSpPr>
            <a:spLocks noGrp="1"/>
          </p:cNvSpPr>
          <p:nvPr>
            <p:ph type="body" sz="quarter" idx="17"/>
          </p:nvPr>
        </p:nvSpPr>
        <p:spPr/>
        <p:txBody>
          <a:bodyPr/>
          <a:lstStyle/>
          <a:p>
            <a:r>
              <a:rPr lang="en-IE" sz="2400" dirty="0"/>
              <a:t>Dažreiz “dati” izklausās kā </a:t>
            </a:r>
            <a:r>
              <a:rPr lang="en-IE" sz="2400" dirty="0" err="1"/>
              <a:t>nedaudz</a:t>
            </a:r>
            <a:r>
              <a:rPr lang="en-IE" sz="2400" dirty="0"/>
              <a:t> </a:t>
            </a:r>
            <a:r>
              <a:rPr lang="en-IE" sz="2400" dirty="0" err="1"/>
              <a:t>biedējoša</a:t>
            </a:r>
            <a:r>
              <a:rPr lang="en-IE" sz="2400" dirty="0"/>
              <a:t> tēma. Noskatieties šo video, kas palīdzēs jums gūt pamata sapratni par to, kas ir dati un kā tie var izskatīties, lai </a:t>
            </a:r>
            <a:r>
              <a:rPr lang="en-IE" sz="2400" dirty="0" err="1"/>
              <a:t>saprastu</a:t>
            </a:r>
            <a:r>
              <a:rPr lang="en-IE" sz="2400" dirty="0"/>
              <a:t> </a:t>
            </a:r>
            <a:r>
              <a:rPr lang="en-IE" sz="2400" dirty="0" err="1"/>
              <a:t>tos</a:t>
            </a:r>
            <a:r>
              <a:rPr lang="en-IE" sz="2400" dirty="0"/>
              <a:t> </a:t>
            </a:r>
            <a:r>
              <a:rPr lang="en-IE" sz="2400" dirty="0" err="1"/>
              <a:t>vēl</a:t>
            </a:r>
            <a:r>
              <a:rPr lang="en-IE" sz="2400" dirty="0"/>
              <a:t> labāk. </a:t>
            </a:r>
          </a:p>
          <a:p>
            <a:r>
              <a:rPr lang="en-IE" sz="2400" dirty="0"/>
              <a:t>Video ir pieejams šajā saitē:</a:t>
            </a: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https://www.youtube.com/watch?v=Qnk2FP3_r-I&amp;t</a:t>
            </a:r>
            <a:endParaRPr lang="en-IE" sz="2400" dirty="0">
              <a:solidFill>
                <a:srgbClr val="F9A169"/>
              </a:solidFill>
            </a:endParaRPr>
          </a:p>
          <a:p>
            <a:endParaRPr lang="en-IE" sz="2400" dirty="0"/>
          </a:p>
          <a:p>
            <a:endParaRPr lang="en-IE" dirty="0"/>
          </a:p>
        </p:txBody>
      </p:sp>
      <p:sp>
        <p:nvSpPr>
          <p:cNvPr id="5" name="Text Placeholder 4">
            <a:extLst>
              <a:ext uri="{FF2B5EF4-FFF2-40B4-BE49-F238E27FC236}">
                <a16:creationId xmlns:a16="http://schemas.microsoft.com/office/drawing/2014/main" id="{85702466-5A96-146F-FBA0-222885FD6EDD}"/>
              </a:ext>
            </a:extLst>
          </p:cNvPr>
          <p:cNvSpPr>
            <a:spLocks noGrp="1"/>
          </p:cNvSpPr>
          <p:nvPr>
            <p:ph type="body" sz="quarter" idx="13"/>
          </p:nvPr>
        </p:nvSpPr>
        <p:spPr/>
        <p:txBody>
          <a:bodyPr>
            <a:normAutofit fontScale="85000" lnSpcReduction="20000"/>
          </a:bodyPr>
          <a:lstStyle/>
          <a:p>
            <a:r>
              <a:rPr lang="en-IE" dirty="0"/>
              <a:t>Noskatieties šo video -</a:t>
            </a:r>
          </a:p>
          <a:p>
            <a:r>
              <a:rPr lang="en-IE" dirty="0"/>
              <a:t>Kas ir dati?</a:t>
            </a:r>
          </a:p>
        </p:txBody>
      </p:sp>
      <p:pic>
        <p:nvPicPr>
          <p:cNvPr id="8" name="Online Media 7" title="What is Data? Data Types, Storage and Management">
            <a:hlinkClick r:id="" action="ppaction://media"/>
            <a:extLst>
              <a:ext uri="{FF2B5EF4-FFF2-40B4-BE49-F238E27FC236}">
                <a16:creationId xmlns:a16="http://schemas.microsoft.com/office/drawing/2014/main" id="{8182F4C7-C43A-D6CE-9E30-5E566F0ABD0E}"/>
              </a:ext>
            </a:extLst>
          </p:cNvPr>
          <p:cNvPicPr>
            <a:picLocks noRot="1" noChangeAspect="1"/>
          </p:cNvPicPr>
          <p:nvPr>
            <a:videoFile r:link="rId1"/>
          </p:nvPr>
        </p:nvPicPr>
        <p:blipFill>
          <a:blip r:embed="rId4"/>
          <a:stretch>
            <a:fillRect/>
          </a:stretch>
        </p:blipFill>
        <p:spPr>
          <a:xfrm>
            <a:off x="7366000" y="1223694"/>
            <a:ext cx="4836142" cy="4124335"/>
          </a:xfrm>
          <a:prstGeom prst="rect">
            <a:avLst/>
          </a:prstGeom>
        </p:spPr>
      </p:pic>
    </p:spTree>
    <p:extLst>
      <p:ext uri="{BB962C8B-B14F-4D97-AF65-F5344CB8AC3E}">
        <p14:creationId xmlns:p14="http://schemas.microsoft.com/office/powerpoint/2010/main" val="193611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702466-5A96-146F-FBA0-222885FD6EDD}"/>
              </a:ext>
            </a:extLst>
          </p:cNvPr>
          <p:cNvSpPr>
            <a:spLocks noGrp="1"/>
          </p:cNvSpPr>
          <p:nvPr>
            <p:ph type="body" sz="quarter" idx="16"/>
          </p:nvPr>
        </p:nvSpPr>
        <p:spPr>
          <a:xfrm>
            <a:off x="492890" y="1095154"/>
            <a:ext cx="11206219" cy="5114260"/>
          </a:xfrm>
        </p:spPr>
        <p:txBody>
          <a:bodyPr>
            <a:normAutofit lnSpcReduction="10000"/>
          </a:bodyPr>
          <a:lstStyle/>
          <a:p>
            <a:r>
              <a:rPr lang="en-US" dirty="0" err="1"/>
              <a:t>Kad</a:t>
            </a:r>
            <a:r>
              <a:rPr lang="en-US" dirty="0"/>
              <a:t> </a:t>
            </a:r>
            <a:r>
              <a:rPr lang="en-US" dirty="0" err="1"/>
              <a:t>jūs</a:t>
            </a:r>
            <a:r>
              <a:rPr lang="en-US" dirty="0"/>
              <a:t> </a:t>
            </a:r>
            <a:r>
              <a:rPr lang="en-US" dirty="0" err="1"/>
              <a:t>sākat</a:t>
            </a:r>
            <a:r>
              <a:rPr lang="en-US" dirty="0"/>
              <a:t> </a:t>
            </a:r>
            <a:r>
              <a:rPr lang="en-US" dirty="0" err="1"/>
              <a:t>veidot</a:t>
            </a:r>
            <a:r>
              <a:rPr lang="en-US" dirty="0"/>
              <a:t>, </a:t>
            </a:r>
            <a:r>
              <a:rPr lang="en-US" dirty="0" err="1"/>
              <a:t>vākt</a:t>
            </a:r>
            <a:r>
              <a:rPr lang="en-US" dirty="0"/>
              <a:t> un </a:t>
            </a:r>
            <a:r>
              <a:rPr lang="en-US" dirty="0" err="1"/>
              <a:t>mainīt</a:t>
            </a:r>
            <a:r>
              <a:rPr lang="en-US" dirty="0"/>
              <a:t> </a:t>
            </a:r>
            <a:r>
              <a:rPr lang="en-US" dirty="0" err="1"/>
              <a:t>datus</a:t>
            </a:r>
            <a:r>
              <a:rPr lang="en-US" dirty="0"/>
              <a:t> </a:t>
            </a:r>
            <a:r>
              <a:rPr lang="en-US" dirty="0" err="1"/>
              <a:t>vai</a:t>
            </a:r>
            <a:r>
              <a:rPr lang="en-US" dirty="0"/>
              <a:t> </a:t>
            </a:r>
            <a:r>
              <a:rPr lang="en-US" dirty="0" err="1"/>
              <a:t>failus</a:t>
            </a:r>
            <a:r>
              <a:rPr lang="en-US" dirty="0"/>
              <a:t>, </a:t>
            </a:r>
            <a:r>
              <a:rPr lang="en-US" dirty="0" err="1"/>
              <a:t>pavisam</a:t>
            </a:r>
            <a:r>
              <a:rPr lang="en-US" dirty="0"/>
              <a:t> </a:t>
            </a:r>
            <a:r>
              <a:rPr lang="en-US" dirty="0" err="1"/>
              <a:t>viegli</a:t>
            </a:r>
            <a:r>
              <a:rPr lang="en-US" dirty="0"/>
              <a:t> tie </a:t>
            </a:r>
            <a:r>
              <a:rPr lang="en-US" dirty="0" err="1"/>
              <a:t>var</a:t>
            </a:r>
            <a:r>
              <a:rPr lang="en-US" dirty="0"/>
              <a:t> </a:t>
            </a:r>
            <a:r>
              <a:rPr lang="en-US" dirty="0" err="1"/>
              <a:t>sajaukties</a:t>
            </a:r>
            <a:r>
              <a:rPr lang="en-US" dirty="0"/>
              <a:t>. Lai </a:t>
            </a:r>
            <a:r>
              <a:rPr lang="en-US" dirty="0" err="1"/>
              <a:t>taupītu</a:t>
            </a:r>
            <a:r>
              <a:rPr lang="en-US" dirty="0"/>
              <a:t> </a:t>
            </a:r>
            <a:r>
              <a:rPr lang="en-US" dirty="0" err="1"/>
              <a:t>laiku</a:t>
            </a:r>
            <a:r>
              <a:rPr lang="en-US" dirty="0"/>
              <a:t> un </a:t>
            </a:r>
            <a:r>
              <a:rPr lang="en-US" dirty="0" err="1"/>
              <a:t>novērstu</a:t>
            </a:r>
            <a:r>
              <a:rPr lang="en-US" dirty="0"/>
              <a:t> </a:t>
            </a:r>
            <a:r>
              <a:rPr lang="en-US" dirty="0" err="1"/>
              <a:t>vēlākās</a:t>
            </a:r>
            <a:r>
              <a:rPr lang="en-US" dirty="0"/>
              <a:t> </a:t>
            </a:r>
            <a:r>
              <a:rPr lang="en-US" dirty="0" err="1"/>
              <a:t>kļūdas</a:t>
            </a:r>
            <a:r>
              <a:rPr lang="en-US" dirty="0"/>
              <a:t>, </a:t>
            </a:r>
            <a:r>
              <a:rPr lang="en-US" dirty="0" err="1"/>
              <a:t>jums</a:t>
            </a:r>
            <a:r>
              <a:rPr lang="en-US" dirty="0"/>
              <a:t> un </a:t>
            </a:r>
            <a:r>
              <a:rPr lang="en-US" dirty="0" err="1"/>
              <a:t>jūsu</a:t>
            </a:r>
            <a:r>
              <a:rPr lang="en-US" dirty="0"/>
              <a:t> </a:t>
            </a:r>
            <a:r>
              <a:rPr lang="en-US" dirty="0" err="1"/>
              <a:t>kolēģiem</a:t>
            </a:r>
            <a:r>
              <a:rPr lang="en-US" dirty="0"/>
              <a:t> </a:t>
            </a:r>
            <a:r>
              <a:rPr lang="en-US" dirty="0" err="1"/>
              <a:t>vajadzētu</a:t>
            </a:r>
            <a:r>
              <a:rPr lang="en-US" dirty="0"/>
              <a:t> </a:t>
            </a:r>
            <a:r>
              <a:rPr lang="en-US" dirty="0" err="1"/>
              <a:t>izlemt</a:t>
            </a:r>
            <a:r>
              <a:rPr lang="en-US" dirty="0"/>
              <a:t>, </a:t>
            </a:r>
            <a:r>
              <a:rPr lang="en-US" dirty="0" err="1"/>
              <a:t>kā</a:t>
            </a:r>
            <a:r>
              <a:rPr lang="en-US" dirty="0"/>
              <a:t> </a:t>
            </a:r>
            <a:r>
              <a:rPr lang="en-US" dirty="0" err="1"/>
              <a:t>jūs</a:t>
            </a:r>
            <a:r>
              <a:rPr lang="en-US" dirty="0"/>
              <a:t> </a:t>
            </a:r>
            <a:r>
              <a:rPr lang="en-US" dirty="0" err="1"/>
              <a:t>nosauksiet</a:t>
            </a:r>
            <a:r>
              <a:rPr lang="en-US" dirty="0"/>
              <a:t> un </a:t>
            </a:r>
            <a:r>
              <a:rPr lang="en-US" dirty="0" err="1"/>
              <a:t>kā</a:t>
            </a:r>
            <a:r>
              <a:rPr lang="en-US" dirty="0"/>
              <a:t> </a:t>
            </a:r>
            <a:r>
              <a:rPr lang="en-US" dirty="0" err="1"/>
              <a:t>strukturēsiet</a:t>
            </a:r>
            <a:r>
              <a:rPr lang="en-US" dirty="0"/>
              <a:t> </a:t>
            </a:r>
            <a:r>
              <a:rPr lang="en-US" dirty="0" err="1"/>
              <a:t>failus</a:t>
            </a:r>
            <a:r>
              <a:rPr lang="en-US" dirty="0"/>
              <a:t> un </a:t>
            </a:r>
            <a:r>
              <a:rPr lang="en-US" dirty="0" err="1"/>
              <a:t>mapes</a:t>
            </a:r>
            <a:r>
              <a:rPr lang="en-US" dirty="0"/>
              <a:t>. </a:t>
            </a:r>
          </a:p>
          <a:p>
            <a:r>
              <a:rPr lang="en-US" dirty="0" err="1"/>
              <a:t>Ja</a:t>
            </a:r>
            <a:r>
              <a:rPr lang="en-US" dirty="0"/>
              <a:t> </a:t>
            </a:r>
            <a:r>
              <a:rPr lang="en-US" dirty="0" err="1"/>
              <a:t>iekļausiet</a:t>
            </a:r>
            <a:r>
              <a:rPr lang="en-US" dirty="0"/>
              <a:t> </a:t>
            </a:r>
            <a:r>
              <a:rPr lang="en-US" dirty="0" err="1"/>
              <a:t>dokumentāciju</a:t>
            </a:r>
            <a:r>
              <a:rPr lang="en-US" dirty="0"/>
              <a:t> (</a:t>
            </a:r>
            <a:r>
              <a:rPr lang="en-US" dirty="0" err="1"/>
              <a:t>vai</a:t>
            </a:r>
            <a:r>
              <a:rPr lang="en-US" dirty="0"/>
              <a:t> '</a:t>
            </a:r>
            <a:r>
              <a:rPr lang="en-US" dirty="0" err="1"/>
              <a:t>metadatus</a:t>
            </a:r>
            <a:r>
              <a:rPr lang="en-US" dirty="0"/>
              <a:t>'), </a:t>
            </a:r>
            <a:r>
              <a:rPr lang="en-US" dirty="0" err="1"/>
              <a:t>tas</a:t>
            </a:r>
            <a:r>
              <a:rPr lang="en-US" dirty="0"/>
              <a:t> </a:t>
            </a:r>
            <a:r>
              <a:rPr lang="en-US" dirty="0" err="1"/>
              <a:t>jums</a:t>
            </a:r>
            <a:r>
              <a:rPr lang="en-US" dirty="0"/>
              <a:t> dos </a:t>
            </a:r>
            <a:r>
              <a:rPr lang="en-US" dirty="0" err="1"/>
              <a:t>iespēju</a:t>
            </a:r>
            <a:r>
              <a:rPr lang="en-US" dirty="0"/>
              <a:t> </a:t>
            </a:r>
            <a:r>
              <a:rPr lang="en-US" dirty="0" err="1"/>
              <a:t>pievienot</a:t>
            </a:r>
            <a:r>
              <a:rPr lang="en-US" dirty="0"/>
              <a:t> </a:t>
            </a:r>
            <a:r>
              <a:rPr lang="en-US" dirty="0" err="1"/>
              <a:t>kontekstu</a:t>
            </a:r>
            <a:r>
              <a:rPr lang="en-US" dirty="0"/>
              <a:t> pie </a:t>
            </a:r>
            <a:r>
              <a:rPr lang="en-US" dirty="0" err="1"/>
              <a:t>datiem</a:t>
            </a:r>
            <a:r>
              <a:rPr lang="en-US" dirty="0"/>
              <a:t> </a:t>
            </a:r>
            <a:r>
              <a:rPr lang="en-US" dirty="0" err="1"/>
              <a:t>tā</a:t>
            </a:r>
            <a:r>
              <a:rPr lang="en-US" dirty="0"/>
              <a:t>, </a:t>
            </a:r>
            <a:r>
              <a:rPr lang="en-US" dirty="0" err="1"/>
              <a:t>ka</a:t>
            </a:r>
            <a:r>
              <a:rPr lang="en-US" dirty="0"/>
              <a:t> </a:t>
            </a:r>
            <a:r>
              <a:rPr lang="en-US" dirty="0" err="1"/>
              <a:t>jūs</a:t>
            </a:r>
            <a:r>
              <a:rPr lang="en-US" dirty="0"/>
              <a:t> un </a:t>
            </a:r>
            <a:r>
              <a:rPr lang="en-US" dirty="0" err="1"/>
              <a:t>citi</a:t>
            </a:r>
            <a:r>
              <a:rPr lang="en-US" dirty="0"/>
              <a:t> </a:t>
            </a:r>
            <a:r>
              <a:rPr lang="en-US" dirty="0" err="1"/>
              <a:t>varēs</a:t>
            </a:r>
            <a:r>
              <a:rPr lang="en-US" dirty="0"/>
              <a:t> </a:t>
            </a:r>
            <a:r>
              <a:rPr lang="en-US" dirty="0" err="1"/>
              <a:t>tos</a:t>
            </a:r>
            <a:r>
              <a:rPr lang="en-US" dirty="0"/>
              <a:t> </a:t>
            </a:r>
            <a:r>
              <a:rPr lang="en-US" dirty="0" err="1"/>
              <a:t>saprast</a:t>
            </a:r>
            <a:r>
              <a:rPr lang="en-US" dirty="0"/>
              <a:t> </a:t>
            </a:r>
            <a:r>
              <a:rPr lang="en-US" dirty="0" err="1"/>
              <a:t>gan</a:t>
            </a:r>
            <a:r>
              <a:rPr lang="en-US" dirty="0"/>
              <a:t> </a:t>
            </a:r>
            <a:r>
              <a:rPr lang="en-US" dirty="0" err="1"/>
              <a:t>tagad</a:t>
            </a:r>
            <a:r>
              <a:rPr lang="en-US" dirty="0"/>
              <a:t>, </a:t>
            </a:r>
            <a:r>
              <a:rPr lang="en-US" dirty="0" err="1"/>
              <a:t>gan</a:t>
            </a:r>
            <a:r>
              <a:rPr lang="en-US" dirty="0"/>
              <a:t> </a:t>
            </a:r>
            <a:r>
              <a:rPr lang="en-US" dirty="0" err="1"/>
              <a:t>vidējā</a:t>
            </a:r>
            <a:r>
              <a:rPr lang="en-US" dirty="0"/>
              <a:t> </a:t>
            </a:r>
            <a:r>
              <a:rPr lang="en-US" dirty="0" err="1"/>
              <a:t>termiņā</a:t>
            </a:r>
            <a:r>
              <a:rPr lang="en-US" dirty="0"/>
              <a:t>, </a:t>
            </a:r>
            <a:r>
              <a:rPr lang="en-US" dirty="0" err="1"/>
              <a:t>gan</a:t>
            </a:r>
            <a:r>
              <a:rPr lang="en-US" dirty="0"/>
              <a:t> </a:t>
            </a:r>
            <a:r>
              <a:rPr lang="en-US" dirty="0" err="1"/>
              <a:t>ilgtermiņā</a:t>
            </a:r>
            <a:r>
              <a:rPr lang="en-US" dirty="0"/>
              <a:t>.</a:t>
            </a:r>
          </a:p>
          <a:p>
            <a:endParaRPr lang="en-US" dirty="0"/>
          </a:p>
          <a:p>
            <a:pPr algn="l"/>
            <a:r>
              <a:rPr lang="en-US" dirty="0" err="1"/>
              <a:t>Turpmāk</a:t>
            </a:r>
            <a:r>
              <a:rPr lang="en-US" dirty="0"/>
              <a:t> </a:t>
            </a:r>
            <a:r>
              <a:rPr lang="en-US" dirty="0" err="1"/>
              <a:t>jūs</a:t>
            </a:r>
            <a:r>
              <a:rPr lang="en-US" dirty="0"/>
              <a:t> </a:t>
            </a:r>
            <a:r>
              <a:rPr lang="en-US" dirty="0" err="1"/>
              <a:t>iemācīsieties</a:t>
            </a:r>
            <a:r>
              <a:rPr lang="en-US" dirty="0"/>
              <a:t>, </a:t>
            </a:r>
            <a:r>
              <a:rPr lang="en-US" dirty="0" err="1"/>
              <a:t>kā</a:t>
            </a:r>
            <a:r>
              <a:rPr lang="en-US" b="0" i="0" dirty="0">
                <a:effectLst/>
              </a:rPr>
              <a:t>:</a:t>
            </a:r>
            <a:endParaRPr lang="hr-BA" b="0" i="0" dirty="0">
              <a:effectLst/>
            </a:endParaRPr>
          </a:p>
          <a:p>
            <a:pPr algn="l"/>
            <a:endParaRPr lang="en-US" b="0" i="0" dirty="0">
              <a:effectLst/>
            </a:endParaRPr>
          </a:p>
          <a:p>
            <a:pPr marL="342900" indent="-342900">
              <a:buFont typeface="Wingdings" panose="05000000000000000000" pitchFamily="2" charset="2"/>
              <a:buChar char="ü"/>
            </a:pPr>
            <a:r>
              <a:rPr lang="en-US" b="0" i="0" u="none" strike="noStrike" dirty="0" err="1">
                <a:effectLst/>
              </a:rPr>
              <a:t>Nosaukt</a:t>
            </a:r>
            <a:r>
              <a:rPr lang="en-US" b="0" i="0" u="none" strike="noStrike" dirty="0">
                <a:effectLst/>
              </a:rPr>
              <a:t> un </a:t>
            </a:r>
            <a:r>
              <a:rPr lang="en-US" b="0" i="0" u="none" strike="noStrike" dirty="0" err="1">
                <a:effectLst/>
              </a:rPr>
              <a:t>sakārtot</a:t>
            </a:r>
            <a:r>
              <a:rPr lang="en-US" b="0" i="0" u="none" strike="noStrike" dirty="0">
                <a:effectLst/>
              </a:rPr>
              <a:t> </a:t>
            </a:r>
            <a:r>
              <a:rPr lang="en-US" b="0" i="0" u="none" strike="noStrike" dirty="0" err="1">
                <a:effectLst/>
              </a:rPr>
              <a:t>failus</a:t>
            </a:r>
            <a:r>
              <a:rPr lang="en-US" b="0" i="0" u="none" strike="noStrike" dirty="0">
                <a:effectLst/>
              </a:rPr>
              <a:t>  </a:t>
            </a:r>
            <a:endParaRPr lang="en-US" b="0" i="0" dirty="0">
              <a:effectLst/>
            </a:endParaRPr>
          </a:p>
          <a:p>
            <a:pPr marL="342900" indent="-342900">
              <a:buFont typeface="Wingdings" panose="05000000000000000000" pitchFamily="2" charset="2"/>
              <a:buChar char="ü"/>
            </a:pPr>
            <a:r>
              <a:rPr lang="en-US" b="0" i="0" u="none" strike="noStrike" dirty="0" err="1">
                <a:effectLst/>
              </a:rPr>
              <a:t>Pārvaldīt</a:t>
            </a:r>
            <a:r>
              <a:rPr lang="en-US" b="0" i="0" u="none" strike="noStrike" dirty="0">
                <a:effectLst/>
              </a:rPr>
              <a:t> </a:t>
            </a:r>
            <a:r>
              <a:rPr lang="en-US" b="0" i="0" u="none" strike="noStrike" dirty="0" err="1">
                <a:effectLst/>
              </a:rPr>
              <a:t>dokumentāciju</a:t>
            </a:r>
            <a:r>
              <a:rPr lang="en-US" b="0" i="0" u="none" strike="noStrike" dirty="0">
                <a:effectLst/>
              </a:rPr>
              <a:t> un </a:t>
            </a:r>
            <a:r>
              <a:rPr lang="en-US" dirty="0" err="1"/>
              <a:t>m</a:t>
            </a:r>
            <a:r>
              <a:rPr lang="en-US" b="0" i="0" u="none" strike="noStrike" dirty="0" err="1">
                <a:effectLst/>
              </a:rPr>
              <a:t>etadatus</a:t>
            </a:r>
            <a:endParaRPr lang="en-US" b="0" i="0" dirty="0">
              <a:effectLst/>
            </a:endParaRPr>
          </a:p>
          <a:p>
            <a:pPr marL="342900" indent="-342900">
              <a:buFont typeface="Wingdings" panose="05000000000000000000" pitchFamily="2" charset="2"/>
              <a:buChar char="ü"/>
            </a:pPr>
            <a:r>
              <a:rPr lang="en-US" dirty="0" err="1"/>
              <a:t>Kā</a:t>
            </a:r>
            <a:r>
              <a:rPr lang="en-US" dirty="0"/>
              <a:t> </a:t>
            </a:r>
            <a:r>
              <a:rPr lang="en-US" dirty="0" err="1"/>
              <a:t>pārvaldīt</a:t>
            </a:r>
            <a:r>
              <a:rPr lang="en-US" dirty="0"/>
              <a:t> </a:t>
            </a:r>
            <a:r>
              <a:rPr lang="en-US" dirty="0" err="1"/>
              <a:t>atsauces</a:t>
            </a:r>
            <a:endParaRPr lang="en-US" b="0" i="0" dirty="0">
              <a:effectLst/>
            </a:endParaRPr>
          </a:p>
          <a:p>
            <a:pPr marL="342900" indent="-342900">
              <a:buFont typeface="Wingdings" panose="05000000000000000000" pitchFamily="2" charset="2"/>
              <a:buChar char="ü"/>
            </a:pPr>
            <a:r>
              <a:rPr lang="en-US" b="0" i="0" u="none" strike="noStrike" dirty="0" err="1">
                <a:effectLst/>
              </a:rPr>
              <a:t>Sakārtot</a:t>
            </a:r>
            <a:r>
              <a:rPr lang="en-US" b="0" i="0" u="none" strike="noStrike" dirty="0">
                <a:effectLst/>
              </a:rPr>
              <a:t> </a:t>
            </a:r>
            <a:r>
              <a:rPr lang="en-US" dirty="0"/>
              <a:t>e</a:t>
            </a:r>
            <a:r>
              <a:rPr lang="en-US" b="0" i="0" u="none" strike="noStrike" dirty="0">
                <a:effectLst/>
              </a:rPr>
              <a:t>-</a:t>
            </a:r>
            <a:r>
              <a:rPr lang="en-US" dirty="0" err="1"/>
              <a:t>pastu</a:t>
            </a:r>
            <a:endParaRPr lang="en-US" b="0" i="0" dirty="0">
              <a:effectLst/>
            </a:endParaRPr>
          </a:p>
          <a:p>
            <a:endParaRPr lang="en-US" dirty="0"/>
          </a:p>
        </p:txBody>
      </p:sp>
      <p:sp>
        <p:nvSpPr>
          <p:cNvPr id="7" name="Text Placeholder 6">
            <a:extLst>
              <a:ext uri="{FF2B5EF4-FFF2-40B4-BE49-F238E27FC236}">
                <a16:creationId xmlns:a16="http://schemas.microsoft.com/office/drawing/2014/main" id="{15E02A72-4735-B3B1-154F-4688267F9313}"/>
              </a:ext>
            </a:extLst>
          </p:cNvPr>
          <p:cNvSpPr>
            <a:spLocks noGrp="1"/>
          </p:cNvSpPr>
          <p:nvPr>
            <p:ph type="body" sz="quarter" idx="18"/>
          </p:nvPr>
        </p:nvSpPr>
        <p:spPr>
          <a:xfrm>
            <a:off x="447065" y="309491"/>
            <a:ext cx="11097969" cy="785663"/>
          </a:xfrm>
        </p:spPr>
        <p:txBody>
          <a:bodyPr>
            <a:normAutofit/>
          </a:bodyPr>
          <a:lstStyle/>
          <a:p>
            <a:r>
              <a:rPr lang="hr-BA" sz="3200" dirty="0"/>
              <a:t>Datu sakārtošana un uzglabāšana</a:t>
            </a:r>
            <a:endParaRPr lang="en-US" sz="3200" dirty="0"/>
          </a:p>
        </p:txBody>
      </p:sp>
      <p:pic>
        <p:nvPicPr>
          <p:cNvPr id="2" name="Picture 1">
            <a:extLst>
              <a:ext uri="{FF2B5EF4-FFF2-40B4-BE49-F238E27FC236}">
                <a16:creationId xmlns:a16="http://schemas.microsoft.com/office/drawing/2014/main" id="{13C01A51-5698-05E7-2234-EDE4D3F6C7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8093" y="3906976"/>
            <a:ext cx="3676941" cy="2451294"/>
          </a:xfrm>
          <a:prstGeom prst="rect">
            <a:avLst/>
          </a:prstGeom>
        </p:spPr>
      </p:pic>
    </p:spTree>
    <p:extLst>
      <p:ext uri="{BB962C8B-B14F-4D97-AF65-F5344CB8AC3E}">
        <p14:creationId xmlns:p14="http://schemas.microsoft.com/office/powerpoint/2010/main" val="554550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702466-5A96-146F-FBA0-222885FD6EDD}"/>
              </a:ext>
            </a:extLst>
          </p:cNvPr>
          <p:cNvSpPr>
            <a:spLocks noGrp="1"/>
          </p:cNvSpPr>
          <p:nvPr>
            <p:ph type="body" sz="quarter" idx="16"/>
          </p:nvPr>
        </p:nvSpPr>
        <p:spPr>
          <a:xfrm>
            <a:off x="544745" y="1057249"/>
            <a:ext cx="11102510" cy="5130900"/>
          </a:xfrm>
        </p:spPr>
        <p:txBody>
          <a:bodyPr>
            <a:normAutofit/>
          </a:bodyPr>
          <a:lstStyle/>
          <a:p>
            <a:r>
              <a:rPr lang="en-US" b="0" i="0" dirty="0" err="1">
                <a:effectLst/>
              </a:rPr>
              <a:t>Kad</a:t>
            </a:r>
            <a:r>
              <a:rPr lang="en-US" b="0" i="0" dirty="0">
                <a:effectLst/>
              </a:rPr>
              <a:t> </a:t>
            </a:r>
            <a:r>
              <a:rPr lang="en-US" b="0" i="0" dirty="0" err="1">
                <a:effectLst/>
              </a:rPr>
              <a:t>jūs</a:t>
            </a:r>
            <a:r>
              <a:rPr lang="en-US" b="0" i="0" dirty="0">
                <a:effectLst/>
              </a:rPr>
              <a:t> </a:t>
            </a:r>
            <a:r>
              <a:rPr lang="en-US" b="0" i="0" dirty="0" err="1">
                <a:effectLst/>
              </a:rPr>
              <a:t>izvēlēsieties</a:t>
            </a:r>
            <a:r>
              <a:rPr lang="en-US" b="0" i="0" dirty="0">
                <a:effectLst/>
              </a:rPr>
              <a:t> </a:t>
            </a:r>
            <a:r>
              <a:rPr lang="en-US" b="0" i="0" dirty="0" err="1">
                <a:effectLst/>
              </a:rPr>
              <a:t>loģisku</a:t>
            </a:r>
            <a:r>
              <a:rPr lang="en-US" b="0" i="0" dirty="0">
                <a:effectLst/>
              </a:rPr>
              <a:t> un </a:t>
            </a:r>
            <a:r>
              <a:rPr lang="en-US" dirty="0" err="1"/>
              <a:t>konsekventu</a:t>
            </a:r>
            <a:r>
              <a:rPr lang="en-US" dirty="0"/>
              <a:t> </a:t>
            </a:r>
            <a:r>
              <a:rPr lang="en-US" dirty="0" err="1"/>
              <a:t>veidu</a:t>
            </a:r>
            <a:r>
              <a:rPr lang="en-US" dirty="0"/>
              <a:t>, </a:t>
            </a:r>
            <a:r>
              <a:rPr lang="en-US" dirty="0" err="1"/>
              <a:t>kā</a:t>
            </a:r>
            <a:r>
              <a:rPr lang="en-US" dirty="0"/>
              <a:t> </a:t>
            </a:r>
            <a:r>
              <a:rPr lang="en-US" dirty="0" err="1"/>
              <a:t>nosaukt</a:t>
            </a:r>
            <a:r>
              <a:rPr lang="en-US" dirty="0"/>
              <a:t> un </a:t>
            </a:r>
            <a:r>
              <a:rPr lang="en-US" dirty="0" err="1"/>
              <a:t>sakārtot</a:t>
            </a:r>
            <a:r>
              <a:rPr lang="en-US" dirty="0"/>
              <a:t> </a:t>
            </a:r>
            <a:r>
              <a:rPr lang="en-US" dirty="0" err="1"/>
              <a:t>failus</a:t>
            </a:r>
            <a:r>
              <a:rPr lang="en-US" dirty="0"/>
              <a:t>,  </a:t>
            </a:r>
          </a:p>
          <a:p>
            <a:r>
              <a:rPr lang="en-US" dirty="0" err="1"/>
              <a:t>Jums</a:t>
            </a:r>
            <a:r>
              <a:rPr lang="en-US" dirty="0"/>
              <a:t> </a:t>
            </a:r>
            <a:r>
              <a:rPr lang="en-US" dirty="0" err="1"/>
              <a:t>būs</a:t>
            </a:r>
            <a:r>
              <a:rPr lang="en-US" dirty="0"/>
              <a:t> </a:t>
            </a:r>
            <a:r>
              <a:rPr lang="en-US" dirty="0" err="1"/>
              <a:t>viegli</a:t>
            </a:r>
            <a:r>
              <a:rPr lang="en-US" dirty="0"/>
              <a:t> </a:t>
            </a:r>
            <a:r>
              <a:rPr lang="en-US" dirty="0" err="1"/>
              <a:t>atrast</a:t>
            </a:r>
            <a:r>
              <a:rPr lang="en-US" dirty="0"/>
              <a:t> un </a:t>
            </a:r>
            <a:r>
              <a:rPr lang="en-US" dirty="0" err="1"/>
              <a:t>lietot</a:t>
            </a:r>
            <a:r>
              <a:rPr lang="en-US" dirty="0"/>
              <a:t> </a:t>
            </a:r>
            <a:r>
              <a:rPr lang="en-US" dirty="0" err="1"/>
              <a:t>tos</a:t>
            </a:r>
            <a:r>
              <a:rPr lang="en-US" dirty="0"/>
              <a:t>. </a:t>
            </a:r>
            <a:r>
              <a:rPr lang="en-US" dirty="0" err="1"/>
              <a:t>Vislabākais</a:t>
            </a:r>
            <a:r>
              <a:rPr lang="en-US" dirty="0"/>
              <a:t> </a:t>
            </a:r>
            <a:r>
              <a:rPr lang="en-US" dirty="0" err="1"/>
              <a:t>laiks</a:t>
            </a:r>
            <a:r>
              <a:rPr lang="en-US" dirty="0"/>
              <a:t> to </a:t>
            </a:r>
            <a:r>
              <a:rPr lang="en-US" dirty="0" err="1"/>
              <a:t>veikt</a:t>
            </a:r>
            <a:r>
              <a:rPr lang="en-US" dirty="0"/>
              <a:t> </a:t>
            </a:r>
            <a:r>
              <a:rPr lang="en-US" dirty="0" err="1"/>
              <a:t>ir</a:t>
            </a:r>
            <a:r>
              <a:rPr lang="en-US" dirty="0"/>
              <a:t> tad, </a:t>
            </a:r>
            <a:r>
              <a:rPr lang="en-US" dirty="0" err="1"/>
              <a:t>kad</a:t>
            </a:r>
            <a:r>
              <a:rPr lang="en-US" dirty="0"/>
              <a:t> </a:t>
            </a:r>
            <a:r>
              <a:rPr lang="en-US" dirty="0" err="1"/>
              <a:t>jūs</a:t>
            </a:r>
            <a:r>
              <a:rPr lang="en-US" dirty="0"/>
              <a:t> </a:t>
            </a:r>
            <a:r>
              <a:rPr lang="en-US" dirty="0" err="1"/>
              <a:t>uzsākat</a:t>
            </a:r>
            <a:r>
              <a:rPr lang="en-US" dirty="0"/>
              <a:t> </a:t>
            </a:r>
            <a:r>
              <a:rPr lang="en-US" dirty="0" err="1"/>
              <a:t>projektu</a:t>
            </a:r>
            <a:r>
              <a:rPr lang="en-US" dirty="0"/>
              <a:t> </a:t>
            </a:r>
            <a:r>
              <a:rPr lang="en-US" dirty="0" err="1"/>
              <a:t>vai</a:t>
            </a:r>
            <a:r>
              <a:rPr lang="en-US" dirty="0"/>
              <a:t> </a:t>
            </a:r>
            <a:r>
              <a:rPr lang="en-US" dirty="0" err="1"/>
              <a:t>uzdevumu</a:t>
            </a:r>
            <a:r>
              <a:rPr lang="en-US" dirty="0"/>
              <a:t>, </a:t>
            </a:r>
            <a:r>
              <a:rPr lang="en-US" dirty="0" err="1"/>
              <a:t>kad</a:t>
            </a:r>
            <a:r>
              <a:rPr lang="en-US" dirty="0"/>
              <a:t> </a:t>
            </a:r>
            <a:r>
              <a:rPr lang="en-US" dirty="0" err="1"/>
              <a:t>jums</a:t>
            </a:r>
            <a:r>
              <a:rPr lang="en-US" dirty="0"/>
              <a:t> </a:t>
            </a:r>
            <a:r>
              <a:rPr lang="en-US" dirty="0" err="1"/>
              <a:t>vienā</a:t>
            </a:r>
            <a:r>
              <a:rPr lang="en-US" dirty="0"/>
              <a:t> </a:t>
            </a:r>
            <a:r>
              <a:rPr lang="en-US" dirty="0" err="1"/>
              <a:t>piegājienā</a:t>
            </a:r>
            <a:r>
              <a:rPr lang="en-US" dirty="0"/>
              <a:t> </a:t>
            </a:r>
            <a:r>
              <a:rPr lang="en-US" dirty="0" err="1"/>
              <a:t>jasakārto</a:t>
            </a:r>
            <a:r>
              <a:rPr lang="en-US" dirty="0"/>
              <a:t> </a:t>
            </a:r>
            <a:r>
              <a:rPr lang="en-US" dirty="0" err="1"/>
              <a:t>daudzi</a:t>
            </a:r>
            <a:r>
              <a:rPr lang="en-US" dirty="0"/>
              <a:t> </a:t>
            </a:r>
            <a:r>
              <a:rPr lang="en-US" dirty="0" err="1"/>
              <a:t>faili</a:t>
            </a:r>
            <a:r>
              <a:rPr lang="en-US" dirty="0"/>
              <a:t>.</a:t>
            </a:r>
          </a:p>
          <a:p>
            <a:r>
              <a:rPr lang="en-US" dirty="0" err="1"/>
              <a:t>Atvēlot</a:t>
            </a:r>
            <a:r>
              <a:rPr lang="en-US" dirty="0"/>
              <a:t> </a:t>
            </a:r>
            <a:r>
              <a:rPr lang="en-US" dirty="0" err="1"/>
              <a:t>laiku</a:t>
            </a:r>
            <a:r>
              <a:rPr lang="en-US" dirty="0"/>
              <a:t>, </a:t>
            </a:r>
            <a:r>
              <a:rPr lang="en-US" dirty="0" err="1"/>
              <a:t>lai</a:t>
            </a:r>
            <a:r>
              <a:rPr lang="en-US" dirty="0"/>
              <a:t> </a:t>
            </a:r>
            <a:r>
              <a:rPr lang="en-US" dirty="0" err="1"/>
              <a:t>kārtīgi</a:t>
            </a:r>
            <a:r>
              <a:rPr lang="en-US" dirty="0"/>
              <a:t> </a:t>
            </a:r>
            <a:r>
              <a:rPr lang="en-US" dirty="0" err="1"/>
              <a:t>saglabātu</a:t>
            </a:r>
            <a:r>
              <a:rPr lang="en-US" dirty="0"/>
              <a:t> un </a:t>
            </a:r>
            <a:r>
              <a:rPr lang="en-US" dirty="0" err="1"/>
              <a:t>novietotu</a:t>
            </a:r>
            <a:r>
              <a:rPr lang="en-US" dirty="0"/>
              <a:t> </a:t>
            </a:r>
            <a:r>
              <a:rPr lang="en-US" dirty="0" err="1"/>
              <a:t>savus</a:t>
            </a:r>
            <a:r>
              <a:rPr lang="en-US" dirty="0"/>
              <a:t> </a:t>
            </a:r>
            <a:r>
              <a:rPr lang="en-US" dirty="0" err="1"/>
              <a:t>failus</a:t>
            </a:r>
            <a:r>
              <a:rPr lang="en-US" dirty="0"/>
              <a:t>  un </a:t>
            </a:r>
            <a:r>
              <a:rPr lang="en-US" dirty="0" err="1"/>
              <a:t>datus</a:t>
            </a:r>
            <a:r>
              <a:rPr lang="en-US" dirty="0"/>
              <a:t> </a:t>
            </a:r>
            <a:r>
              <a:rPr lang="en-US" dirty="0" err="1"/>
              <a:t>konkrētās</a:t>
            </a:r>
            <a:r>
              <a:rPr lang="en-US" dirty="0"/>
              <a:t> </a:t>
            </a:r>
            <a:r>
              <a:rPr lang="en-US" dirty="0" err="1"/>
              <a:t>mapēs</a:t>
            </a:r>
            <a:r>
              <a:rPr lang="en-US" dirty="0"/>
              <a:t>, </a:t>
            </a:r>
            <a:r>
              <a:rPr lang="en-US" dirty="0" err="1"/>
              <a:t>jūs</a:t>
            </a:r>
            <a:r>
              <a:rPr lang="en-US" dirty="0"/>
              <a:t> </a:t>
            </a:r>
            <a:r>
              <a:rPr lang="en-US" dirty="0" err="1"/>
              <a:t>ietaupīsiet</a:t>
            </a:r>
            <a:r>
              <a:rPr lang="en-US" dirty="0"/>
              <a:t> </a:t>
            </a:r>
            <a:r>
              <a:rPr lang="en-US" dirty="0" err="1"/>
              <a:t>laiku</a:t>
            </a:r>
            <a:r>
              <a:rPr lang="en-US" dirty="0"/>
              <a:t> un </a:t>
            </a:r>
            <a:r>
              <a:rPr lang="en-US" dirty="0" err="1"/>
              <a:t>vilšanos</a:t>
            </a:r>
            <a:r>
              <a:rPr lang="en-US" dirty="0"/>
              <a:t> </a:t>
            </a:r>
            <a:r>
              <a:rPr lang="en-US" dirty="0" err="1"/>
              <a:t>nākotnē</a:t>
            </a:r>
            <a:r>
              <a:rPr lang="en-US" dirty="0"/>
              <a:t>. </a:t>
            </a:r>
            <a:endParaRPr lang="en-US" b="0" i="0" dirty="0">
              <a:effectLst/>
            </a:endParaRPr>
          </a:p>
          <a:p>
            <a:r>
              <a:rPr lang="en-US" b="0" i="0" dirty="0" err="1">
                <a:effectLst/>
              </a:rPr>
              <a:t>Kā</a:t>
            </a:r>
            <a:r>
              <a:rPr lang="en-US" b="0" i="0" dirty="0">
                <a:effectLst/>
              </a:rPr>
              <a:t> </a:t>
            </a:r>
            <a:r>
              <a:rPr lang="en-US" b="0" i="0" dirty="0" err="1">
                <a:effectLst/>
              </a:rPr>
              <a:t>piemērs</a:t>
            </a:r>
            <a:r>
              <a:rPr lang="en-US" b="0" i="0" dirty="0">
                <a:effectLst/>
              </a:rPr>
              <a:t> </a:t>
            </a:r>
            <a:r>
              <a:rPr lang="en-US" b="0" i="0" dirty="0" err="1">
                <a:effectLst/>
              </a:rPr>
              <a:t>šim</a:t>
            </a:r>
            <a:r>
              <a:rPr lang="en-US" b="0" i="0" dirty="0">
                <a:effectLst/>
              </a:rPr>
              <a:t> </a:t>
            </a:r>
            <a:r>
              <a:rPr lang="en-US" b="0" i="0" dirty="0" err="1">
                <a:effectLst/>
              </a:rPr>
              <a:t>varētu</a:t>
            </a:r>
            <a:r>
              <a:rPr lang="en-US" b="0" i="0" dirty="0">
                <a:effectLst/>
              </a:rPr>
              <a:t> </a:t>
            </a:r>
            <a:r>
              <a:rPr lang="en-US" b="0" i="0" dirty="0" err="1">
                <a:effectLst/>
              </a:rPr>
              <a:t>būt</a:t>
            </a:r>
            <a:r>
              <a:rPr lang="en-US" b="0" i="0" dirty="0">
                <a:effectLst/>
              </a:rPr>
              <a:t> </a:t>
            </a:r>
            <a:r>
              <a:rPr lang="en-US" b="0" i="0" dirty="0" err="1">
                <a:effectLst/>
              </a:rPr>
              <a:t>pieteikšanās</a:t>
            </a:r>
            <a:r>
              <a:rPr lang="en-US" b="0" i="0" dirty="0">
                <a:effectLst/>
              </a:rPr>
              <a:t> </a:t>
            </a:r>
            <a:r>
              <a:rPr lang="en-US" b="0" i="0" dirty="0" err="1">
                <a:effectLst/>
              </a:rPr>
              <a:t>jaunam</a:t>
            </a:r>
            <a:r>
              <a:rPr lang="en-US" b="0" i="0" dirty="0">
                <a:effectLst/>
              </a:rPr>
              <a:t> </a:t>
            </a:r>
            <a:r>
              <a:rPr lang="en-US" b="0" i="0" dirty="0" err="1">
                <a:effectLst/>
              </a:rPr>
              <a:t>darbam</a:t>
            </a:r>
            <a:r>
              <a:rPr lang="en-US" b="0" i="0" dirty="0">
                <a:effectLst/>
              </a:rPr>
              <a:t>. </a:t>
            </a:r>
            <a:r>
              <a:rPr lang="en-US" dirty="0" err="1"/>
              <a:t>Iespējams</a:t>
            </a:r>
            <a:r>
              <a:rPr lang="en-US" dirty="0"/>
              <a:t>, </a:t>
            </a:r>
            <a:r>
              <a:rPr lang="en-US" dirty="0" err="1"/>
              <a:t>ka</a:t>
            </a:r>
            <a:r>
              <a:rPr lang="en-US" dirty="0"/>
              <a:t> </a:t>
            </a:r>
            <a:r>
              <a:rPr lang="en-US" dirty="0" err="1"/>
              <a:t>jums</a:t>
            </a:r>
            <a:r>
              <a:rPr lang="en-US" dirty="0"/>
              <a:t> </a:t>
            </a:r>
            <a:r>
              <a:rPr lang="en-US" dirty="0" err="1"/>
              <a:t>ir</a:t>
            </a:r>
            <a:r>
              <a:rPr lang="en-US" dirty="0"/>
              <a:t> </a:t>
            </a:r>
            <a:r>
              <a:rPr lang="en-US" dirty="0" err="1"/>
              <a:t>vairāki</a:t>
            </a:r>
            <a:r>
              <a:rPr lang="en-US" dirty="0"/>
              <a:t> </a:t>
            </a:r>
            <a:r>
              <a:rPr lang="en-US" dirty="0" err="1"/>
              <a:t>sava</a:t>
            </a:r>
            <a:r>
              <a:rPr lang="en-US" dirty="0"/>
              <a:t> CV </a:t>
            </a:r>
            <a:r>
              <a:rPr lang="en-US" dirty="0" err="1"/>
              <a:t>varianti</a:t>
            </a:r>
            <a:r>
              <a:rPr lang="en-US" dirty="0"/>
              <a:t>, </a:t>
            </a:r>
            <a:r>
              <a:rPr lang="en-US" dirty="0" err="1"/>
              <a:t>kuri</a:t>
            </a:r>
            <a:r>
              <a:rPr lang="en-US" dirty="0"/>
              <a:t> der </a:t>
            </a:r>
            <a:r>
              <a:rPr lang="en-US" dirty="0" err="1"/>
              <a:t>dažādajām</a:t>
            </a:r>
            <a:r>
              <a:rPr lang="en-US" dirty="0"/>
              <a:t> </a:t>
            </a:r>
            <a:r>
              <a:rPr lang="en-US" dirty="0" err="1"/>
              <a:t>pozīcijām</a:t>
            </a:r>
            <a:r>
              <a:rPr lang="en-US" dirty="0"/>
              <a:t>, </a:t>
            </a:r>
            <a:r>
              <a:rPr lang="en-US" dirty="0" err="1"/>
              <a:t>kurām</a:t>
            </a:r>
            <a:r>
              <a:rPr lang="en-US" dirty="0"/>
              <a:t> </a:t>
            </a:r>
            <a:r>
              <a:rPr lang="en-US" dirty="0" err="1"/>
              <a:t>jūs</a:t>
            </a:r>
            <a:r>
              <a:rPr lang="en-US" dirty="0"/>
              <a:t> </a:t>
            </a:r>
            <a:r>
              <a:rPr lang="en-US" dirty="0" err="1"/>
              <a:t>piesakieties</a:t>
            </a:r>
            <a:r>
              <a:rPr lang="en-US" dirty="0"/>
              <a:t>. </a:t>
            </a:r>
            <a:r>
              <a:rPr lang="en-US" dirty="0" err="1"/>
              <a:t>Katru</a:t>
            </a:r>
            <a:r>
              <a:rPr lang="en-US" dirty="0"/>
              <a:t> </a:t>
            </a:r>
            <a:r>
              <a:rPr lang="en-US" dirty="0" err="1"/>
              <a:t>reizi</a:t>
            </a:r>
            <a:r>
              <a:rPr lang="en-US" dirty="0"/>
              <a:t>, </a:t>
            </a:r>
            <a:r>
              <a:rPr lang="en-US" dirty="0" err="1"/>
              <a:t>kad</a:t>
            </a:r>
            <a:r>
              <a:rPr lang="en-US" dirty="0"/>
              <a:t> </a:t>
            </a:r>
            <a:r>
              <a:rPr lang="en-US" dirty="0" err="1"/>
              <a:t>jūs</a:t>
            </a:r>
            <a:r>
              <a:rPr lang="en-US" dirty="0"/>
              <a:t> </a:t>
            </a:r>
            <a:r>
              <a:rPr lang="en-US" dirty="0" err="1"/>
              <a:t>radāt</a:t>
            </a:r>
            <a:r>
              <a:rPr lang="en-US" dirty="0"/>
              <a:t> </a:t>
            </a:r>
            <a:r>
              <a:rPr lang="en-US" dirty="0" err="1"/>
              <a:t>jaunu</a:t>
            </a:r>
            <a:r>
              <a:rPr lang="en-US" dirty="0"/>
              <a:t> </a:t>
            </a:r>
            <a:r>
              <a:rPr lang="en-US" dirty="0" err="1"/>
              <a:t>sava</a:t>
            </a:r>
            <a:r>
              <a:rPr lang="en-US" dirty="0"/>
              <a:t> CV </a:t>
            </a:r>
            <a:r>
              <a:rPr lang="en-US" dirty="0" err="1"/>
              <a:t>variantu</a:t>
            </a:r>
            <a:r>
              <a:rPr lang="en-US" dirty="0"/>
              <a:t>, </a:t>
            </a:r>
            <a:r>
              <a:rPr lang="en-US" dirty="0" err="1"/>
              <a:t>mēģiniet</a:t>
            </a:r>
            <a:r>
              <a:rPr lang="en-US" dirty="0"/>
              <a:t> </a:t>
            </a:r>
            <a:r>
              <a:rPr lang="en-US" dirty="0" err="1"/>
              <a:t>nosaukt</a:t>
            </a:r>
            <a:r>
              <a:rPr lang="en-US" dirty="0"/>
              <a:t> </a:t>
            </a:r>
            <a:r>
              <a:rPr lang="en-US" dirty="0" err="1"/>
              <a:t>šo</a:t>
            </a:r>
            <a:r>
              <a:rPr lang="en-US" dirty="0"/>
              <a:t> </a:t>
            </a:r>
            <a:r>
              <a:rPr lang="en-US" dirty="0" err="1"/>
              <a:t>failu</a:t>
            </a:r>
            <a:r>
              <a:rPr lang="en-US" dirty="0"/>
              <a:t> </a:t>
            </a:r>
            <a:r>
              <a:rPr lang="en-US" dirty="0" err="1"/>
              <a:t>atšķirīgi</a:t>
            </a:r>
            <a:r>
              <a:rPr lang="en-US" dirty="0"/>
              <a:t>, </a:t>
            </a:r>
            <a:r>
              <a:rPr lang="en-US" dirty="0" err="1"/>
              <a:t>lai</a:t>
            </a:r>
            <a:r>
              <a:rPr lang="en-US" dirty="0"/>
              <a:t> </a:t>
            </a:r>
            <a:r>
              <a:rPr lang="en-US" dirty="0" err="1"/>
              <a:t>tas</a:t>
            </a:r>
            <a:r>
              <a:rPr lang="en-US" dirty="0"/>
              <a:t> </a:t>
            </a:r>
            <a:r>
              <a:rPr lang="en-US" dirty="0" err="1"/>
              <a:t>atgādinātu</a:t>
            </a:r>
            <a:r>
              <a:rPr lang="en-US" dirty="0"/>
              <a:t> </a:t>
            </a:r>
            <a:r>
              <a:rPr lang="en-US" dirty="0" err="1"/>
              <a:t>jums</a:t>
            </a:r>
            <a:r>
              <a:rPr lang="en-US" dirty="0"/>
              <a:t>, </a:t>
            </a:r>
            <a:r>
              <a:rPr lang="en-US" dirty="0" err="1"/>
              <a:t>kuram</a:t>
            </a:r>
            <a:r>
              <a:rPr lang="en-US" dirty="0"/>
              <a:t> </a:t>
            </a:r>
            <a:r>
              <a:rPr lang="en-US" dirty="0" err="1"/>
              <a:t>darbam</a:t>
            </a:r>
            <a:r>
              <a:rPr lang="en-US" dirty="0"/>
              <a:t> </a:t>
            </a:r>
            <a:r>
              <a:rPr lang="en-US" dirty="0" err="1"/>
              <a:t>jūs</a:t>
            </a:r>
            <a:r>
              <a:rPr lang="en-US" dirty="0"/>
              <a:t> </a:t>
            </a:r>
            <a:r>
              <a:rPr lang="en-US" dirty="0" err="1"/>
              <a:t>pieteicāties</a:t>
            </a:r>
            <a:r>
              <a:rPr lang="en-US" dirty="0"/>
              <a:t>. </a:t>
            </a:r>
            <a:endParaRPr lang="en-US" b="0" i="0" dirty="0">
              <a:effectLst/>
            </a:endParaRPr>
          </a:p>
          <a:p>
            <a:endParaRPr lang="en-US" b="1" i="0" dirty="0">
              <a:effectLst/>
            </a:endParaRPr>
          </a:p>
          <a:p>
            <a:r>
              <a:rPr lang="en-US" b="1" i="0" dirty="0" err="1">
                <a:effectLst/>
              </a:rPr>
              <a:t>Paskatīsimies</a:t>
            </a:r>
            <a:r>
              <a:rPr lang="en-US" b="1" i="0" dirty="0">
                <a:effectLst/>
              </a:rPr>
              <a:t> </a:t>
            </a:r>
            <a:r>
              <a:rPr lang="en-US" b="1" i="0" dirty="0" err="1">
                <a:effectLst/>
              </a:rPr>
              <a:t>tuvāk</a:t>
            </a:r>
            <a:r>
              <a:rPr lang="en-US" b="1" i="0" dirty="0">
                <a:effectLst/>
              </a:rPr>
              <a:t>, </a:t>
            </a:r>
            <a:r>
              <a:rPr lang="en-US" b="1" i="0" dirty="0" err="1">
                <a:effectLst/>
              </a:rPr>
              <a:t>kā</a:t>
            </a:r>
            <a:r>
              <a:rPr lang="en-US" b="1" i="0" dirty="0">
                <a:effectLst/>
              </a:rPr>
              <a:t> </a:t>
            </a:r>
            <a:r>
              <a:rPr lang="en-US" b="1" i="0" dirty="0" err="1">
                <a:effectLst/>
              </a:rPr>
              <a:t>jums</a:t>
            </a:r>
            <a:r>
              <a:rPr lang="en-US" b="1" i="0" dirty="0">
                <a:effectLst/>
              </a:rPr>
              <a:t> </a:t>
            </a:r>
            <a:r>
              <a:rPr lang="en-US" b="1" i="0" dirty="0" err="1">
                <a:effectLst/>
              </a:rPr>
              <a:t>vajadzētu</a:t>
            </a:r>
            <a:r>
              <a:rPr lang="en-US" b="1" i="0" dirty="0">
                <a:effectLst/>
              </a:rPr>
              <a:t> </a:t>
            </a:r>
            <a:r>
              <a:rPr lang="en-US" b="1" i="0" dirty="0" err="1">
                <a:effectLst/>
              </a:rPr>
              <a:t>sakārtot</a:t>
            </a:r>
            <a:r>
              <a:rPr lang="en-US" b="1" i="0" dirty="0">
                <a:effectLst/>
              </a:rPr>
              <a:t> </a:t>
            </a:r>
            <a:r>
              <a:rPr lang="en-US" b="1" i="0" dirty="0" err="1">
                <a:effectLst/>
              </a:rPr>
              <a:t>savus</a:t>
            </a:r>
            <a:r>
              <a:rPr lang="en-US" b="1" i="0" dirty="0">
                <a:effectLst/>
              </a:rPr>
              <a:t> </a:t>
            </a:r>
            <a:r>
              <a:rPr lang="en-US" b="1" i="0" dirty="0" err="1">
                <a:effectLst/>
              </a:rPr>
              <a:t>failus</a:t>
            </a:r>
            <a:r>
              <a:rPr lang="en-US" b="1" i="0" dirty="0">
                <a:effectLst/>
              </a:rPr>
              <a:t>. </a:t>
            </a:r>
          </a:p>
          <a:p>
            <a:endParaRPr lang="en-US" dirty="0"/>
          </a:p>
        </p:txBody>
      </p:sp>
      <p:sp>
        <p:nvSpPr>
          <p:cNvPr id="7" name="Text Placeholder 6">
            <a:extLst>
              <a:ext uri="{FF2B5EF4-FFF2-40B4-BE49-F238E27FC236}">
                <a16:creationId xmlns:a16="http://schemas.microsoft.com/office/drawing/2014/main" id="{15E02A72-4735-B3B1-154F-4688267F9313}"/>
              </a:ext>
            </a:extLst>
          </p:cNvPr>
          <p:cNvSpPr>
            <a:spLocks noGrp="1"/>
          </p:cNvSpPr>
          <p:nvPr>
            <p:ph type="body" sz="quarter" idx="18"/>
          </p:nvPr>
        </p:nvSpPr>
        <p:spPr>
          <a:xfrm>
            <a:off x="447065" y="309492"/>
            <a:ext cx="11097969" cy="747758"/>
          </a:xfrm>
        </p:spPr>
        <p:txBody>
          <a:bodyPr>
            <a:normAutofit/>
          </a:bodyPr>
          <a:lstStyle/>
          <a:p>
            <a:r>
              <a:rPr lang="hr-BA" sz="3200" dirty="0"/>
              <a:t>Datu sakārtošana un uzglabāšana </a:t>
            </a:r>
            <a:endParaRPr lang="en-US" sz="3200" dirty="0"/>
          </a:p>
        </p:txBody>
      </p:sp>
    </p:spTree>
    <p:extLst>
      <p:ext uri="{BB962C8B-B14F-4D97-AF65-F5344CB8AC3E}">
        <p14:creationId xmlns:p14="http://schemas.microsoft.com/office/powerpoint/2010/main" val="2301158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702466-5A96-146F-FBA0-222885FD6EDD}"/>
              </a:ext>
            </a:extLst>
          </p:cNvPr>
          <p:cNvSpPr>
            <a:spLocks noGrp="1"/>
          </p:cNvSpPr>
          <p:nvPr>
            <p:ph type="body" sz="quarter" idx="16"/>
          </p:nvPr>
        </p:nvSpPr>
        <p:spPr>
          <a:xfrm>
            <a:off x="442524" y="1142310"/>
            <a:ext cx="11102510" cy="4038015"/>
          </a:xfrm>
        </p:spPr>
        <p:txBody>
          <a:bodyPr>
            <a:normAutofit/>
          </a:bodyPr>
          <a:lstStyle/>
          <a:p>
            <a:r>
              <a:rPr lang="en-US" b="0" i="0" dirty="0" err="1">
                <a:effectLst/>
              </a:rPr>
              <a:t>Daži</a:t>
            </a:r>
            <a:r>
              <a:rPr lang="en-US" b="0" i="0" dirty="0">
                <a:effectLst/>
              </a:rPr>
              <a:t> </a:t>
            </a:r>
            <a:r>
              <a:rPr lang="en-US" b="0" i="0" dirty="0" err="1">
                <a:effectLst/>
              </a:rPr>
              <a:t>veidi</a:t>
            </a:r>
            <a:r>
              <a:rPr lang="en-US" b="0" i="0" dirty="0">
                <a:effectLst/>
              </a:rPr>
              <a:t>, </a:t>
            </a:r>
            <a:r>
              <a:rPr lang="en-US" b="0" i="0" dirty="0" err="1">
                <a:effectLst/>
              </a:rPr>
              <a:t>kā</a:t>
            </a:r>
            <a:r>
              <a:rPr lang="en-US" b="0" i="0" dirty="0">
                <a:effectLst/>
              </a:rPr>
              <a:t> </a:t>
            </a:r>
            <a:r>
              <a:rPr lang="en-US" b="0" i="0" dirty="0" err="1">
                <a:effectLst/>
              </a:rPr>
              <a:t>jūs</a:t>
            </a:r>
            <a:r>
              <a:rPr lang="en-US" b="0" i="0" dirty="0">
                <a:effectLst/>
              </a:rPr>
              <a:t> </a:t>
            </a:r>
            <a:r>
              <a:rPr lang="en-US" b="0" i="0" dirty="0" err="1">
                <a:effectLst/>
              </a:rPr>
              <a:t>varētu</a:t>
            </a:r>
            <a:r>
              <a:rPr lang="en-US" b="0" i="0" dirty="0">
                <a:effectLst/>
              </a:rPr>
              <a:t> </a:t>
            </a:r>
            <a:r>
              <a:rPr lang="en-US" b="0" i="0" dirty="0" err="1">
                <a:effectLst/>
              </a:rPr>
              <a:t>sakārtot</a:t>
            </a:r>
            <a:r>
              <a:rPr lang="en-US" b="0" i="0" dirty="0">
                <a:effectLst/>
              </a:rPr>
              <a:t> </a:t>
            </a:r>
            <a:r>
              <a:rPr lang="en-US" b="0" i="0" dirty="0" err="1">
                <a:effectLst/>
              </a:rPr>
              <a:t>savus</a:t>
            </a:r>
            <a:r>
              <a:rPr lang="en-US" b="0" i="0" dirty="0">
                <a:effectLst/>
              </a:rPr>
              <a:t> </a:t>
            </a:r>
            <a:r>
              <a:rPr lang="en-US" b="0" i="0" dirty="0" err="1">
                <a:effectLst/>
              </a:rPr>
              <a:t>failus</a:t>
            </a:r>
            <a:r>
              <a:rPr lang="en-US" b="0" i="0" dirty="0">
                <a:effectLst/>
              </a:rPr>
              <a:t> </a:t>
            </a:r>
            <a:r>
              <a:rPr lang="en-US" b="0" i="0" dirty="0" err="1">
                <a:effectLst/>
              </a:rPr>
              <a:t>vislabākajā</a:t>
            </a:r>
            <a:r>
              <a:rPr lang="en-US" b="0" i="0" dirty="0">
                <a:effectLst/>
              </a:rPr>
              <a:t> </a:t>
            </a:r>
            <a:r>
              <a:rPr lang="en-US" b="0" i="0" dirty="0" err="1">
                <a:effectLst/>
              </a:rPr>
              <a:t>veidā</a:t>
            </a:r>
            <a:r>
              <a:rPr lang="en-US" b="0" i="0" dirty="0">
                <a:effectLst/>
              </a:rPr>
              <a:t>:</a:t>
            </a:r>
          </a:p>
          <a:p>
            <a:endParaRPr lang="en-US" b="1" i="0" dirty="0">
              <a:effectLst/>
            </a:endParaRPr>
          </a:p>
          <a:p>
            <a:pPr marL="283464" indent="-283464" algn="l" rtl="0" eaLnBrk="1" fontAlgn="t" latinLnBrk="0" hangingPunct="1">
              <a:spcBef>
                <a:spcPts val="0"/>
              </a:spcBef>
              <a:spcAft>
                <a:spcPts val="0"/>
              </a:spcAft>
              <a:buClrTx/>
              <a:buSzPts val="2200"/>
              <a:buFont typeface="Arial" panose="020B0604020202020204" pitchFamily="34" charset="0"/>
              <a:buChar char="•"/>
            </a:pPr>
            <a:r>
              <a:rPr lang="en-IE" b="0" i="0" u="none" strike="noStrike" kern="1200" dirty="0">
                <a:solidFill>
                  <a:srgbClr val="000000"/>
                </a:solidFill>
                <a:effectLst/>
              </a:rPr>
              <a:t>Lietojiet mapes</a:t>
            </a:r>
            <a:endParaRPr lang="en-IE"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IE" b="0" i="0" u="none" strike="noStrike" kern="1200" dirty="0">
                <a:solidFill>
                  <a:srgbClr val="000000"/>
                </a:solidFill>
                <a:effectLst/>
              </a:rPr>
              <a:t>Esiet konsekvents</a:t>
            </a:r>
            <a:endParaRPr lang="en-IE"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IE" b="0" i="0" u="none" strike="noStrike" kern="1200" dirty="0">
                <a:solidFill>
                  <a:srgbClr val="000000"/>
                </a:solidFill>
                <a:effectLst/>
              </a:rPr>
              <a:t>Atbilstoši nosauciet mapes</a:t>
            </a:r>
            <a:endParaRPr lang="en-IE"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IE" b="0" i="0" u="none" strike="noStrike" kern="1200" dirty="0">
                <a:solidFill>
                  <a:srgbClr val="000000"/>
                </a:solidFill>
                <a:effectLst/>
              </a:rPr>
              <a:t>Dublējiet</a:t>
            </a:r>
            <a:endParaRPr lang="en-IE"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IE" b="0" i="0" u="none" strike="noStrike" kern="1200" dirty="0">
                <a:solidFill>
                  <a:srgbClr val="000000"/>
                </a:solidFill>
                <a:effectLst/>
              </a:rPr>
              <a:t>Strukturējiet mapes hierarhiski</a:t>
            </a:r>
            <a:endParaRPr lang="en-IE"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IE" b="0" i="0" u="none" strike="noStrike" kern="1200" dirty="0">
                <a:solidFill>
                  <a:srgbClr val="000000"/>
                </a:solidFill>
                <a:effectLst/>
              </a:rPr>
              <a:t>Pieturieties pie esošajām procedūrām</a:t>
            </a:r>
          </a:p>
          <a:p>
            <a:pPr marL="285750" indent="-285750" algn="l" rtl="0" eaLnBrk="1" fontAlgn="t" latinLnBrk="0" hangingPunct="1">
              <a:spcBef>
                <a:spcPts val="0"/>
              </a:spcBef>
              <a:spcAft>
                <a:spcPts val="0"/>
              </a:spcAft>
              <a:buFont typeface="Arial" panose="020B0604020202020204" pitchFamily="34" charset="0"/>
              <a:buChar char="•"/>
            </a:pPr>
            <a:r>
              <a:rPr lang="en-IE" dirty="0">
                <a:solidFill>
                  <a:srgbClr val="000000"/>
                </a:solidFill>
              </a:rPr>
              <a:t>Pārskatiet ierakstus</a:t>
            </a:r>
            <a:r>
              <a:rPr lang="en-IE" b="0" i="0" u="none" strike="noStrike" kern="1200" dirty="0">
                <a:solidFill>
                  <a:srgbClr val="000000"/>
                </a:solidFill>
                <a:effectLst/>
              </a:rPr>
              <a:t> </a:t>
            </a:r>
            <a:endParaRPr lang="en-IE" dirty="0">
              <a:solidFill>
                <a:srgbClr val="000000"/>
              </a:solidFill>
            </a:endParaRPr>
          </a:p>
          <a:p>
            <a:pPr marL="285750" indent="-285750" algn="l" rtl="0" eaLnBrk="1" fontAlgn="t" latinLnBrk="0" hangingPunct="1">
              <a:spcBef>
                <a:spcPts val="0"/>
              </a:spcBef>
              <a:spcAft>
                <a:spcPts val="0"/>
              </a:spcAft>
              <a:buFont typeface="Arial" panose="020B0604020202020204" pitchFamily="34" charset="0"/>
              <a:buChar char="•"/>
            </a:pPr>
            <a:r>
              <a:rPr lang="en-IE" dirty="0">
                <a:solidFill>
                  <a:srgbClr val="000000"/>
                </a:solidFill>
              </a:rPr>
              <a:t>Nodaliet p</a:t>
            </a:r>
            <a:r>
              <a:rPr lang="lv-LV" b="0" i="0" u="none" strike="noStrike" kern="1200" dirty="0">
                <a:solidFill>
                  <a:srgbClr val="000000"/>
                </a:solidFill>
                <a:effectLst/>
              </a:rPr>
              <a:t>atreizējos </a:t>
            </a:r>
            <a:r>
              <a:rPr lang="en-US" b="0" i="0" u="none" strike="noStrike" kern="1200" dirty="0" err="1">
                <a:solidFill>
                  <a:srgbClr val="000000"/>
                </a:solidFill>
                <a:effectLst/>
              </a:rPr>
              <a:t>darbus</a:t>
            </a:r>
            <a:r>
              <a:rPr lang="en-US" b="0" i="0" u="none" strike="noStrike" kern="1200" dirty="0">
                <a:solidFill>
                  <a:srgbClr val="000000"/>
                </a:solidFill>
                <a:effectLst/>
              </a:rPr>
              <a:t> no </a:t>
            </a:r>
            <a:r>
              <a:rPr lang="en-US" b="0" i="0" u="none" strike="noStrike" kern="1200" dirty="0" err="1">
                <a:solidFill>
                  <a:srgbClr val="000000"/>
                </a:solidFill>
                <a:effectLst/>
              </a:rPr>
              <a:t>pabeigtajiem</a:t>
            </a:r>
            <a:r>
              <a:rPr lang="en-US" b="0" i="0" u="none" strike="noStrike" kern="1200" dirty="0">
                <a:solidFill>
                  <a:srgbClr val="000000"/>
                </a:solidFill>
                <a:effectLst/>
              </a:rPr>
              <a:t>  </a:t>
            </a:r>
          </a:p>
          <a:p>
            <a:pPr marL="285750" indent="-285750" algn="l" rtl="0" eaLnBrk="1" fontAlgn="t" latinLnBrk="0" hangingPunct="1">
              <a:spcBef>
                <a:spcPts val="0"/>
              </a:spcBef>
              <a:spcAft>
                <a:spcPts val="0"/>
              </a:spcAft>
              <a:buFont typeface="Arial" panose="020B0604020202020204" pitchFamily="34" charset="0"/>
              <a:buChar char="•"/>
            </a:pPr>
            <a:r>
              <a:rPr lang="en-US" b="0" i="0" u="none" strike="noStrike" kern="1200" dirty="0" err="1">
                <a:solidFill>
                  <a:srgbClr val="000000"/>
                </a:solidFill>
                <a:effectLst/>
              </a:rPr>
              <a:t>Mēģiniet</a:t>
            </a:r>
            <a:r>
              <a:rPr lang="en-US" b="0" i="0" u="none" strike="noStrike" kern="1200" dirty="0">
                <a:solidFill>
                  <a:srgbClr val="000000"/>
                </a:solidFill>
                <a:effectLst/>
              </a:rPr>
              <a:t> </a:t>
            </a:r>
            <a:r>
              <a:rPr lang="en-US" b="0" i="0" u="none" strike="noStrike" kern="1200" dirty="0" err="1">
                <a:solidFill>
                  <a:srgbClr val="000000"/>
                </a:solidFill>
                <a:effectLst/>
              </a:rPr>
              <a:t>saglabāt</a:t>
            </a:r>
            <a:r>
              <a:rPr lang="en-US" b="0" i="0" u="none" strike="noStrike" kern="1200" dirty="0">
                <a:solidFill>
                  <a:srgbClr val="000000"/>
                </a:solidFill>
                <a:effectLst/>
              </a:rPr>
              <a:t> </a:t>
            </a:r>
            <a:r>
              <a:rPr lang="en-US" b="0" i="0" u="none" strike="noStrike" kern="1200" dirty="0" err="1">
                <a:solidFill>
                  <a:srgbClr val="000000"/>
                </a:solidFill>
                <a:effectLst/>
              </a:rPr>
              <a:t>failu</a:t>
            </a:r>
            <a:r>
              <a:rPr lang="en-US" b="0" i="0" u="none" strike="noStrike" kern="1200" dirty="0">
                <a:solidFill>
                  <a:srgbClr val="000000"/>
                </a:solidFill>
                <a:effectLst/>
              </a:rPr>
              <a:t> ‘Mani </a:t>
            </a:r>
            <a:r>
              <a:rPr lang="en-US" dirty="0" err="1">
                <a:solidFill>
                  <a:srgbClr val="000000"/>
                </a:solidFill>
              </a:rPr>
              <a:t>d</a:t>
            </a:r>
            <a:r>
              <a:rPr lang="en-US" b="0" i="0" u="none" strike="noStrike" kern="1200" dirty="0" err="1">
                <a:solidFill>
                  <a:srgbClr val="000000"/>
                </a:solidFill>
                <a:effectLst/>
              </a:rPr>
              <a:t>okumenti</a:t>
            </a:r>
            <a:r>
              <a:rPr lang="en-US" b="0" i="0" u="none" strike="noStrike" kern="1200" dirty="0">
                <a:solidFill>
                  <a:srgbClr val="000000"/>
                </a:solidFill>
                <a:effectLst/>
              </a:rPr>
              <a:t>’ </a:t>
            </a:r>
            <a:r>
              <a:rPr lang="en-US" b="0" i="0" u="none" strike="noStrike" kern="1200" dirty="0" err="1">
                <a:solidFill>
                  <a:srgbClr val="000000"/>
                </a:solidFill>
                <a:effectLst/>
              </a:rPr>
              <a:t>tikai</a:t>
            </a:r>
            <a:r>
              <a:rPr lang="en-US" b="0" i="0" u="none" strike="noStrike" kern="1200" dirty="0">
                <a:solidFill>
                  <a:srgbClr val="000000"/>
                </a:solidFill>
                <a:effectLst/>
              </a:rPr>
              <a:t> tam, pie </a:t>
            </a:r>
            <a:r>
              <a:rPr lang="en-US" b="0" i="0" u="none" strike="noStrike" kern="1200" dirty="0" err="1">
                <a:solidFill>
                  <a:srgbClr val="000000"/>
                </a:solidFill>
                <a:effectLst/>
              </a:rPr>
              <a:t>kā</a:t>
            </a:r>
            <a:r>
              <a:rPr lang="en-US" b="0" i="0" u="none" strike="noStrike" kern="1200" dirty="0">
                <a:solidFill>
                  <a:srgbClr val="000000"/>
                </a:solidFill>
                <a:effectLst/>
              </a:rPr>
              <a:t> </a:t>
            </a:r>
            <a:r>
              <a:rPr lang="en-US" b="0" i="0" u="none" strike="noStrike" kern="1200" dirty="0" err="1">
                <a:solidFill>
                  <a:srgbClr val="000000"/>
                </a:solidFill>
                <a:effectLst/>
              </a:rPr>
              <a:t>patreiz</a:t>
            </a:r>
            <a:r>
              <a:rPr lang="en-US" b="0" i="0" u="none" strike="noStrike" kern="1200" dirty="0">
                <a:solidFill>
                  <a:srgbClr val="000000"/>
                </a:solidFill>
                <a:effectLst/>
              </a:rPr>
              <a:t> </a:t>
            </a:r>
            <a:r>
              <a:rPr lang="en-US" b="0" i="0" u="none" strike="noStrike" kern="1200" dirty="0" err="1">
                <a:solidFill>
                  <a:srgbClr val="000000"/>
                </a:solidFill>
                <a:effectLst/>
              </a:rPr>
              <a:t>strādājat</a:t>
            </a:r>
            <a:endParaRPr lang="en-US" dirty="0"/>
          </a:p>
        </p:txBody>
      </p:sp>
      <p:sp>
        <p:nvSpPr>
          <p:cNvPr id="7" name="Text Placeholder 6">
            <a:extLst>
              <a:ext uri="{FF2B5EF4-FFF2-40B4-BE49-F238E27FC236}">
                <a16:creationId xmlns:a16="http://schemas.microsoft.com/office/drawing/2014/main" id="{15E02A72-4735-B3B1-154F-4688267F9313}"/>
              </a:ext>
            </a:extLst>
          </p:cNvPr>
          <p:cNvSpPr>
            <a:spLocks noGrp="1"/>
          </p:cNvSpPr>
          <p:nvPr>
            <p:ph type="body" sz="quarter" idx="18"/>
          </p:nvPr>
        </p:nvSpPr>
        <p:spPr>
          <a:xfrm>
            <a:off x="447065" y="309492"/>
            <a:ext cx="11097969" cy="658072"/>
          </a:xfrm>
        </p:spPr>
        <p:txBody>
          <a:bodyPr>
            <a:normAutofit/>
          </a:bodyPr>
          <a:lstStyle/>
          <a:p>
            <a:r>
              <a:rPr lang="en-IE" sz="3200" dirty="0"/>
              <a:t>Kā jums vajadzētu sakārtot savus failus</a:t>
            </a:r>
            <a:endParaRPr lang="en-IE" sz="4000" dirty="0"/>
          </a:p>
        </p:txBody>
      </p:sp>
    </p:spTree>
    <p:extLst>
      <p:ext uri="{BB962C8B-B14F-4D97-AF65-F5344CB8AC3E}">
        <p14:creationId xmlns:p14="http://schemas.microsoft.com/office/powerpoint/2010/main" val="2316167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FFB2EEB-9CCE-A0BD-CE38-BC77654BF5FB}"/>
              </a:ext>
            </a:extLst>
          </p:cNvPr>
          <p:cNvSpPr>
            <a:spLocks noGrp="1"/>
          </p:cNvSpPr>
          <p:nvPr>
            <p:ph type="pic" sz="quarter" idx="15"/>
          </p:nvPr>
        </p:nvSpPr>
        <p:spPr/>
      </p:sp>
      <p:sp>
        <p:nvSpPr>
          <p:cNvPr id="7" name="Text Placeholder 6">
            <a:extLst>
              <a:ext uri="{FF2B5EF4-FFF2-40B4-BE49-F238E27FC236}">
                <a16:creationId xmlns:a16="http://schemas.microsoft.com/office/drawing/2014/main" id="{15E02A72-4735-B3B1-154F-4688267F9313}"/>
              </a:ext>
            </a:extLst>
          </p:cNvPr>
          <p:cNvSpPr>
            <a:spLocks noGrp="1"/>
          </p:cNvSpPr>
          <p:nvPr>
            <p:ph type="body" sz="quarter" idx="17"/>
          </p:nvPr>
        </p:nvSpPr>
        <p:spPr/>
        <p:txBody>
          <a:bodyPr/>
          <a:lstStyle/>
          <a:p>
            <a:r>
              <a:rPr lang="en-IE" sz="2400" dirty="0"/>
              <a:t>Noskatieties šo video, lai gūtu sapratni par to , kas ir metadati, un kādi ir veidi, kā dokumentēt savus datus:</a:t>
            </a:r>
          </a:p>
          <a:p>
            <a:r>
              <a:rPr lang="en-IE" sz="2400" dirty="0">
                <a:solidFill>
                  <a:srgbClr val="F9A169"/>
                </a:solidFill>
                <a:hlinkClick r:id="rId3">
                  <a:extLst>
                    <a:ext uri="{A12FA001-AC4F-418D-AE19-62706E023703}">
                      <ahyp:hlinkClr xmlns:ahyp="http://schemas.microsoft.com/office/drawing/2018/hyperlinkcolor" val="tx"/>
                    </a:ext>
                  </a:extLst>
                </a:hlinkClick>
              </a:rPr>
              <a:t>https://youtu.be/cjGz-I0GgKk</a:t>
            </a:r>
            <a:endParaRPr lang="en-IE" sz="2400" dirty="0">
              <a:solidFill>
                <a:srgbClr val="F9A169"/>
              </a:solidFill>
            </a:endParaRPr>
          </a:p>
          <a:p>
            <a:endParaRPr lang="en-IE" sz="2400" dirty="0">
              <a:solidFill>
                <a:srgbClr val="F9A169"/>
              </a:solidFill>
            </a:endParaRPr>
          </a:p>
          <a:p>
            <a:endParaRPr lang="en-IE" sz="2400" dirty="0"/>
          </a:p>
          <a:p>
            <a:endParaRPr lang="en-IE" dirty="0"/>
          </a:p>
        </p:txBody>
      </p:sp>
      <p:sp>
        <p:nvSpPr>
          <p:cNvPr id="5" name="Text Placeholder 4">
            <a:extLst>
              <a:ext uri="{FF2B5EF4-FFF2-40B4-BE49-F238E27FC236}">
                <a16:creationId xmlns:a16="http://schemas.microsoft.com/office/drawing/2014/main" id="{85702466-5A96-146F-FBA0-222885FD6EDD}"/>
              </a:ext>
            </a:extLst>
          </p:cNvPr>
          <p:cNvSpPr>
            <a:spLocks noGrp="1"/>
          </p:cNvSpPr>
          <p:nvPr>
            <p:ph type="body" sz="quarter" idx="13"/>
          </p:nvPr>
        </p:nvSpPr>
        <p:spPr>
          <a:xfrm>
            <a:off x="447066" y="118105"/>
            <a:ext cx="11222614" cy="914202"/>
          </a:xfrm>
        </p:spPr>
        <p:txBody>
          <a:bodyPr>
            <a:normAutofit fontScale="85000" lnSpcReduction="20000"/>
          </a:bodyPr>
          <a:lstStyle/>
          <a:p>
            <a:r>
              <a:rPr lang="en-IE" dirty="0"/>
              <a:t>Noskatieties šo video -</a:t>
            </a:r>
          </a:p>
          <a:p>
            <a:r>
              <a:rPr lang="en-US" sz="3600" b="1" dirty="0" err="1"/>
              <a:t>Kas</a:t>
            </a:r>
            <a:r>
              <a:rPr lang="en-US" sz="3600" b="1" dirty="0"/>
              <a:t> </a:t>
            </a:r>
            <a:r>
              <a:rPr lang="en-US" sz="3600" b="1" dirty="0" err="1"/>
              <a:t>ir</a:t>
            </a:r>
            <a:r>
              <a:rPr lang="en-US" sz="3600" b="1" dirty="0"/>
              <a:t> </a:t>
            </a:r>
            <a:r>
              <a:rPr lang="en-US" sz="3600" b="1" dirty="0" err="1"/>
              <a:t>metadati</a:t>
            </a:r>
            <a:r>
              <a:rPr lang="en-US" sz="3600" b="1" dirty="0"/>
              <a:t> un </a:t>
            </a:r>
            <a:r>
              <a:rPr lang="en-US" sz="3600" b="1" dirty="0" err="1"/>
              <a:t>kā</a:t>
            </a:r>
            <a:r>
              <a:rPr lang="en-US" sz="3600" b="1" dirty="0"/>
              <a:t> </a:t>
            </a:r>
            <a:r>
              <a:rPr lang="en-US" sz="3600" b="1" dirty="0" err="1"/>
              <a:t>dokumentēt</a:t>
            </a:r>
            <a:r>
              <a:rPr lang="en-US" sz="3600" b="1" dirty="0"/>
              <a:t> </a:t>
            </a:r>
            <a:r>
              <a:rPr lang="en-US" sz="3600" b="1" dirty="0" err="1"/>
              <a:t>manus</a:t>
            </a:r>
            <a:r>
              <a:rPr lang="en-US" sz="3600" b="1" dirty="0"/>
              <a:t> </a:t>
            </a:r>
            <a:r>
              <a:rPr lang="en-US" sz="3600" b="1" dirty="0" err="1"/>
              <a:t>datus</a:t>
            </a:r>
            <a:r>
              <a:rPr lang="en-US" sz="3600" b="1" dirty="0"/>
              <a:t>?</a:t>
            </a:r>
          </a:p>
        </p:txBody>
      </p:sp>
      <p:pic>
        <p:nvPicPr>
          <p:cNvPr id="2" name="Online Media 1" title="What Is Metadata and How Do I Document My Data?">
            <a:hlinkClick r:id="" action="ppaction://media"/>
            <a:extLst>
              <a:ext uri="{FF2B5EF4-FFF2-40B4-BE49-F238E27FC236}">
                <a16:creationId xmlns:a16="http://schemas.microsoft.com/office/drawing/2014/main" id="{C217F2F0-6D79-F6A2-660F-B7540CBCBA58}"/>
              </a:ext>
            </a:extLst>
          </p:cNvPr>
          <p:cNvPicPr>
            <a:picLocks noRot="1" noChangeAspect="1"/>
          </p:cNvPicPr>
          <p:nvPr>
            <a:videoFile r:link="rId1"/>
          </p:nvPr>
        </p:nvPicPr>
        <p:blipFill>
          <a:blip r:embed="rId4"/>
          <a:stretch>
            <a:fillRect/>
          </a:stretch>
        </p:blipFill>
        <p:spPr>
          <a:xfrm>
            <a:off x="7372351" y="1223694"/>
            <a:ext cx="4819649" cy="4033653"/>
          </a:xfrm>
          <a:prstGeom prst="rect">
            <a:avLst/>
          </a:prstGeom>
        </p:spPr>
      </p:pic>
    </p:spTree>
    <p:extLst>
      <p:ext uri="{BB962C8B-B14F-4D97-AF65-F5344CB8AC3E}">
        <p14:creationId xmlns:p14="http://schemas.microsoft.com/office/powerpoint/2010/main" val="278988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2000" dirty="0" err="1"/>
              <a:t>Kad</a:t>
            </a:r>
            <a:r>
              <a:rPr lang="en-US" sz="2000" dirty="0"/>
              <a:t> </a:t>
            </a:r>
            <a:r>
              <a:rPr lang="en-US" sz="2000" dirty="0" err="1"/>
              <a:t>mēs</a:t>
            </a:r>
            <a:r>
              <a:rPr lang="en-US" sz="2000" dirty="0"/>
              <a:t> </a:t>
            </a:r>
            <a:r>
              <a:rPr lang="en-US" sz="2000" dirty="0" err="1"/>
              <a:t>atrodam</a:t>
            </a:r>
            <a:r>
              <a:rPr lang="en-US" sz="2000" dirty="0"/>
              <a:t> </a:t>
            </a:r>
            <a:r>
              <a:rPr lang="en-US" sz="2000" dirty="0" err="1"/>
              <a:t>ko</a:t>
            </a:r>
            <a:r>
              <a:rPr lang="en-US" sz="2000" dirty="0"/>
              <a:t> </a:t>
            </a:r>
            <a:r>
              <a:rPr lang="en-US" sz="2000" dirty="0" err="1"/>
              <a:t>interesantu</a:t>
            </a:r>
            <a:r>
              <a:rPr lang="en-US" sz="2000" dirty="0"/>
              <a:t>, </a:t>
            </a:r>
            <a:r>
              <a:rPr lang="en-US" sz="2000" dirty="0" err="1"/>
              <a:t>mēs</a:t>
            </a:r>
            <a:r>
              <a:rPr lang="en-US" sz="2000" dirty="0"/>
              <a:t> </a:t>
            </a:r>
            <a:r>
              <a:rPr lang="en-US" sz="2000" dirty="0" err="1"/>
              <a:t>varam</a:t>
            </a:r>
            <a:r>
              <a:rPr lang="en-US" sz="2000" dirty="0"/>
              <a:t> </a:t>
            </a:r>
            <a:r>
              <a:rPr lang="en-US" sz="2000" dirty="0" err="1"/>
              <a:t>šo</a:t>
            </a:r>
            <a:r>
              <a:rPr lang="en-US" sz="2000" dirty="0"/>
              <a:t> </a:t>
            </a:r>
            <a:r>
              <a:rPr lang="en-US" sz="2000" dirty="0" err="1"/>
              <a:t>informāciju</a:t>
            </a:r>
            <a:r>
              <a:rPr lang="en-US" sz="2000" dirty="0"/>
              <a:t> </a:t>
            </a:r>
            <a:r>
              <a:rPr lang="en-US" sz="2000" dirty="0" err="1"/>
              <a:t>saglabāt</a:t>
            </a:r>
            <a:r>
              <a:rPr lang="en-US" sz="2000" dirty="0"/>
              <a:t> </a:t>
            </a:r>
            <a:r>
              <a:rPr lang="en-US" sz="2000" dirty="0" err="1"/>
              <a:t>priekšdienām</a:t>
            </a:r>
            <a:r>
              <a:rPr lang="en-US" sz="2000" dirty="0"/>
              <a:t>. </a:t>
            </a:r>
            <a:r>
              <a:rPr lang="en-US" sz="2000" dirty="0" err="1"/>
              <a:t>Piemēram</a:t>
            </a:r>
            <a:r>
              <a:rPr lang="en-US" sz="2000" dirty="0"/>
              <a:t>, </a:t>
            </a:r>
            <a:r>
              <a:rPr lang="en-US" sz="2000" dirty="0" err="1"/>
              <a:t>meklējot</a:t>
            </a:r>
            <a:r>
              <a:rPr lang="en-US" sz="2000" dirty="0"/>
              <a:t> </a:t>
            </a:r>
            <a:r>
              <a:rPr lang="en-US" sz="2000" dirty="0" err="1"/>
              <a:t>darbu</a:t>
            </a:r>
            <a:r>
              <a:rPr lang="en-US" sz="2000" dirty="0"/>
              <a:t>, </a:t>
            </a:r>
            <a:r>
              <a:rPr lang="en-US" sz="2000" dirty="0" err="1"/>
              <a:t>Jums</a:t>
            </a:r>
            <a:r>
              <a:rPr lang="en-US" sz="2000" dirty="0"/>
              <a:t> </a:t>
            </a:r>
            <a:r>
              <a:rPr lang="en-US" sz="2000" dirty="0" err="1"/>
              <a:t>iespējams</a:t>
            </a:r>
            <a:r>
              <a:rPr lang="en-US" sz="2000" dirty="0"/>
              <a:t> </a:t>
            </a:r>
            <a:r>
              <a:rPr lang="en-US" sz="2000" dirty="0" err="1"/>
              <a:t>jāsaglabā</a:t>
            </a:r>
            <a:r>
              <a:rPr lang="en-US" sz="2000" dirty="0"/>
              <a:t> </a:t>
            </a:r>
            <a:r>
              <a:rPr lang="en-US" sz="2000" dirty="0" err="1"/>
              <a:t>uzņēmuma</a:t>
            </a:r>
            <a:r>
              <a:rPr lang="en-US" sz="2000" dirty="0"/>
              <a:t> </a:t>
            </a:r>
            <a:r>
              <a:rPr lang="en-US" sz="2000" dirty="0" err="1"/>
              <a:t>mājas</a:t>
            </a:r>
            <a:r>
              <a:rPr lang="en-US" sz="2000" dirty="0"/>
              <a:t> </a:t>
            </a:r>
            <a:r>
              <a:rPr lang="en-US" sz="2000" dirty="0" err="1"/>
              <a:t>lapas</a:t>
            </a:r>
            <a:r>
              <a:rPr lang="en-US" sz="2000" dirty="0"/>
              <a:t> </a:t>
            </a:r>
            <a:r>
              <a:rPr lang="en-US" sz="2000" dirty="0" err="1"/>
              <a:t>adrese</a:t>
            </a:r>
            <a:r>
              <a:rPr lang="en-US" sz="2000" dirty="0"/>
              <a:t>.</a:t>
            </a:r>
          </a:p>
          <a:p>
            <a:r>
              <a:rPr lang="en-US" sz="2000" dirty="0" err="1"/>
              <a:t>Var</a:t>
            </a:r>
            <a:r>
              <a:rPr lang="en-US" sz="2000" dirty="0"/>
              <a:t> </a:t>
            </a:r>
            <a:r>
              <a:rPr lang="en-US" sz="2000" dirty="0" err="1"/>
              <a:t>būt</a:t>
            </a:r>
            <a:r>
              <a:rPr lang="en-US" sz="2000" dirty="0"/>
              <a:t> </a:t>
            </a:r>
            <a:r>
              <a:rPr lang="en-US" sz="2000" dirty="0" err="1"/>
              <a:t>svarīgi</a:t>
            </a:r>
            <a:r>
              <a:rPr lang="en-US" sz="2000" dirty="0"/>
              <a:t> </a:t>
            </a:r>
            <a:r>
              <a:rPr lang="en-US" sz="2000" dirty="0" err="1"/>
              <a:t>dokumenti</a:t>
            </a:r>
            <a:r>
              <a:rPr lang="en-US" sz="2000" dirty="0"/>
              <a:t>, </a:t>
            </a:r>
            <a:r>
              <a:rPr lang="en-US" sz="2000" dirty="0" err="1"/>
              <a:t>uz</a:t>
            </a:r>
            <a:r>
              <a:rPr lang="en-US" sz="2000" dirty="0"/>
              <a:t> </a:t>
            </a:r>
            <a:r>
              <a:rPr lang="en-US" sz="2000" dirty="0" err="1"/>
              <a:t>kuriem</a:t>
            </a:r>
            <a:r>
              <a:rPr lang="en-US" sz="2000" dirty="0"/>
              <a:t> </a:t>
            </a:r>
            <a:r>
              <a:rPr lang="en-US" sz="2000" dirty="0" err="1"/>
              <a:t>jūs</a:t>
            </a:r>
            <a:r>
              <a:rPr lang="en-US" sz="2000" dirty="0"/>
              <a:t> </a:t>
            </a:r>
            <a:r>
              <a:rPr lang="en-US" sz="2000" dirty="0" err="1"/>
              <a:t>varat</a:t>
            </a:r>
            <a:r>
              <a:rPr lang="en-US" sz="2000" dirty="0"/>
              <a:t> </a:t>
            </a:r>
            <a:r>
              <a:rPr lang="en-US" sz="2000" dirty="0" err="1"/>
              <a:t>gribēt</a:t>
            </a:r>
            <a:r>
              <a:rPr lang="en-US" sz="2000" dirty="0"/>
              <a:t> </a:t>
            </a:r>
            <a:r>
              <a:rPr lang="en-US" sz="2000" dirty="0" err="1"/>
              <a:t>atsaukties</a:t>
            </a:r>
            <a:r>
              <a:rPr lang="en-US" sz="2000" dirty="0"/>
              <a:t>, </a:t>
            </a:r>
            <a:r>
              <a:rPr lang="en-US" sz="2000" dirty="0" err="1"/>
              <a:t>tādi</a:t>
            </a:r>
            <a:r>
              <a:rPr lang="en-US" sz="2000" dirty="0"/>
              <a:t> </a:t>
            </a:r>
            <a:r>
              <a:rPr lang="en-US" sz="2000" dirty="0" err="1"/>
              <a:t>kā</a:t>
            </a:r>
            <a:r>
              <a:rPr lang="en-US" sz="2000" dirty="0"/>
              <a:t> </a:t>
            </a:r>
            <a:r>
              <a:rPr lang="en-US" sz="2000" dirty="0" err="1"/>
              <a:t>darba</a:t>
            </a:r>
            <a:r>
              <a:rPr lang="en-US" sz="2000" dirty="0"/>
              <a:t> </a:t>
            </a:r>
            <a:r>
              <a:rPr lang="en-US" sz="2000" dirty="0" err="1"/>
              <a:t>apraksts</a:t>
            </a:r>
            <a:r>
              <a:rPr lang="en-US" sz="2000" dirty="0"/>
              <a:t> </a:t>
            </a:r>
            <a:r>
              <a:rPr lang="en-US" sz="2000" dirty="0" err="1"/>
              <a:t>vai</a:t>
            </a:r>
            <a:r>
              <a:rPr lang="en-US" sz="2000" dirty="0"/>
              <a:t> </a:t>
            </a:r>
            <a:r>
              <a:rPr lang="en-US" sz="2000" dirty="0" err="1"/>
              <a:t>darba</a:t>
            </a:r>
            <a:r>
              <a:rPr lang="en-US" sz="2000" dirty="0"/>
              <a:t> </a:t>
            </a:r>
            <a:r>
              <a:rPr lang="en-US" sz="2000" dirty="0" err="1"/>
              <a:t>specializācija</a:t>
            </a:r>
            <a:r>
              <a:rPr lang="en-US" sz="2000" dirty="0"/>
              <a:t>.</a:t>
            </a:r>
          </a:p>
          <a:p>
            <a:r>
              <a:rPr lang="en-US" sz="2000" b="1" dirty="0" err="1"/>
              <a:t>Kad</a:t>
            </a:r>
            <a:r>
              <a:rPr lang="en-US" sz="2000" b="1" dirty="0"/>
              <a:t> </a:t>
            </a:r>
            <a:r>
              <a:rPr lang="en-US" sz="2000" b="1" dirty="0" err="1"/>
              <a:t>jūs</a:t>
            </a:r>
            <a:r>
              <a:rPr lang="en-US" sz="2000" b="1" dirty="0"/>
              <a:t> </a:t>
            </a:r>
            <a:r>
              <a:rPr lang="en-US" sz="2000" b="1" dirty="0" err="1"/>
              <a:t>vēlaties</a:t>
            </a:r>
            <a:r>
              <a:rPr lang="en-US" sz="2000" b="1" dirty="0"/>
              <a:t> </a:t>
            </a:r>
            <a:r>
              <a:rPr lang="en-US" sz="2000" b="1" dirty="0" err="1"/>
              <a:t>saglabāt</a:t>
            </a:r>
            <a:r>
              <a:rPr lang="en-US" sz="2000" b="1" dirty="0"/>
              <a:t> </a:t>
            </a:r>
            <a:r>
              <a:rPr lang="en-US" sz="2000" b="1" dirty="0" err="1"/>
              <a:t>failu</a:t>
            </a:r>
            <a:r>
              <a:rPr lang="en-US" sz="2000" b="1" dirty="0"/>
              <a:t> </a:t>
            </a:r>
            <a:r>
              <a:rPr lang="en-US" sz="2000" b="1" dirty="0" err="1"/>
              <a:t>vai</a:t>
            </a:r>
            <a:r>
              <a:rPr lang="en-US" sz="2000" b="1" dirty="0"/>
              <a:t> </a:t>
            </a:r>
            <a:r>
              <a:rPr lang="en-US" sz="2000" b="1" dirty="0" err="1"/>
              <a:t>dokumentu</a:t>
            </a:r>
            <a:r>
              <a:rPr lang="en-US" sz="2000" b="1" dirty="0"/>
              <a:t>:</a:t>
            </a:r>
            <a:endParaRPr lang="en-US" sz="2000" dirty="0"/>
          </a:p>
          <a:p>
            <a:r>
              <a:rPr lang="en-US" sz="2000" dirty="0" err="1"/>
              <a:t>Pārliecinieties</a:t>
            </a:r>
            <a:r>
              <a:rPr lang="en-US" sz="2000" dirty="0"/>
              <a:t>, </a:t>
            </a:r>
            <a:r>
              <a:rPr lang="en-US" sz="2000" dirty="0" err="1"/>
              <a:t>vai</a:t>
            </a:r>
            <a:r>
              <a:rPr lang="en-US" sz="2000" dirty="0"/>
              <a:t> </a:t>
            </a:r>
            <a:r>
              <a:rPr lang="en-US" sz="2000" dirty="0" err="1"/>
              <a:t>jūs</a:t>
            </a:r>
            <a:r>
              <a:rPr lang="en-US" sz="2000" dirty="0"/>
              <a:t> </a:t>
            </a:r>
            <a:r>
              <a:rPr lang="en-US" sz="2000" dirty="0" err="1"/>
              <a:t>esiet</a:t>
            </a:r>
            <a:r>
              <a:rPr lang="en-US" sz="2000" dirty="0"/>
              <a:t> </a:t>
            </a:r>
            <a:r>
              <a:rPr lang="en-US" sz="2000" dirty="0" err="1"/>
              <a:t>saglabājuši</a:t>
            </a:r>
            <a:r>
              <a:rPr lang="en-US" sz="2000" dirty="0"/>
              <a:t> </a:t>
            </a:r>
            <a:r>
              <a:rPr lang="en-US" sz="2000" dirty="0" err="1"/>
              <a:t>visus</a:t>
            </a:r>
            <a:r>
              <a:rPr lang="en-US" sz="2000" dirty="0"/>
              <a:t> </a:t>
            </a:r>
            <a:r>
              <a:rPr lang="en-US" sz="2000" dirty="0" err="1"/>
              <a:t>dokumentus</a:t>
            </a:r>
            <a:r>
              <a:rPr lang="en-US" sz="2000" dirty="0"/>
              <a:t>, </a:t>
            </a:r>
            <a:r>
              <a:rPr lang="en-US" sz="2000" dirty="0" err="1"/>
              <a:t>kas</a:t>
            </a:r>
            <a:r>
              <a:rPr lang="en-US" sz="2000" dirty="0"/>
              <a:t> </a:t>
            </a:r>
            <a:r>
              <a:rPr lang="en-US" sz="2000" dirty="0" err="1"/>
              <a:t>attiecas</a:t>
            </a:r>
            <a:r>
              <a:rPr lang="en-US" sz="2000" dirty="0"/>
              <a:t> </a:t>
            </a:r>
            <a:r>
              <a:rPr lang="en-US" sz="2000" dirty="0" err="1"/>
              <a:t>uz</a:t>
            </a:r>
            <a:r>
              <a:rPr lang="en-US" sz="2000" dirty="0"/>
              <a:t> </a:t>
            </a:r>
            <a:r>
              <a:rPr lang="en-US" sz="2000" dirty="0" err="1"/>
              <a:t>konkrēto</a:t>
            </a:r>
            <a:r>
              <a:rPr lang="en-US" sz="2000" dirty="0"/>
              <a:t> </a:t>
            </a:r>
            <a:r>
              <a:rPr lang="en-US" sz="2000" dirty="0" err="1"/>
              <a:t>tēmu</a:t>
            </a:r>
            <a:r>
              <a:rPr lang="en-US" sz="2000" dirty="0"/>
              <a:t> </a:t>
            </a:r>
            <a:r>
              <a:rPr lang="en-US" sz="2000" dirty="0" err="1"/>
              <a:t>tajā</a:t>
            </a:r>
            <a:r>
              <a:rPr lang="en-US" sz="2000" dirty="0"/>
              <a:t> </a:t>
            </a:r>
            <a:r>
              <a:rPr lang="en-US" sz="2000" dirty="0" err="1"/>
              <a:t>pašā</a:t>
            </a:r>
            <a:r>
              <a:rPr lang="en-US" sz="2000" dirty="0"/>
              <a:t> </a:t>
            </a:r>
            <a:r>
              <a:rPr lang="en-US" sz="2000" dirty="0" err="1"/>
              <a:t>mapē</a:t>
            </a:r>
            <a:r>
              <a:rPr lang="en-US" sz="2000" dirty="0"/>
              <a:t>. </a:t>
            </a:r>
            <a:r>
              <a:rPr lang="en-US" sz="2000" dirty="0" err="1"/>
              <a:t>Jūs</a:t>
            </a:r>
            <a:r>
              <a:rPr lang="en-US" sz="2000" dirty="0"/>
              <a:t> </a:t>
            </a:r>
            <a:r>
              <a:rPr lang="en-US" sz="2000" dirty="0" err="1"/>
              <a:t>varētu</a:t>
            </a:r>
            <a:r>
              <a:rPr lang="en-US" sz="2000" dirty="0"/>
              <a:t> </a:t>
            </a:r>
            <a:r>
              <a:rPr lang="en-US" sz="2000" dirty="0" err="1"/>
              <a:t>gribēt</a:t>
            </a:r>
            <a:r>
              <a:rPr lang="en-US" sz="2000" dirty="0"/>
              <a:t> </a:t>
            </a:r>
            <a:r>
              <a:rPr lang="en-US" sz="2000" dirty="0" err="1"/>
              <a:t>saglabāt</a:t>
            </a:r>
            <a:r>
              <a:rPr lang="en-US" sz="2000" dirty="0"/>
              <a:t> </a:t>
            </a:r>
            <a:r>
              <a:rPr lang="en-US" sz="2000" dirty="0" err="1"/>
              <a:t>šo</a:t>
            </a:r>
            <a:r>
              <a:rPr lang="en-US" sz="2000" dirty="0"/>
              <a:t> </a:t>
            </a:r>
            <a:r>
              <a:rPr lang="en-US" sz="2000" dirty="0" err="1"/>
              <a:t>mapi</a:t>
            </a:r>
            <a:r>
              <a:rPr lang="en-US" sz="2000" dirty="0"/>
              <a:t> </a:t>
            </a:r>
            <a:r>
              <a:rPr lang="en-US" sz="2000" dirty="0" err="1"/>
              <a:t>viegli</a:t>
            </a:r>
            <a:r>
              <a:rPr lang="en-US" sz="2000" dirty="0"/>
              <a:t> </a:t>
            </a:r>
            <a:r>
              <a:rPr lang="en-US" sz="2000" dirty="0" err="1"/>
              <a:t>pieejamā</a:t>
            </a:r>
            <a:r>
              <a:rPr lang="en-US" sz="2000" dirty="0"/>
              <a:t> </a:t>
            </a:r>
            <a:r>
              <a:rPr lang="en-US" sz="2000" dirty="0" err="1"/>
              <a:t>vietā</a:t>
            </a:r>
            <a:r>
              <a:rPr lang="en-US" sz="2000" dirty="0"/>
              <a:t> </a:t>
            </a:r>
            <a:r>
              <a:rPr lang="en-US" sz="2000" dirty="0" err="1"/>
              <a:t>kā</a:t>
            </a:r>
            <a:r>
              <a:rPr lang="en-US" sz="2000" dirty="0"/>
              <a:t> </a:t>
            </a:r>
            <a:r>
              <a:rPr lang="en-US" sz="2000" dirty="0" err="1"/>
              <a:t>darbavirsma</a:t>
            </a:r>
            <a:r>
              <a:rPr lang="en-US" sz="2000" dirty="0"/>
              <a:t>, </a:t>
            </a:r>
            <a:r>
              <a:rPr lang="en-US" sz="2000" dirty="0" err="1"/>
              <a:t>kur</a:t>
            </a:r>
            <a:r>
              <a:rPr lang="en-US" sz="2000" dirty="0"/>
              <a:t> </a:t>
            </a:r>
            <a:r>
              <a:rPr lang="en-US" sz="2000" dirty="0" err="1"/>
              <a:t>jūs</a:t>
            </a:r>
            <a:r>
              <a:rPr lang="en-US" sz="2000" dirty="0"/>
              <a:t> to </a:t>
            </a:r>
            <a:r>
              <a:rPr lang="en-US" sz="2000" dirty="0" err="1"/>
              <a:t>viegli</a:t>
            </a:r>
            <a:r>
              <a:rPr lang="en-US" sz="2000" dirty="0"/>
              <a:t> </a:t>
            </a:r>
            <a:r>
              <a:rPr lang="en-US" sz="2000" dirty="0" err="1"/>
              <a:t>atradīsiet</a:t>
            </a:r>
            <a:r>
              <a:rPr lang="en-US" sz="2000" dirty="0"/>
              <a:t>. </a:t>
            </a:r>
            <a:r>
              <a:rPr lang="en-US" sz="2000" dirty="0" err="1"/>
              <a:t>Centieties</a:t>
            </a:r>
            <a:r>
              <a:rPr lang="en-US" sz="2000" dirty="0"/>
              <a:t> </a:t>
            </a:r>
            <a:r>
              <a:rPr lang="en-US" sz="2000" dirty="0" err="1"/>
              <a:t>radīt</a:t>
            </a:r>
            <a:r>
              <a:rPr lang="en-US" sz="2000" dirty="0"/>
              <a:t> </a:t>
            </a:r>
            <a:r>
              <a:rPr lang="en-US" sz="2000" dirty="0" err="1"/>
              <a:t>mapes</a:t>
            </a:r>
            <a:r>
              <a:rPr lang="en-US" sz="2000" dirty="0"/>
              <a:t> </a:t>
            </a:r>
            <a:r>
              <a:rPr lang="en-US" sz="2000" dirty="0" err="1"/>
              <a:t>citā</a:t>
            </a:r>
            <a:r>
              <a:rPr lang="en-US" sz="2000" dirty="0"/>
              <a:t> </a:t>
            </a:r>
            <a:r>
              <a:rPr lang="en-US" sz="2000" dirty="0" err="1"/>
              <a:t>saistītā</a:t>
            </a:r>
            <a:r>
              <a:rPr lang="en-US" sz="2000" dirty="0"/>
              <a:t> </a:t>
            </a:r>
            <a:r>
              <a:rPr lang="en-US" sz="2000" dirty="0" err="1"/>
              <a:t>mapē</a:t>
            </a:r>
            <a:r>
              <a:rPr lang="en-US" sz="2000" dirty="0"/>
              <a:t>, </a:t>
            </a:r>
            <a:r>
              <a:rPr lang="en-US" sz="2000" dirty="0" err="1"/>
              <a:t>kur</a:t>
            </a:r>
            <a:r>
              <a:rPr lang="en-US" sz="2000" dirty="0"/>
              <a:t> </a:t>
            </a:r>
            <a:r>
              <a:rPr lang="en-US" sz="2000" dirty="0" err="1"/>
              <a:t>vēl</a:t>
            </a:r>
            <a:r>
              <a:rPr lang="en-US" sz="2000" dirty="0"/>
              <a:t> </a:t>
            </a:r>
            <a:r>
              <a:rPr lang="en-US" sz="2000" dirty="0" err="1"/>
              <a:t>ir</a:t>
            </a:r>
            <a:r>
              <a:rPr lang="en-US" sz="2000" dirty="0"/>
              <a:t> </a:t>
            </a:r>
            <a:r>
              <a:rPr lang="en-US" sz="2000" dirty="0" err="1"/>
              <a:t>līdzīgi</a:t>
            </a:r>
            <a:r>
              <a:rPr lang="en-US" sz="2000" dirty="0"/>
              <a:t> </a:t>
            </a:r>
            <a:r>
              <a:rPr lang="en-US" sz="2000" dirty="0" err="1"/>
              <a:t>nosaukumi</a:t>
            </a:r>
            <a:r>
              <a:rPr lang="en-US" sz="2000" dirty="0"/>
              <a:t>.</a:t>
            </a:r>
          </a:p>
          <a:p>
            <a:r>
              <a:rPr lang="en-US" sz="2000" dirty="0" err="1"/>
              <a:t>Kad</a:t>
            </a:r>
            <a:r>
              <a:rPr lang="en-US" sz="2000" dirty="0"/>
              <a:t> </a:t>
            </a:r>
            <a:r>
              <a:rPr lang="en-US" sz="2000" dirty="0" err="1"/>
              <a:t>mēs</a:t>
            </a:r>
            <a:r>
              <a:rPr lang="en-US" sz="2000" dirty="0"/>
              <a:t> </a:t>
            </a:r>
            <a:r>
              <a:rPr lang="en-US" sz="2000" dirty="0" err="1"/>
              <a:t>atrodam</a:t>
            </a:r>
            <a:r>
              <a:rPr lang="en-US" sz="2000" dirty="0"/>
              <a:t> </a:t>
            </a:r>
            <a:r>
              <a:rPr lang="en-US" sz="2000" dirty="0" err="1"/>
              <a:t>kointeresantu</a:t>
            </a:r>
            <a:r>
              <a:rPr lang="en-US" sz="2000" dirty="0"/>
              <a:t>, </a:t>
            </a:r>
            <a:r>
              <a:rPr lang="en-US" sz="2000" dirty="0" err="1"/>
              <a:t>mēs</a:t>
            </a:r>
            <a:r>
              <a:rPr lang="en-US" sz="2000" dirty="0"/>
              <a:t> </a:t>
            </a:r>
            <a:r>
              <a:rPr lang="en-US" sz="2000" dirty="0" err="1"/>
              <a:t>varam</a:t>
            </a:r>
            <a:r>
              <a:rPr lang="en-US" sz="2000" dirty="0"/>
              <a:t> </a:t>
            </a:r>
            <a:r>
              <a:rPr lang="en-US" sz="2000" dirty="0" err="1"/>
              <a:t>šo</a:t>
            </a:r>
            <a:r>
              <a:rPr lang="en-US" sz="2000" dirty="0"/>
              <a:t> </a:t>
            </a:r>
            <a:r>
              <a:rPr lang="en-US" sz="2000" dirty="0" err="1"/>
              <a:t>informāciju</a:t>
            </a:r>
            <a:r>
              <a:rPr lang="en-US" sz="2000" dirty="0"/>
              <a:t> </a:t>
            </a:r>
            <a:r>
              <a:rPr lang="en-US" sz="2000" dirty="0" err="1"/>
              <a:t>saglabāt</a:t>
            </a:r>
            <a:r>
              <a:rPr lang="en-US" sz="2000" dirty="0"/>
              <a:t> </a:t>
            </a:r>
            <a:r>
              <a:rPr lang="en-US" sz="2000" dirty="0" err="1"/>
              <a:t>priekšdienām</a:t>
            </a:r>
            <a:r>
              <a:rPr lang="en-US" sz="2000" dirty="0"/>
              <a:t>. </a:t>
            </a:r>
            <a:r>
              <a:rPr lang="en-US" sz="2000" dirty="0" err="1"/>
              <a:t>Piemēram</a:t>
            </a:r>
            <a:r>
              <a:rPr lang="en-US" sz="2000" dirty="0"/>
              <a:t>, </a:t>
            </a:r>
            <a:r>
              <a:rPr lang="en-US" sz="2000" dirty="0" err="1"/>
              <a:t>meklējot</a:t>
            </a:r>
            <a:r>
              <a:rPr lang="en-US" sz="2000" dirty="0"/>
              <a:t> </a:t>
            </a:r>
            <a:r>
              <a:rPr lang="en-US" sz="2000" dirty="0" err="1"/>
              <a:t>darbu</a:t>
            </a:r>
            <a:r>
              <a:rPr lang="en-US" sz="2000" dirty="0"/>
              <a:t> </a:t>
            </a:r>
            <a:r>
              <a:rPr lang="en-US" sz="2000" dirty="0" err="1"/>
              <a:t>Jums</a:t>
            </a:r>
            <a:r>
              <a:rPr lang="en-US" sz="2000" dirty="0"/>
              <a:t> </a:t>
            </a:r>
            <a:r>
              <a:rPr lang="en-US" sz="2000" dirty="0" err="1"/>
              <a:t>iespējams</a:t>
            </a:r>
            <a:r>
              <a:rPr lang="en-US" sz="2000" dirty="0"/>
              <a:t> </a:t>
            </a:r>
            <a:r>
              <a:rPr lang="en-US" sz="2000" dirty="0" err="1"/>
              <a:t>jāsaglabā</a:t>
            </a:r>
            <a:r>
              <a:rPr lang="en-US" sz="2000" dirty="0"/>
              <a:t> </a:t>
            </a:r>
            <a:r>
              <a:rPr lang="en-US" sz="2000" dirty="0" err="1"/>
              <a:t>uzņēmuma</a:t>
            </a:r>
            <a:r>
              <a:rPr lang="en-US" sz="2000" dirty="0"/>
              <a:t> </a:t>
            </a:r>
            <a:r>
              <a:rPr lang="en-US" sz="2000" dirty="0" err="1"/>
              <a:t>mājas</a:t>
            </a:r>
            <a:r>
              <a:rPr lang="en-US" sz="2000" dirty="0"/>
              <a:t> </a:t>
            </a:r>
            <a:r>
              <a:rPr lang="en-US" sz="2000" dirty="0" err="1"/>
              <a:t>lapas</a:t>
            </a:r>
            <a:r>
              <a:rPr lang="en-US" sz="2000" dirty="0"/>
              <a:t> </a:t>
            </a:r>
            <a:r>
              <a:rPr lang="en-US" sz="2000" dirty="0" err="1"/>
              <a:t>adrese</a:t>
            </a:r>
            <a:r>
              <a:rPr lang="en-US" sz="2000" b="1" dirty="0"/>
              <a:t>.</a:t>
            </a:r>
            <a:endParaRPr lang="en-US" sz="2000" dirty="0"/>
          </a:p>
          <a:p>
            <a:r>
              <a:rPr lang="en-US" sz="2000" b="1" dirty="0"/>
              <a:t>Ja </a:t>
            </a:r>
            <a:r>
              <a:rPr lang="en-US" sz="2000" b="1" dirty="0" err="1"/>
              <a:t>jūs</a:t>
            </a:r>
            <a:r>
              <a:rPr lang="en-US" sz="2000" b="1" dirty="0"/>
              <a:t> </a:t>
            </a:r>
            <a:r>
              <a:rPr lang="en-US" sz="2000" b="1" dirty="0" err="1"/>
              <a:t>gribat</a:t>
            </a:r>
            <a:r>
              <a:rPr lang="en-US" sz="2000" b="1" dirty="0"/>
              <a:t> </a:t>
            </a:r>
            <a:r>
              <a:rPr lang="en-US" sz="2000" b="1" dirty="0" err="1"/>
              <a:t>saglabāt</a:t>
            </a:r>
            <a:r>
              <a:rPr lang="en-US" sz="2000" b="1" dirty="0"/>
              <a:t> </a:t>
            </a:r>
            <a:r>
              <a:rPr lang="en-US" sz="2000" b="1" dirty="0" err="1"/>
              <a:t>vietni</a:t>
            </a:r>
            <a:r>
              <a:rPr lang="en-US" sz="2000" b="1" dirty="0"/>
              <a:t> </a:t>
            </a:r>
            <a:r>
              <a:rPr lang="en-US" sz="2000" b="1" dirty="0" err="1"/>
              <a:t>vai</a:t>
            </a:r>
            <a:r>
              <a:rPr lang="en-US" sz="2000" b="1" dirty="0"/>
              <a:t> </a:t>
            </a:r>
            <a:r>
              <a:rPr lang="en-US" sz="2000" b="1" dirty="0" err="1"/>
              <a:t>saiti</a:t>
            </a:r>
            <a:r>
              <a:rPr lang="en-US" sz="2000" b="1" dirty="0"/>
              <a:t>:</a:t>
            </a:r>
            <a:endParaRPr lang="en-US" sz="2000" dirty="0"/>
          </a:p>
          <a:p>
            <a:r>
              <a:rPr lang="en-US" sz="2000" dirty="0" err="1"/>
              <a:t>Divi</a:t>
            </a:r>
            <a:r>
              <a:rPr lang="en-US" sz="2000" dirty="0"/>
              <a:t> </a:t>
            </a:r>
            <a:r>
              <a:rPr lang="en-US" sz="2000" dirty="0" err="1"/>
              <a:t>pamatveidi</a:t>
            </a:r>
            <a:r>
              <a:rPr lang="en-US" sz="2000" dirty="0"/>
              <a:t> </a:t>
            </a:r>
            <a:r>
              <a:rPr lang="en-US" sz="2000" dirty="0" err="1"/>
              <a:t>tiek</a:t>
            </a:r>
            <a:r>
              <a:rPr lang="en-US" sz="2000" dirty="0"/>
              <a:t> </a:t>
            </a:r>
            <a:r>
              <a:rPr lang="en-US" sz="2000" dirty="0" err="1"/>
              <a:t>lietoti</a:t>
            </a:r>
            <a:r>
              <a:rPr lang="en-US" sz="2000" dirty="0"/>
              <a:t>, </a:t>
            </a:r>
            <a:r>
              <a:rPr lang="en-US" sz="2000" dirty="0" err="1"/>
              <a:t>lai</a:t>
            </a:r>
            <a:r>
              <a:rPr lang="en-US" sz="2000" dirty="0"/>
              <a:t> </a:t>
            </a:r>
            <a:r>
              <a:rPr lang="en-US" sz="2000" dirty="0" err="1"/>
              <a:t>jūs</a:t>
            </a:r>
            <a:r>
              <a:rPr lang="en-US" sz="2000" dirty="0"/>
              <a:t> </a:t>
            </a:r>
            <a:r>
              <a:rPr lang="en-US" sz="2000" dirty="0" err="1"/>
              <a:t>varētu</a:t>
            </a:r>
            <a:r>
              <a:rPr lang="en-US" sz="2000" dirty="0"/>
              <a:t> </a:t>
            </a:r>
            <a:r>
              <a:rPr lang="en-US" sz="2000" dirty="0" err="1"/>
              <a:t>saglabāt</a:t>
            </a:r>
            <a:r>
              <a:rPr lang="en-US" sz="2000" dirty="0"/>
              <a:t> </a:t>
            </a:r>
            <a:r>
              <a:rPr lang="en-US" sz="2000" dirty="0" err="1"/>
              <a:t>vietni</a:t>
            </a:r>
            <a:r>
              <a:rPr lang="en-US" sz="2000" dirty="0"/>
              <a:t> </a:t>
            </a:r>
            <a:r>
              <a:rPr lang="en-US" sz="2000" dirty="0" err="1"/>
              <a:t>vai</a:t>
            </a:r>
            <a:r>
              <a:rPr lang="en-US" sz="2000" dirty="0"/>
              <a:t> </a:t>
            </a:r>
            <a:r>
              <a:rPr lang="en-US" sz="2000" dirty="0" err="1"/>
              <a:t>saiti</a:t>
            </a:r>
            <a:r>
              <a:rPr lang="en-US" sz="2000" dirty="0"/>
              <a:t> </a:t>
            </a:r>
            <a:r>
              <a:rPr lang="en-US" sz="2000" dirty="0" err="1"/>
              <a:t>tā</a:t>
            </a:r>
            <a:r>
              <a:rPr lang="en-US" sz="2000" dirty="0"/>
              <a:t>, </a:t>
            </a:r>
            <a:r>
              <a:rPr lang="en-US" sz="2000" dirty="0" err="1"/>
              <a:t>lai</a:t>
            </a:r>
            <a:r>
              <a:rPr lang="en-US" sz="2000" dirty="0"/>
              <a:t> </a:t>
            </a:r>
            <a:r>
              <a:rPr lang="en-US" sz="2000" dirty="0" err="1"/>
              <a:t>varētu</a:t>
            </a:r>
            <a:r>
              <a:rPr lang="en-US" sz="2000" dirty="0"/>
              <a:t> tai </a:t>
            </a:r>
            <a:r>
              <a:rPr lang="en-US" sz="2000" dirty="0" err="1"/>
              <a:t>atkal</a:t>
            </a:r>
            <a:r>
              <a:rPr lang="en-US" sz="2000" dirty="0"/>
              <a:t> </a:t>
            </a:r>
            <a:r>
              <a:rPr lang="en-US" sz="2000" dirty="0" err="1"/>
              <a:t>piekļūt</a:t>
            </a:r>
            <a:r>
              <a:rPr lang="en-US" sz="2000" dirty="0"/>
              <a:t>. </a:t>
            </a:r>
            <a:r>
              <a:rPr lang="en-US" sz="2000" dirty="0" err="1"/>
              <a:t>Viens</a:t>
            </a:r>
            <a:r>
              <a:rPr lang="en-US" sz="2000" dirty="0"/>
              <a:t> </a:t>
            </a:r>
            <a:r>
              <a:rPr lang="en-US" sz="2000" dirty="0" err="1"/>
              <a:t>veids</a:t>
            </a:r>
            <a:r>
              <a:rPr lang="en-US" sz="2000" dirty="0"/>
              <a:t> </a:t>
            </a:r>
            <a:r>
              <a:rPr lang="en-US" sz="2000" dirty="0" err="1"/>
              <a:t>ir</a:t>
            </a:r>
            <a:r>
              <a:rPr lang="en-US" sz="2000" dirty="0"/>
              <a:t> </a:t>
            </a:r>
            <a:r>
              <a:rPr lang="en-US" sz="2000" dirty="0" err="1"/>
              <a:t>pievienot</a:t>
            </a:r>
            <a:r>
              <a:rPr lang="en-US" sz="2000" dirty="0"/>
              <a:t> </a:t>
            </a:r>
            <a:r>
              <a:rPr lang="en-US" sz="2000" dirty="0" err="1"/>
              <a:t>grāmatzīmi</a:t>
            </a:r>
            <a:r>
              <a:rPr lang="en-US" sz="2000" dirty="0"/>
              <a:t> </a:t>
            </a:r>
            <a:r>
              <a:rPr lang="en-US" sz="2000" dirty="0" err="1"/>
              <a:t>lapai</a:t>
            </a:r>
            <a:r>
              <a:rPr lang="en-US" sz="2000" dirty="0"/>
              <a:t> </a:t>
            </a:r>
            <a:r>
              <a:rPr lang="en-US" sz="2000" dirty="0" err="1"/>
              <a:t>jūsu</a:t>
            </a:r>
            <a:r>
              <a:rPr lang="en-US" sz="2000" dirty="0"/>
              <a:t> </a:t>
            </a:r>
            <a:r>
              <a:rPr lang="en-US" sz="2000" dirty="0" err="1"/>
              <a:t>pārlūkprogrammā</a:t>
            </a:r>
            <a:r>
              <a:rPr lang="en-US" sz="2000" dirty="0"/>
              <a:t>. </a:t>
            </a:r>
            <a:r>
              <a:rPr lang="en-US" sz="2000" dirty="0" err="1"/>
              <a:t>Ar</a:t>
            </a:r>
            <a:r>
              <a:rPr lang="en-US" sz="2000" dirty="0"/>
              <a:t> to </a:t>
            </a:r>
            <a:r>
              <a:rPr lang="en-US" sz="2000" dirty="0" err="1"/>
              <a:t>jūs</a:t>
            </a:r>
            <a:r>
              <a:rPr lang="en-US" sz="2000" dirty="0"/>
              <a:t> </a:t>
            </a:r>
            <a:r>
              <a:rPr lang="en-US" sz="2000" dirty="0" err="1"/>
              <a:t>pievienosiet</a:t>
            </a:r>
            <a:r>
              <a:rPr lang="en-US" sz="2000" dirty="0"/>
              <a:t> </a:t>
            </a:r>
            <a:r>
              <a:rPr lang="en-US" sz="2000" dirty="0" err="1"/>
              <a:t>vietni</a:t>
            </a:r>
            <a:r>
              <a:rPr lang="en-US" sz="2000" dirty="0"/>
              <a:t> </a:t>
            </a:r>
            <a:r>
              <a:rPr lang="en-US" sz="2000" dirty="0" err="1"/>
              <a:t>saišu</a:t>
            </a:r>
            <a:r>
              <a:rPr lang="en-US" sz="2000" dirty="0"/>
              <a:t> </a:t>
            </a:r>
            <a:r>
              <a:rPr lang="en-US" sz="2000" dirty="0" err="1"/>
              <a:t>sarakstam</a:t>
            </a:r>
            <a:r>
              <a:rPr lang="en-US" sz="2000" dirty="0"/>
              <a:t>, </a:t>
            </a:r>
            <a:r>
              <a:rPr lang="en-US" sz="2000" dirty="0" err="1"/>
              <a:t>kuru</a:t>
            </a:r>
            <a:r>
              <a:rPr lang="en-US" sz="2000" dirty="0"/>
              <a:t> </a:t>
            </a:r>
            <a:r>
              <a:rPr lang="en-US" sz="2000" dirty="0" err="1"/>
              <a:t>jūs</a:t>
            </a:r>
            <a:r>
              <a:rPr lang="en-US" sz="2000" dirty="0"/>
              <a:t> </a:t>
            </a:r>
            <a:r>
              <a:rPr lang="en-US" sz="2000" dirty="0" err="1"/>
              <a:t>variet</a:t>
            </a:r>
            <a:r>
              <a:rPr lang="en-US" sz="2000" dirty="0"/>
              <a:t> </a:t>
            </a:r>
            <a:r>
              <a:rPr lang="en-US" sz="2000" dirty="0" err="1"/>
              <a:t>manuāli</a:t>
            </a:r>
            <a:r>
              <a:rPr lang="en-US" sz="2000" dirty="0"/>
              <a:t> </a:t>
            </a:r>
            <a:r>
              <a:rPr lang="en-US" sz="2000" dirty="0" err="1"/>
              <a:t>pārsaukt</a:t>
            </a:r>
            <a:r>
              <a:rPr lang="en-US" sz="2000" dirty="0"/>
              <a:t>. </a:t>
            </a:r>
            <a:r>
              <a:rPr lang="en-US" sz="2000" dirty="0" err="1"/>
              <a:t>Otrs</a:t>
            </a:r>
            <a:r>
              <a:rPr lang="en-US" sz="2000" dirty="0"/>
              <a:t> </a:t>
            </a:r>
            <a:r>
              <a:rPr lang="en-US" sz="2000" dirty="0" err="1"/>
              <a:t>veids</a:t>
            </a:r>
            <a:r>
              <a:rPr lang="en-US" sz="2000" dirty="0"/>
              <a:t> </a:t>
            </a:r>
            <a:r>
              <a:rPr lang="en-US" sz="2000" dirty="0" err="1"/>
              <a:t>ir</a:t>
            </a:r>
            <a:r>
              <a:rPr lang="en-US" sz="2000" dirty="0"/>
              <a:t> </a:t>
            </a:r>
            <a:r>
              <a:rPr lang="en-US" sz="2000" dirty="0" err="1"/>
              <a:t>kopēt</a:t>
            </a:r>
            <a:r>
              <a:rPr lang="en-US" sz="2000" dirty="0"/>
              <a:t> un </a:t>
            </a:r>
            <a:r>
              <a:rPr lang="en-US" sz="2000" dirty="0" err="1"/>
              <a:t>ielīmēt</a:t>
            </a:r>
            <a:r>
              <a:rPr lang="en-US" sz="2000" dirty="0"/>
              <a:t> </a:t>
            </a:r>
            <a:r>
              <a:rPr lang="en-US" sz="2000" dirty="0" err="1"/>
              <a:t>saiti</a:t>
            </a:r>
            <a:r>
              <a:rPr lang="en-US" sz="2000" dirty="0"/>
              <a:t> Word </a:t>
            </a:r>
            <a:r>
              <a:rPr lang="en-US" sz="2000" dirty="0" err="1"/>
              <a:t>dokumentā</a:t>
            </a:r>
            <a:r>
              <a:rPr lang="en-US" sz="2000" dirty="0"/>
              <a:t>  </a:t>
            </a:r>
            <a:r>
              <a:rPr lang="en-US" sz="2000" dirty="0" err="1"/>
              <a:t>tā</a:t>
            </a:r>
            <a:r>
              <a:rPr lang="en-US" sz="2000" dirty="0"/>
              <a:t>, </a:t>
            </a:r>
            <a:r>
              <a:rPr lang="en-US" sz="2000" dirty="0" err="1"/>
              <a:t>lai</a:t>
            </a:r>
            <a:r>
              <a:rPr lang="en-US" sz="2000" dirty="0"/>
              <a:t> </a:t>
            </a:r>
            <a:r>
              <a:rPr lang="en-US" sz="2000" dirty="0" err="1"/>
              <a:t>jūs</a:t>
            </a:r>
            <a:r>
              <a:rPr lang="en-US" sz="2000" dirty="0"/>
              <a:t> </a:t>
            </a:r>
            <a:r>
              <a:rPr lang="en-US" sz="2000" dirty="0" err="1"/>
              <a:t>varētu</a:t>
            </a:r>
            <a:r>
              <a:rPr lang="en-US" sz="2000" dirty="0"/>
              <a:t> </a:t>
            </a:r>
            <a:r>
              <a:rPr lang="en-US" sz="2000" dirty="0" err="1"/>
              <a:t>piekļūt</a:t>
            </a:r>
            <a:r>
              <a:rPr lang="en-US" sz="2000" dirty="0"/>
              <a:t> tam </a:t>
            </a:r>
            <a:r>
              <a:rPr lang="en-US" sz="2000" dirty="0" err="1"/>
              <a:t>turpmāk</a:t>
            </a:r>
            <a:r>
              <a:rPr lang="en-US" sz="2000" dirty="0"/>
              <a:t>. </a:t>
            </a:r>
          </a:p>
        </p:txBody>
      </p:sp>
      <p:sp>
        <p:nvSpPr>
          <p:cNvPr id="3" name="Text Placeholder 2"/>
          <p:cNvSpPr>
            <a:spLocks noGrp="1"/>
          </p:cNvSpPr>
          <p:nvPr>
            <p:ph type="body" sz="quarter" idx="18"/>
          </p:nvPr>
        </p:nvSpPr>
        <p:spPr/>
        <p:txBody>
          <a:bodyPr/>
          <a:lstStyle/>
          <a:p>
            <a:r>
              <a:rPr lang="en-US" dirty="0" err="1">
                <a:solidFill>
                  <a:srgbClr val="F6BC67"/>
                </a:solidFill>
              </a:rPr>
              <a:t>Atsauču</a:t>
            </a:r>
            <a:r>
              <a:rPr lang="en-US" dirty="0">
                <a:solidFill>
                  <a:srgbClr val="F6BC67"/>
                </a:solidFill>
              </a:rPr>
              <a:t> un </a:t>
            </a:r>
            <a:r>
              <a:rPr lang="en-US" dirty="0" err="1">
                <a:solidFill>
                  <a:srgbClr val="F6BC67"/>
                </a:solidFill>
              </a:rPr>
              <a:t>svarīgu</a:t>
            </a:r>
            <a:r>
              <a:rPr lang="en-US" dirty="0">
                <a:solidFill>
                  <a:srgbClr val="F6BC67"/>
                </a:solidFill>
              </a:rPr>
              <a:t> </a:t>
            </a:r>
            <a:r>
              <a:rPr lang="en-US" dirty="0" err="1">
                <a:solidFill>
                  <a:srgbClr val="F6BC67"/>
                </a:solidFill>
              </a:rPr>
              <a:t>dokumentu</a:t>
            </a:r>
            <a:r>
              <a:rPr lang="en-US" dirty="0">
                <a:solidFill>
                  <a:srgbClr val="F6BC67"/>
                </a:solidFill>
              </a:rPr>
              <a:t> </a:t>
            </a:r>
            <a:r>
              <a:rPr lang="en-US" dirty="0" err="1">
                <a:solidFill>
                  <a:srgbClr val="F6BC67"/>
                </a:solidFill>
              </a:rPr>
              <a:t>vai</a:t>
            </a:r>
            <a:r>
              <a:rPr lang="en-US" dirty="0">
                <a:solidFill>
                  <a:srgbClr val="F6BC67"/>
                </a:solidFill>
              </a:rPr>
              <a:t> </a:t>
            </a:r>
            <a:r>
              <a:rPr lang="en-US" dirty="0" err="1">
                <a:solidFill>
                  <a:srgbClr val="F6BC67"/>
                </a:solidFill>
              </a:rPr>
              <a:t>saišu</a:t>
            </a:r>
            <a:r>
              <a:rPr lang="en-US" dirty="0">
                <a:solidFill>
                  <a:srgbClr val="F6BC67"/>
                </a:solidFill>
              </a:rPr>
              <a:t>  </a:t>
            </a:r>
            <a:r>
              <a:rPr lang="en-US" dirty="0" err="1">
                <a:solidFill>
                  <a:srgbClr val="F6BC67"/>
                </a:solidFill>
              </a:rPr>
              <a:t>saglabāšana</a:t>
            </a:r>
            <a:endParaRPr lang="en-US" dirty="0">
              <a:solidFill>
                <a:srgbClr val="F6BC67"/>
              </a:solidFill>
            </a:endParaRPr>
          </a:p>
          <a:p>
            <a:endParaRPr lang="en-US" dirty="0"/>
          </a:p>
        </p:txBody>
      </p:sp>
    </p:spTree>
    <p:extLst>
      <p:ext uri="{BB962C8B-B14F-4D97-AF65-F5344CB8AC3E}">
        <p14:creationId xmlns:p14="http://schemas.microsoft.com/office/powerpoint/2010/main" val="1856073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9E81A9-829F-9E0C-FDEE-4148DC355E61}"/>
              </a:ext>
            </a:extLst>
          </p:cNvPr>
          <p:cNvSpPr/>
          <p:nvPr/>
        </p:nvSpPr>
        <p:spPr>
          <a:xfrm>
            <a:off x="-3842" y="2514099"/>
            <a:ext cx="12192000" cy="388088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85702466-5A96-146F-FBA0-222885FD6EDD}"/>
              </a:ext>
            </a:extLst>
          </p:cNvPr>
          <p:cNvSpPr>
            <a:spLocks noGrp="1"/>
          </p:cNvSpPr>
          <p:nvPr>
            <p:ph type="body" sz="quarter" idx="16"/>
          </p:nvPr>
        </p:nvSpPr>
        <p:spPr>
          <a:xfrm>
            <a:off x="544745" y="1057249"/>
            <a:ext cx="11102510" cy="1452035"/>
          </a:xfrm>
        </p:spPr>
        <p:txBody>
          <a:bodyPr>
            <a:normAutofit/>
          </a:bodyPr>
          <a:lstStyle/>
          <a:p>
            <a:r>
              <a:rPr lang="en-US" b="0" i="0" dirty="0">
                <a:effectLst/>
              </a:rPr>
              <a:t> </a:t>
            </a:r>
            <a:r>
              <a:rPr lang="en-US" b="0" i="0" dirty="0" err="1">
                <a:effectLst/>
              </a:rPr>
              <a:t>Ja</a:t>
            </a:r>
            <a:r>
              <a:rPr lang="en-US" b="0" i="0" dirty="0">
                <a:effectLst/>
              </a:rPr>
              <a:t> </a:t>
            </a:r>
            <a:r>
              <a:rPr lang="en-US" b="0" i="0" dirty="0" err="1">
                <a:effectLst/>
              </a:rPr>
              <a:t>jūsu</a:t>
            </a:r>
            <a:r>
              <a:rPr lang="en-US" b="0" i="0" dirty="0">
                <a:effectLst/>
              </a:rPr>
              <a:t> e-</a:t>
            </a:r>
            <a:r>
              <a:rPr lang="en-US" b="0" i="0" dirty="0" err="1">
                <a:effectLst/>
              </a:rPr>
              <a:t>pasti</a:t>
            </a:r>
            <a:r>
              <a:rPr lang="en-US" b="0" i="0" dirty="0">
                <a:effectLst/>
              </a:rPr>
              <a:t> </a:t>
            </a:r>
            <a:r>
              <a:rPr lang="en-US" b="0" i="0" dirty="0" err="1">
                <a:effectLst/>
              </a:rPr>
              <a:t>ir</a:t>
            </a:r>
            <a:r>
              <a:rPr lang="en-US" b="0" i="0" dirty="0">
                <a:effectLst/>
              </a:rPr>
              <a:t> </a:t>
            </a:r>
            <a:r>
              <a:rPr lang="en-US" b="0" i="0" dirty="0" err="1">
                <a:effectLst/>
              </a:rPr>
              <a:t>mazliet</a:t>
            </a:r>
            <a:r>
              <a:rPr lang="en-US" b="0" i="0" dirty="0">
                <a:effectLst/>
              </a:rPr>
              <a:t> </a:t>
            </a:r>
            <a:r>
              <a:rPr lang="en-US" b="0" i="0" dirty="0" err="1">
                <a:effectLst/>
              </a:rPr>
              <a:t>nesakārtoti</a:t>
            </a:r>
            <a:r>
              <a:rPr lang="en-US" dirty="0"/>
              <a:t>, un </a:t>
            </a:r>
            <a:r>
              <a:rPr lang="en-US" dirty="0" err="1"/>
              <a:t>jums</a:t>
            </a:r>
            <a:r>
              <a:rPr lang="en-US" dirty="0"/>
              <a:t> </a:t>
            </a:r>
            <a:r>
              <a:rPr lang="en-US" dirty="0" err="1"/>
              <a:t>nav</a:t>
            </a:r>
            <a:r>
              <a:rPr lang="en-US" dirty="0"/>
              <a:t> </a:t>
            </a:r>
            <a:r>
              <a:rPr lang="en-US" dirty="0" err="1"/>
              <a:t>nojausmas</a:t>
            </a:r>
            <a:r>
              <a:rPr lang="en-US" dirty="0"/>
              <a:t>, </a:t>
            </a:r>
            <a:r>
              <a:rPr lang="en-US" dirty="0" err="1"/>
              <a:t>kā</a:t>
            </a:r>
            <a:r>
              <a:rPr lang="en-US" dirty="0"/>
              <a:t> </a:t>
            </a:r>
            <a:r>
              <a:rPr lang="en-US" dirty="0" err="1"/>
              <a:t>sākt</a:t>
            </a:r>
            <a:r>
              <a:rPr lang="en-US" dirty="0"/>
              <a:t> to </a:t>
            </a:r>
            <a:r>
              <a:rPr lang="en-US" dirty="0" err="1"/>
              <a:t>sakārtošanu</a:t>
            </a:r>
            <a:r>
              <a:rPr lang="en-US" dirty="0"/>
              <a:t>, tad </a:t>
            </a:r>
            <a:r>
              <a:rPr lang="en-US" dirty="0" err="1"/>
              <a:t>neuztraucieties</a:t>
            </a:r>
            <a:r>
              <a:rPr lang="en-US" dirty="0"/>
              <a:t>!</a:t>
            </a:r>
            <a:endParaRPr lang="en-US" b="0" i="0" dirty="0">
              <a:effectLst/>
            </a:endParaRPr>
          </a:p>
          <a:p>
            <a:r>
              <a:rPr lang="en-US" b="0" i="0" dirty="0" err="1">
                <a:effectLst/>
              </a:rPr>
              <a:t>Daži</a:t>
            </a:r>
            <a:r>
              <a:rPr lang="en-US" b="0" i="0" dirty="0">
                <a:effectLst/>
              </a:rPr>
              <a:t> </a:t>
            </a:r>
            <a:r>
              <a:rPr lang="en-US" b="0" i="0" dirty="0" err="1">
                <a:effectLst/>
              </a:rPr>
              <a:t>pdomi</a:t>
            </a:r>
            <a:r>
              <a:rPr lang="en-US" b="0" i="0" dirty="0">
                <a:effectLst/>
              </a:rPr>
              <a:t>, </a:t>
            </a:r>
            <a:r>
              <a:rPr lang="en-US" b="0" i="0" dirty="0" err="1">
                <a:effectLst/>
              </a:rPr>
              <a:t>kas</a:t>
            </a:r>
            <a:r>
              <a:rPr lang="en-US" b="0" i="0" dirty="0">
                <a:effectLst/>
              </a:rPr>
              <a:t> </a:t>
            </a:r>
            <a:r>
              <a:rPr lang="en-US" b="0" i="0" dirty="0" err="1">
                <a:effectLst/>
              </a:rPr>
              <a:t>palīdzēs</a:t>
            </a:r>
            <a:r>
              <a:rPr lang="en-US" b="0" i="0" dirty="0">
                <a:effectLst/>
              </a:rPr>
              <a:t> </a:t>
            </a:r>
            <a:r>
              <a:rPr lang="en-US" b="0" i="0" dirty="0" err="1">
                <a:effectLst/>
              </a:rPr>
              <a:t>jums</a:t>
            </a:r>
            <a:r>
              <a:rPr lang="en-US" b="0" i="0" dirty="0">
                <a:effectLst/>
              </a:rPr>
              <a:t> </a:t>
            </a:r>
            <a:r>
              <a:rPr lang="en-US" b="0" i="0" dirty="0" err="1">
                <a:effectLst/>
              </a:rPr>
              <a:t>nodrošināt</a:t>
            </a:r>
            <a:r>
              <a:rPr lang="en-US" b="0" i="0" dirty="0">
                <a:effectLst/>
              </a:rPr>
              <a:t> </a:t>
            </a:r>
            <a:r>
              <a:rPr lang="en-US" b="0" i="0" dirty="0" err="1">
                <a:effectLst/>
              </a:rPr>
              <a:t>savu</a:t>
            </a:r>
            <a:r>
              <a:rPr lang="en-US" b="0" i="0" dirty="0">
                <a:effectLst/>
              </a:rPr>
              <a:t> e-pasta </a:t>
            </a:r>
            <a:r>
              <a:rPr lang="en-US" b="0" i="0" dirty="0" err="1">
                <a:effectLst/>
              </a:rPr>
              <a:t>kontu</a:t>
            </a:r>
            <a:r>
              <a:rPr lang="en-US" b="0" i="0" dirty="0">
                <a:effectLst/>
              </a:rPr>
              <a:t> </a:t>
            </a:r>
            <a:r>
              <a:rPr lang="en-US" b="0" i="0" dirty="0" err="1">
                <a:effectLst/>
              </a:rPr>
              <a:t>sakārtotību</a:t>
            </a:r>
            <a:r>
              <a:rPr lang="en-US" b="0" i="0" dirty="0">
                <a:effectLst/>
              </a:rPr>
              <a:t>:</a:t>
            </a:r>
            <a:endParaRPr lang="en-US" b="1" i="0" dirty="0">
              <a:effectLst/>
            </a:endParaRPr>
          </a:p>
          <a:p>
            <a:endParaRPr lang="en-US" dirty="0"/>
          </a:p>
        </p:txBody>
      </p:sp>
      <p:sp>
        <p:nvSpPr>
          <p:cNvPr id="7" name="Text Placeholder 6">
            <a:extLst>
              <a:ext uri="{FF2B5EF4-FFF2-40B4-BE49-F238E27FC236}">
                <a16:creationId xmlns:a16="http://schemas.microsoft.com/office/drawing/2014/main" id="{15E02A72-4735-B3B1-154F-4688267F9313}"/>
              </a:ext>
            </a:extLst>
          </p:cNvPr>
          <p:cNvSpPr>
            <a:spLocks noGrp="1"/>
          </p:cNvSpPr>
          <p:nvPr>
            <p:ph type="body" sz="quarter" idx="18"/>
          </p:nvPr>
        </p:nvSpPr>
        <p:spPr>
          <a:xfrm>
            <a:off x="447065" y="309492"/>
            <a:ext cx="11097969" cy="555828"/>
          </a:xfrm>
        </p:spPr>
        <p:txBody>
          <a:bodyPr>
            <a:normAutofit/>
          </a:bodyPr>
          <a:lstStyle/>
          <a:p>
            <a:r>
              <a:rPr lang="en-IE" sz="3200" dirty="0"/>
              <a:t>Jūsu e-pasta sakārtošana</a:t>
            </a:r>
            <a:endParaRPr lang="en-US" sz="3200" dirty="0"/>
          </a:p>
          <a:p>
            <a:endParaRPr lang="en-IE" sz="4000" dirty="0"/>
          </a:p>
        </p:txBody>
      </p:sp>
      <p:grpSp>
        <p:nvGrpSpPr>
          <p:cNvPr id="6" name="Google Shape;506;p39">
            <a:extLst>
              <a:ext uri="{FF2B5EF4-FFF2-40B4-BE49-F238E27FC236}">
                <a16:creationId xmlns:a16="http://schemas.microsoft.com/office/drawing/2014/main" id="{8D88369B-686C-7E54-6A9B-BBD9121DFE29}"/>
              </a:ext>
            </a:extLst>
          </p:cNvPr>
          <p:cNvGrpSpPr/>
          <p:nvPr/>
        </p:nvGrpSpPr>
        <p:grpSpPr>
          <a:xfrm>
            <a:off x="5606515" y="3302560"/>
            <a:ext cx="978969" cy="663670"/>
            <a:chOff x="564675" y="1700625"/>
            <a:chExt cx="465200" cy="314200"/>
          </a:xfrm>
        </p:grpSpPr>
        <p:sp>
          <p:nvSpPr>
            <p:cNvPr id="8" name="Google Shape;507;p39">
              <a:extLst>
                <a:ext uri="{FF2B5EF4-FFF2-40B4-BE49-F238E27FC236}">
                  <a16:creationId xmlns:a16="http://schemas.microsoft.com/office/drawing/2014/main" id="{2D2F985A-7053-8B49-918E-07F54F8AEF5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8;p39">
              <a:extLst>
                <a:ext uri="{FF2B5EF4-FFF2-40B4-BE49-F238E27FC236}">
                  <a16:creationId xmlns:a16="http://schemas.microsoft.com/office/drawing/2014/main" id="{3AF418CD-8926-1A21-D705-AA712C5D9B17}"/>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9;p39">
              <a:extLst>
                <a:ext uri="{FF2B5EF4-FFF2-40B4-BE49-F238E27FC236}">
                  <a16:creationId xmlns:a16="http://schemas.microsoft.com/office/drawing/2014/main" id="{DFD1977E-3679-B2BA-95DB-EA80F4894127}"/>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869;p39">
            <a:extLst>
              <a:ext uri="{FF2B5EF4-FFF2-40B4-BE49-F238E27FC236}">
                <a16:creationId xmlns:a16="http://schemas.microsoft.com/office/drawing/2014/main" id="{51B0DBEB-0929-F25E-0160-6AFB94C04052}"/>
              </a:ext>
            </a:extLst>
          </p:cNvPr>
          <p:cNvGrpSpPr/>
          <p:nvPr/>
        </p:nvGrpSpPr>
        <p:grpSpPr>
          <a:xfrm>
            <a:off x="1275908" y="3157109"/>
            <a:ext cx="1103625" cy="999615"/>
            <a:chOff x="4556450" y="4963575"/>
            <a:chExt cx="548025" cy="498100"/>
          </a:xfrm>
        </p:grpSpPr>
        <p:sp>
          <p:nvSpPr>
            <p:cNvPr id="12" name="Google Shape;870;p39">
              <a:extLst>
                <a:ext uri="{FF2B5EF4-FFF2-40B4-BE49-F238E27FC236}">
                  <a16:creationId xmlns:a16="http://schemas.microsoft.com/office/drawing/2014/main" id="{BD61803E-A148-B104-ECE6-42084AE2C2F6}"/>
                </a:ext>
              </a:extLst>
            </p:cNvPr>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1;p39">
              <a:extLst>
                <a:ext uri="{FF2B5EF4-FFF2-40B4-BE49-F238E27FC236}">
                  <a16:creationId xmlns:a16="http://schemas.microsoft.com/office/drawing/2014/main" id="{93F0751E-780C-D791-2612-9B2D430B3971}"/>
                </a:ext>
              </a:extLst>
            </p:cNvPr>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72;p39">
              <a:extLst>
                <a:ext uri="{FF2B5EF4-FFF2-40B4-BE49-F238E27FC236}">
                  <a16:creationId xmlns:a16="http://schemas.microsoft.com/office/drawing/2014/main" id="{18C9C653-AA56-2D59-C3EA-CEAB77756828}"/>
                </a:ext>
              </a:extLst>
            </p:cNvPr>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73;p39">
              <a:extLst>
                <a:ext uri="{FF2B5EF4-FFF2-40B4-BE49-F238E27FC236}">
                  <a16:creationId xmlns:a16="http://schemas.microsoft.com/office/drawing/2014/main" id="{C4023399-E3EF-616B-0274-293558F7FEEE}"/>
                </a:ext>
              </a:extLst>
            </p:cNvPr>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4;p39">
              <a:extLst>
                <a:ext uri="{FF2B5EF4-FFF2-40B4-BE49-F238E27FC236}">
                  <a16:creationId xmlns:a16="http://schemas.microsoft.com/office/drawing/2014/main" id="{6C317C78-3D5F-9D6C-6AA7-02A09CAFE892}"/>
                </a:ext>
              </a:extLst>
            </p:cNvPr>
            <p:cNvSpPr/>
            <p:nvPr/>
          </p:nvSpPr>
          <p:spPr>
            <a:xfrm>
              <a:off x="4830450" y="5213225"/>
              <a:ext cx="25" cy="248450"/>
            </a:xfrm>
            <a:custGeom>
              <a:avLst/>
              <a:gdLst/>
              <a:ahLst/>
              <a:cxnLst/>
              <a:rect l="l" t="t" r="r" b="b"/>
              <a:pathLst>
                <a:path w="1" h="9938" fill="none" extrusionOk="0">
                  <a:moveTo>
                    <a:pt x="0" y="0"/>
                  </a:moveTo>
                  <a:lnTo>
                    <a:pt x="0" y="9937"/>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513;p39">
            <a:extLst>
              <a:ext uri="{FF2B5EF4-FFF2-40B4-BE49-F238E27FC236}">
                <a16:creationId xmlns:a16="http://schemas.microsoft.com/office/drawing/2014/main" id="{1769A6D3-4317-8BA0-FEB6-E9B4662B46D5}"/>
              </a:ext>
            </a:extLst>
          </p:cNvPr>
          <p:cNvSpPr/>
          <p:nvPr/>
        </p:nvSpPr>
        <p:spPr>
          <a:xfrm>
            <a:off x="6475912" y="1906277"/>
            <a:ext cx="391001" cy="14433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510;p39">
            <a:extLst>
              <a:ext uri="{FF2B5EF4-FFF2-40B4-BE49-F238E27FC236}">
                <a16:creationId xmlns:a16="http://schemas.microsoft.com/office/drawing/2014/main" id="{03558C70-B8A1-C341-FE17-D605F14AA3C7}"/>
              </a:ext>
            </a:extLst>
          </p:cNvPr>
          <p:cNvGrpSpPr/>
          <p:nvPr/>
        </p:nvGrpSpPr>
        <p:grpSpPr>
          <a:xfrm>
            <a:off x="10080349" y="3042294"/>
            <a:ext cx="877976" cy="912928"/>
            <a:chOff x="1236875" y="1623900"/>
            <a:chExt cx="465200" cy="455475"/>
          </a:xfrm>
        </p:grpSpPr>
        <p:sp>
          <p:nvSpPr>
            <p:cNvPr id="19" name="Google Shape;511;p39">
              <a:extLst>
                <a:ext uri="{FF2B5EF4-FFF2-40B4-BE49-F238E27FC236}">
                  <a16:creationId xmlns:a16="http://schemas.microsoft.com/office/drawing/2014/main" id="{4ECC3324-EC75-1992-E980-0B7BE82A761A}"/>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2;p39">
              <a:extLst>
                <a:ext uri="{FF2B5EF4-FFF2-40B4-BE49-F238E27FC236}">
                  <a16:creationId xmlns:a16="http://schemas.microsoft.com/office/drawing/2014/main" id="{6BE54D87-2166-5C2C-4EFC-A6421A095171}"/>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p39">
              <a:extLst>
                <a:ext uri="{FF2B5EF4-FFF2-40B4-BE49-F238E27FC236}">
                  <a16:creationId xmlns:a16="http://schemas.microsoft.com/office/drawing/2014/main" id="{16B987D0-0C58-F5F7-A7E4-FD378E9F1409}"/>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4;p39">
              <a:extLst>
                <a:ext uri="{FF2B5EF4-FFF2-40B4-BE49-F238E27FC236}">
                  <a16:creationId xmlns:a16="http://schemas.microsoft.com/office/drawing/2014/main" id="{488F7864-8D2F-06E6-8EBB-97C7BA577312}"/>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5;p39">
              <a:extLst>
                <a:ext uri="{FF2B5EF4-FFF2-40B4-BE49-F238E27FC236}">
                  <a16:creationId xmlns:a16="http://schemas.microsoft.com/office/drawing/2014/main" id="{5125BEC8-539B-B4E6-20FA-B9FC8278C6C1}"/>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p39">
              <a:extLst>
                <a:ext uri="{FF2B5EF4-FFF2-40B4-BE49-F238E27FC236}">
                  <a16:creationId xmlns:a16="http://schemas.microsoft.com/office/drawing/2014/main" id="{30979C29-5B83-750B-868E-E311557BEA1D}"/>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7;p39">
              <a:extLst>
                <a:ext uri="{FF2B5EF4-FFF2-40B4-BE49-F238E27FC236}">
                  <a16:creationId xmlns:a16="http://schemas.microsoft.com/office/drawing/2014/main" id="{EEAEA01C-9A7D-20CA-7687-939F65223D4F}"/>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6B8C58EC-BB67-17C1-58EC-31B272E7C885}"/>
              </a:ext>
            </a:extLst>
          </p:cNvPr>
          <p:cNvSpPr txBox="1"/>
          <p:nvPr/>
        </p:nvSpPr>
        <p:spPr>
          <a:xfrm>
            <a:off x="4468449" y="4431793"/>
            <a:ext cx="3508246" cy="2092881"/>
          </a:xfrm>
          <a:prstGeom prst="rect">
            <a:avLst/>
          </a:prstGeom>
          <a:noFill/>
        </p:spPr>
        <p:txBody>
          <a:bodyPr wrap="square" rtlCol="0">
            <a:spAutoFit/>
          </a:bodyPr>
          <a:lstStyle/>
          <a:p>
            <a:pPr algn="ctr"/>
            <a:r>
              <a:rPr lang="en-IE" sz="2000" b="1" dirty="0">
                <a:solidFill>
                  <a:schemeClr val="bg1"/>
                </a:solidFill>
              </a:rPr>
              <a:t>Izņemiet reklāmas e-pastus no  iesūtnes:</a:t>
            </a:r>
          </a:p>
          <a:p>
            <a:pPr algn="ctr"/>
            <a:r>
              <a:rPr lang="en-IE" dirty="0">
                <a:solidFill>
                  <a:schemeClr val="bg1"/>
                </a:solidFill>
              </a:rPr>
              <a:t>Reklāmas e-pasti no uzņēmumiem var būt kaitinoši, jo tie nav vajadzīgi. Centieties šiem e-pastiem radīt mapi, kuru nosauciet “reklāma”.</a:t>
            </a:r>
          </a:p>
        </p:txBody>
      </p:sp>
      <p:sp>
        <p:nvSpPr>
          <p:cNvPr id="26" name="TextBox 25">
            <a:extLst>
              <a:ext uri="{FF2B5EF4-FFF2-40B4-BE49-F238E27FC236}">
                <a16:creationId xmlns:a16="http://schemas.microsoft.com/office/drawing/2014/main" id="{83C63CA3-CB04-C07E-305D-C30DE39C1A74}"/>
              </a:ext>
            </a:extLst>
          </p:cNvPr>
          <p:cNvSpPr txBox="1"/>
          <p:nvPr/>
        </p:nvSpPr>
        <p:spPr>
          <a:xfrm>
            <a:off x="599465" y="4420956"/>
            <a:ext cx="3165768" cy="2369880"/>
          </a:xfrm>
          <a:prstGeom prst="rect">
            <a:avLst/>
          </a:prstGeom>
          <a:noFill/>
        </p:spPr>
        <p:txBody>
          <a:bodyPr wrap="square" rtlCol="0">
            <a:spAutoFit/>
          </a:bodyPr>
          <a:lstStyle/>
          <a:p>
            <a:pPr algn="ctr"/>
            <a:r>
              <a:rPr lang="en-IE" sz="2000" b="1" dirty="0">
                <a:solidFill>
                  <a:schemeClr val="bg1"/>
                </a:solidFill>
              </a:rPr>
              <a:t>Arhivējiet savus vecos e-pastus:</a:t>
            </a:r>
          </a:p>
          <a:p>
            <a:pPr algn="ctr"/>
            <a:r>
              <a:rPr lang="en-IE" dirty="0">
                <a:solidFill>
                  <a:schemeClr val="bg1"/>
                </a:solidFill>
              </a:rPr>
              <a:t>Izdzēsiet visu veco un ko jums noteikti nevajadzēs. Ja jūs gribat dažus saglabāt un nedzēst tos, centieties radīt mapi tiem, ko nosauciet “arhīvs”.</a:t>
            </a:r>
          </a:p>
        </p:txBody>
      </p:sp>
      <p:sp>
        <p:nvSpPr>
          <p:cNvPr id="27" name="TextBox 26">
            <a:extLst>
              <a:ext uri="{FF2B5EF4-FFF2-40B4-BE49-F238E27FC236}">
                <a16:creationId xmlns:a16="http://schemas.microsoft.com/office/drawing/2014/main" id="{F76B00E8-48B1-C9EB-591D-7EF38BC7ED43}"/>
              </a:ext>
            </a:extLst>
          </p:cNvPr>
          <p:cNvSpPr txBox="1"/>
          <p:nvPr/>
        </p:nvSpPr>
        <p:spPr>
          <a:xfrm>
            <a:off x="8852571" y="4444368"/>
            <a:ext cx="3165768" cy="1508105"/>
          </a:xfrm>
          <a:prstGeom prst="rect">
            <a:avLst/>
          </a:prstGeom>
          <a:noFill/>
        </p:spPr>
        <p:txBody>
          <a:bodyPr wrap="square" rtlCol="0">
            <a:spAutoFit/>
          </a:bodyPr>
          <a:lstStyle/>
          <a:p>
            <a:pPr algn="ctr"/>
            <a:r>
              <a:rPr lang="en-IE" sz="2000" b="1" dirty="0">
                <a:solidFill>
                  <a:schemeClr val="bg1"/>
                </a:solidFill>
              </a:rPr>
              <a:t>Neesiet sentimentāli:</a:t>
            </a:r>
          </a:p>
          <a:p>
            <a:pPr algn="ctr"/>
            <a:r>
              <a:rPr lang="en-IE" dirty="0">
                <a:solidFill>
                  <a:schemeClr val="bg1"/>
                </a:solidFill>
              </a:rPr>
              <a:t>Ja jums nevajg to e-pastu, dzēsiet to. Tas ir labākais veids, kā pārliecināties, ka jūsu e-pasti tiek sakārtoti strukturētā veidā. </a:t>
            </a:r>
          </a:p>
        </p:txBody>
      </p:sp>
    </p:spTree>
    <p:extLst>
      <p:ext uri="{BB962C8B-B14F-4D97-AF65-F5344CB8AC3E}">
        <p14:creationId xmlns:p14="http://schemas.microsoft.com/office/powerpoint/2010/main" val="411912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3B890C4-5075-2084-A510-5DDE35F7F9F0}"/>
              </a:ext>
            </a:extLst>
          </p:cNvPr>
          <p:cNvSpPr>
            <a:spLocks noGrp="1"/>
          </p:cNvSpPr>
          <p:nvPr>
            <p:ph type="body" sz="quarter" idx="16"/>
          </p:nvPr>
        </p:nvSpPr>
        <p:spPr>
          <a:xfrm>
            <a:off x="447064" y="1084522"/>
            <a:ext cx="11097969" cy="4861055"/>
          </a:xfrm>
        </p:spPr>
        <p:txBody>
          <a:bodyPr/>
          <a:lstStyle/>
          <a:p>
            <a:r>
              <a:rPr lang="en-US" dirty="0" err="1"/>
              <a:t>Dažreiz</a:t>
            </a:r>
            <a:r>
              <a:rPr lang="en-US" dirty="0"/>
              <a:t>, </a:t>
            </a:r>
            <a:r>
              <a:rPr lang="en-US" dirty="0" err="1"/>
              <a:t>meklējot</a:t>
            </a:r>
            <a:r>
              <a:rPr lang="en-US" dirty="0"/>
              <a:t> </a:t>
            </a:r>
            <a:r>
              <a:rPr lang="en-US" dirty="0" err="1"/>
              <a:t>internetā</a:t>
            </a:r>
            <a:r>
              <a:rPr lang="en-US" dirty="0"/>
              <a:t>, </a:t>
            </a:r>
            <a:r>
              <a:rPr lang="en-US" dirty="0" err="1"/>
              <a:t>var</a:t>
            </a:r>
            <a:r>
              <a:rPr lang="en-US" dirty="0"/>
              <a:t> </a:t>
            </a:r>
            <a:r>
              <a:rPr lang="en-US" dirty="0" err="1"/>
              <a:t>uziet</a:t>
            </a:r>
            <a:r>
              <a:rPr lang="en-US" dirty="0"/>
              <a:t> </a:t>
            </a:r>
            <a:r>
              <a:rPr lang="en-US" dirty="0" err="1"/>
              <a:t>daudz</a:t>
            </a:r>
            <a:r>
              <a:rPr lang="en-US" dirty="0"/>
              <a:t> </a:t>
            </a:r>
            <a:r>
              <a:rPr lang="en-US" dirty="0" err="1"/>
              <a:t>nebūtiskas</a:t>
            </a:r>
            <a:r>
              <a:rPr lang="en-US" dirty="0"/>
              <a:t> </a:t>
            </a:r>
            <a:r>
              <a:rPr lang="en-US" dirty="0" err="1"/>
              <a:t>informācijas</a:t>
            </a:r>
            <a:r>
              <a:rPr lang="en-US" dirty="0"/>
              <a:t>, </a:t>
            </a:r>
            <a:r>
              <a:rPr lang="en-US" dirty="0" err="1"/>
              <a:t>kura</a:t>
            </a:r>
            <a:r>
              <a:rPr lang="en-US" dirty="0"/>
              <a:t> </a:t>
            </a:r>
            <a:r>
              <a:rPr lang="en-US" dirty="0" err="1"/>
              <a:t>nomāc</a:t>
            </a:r>
            <a:r>
              <a:rPr lang="en-US" dirty="0"/>
              <a:t> </a:t>
            </a:r>
            <a:r>
              <a:rPr lang="en-US" dirty="0" err="1"/>
              <a:t>būtisko</a:t>
            </a:r>
            <a:r>
              <a:rPr lang="en-US" dirty="0"/>
              <a:t> </a:t>
            </a:r>
            <a:r>
              <a:rPr lang="en-US" dirty="0" err="1"/>
              <a:t>informāciju</a:t>
            </a:r>
            <a:r>
              <a:rPr lang="en-US" dirty="0"/>
              <a:t> un </a:t>
            </a:r>
            <a:r>
              <a:rPr lang="en-US" dirty="0" err="1"/>
              <a:t>ved</a:t>
            </a:r>
            <a:r>
              <a:rPr lang="en-US" dirty="0"/>
              <a:t> </a:t>
            </a:r>
            <a:r>
              <a:rPr lang="en-US" dirty="0" err="1"/>
              <a:t>izmisumā</a:t>
            </a:r>
            <a:r>
              <a:rPr lang="en-US" dirty="0"/>
              <a:t>. </a:t>
            </a:r>
            <a:r>
              <a:rPr lang="en-US" dirty="0" err="1"/>
              <a:t>Šeit</a:t>
            </a:r>
            <a:r>
              <a:rPr lang="en-US" dirty="0"/>
              <a:t> </a:t>
            </a:r>
            <a:r>
              <a:rPr lang="en-US" dirty="0" err="1"/>
              <a:t>būs</a:t>
            </a:r>
            <a:r>
              <a:rPr lang="en-US" dirty="0"/>
              <a:t> </a:t>
            </a:r>
            <a:r>
              <a:rPr lang="en-US" dirty="0" err="1"/>
              <a:t>daži</a:t>
            </a:r>
            <a:r>
              <a:rPr lang="en-US" dirty="0"/>
              <a:t> </a:t>
            </a:r>
            <a:r>
              <a:rPr lang="en-US" dirty="0" err="1"/>
              <a:t>padomi</a:t>
            </a:r>
            <a:r>
              <a:rPr lang="en-US" dirty="0"/>
              <a:t> </a:t>
            </a:r>
            <a:r>
              <a:rPr lang="en-US" dirty="0" err="1"/>
              <a:t>meklēšanai</a:t>
            </a:r>
            <a:r>
              <a:rPr lang="en-US" dirty="0"/>
              <a:t>, </a:t>
            </a:r>
            <a:r>
              <a:rPr lang="en-US" dirty="0" err="1"/>
              <a:t>kā</a:t>
            </a:r>
            <a:r>
              <a:rPr lang="en-US" dirty="0"/>
              <a:t> </a:t>
            </a:r>
            <a:r>
              <a:rPr lang="en-US" dirty="0" err="1"/>
              <a:t>iegūt</a:t>
            </a:r>
            <a:r>
              <a:rPr lang="en-US" dirty="0"/>
              <a:t> </a:t>
            </a:r>
            <a:r>
              <a:rPr lang="en-US" dirty="0" err="1"/>
              <a:t>maksimumu</a:t>
            </a:r>
            <a:r>
              <a:rPr lang="en-US" dirty="0"/>
              <a:t> un </a:t>
            </a:r>
            <a:r>
              <a:rPr lang="en-US" dirty="0" err="1"/>
              <a:t>atrast</a:t>
            </a:r>
            <a:r>
              <a:rPr lang="en-US" dirty="0"/>
              <a:t> </a:t>
            </a:r>
            <a:r>
              <a:rPr lang="en-US" dirty="0" err="1"/>
              <a:t>tieši</a:t>
            </a:r>
            <a:r>
              <a:rPr lang="en-US" dirty="0"/>
              <a:t> </a:t>
            </a:r>
            <a:r>
              <a:rPr lang="en-US" dirty="0" err="1"/>
              <a:t>jums</a:t>
            </a:r>
            <a:r>
              <a:rPr lang="en-US" dirty="0"/>
              <a:t> </a:t>
            </a:r>
            <a:r>
              <a:rPr lang="en-US" dirty="0" err="1"/>
              <a:t>vajadzīgo</a:t>
            </a:r>
            <a:r>
              <a:rPr lang="en-US" dirty="0"/>
              <a:t>.</a:t>
            </a:r>
          </a:p>
          <a:p>
            <a:r>
              <a:rPr lang="en-US" b="1" dirty="0" err="1"/>
              <a:t>Izmēģiniet</a:t>
            </a:r>
            <a:r>
              <a:rPr lang="en-US" b="1" dirty="0"/>
              <a:t> </a:t>
            </a:r>
            <a:r>
              <a:rPr lang="en-US" b="1" dirty="0" err="1"/>
              <a:t>dažādus</a:t>
            </a:r>
            <a:r>
              <a:rPr lang="en-US" b="1" dirty="0"/>
              <a:t> </a:t>
            </a:r>
            <a:r>
              <a:rPr lang="en-US" b="1" dirty="0" err="1"/>
              <a:t>meklētājus</a:t>
            </a:r>
            <a:r>
              <a:rPr lang="en-US" dirty="0"/>
              <a:t>. </a:t>
            </a:r>
            <a:r>
              <a:rPr lang="en-US" dirty="0" err="1"/>
              <a:t>Ir</a:t>
            </a:r>
            <a:r>
              <a:rPr lang="en-US" dirty="0"/>
              <a:t> </a:t>
            </a:r>
            <a:r>
              <a:rPr lang="en-US" dirty="0" err="1"/>
              <a:t>daudz</a:t>
            </a:r>
            <a:r>
              <a:rPr lang="en-US" dirty="0"/>
              <a:t> </a:t>
            </a:r>
            <a:r>
              <a:rPr lang="en-US" dirty="0" err="1"/>
              <a:t>dažādu</a:t>
            </a:r>
            <a:r>
              <a:rPr lang="en-US" dirty="0"/>
              <a:t> </a:t>
            </a:r>
            <a:r>
              <a:rPr lang="en-US" dirty="0" err="1"/>
              <a:t>meklēšanas</a:t>
            </a:r>
            <a:r>
              <a:rPr lang="en-US" dirty="0"/>
              <a:t> </a:t>
            </a:r>
            <a:r>
              <a:rPr lang="en-US" dirty="0" err="1"/>
              <a:t>rīku</a:t>
            </a:r>
            <a:r>
              <a:rPr lang="en-US" dirty="0"/>
              <a:t>, </a:t>
            </a:r>
            <a:r>
              <a:rPr lang="en-US" dirty="0" err="1"/>
              <a:t>piemēram</a:t>
            </a:r>
            <a:r>
              <a:rPr lang="en-US" dirty="0"/>
              <a:t>, Google, Bing un Yahoo.</a:t>
            </a:r>
          </a:p>
          <a:p>
            <a:r>
              <a:rPr lang="en-US" b="1" dirty="0" err="1"/>
              <a:t>Esiet</a:t>
            </a:r>
            <a:r>
              <a:rPr lang="en-US" b="1" dirty="0"/>
              <a:t> </a:t>
            </a:r>
            <a:r>
              <a:rPr lang="en-US" b="1" dirty="0" err="1"/>
              <a:t>konkrēts</a:t>
            </a:r>
            <a:r>
              <a:rPr lang="en-US" b="1" dirty="0"/>
              <a:t>, </a:t>
            </a:r>
            <a:r>
              <a:rPr lang="en-US" b="1" dirty="0" err="1"/>
              <a:t>kad</a:t>
            </a:r>
            <a:r>
              <a:rPr lang="en-US" b="1" dirty="0"/>
              <a:t> </a:t>
            </a:r>
            <a:r>
              <a:rPr lang="en-US" b="1" dirty="0" err="1"/>
              <a:t>meklējiet</a:t>
            </a:r>
            <a:r>
              <a:rPr lang="en-US" b="1" dirty="0"/>
              <a:t> </a:t>
            </a:r>
            <a:r>
              <a:rPr lang="en-US" b="1" dirty="0" err="1"/>
              <a:t>internetā</a:t>
            </a:r>
            <a:r>
              <a:rPr lang="en-US" dirty="0"/>
              <a:t>. </a:t>
            </a:r>
            <a:r>
              <a:rPr lang="en-US" dirty="0" err="1"/>
              <a:t>Tas</a:t>
            </a:r>
            <a:r>
              <a:rPr lang="en-US" dirty="0"/>
              <a:t> </a:t>
            </a:r>
            <a:r>
              <a:rPr lang="en-US" dirty="0" err="1"/>
              <a:t>palīdzēs</a:t>
            </a:r>
            <a:r>
              <a:rPr lang="en-US" dirty="0"/>
              <a:t> </a:t>
            </a:r>
            <a:r>
              <a:rPr lang="en-US" dirty="0" err="1"/>
              <a:t>samazināt</a:t>
            </a:r>
            <a:r>
              <a:rPr lang="en-US" dirty="0"/>
              <a:t> </a:t>
            </a:r>
            <a:r>
              <a:rPr lang="en-US" dirty="0" err="1"/>
              <a:t>jūsu</a:t>
            </a:r>
            <a:r>
              <a:rPr lang="en-US" dirty="0"/>
              <a:t> </a:t>
            </a:r>
            <a:r>
              <a:rPr lang="en-US" dirty="0" err="1"/>
              <a:t>meklēšanas</a:t>
            </a:r>
            <a:r>
              <a:rPr lang="en-US" dirty="0"/>
              <a:t> </a:t>
            </a:r>
            <a:r>
              <a:rPr lang="en-US" dirty="0" err="1"/>
              <a:t>rezultātu</a:t>
            </a:r>
            <a:r>
              <a:rPr lang="en-US" dirty="0"/>
              <a:t> </a:t>
            </a:r>
            <a:r>
              <a:rPr lang="en-US" dirty="0" err="1"/>
              <a:t>skaitu</a:t>
            </a:r>
            <a:r>
              <a:rPr lang="en-US" dirty="0"/>
              <a:t>. </a:t>
            </a:r>
          </a:p>
          <a:p>
            <a:r>
              <a:rPr lang="en-US" b="1" dirty="0" err="1"/>
              <a:t>Izmantojiet</a:t>
            </a:r>
            <a:r>
              <a:rPr lang="en-US" b="1" dirty="0"/>
              <a:t> </a:t>
            </a:r>
            <a:r>
              <a:rPr lang="en-US" b="1" dirty="0" err="1"/>
              <a:t>meklētāju</a:t>
            </a:r>
            <a:r>
              <a:rPr lang="en-US" b="1" dirty="0"/>
              <a:t> </a:t>
            </a:r>
            <a:r>
              <a:rPr lang="en-US" b="1" dirty="0" err="1"/>
              <a:t>kategorijas</a:t>
            </a:r>
            <a:r>
              <a:rPr lang="en-US" dirty="0"/>
              <a:t>. </a:t>
            </a:r>
            <a:r>
              <a:rPr lang="en-US" dirty="0" err="1"/>
              <a:t>Tādi</a:t>
            </a:r>
            <a:r>
              <a:rPr lang="en-US" dirty="0"/>
              <a:t> </a:t>
            </a:r>
            <a:r>
              <a:rPr lang="en-US" dirty="0" err="1"/>
              <a:t>meklēšanas</a:t>
            </a:r>
            <a:r>
              <a:rPr lang="en-US" dirty="0"/>
              <a:t> </a:t>
            </a:r>
            <a:r>
              <a:rPr lang="en-US" dirty="0" err="1"/>
              <a:t>rīki</a:t>
            </a:r>
            <a:r>
              <a:rPr lang="en-US" dirty="0"/>
              <a:t> </a:t>
            </a:r>
            <a:r>
              <a:rPr lang="en-US" dirty="0" err="1"/>
              <a:t>kā</a:t>
            </a:r>
            <a:r>
              <a:rPr lang="en-US" dirty="0"/>
              <a:t> Google and Yahoo </a:t>
            </a:r>
            <a:r>
              <a:rPr lang="en-US" dirty="0" err="1"/>
              <a:t>piedāvā</a:t>
            </a:r>
            <a:r>
              <a:rPr lang="en-US" dirty="0"/>
              <a:t> </a:t>
            </a:r>
            <a:r>
              <a:rPr lang="en-US" dirty="0" err="1"/>
              <a:t>atsevišķus</a:t>
            </a:r>
            <a:r>
              <a:rPr lang="en-US" dirty="0"/>
              <a:t> </a:t>
            </a:r>
            <a:r>
              <a:rPr lang="en-US" dirty="0" err="1"/>
              <a:t>apakšvirsrakstus</a:t>
            </a:r>
            <a:r>
              <a:rPr lang="en-US" dirty="0"/>
              <a:t>: ‘</a:t>
            </a:r>
            <a:r>
              <a:rPr lang="en-US" dirty="0" err="1"/>
              <a:t>grāmatas</a:t>
            </a:r>
            <a:r>
              <a:rPr lang="en-US" dirty="0"/>
              <a:t>’, ‘</a:t>
            </a:r>
            <a:r>
              <a:rPr lang="en-US" dirty="0" err="1"/>
              <a:t>pirkumi</a:t>
            </a:r>
            <a:r>
              <a:rPr lang="en-US" dirty="0"/>
              <a:t>’, ‘</a:t>
            </a:r>
            <a:r>
              <a:rPr lang="en-US" dirty="0" err="1"/>
              <a:t>attēli</a:t>
            </a:r>
            <a:r>
              <a:rPr lang="en-US" dirty="0"/>
              <a:t>’, </a:t>
            </a:r>
            <a:r>
              <a:rPr lang="en-US" dirty="0" err="1"/>
              <a:t>kuri</a:t>
            </a:r>
            <a:r>
              <a:rPr lang="en-US" dirty="0"/>
              <a:t> </a:t>
            </a:r>
            <a:r>
              <a:rPr lang="en-US" dirty="0" err="1"/>
              <a:t>var</a:t>
            </a:r>
            <a:r>
              <a:rPr lang="en-US" dirty="0"/>
              <a:t> </a:t>
            </a:r>
            <a:r>
              <a:rPr lang="en-US" dirty="0" err="1"/>
              <a:t>būt</a:t>
            </a:r>
            <a:r>
              <a:rPr lang="en-US" dirty="0"/>
              <a:t> </a:t>
            </a:r>
            <a:r>
              <a:rPr lang="en-US" dirty="0" err="1"/>
              <a:t>noderīgi</a:t>
            </a:r>
            <a:r>
              <a:rPr lang="en-US" dirty="0"/>
              <a:t> </a:t>
            </a:r>
            <a:r>
              <a:rPr lang="en-US" dirty="0" err="1"/>
              <a:t>atkarībā</a:t>
            </a:r>
            <a:r>
              <a:rPr lang="en-US" dirty="0"/>
              <a:t> no </a:t>
            </a:r>
            <a:r>
              <a:rPr lang="en-US" dirty="0" err="1"/>
              <a:t>tā</a:t>
            </a:r>
            <a:r>
              <a:rPr lang="en-US" dirty="0"/>
              <a:t>, </a:t>
            </a:r>
            <a:r>
              <a:rPr lang="en-US" dirty="0" err="1"/>
              <a:t>kas</a:t>
            </a:r>
            <a:r>
              <a:rPr lang="en-US" dirty="0"/>
              <a:t> </a:t>
            </a:r>
            <a:r>
              <a:rPr lang="en-US" dirty="0" err="1"/>
              <a:t>jums</a:t>
            </a:r>
            <a:r>
              <a:rPr lang="en-US" dirty="0"/>
              <a:t> </a:t>
            </a:r>
            <a:r>
              <a:rPr lang="en-US" dirty="0" err="1"/>
              <a:t>ir</a:t>
            </a:r>
            <a:r>
              <a:rPr lang="en-US" dirty="0"/>
              <a:t> </a:t>
            </a:r>
            <a:r>
              <a:rPr lang="en-US" dirty="0" err="1"/>
              <a:t>nepieciešams</a:t>
            </a:r>
            <a:r>
              <a:rPr lang="en-US" dirty="0"/>
              <a:t>. </a:t>
            </a:r>
            <a:r>
              <a:rPr lang="en-US" dirty="0" err="1"/>
              <a:t>Precīzai</a:t>
            </a:r>
            <a:r>
              <a:rPr lang="en-US" dirty="0"/>
              <a:t> </a:t>
            </a:r>
            <a:r>
              <a:rPr lang="en-US" dirty="0" err="1"/>
              <a:t>pētnieciskai</a:t>
            </a:r>
            <a:r>
              <a:rPr lang="en-US" dirty="0"/>
              <a:t>  </a:t>
            </a:r>
            <a:r>
              <a:rPr lang="en-US" dirty="0" err="1"/>
              <a:t>informācijai</a:t>
            </a:r>
            <a:r>
              <a:rPr lang="en-US" dirty="0"/>
              <a:t> </a:t>
            </a:r>
            <a:r>
              <a:rPr lang="en-US" dirty="0" err="1"/>
              <a:t>jūs</a:t>
            </a:r>
            <a:r>
              <a:rPr lang="en-US" dirty="0"/>
              <a:t> </a:t>
            </a:r>
            <a:r>
              <a:rPr lang="en-US" dirty="0" err="1"/>
              <a:t>variet</a:t>
            </a:r>
            <a:r>
              <a:rPr lang="en-US" dirty="0"/>
              <a:t> </a:t>
            </a:r>
            <a:r>
              <a:rPr lang="en-US" dirty="0" err="1"/>
              <a:t>atrast</a:t>
            </a:r>
            <a:r>
              <a:rPr lang="en-US" dirty="0"/>
              <a:t> </a:t>
            </a:r>
            <a:r>
              <a:rPr lang="en-US" dirty="0" err="1"/>
              <a:t>žurnālu</a:t>
            </a:r>
            <a:r>
              <a:rPr lang="en-US" dirty="0"/>
              <a:t> </a:t>
            </a:r>
            <a:r>
              <a:rPr lang="en-US" dirty="0" err="1"/>
              <a:t>rakstus</a:t>
            </a:r>
            <a:r>
              <a:rPr lang="en-US" dirty="0"/>
              <a:t>.</a:t>
            </a:r>
          </a:p>
          <a:p>
            <a:r>
              <a:rPr lang="en-US" b="1" dirty="0" err="1"/>
              <a:t>Pārdomājiet</a:t>
            </a:r>
            <a:r>
              <a:rPr lang="en-US" b="1" dirty="0"/>
              <a:t> </a:t>
            </a:r>
            <a:r>
              <a:rPr lang="en-US" b="1" dirty="0" err="1"/>
              <a:t>meklēšanas</a:t>
            </a:r>
            <a:r>
              <a:rPr lang="en-US" b="1" dirty="0"/>
              <a:t> </a:t>
            </a:r>
            <a:r>
              <a:rPr lang="en-US" b="1" dirty="0" err="1"/>
              <a:t>funkciju</a:t>
            </a:r>
            <a:r>
              <a:rPr lang="en-US" b="1" dirty="0"/>
              <a:t> </a:t>
            </a:r>
            <a:r>
              <a:rPr lang="en-US" b="1" dirty="0" err="1"/>
              <a:t>lietošanu</a:t>
            </a:r>
            <a:r>
              <a:rPr lang="en-US" b="1" dirty="0"/>
              <a:t>, </a:t>
            </a:r>
            <a:r>
              <a:rPr lang="en-US" dirty="0" err="1"/>
              <a:t>lai</a:t>
            </a:r>
            <a:r>
              <a:rPr lang="en-US" dirty="0"/>
              <a:t> </a:t>
            </a:r>
            <a:r>
              <a:rPr lang="en-US" dirty="0" err="1"/>
              <a:t>izvairītios</a:t>
            </a:r>
            <a:r>
              <a:rPr lang="en-US" dirty="0"/>
              <a:t> no </a:t>
            </a:r>
            <a:r>
              <a:rPr lang="en-US" dirty="0" err="1"/>
              <a:t>nevajadzīgas</a:t>
            </a:r>
            <a:r>
              <a:rPr lang="en-US" dirty="0"/>
              <a:t> </a:t>
            </a:r>
            <a:r>
              <a:rPr lang="en-US" dirty="0" err="1"/>
              <a:t>informācijas</a:t>
            </a:r>
            <a:r>
              <a:rPr lang="en-US" dirty="0"/>
              <a:t> un </a:t>
            </a:r>
            <a:r>
              <a:rPr lang="en-US" dirty="0" err="1"/>
              <a:t>iegūtu</a:t>
            </a:r>
            <a:r>
              <a:rPr lang="en-US" dirty="0"/>
              <a:t> </a:t>
            </a:r>
            <a:r>
              <a:rPr lang="en-US" dirty="0" err="1"/>
              <a:t>meklēšanas</a:t>
            </a:r>
            <a:r>
              <a:rPr lang="en-US" dirty="0"/>
              <a:t> </a:t>
            </a:r>
            <a:r>
              <a:rPr lang="en-US" dirty="0" err="1"/>
              <a:t>vislabāko</a:t>
            </a:r>
            <a:r>
              <a:rPr lang="en-US" dirty="0"/>
              <a:t> </a:t>
            </a:r>
            <a:r>
              <a:rPr lang="en-US" dirty="0" err="1"/>
              <a:t>rezultātu</a:t>
            </a:r>
            <a:r>
              <a:rPr lang="en-US" dirty="0"/>
              <a:t>.</a:t>
            </a:r>
          </a:p>
          <a:p>
            <a:endParaRPr lang="en-IE" dirty="0"/>
          </a:p>
        </p:txBody>
      </p:sp>
      <p:sp>
        <p:nvSpPr>
          <p:cNvPr id="8" name="Text Placeholder 7">
            <a:extLst>
              <a:ext uri="{FF2B5EF4-FFF2-40B4-BE49-F238E27FC236}">
                <a16:creationId xmlns:a16="http://schemas.microsoft.com/office/drawing/2014/main" id="{90A7726B-81DD-EF47-8984-1795807DB6C4}"/>
              </a:ext>
            </a:extLst>
          </p:cNvPr>
          <p:cNvSpPr>
            <a:spLocks noGrp="1"/>
          </p:cNvSpPr>
          <p:nvPr>
            <p:ph type="body" sz="quarter" idx="18"/>
          </p:nvPr>
        </p:nvSpPr>
        <p:spPr/>
        <p:txBody>
          <a:bodyPr>
            <a:normAutofit/>
          </a:bodyPr>
          <a:lstStyle/>
          <a:p>
            <a:r>
              <a:rPr lang="en-IE" dirty="0"/>
              <a:t>Kā es varu atrast sev vajadzīgo informāciju internetā?</a:t>
            </a:r>
          </a:p>
          <a:p>
            <a:pPr marL="457200" indent="-457200">
              <a:buAutoNum type="arabicPeriod"/>
            </a:pPr>
            <a:endParaRPr lang="en-IE" dirty="0"/>
          </a:p>
        </p:txBody>
      </p:sp>
    </p:spTree>
    <p:extLst>
      <p:ext uri="{BB962C8B-B14F-4D97-AF65-F5344CB8AC3E}">
        <p14:creationId xmlns:p14="http://schemas.microsoft.com/office/powerpoint/2010/main" val="1977783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0915390-122F-A53F-E531-2B41875F0A70}"/>
              </a:ext>
            </a:extLst>
          </p:cNvPr>
          <p:cNvSpPr>
            <a:spLocks noGrp="1"/>
          </p:cNvSpPr>
          <p:nvPr>
            <p:ph type="body" sz="quarter" idx="27"/>
          </p:nvPr>
        </p:nvSpPr>
        <p:spPr>
          <a:xfrm>
            <a:off x="572181" y="1834163"/>
            <a:ext cx="4565086" cy="4264939"/>
          </a:xfrm>
        </p:spPr>
        <p:txBody>
          <a:bodyPr/>
          <a:lstStyle/>
          <a:p>
            <a:pPr marL="457200" indent="-457200">
              <a:buFont typeface="+mj-lt"/>
              <a:buAutoNum type="arabicPeriod"/>
            </a:pPr>
            <a:r>
              <a:rPr lang="en-US" b="1" dirty="0" err="1"/>
              <a:t>Dropbox</a:t>
            </a:r>
            <a:r>
              <a:rPr lang="en-US" b="1" dirty="0"/>
              <a:t> </a:t>
            </a:r>
            <a:r>
              <a:rPr lang="en-US" dirty="0" err="1"/>
              <a:t>ir</a:t>
            </a:r>
            <a:r>
              <a:rPr lang="en-US" dirty="0"/>
              <a:t> </a:t>
            </a:r>
            <a:r>
              <a:rPr lang="en-US" dirty="0" err="1"/>
              <a:t>augsti</a:t>
            </a:r>
            <a:r>
              <a:rPr lang="en-US" dirty="0"/>
              <a:t> </a:t>
            </a:r>
            <a:r>
              <a:rPr lang="en-US" dirty="0" err="1"/>
              <a:t>novērtēta</a:t>
            </a:r>
            <a:r>
              <a:rPr lang="en-US" dirty="0"/>
              <a:t> </a:t>
            </a:r>
            <a:r>
              <a:rPr lang="en-US" dirty="0" err="1"/>
              <a:t>failu</a:t>
            </a:r>
            <a:r>
              <a:rPr lang="en-US" dirty="0"/>
              <a:t> </a:t>
            </a:r>
            <a:r>
              <a:rPr lang="en-US" dirty="0" err="1"/>
              <a:t>dalīšanās</a:t>
            </a:r>
            <a:r>
              <a:rPr lang="en-US" dirty="0"/>
              <a:t> </a:t>
            </a:r>
            <a:r>
              <a:rPr lang="en-US" dirty="0" err="1"/>
              <a:t>platforma</a:t>
            </a:r>
            <a:r>
              <a:rPr lang="en-US" dirty="0"/>
              <a:t>, </a:t>
            </a:r>
            <a:r>
              <a:rPr lang="en-US" dirty="0" err="1"/>
              <a:t>kurai</a:t>
            </a:r>
            <a:r>
              <a:rPr lang="en-US" dirty="0"/>
              <a:t> </a:t>
            </a:r>
            <a:r>
              <a:rPr lang="en-US" dirty="0" err="1"/>
              <a:t>ir</a:t>
            </a:r>
            <a:r>
              <a:rPr lang="en-US" dirty="0"/>
              <a:t> </a:t>
            </a:r>
            <a:r>
              <a:rPr lang="en-US" dirty="0" err="1"/>
              <a:t>bezmaksas</a:t>
            </a:r>
            <a:r>
              <a:rPr lang="en-US" dirty="0"/>
              <a:t> variants. </a:t>
            </a:r>
          </a:p>
          <a:p>
            <a:pPr marL="457200" indent="-457200">
              <a:buFont typeface="+mj-lt"/>
              <a:buAutoNum type="arabicPeriod"/>
            </a:pPr>
            <a:r>
              <a:rPr lang="en-US" sz="2400" b="1" dirty="0"/>
              <a:t>Google Drive </a:t>
            </a:r>
            <a:r>
              <a:rPr lang="en-US" sz="2400" dirty="0" err="1"/>
              <a:t>ir</a:t>
            </a:r>
            <a:r>
              <a:rPr lang="en-US" dirty="0"/>
              <a:t> </a:t>
            </a:r>
            <a:r>
              <a:rPr lang="en-US" sz="2400" dirty="0" err="1"/>
              <a:t>alternatīva</a:t>
            </a:r>
            <a:r>
              <a:rPr lang="en-US" sz="2400" dirty="0"/>
              <a:t> Dropbox. Google </a:t>
            </a:r>
            <a:r>
              <a:rPr lang="en-US" sz="2400" dirty="0" err="1"/>
              <a:t>piedāvā</a:t>
            </a:r>
            <a:r>
              <a:rPr lang="en-US" sz="2400" dirty="0"/>
              <a:t> </a:t>
            </a:r>
            <a:r>
              <a:rPr lang="en-US" sz="2400" dirty="0" err="1"/>
              <a:t>bezmaksas</a:t>
            </a:r>
            <a:r>
              <a:rPr lang="en-US" sz="2400" dirty="0"/>
              <a:t> </a:t>
            </a:r>
            <a:r>
              <a:rPr lang="en-US" sz="2400" dirty="0" err="1"/>
              <a:t>failu</a:t>
            </a:r>
            <a:r>
              <a:rPr lang="en-US" sz="2400" dirty="0"/>
              <a:t> </a:t>
            </a:r>
            <a:r>
              <a:rPr lang="en-US" sz="2400" dirty="0" err="1"/>
              <a:t>uzglabāšanu</a:t>
            </a:r>
            <a:r>
              <a:rPr lang="en-US" sz="2400" dirty="0"/>
              <a:t> un </a:t>
            </a:r>
            <a:r>
              <a:rPr lang="en-US" sz="2400" dirty="0" err="1"/>
              <a:t>dalīšanos</a:t>
            </a:r>
            <a:r>
              <a:rPr lang="en-US" sz="2400" dirty="0"/>
              <a:t> </a:t>
            </a:r>
            <a:r>
              <a:rPr lang="en-US" sz="2400" dirty="0" err="1"/>
              <a:t>saviem</a:t>
            </a:r>
            <a:r>
              <a:rPr lang="en-US" sz="2400" dirty="0"/>
              <a:t> 1.5 </a:t>
            </a:r>
            <a:r>
              <a:rPr lang="en-US" sz="2400" dirty="0" err="1"/>
              <a:t>miljardu</a:t>
            </a:r>
            <a:r>
              <a:rPr lang="en-US" sz="2400" dirty="0"/>
              <a:t> Gmail </a:t>
            </a:r>
            <a:r>
              <a:rPr lang="en-US" sz="2400" dirty="0" err="1"/>
              <a:t>lietotāju</a:t>
            </a:r>
            <a:r>
              <a:rPr lang="en-US" sz="2400" dirty="0"/>
              <a:t>.</a:t>
            </a:r>
          </a:p>
          <a:p>
            <a:pPr marL="457200" indent="-457200">
              <a:buFont typeface="+mj-lt"/>
              <a:buAutoNum type="arabicPeriod"/>
            </a:pPr>
            <a:r>
              <a:rPr lang="en-US" sz="2400" b="1" dirty="0" err="1"/>
              <a:t>WeTransfer</a:t>
            </a:r>
            <a:r>
              <a:rPr lang="en-US" sz="2400" b="1" dirty="0"/>
              <a:t> </a:t>
            </a:r>
            <a:r>
              <a:rPr lang="en-US" sz="2400" dirty="0" err="1"/>
              <a:t>ir</a:t>
            </a:r>
            <a:r>
              <a:rPr lang="en-US" sz="2400" dirty="0"/>
              <a:t> </a:t>
            </a:r>
            <a:r>
              <a:rPr lang="en-US" sz="2400" dirty="0" err="1"/>
              <a:t>tiešsaistes</a:t>
            </a:r>
            <a:r>
              <a:rPr lang="en-US" sz="2400" dirty="0"/>
              <a:t> </a:t>
            </a:r>
            <a:r>
              <a:rPr lang="en-US" sz="2400" dirty="0" err="1"/>
              <a:t>platforma</a:t>
            </a:r>
            <a:r>
              <a:rPr lang="en-US" sz="2400" dirty="0"/>
              <a:t>, </a:t>
            </a:r>
            <a:r>
              <a:rPr lang="en-US" sz="2400" dirty="0" err="1"/>
              <a:t>kura</a:t>
            </a:r>
            <a:r>
              <a:rPr lang="en-US" sz="2400" dirty="0"/>
              <a:t> </a:t>
            </a:r>
            <a:r>
              <a:rPr lang="en-US" sz="2400" dirty="0" err="1"/>
              <a:t>ir</a:t>
            </a:r>
            <a:r>
              <a:rPr lang="en-US" sz="2400" dirty="0"/>
              <a:t> </a:t>
            </a:r>
            <a:r>
              <a:rPr lang="en-US" sz="2400" dirty="0" err="1"/>
              <a:t>radīta</a:t>
            </a:r>
            <a:r>
              <a:rPr lang="en-US" sz="2400" dirty="0"/>
              <a:t>, </a:t>
            </a:r>
            <a:r>
              <a:rPr lang="en-US" sz="2400" dirty="0" err="1"/>
              <a:t>lai</a:t>
            </a:r>
            <a:r>
              <a:rPr lang="en-US" sz="2400" dirty="0"/>
              <a:t> </a:t>
            </a:r>
            <a:r>
              <a:rPr lang="en-US" sz="2400" dirty="0" err="1"/>
              <a:t>ļautu</a:t>
            </a:r>
            <a:r>
              <a:rPr lang="en-US" sz="2400" dirty="0"/>
              <a:t> </a:t>
            </a:r>
            <a:r>
              <a:rPr lang="en-US" sz="2400" dirty="0" err="1"/>
              <a:t>jums</a:t>
            </a:r>
            <a:r>
              <a:rPr lang="en-US" sz="2400" dirty="0"/>
              <a:t> </a:t>
            </a:r>
            <a:r>
              <a:rPr lang="en-US" sz="2400" dirty="0" err="1"/>
              <a:t>pārsūtīt</a:t>
            </a:r>
            <a:r>
              <a:rPr lang="en-US" sz="2400" dirty="0"/>
              <a:t> </a:t>
            </a:r>
            <a:r>
              <a:rPr lang="en-US" sz="2400" dirty="0" err="1"/>
              <a:t>lielus</a:t>
            </a:r>
            <a:r>
              <a:rPr lang="en-US" sz="2400" dirty="0"/>
              <a:t> </a:t>
            </a:r>
            <a:r>
              <a:rPr lang="en-US" sz="2400" dirty="0" err="1"/>
              <a:t>failus</a:t>
            </a:r>
            <a:r>
              <a:rPr lang="en-US" sz="2400" dirty="0"/>
              <a:t> </a:t>
            </a:r>
            <a:r>
              <a:rPr lang="en-US" sz="2400" dirty="0" err="1"/>
              <a:t>bez</a:t>
            </a:r>
            <a:r>
              <a:rPr lang="en-US" sz="2400" dirty="0"/>
              <a:t> </a:t>
            </a:r>
            <a:r>
              <a:rPr lang="en-US" sz="2400" dirty="0" err="1"/>
              <a:t>maksas</a:t>
            </a:r>
            <a:r>
              <a:rPr lang="en-US" sz="2400" dirty="0"/>
              <a:t> </a:t>
            </a:r>
            <a:r>
              <a:rPr lang="en-US" sz="2400" dirty="0" err="1"/>
              <a:t>internetā</a:t>
            </a:r>
            <a:r>
              <a:rPr lang="en-US" sz="2400" dirty="0"/>
              <a:t>.  </a:t>
            </a:r>
            <a:endParaRPr lang="en-IE" sz="2400" dirty="0"/>
          </a:p>
          <a:p>
            <a:r>
              <a:rPr lang="en-IE" dirty="0"/>
              <a:t>	</a:t>
            </a:r>
            <a:endParaRPr lang="en-IE" b="1" dirty="0"/>
          </a:p>
        </p:txBody>
      </p:sp>
      <p:sp>
        <p:nvSpPr>
          <p:cNvPr id="3" name="Text Placeholder 2">
            <a:extLst>
              <a:ext uri="{FF2B5EF4-FFF2-40B4-BE49-F238E27FC236}">
                <a16:creationId xmlns:a16="http://schemas.microsoft.com/office/drawing/2014/main" id="{0D7FE636-C4F3-654B-9EC0-323D25C35B9B}"/>
              </a:ext>
            </a:extLst>
          </p:cNvPr>
          <p:cNvSpPr>
            <a:spLocks noGrp="1"/>
          </p:cNvSpPr>
          <p:nvPr>
            <p:ph type="body" sz="quarter" idx="18"/>
          </p:nvPr>
        </p:nvSpPr>
        <p:spPr>
          <a:xfrm>
            <a:off x="447066" y="309492"/>
            <a:ext cx="5648934" cy="1630498"/>
          </a:xfrm>
        </p:spPr>
        <p:txBody>
          <a:bodyPr>
            <a:normAutofit/>
          </a:bodyPr>
          <a:lstStyle/>
          <a:p>
            <a:r>
              <a:rPr lang="en-IE" dirty="0"/>
              <a:t>3 digitālie rīki datu saklārtošanai un uzglabāšanai </a:t>
            </a:r>
            <a:endParaRPr lang="x-none" dirty="0"/>
          </a:p>
        </p:txBody>
      </p:sp>
      <p:pic>
        <p:nvPicPr>
          <p:cNvPr id="5" name="Picture Placeholder 4">
            <a:extLst>
              <a:ext uri="{FF2B5EF4-FFF2-40B4-BE49-F238E27FC236}">
                <a16:creationId xmlns:a16="http://schemas.microsoft.com/office/drawing/2014/main" id="{312C495B-6F32-6236-E057-C7A30102CEF6}"/>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4795" r="4795"/>
          <a:stretch>
            <a:fillRect/>
          </a:stretch>
        </p:blipFill>
        <p:spPr/>
      </p:pic>
    </p:spTree>
    <p:extLst>
      <p:ext uri="{BB962C8B-B14F-4D97-AF65-F5344CB8AC3E}">
        <p14:creationId xmlns:p14="http://schemas.microsoft.com/office/powerpoint/2010/main" val="115302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388878"/>
            <a:ext cx="11102510" cy="5205484"/>
          </a:xfrm>
        </p:spPr>
        <p:txBody>
          <a:bodyPr/>
          <a:lstStyle/>
          <a:p>
            <a:endParaRPr lang="en-US" dirty="0">
              <a:ea typeface="+mn-lt"/>
              <a:cs typeface="+mn-lt"/>
            </a:endParaRPr>
          </a:p>
          <a:p>
            <a:r>
              <a:rPr lang="en-US" dirty="0">
                <a:ea typeface="+mn-lt"/>
                <a:cs typeface="+mn-lt"/>
              </a:rPr>
              <a:t>Dropbox </a:t>
            </a:r>
            <a:r>
              <a:rPr lang="en-US" dirty="0" err="1">
                <a:ea typeface="+mn-lt"/>
                <a:cs typeface="+mn-lt"/>
              </a:rPr>
              <a:t>ir</a:t>
            </a:r>
            <a:r>
              <a:rPr lang="en-US" dirty="0">
                <a:ea typeface="+mn-lt"/>
                <a:cs typeface="+mn-lt"/>
              </a:rPr>
              <a:t> </a:t>
            </a:r>
            <a:r>
              <a:rPr lang="en-US" dirty="0" err="1">
                <a:ea typeface="+mn-lt"/>
                <a:cs typeface="+mn-lt"/>
              </a:rPr>
              <a:t>rīks</a:t>
            </a:r>
            <a:r>
              <a:rPr lang="en-US" dirty="0">
                <a:ea typeface="+mn-lt"/>
                <a:cs typeface="+mn-lt"/>
              </a:rPr>
              <a:t>, </a:t>
            </a:r>
            <a:r>
              <a:rPr lang="en-US" dirty="0" err="1">
                <a:ea typeface="+mn-lt"/>
                <a:cs typeface="+mn-lt"/>
              </a:rPr>
              <a:t>kas</a:t>
            </a:r>
            <a:r>
              <a:rPr lang="en-US" dirty="0">
                <a:ea typeface="+mn-lt"/>
                <a:cs typeface="+mn-lt"/>
              </a:rPr>
              <a:t> </a:t>
            </a:r>
            <a:r>
              <a:rPr lang="en-US" dirty="0" err="1">
                <a:ea typeface="+mn-lt"/>
                <a:cs typeface="+mn-lt"/>
              </a:rPr>
              <a:t>ļauj</a:t>
            </a:r>
            <a:r>
              <a:rPr lang="en-US" dirty="0">
                <a:ea typeface="+mn-lt"/>
                <a:cs typeface="+mn-lt"/>
              </a:rPr>
              <a:t> </a:t>
            </a:r>
            <a:r>
              <a:rPr lang="en-US" dirty="0" err="1">
                <a:ea typeface="+mn-lt"/>
                <a:cs typeface="+mn-lt"/>
              </a:rPr>
              <a:t>lietotājiem</a:t>
            </a:r>
            <a:r>
              <a:rPr lang="en-US" dirty="0">
                <a:ea typeface="+mn-lt"/>
                <a:cs typeface="+mn-lt"/>
              </a:rPr>
              <a:t> </a:t>
            </a:r>
            <a:r>
              <a:rPr lang="en-US" dirty="0" err="1">
                <a:ea typeface="+mn-lt"/>
                <a:cs typeface="+mn-lt"/>
              </a:rPr>
              <a:t>uzglabāt</a:t>
            </a:r>
            <a:r>
              <a:rPr lang="en-US" dirty="0">
                <a:ea typeface="+mn-lt"/>
                <a:cs typeface="+mn-lt"/>
              </a:rPr>
              <a:t> un </a:t>
            </a:r>
            <a:r>
              <a:rPr lang="en-US" dirty="0" err="1">
                <a:ea typeface="+mn-lt"/>
                <a:cs typeface="+mn-lt"/>
              </a:rPr>
              <a:t>sinhronizēt</a:t>
            </a:r>
            <a:r>
              <a:rPr lang="en-US" dirty="0">
                <a:ea typeface="+mn-lt"/>
                <a:cs typeface="+mn-lt"/>
              </a:rPr>
              <a:t> </a:t>
            </a:r>
            <a:r>
              <a:rPr lang="en-US" dirty="0" err="1">
                <a:ea typeface="+mn-lt"/>
                <a:cs typeface="+mn-lt"/>
              </a:rPr>
              <a:t>dokumentus</a:t>
            </a:r>
            <a:r>
              <a:rPr lang="en-US" dirty="0">
                <a:ea typeface="+mn-lt"/>
                <a:cs typeface="+mn-lt"/>
              </a:rPr>
              <a:t> un </a:t>
            </a:r>
            <a:r>
              <a:rPr lang="en-US" dirty="0" err="1">
                <a:ea typeface="+mn-lt"/>
                <a:cs typeface="+mn-lt"/>
              </a:rPr>
              <a:t>failus</a:t>
            </a:r>
            <a:r>
              <a:rPr lang="en-US" dirty="0">
                <a:ea typeface="+mn-lt"/>
                <a:cs typeface="+mn-lt"/>
              </a:rPr>
              <a:t> </a:t>
            </a:r>
            <a:r>
              <a:rPr lang="en-US" dirty="0" err="1">
                <a:ea typeface="+mn-lt"/>
                <a:cs typeface="+mn-lt"/>
              </a:rPr>
              <a:t>uz</a:t>
            </a:r>
            <a:r>
              <a:rPr lang="en-US" dirty="0">
                <a:ea typeface="+mn-lt"/>
                <a:cs typeface="+mn-lt"/>
              </a:rPr>
              <a:t> </a:t>
            </a:r>
            <a:r>
              <a:rPr lang="en-US" dirty="0" err="1">
                <a:ea typeface="+mn-lt"/>
                <a:cs typeface="+mn-lt"/>
              </a:rPr>
              <a:t>vairākām</a:t>
            </a:r>
            <a:r>
              <a:rPr lang="en-US" dirty="0">
                <a:ea typeface="+mn-lt"/>
                <a:cs typeface="+mn-lt"/>
              </a:rPr>
              <a:t> </a:t>
            </a:r>
            <a:r>
              <a:rPr lang="en-US" dirty="0" err="1">
                <a:ea typeface="+mn-lt"/>
                <a:cs typeface="+mn-lt"/>
              </a:rPr>
              <a:t>ierīcēm</a:t>
            </a:r>
            <a:r>
              <a:rPr lang="en-US" dirty="0">
                <a:ea typeface="+mn-lt"/>
                <a:cs typeface="+mn-lt"/>
              </a:rPr>
              <a:t>. </a:t>
            </a:r>
            <a:r>
              <a:rPr lang="en-US" dirty="0" err="1">
                <a:ea typeface="+mn-lt"/>
                <a:cs typeface="+mn-lt"/>
              </a:rPr>
              <a:t>Dropbox</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labi</a:t>
            </a:r>
            <a:r>
              <a:rPr lang="en-US" dirty="0">
                <a:ea typeface="+mn-lt"/>
                <a:cs typeface="+mn-lt"/>
              </a:rPr>
              <a:t> </a:t>
            </a:r>
            <a:r>
              <a:rPr lang="en-US" dirty="0" err="1">
                <a:ea typeface="+mn-lt"/>
                <a:cs typeface="+mn-lt"/>
              </a:rPr>
              <a:t>izveidots</a:t>
            </a:r>
            <a:r>
              <a:rPr lang="en-US" dirty="0">
                <a:ea typeface="+mn-lt"/>
                <a:cs typeface="+mn-lt"/>
              </a:rPr>
              <a:t>, </a:t>
            </a:r>
            <a:r>
              <a:rPr lang="en-US" dirty="0" err="1">
                <a:ea typeface="+mn-lt"/>
                <a:cs typeface="+mn-lt"/>
              </a:rPr>
              <a:t>balstīts</a:t>
            </a:r>
            <a:r>
              <a:rPr lang="en-US" dirty="0">
                <a:ea typeface="+mn-lt"/>
                <a:cs typeface="+mn-lt"/>
              </a:rPr>
              <a:t> </a:t>
            </a:r>
            <a:r>
              <a:rPr lang="en-US" dirty="0" err="1">
                <a:ea typeface="+mn-lt"/>
                <a:cs typeface="+mn-lt"/>
              </a:rPr>
              <a:t>uz</a:t>
            </a:r>
            <a:r>
              <a:rPr lang="en-US" dirty="0">
                <a:ea typeface="+mn-lt"/>
                <a:cs typeface="+mn-lt"/>
              </a:rPr>
              <a:t> </a:t>
            </a:r>
            <a:r>
              <a:rPr lang="en-US" dirty="0" err="1">
                <a:ea typeface="+mn-lt"/>
                <a:cs typeface="+mn-lt"/>
              </a:rPr>
              <a:t>mākoņiem</a:t>
            </a:r>
            <a:r>
              <a:rPr lang="en-US" dirty="0">
                <a:ea typeface="+mn-lt"/>
                <a:cs typeface="+mn-lt"/>
              </a:rPr>
              <a:t>, </a:t>
            </a:r>
            <a:r>
              <a:rPr lang="en-US" dirty="0" err="1">
                <a:ea typeface="+mn-lt"/>
                <a:cs typeface="+mn-lt"/>
              </a:rPr>
              <a:t>automātiski</a:t>
            </a:r>
            <a:r>
              <a:rPr lang="en-US" dirty="0">
                <a:ea typeface="+mn-lt"/>
                <a:cs typeface="+mn-lt"/>
              </a:rPr>
              <a:t> </a:t>
            </a:r>
            <a:r>
              <a:rPr lang="en-US" dirty="0" err="1">
                <a:ea typeface="+mn-lt"/>
                <a:cs typeface="+mn-lt"/>
              </a:rPr>
              <a:t>failus</a:t>
            </a:r>
            <a:r>
              <a:rPr lang="en-US" dirty="0">
                <a:ea typeface="+mn-lt"/>
                <a:cs typeface="+mn-lt"/>
              </a:rPr>
              <a:t> </a:t>
            </a:r>
            <a:r>
              <a:rPr lang="en-US" dirty="0" err="1">
                <a:ea typeface="+mn-lt"/>
                <a:cs typeface="+mn-lt"/>
              </a:rPr>
              <a:t>sinhronizējošs</a:t>
            </a:r>
            <a:r>
              <a:rPr lang="en-US" dirty="0">
                <a:ea typeface="+mn-lt"/>
                <a:cs typeface="+mn-lt"/>
              </a:rPr>
              <a:t> </a:t>
            </a:r>
            <a:r>
              <a:rPr lang="en-US" dirty="0" err="1">
                <a:ea typeface="+mn-lt"/>
                <a:cs typeface="+mn-lt"/>
              </a:rPr>
              <a:t>pakalpojums</a:t>
            </a:r>
            <a:r>
              <a:rPr lang="en-US" dirty="0">
                <a:ea typeface="+mn-lt"/>
                <a:cs typeface="+mn-lt"/>
              </a:rPr>
              <a:t>, </a:t>
            </a:r>
            <a:r>
              <a:rPr lang="en-US" dirty="0" err="1">
                <a:ea typeface="+mn-lt"/>
                <a:cs typeface="+mn-lt"/>
              </a:rPr>
              <a:t>kuram</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lielisks</a:t>
            </a:r>
            <a:r>
              <a:rPr lang="en-US" dirty="0">
                <a:ea typeface="+mn-lt"/>
                <a:cs typeface="+mn-lt"/>
              </a:rPr>
              <a:t> </a:t>
            </a:r>
            <a:r>
              <a:rPr lang="en-US" dirty="0" err="1">
                <a:ea typeface="+mn-lt"/>
                <a:cs typeface="+mn-lt"/>
              </a:rPr>
              <a:t>aplikāciju</a:t>
            </a:r>
            <a:r>
              <a:rPr lang="en-US" dirty="0">
                <a:ea typeface="+mn-lt"/>
                <a:cs typeface="+mn-lt"/>
              </a:rPr>
              <a:t> </a:t>
            </a:r>
            <a:r>
              <a:rPr lang="en-US" dirty="0" err="1">
                <a:ea typeface="+mn-lt"/>
                <a:cs typeface="+mn-lt"/>
              </a:rPr>
              <a:t>daudzums</a:t>
            </a:r>
            <a:r>
              <a:rPr lang="en-US" dirty="0">
                <a:ea typeface="+mn-lt"/>
                <a:cs typeface="+mn-lt"/>
              </a:rPr>
              <a:t> </a:t>
            </a:r>
            <a:r>
              <a:rPr lang="en-US" dirty="0" err="1">
                <a:ea typeface="+mn-lt"/>
                <a:cs typeface="+mn-lt"/>
              </a:rPr>
              <a:t>dažādām</a:t>
            </a:r>
            <a:r>
              <a:rPr lang="en-US" dirty="0">
                <a:ea typeface="+mn-lt"/>
                <a:cs typeface="+mn-lt"/>
              </a:rPr>
              <a:t> </a:t>
            </a:r>
            <a:r>
              <a:rPr lang="en-US" dirty="0" err="1">
                <a:ea typeface="+mn-lt"/>
                <a:cs typeface="+mn-lt"/>
              </a:rPr>
              <a:t>operētājsistēmām</a:t>
            </a:r>
            <a:r>
              <a:rPr lang="en-US" dirty="0">
                <a:ea typeface="+mn-lt"/>
                <a:cs typeface="+mn-lt"/>
              </a:rPr>
              <a:t>. </a:t>
            </a:r>
            <a:r>
              <a:rPr lang="en-US" dirty="0" err="1">
                <a:ea typeface="+mn-lt"/>
                <a:cs typeface="+mn-lt"/>
              </a:rPr>
              <a:t>Uzstādīšana</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vienkārša</a:t>
            </a:r>
            <a:r>
              <a:rPr lang="en-US" dirty="0">
                <a:ea typeface="+mn-lt"/>
                <a:cs typeface="+mn-lt"/>
              </a:rPr>
              <a:t>, </a:t>
            </a:r>
            <a:r>
              <a:rPr lang="en-US" dirty="0" err="1">
                <a:ea typeface="+mn-lt"/>
                <a:cs typeface="+mn-lt"/>
              </a:rPr>
              <a:t>pēc</a:t>
            </a:r>
            <a:r>
              <a:rPr lang="en-US" dirty="0">
                <a:ea typeface="+mn-lt"/>
                <a:cs typeface="+mn-lt"/>
              </a:rPr>
              <a:t> tam </a:t>
            </a:r>
            <a:r>
              <a:rPr lang="en-US" dirty="0" err="1">
                <a:ea typeface="+mn-lt"/>
                <a:cs typeface="+mn-lt"/>
              </a:rPr>
              <a:t>uzreiz</a:t>
            </a:r>
            <a:r>
              <a:rPr lang="en-US" dirty="0">
                <a:ea typeface="+mn-lt"/>
                <a:cs typeface="+mn-lt"/>
              </a:rPr>
              <a:t> </a:t>
            </a:r>
            <a:r>
              <a:rPr lang="en-US" dirty="0" err="1">
                <a:ea typeface="+mn-lt"/>
                <a:cs typeface="+mn-lt"/>
              </a:rPr>
              <a:t>jums</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tūlītēja</a:t>
            </a:r>
            <a:r>
              <a:rPr lang="en-US" dirty="0">
                <a:ea typeface="+mn-lt"/>
                <a:cs typeface="+mn-lt"/>
              </a:rPr>
              <a:t> </a:t>
            </a:r>
            <a:r>
              <a:rPr lang="en-US" dirty="0" err="1">
                <a:ea typeface="+mn-lt"/>
                <a:cs typeface="+mn-lt"/>
              </a:rPr>
              <a:t>piekļuve</a:t>
            </a:r>
            <a:r>
              <a:rPr lang="en-US" dirty="0">
                <a:ea typeface="+mn-lt"/>
                <a:cs typeface="+mn-lt"/>
              </a:rPr>
              <a:t> </a:t>
            </a:r>
            <a:r>
              <a:rPr lang="en-US" dirty="0" err="1">
                <a:ea typeface="+mn-lt"/>
                <a:cs typeface="+mn-lt"/>
              </a:rPr>
              <a:t>saviem</a:t>
            </a:r>
            <a:r>
              <a:rPr lang="en-US" dirty="0">
                <a:ea typeface="+mn-lt"/>
                <a:cs typeface="+mn-lt"/>
              </a:rPr>
              <a:t> </a:t>
            </a:r>
            <a:r>
              <a:rPr lang="en-US" dirty="0" err="1">
                <a:ea typeface="+mn-lt"/>
                <a:cs typeface="+mn-lt"/>
              </a:rPr>
              <a:t>failiem</a:t>
            </a:r>
            <a:r>
              <a:rPr lang="en-US" dirty="0">
                <a:ea typeface="+mn-lt"/>
                <a:cs typeface="+mn-lt"/>
              </a:rPr>
              <a:t>, </a:t>
            </a:r>
            <a:r>
              <a:rPr lang="en-US" dirty="0" err="1">
                <a:ea typeface="+mn-lt"/>
                <a:cs typeface="+mn-lt"/>
              </a:rPr>
              <a:t>ja</a:t>
            </a:r>
            <a:r>
              <a:rPr lang="en-US" dirty="0">
                <a:ea typeface="+mn-lt"/>
                <a:cs typeface="+mn-lt"/>
              </a:rPr>
              <a:t> </a:t>
            </a:r>
            <a:r>
              <a:rPr lang="en-US" dirty="0" err="1">
                <a:ea typeface="+mn-lt"/>
                <a:cs typeface="+mn-lt"/>
              </a:rPr>
              <a:t>vien</a:t>
            </a:r>
            <a:r>
              <a:rPr lang="en-US" dirty="0">
                <a:ea typeface="+mn-lt"/>
                <a:cs typeface="+mn-lt"/>
              </a:rPr>
              <a:t> </a:t>
            </a:r>
            <a:r>
              <a:rPr lang="en-US" dirty="0" err="1">
                <a:ea typeface="+mn-lt"/>
                <a:cs typeface="+mn-lt"/>
              </a:rPr>
              <a:t>jūs</a:t>
            </a:r>
            <a:r>
              <a:rPr lang="en-US" dirty="0">
                <a:ea typeface="+mn-lt"/>
                <a:cs typeface="+mn-lt"/>
              </a:rPr>
              <a:t> </a:t>
            </a:r>
            <a:r>
              <a:rPr lang="en-US" dirty="0" err="1">
                <a:ea typeface="+mn-lt"/>
                <a:cs typeface="+mn-lt"/>
              </a:rPr>
              <a:t>esat</a:t>
            </a:r>
            <a:r>
              <a:rPr lang="en-US" dirty="0">
                <a:ea typeface="+mn-lt"/>
                <a:cs typeface="+mn-lt"/>
              </a:rPr>
              <a:t> </a:t>
            </a:r>
            <a:r>
              <a:rPr lang="en-US" dirty="0" err="1">
                <a:ea typeface="+mn-lt"/>
                <a:cs typeface="+mn-lt"/>
              </a:rPr>
              <a:t>savienots</a:t>
            </a:r>
            <a:r>
              <a:rPr lang="en-US" dirty="0">
                <a:ea typeface="+mn-lt"/>
                <a:cs typeface="+mn-lt"/>
              </a:rPr>
              <a:t> </a:t>
            </a:r>
            <a:r>
              <a:rPr lang="en-US" dirty="0" err="1">
                <a:ea typeface="+mn-lt"/>
                <a:cs typeface="+mn-lt"/>
              </a:rPr>
              <a:t>ar</a:t>
            </a:r>
            <a:r>
              <a:rPr lang="en-US" dirty="0">
                <a:ea typeface="+mn-lt"/>
                <a:cs typeface="+mn-lt"/>
              </a:rPr>
              <a:t> </a:t>
            </a:r>
            <a:r>
              <a:rPr lang="en-US" dirty="0" err="1">
                <a:ea typeface="+mn-lt"/>
                <a:cs typeface="+mn-lt"/>
              </a:rPr>
              <a:t>internetu</a:t>
            </a:r>
            <a:r>
              <a:rPr lang="en-US" dirty="0">
                <a:ea typeface="+mn-lt"/>
                <a:cs typeface="+mn-lt"/>
              </a:rPr>
              <a:t>. </a:t>
            </a:r>
            <a:endParaRPr lang="en-US" dirty="0"/>
          </a:p>
          <a:p>
            <a:r>
              <a:rPr lang="en-US" dirty="0" err="1">
                <a:ea typeface="+mn-lt"/>
                <a:cs typeface="+mn-lt"/>
              </a:rPr>
              <a:t>Lietojiet</a:t>
            </a:r>
            <a:r>
              <a:rPr lang="en-US" dirty="0">
                <a:ea typeface="+mn-lt"/>
                <a:cs typeface="+mn-lt"/>
              </a:rPr>
              <a:t> </a:t>
            </a:r>
            <a:r>
              <a:rPr lang="en-US" dirty="0" err="1">
                <a:ea typeface="+mn-lt"/>
                <a:cs typeface="+mn-lt"/>
              </a:rPr>
              <a:t>Dropbox</a:t>
            </a:r>
            <a:r>
              <a:rPr lang="en-US" dirty="0">
                <a:ea typeface="+mn-lt"/>
                <a:cs typeface="+mn-lt"/>
              </a:rPr>
              <a:t> </a:t>
            </a:r>
            <a:r>
              <a:rPr lang="en-US" dirty="0" err="1">
                <a:ea typeface="+mn-lt"/>
                <a:cs typeface="+mn-lt"/>
              </a:rPr>
              <a:t>kā</a:t>
            </a:r>
            <a:r>
              <a:rPr lang="en-US" dirty="0">
                <a:ea typeface="+mn-lt"/>
                <a:cs typeface="+mn-lt"/>
              </a:rPr>
              <a:t> </a:t>
            </a:r>
            <a:r>
              <a:rPr lang="en-US" dirty="0" err="1">
                <a:ea typeface="+mn-lt"/>
                <a:cs typeface="+mn-lt"/>
              </a:rPr>
              <a:t>rīku</a:t>
            </a:r>
            <a:r>
              <a:rPr lang="en-US" dirty="0">
                <a:ea typeface="+mn-lt"/>
                <a:cs typeface="+mn-lt"/>
              </a:rPr>
              <a:t>, </a:t>
            </a:r>
            <a:r>
              <a:rPr lang="en-US" dirty="0" err="1">
                <a:ea typeface="+mn-lt"/>
                <a:cs typeface="+mn-lt"/>
              </a:rPr>
              <a:t>lai</a:t>
            </a:r>
            <a:r>
              <a:rPr lang="en-US" dirty="0">
                <a:ea typeface="+mn-lt"/>
                <a:cs typeface="+mn-lt"/>
              </a:rPr>
              <a:t> </a:t>
            </a:r>
            <a:r>
              <a:rPr lang="en-US" dirty="0" err="1">
                <a:ea typeface="+mn-lt"/>
                <a:cs typeface="+mn-lt"/>
              </a:rPr>
              <a:t>pārvaldītu</a:t>
            </a:r>
            <a:r>
              <a:rPr lang="en-US" dirty="0">
                <a:ea typeface="+mn-lt"/>
                <a:cs typeface="+mn-lt"/>
              </a:rPr>
              <a:t> </a:t>
            </a:r>
            <a:r>
              <a:rPr lang="en-US" dirty="0" err="1">
                <a:ea typeface="+mn-lt"/>
                <a:cs typeface="+mn-lt"/>
              </a:rPr>
              <a:t>savus</a:t>
            </a:r>
            <a:r>
              <a:rPr lang="en-US" dirty="0">
                <a:ea typeface="+mn-lt"/>
                <a:cs typeface="+mn-lt"/>
              </a:rPr>
              <a:t> </a:t>
            </a:r>
            <a:r>
              <a:rPr lang="en-US" dirty="0" err="1">
                <a:ea typeface="+mn-lt"/>
                <a:cs typeface="+mn-lt"/>
              </a:rPr>
              <a:t>materiālus</a:t>
            </a:r>
            <a:r>
              <a:rPr lang="en-US" dirty="0">
                <a:ea typeface="+mn-lt"/>
                <a:cs typeface="+mn-lt"/>
              </a:rPr>
              <a:t> un </a:t>
            </a:r>
            <a:r>
              <a:rPr lang="en-US" dirty="0" err="1">
                <a:ea typeface="+mn-lt"/>
                <a:cs typeface="+mn-lt"/>
              </a:rPr>
              <a:t>padarītu</a:t>
            </a:r>
            <a:r>
              <a:rPr lang="en-US" dirty="0">
                <a:ea typeface="+mn-lt"/>
                <a:cs typeface="+mn-lt"/>
              </a:rPr>
              <a:t> to </a:t>
            </a:r>
            <a:r>
              <a:rPr lang="en-US" dirty="0" err="1">
                <a:ea typeface="+mn-lt"/>
                <a:cs typeface="+mn-lt"/>
              </a:rPr>
              <a:t>labāk</a:t>
            </a:r>
            <a:r>
              <a:rPr lang="en-US" dirty="0">
                <a:ea typeface="+mn-lt"/>
                <a:cs typeface="+mn-lt"/>
              </a:rPr>
              <a:t> </a:t>
            </a:r>
            <a:r>
              <a:rPr lang="en-US" dirty="0" err="1">
                <a:ea typeface="+mn-lt"/>
                <a:cs typeface="+mn-lt"/>
              </a:rPr>
              <a:t>pieejamus</a:t>
            </a:r>
            <a:r>
              <a:rPr lang="en-US" dirty="0">
                <a:ea typeface="+mn-lt"/>
                <a:cs typeface="+mn-lt"/>
              </a:rPr>
              <a:t>. </a:t>
            </a:r>
            <a:r>
              <a:rPr lang="en-US" dirty="0" err="1">
                <a:ea typeface="+mn-lt"/>
                <a:cs typeface="+mn-lt"/>
              </a:rPr>
              <a:t>Tas</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ļoti</a:t>
            </a:r>
            <a:r>
              <a:rPr lang="en-US" dirty="0">
                <a:ea typeface="+mn-lt"/>
                <a:cs typeface="+mn-lt"/>
              </a:rPr>
              <a:t> </a:t>
            </a:r>
            <a:r>
              <a:rPr lang="en-US" dirty="0" err="1">
                <a:ea typeface="+mn-lt"/>
                <a:cs typeface="+mn-lt"/>
              </a:rPr>
              <a:t>noderīgs</a:t>
            </a:r>
            <a:r>
              <a:rPr lang="en-US" dirty="0">
                <a:ea typeface="+mn-lt"/>
                <a:cs typeface="+mn-lt"/>
              </a:rPr>
              <a:t> </a:t>
            </a:r>
            <a:r>
              <a:rPr lang="en-US" dirty="0" err="1">
                <a:ea typeface="+mn-lt"/>
                <a:cs typeface="+mn-lt"/>
              </a:rPr>
              <a:t>cilvēkiem</a:t>
            </a:r>
            <a:r>
              <a:rPr lang="en-US" dirty="0">
                <a:ea typeface="+mn-lt"/>
                <a:cs typeface="+mn-lt"/>
              </a:rPr>
              <a:t>, </a:t>
            </a:r>
            <a:r>
              <a:rPr lang="en-US" dirty="0" err="1">
                <a:ea typeface="+mn-lt"/>
                <a:cs typeface="+mn-lt"/>
              </a:rPr>
              <a:t>kuri</a:t>
            </a:r>
            <a:r>
              <a:rPr lang="en-US" dirty="0">
                <a:ea typeface="+mn-lt"/>
                <a:cs typeface="+mn-lt"/>
              </a:rPr>
              <a:t> </a:t>
            </a:r>
            <a:r>
              <a:rPr lang="en-US" dirty="0" err="1">
                <a:ea typeface="+mn-lt"/>
                <a:cs typeface="+mn-lt"/>
              </a:rPr>
              <a:t>strādā</a:t>
            </a:r>
            <a:r>
              <a:rPr lang="en-US" dirty="0">
                <a:ea typeface="+mn-lt"/>
                <a:cs typeface="+mn-lt"/>
              </a:rPr>
              <a:t> </a:t>
            </a:r>
            <a:r>
              <a:rPr lang="en-US" dirty="0" err="1">
                <a:ea typeface="+mn-lt"/>
                <a:cs typeface="+mn-lt"/>
              </a:rPr>
              <a:t>grupā</a:t>
            </a:r>
            <a:r>
              <a:rPr lang="en-US" dirty="0">
                <a:ea typeface="+mn-lt"/>
                <a:cs typeface="+mn-lt"/>
              </a:rPr>
              <a:t>, </a:t>
            </a:r>
            <a:r>
              <a:rPr lang="en-US" dirty="0" err="1">
                <a:ea typeface="+mn-lt"/>
                <a:cs typeface="+mn-lt"/>
              </a:rPr>
              <a:t>lai</a:t>
            </a:r>
            <a:r>
              <a:rPr lang="en-US" dirty="0">
                <a:ea typeface="+mn-lt"/>
                <a:cs typeface="+mn-lt"/>
              </a:rPr>
              <a:t> </a:t>
            </a:r>
            <a:r>
              <a:rPr lang="en-US" dirty="0" err="1">
                <a:ea typeface="+mn-lt"/>
                <a:cs typeface="+mn-lt"/>
              </a:rPr>
              <a:t>padarītu</a:t>
            </a:r>
            <a:r>
              <a:rPr lang="en-US" dirty="0">
                <a:ea typeface="+mn-lt"/>
                <a:cs typeface="+mn-lt"/>
              </a:rPr>
              <a:t> </a:t>
            </a:r>
            <a:r>
              <a:rPr lang="en-US" dirty="0" err="1">
                <a:ea typeface="+mn-lt"/>
                <a:cs typeface="+mn-lt"/>
              </a:rPr>
              <a:t>dalīšanos</a:t>
            </a:r>
            <a:r>
              <a:rPr lang="en-US" dirty="0">
                <a:ea typeface="+mn-lt"/>
                <a:cs typeface="+mn-lt"/>
              </a:rPr>
              <a:t> </a:t>
            </a:r>
            <a:r>
              <a:rPr lang="en-US" dirty="0" err="1">
                <a:ea typeface="+mn-lt"/>
                <a:cs typeface="+mn-lt"/>
              </a:rPr>
              <a:t>ar</a:t>
            </a:r>
            <a:r>
              <a:rPr lang="en-US" dirty="0">
                <a:ea typeface="+mn-lt"/>
                <a:cs typeface="+mn-lt"/>
              </a:rPr>
              <a:t> </a:t>
            </a:r>
            <a:r>
              <a:rPr lang="en-US" dirty="0" err="1">
                <a:ea typeface="+mn-lt"/>
                <a:cs typeface="+mn-lt"/>
              </a:rPr>
              <a:t>failiem</a:t>
            </a:r>
            <a:r>
              <a:rPr lang="en-US" dirty="0">
                <a:ea typeface="+mn-lt"/>
                <a:cs typeface="+mn-lt"/>
              </a:rPr>
              <a:t> un </a:t>
            </a:r>
            <a:r>
              <a:rPr lang="en-US" dirty="0" err="1">
                <a:ea typeface="+mn-lt"/>
                <a:cs typeface="+mn-lt"/>
              </a:rPr>
              <a:t>sadarbošanos</a:t>
            </a:r>
            <a:r>
              <a:rPr lang="en-US" dirty="0">
                <a:ea typeface="+mn-lt"/>
                <a:cs typeface="+mn-lt"/>
              </a:rPr>
              <a:t> </a:t>
            </a:r>
            <a:r>
              <a:rPr lang="en-US" dirty="0" err="1">
                <a:ea typeface="+mn-lt"/>
                <a:cs typeface="+mn-lt"/>
              </a:rPr>
              <a:t>ļoti</a:t>
            </a:r>
            <a:r>
              <a:rPr lang="en-US" dirty="0">
                <a:ea typeface="+mn-lt"/>
                <a:cs typeface="+mn-lt"/>
              </a:rPr>
              <a:t> </a:t>
            </a:r>
            <a:r>
              <a:rPr lang="en-US" dirty="0" err="1">
                <a:ea typeface="+mn-lt"/>
                <a:cs typeface="+mn-lt"/>
              </a:rPr>
              <a:t>vieglu</a:t>
            </a:r>
            <a:r>
              <a:rPr lang="en-US" dirty="0">
                <a:ea typeface="+mn-lt"/>
                <a:cs typeface="+mn-lt"/>
              </a:rPr>
              <a:t>. </a:t>
            </a:r>
          </a:p>
          <a:p>
            <a:r>
              <a:rPr lang="en-US" dirty="0" err="1">
                <a:solidFill>
                  <a:srgbClr val="F9A169"/>
                </a:solidFill>
                <a:cs typeface="Calibri"/>
              </a:rPr>
              <a:t>Rīka</a:t>
            </a:r>
            <a:r>
              <a:rPr lang="en-US" dirty="0">
                <a:solidFill>
                  <a:srgbClr val="F9A169"/>
                </a:solidFill>
                <a:cs typeface="Calibri"/>
              </a:rPr>
              <a:t> </a:t>
            </a:r>
            <a:r>
              <a:rPr lang="en-US" dirty="0" err="1">
                <a:solidFill>
                  <a:srgbClr val="F9A169"/>
                </a:solidFill>
                <a:cs typeface="Calibri"/>
              </a:rPr>
              <a:t>vietne</a:t>
            </a:r>
            <a:r>
              <a:rPr lang="en-US" dirty="0">
                <a:solidFill>
                  <a:srgbClr val="F9A169"/>
                </a:solidFill>
                <a:cs typeface="Calibri"/>
              </a:rPr>
              <a:t>: </a:t>
            </a:r>
            <a:r>
              <a:rPr lang="en-US" dirty="0">
                <a:solidFill>
                  <a:srgbClr val="F9A169"/>
                </a:solidFill>
                <a:cs typeface="Calibri"/>
                <a:hlinkClick r:id="rId2">
                  <a:extLst>
                    <a:ext uri="{A12FA001-AC4F-418D-AE19-62706E023703}">
                      <ahyp:hlinkClr xmlns:ahyp="http://schemas.microsoft.com/office/drawing/2018/hyperlinkcolor" val="tx"/>
                    </a:ext>
                  </a:extLst>
                </a:hlinkClick>
              </a:rPr>
              <a:t>Dropbox.com - Dropbox™ Official Site - Centralize Team Content</a:t>
            </a:r>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Rīks Nr.1: Dropbox</a:t>
            </a:r>
          </a:p>
          <a:p>
            <a:endParaRPr lang="en-IE" dirty="0"/>
          </a:p>
        </p:txBody>
      </p:sp>
      <p:pic>
        <p:nvPicPr>
          <p:cNvPr id="9" name="Picture 3" descr="Logo&#10;&#10;Description automatically generated">
            <a:extLst>
              <a:ext uri="{FF2B5EF4-FFF2-40B4-BE49-F238E27FC236}">
                <a16:creationId xmlns:a16="http://schemas.microsoft.com/office/drawing/2014/main" id="{C0FF8BF9-647B-0724-2848-06DF0829D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1892" y="449780"/>
            <a:ext cx="3388798" cy="770971"/>
          </a:xfrm>
          <a:prstGeom prst="rect">
            <a:avLst/>
          </a:prstGeom>
        </p:spPr>
      </p:pic>
    </p:spTree>
    <p:extLst>
      <p:ext uri="{BB962C8B-B14F-4D97-AF65-F5344CB8AC3E}">
        <p14:creationId xmlns:p14="http://schemas.microsoft.com/office/powerpoint/2010/main" val="4166477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343026"/>
            <a:ext cx="11102510" cy="5205484"/>
          </a:xfrm>
        </p:spPr>
        <p:txBody>
          <a:bodyPr/>
          <a:lstStyle/>
          <a:p>
            <a:r>
              <a:rPr lang="en-IE" b="1" dirty="0">
                <a:cs typeface="Calibri"/>
              </a:rPr>
              <a:t>Dropbox  plusi:</a:t>
            </a:r>
          </a:p>
          <a:p>
            <a:pPr marL="342900" indent="-342900">
              <a:buChar char="•"/>
            </a:pPr>
            <a:r>
              <a:rPr lang="en-IE" dirty="0">
                <a:ea typeface="+mn-lt"/>
                <a:cs typeface="+mn-lt"/>
              </a:rPr>
              <a:t>Viegli lietot</a:t>
            </a:r>
            <a:endParaRPr lang="en-IE" b="1" dirty="0">
              <a:ea typeface="+mn-lt"/>
              <a:cs typeface="+mn-lt"/>
            </a:endParaRPr>
          </a:p>
          <a:p>
            <a:pPr marL="342900" indent="-342900">
              <a:buChar char="•"/>
            </a:pPr>
            <a:r>
              <a:rPr lang="en-IE" dirty="0">
                <a:ea typeface="+mn-lt"/>
                <a:cs typeface="+mn-lt"/>
              </a:rPr>
              <a:t>Ļoti labi veidots rīks, kur saturu viegli pievienot, pārvietot un dzēst </a:t>
            </a:r>
          </a:p>
          <a:p>
            <a:pPr marL="342900" indent="-342900">
              <a:buChar char="•"/>
            </a:pPr>
            <a:r>
              <a:rPr lang="en-IE" dirty="0">
                <a:ea typeface="+mn-lt"/>
                <a:cs typeface="+mn-lt"/>
              </a:rPr>
              <a:t>Lielisks rīks darbam grupā , arī attālināti </a:t>
            </a:r>
          </a:p>
          <a:p>
            <a:pPr marL="342900" indent="-342900">
              <a:buChar char="•"/>
            </a:pPr>
            <a:endParaRPr lang="en-IE" b="1" dirty="0">
              <a:ea typeface="+mn-lt"/>
              <a:cs typeface="+mn-lt"/>
            </a:endParaRPr>
          </a:p>
          <a:p>
            <a:r>
              <a:rPr lang="en-IE" b="1" dirty="0">
                <a:cs typeface="Calibri"/>
              </a:rPr>
              <a:t>Dropbox mīnusi:</a:t>
            </a:r>
            <a:endParaRPr lang="en-IE" dirty="0">
              <a:cs typeface="Calibri"/>
            </a:endParaRPr>
          </a:p>
          <a:p>
            <a:pPr marL="342900" indent="-342900">
              <a:buChar char="•"/>
            </a:pPr>
            <a:r>
              <a:rPr lang="en-IE" dirty="0">
                <a:ea typeface="+mn-lt"/>
                <a:cs typeface="+mn-lt"/>
              </a:rPr>
              <a:t>Dalībnieki mapēs var brīvi pievienot vai dzēst materiālu, kas var radīt problēmas, ja personīgi materiālu dublikāti netiek regulāri atjaunoti </a:t>
            </a:r>
          </a:p>
          <a:p>
            <a:pPr marL="342900" indent="-342900">
              <a:buChar char="•"/>
            </a:pPr>
            <a:r>
              <a:rPr lang="en-IE" dirty="0">
                <a:cs typeface="Calibri"/>
              </a:rPr>
              <a:t>Meklēšanas funkcija ir ļoti ierobežota, kas apgrūtina specifisku failu atrašanu</a:t>
            </a:r>
            <a:endParaRPr lang="en-US" dirty="0">
              <a:hlinkClick r:id="rId2"/>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Plusi &amp; mīnusi: DropBox</a:t>
            </a:r>
          </a:p>
        </p:txBody>
      </p:sp>
      <p:pic>
        <p:nvPicPr>
          <p:cNvPr id="8" name="Picture 3" descr="Logo&#10;&#10;Description automatically generated">
            <a:extLst>
              <a:ext uri="{FF2B5EF4-FFF2-40B4-BE49-F238E27FC236}">
                <a16:creationId xmlns:a16="http://schemas.microsoft.com/office/drawing/2014/main" id="{0574407A-3976-36A0-EBBE-CC3D20FC27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1892" y="426854"/>
            <a:ext cx="3388798" cy="770971"/>
          </a:xfrm>
          <a:prstGeom prst="rect">
            <a:avLst/>
          </a:prstGeom>
        </p:spPr>
      </p:pic>
    </p:spTree>
    <p:extLst>
      <p:ext uri="{BB962C8B-B14F-4D97-AF65-F5344CB8AC3E}">
        <p14:creationId xmlns:p14="http://schemas.microsoft.com/office/powerpoint/2010/main" val="1125417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n-IE" sz="2400" dirty="0"/>
              <a:t>Aplūkojiet šo parocīgo video, kurš paskaidro, kā sākt lietot Dropbox:</a:t>
            </a:r>
          </a:p>
          <a:p>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https://youtu.be/h8gAlEb8-d0</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lstStyle/>
          <a:p>
            <a:r>
              <a:rPr lang="en-IE" dirty="0"/>
              <a:t>Video: ievads Dropbox rīkā</a:t>
            </a:r>
          </a:p>
        </p:txBody>
      </p:sp>
      <p:pic>
        <p:nvPicPr>
          <p:cNvPr id="7" name="Picture 3" descr="Logo&#10;&#10;Description automatically generated">
            <a:extLst>
              <a:ext uri="{FF2B5EF4-FFF2-40B4-BE49-F238E27FC236}">
                <a16:creationId xmlns:a16="http://schemas.microsoft.com/office/drawing/2014/main" id="{3C0476F9-C0E6-F0F6-F59A-428A0DCF1B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2347" y="113671"/>
            <a:ext cx="3388798" cy="770971"/>
          </a:xfrm>
          <a:prstGeom prst="rect">
            <a:avLst/>
          </a:prstGeom>
        </p:spPr>
      </p:pic>
      <p:pic>
        <p:nvPicPr>
          <p:cNvPr id="4" name="Online Media 3" title="HOW TO USE DROPBOX | FREE File Sharing &amp; Cloud Storage Software (Beginners Tutorial 2020)">
            <a:hlinkClick r:id="" action="ppaction://media"/>
            <a:extLst>
              <a:ext uri="{FF2B5EF4-FFF2-40B4-BE49-F238E27FC236}">
                <a16:creationId xmlns:a16="http://schemas.microsoft.com/office/drawing/2014/main" id="{D7DAEAAF-3F6C-5CAE-F8F7-2AA2FBE3740E}"/>
              </a:ext>
            </a:extLst>
          </p:cNvPr>
          <p:cNvPicPr>
            <a:picLocks noRot="1" noChangeAspect="1"/>
          </p:cNvPicPr>
          <p:nvPr>
            <a:videoFile r:link="rId1"/>
          </p:nvPr>
        </p:nvPicPr>
        <p:blipFill>
          <a:blip r:embed="rId5"/>
          <a:stretch>
            <a:fillRect/>
          </a:stretch>
        </p:blipFill>
        <p:spPr>
          <a:xfrm>
            <a:off x="7366000" y="1223694"/>
            <a:ext cx="4826001" cy="4113703"/>
          </a:xfrm>
          <a:prstGeom prst="rect">
            <a:avLst/>
          </a:prstGeom>
        </p:spPr>
      </p:pic>
    </p:spTree>
    <p:extLst>
      <p:ext uri="{BB962C8B-B14F-4D97-AF65-F5344CB8AC3E}">
        <p14:creationId xmlns:p14="http://schemas.microsoft.com/office/powerpoint/2010/main" val="380007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063E7B-04B4-6B4B-B1D3-53A3974A8B17}"/>
              </a:ext>
            </a:extLst>
          </p:cNvPr>
          <p:cNvSpPr>
            <a:spLocks noGrp="1"/>
          </p:cNvSpPr>
          <p:nvPr>
            <p:ph type="body" sz="quarter" idx="16"/>
          </p:nvPr>
        </p:nvSpPr>
        <p:spPr>
          <a:xfrm>
            <a:off x="265157" y="1409992"/>
            <a:ext cx="11284418" cy="4451845"/>
          </a:xfrm>
        </p:spPr>
        <p:txBody>
          <a:bodyPr/>
          <a:lstStyle/>
          <a:p>
            <a:pPr rtl="0">
              <a:spcBef>
                <a:spcPts val="0"/>
              </a:spcBef>
              <a:spcAft>
                <a:spcPts val="0"/>
              </a:spcAft>
            </a:pPr>
            <a:endParaRPr lang="en-US" b="0" i="0" u="none" strike="noStrike" dirty="0">
              <a:solidFill>
                <a:srgbClr val="142D55"/>
              </a:solidFill>
              <a:effectLst/>
              <a:latin typeface="Calibri" panose="020F0502020204030204" pitchFamily="34" charset="0"/>
            </a:endParaRPr>
          </a:p>
          <a:p>
            <a:r>
              <a:rPr lang="en-US" dirty="0">
                <a:cs typeface="Calibri"/>
              </a:rPr>
              <a:t>Google Drive </a:t>
            </a:r>
            <a:r>
              <a:rPr lang="en-US" dirty="0" err="1">
                <a:cs typeface="Calibri"/>
              </a:rPr>
              <a:t>ir</a:t>
            </a:r>
            <a:r>
              <a:rPr lang="en-US" dirty="0">
                <a:cs typeface="Calibri"/>
              </a:rPr>
              <a:t> </a:t>
            </a:r>
            <a:r>
              <a:rPr lang="en-US" dirty="0" err="1">
                <a:cs typeface="Calibri"/>
              </a:rPr>
              <a:t>failu</a:t>
            </a:r>
            <a:r>
              <a:rPr lang="en-US" dirty="0">
                <a:cs typeface="Calibri"/>
              </a:rPr>
              <a:t> </a:t>
            </a:r>
            <a:r>
              <a:rPr lang="en-US" dirty="0" err="1">
                <a:cs typeface="Calibri"/>
              </a:rPr>
              <a:t>koplietošanas</a:t>
            </a:r>
            <a:r>
              <a:rPr lang="en-US" dirty="0">
                <a:cs typeface="Calibri"/>
              </a:rPr>
              <a:t> </a:t>
            </a:r>
            <a:r>
              <a:rPr lang="en-US" dirty="0" err="1">
                <a:cs typeface="Calibri"/>
              </a:rPr>
              <a:t>rīks</a:t>
            </a:r>
            <a:r>
              <a:rPr lang="en-US" dirty="0">
                <a:cs typeface="Calibri"/>
              </a:rPr>
              <a:t>, </a:t>
            </a:r>
            <a:r>
              <a:rPr lang="en-US" dirty="0" err="1">
                <a:cs typeface="Calibri"/>
              </a:rPr>
              <a:t>kas</a:t>
            </a:r>
            <a:r>
              <a:rPr lang="en-US" dirty="0">
                <a:cs typeface="Calibri"/>
              </a:rPr>
              <a:t> </a:t>
            </a:r>
            <a:r>
              <a:rPr lang="en-US" dirty="0" err="1">
                <a:cs typeface="Calibri"/>
              </a:rPr>
              <a:t>ļauj</a:t>
            </a:r>
            <a:r>
              <a:rPr lang="en-US" dirty="0">
                <a:cs typeface="Calibri"/>
              </a:rPr>
              <a:t> </a:t>
            </a:r>
            <a:r>
              <a:rPr lang="en-US" dirty="0" err="1">
                <a:cs typeface="Calibri"/>
              </a:rPr>
              <a:t>lietotājiem</a:t>
            </a:r>
            <a:r>
              <a:rPr lang="en-US" dirty="0">
                <a:cs typeface="Calibri"/>
              </a:rPr>
              <a:t> </a:t>
            </a:r>
            <a:r>
              <a:rPr lang="en-US" dirty="0" err="1">
                <a:cs typeface="Calibri"/>
              </a:rPr>
              <a:t>augšupielādēt</a:t>
            </a:r>
            <a:r>
              <a:rPr lang="en-US" dirty="0">
                <a:cs typeface="Calibri"/>
              </a:rPr>
              <a:t> un </a:t>
            </a:r>
            <a:r>
              <a:rPr lang="en-US" dirty="0" err="1">
                <a:cs typeface="Calibri"/>
              </a:rPr>
              <a:t>piekļūt</a:t>
            </a:r>
            <a:r>
              <a:rPr lang="en-US" dirty="0">
                <a:cs typeface="Calibri"/>
              </a:rPr>
              <a:t> </a:t>
            </a:r>
            <a:r>
              <a:rPr lang="en-US" dirty="0" err="1">
                <a:cs typeface="Calibri"/>
              </a:rPr>
              <a:t>failiem</a:t>
            </a:r>
            <a:r>
              <a:rPr lang="en-US" dirty="0">
                <a:cs typeface="Calibri"/>
              </a:rPr>
              <a:t> </a:t>
            </a:r>
            <a:r>
              <a:rPr lang="en-US" dirty="0" err="1">
                <a:cs typeface="Calibri"/>
              </a:rPr>
              <a:t>jebkur</a:t>
            </a:r>
            <a:r>
              <a:rPr lang="en-US" dirty="0">
                <a:cs typeface="Calibri"/>
              </a:rPr>
              <a:t>, </a:t>
            </a:r>
            <a:r>
              <a:rPr lang="en-US" dirty="0" err="1">
                <a:cs typeface="Calibri"/>
              </a:rPr>
              <a:t>izmantojot</a:t>
            </a:r>
            <a:r>
              <a:rPr lang="en-US" dirty="0">
                <a:cs typeface="Calibri"/>
              </a:rPr>
              <a:t> Google </a:t>
            </a:r>
            <a:r>
              <a:rPr lang="en-US" dirty="0" err="1">
                <a:cs typeface="Calibri"/>
              </a:rPr>
              <a:t>mākoņglabāšanu</a:t>
            </a:r>
            <a:r>
              <a:rPr lang="en-US" dirty="0">
                <a:cs typeface="Calibri"/>
              </a:rPr>
              <a:t>, </a:t>
            </a:r>
            <a:r>
              <a:rPr lang="en-US" dirty="0" err="1">
                <a:cs typeface="Calibri"/>
              </a:rPr>
              <a:t>pieņemot</a:t>
            </a:r>
            <a:r>
              <a:rPr lang="en-US" dirty="0">
                <a:cs typeface="Calibri"/>
              </a:rPr>
              <a:t>, </a:t>
            </a:r>
            <a:r>
              <a:rPr lang="en-US" dirty="0" err="1">
                <a:cs typeface="Calibri"/>
              </a:rPr>
              <a:t>ka</a:t>
            </a:r>
            <a:r>
              <a:rPr lang="en-US" dirty="0">
                <a:cs typeface="Calibri"/>
              </a:rPr>
              <a:t> </a:t>
            </a:r>
            <a:r>
              <a:rPr lang="en-US" dirty="0" err="1">
                <a:cs typeface="Calibri"/>
              </a:rPr>
              <a:t>lietotājam</a:t>
            </a:r>
            <a:r>
              <a:rPr lang="en-US" dirty="0">
                <a:cs typeface="Calibri"/>
              </a:rPr>
              <a:t> </a:t>
            </a:r>
            <a:r>
              <a:rPr lang="en-US" dirty="0" err="1">
                <a:cs typeface="Calibri"/>
              </a:rPr>
              <a:t>ir</a:t>
            </a:r>
            <a:r>
              <a:rPr lang="en-US" dirty="0">
                <a:cs typeface="Calibri"/>
              </a:rPr>
              <a:t> </a:t>
            </a:r>
            <a:r>
              <a:rPr lang="en-US" dirty="0" err="1">
                <a:cs typeface="Calibri"/>
              </a:rPr>
              <a:t>savienojums</a:t>
            </a:r>
            <a:r>
              <a:rPr lang="en-US" dirty="0">
                <a:cs typeface="Calibri"/>
              </a:rPr>
              <a:t> </a:t>
            </a:r>
            <a:r>
              <a:rPr lang="en-US" dirty="0" err="1">
                <a:cs typeface="Calibri"/>
              </a:rPr>
              <a:t>ar</a:t>
            </a:r>
            <a:r>
              <a:rPr lang="en-US" dirty="0">
                <a:cs typeface="Calibri"/>
              </a:rPr>
              <a:t> </a:t>
            </a:r>
            <a:r>
              <a:rPr lang="en-US" dirty="0" err="1">
                <a:cs typeface="Calibri"/>
              </a:rPr>
              <a:t>internetu</a:t>
            </a:r>
            <a:r>
              <a:rPr lang="en-US" dirty="0">
                <a:cs typeface="Calibri"/>
              </a:rPr>
              <a:t>. </a:t>
            </a:r>
          </a:p>
          <a:p>
            <a:r>
              <a:rPr lang="en-US" dirty="0">
                <a:cs typeface="Calibri"/>
              </a:rPr>
              <a:t>Google Drive </a:t>
            </a:r>
            <a:r>
              <a:rPr lang="en-US" dirty="0" err="1">
                <a:cs typeface="Calibri"/>
              </a:rPr>
              <a:t>ir</a:t>
            </a:r>
            <a:r>
              <a:rPr lang="en-US" dirty="0">
                <a:cs typeface="Calibri"/>
              </a:rPr>
              <a:t> </a:t>
            </a:r>
            <a:r>
              <a:rPr lang="en-US" dirty="0" err="1">
                <a:cs typeface="Calibri"/>
              </a:rPr>
              <a:t>dažas</a:t>
            </a:r>
            <a:r>
              <a:rPr lang="en-US" dirty="0">
                <a:cs typeface="Calibri"/>
              </a:rPr>
              <a:t> </a:t>
            </a:r>
            <a:r>
              <a:rPr lang="en-US" dirty="0" err="1">
                <a:cs typeface="Calibri"/>
              </a:rPr>
              <a:t>lieliskas</a:t>
            </a:r>
            <a:r>
              <a:rPr lang="en-US" dirty="0">
                <a:cs typeface="Calibri"/>
              </a:rPr>
              <a:t> </a:t>
            </a:r>
            <a:r>
              <a:rPr lang="en-US" dirty="0" err="1">
                <a:cs typeface="Calibri"/>
              </a:rPr>
              <a:t>iespējas</a:t>
            </a:r>
            <a:r>
              <a:rPr lang="en-US" dirty="0">
                <a:cs typeface="Calibri"/>
              </a:rPr>
              <a:t> </a:t>
            </a:r>
            <a:r>
              <a:rPr lang="en-US" dirty="0" err="1">
                <a:cs typeface="Calibri"/>
              </a:rPr>
              <a:t>kā</a:t>
            </a:r>
            <a:r>
              <a:rPr lang="en-US" dirty="0">
                <a:cs typeface="Calibri"/>
              </a:rPr>
              <a:t> </a:t>
            </a:r>
            <a:r>
              <a:rPr lang="en-US" dirty="0" err="1">
                <a:cs typeface="Calibri"/>
              </a:rPr>
              <a:t>nevainojama</a:t>
            </a:r>
            <a:r>
              <a:rPr lang="en-US" dirty="0">
                <a:cs typeface="Calibri"/>
              </a:rPr>
              <a:t> </a:t>
            </a:r>
            <a:r>
              <a:rPr lang="en-US" dirty="0" err="1">
                <a:cs typeface="Calibri"/>
              </a:rPr>
              <a:t>integrācija</a:t>
            </a:r>
            <a:r>
              <a:rPr lang="en-US" dirty="0">
                <a:cs typeface="Calibri"/>
              </a:rPr>
              <a:t> </a:t>
            </a:r>
            <a:r>
              <a:rPr lang="en-US" dirty="0" err="1">
                <a:cs typeface="Calibri"/>
              </a:rPr>
              <a:t>ar</a:t>
            </a:r>
            <a:r>
              <a:rPr lang="en-US" dirty="0">
                <a:cs typeface="Calibri"/>
              </a:rPr>
              <a:t> </a:t>
            </a:r>
            <a:r>
              <a:rPr lang="en-US" dirty="0" err="1">
                <a:cs typeface="Calibri"/>
              </a:rPr>
              <a:t>citām</a:t>
            </a:r>
            <a:r>
              <a:rPr lang="en-US" dirty="0">
                <a:cs typeface="Calibri"/>
              </a:rPr>
              <a:t> Google Suite </a:t>
            </a:r>
            <a:r>
              <a:rPr lang="en-US" dirty="0" err="1">
                <a:cs typeface="Calibri"/>
              </a:rPr>
              <a:t>programmatūrām</a:t>
            </a:r>
            <a:r>
              <a:rPr lang="en-US" dirty="0">
                <a:cs typeface="Calibri"/>
              </a:rPr>
              <a:t>. </a:t>
            </a:r>
            <a:r>
              <a:rPr lang="en-US" dirty="0" err="1">
                <a:cs typeface="Calibri"/>
              </a:rPr>
              <a:t>Lietotāji</a:t>
            </a:r>
            <a:r>
              <a:rPr lang="en-US" dirty="0">
                <a:cs typeface="Calibri"/>
              </a:rPr>
              <a:t> </a:t>
            </a:r>
            <a:r>
              <a:rPr lang="en-US" dirty="0" err="1">
                <a:cs typeface="Calibri"/>
              </a:rPr>
              <a:t>var</a:t>
            </a:r>
            <a:r>
              <a:rPr lang="en-US" dirty="0">
                <a:cs typeface="Calibri"/>
              </a:rPr>
              <a:t> </a:t>
            </a:r>
            <a:r>
              <a:rPr lang="en-US" dirty="0" err="1">
                <a:cs typeface="Calibri"/>
              </a:rPr>
              <a:t>arī</a:t>
            </a:r>
            <a:r>
              <a:rPr lang="en-US" dirty="0">
                <a:cs typeface="Calibri"/>
              </a:rPr>
              <a:t> </a:t>
            </a:r>
            <a:r>
              <a:rPr lang="en-US" dirty="0" err="1">
                <a:cs typeface="Calibri"/>
              </a:rPr>
              <a:t>koplietot</a:t>
            </a:r>
            <a:r>
              <a:rPr lang="en-US" dirty="0">
                <a:cs typeface="Calibri"/>
              </a:rPr>
              <a:t> </a:t>
            </a:r>
            <a:r>
              <a:rPr lang="en-US" dirty="0" err="1">
                <a:cs typeface="Calibri"/>
              </a:rPr>
              <a:t>failus</a:t>
            </a:r>
            <a:r>
              <a:rPr lang="en-US" dirty="0">
                <a:cs typeface="Calibri"/>
              </a:rPr>
              <a:t> </a:t>
            </a:r>
            <a:r>
              <a:rPr lang="en-US" dirty="0" err="1">
                <a:cs typeface="Calibri"/>
              </a:rPr>
              <a:t>savās</a:t>
            </a:r>
            <a:r>
              <a:rPr lang="en-US" dirty="0">
                <a:cs typeface="Calibri"/>
              </a:rPr>
              <a:t> </a:t>
            </a:r>
            <a:r>
              <a:rPr lang="en-US" dirty="0" err="1">
                <a:cs typeface="Calibri"/>
              </a:rPr>
              <a:t>mapēs</a:t>
            </a:r>
            <a:r>
              <a:rPr lang="en-US" dirty="0">
                <a:cs typeface="Calibri"/>
              </a:rPr>
              <a:t> un </a:t>
            </a:r>
            <a:r>
              <a:rPr lang="en-US" dirty="0" err="1">
                <a:cs typeface="Calibri"/>
              </a:rPr>
              <a:t>failus</a:t>
            </a:r>
            <a:r>
              <a:rPr lang="en-US" dirty="0">
                <a:cs typeface="Calibri"/>
              </a:rPr>
              <a:t>, </a:t>
            </a:r>
            <a:r>
              <a:rPr lang="en-US" dirty="0" err="1">
                <a:cs typeface="Calibri"/>
              </a:rPr>
              <a:t>kurus</a:t>
            </a:r>
            <a:r>
              <a:rPr lang="en-US" dirty="0">
                <a:cs typeface="Calibri"/>
              </a:rPr>
              <a:t> </a:t>
            </a:r>
            <a:r>
              <a:rPr lang="en-US" dirty="0" err="1">
                <a:cs typeface="Calibri"/>
              </a:rPr>
              <a:t>citi</a:t>
            </a:r>
            <a:r>
              <a:rPr lang="en-US" dirty="0">
                <a:cs typeface="Calibri"/>
              </a:rPr>
              <a:t> </a:t>
            </a:r>
            <a:r>
              <a:rPr lang="en-US" dirty="0" err="1">
                <a:cs typeface="Calibri"/>
              </a:rPr>
              <a:t>lietotāji</a:t>
            </a:r>
            <a:r>
              <a:rPr lang="en-US" dirty="0">
                <a:cs typeface="Calibri"/>
              </a:rPr>
              <a:t> </a:t>
            </a:r>
            <a:r>
              <a:rPr lang="en-US" dirty="0" err="1">
                <a:cs typeface="Calibri"/>
              </a:rPr>
              <a:t>var</a:t>
            </a:r>
            <a:r>
              <a:rPr lang="en-US" dirty="0">
                <a:cs typeface="Calibri"/>
              </a:rPr>
              <a:t> </a:t>
            </a:r>
            <a:r>
              <a:rPr lang="en-US" dirty="0" err="1">
                <a:cs typeface="Calibri"/>
              </a:rPr>
              <a:t>rediģēt</a:t>
            </a:r>
            <a:r>
              <a:rPr lang="en-US" dirty="0">
                <a:cs typeface="Calibri"/>
              </a:rPr>
              <a:t> </a:t>
            </a:r>
            <a:r>
              <a:rPr lang="en-US" dirty="0" err="1">
                <a:cs typeface="Calibri"/>
              </a:rPr>
              <a:t>vai</a:t>
            </a:r>
            <a:r>
              <a:rPr lang="en-US" dirty="0">
                <a:cs typeface="Calibri"/>
              </a:rPr>
              <a:t> </a:t>
            </a:r>
            <a:r>
              <a:rPr lang="en-US" dirty="0" err="1">
                <a:cs typeface="Calibri"/>
              </a:rPr>
              <a:t>mainīt</a:t>
            </a:r>
            <a:r>
              <a:rPr lang="en-US" dirty="0">
                <a:cs typeface="Calibri"/>
              </a:rPr>
              <a:t>, </a:t>
            </a:r>
            <a:r>
              <a:rPr lang="en-US" dirty="0" err="1">
                <a:cs typeface="Calibri"/>
              </a:rPr>
              <a:t>pieņemot</a:t>
            </a:r>
            <a:r>
              <a:rPr lang="en-US" dirty="0">
                <a:cs typeface="Calibri"/>
              </a:rPr>
              <a:t>, </a:t>
            </a:r>
            <a:r>
              <a:rPr lang="en-US" dirty="0" err="1">
                <a:cs typeface="Calibri"/>
              </a:rPr>
              <a:t>ka</a:t>
            </a:r>
            <a:r>
              <a:rPr lang="en-US" dirty="0">
                <a:cs typeface="Calibri"/>
              </a:rPr>
              <a:t> </a:t>
            </a:r>
            <a:r>
              <a:rPr lang="en-US" dirty="0" err="1">
                <a:cs typeface="Calibri"/>
              </a:rPr>
              <a:t>viņiem</a:t>
            </a:r>
            <a:r>
              <a:rPr lang="en-US" dirty="0">
                <a:cs typeface="Calibri"/>
              </a:rPr>
              <a:t> </a:t>
            </a:r>
            <a:r>
              <a:rPr lang="en-US" dirty="0" err="1">
                <a:cs typeface="Calibri"/>
              </a:rPr>
              <a:t>ir</a:t>
            </a:r>
            <a:r>
              <a:rPr lang="en-US" dirty="0">
                <a:cs typeface="Calibri"/>
              </a:rPr>
              <a:t> </a:t>
            </a:r>
            <a:r>
              <a:rPr lang="en-US" dirty="0" err="1">
                <a:cs typeface="Calibri"/>
              </a:rPr>
              <a:t>dotas</a:t>
            </a:r>
            <a:r>
              <a:rPr lang="en-US" dirty="0">
                <a:cs typeface="Calibri"/>
              </a:rPr>
              <a:t> </a:t>
            </a:r>
            <a:r>
              <a:rPr lang="en-US" dirty="0" err="1">
                <a:cs typeface="Calibri"/>
              </a:rPr>
              <a:t>tiesības</a:t>
            </a:r>
            <a:r>
              <a:rPr lang="en-US" dirty="0">
                <a:cs typeface="Calibri"/>
              </a:rPr>
              <a:t> to </a:t>
            </a:r>
            <a:r>
              <a:rPr lang="en-US" dirty="0" err="1">
                <a:cs typeface="Calibri"/>
              </a:rPr>
              <a:t>darīt</a:t>
            </a:r>
            <a:r>
              <a:rPr lang="en-US" dirty="0">
                <a:cs typeface="Calibri"/>
              </a:rPr>
              <a:t>. Google Drive </a:t>
            </a:r>
            <a:r>
              <a:rPr lang="en-US" dirty="0" err="1">
                <a:cs typeface="Calibri"/>
              </a:rPr>
              <a:t>arī</a:t>
            </a:r>
            <a:r>
              <a:rPr lang="en-US" dirty="0">
                <a:cs typeface="Calibri"/>
              </a:rPr>
              <a:t> </a:t>
            </a:r>
            <a:r>
              <a:rPr lang="en-US" dirty="0" err="1">
                <a:cs typeface="Calibri"/>
              </a:rPr>
              <a:t>ir</a:t>
            </a:r>
            <a:r>
              <a:rPr lang="en-US" dirty="0">
                <a:cs typeface="Calibri"/>
              </a:rPr>
              <a:t> </a:t>
            </a:r>
            <a:r>
              <a:rPr lang="en-US" dirty="0" err="1">
                <a:cs typeface="Calibri"/>
              </a:rPr>
              <a:t>ļoti</a:t>
            </a:r>
            <a:r>
              <a:rPr lang="en-US" dirty="0">
                <a:cs typeface="Calibri"/>
              </a:rPr>
              <a:t> </a:t>
            </a:r>
            <a:r>
              <a:rPr lang="en-US" dirty="0" err="1">
                <a:cs typeface="Calibri"/>
              </a:rPr>
              <a:t>pieejama</a:t>
            </a:r>
            <a:r>
              <a:rPr lang="en-US" dirty="0">
                <a:cs typeface="Calibri"/>
              </a:rPr>
              <a:t> </a:t>
            </a:r>
            <a:r>
              <a:rPr lang="en-US" dirty="0" err="1">
                <a:cs typeface="Calibri"/>
              </a:rPr>
              <a:t>cena</a:t>
            </a:r>
            <a:r>
              <a:rPr lang="en-US" dirty="0">
                <a:cs typeface="Calibri"/>
              </a:rPr>
              <a:t>, </a:t>
            </a:r>
            <a:r>
              <a:rPr lang="en-US" dirty="0" err="1">
                <a:cs typeface="Calibri"/>
              </a:rPr>
              <a:t>ja</a:t>
            </a:r>
            <a:r>
              <a:rPr lang="en-US" dirty="0">
                <a:cs typeface="Calibri"/>
              </a:rPr>
              <a:t> </a:t>
            </a:r>
            <a:r>
              <a:rPr lang="en-US" dirty="0" err="1">
                <a:cs typeface="Calibri"/>
              </a:rPr>
              <a:t>kāds</a:t>
            </a:r>
            <a:r>
              <a:rPr lang="en-US" dirty="0">
                <a:cs typeface="Calibri"/>
              </a:rPr>
              <a:t> </a:t>
            </a:r>
            <a:r>
              <a:rPr lang="en-US" dirty="0" err="1">
                <a:cs typeface="Calibri"/>
              </a:rPr>
              <a:t>lietotājs</a:t>
            </a:r>
            <a:r>
              <a:rPr lang="en-US" dirty="0">
                <a:cs typeface="Calibri"/>
              </a:rPr>
              <a:t> </a:t>
            </a:r>
            <a:r>
              <a:rPr lang="en-US" dirty="0" err="1">
                <a:cs typeface="Calibri"/>
              </a:rPr>
              <a:t>grib</a:t>
            </a:r>
            <a:r>
              <a:rPr lang="en-US" dirty="0">
                <a:cs typeface="Calibri"/>
              </a:rPr>
              <a:t> </a:t>
            </a:r>
            <a:r>
              <a:rPr lang="en-US" dirty="0" err="1">
                <a:cs typeface="Calibri"/>
              </a:rPr>
              <a:t>lielāku</a:t>
            </a:r>
            <a:r>
              <a:rPr lang="en-US" dirty="0">
                <a:cs typeface="Calibri"/>
              </a:rPr>
              <a:t> </a:t>
            </a:r>
            <a:r>
              <a:rPr lang="en-US" dirty="0" err="1">
                <a:cs typeface="Calibri"/>
              </a:rPr>
              <a:t>datu</a:t>
            </a:r>
            <a:r>
              <a:rPr lang="en-US" dirty="0">
                <a:cs typeface="Calibri"/>
              </a:rPr>
              <a:t> </a:t>
            </a:r>
            <a:r>
              <a:rPr lang="en-US" dirty="0" err="1">
                <a:cs typeface="Calibri"/>
              </a:rPr>
              <a:t>glabāšanu</a:t>
            </a:r>
            <a:r>
              <a:rPr lang="en-US" dirty="0">
                <a:cs typeface="Calibri"/>
              </a:rPr>
              <a:t>. </a:t>
            </a:r>
          </a:p>
          <a:p>
            <a:r>
              <a:rPr lang="en-US" dirty="0">
                <a:cs typeface="Calibri"/>
              </a:rPr>
              <a:t>Google Drive </a:t>
            </a:r>
            <a:r>
              <a:rPr lang="en-US" dirty="0" err="1">
                <a:cs typeface="Calibri"/>
              </a:rPr>
              <a:t>ir</a:t>
            </a:r>
            <a:r>
              <a:rPr lang="en-US" dirty="0">
                <a:cs typeface="Calibri"/>
              </a:rPr>
              <a:t> </a:t>
            </a:r>
            <a:r>
              <a:rPr lang="en-US" dirty="0" err="1">
                <a:cs typeface="Calibri"/>
              </a:rPr>
              <a:t>arī</a:t>
            </a:r>
            <a:r>
              <a:rPr lang="en-US" dirty="0">
                <a:cs typeface="Calibri"/>
              </a:rPr>
              <a:t> </a:t>
            </a:r>
            <a:r>
              <a:rPr lang="en-US" dirty="0" err="1">
                <a:cs typeface="Calibri"/>
              </a:rPr>
              <a:t>vairākas</a:t>
            </a:r>
            <a:r>
              <a:rPr lang="en-US" dirty="0">
                <a:cs typeface="Calibri"/>
              </a:rPr>
              <a:t> </a:t>
            </a:r>
            <a:r>
              <a:rPr lang="en-US" dirty="0" err="1">
                <a:cs typeface="Calibri"/>
              </a:rPr>
              <a:t>iespējas</a:t>
            </a:r>
            <a:r>
              <a:rPr lang="en-US" dirty="0">
                <a:cs typeface="Calibri"/>
              </a:rPr>
              <a:t> </a:t>
            </a:r>
            <a:r>
              <a:rPr lang="en-US" dirty="0" err="1">
                <a:cs typeface="Calibri"/>
              </a:rPr>
              <a:t>trešās</a:t>
            </a:r>
            <a:r>
              <a:rPr lang="en-US" dirty="0">
                <a:cs typeface="Calibri"/>
              </a:rPr>
              <a:t> </a:t>
            </a:r>
            <a:r>
              <a:rPr lang="en-US" dirty="0" err="1">
                <a:cs typeface="Calibri"/>
              </a:rPr>
              <a:t>puses</a:t>
            </a:r>
            <a:r>
              <a:rPr lang="en-US" dirty="0">
                <a:cs typeface="Calibri"/>
              </a:rPr>
              <a:t> </a:t>
            </a:r>
            <a:r>
              <a:rPr lang="en-US" dirty="0" err="1">
                <a:cs typeface="Calibri"/>
              </a:rPr>
              <a:t>programmatūrai</a:t>
            </a:r>
            <a:r>
              <a:rPr lang="en-US" dirty="0">
                <a:cs typeface="Calibri"/>
              </a:rPr>
              <a:t>. </a:t>
            </a:r>
            <a:r>
              <a:rPr lang="en-US" dirty="0" err="1">
                <a:cs typeface="Calibri"/>
              </a:rPr>
              <a:t>Piemēram</a:t>
            </a:r>
            <a:r>
              <a:rPr lang="en-US" dirty="0">
                <a:cs typeface="Calibri"/>
              </a:rPr>
              <a:t>, Google Drive </a:t>
            </a:r>
            <a:r>
              <a:rPr lang="en-US" dirty="0" err="1">
                <a:cs typeface="Calibri"/>
              </a:rPr>
              <a:t>var</a:t>
            </a:r>
            <a:r>
              <a:rPr lang="en-US" dirty="0">
                <a:cs typeface="Calibri"/>
              </a:rPr>
              <a:t> </a:t>
            </a:r>
            <a:r>
              <a:rPr lang="en-US" dirty="0" err="1">
                <a:cs typeface="Calibri"/>
              </a:rPr>
              <a:t>integrēt</a:t>
            </a:r>
            <a:r>
              <a:rPr lang="en-US" dirty="0">
                <a:cs typeface="Calibri"/>
              </a:rPr>
              <a:t> Slack and Trello. </a:t>
            </a:r>
          </a:p>
          <a:p>
            <a:pPr algn="l"/>
            <a:r>
              <a:rPr lang="en-US" dirty="0" err="1">
                <a:solidFill>
                  <a:srgbClr val="F9A169"/>
                </a:solidFill>
                <a:cs typeface="Calibri"/>
              </a:rPr>
              <a:t>Saite</a:t>
            </a:r>
            <a:r>
              <a:rPr lang="en-US" dirty="0">
                <a:solidFill>
                  <a:srgbClr val="F9A169"/>
                </a:solidFill>
                <a:cs typeface="Calibri"/>
              </a:rPr>
              <a:t> </a:t>
            </a:r>
            <a:r>
              <a:rPr lang="en-US" dirty="0" err="1">
                <a:solidFill>
                  <a:srgbClr val="F9A169"/>
                </a:solidFill>
                <a:cs typeface="Calibri"/>
              </a:rPr>
              <a:t>uz</a:t>
            </a:r>
            <a:r>
              <a:rPr lang="en-US" dirty="0">
                <a:solidFill>
                  <a:srgbClr val="F9A169"/>
                </a:solidFill>
                <a:cs typeface="Calibri"/>
              </a:rPr>
              <a:t> </a:t>
            </a:r>
            <a:r>
              <a:rPr lang="en-US" dirty="0" err="1">
                <a:solidFill>
                  <a:srgbClr val="F9A169"/>
                </a:solidFill>
                <a:cs typeface="Calibri"/>
              </a:rPr>
              <a:t>rīka</a:t>
            </a:r>
            <a:r>
              <a:rPr lang="en-US" dirty="0">
                <a:solidFill>
                  <a:srgbClr val="F9A169"/>
                </a:solidFill>
                <a:cs typeface="Calibri"/>
              </a:rPr>
              <a:t> </a:t>
            </a:r>
            <a:r>
              <a:rPr lang="en-US" dirty="0" err="1">
                <a:solidFill>
                  <a:srgbClr val="F9A169"/>
                </a:solidFill>
                <a:cs typeface="Calibri"/>
              </a:rPr>
              <a:t>vietni</a:t>
            </a:r>
            <a:r>
              <a:rPr lang="en-US" dirty="0">
                <a:solidFill>
                  <a:srgbClr val="F9A169"/>
                </a:solidFill>
                <a:cs typeface="Calibri"/>
              </a:rPr>
              <a:t>: </a:t>
            </a:r>
            <a:r>
              <a:rPr lang="en-US" b="0" i="0" u="sng" dirty="0">
                <a:solidFill>
                  <a:srgbClr val="F9A169"/>
                </a:solidFill>
                <a:effectLst/>
                <a:hlinkClick r:id="rId2">
                  <a:extLst>
                    <a:ext uri="{A12FA001-AC4F-418D-AE19-62706E023703}">
                      <ahyp:hlinkClr xmlns:ahyp="http://schemas.microsoft.com/office/drawing/2018/hyperlinkcolor" val="tx"/>
                    </a:ext>
                  </a:extLst>
                </a:hlinkClick>
              </a:rPr>
              <a:t>Cloud Storage for Work and Home - Google Drive</a:t>
            </a:r>
          </a:p>
          <a:p>
            <a:endParaRPr lang="en-US" dirty="0">
              <a:cs typeface="Calibri"/>
            </a:endParaRPr>
          </a:p>
          <a:p>
            <a:br>
              <a:rPr lang="en-US" dirty="0"/>
            </a:br>
            <a:endParaRPr lang="x-none" dirty="0">
              <a:solidFill>
                <a:schemeClr val="tx1"/>
              </a:solidFill>
            </a:endParaRPr>
          </a:p>
        </p:txBody>
      </p:sp>
      <p:sp>
        <p:nvSpPr>
          <p:cNvPr id="6" name="Text Placeholder 5">
            <a:extLst>
              <a:ext uri="{FF2B5EF4-FFF2-40B4-BE49-F238E27FC236}">
                <a16:creationId xmlns:a16="http://schemas.microsoft.com/office/drawing/2014/main" id="{AAB0E2CD-E356-B9DD-6946-2D1B11085769}"/>
              </a:ext>
            </a:extLst>
          </p:cNvPr>
          <p:cNvSpPr>
            <a:spLocks noGrp="1"/>
          </p:cNvSpPr>
          <p:nvPr>
            <p:ph type="body" sz="quarter" idx="18"/>
          </p:nvPr>
        </p:nvSpPr>
        <p:spPr>
          <a:xfrm>
            <a:off x="97691" y="255533"/>
            <a:ext cx="11376224" cy="972662"/>
          </a:xfrm>
        </p:spPr>
        <p:txBody>
          <a:bodyPr/>
          <a:lstStyle/>
          <a:p>
            <a:r>
              <a:rPr lang="en-IE" dirty="0"/>
              <a:t>Rīks Nr. 2: Google Drive	</a:t>
            </a:r>
          </a:p>
        </p:txBody>
      </p:sp>
      <p:pic>
        <p:nvPicPr>
          <p:cNvPr id="7" name="Picture 6" descr="A picture containing text, clipart&#10;&#10;Description automatically generated">
            <a:extLst>
              <a:ext uri="{FF2B5EF4-FFF2-40B4-BE49-F238E27FC236}">
                <a16:creationId xmlns:a16="http://schemas.microsoft.com/office/drawing/2014/main" id="{F0A340C9-04E9-D94F-7687-3562CAD7B4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0671" y="471631"/>
            <a:ext cx="2935226" cy="563928"/>
          </a:xfrm>
          <a:prstGeom prst="rect">
            <a:avLst/>
          </a:prstGeom>
        </p:spPr>
      </p:pic>
    </p:spTree>
    <p:extLst>
      <p:ext uri="{BB962C8B-B14F-4D97-AF65-F5344CB8AC3E}">
        <p14:creationId xmlns:p14="http://schemas.microsoft.com/office/powerpoint/2010/main" val="2745809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063E7B-04B4-6B4B-B1D3-53A3974A8B17}"/>
              </a:ext>
            </a:extLst>
          </p:cNvPr>
          <p:cNvSpPr>
            <a:spLocks noGrp="1"/>
          </p:cNvSpPr>
          <p:nvPr>
            <p:ph type="body" sz="quarter" idx="16"/>
          </p:nvPr>
        </p:nvSpPr>
        <p:spPr/>
        <p:txBody>
          <a:bodyPr/>
          <a:lstStyle/>
          <a:p>
            <a:pPr rtl="0">
              <a:spcBef>
                <a:spcPts val="0"/>
              </a:spcBef>
              <a:spcAft>
                <a:spcPts val="0"/>
              </a:spcAft>
            </a:pPr>
            <a:r>
              <a:rPr lang="en-US" b="1" i="0" u="none" strike="noStrike" dirty="0">
                <a:solidFill>
                  <a:srgbClr val="142D55"/>
                </a:solidFill>
                <a:effectLst/>
                <a:latin typeface="Calibri" panose="020F0502020204030204" pitchFamily="34" charset="0"/>
              </a:rPr>
              <a:t>Google Drive </a:t>
            </a:r>
            <a:r>
              <a:rPr lang="en-US" b="1" i="0" u="none" strike="noStrike" dirty="0" err="1">
                <a:solidFill>
                  <a:srgbClr val="142D55"/>
                </a:solidFill>
                <a:effectLst/>
                <a:latin typeface="Calibri" panose="020F0502020204030204" pitchFamily="34" charset="0"/>
              </a:rPr>
              <a:t>plusi</a:t>
            </a:r>
            <a:r>
              <a:rPr lang="en-US" b="1" i="0" u="none" strike="noStrike" dirty="0">
                <a:solidFill>
                  <a:srgbClr val="142D55"/>
                </a:solidFill>
                <a:effectLst/>
                <a:latin typeface="Calibri" panose="020F0502020204030204" pitchFamily="34" charset="0"/>
              </a:rPr>
              <a:t>:</a:t>
            </a:r>
          </a:p>
          <a:p>
            <a:pPr marL="342900" indent="-342900" rtl="0">
              <a:spcBef>
                <a:spcPts val="0"/>
              </a:spcBef>
              <a:spcAft>
                <a:spcPts val="0"/>
              </a:spcAft>
              <a:buFont typeface="Arial" panose="020B0604020202020204" pitchFamily="34" charset="0"/>
              <a:buChar char="•"/>
            </a:pPr>
            <a:r>
              <a:rPr lang="en-US" i="0" u="none" strike="noStrike" dirty="0" err="1">
                <a:solidFill>
                  <a:srgbClr val="142D55"/>
                </a:solidFill>
                <a:effectLst/>
                <a:latin typeface="Calibri" panose="020F0502020204030204" pitchFamily="34" charset="0"/>
              </a:rPr>
              <a:t>Ļoti</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veigli</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lietot</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maza</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mācīšanās</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līkne</a:t>
            </a:r>
            <a:endParaRPr lang="en-US" i="0" u="none" strike="noStrike" dirty="0">
              <a:solidFill>
                <a:srgbClr val="142D55"/>
              </a:solidFill>
              <a:effectLst/>
              <a:latin typeface="Calibri" panose="020F0502020204030204" pitchFamily="34" charset="0"/>
            </a:endParaRPr>
          </a:p>
          <a:p>
            <a:pPr marL="342900" indent="-342900" rtl="0">
              <a:spcBef>
                <a:spcPts val="0"/>
              </a:spcBef>
              <a:spcAft>
                <a:spcPts val="0"/>
              </a:spcAft>
              <a:buFont typeface="Arial" panose="020B0604020202020204" pitchFamily="34" charset="0"/>
              <a:buChar char="•"/>
            </a:pPr>
            <a:r>
              <a:rPr lang="en-US" i="0" u="none" strike="noStrike" dirty="0" err="1">
                <a:solidFill>
                  <a:srgbClr val="142D55"/>
                </a:solidFill>
                <a:effectLst/>
                <a:latin typeface="Calibri" panose="020F0502020204030204" pitchFamily="34" charset="0"/>
              </a:rPr>
              <a:t>Liels</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apjoms</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bezmaksas</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glabāšanai</a:t>
            </a:r>
            <a:r>
              <a:rPr lang="en-US" i="0" u="none" strike="noStrike" dirty="0">
                <a:solidFill>
                  <a:srgbClr val="142D55"/>
                </a:solidFill>
                <a:effectLst/>
                <a:latin typeface="Calibri" panose="020F0502020204030204" pitchFamily="34" charset="0"/>
              </a:rPr>
              <a:t> (15GB)</a:t>
            </a:r>
          </a:p>
          <a:p>
            <a:pPr marL="342900" indent="-342900" rtl="0">
              <a:spcBef>
                <a:spcPts val="0"/>
              </a:spcBef>
              <a:spcAft>
                <a:spcPts val="0"/>
              </a:spcAft>
              <a:buFont typeface="Arial" panose="020B0604020202020204" pitchFamily="34" charset="0"/>
              <a:buChar char="•"/>
            </a:pPr>
            <a:r>
              <a:rPr lang="en-US" i="0" u="none" strike="noStrike" dirty="0" err="1">
                <a:solidFill>
                  <a:srgbClr val="142D55"/>
                </a:solidFill>
                <a:effectLst/>
                <a:latin typeface="Calibri" panose="020F0502020204030204" pitchFamily="34" charset="0"/>
              </a:rPr>
              <a:t>Nevainojama</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integrācija</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starp</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trešās</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puses</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programmatūru</a:t>
            </a:r>
            <a:r>
              <a:rPr lang="en-US" i="0" u="none" strike="noStrike" dirty="0">
                <a:solidFill>
                  <a:srgbClr val="142D55"/>
                </a:solidFill>
                <a:effectLst/>
                <a:latin typeface="Calibri" panose="020F0502020204030204" pitchFamily="34" charset="0"/>
              </a:rPr>
              <a:t> un </a:t>
            </a:r>
            <a:r>
              <a:rPr lang="en-US" i="0" u="none" strike="noStrike" dirty="0" err="1">
                <a:solidFill>
                  <a:srgbClr val="142D55"/>
                </a:solidFill>
                <a:effectLst/>
                <a:latin typeface="Calibri" panose="020F0502020204030204" pitchFamily="34" charset="0"/>
              </a:rPr>
              <a:t>citu</a:t>
            </a:r>
            <a:r>
              <a:rPr lang="en-US" i="0" u="none" strike="noStrike" dirty="0">
                <a:solidFill>
                  <a:srgbClr val="142D55"/>
                </a:solidFill>
                <a:effectLst/>
                <a:latin typeface="Calibri" panose="020F0502020204030204" pitchFamily="34" charset="0"/>
              </a:rPr>
              <a:t> Google </a:t>
            </a:r>
            <a:r>
              <a:rPr lang="en-US" i="0" u="none" strike="noStrike" dirty="0" err="1">
                <a:solidFill>
                  <a:srgbClr val="142D55"/>
                </a:solidFill>
                <a:effectLst/>
                <a:latin typeface="Calibri" panose="020F0502020204030204" pitchFamily="34" charset="0"/>
              </a:rPr>
              <a:t>programmatūru</a:t>
            </a:r>
            <a:endParaRPr lang="en-US" i="0" u="none" strike="noStrike" dirty="0">
              <a:solidFill>
                <a:srgbClr val="142D55"/>
              </a:solidFill>
              <a:effectLst/>
              <a:latin typeface="Calibri" panose="020F0502020204030204" pitchFamily="34" charset="0"/>
            </a:endParaRPr>
          </a:p>
          <a:p>
            <a:pPr rtl="0">
              <a:spcBef>
                <a:spcPts val="0"/>
              </a:spcBef>
              <a:spcAft>
                <a:spcPts val="0"/>
              </a:spcAft>
            </a:pPr>
            <a:endParaRPr lang="en-US" b="1" i="0" u="none" strike="noStrike" dirty="0">
              <a:solidFill>
                <a:srgbClr val="142D55"/>
              </a:solidFill>
              <a:effectLst/>
              <a:latin typeface="Calibri" panose="020F0502020204030204" pitchFamily="34" charset="0"/>
            </a:endParaRPr>
          </a:p>
          <a:p>
            <a:pPr rtl="0">
              <a:spcBef>
                <a:spcPts val="0"/>
              </a:spcBef>
              <a:spcAft>
                <a:spcPts val="0"/>
              </a:spcAft>
            </a:pPr>
            <a:r>
              <a:rPr lang="en-US" b="1" i="0" u="none" strike="noStrike" dirty="0">
                <a:solidFill>
                  <a:srgbClr val="142D55"/>
                </a:solidFill>
                <a:effectLst/>
                <a:latin typeface="Calibri" panose="020F0502020204030204" pitchFamily="34" charset="0"/>
              </a:rPr>
              <a:t>Google Drive </a:t>
            </a:r>
            <a:r>
              <a:rPr lang="en-US" b="1" i="0" u="none" strike="noStrike" dirty="0" err="1">
                <a:solidFill>
                  <a:srgbClr val="142D55"/>
                </a:solidFill>
                <a:effectLst/>
                <a:latin typeface="Calibri" panose="020F0502020204030204" pitchFamily="34" charset="0"/>
              </a:rPr>
              <a:t>mīnusi</a:t>
            </a:r>
            <a:r>
              <a:rPr lang="en-US" b="1" i="0" u="none" strike="noStrike" dirty="0">
                <a:solidFill>
                  <a:srgbClr val="142D55"/>
                </a:solidFill>
                <a:effectLst/>
                <a:latin typeface="Calibri" panose="020F0502020204030204" pitchFamily="34" charset="0"/>
              </a:rPr>
              <a:t>:</a:t>
            </a:r>
          </a:p>
          <a:p>
            <a:pPr marL="342900" indent="-342900" rtl="0">
              <a:spcBef>
                <a:spcPts val="0"/>
              </a:spcBef>
              <a:spcAft>
                <a:spcPts val="0"/>
              </a:spcAft>
              <a:buFont typeface="Arial" panose="020B0604020202020204" pitchFamily="34" charset="0"/>
              <a:buChar char="•"/>
            </a:pPr>
            <a:r>
              <a:rPr lang="en-US" i="0" u="none" strike="noStrike" dirty="0" err="1">
                <a:solidFill>
                  <a:srgbClr val="142D55"/>
                </a:solidFill>
                <a:effectLst/>
                <a:latin typeface="Calibri" panose="020F0502020204030204" pitchFamily="34" charset="0"/>
              </a:rPr>
              <a:t>Prasa</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savienojumu</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ar</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internetu</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lai</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piekļūtu</a:t>
            </a:r>
            <a:r>
              <a:rPr lang="en-US" i="0" u="none" strike="noStrike" dirty="0">
                <a:solidFill>
                  <a:srgbClr val="142D55"/>
                </a:solidFill>
                <a:effectLst/>
                <a:latin typeface="Calibri" panose="020F0502020204030204" pitchFamily="34" charset="0"/>
              </a:rPr>
              <a:t> un </a:t>
            </a:r>
            <a:r>
              <a:rPr lang="en-US" i="0" u="none" strike="noStrike" dirty="0" err="1">
                <a:solidFill>
                  <a:srgbClr val="142D55"/>
                </a:solidFill>
                <a:effectLst/>
                <a:latin typeface="Calibri" panose="020F0502020204030204" pitchFamily="34" charset="0"/>
              </a:rPr>
              <a:t>lietotu</a:t>
            </a:r>
            <a:endParaRPr lang="en-US" i="0" u="none" strike="noStrike" dirty="0">
              <a:solidFill>
                <a:srgbClr val="142D55"/>
              </a:solidFill>
              <a:effectLst/>
              <a:latin typeface="Calibri" panose="020F0502020204030204" pitchFamily="34" charset="0"/>
            </a:endParaRPr>
          </a:p>
          <a:p>
            <a:pPr marL="342900" indent="-342900" rtl="0">
              <a:spcBef>
                <a:spcPts val="0"/>
              </a:spcBef>
              <a:spcAft>
                <a:spcPts val="0"/>
              </a:spcAft>
              <a:buFont typeface="Arial" panose="020B0604020202020204" pitchFamily="34" charset="0"/>
              <a:buChar char="•"/>
            </a:pPr>
            <a:r>
              <a:rPr lang="en-US" i="0" u="none" strike="noStrike" dirty="0" err="1">
                <a:solidFill>
                  <a:srgbClr val="142D55"/>
                </a:solidFill>
                <a:effectLst/>
                <a:latin typeface="Calibri" panose="020F0502020204030204" pitchFamily="34" charset="0"/>
              </a:rPr>
              <a:t>Reģistrēšanās</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tiek</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prasīta</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pirms</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jūs</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variet</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sākt</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lietot</a:t>
            </a:r>
            <a:r>
              <a:rPr lang="en-US" i="0" u="none" strike="noStrike" dirty="0">
                <a:solidFill>
                  <a:srgbClr val="142D55"/>
                </a:solidFill>
                <a:effectLst/>
                <a:latin typeface="Calibri" panose="020F0502020204030204" pitchFamily="34" charset="0"/>
              </a:rPr>
              <a:t> </a:t>
            </a:r>
            <a:r>
              <a:rPr lang="en-US" i="0" u="none" strike="noStrike" dirty="0" err="1">
                <a:solidFill>
                  <a:srgbClr val="142D55"/>
                </a:solidFill>
                <a:effectLst/>
                <a:latin typeface="Calibri" panose="020F0502020204030204" pitchFamily="34" charset="0"/>
              </a:rPr>
              <a:t>produktu</a:t>
            </a:r>
            <a:r>
              <a:rPr lang="en-US" i="0" u="none" strike="noStrike" dirty="0">
                <a:solidFill>
                  <a:srgbClr val="142D55"/>
                </a:solidFill>
                <a:effectLst/>
                <a:latin typeface="Calibri" panose="020F0502020204030204" pitchFamily="34" charset="0"/>
              </a:rPr>
              <a:t> </a:t>
            </a:r>
            <a:br>
              <a:rPr lang="en-US" b="0" dirty="0">
                <a:effectLst/>
              </a:rPr>
            </a:br>
            <a:br>
              <a:rPr lang="en-US" dirty="0"/>
            </a:br>
            <a:endParaRPr lang="x-none" dirty="0">
              <a:solidFill>
                <a:schemeClr val="tx1"/>
              </a:solidFill>
            </a:endParaRPr>
          </a:p>
        </p:txBody>
      </p:sp>
      <p:sp>
        <p:nvSpPr>
          <p:cNvPr id="6" name="Text Placeholder 5">
            <a:extLst>
              <a:ext uri="{FF2B5EF4-FFF2-40B4-BE49-F238E27FC236}">
                <a16:creationId xmlns:a16="http://schemas.microsoft.com/office/drawing/2014/main" id="{AAB0E2CD-E356-B9DD-6946-2D1B11085769}"/>
              </a:ext>
            </a:extLst>
          </p:cNvPr>
          <p:cNvSpPr>
            <a:spLocks noGrp="1"/>
          </p:cNvSpPr>
          <p:nvPr>
            <p:ph type="body" sz="quarter" idx="18"/>
          </p:nvPr>
        </p:nvSpPr>
        <p:spPr>
          <a:xfrm>
            <a:off x="375945" y="255533"/>
            <a:ext cx="11097969" cy="1275556"/>
          </a:xfrm>
        </p:spPr>
        <p:txBody>
          <a:bodyPr/>
          <a:lstStyle/>
          <a:p>
            <a:r>
              <a:rPr lang="en-IE" dirty="0"/>
              <a:t>Plusi &amp; mīnusi Google Drive 	</a:t>
            </a:r>
          </a:p>
        </p:txBody>
      </p:sp>
      <p:pic>
        <p:nvPicPr>
          <p:cNvPr id="7" name="Picture 6" descr="A picture containing text, clipart&#10;&#10;Description automatically generated">
            <a:extLst>
              <a:ext uri="{FF2B5EF4-FFF2-40B4-BE49-F238E27FC236}">
                <a16:creationId xmlns:a16="http://schemas.microsoft.com/office/drawing/2014/main" id="{915237E7-112B-A6BB-4FC3-C4ABF6CE6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0671" y="471631"/>
            <a:ext cx="2935226" cy="563928"/>
          </a:xfrm>
          <a:prstGeom prst="rect">
            <a:avLst/>
          </a:prstGeom>
        </p:spPr>
      </p:pic>
    </p:spTree>
    <p:extLst>
      <p:ext uri="{BB962C8B-B14F-4D97-AF65-F5344CB8AC3E}">
        <p14:creationId xmlns:p14="http://schemas.microsoft.com/office/powerpoint/2010/main" val="2628192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1D33D57-E739-744D-632D-2C929FD8AB05}"/>
              </a:ext>
            </a:extLst>
          </p:cNvPr>
          <p:cNvSpPr>
            <a:spLocks noGrp="1"/>
          </p:cNvSpPr>
          <p:nvPr>
            <p:ph type="pic" sz="quarter" idx="15"/>
          </p:nvPr>
        </p:nvSpPr>
        <p:spPr/>
      </p:sp>
      <p:sp>
        <p:nvSpPr>
          <p:cNvPr id="3" name="Text Placeholder 2">
            <a:extLst>
              <a:ext uri="{FF2B5EF4-FFF2-40B4-BE49-F238E27FC236}">
                <a16:creationId xmlns:a16="http://schemas.microsoft.com/office/drawing/2014/main" id="{18966138-F3D0-54B0-81B3-AA4970868E00}"/>
              </a:ext>
            </a:extLst>
          </p:cNvPr>
          <p:cNvSpPr>
            <a:spLocks noGrp="1"/>
          </p:cNvSpPr>
          <p:nvPr>
            <p:ph type="body" sz="quarter" idx="17"/>
          </p:nvPr>
        </p:nvSpPr>
        <p:spPr>
          <a:xfrm>
            <a:off x="447065" y="1419515"/>
            <a:ext cx="6212151" cy="3642009"/>
          </a:xfrm>
        </p:spPr>
        <p:txBody>
          <a:bodyPr/>
          <a:lstStyle/>
          <a:p>
            <a:r>
              <a:rPr lang="en-US" sz="2400" dirty="0" err="1"/>
              <a:t>Skatieties</a:t>
            </a:r>
            <a:r>
              <a:rPr lang="en-US" sz="2400" dirty="0"/>
              <a:t> </a:t>
            </a:r>
            <a:r>
              <a:rPr lang="en-US" sz="2400" dirty="0" err="1"/>
              <a:t>šo</a:t>
            </a:r>
            <a:r>
              <a:rPr lang="en-US" sz="2400" dirty="0"/>
              <a:t> </a:t>
            </a:r>
            <a:r>
              <a:rPr lang="en-US" sz="2400" dirty="0" err="1"/>
              <a:t>parocīgo</a:t>
            </a:r>
            <a:r>
              <a:rPr lang="en-US" sz="2400" dirty="0"/>
              <a:t> video, </a:t>
            </a:r>
            <a:r>
              <a:rPr lang="en-US" sz="2400" dirty="0" err="1"/>
              <a:t>lai</a:t>
            </a:r>
            <a:r>
              <a:rPr lang="en-US" sz="2400" dirty="0"/>
              <a:t> </a:t>
            </a:r>
            <a:r>
              <a:rPr lang="en-US" sz="2400" dirty="0" err="1"/>
              <a:t>varētu</a:t>
            </a:r>
            <a:r>
              <a:rPr lang="en-US" sz="2400" dirty="0"/>
              <a:t> </a:t>
            </a:r>
            <a:r>
              <a:rPr lang="en-US" sz="2400" dirty="0" err="1"/>
              <a:t>sākt</a:t>
            </a:r>
            <a:r>
              <a:rPr lang="en-US" sz="2400" dirty="0"/>
              <a:t> </a:t>
            </a:r>
            <a:r>
              <a:rPr lang="en-US" sz="2400" dirty="0" err="1"/>
              <a:t>lietot</a:t>
            </a:r>
            <a:r>
              <a:rPr lang="en-US" sz="2400" dirty="0"/>
              <a:t>  Google Drive:</a:t>
            </a:r>
          </a:p>
          <a:p>
            <a:endParaRPr lang="en-US" sz="2400" dirty="0"/>
          </a:p>
          <a:p>
            <a:r>
              <a:rPr lang="en-IE" sz="2400" dirty="0">
                <a:solidFill>
                  <a:srgbClr val="F9A169"/>
                </a:solidFill>
                <a:hlinkClick r:id="rId3">
                  <a:extLst>
                    <a:ext uri="{A12FA001-AC4F-418D-AE19-62706E023703}">
                      <ahyp:hlinkClr xmlns:ahyp="http://schemas.microsoft.com/office/drawing/2018/hyperlinkcolor" val="tx"/>
                    </a:ext>
                  </a:extLst>
                </a:hlinkClick>
              </a:rPr>
              <a:t>https://youtu.be/cCZj5ojxRAA</a:t>
            </a:r>
            <a:endParaRPr lang="en-IE" sz="2400" dirty="0">
              <a:solidFill>
                <a:srgbClr val="F9A169"/>
              </a:solidFill>
            </a:endParaRPr>
          </a:p>
          <a:p>
            <a:endParaRPr lang="en-US" sz="2400" dirty="0"/>
          </a:p>
          <a:p>
            <a:endParaRPr lang="en-IE" dirty="0"/>
          </a:p>
        </p:txBody>
      </p:sp>
      <p:sp>
        <p:nvSpPr>
          <p:cNvPr id="6" name="Text Placeholder 5">
            <a:extLst>
              <a:ext uri="{FF2B5EF4-FFF2-40B4-BE49-F238E27FC236}">
                <a16:creationId xmlns:a16="http://schemas.microsoft.com/office/drawing/2014/main" id="{52D70F6E-39C8-FDA0-6A6B-510F47E89693}"/>
              </a:ext>
            </a:extLst>
          </p:cNvPr>
          <p:cNvSpPr>
            <a:spLocks noGrp="1"/>
          </p:cNvSpPr>
          <p:nvPr>
            <p:ph type="body" sz="quarter" idx="13"/>
          </p:nvPr>
        </p:nvSpPr>
        <p:spPr/>
        <p:txBody>
          <a:bodyPr/>
          <a:lstStyle/>
          <a:p>
            <a:r>
              <a:rPr lang="en-IE" dirty="0"/>
              <a:t>Google Drive video pamācība</a:t>
            </a:r>
          </a:p>
        </p:txBody>
      </p:sp>
      <p:pic>
        <p:nvPicPr>
          <p:cNvPr id="4" name="Online Media 3" title="How to Use Google Drive | Beginners Tutorial">
            <a:hlinkClick r:id="" action="ppaction://media"/>
            <a:extLst>
              <a:ext uri="{FF2B5EF4-FFF2-40B4-BE49-F238E27FC236}">
                <a16:creationId xmlns:a16="http://schemas.microsoft.com/office/drawing/2014/main" id="{C0BF0ABA-0D28-CB8E-BC76-90F0EBC3C854}"/>
              </a:ext>
            </a:extLst>
          </p:cNvPr>
          <p:cNvPicPr>
            <a:picLocks noRot="1" noChangeAspect="1"/>
          </p:cNvPicPr>
          <p:nvPr>
            <a:videoFile r:link="rId1"/>
          </p:nvPr>
        </p:nvPicPr>
        <p:blipFill>
          <a:blip r:embed="rId4"/>
          <a:stretch>
            <a:fillRect/>
          </a:stretch>
        </p:blipFill>
        <p:spPr>
          <a:xfrm>
            <a:off x="7372351" y="1223694"/>
            <a:ext cx="4817324" cy="4145601"/>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9FB3C161-3673-1E99-DF24-372AF79786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13400" y="109202"/>
            <a:ext cx="2935226" cy="563928"/>
          </a:xfrm>
          <a:prstGeom prst="rect">
            <a:avLst/>
          </a:prstGeom>
        </p:spPr>
      </p:pic>
    </p:spTree>
    <p:extLst>
      <p:ext uri="{BB962C8B-B14F-4D97-AF65-F5344CB8AC3E}">
        <p14:creationId xmlns:p14="http://schemas.microsoft.com/office/powerpoint/2010/main" val="210982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D2B5D-ADDE-326E-E7B9-37B82956657E}"/>
              </a:ext>
            </a:extLst>
          </p:cNvPr>
          <p:cNvSpPr>
            <a:spLocks noGrp="1"/>
          </p:cNvSpPr>
          <p:nvPr>
            <p:ph type="body" sz="quarter" idx="16"/>
          </p:nvPr>
        </p:nvSpPr>
        <p:spPr>
          <a:xfrm>
            <a:off x="362004" y="1999569"/>
            <a:ext cx="11102510" cy="4038015"/>
          </a:xfrm>
        </p:spPr>
        <p:txBody>
          <a:bodyPr/>
          <a:lstStyle/>
          <a:p>
            <a:r>
              <a:rPr lang="en-US" dirty="0" err="1">
                <a:ea typeface="+mn-lt"/>
                <a:cs typeface="+mn-lt"/>
              </a:rPr>
              <a:t>WeTransfer</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tiešsaistes</a:t>
            </a:r>
            <a:r>
              <a:rPr lang="en-US" dirty="0">
                <a:ea typeface="+mn-lt"/>
                <a:cs typeface="+mn-lt"/>
              </a:rPr>
              <a:t> </a:t>
            </a:r>
            <a:r>
              <a:rPr lang="en-US" dirty="0" err="1">
                <a:ea typeface="+mn-lt"/>
                <a:cs typeface="+mn-lt"/>
              </a:rPr>
              <a:t>platforma</a:t>
            </a:r>
            <a:r>
              <a:rPr lang="en-US" dirty="0">
                <a:ea typeface="+mn-lt"/>
                <a:cs typeface="+mn-lt"/>
              </a:rPr>
              <a:t>, </a:t>
            </a:r>
            <a:r>
              <a:rPr lang="en-US" dirty="0" err="1">
                <a:ea typeface="+mn-lt"/>
                <a:cs typeface="+mn-lt"/>
              </a:rPr>
              <a:t>kura</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izstrādāta</a:t>
            </a:r>
            <a:r>
              <a:rPr lang="en-US" dirty="0">
                <a:ea typeface="+mn-lt"/>
                <a:cs typeface="+mn-lt"/>
              </a:rPr>
              <a:t>, </a:t>
            </a:r>
            <a:r>
              <a:rPr lang="en-US" dirty="0" err="1">
                <a:ea typeface="+mn-lt"/>
                <a:cs typeface="+mn-lt"/>
              </a:rPr>
              <a:t>lai</a:t>
            </a:r>
            <a:r>
              <a:rPr lang="en-US" dirty="0">
                <a:ea typeface="+mn-lt"/>
                <a:cs typeface="+mn-lt"/>
              </a:rPr>
              <a:t> </a:t>
            </a:r>
            <a:r>
              <a:rPr lang="en-US" dirty="0" err="1">
                <a:ea typeface="+mn-lt"/>
                <a:cs typeface="+mn-lt"/>
              </a:rPr>
              <a:t>ļautu</a:t>
            </a:r>
            <a:r>
              <a:rPr lang="en-US" dirty="0">
                <a:ea typeface="+mn-lt"/>
                <a:cs typeface="+mn-lt"/>
              </a:rPr>
              <a:t> </a:t>
            </a:r>
            <a:r>
              <a:rPr lang="en-US" dirty="0" err="1">
                <a:ea typeface="+mn-lt"/>
                <a:cs typeface="+mn-lt"/>
              </a:rPr>
              <a:t>jums</a:t>
            </a:r>
            <a:r>
              <a:rPr lang="en-US" dirty="0">
                <a:ea typeface="+mn-lt"/>
                <a:cs typeface="+mn-lt"/>
              </a:rPr>
              <a:t> </a:t>
            </a:r>
            <a:r>
              <a:rPr lang="en-US" dirty="0" err="1">
                <a:ea typeface="+mn-lt"/>
                <a:cs typeface="+mn-lt"/>
              </a:rPr>
              <a:t>pārsūtīt</a:t>
            </a:r>
            <a:r>
              <a:rPr lang="en-US" dirty="0">
                <a:ea typeface="+mn-lt"/>
                <a:cs typeface="+mn-lt"/>
              </a:rPr>
              <a:t> </a:t>
            </a:r>
            <a:r>
              <a:rPr lang="en-US" dirty="0" err="1">
                <a:ea typeface="+mn-lt"/>
                <a:cs typeface="+mn-lt"/>
              </a:rPr>
              <a:t>failus</a:t>
            </a:r>
            <a:r>
              <a:rPr lang="en-US" dirty="0">
                <a:ea typeface="+mn-lt"/>
                <a:cs typeface="+mn-lt"/>
              </a:rPr>
              <a:t> </a:t>
            </a:r>
            <a:r>
              <a:rPr lang="en-US" dirty="0" err="1">
                <a:ea typeface="+mn-lt"/>
                <a:cs typeface="+mn-lt"/>
              </a:rPr>
              <a:t>internetā</a:t>
            </a:r>
            <a:r>
              <a:rPr lang="en-US" dirty="0">
                <a:ea typeface="+mn-lt"/>
                <a:cs typeface="+mn-lt"/>
              </a:rPr>
              <a:t> </a:t>
            </a:r>
            <a:r>
              <a:rPr lang="en-US" dirty="0" err="1">
                <a:ea typeface="+mn-lt"/>
                <a:cs typeface="+mn-lt"/>
              </a:rPr>
              <a:t>bez</a:t>
            </a:r>
            <a:r>
              <a:rPr lang="en-US" dirty="0">
                <a:ea typeface="+mn-lt"/>
                <a:cs typeface="+mn-lt"/>
              </a:rPr>
              <a:t> </a:t>
            </a:r>
            <a:r>
              <a:rPr lang="en-US" dirty="0" err="1">
                <a:ea typeface="+mn-lt"/>
                <a:cs typeface="+mn-lt"/>
              </a:rPr>
              <a:t>maksas</a:t>
            </a:r>
            <a:r>
              <a:rPr lang="en-US" dirty="0">
                <a:ea typeface="+mn-lt"/>
                <a:cs typeface="+mn-lt"/>
              </a:rPr>
              <a:t>. To </a:t>
            </a:r>
            <a:r>
              <a:rPr lang="en-US" dirty="0" err="1">
                <a:ea typeface="+mn-lt"/>
                <a:cs typeface="+mn-lt"/>
              </a:rPr>
              <a:t>ir</a:t>
            </a:r>
            <a:r>
              <a:rPr lang="en-US" dirty="0">
                <a:ea typeface="+mn-lt"/>
                <a:cs typeface="+mn-lt"/>
              </a:rPr>
              <a:t> </a:t>
            </a:r>
            <a:r>
              <a:rPr lang="en-US" dirty="0" err="1">
                <a:ea typeface="+mn-lt"/>
                <a:cs typeface="+mn-lt"/>
              </a:rPr>
              <a:t>viegli</a:t>
            </a:r>
            <a:r>
              <a:rPr lang="en-US" dirty="0">
                <a:ea typeface="+mn-lt"/>
                <a:cs typeface="+mn-lt"/>
              </a:rPr>
              <a:t> </a:t>
            </a:r>
            <a:r>
              <a:rPr lang="en-US" dirty="0" err="1">
                <a:ea typeface="+mn-lt"/>
                <a:cs typeface="+mn-lt"/>
              </a:rPr>
              <a:t>lietot</a:t>
            </a:r>
            <a:r>
              <a:rPr lang="en-US" dirty="0">
                <a:ea typeface="+mn-lt"/>
                <a:cs typeface="+mn-lt"/>
              </a:rPr>
              <a:t> un </a:t>
            </a:r>
            <a:r>
              <a:rPr lang="en-US" dirty="0" err="1">
                <a:ea typeface="+mn-lt"/>
                <a:cs typeface="+mn-lt"/>
              </a:rPr>
              <a:t>tā</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ērta</a:t>
            </a:r>
            <a:r>
              <a:rPr lang="en-US" dirty="0">
                <a:ea typeface="+mn-lt"/>
                <a:cs typeface="+mn-lt"/>
              </a:rPr>
              <a:t>, </a:t>
            </a:r>
            <a:r>
              <a:rPr lang="en-US" dirty="0" err="1">
                <a:ea typeface="+mn-lt"/>
                <a:cs typeface="+mn-lt"/>
              </a:rPr>
              <a:t>jo</a:t>
            </a:r>
            <a:r>
              <a:rPr lang="en-US" dirty="0">
                <a:ea typeface="+mn-lt"/>
                <a:cs typeface="+mn-lt"/>
              </a:rPr>
              <a:t> </a:t>
            </a:r>
            <a:r>
              <a:rPr lang="en-US" dirty="0" err="1">
                <a:ea typeface="+mn-lt"/>
                <a:cs typeface="+mn-lt"/>
              </a:rPr>
              <a:t>ļauj</a:t>
            </a:r>
            <a:r>
              <a:rPr lang="en-US" dirty="0">
                <a:ea typeface="+mn-lt"/>
                <a:cs typeface="+mn-lt"/>
              </a:rPr>
              <a:t> </a:t>
            </a:r>
            <a:r>
              <a:rPr lang="en-US" dirty="0" err="1">
                <a:ea typeface="+mn-lt"/>
                <a:cs typeface="+mn-lt"/>
              </a:rPr>
              <a:t>lietotājiem</a:t>
            </a:r>
            <a:r>
              <a:rPr lang="en-US" dirty="0">
                <a:ea typeface="+mn-lt"/>
                <a:cs typeface="+mn-lt"/>
              </a:rPr>
              <a:t> </a:t>
            </a:r>
            <a:r>
              <a:rPr lang="en-US" dirty="0" err="1">
                <a:ea typeface="+mn-lt"/>
                <a:cs typeface="+mn-lt"/>
              </a:rPr>
              <a:t>sūtīt</a:t>
            </a:r>
            <a:r>
              <a:rPr lang="en-US" dirty="0">
                <a:ea typeface="+mn-lt"/>
                <a:cs typeface="+mn-lt"/>
              </a:rPr>
              <a:t> </a:t>
            </a:r>
            <a:r>
              <a:rPr lang="en-US" dirty="0" err="1">
                <a:ea typeface="+mn-lt"/>
                <a:cs typeface="+mn-lt"/>
              </a:rPr>
              <a:t>failus</a:t>
            </a:r>
            <a:r>
              <a:rPr lang="en-US" dirty="0">
                <a:ea typeface="+mn-lt"/>
                <a:cs typeface="+mn-lt"/>
              </a:rPr>
              <a:t> </a:t>
            </a:r>
            <a:r>
              <a:rPr lang="en-US" dirty="0" err="1">
                <a:ea typeface="+mn-lt"/>
                <a:cs typeface="+mn-lt"/>
              </a:rPr>
              <a:t>līdz</a:t>
            </a:r>
            <a:r>
              <a:rPr lang="en-US" dirty="0">
                <a:ea typeface="+mn-lt"/>
                <a:cs typeface="+mn-lt"/>
              </a:rPr>
              <a:t> 2GB </a:t>
            </a:r>
            <a:r>
              <a:rPr lang="en-US" dirty="0" err="1">
                <a:ea typeface="+mn-lt"/>
                <a:cs typeface="+mn-lt"/>
              </a:rPr>
              <a:t>bez</a:t>
            </a:r>
            <a:r>
              <a:rPr lang="en-US" dirty="0">
                <a:ea typeface="+mn-lt"/>
                <a:cs typeface="+mn-lt"/>
              </a:rPr>
              <a:t> </a:t>
            </a:r>
            <a:r>
              <a:rPr lang="en-US" dirty="0" err="1">
                <a:ea typeface="+mn-lt"/>
                <a:cs typeface="+mn-lt"/>
              </a:rPr>
              <a:t>maksas</a:t>
            </a:r>
            <a:r>
              <a:rPr lang="en-US" dirty="0">
                <a:ea typeface="+mn-lt"/>
                <a:cs typeface="+mn-lt"/>
              </a:rPr>
              <a:t>. </a:t>
            </a:r>
          </a:p>
          <a:p>
            <a:r>
              <a:rPr lang="en-US" dirty="0" err="1">
                <a:ea typeface="+mn-lt"/>
                <a:cs typeface="+mn-lt"/>
              </a:rPr>
              <a:t>Kopēja</a:t>
            </a:r>
            <a:r>
              <a:rPr lang="en-US" dirty="0">
                <a:ea typeface="+mn-lt"/>
                <a:cs typeface="+mn-lt"/>
              </a:rPr>
              <a:t> </a:t>
            </a:r>
            <a:r>
              <a:rPr lang="en-US" dirty="0" err="1">
                <a:ea typeface="+mn-lt"/>
                <a:cs typeface="+mn-lt"/>
              </a:rPr>
              <a:t>problēma</a:t>
            </a:r>
            <a:r>
              <a:rPr lang="en-US" dirty="0">
                <a:ea typeface="+mn-lt"/>
                <a:cs typeface="+mn-lt"/>
              </a:rPr>
              <a:t>, </a:t>
            </a:r>
            <a:r>
              <a:rPr lang="en-US" dirty="0" err="1">
                <a:ea typeface="+mn-lt"/>
                <a:cs typeface="+mn-lt"/>
              </a:rPr>
              <a:t>ar</a:t>
            </a:r>
            <a:r>
              <a:rPr lang="en-US" dirty="0">
                <a:ea typeface="+mn-lt"/>
                <a:cs typeface="+mn-lt"/>
              </a:rPr>
              <a:t> </a:t>
            </a:r>
            <a:r>
              <a:rPr lang="en-US" dirty="0" err="1">
                <a:ea typeface="+mn-lt"/>
                <a:cs typeface="+mn-lt"/>
              </a:rPr>
              <a:t>ko</a:t>
            </a:r>
            <a:r>
              <a:rPr lang="en-US" dirty="0">
                <a:ea typeface="+mn-lt"/>
                <a:cs typeface="+mn-lt"/>
              </a:rPr>
              <a:t> </a:t>
            </a:r>
            <a:r>
              <a:rPr lang="en-US" dirty="0" err="1">
                <a:ea typeface="+mn-lt"/>
                <a:cs typeface="+mn-lt"/>
              </a:rPr>
              <a:t>daudzi</a:t>
            </a:r>
            <a:r>
              <a:rPr lang="en-US" dirty="0">
                <a:ea typeface="+mn-lt"/>
                <a:cs typeface="+mn-lt"/>
              </a:rPr>
              <a:t> </a:t>
            </a:r>
            <a:r>
              <a:rPr lang="en-US" dirty="0" err="1">
                <a:ea typeface="+mn-lt"/>
                <a:cs typeface="+mn-lt"/>
              </a:rPr>
              <a:t>cilvēki</a:t>
            </a:r>
            <a:r>
              <a:rPr lang="en-US" dirty="0">
                <a:ea typeface="+mn-lt"/>
                <a:cs typeface="+mn-lt"/>
              </a:rPr>
              <a:t> </a:t>
            </a:r>
            <a:r>
              <a:rPr lang="en-US" dirty="0" err="1">
                <a:ea typeface="+mn-lt"/>
                <a:cs typeface="+mn-lt"/>
              </a:rPr>
              <a:t>saskaras</a:t>
            </a:r>
            <a:r>
              <a:rPr lang="en-US" dirty="0">
                <a:ea typeface="+mn-lt"/>
                <a:cs typeface="+mn-lt"/>
              </a:rPr>
              <a:t>, </a:t>
            </a:r>
            <a:r>
              <a:rPr lang="en-US" dirty="0" err="1">
                <a:ea typeface="+mn-lt"/>
                <a:cs typeface="+mn-lt"/>
              </a:rPr>
              <a:t>kad</a:t>
            </a:r>
            <a:r>
              <a:rPr lang="en-US" dirty="0">
                <a:ea typeface="+mn-lt"/>
                <a:cs typeface="+mn-lt"/>
              </a:rPr>
              <a:t> </a:t>
            </a:r>
            <a:r>
              <a:rPr lang="en-US" dirty="0" err="1">
                <a:ea typeface="+mn-lt"/>
                <a:cs typeface="+mn-lt"/>
              </a:rPr>
              <a:t>cenšas</a:t>
            </a:r>
            <a:r>
              <a:rPr lang="en-US" dirty="0">
                <a:ea typeface="+mn-lt"/>
                <a:cs typeface="+mn-lt"/>
              </a:rPr>
              <a:t> </a:t>
            </a:r>
            <a:r>
              <a:rPr lang="en-US" dirty="0" err="1">
                <a:ea typeface="+mn-lt"/>
                <a:cs typeface="+mn-lt"/>
              </a:rPr>
              <a:t>sūtīt</a:t>
            </a:r>
            <a:r>
              <a:rPr lang="en-US" dirty="0">
                <a:ea typeface="+mn-lt"/>
                <a:cs typeface="+mn-lt"/>
              </a:rPr>
              <a:t> </a:t>
            </a:r>
            <a:r>
              <a:rPr lang="en-US" dirty="0" err="1">
                <a:ea typeface="+mn-lt"/>
                <a:cs typeface="+mn-lt"/>
              </a:rPr>
              <a:t>failus</a:t>
            </a:r>
            <a:r>
              <a:rPr lang="en-US" dirty="0">
                <a:ea typeface="+mn-lt"/>
                <a:cs typeface="+mn-lt"/>
              </a:rPr>
              <a:t> </a:t>
            </a:r>
            <a:r>
              <a:rPr lang="en-US" dirty="0" err="1">
                <a:ea typeface="+mn-lt"/>
                <a:cs typeface="+mn-lt"/>
              </a:rPr>
              <a:t>kādam</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ka</a:t>
            </a:r>
            <a:r>
              <a:rPr lang="en-US" dirty="0">
                <a:ea typeface="+mn-lt"/>
                <a:cs typeface="+mn-lt"/>
              </a:rPr>
              <a:t> </a:t>
            </a:r>
            <a:r>
              <a:rPr lang="en-US" dirty="0" err="1">
                <a:ea typeface="+mn-lt"/>
                <a:cs typeface="+mn-lt"/>
              </a:rPr>
              <a:t>daudzi</a:t>
            </a:r>
            <a:r>
              <a:rPr lang="en-US" dirty="0">
                <a:ea typeface="+mn-lt"/>
                <a:cs typeface="+mn-lt"/>
              </a:rPr>
              <a:t> </a:t>
            </a:r>
            <a:r>
              <a:rPr lang="en-US" dirty="0" err="1">
                <a:ea typeface="+mn-lt"/>
                <a:cs typeface="+mn-lt"/>
              </a:rPr>
              <a:t>rīki</a:t>
            </a:r>
            <a:r>
              <a:rPr lang="en-US" dirty="0">
                <a:ea typeface="+mn-lt"/>
                <a:cs typeface="+mn-lt"/>
              </a:rPr>
              <a:t> </a:t>
            </a:r>
            <a:r>
              <a:rPr lang="en-US" dirty="0" err="1">
                <a:ea typeface="+mn-lt"/>
                <a:cs typeface="+mn-lt"/>
              </a:rPr>
              <a:t>neļauj</a:t>
            </a:r>
            <a:r>
              <a:rPr lang="en-US" dirty="0">
                <a:ea typeface="+mn-lt"/>
                <a:cs typeface="+mn-lt"/>
              </a:rPr>
              <a:t> </a:t>
            </a:r>
            <a:r>
              <a:rPr lang="en-US" dirty="0" err="1">
                <a:ea typeface="+mn-lt"/>
                <a:cs typeface="+mn-lt"/>
              </a:rPr>
              <a:t>lietotājam</a:t>
            </a:r>
            <a:r>
              <a:rPr lang="en-US" dirty="0">
                <a:ea typeface="+mn-lt"/>
                <a:cs typeface="+mn-lt"/>
              </a:rPr>
              <a:t> </a:t>
            </a:r>
            <a:r>
              <a:rPr lang="en-US" dirty="0" err="1">
                <a:ea typeface="+mn-lt"/>
                <a:cs typeface="+mn-lt"/>
              </a:rPr>
              <a:t>sūtīt</a:t>
            </a:r>
            <a:r>
              <a:rPr lang="en-US" dirty="0">
                <a:ea typeface="+mn-lt"/>
                <a:cs typeface="+mn-lt"/>
              </a:rPr>
              <a:t> </a:t>
            </a:r>
            <a:r>
              <a:rPr lang="en-US" dirty="0" err="1">
                <a:ea typeface="+mn-lt"/>
                <a:cs typeface="+mn-lt"/>
              </a:rPr>
              <a:t>failu</a:t>
            </a:r>
            <a:r>
              <a:rPr lang="en-US" dirty="0">
                <a:ea typeface="+mn-lt"/>
                <a:cs typeface="+mn-lt"/>
              </a:rPr>
              <a:t> </a:t>
            </a:r>
            <a:r>
              <a:rPr lang="en-US" dirty="0" err="1">
                <a:ea typeface="+mn-lt"/>
                <a:cs typeface="+mn-lt"/>
              </a:rPr>
              <a:t>lielāku</a:t>
            </a:r>
            <a:r>
              <a:rPr lang="en-US" dirty="0">
                <a:ea typeface="+mn-lt"/>
                <a:cs typeface="+mn-lt"/>
              </a:rPr>
              <a:t> par 25mb.</a:t>
            </a:r>
          </a:p>
          <a:p>
            <a:r>
              <a:rPr lang="en-US" dirty="0" err="1">
                <a:ea typeface="+mn-lt"/>
                <a:cs typeface="+mn-lt"/>
              </a:rPr>
              <a:t>WeTransfer</a:t>
            </a:r>
            <a:r>
              <a:rPr lang="en-US" dirty="0">
                <a:ea typeface="+mn-lt"/>
                <a:cs typeface="+mn-lt"/>
              </a:rPr>
              <a:t> </a:t>
            </a:r>
            <a:r>
              <a:rPr lang="en-US" dirty="0" err="1">
                <a:ea typeface="+mn-lt"/>
                <a:cs typeface="+mn-lt"/>
              </a:rPr>
              <a:t>likvidē</a:t>
            </a:r>
            <a:r>
              <a:rPr lang="en-US" dirty="0">
                <a:ea typeface="+mn-lt"/>
                <a:cs typeface="+mn-lt"/>
              </a:rPr>
              <a:t> </a:t>
            </a:r>
            <a:r>
              <a:rPr lang="en-US" dirty="0" err="1">
                <a:ea typeface="+mn-lt"/>
                <a:cs typeface="+mn-lt"/>
              </a:rPr>
              <a:t>šo</a:t>
            </a:r>
            <a:r>
              <a:rPr lang="en-US" dirty="0">
                <a:ea typeface="+mn-lt"/>
                <a:cs typeface="+mn-lt"/>
              </a:rPr>
              <a:t> </a:t>
            </a:r>
            <a:r>
              <a:rPr lang="en-US" dirty="0" err="1">
                <a:ea typeface="+mn-lt"/>
                <a:cs typeface="+mn-lt"/>
              </a:rPr>
              <a:t>problēmu</a:t>
            </a:r>
            <a:r>
              <a:rPr lang="en-US" dirty="0">
                <a:ea typeface="+mn-lt"/>
                <a:cs typeface="+mn-lt"/>
              </a:rPr>
              <a:t>, </a:t>
            </a:r>
            <a:r>
              <a:rPr lang="en-US" dirty="0" err="1">
                <a:ea typeface="+mn-lt"/>
                <a:cs typeface="+mn-lt"/>
              </a:rPr>
              <a:t>ļaujot</a:t>
            </a:r>
            <a:r>
              <a:rPr lang="en-US" dirty="0">
                <a:ea typeface="+mn-lt"/>
                <a:cs typeface="+mn-lt"/>
              </a:rPr>
              <a:t> </a:t>
            </a:r>
            <a:r>
              <a:rPr lang="en-US" dirty="0" err="1">
                <a:ea typeface="+mn-lt"/>
                <a:cs typeface="+mn-lt"/>
              </a:rPr>
              <a:t>viegli</a:t>
            </a:r>
            <a:r>
              <a:rPr lang="en-US" dirty="0">
                <a:ea typeface="+mn-lt"/>
                <a:cs typeface="+mn-lt"/>
              </a:rPr>
              <a:t> </a:t>
            </a:r>
            <a:r>
              <a:rPr lang="en-US" dirty="0" err="1">
                <a:ea typeface="+mn-lt"/>
                <a:cs typeface="+mn-lt"/>
              </a:rPr>
              <a:t>sūtīt</a:t>
            </a:r>
            <a:r>
              <a:rPr lang="en-US" dirty="0">
                <a:ea typeface="+mn-lt"/>
                <a:cs typeface="+mn-lt"/>
              </a:rPr>
              <a:t> </a:t>
            </a:r>
            <a:r>
              <a:rPr lang="en-US" dirty="0" err="1">
                <a:ea typeface="+mn-lt"/>
                <a:cs typeface="+mn-lt"/>
              </a:rPr>
              <a:t>failus</a:t>
            </a:r>
            <a:r>
              <a:rPr lang="en-US" dirty="0">
                <a:ea typeface="+mn-lt"/>
                <a:cs typeface="+mn-lt"/>
              </a:rPr>
              <a:t> </a:t>
            </a:r>
            <a:r>
              <a:rPr lang="en-US" dirty="0" err="1">
                <a:ea typeface="+mn-lt"/>
                <a:cs typeface="+mn-lt"/>
              </a:rPr>
              <a:t>vienam</a:t>
            </a:r>
            <a:r>
              <a:rPr lang="en-US" dirty="0">
                <a:ea typeface="+mn-lt"/>
                <a:cs typeface="+mn-lt"/>
              </a:rPr>
              <a:t> </a:t>
            </a:r>
            <a:r>
              <a:rPr lang="en-US" dirty="0" err="1">
                <a:ea typeface="+mn-lt"/>
                <a:cs typeface="+mn-lt"/>
              </a:rPr>
              <a:t>vai</a:t>
            </a:r>
            <a:r>
              <a:rPr lang="en-US" dirty="0">
                <a:ea typeface="+mn-lt"/>
                <a:cs typeface="+mn-lt"/>
              </a:rPr>
              <a:t> </a:t>
            </a:r>
            <a:r>
              <a:rPr lang="en-US" dirty="0" err="1">
                <a:ea typeface="+mn-lt"/>
                <a:cs typeface="+mn-lt"/>
              </a:rPr>
              <a:t>vairākiem</a:t>
            </a:r>
            <a:r>
              <a:rPr lang="en-US" dirty="0">
                <a:ea typeface="+mn-lt"/>
                <a:cs typeface="+mn-lt"/>
              </a:rPr>
              <a:t> </a:t>
            </a:r>
            <a:r>
              <a:rPr lang="en-US" dirty="0" err="1">
                <a:ea typeface="+mn-lt"/>
                <a:cs typeface="+mn-lt"/>
              </a:rPr>
              <a:t>cilvēkiem</a:t>
            </a:r>
            <a:r>
              <a:rPr lang="en-US" dirty="0">
                <a:ea typeface="+mn-lt"/>
                <a:cs typeface="+mn-lt"/>
              </a:rPr>
              <a:t>. </a:t>
            </a:r>
            <a:r>
              <a:rPr lang="en-US" dirty="0" err="1">
                <a:ea typeface="+mn-lt"/>
                <a:cs typeface="+mn-lt"/>
              </a:rPr>
              <a:t>Viegli</a:t>
            </a:r>
            <a:r>
              <a:rPr lang="en-US" dirty="0">
                <a:ea typeface="+mn-lt"/>
                <a:cs typeface="+mn-lt"/>
              </a:rPr>
              <a:t> </a:t>
            </a:r>
            <a:r>
              <a:rPr lang="en-US" dirty="0" err="1">
                <a:ea typeface="+mn-lt"/>
                <a:cs typeface="+mn-lt"/>
              </a:rPr>
              <a:t>sūtiet</a:t>
            </a:r>
            <a:r>
              <a:rPr lang="en-US" dirty="0">
                <a:ea typeface="+mn-lt"/>
                <a:cs typeface="+mn-lt"/>
              </a:rPr>
              <a:t> </a:t>
            </a:r>
            <a:r>
              <a:rPr lang="en-US" dirty="0" err="1">
                <a:ea typeface="+mn-lt"/>
                <a:cs typeface="+mn-lt"/>
              </a:rPr>
              <a:t>foto</a:t>
            </a:r>
            <a:r>
              <a:rPr lang="en-US" dirty="0">
                <a:ea typeface="+mn-lt"/>
                <a:cs typeface="+mn-lt"/>
              </a:rPr>
              <a:t>, PDF </a:t>
            </a:r>
            <a:r>
              <a:rPr lang="en-US" dirty="0" err="1">
                <a:ea typeface="+mn-lt"/>
                <a:cs typeface="+mn-lt"/>
              </a:rPr>
              <a:t>failus</a:t>
            </a:r>
            <a:r>
              <a:rPr lang="en-US" dirty="0">
                <a:ea typeface="+mn-lt"/>
                <a:cs typeface="+mn-lt"/>
              </a:rPr>
              <a:t>, video </a:t>
            </a:r>
            <a:r>
              <a:rPr lang="en-US" dirty="0" err="1">
                <a:ea typeface="+mn-lt"/>
                <a:cs typeface="+mn-lt"/>
              </a:rPr>
              <a:t>vai</a:t>
            </a:r>
            <a:r>
              <a:rPr lang="en-US" dirty="0">
                <a:ea typeface="+mn-lt"/>
                <a:cs typeface="+mn-lt"/>
              </a:rPr>
              <a:t> </a:t>
            </a:r>
            <a:r>
              <a:rPr lang="en-US" dirty="0" err="1">
                <a:ea typeface="+mn-lt"/>
                <a:cs typeface="+mn-lt"/>
              </a:rPr>
              <a:t>jebkuru</a:t>
            </a:r>
            <a:r>
              <a:rPr lang="en-US" dirty="0">
                <a:ea typeface="+mn-lt"/>
                <a:cs typeface="+mn-lt"/>
              </a:rPr>
              <a:t> </a:t>
            </a:r>
            <a:r>
              <a:rPr lang="en-US" dirty="0" err="1">
                <a:ea typeface="+mn-lt"/>
                <a:cs typeface="+mn-lt"/>
              </a:rPr>
              <a:t>lielu</a:t>
            </a:r>
            <a:r>
              <a:rPr lang="en-US" dirty="0">
                <a:ea typeface="+mn-lt"/>
                <a:cs typeface="+mn-lt"/>
              </a:rPr>
              <a:t> </a:t>
            </a:r>
            <a:r>
              <a:rPr lang="en-US" dirty="0" err="1">
                <a:ea typeface="+mn-lt"/>
                <a:cs typeface="+mn-lt"/>
              </a:rPr>
              <a:t>failu</a:t>
            </a:r>
            <a:r>
              <a:rPr lang="en-US" dirty="0">
                <a:ea typeface="+mn-lt"/>
                <a:cs typeface="+mn-lt"/>
              </a:rPr>
              <a:t> </a:t>
            </a:r>
            <a:r>
              <a:rPr lang="en-US" dirty="0" err="1">
                <a:ea typeface="+mn-lt"/>
                <a:cs typeface="+mn-lt"/>
              </a:rPr>
              <a:t>kolēģiem</a:t>
            </a:r>
            <a:r>
              <a:rPr lang="en-US" dirty="0">
                <a:ea typeface="+mn-lt"/>
                <a:cs typeface="+mn-lt"/>
              </a:rPr>
              <a:t>.</a:t>
            </a:r>
          </a:p>
          <a:p>
            <a:r>
              <a:rPr lang="en-US" dirty="0" err="1">
                <a:solidFill>
                  <a:srgbClr val="F9A169"/>
                </a:solidFill>
                <a:cs typeface="Calibri"/>
              </a:rPr>
              <a:t>Saite</a:t>
            </a:r>
            <a:r>
              <a:rPr lang="en-US" dirty="0">
                <a:solidFill>
                  <a:srgbClr val="F9A169"/>
                </a:solidFill>
                <a:cs typeface="Calibri"/>
              </a:rPr>
              <a:t> </a:t>
            </a:r>
            <a:r>
              <a:rPr lang="en-US" dirty="0" err="1">
                <a:solidFill>
                  <a:srgbClr val="F9A169"/>
                </a:solidFill>
                <a:cs typeface="Calibri"/>
              </a:rPr>
              <a:t>uz</a:t>
            </a:r>
            <a:r>
              <a:rPr lang="en-US" dirty="0">
                <a:solidFill>
                  <a:srgbClr val="F9A169"/>
                </a:solidFill>
                <a:cs typeface="Calibri"/>
              </a:rPr>
              <a:t> </a:t>
            </a:r>
            <a:r>
              <a:rPr lang="en-US" dirty="0" err="1">
                <a:solidFill>
                  <a:srgbClr val="F9A169"/>
                </a:solidFill>
                <a:cs typeface="Calibri"/>
              </a:rPr>
              <a:t>rīka</a:t>
            </a:r>
            <a:r>
              <a:rPr lang="en-US" dirty="0">
                <a:solidFill>
                  <a:srgbClr val="F9A169"/>
                </a:solidFill>
                <a:cs typeface="Calibri"/>
              </a:rPr>
              <a:t> </a:t>
            </a:r>
            <a:r>
              <a:rPr lang="en-US" dirty="0" err="1">
                <a:solidFill>
                  <a:srgbClr val="F9A169"/>
                </a:solidFill>
                <a:cs typeface="Calibri"/>
              </a:rPr>
              <a:t>vietni</a:t>
            </a:r>
            <a:r>
              <a:rPr lang="en-US" dirty="0">
                <a:solidFill>
                  <a:srgbClr val="F9A169"/>
                </a:solidFill>
                <a:cs typeface="Calibri"/>
              </a:rPr>
              <a:t>: </a:t>
            </a:r>
            <a:r>
              <a:rPr lang="en-US" dirty="0">
                <a:solidFill>
                  <a:srgbClr val="F9A169"/>
                </a:solidFill>
                <a:ea typeface="+mn-lt"/>
                <a:cs typeface="+mn-lt"/>
                <a:hlinkClick r:id="rId2">
                  <a:extLst>
                    <a:ext uri="{A12FA001-AC4F-418D-AE19-62706E023703}">
                      <ahyp:hlinkClr xmlns:ahyp="http://schemas.microsoft.com/office/drawing/2018/hyperlinkcolor" val="tx"/>
                    </a:ext>
                  </a:extLst>
                </a:hlinkClick>
              </a:rPr>
              <a:t>WeTransfer is the simplest way to send your files around the world</a:t>
            </a:r>
            <a:endParaRPr lang="en-US" dirty="0">
              <a:solidFill>
                <a:srgbClr val="F9A169"/>
              </a:solidFill>
              <a:cs typeface="Calibri"/>
            </a:endParaRPr>
          </a:p>
          <a:p>
            <a:br>
              <a:rPr lang="en-US" dirty="0"/>
            </a:br>
            <a:endParaRPr lang="en-IE" dirty="0"/>
          </a:p>
        </p:txBody>
      </p:sp>
      <p:sp>
        <p:nvSpPr>
          <p:cNvPr id="5" name="Text Placeholder 4">
            <a:extLst>
              <a:ext uri="{FF2B5EF4-FFF2-40B4-BE49-F238E27FC236}">
                <a16:creationId xmlns:a16="http://schemas.microsoft.com/office/drawing/2014/main" id="{0BCDC2D0-DFE8-A241-1121-7634C2F9A2E3}"/>
              </a:ext>
            </a:extLst>
          </p:cNvPr>
          <p:cNvSpPr>
            <a:spLocks noGrp="1"/>
          </p:cNvSpPr>
          <p:nvPr>
            <p:ph type="body" sz="quarter" idx="18"/>
          </p:nvPr>
        </p:nvSpPr>
        <p:spPr/>
        <p:txBody>
          <a:bodyPr/>
          <a:lstStyle/>
          <a:p>
            <a:r>
              <a:rPr lang="en-IE" dirty="0"/>
              <a:t>Rīks Nr. 3: WeTransfer</a:t>
            </a:r>
          </a:p>
        </p:txBody>
      </p:sp>
      <p:pic>
        <p:nvPicPr>
          <p:cNvPr id="7" name="Picture 3" descr="Logo&#10;&#10;Description automatically generated">
            <a:extLst>
              <a:ext uri="{FF2B5EF4-FFF2-40B4-BE49-F238E27FC236}">
                <a16:creationId xmlns:a16="http://schemas.microsoft.com/office/drawing/2014/main" id="{2ED0F108-8282-EA35-65C2-DC7ECE5657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7553" y="626922"/>
            <a:ext cx="3376177" cy="488989"/>
          </a:xfrm>
          <a:prstGeom prst="rect">
            <a:avLst/>
          </a:prstGeom>
        </p:spPr>
      </p:pic>
    </p:spTree>
    <p:extLst>
      <p:ext uri="{BB962C8B-B14F-4D97-AF65-F5344CB8AC3E}">
        <p14:creationId xmlns:p14="http://schemas.microsoft.com/office/powerpoint/2010/main" val="1820554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D2B5D-ADDE-326E-E7B9-37B82956657E}"/>
              </a:ext>
            </a:extLst>
          </p:cNvPr>
          <p:cNvSpPr>
            <a:spLocks noGrp="1"/>
          </p:cNvSpPr>
          <p:nvPr>
            <p:ph type="body" sz="quarter" idx="16"/>
          </p:nvPr>
        </p:nvSpPr>
        <p:spPr/>
        <p:txBody>
          <a:bodyPr/>
          <a:lstStyle/>
          <a:p>
            <a:r>
              <a:rPr lang="en-IE" b="1" dirty="0">
                <a:cs typeface="Calibri"/>
              </a:rPr>
              <a:t> WeTransfer plusi:</a:t>
            </a:r>
          </a:p>
          <a:p>
            <a:pPr marL="342900" indent="-342900">
              <a:buChar char="•"/>
            </a:pPr>
            <a:r>
              <a:rPr lang="en-IE" dirty="0">
                <a:ea typeface="+mn-lt"/>
                <a:cs typeface="+mn-lt"/>
              </a:rPr>
              <a:t>Lielisks instruments lielāku failu nosūtīšanai </a:t>
            </a:r>
          </a:p>
          <a:p>
            <a:pPr marL="342900" indent="-342900">
              <a:buChar char="•"/>
            </a:pPr>
            <a:r>
              <a:rPr lang="en-IE" dirty="0">
                <a:ea typeface="+mn-lt"/>
                <a:cs typeface="+mn-lt"/>
              </a:rPr>
              <a:t>Sūtiet līdz 2GB bezmaksas</a:t>
            </a:r>
            <a:endParaRPr lang="en-IE" b="1" dirty="0">
              <a:ea typeface="+mn-lt"/>
              <a:cs typeface="+mn-lt"/>
            </a:endParaRPr>
          </a:p>
          <a:p>
            <a:pPr marL="342900" indent="-342900">
              <a:buChar char="•"/>
            </a:pPr>
            <a:r>
              <a:rPr lang="en-IE" dirty="0">
                <a:cs typeface="Calibri"/>
              </a:rPr>
              <a:t>Var sūtīt failus bez ielogošanās bezmaksas variantā </a:t>
            </a:r>
          </a:p>
          <a:p>
            <a:endParaRPr lang="en-IE" b="1" dirty="0">
              <a:cs typeface="Calibri"/>
            </a:endParaRPr>
          </a:p>
          <a:p>
            <a:r>
              <a:rPr lang="en-IE" b="1" dirty="0">
                <a:cs typeface="Calibri"/>
              </a:rPr>
              <a:t>WeTransfer mīnusi:</a:t>
            </a:r>
            <a:endParaRPr lang="en-IE" dirty="0">
              <a:cs typeface="Calibri"/>
            </a:endParaRPr>
          </a:p>
          <a:p>
            <a:pPr marL="342900" indent="-342900">
              <a:buChar char="•"/>
            </a:pPr>
            <a:r>
              <a:rPr lang="en-IE" dirty="0">
                <a:ea typeface="+mn-lt"/>
                <a:cs typeface="+mn-lt"/>
              </a:rPr>
              <a:t>Bezmaksas variants satur reklāmu</a:t>
            </a:r>
          </a:p>
          <a:p>
            <a:pPr marL="342900" indent="-342900">
              <a:buChar char="•"/>
            </a:pPr>
            <a:r>
              <a:rPr lang="en-IE" dirty="0">
                <a:cs typeface="Calibri"/>
              </a:rPr>
              <a:t>Ierobežojums līdz 2GB sūtījumiem bezmaksas variantā, maksas variantam ir ierobežojums līdz 20GB</a:t>
            </a:r>
          </a:p>
          <a:p>
            <a:br>
              <a:rPr lang="en-US" sz="3200" b="0" dirty="0">
                <a:effectLst/>
              </a:rPr>
            </a:br>
            <a:br>
              <a:rPr lang="en-US" sz="3200" b="0" dirty="0">
                <a:effectLst/>
              </a:rPr>
            </a:br>
            <a:endParaRPr lang="en-IE" sz="3200" dirty="0"/>
          </a:p>
        </p:txBody>
      </p:sp>
      <p:sp>
        <p:nvSpPr>
          <p:cNvPr id="5" name="Text Placeholder 4">
            <a:extLst>
              <a:ext uri="{FF2B5EF4-FFF2-40B4-BE49-F238E27FC236}">
                <a16:creationId xmlns:a16="http://schemas.microsoft.com/office/drawing/2014/main" id="{0BCDC2D0-DFE8-A241-1121-7634C2F9A2E3}"/>
              </a:ext>
            </a:extLst>
          </p:cNvPr>
          <p:cNvSpPr>
            <a:spLocks noGrp="1"/>
          </p:cNvSpPr>
          <p:nvPr>
            <p:ph type="body" sz="quarter" idx="18"/>
          </p:nvPr>
        </p:nvSpPr>
        <p:spPr/>
        <p:txBody>
          <a:bodyPr/>
          <a:lstStyle/>
          <a:p>
            <a:r>
              <a:rPr lang="en-IE" dirty="0"/>
              <a:t>WeTransfer plusi un mīnusi	</a:t>
            </a:r>
          </a:p>
        </p:txBody>
      </p:sp>
      <p:pic>
        <p:nvPicPr>
          <p:cNvPr id="6" name="Picture 3" descr="Logo&#10;&#10;Description automatically generated">
            <a:extLst>
              <a:ext uri="{FF2B5EF4-FFF2-40B4-BE49-F238E27FC236}">
                <a16:creationId xmlns:a16="http://schemas.microsoft.com/office/drawing/2014/main" id="{EB2A0D72-45E9-00DF-3136-9407D11958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7553" y="626922"/>
            <a:ext cx="3376177" cy="488989"/>
          </a:xfrm>
          <a:prstGeom prst="rect">
            <a:avLst/>
          </a:prstGeom>
        </p:spPr>
      </p:pic>
    </p:spTree>
    <p:extLst>
      <p:ext uri="{BB962C8B-B14F-4D97-AF65-F5344CB8AC3E}">
        <p14:creationId xmlns:p14="http://schemas.microsoft.com/office/powerpoint/2010/main" val="2851746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1D33D57-E739-744D-632D-2C929FD8AB05}"/>
              </a:ext>
            </a:extLst>
          </p:cNvPr>
          <p:cNvSpPr>
            <a:spLocks noGrp="1"/>
          </p:cNvSpPr>
          <p:nvPr>
            <p:ph type="pic" sz="quarter" idx="15"/>
          </p:nvPr>
        </p:nvSpPr>
        <p:spPr/>
      </p:sp>
      <p:sp>
        <p:nvSpPr>
          <p:cNvPr id="3" name="Text Placeholder 2">
            <a:extLst>
              <a:ext uri="{FF2B5EF4-FFF2-40B4-BE49-F238E27FC236}">
                <a16:creationId xmlns:a16="http://schemas.microsoft.com/office/drawing/2014/main" id="{18966138-F3D0-54B0-81B3-AA4970868E00}"/>
              </a:ext>
            </a:extLst>
          </p:cNvPr>
          <p:cNvSpPr>
            <a:spLocks noGrp="1"/>
          </p:cNvSpPr>
          <p:nvPr>
            <p:ph type="body" sz="quarter" idx="17"/>
          </p:nvPr>
        </p:nvSpPr>
        <p:spPr>
          <a:xfrm>
            <a:off x="447065" y="1419515"/>
            <a:ext cx="6212151" cy="3642009"/>
          </a:xfrm>
        </p:spPr>
        <p:txBody>
          <a:bodyPr/>
          <a:lstStyle/>
          <a:p>
            <a:r>
              <a:rPr lang="en-US" sz="2400" dirty="0" err="1"/>
              <a:t>Noskatieties</a:t>
            </a:r>
            <a:r>
              <a:rPr lang="en-US" sz="2400" dirty="0"/>
              <a:t> </a:t>
            </a:r>
            <a:r>
              <a:rPr lang="en-US" sz="2400" dirty="0" err="1"/>
              <a:t>šo</a:t>
            </a:r>
            <a:r>
              <a:rPr lang="en-US" sz="2400" dirty="0"/>
              <a:t> </a:t>
            </a:r>
            <a:r>
              <a:rPr lang="en-US" sz="2400" dirty="0" err="1"/>
              <a:t>parocīgo</a:t>
            </a:r>
            <a:r>
              <a:rPr lang="en-US" sz="2400" dirty="0"/>
              <a:t> video, </a:t>
            </a:r>
            <a:r>
              <a:rPr lang="en-US" sz="2400" dirty="0" err="1"/>
              <a:t>lai</a:t>
            </a:r>
            <a:r>
              <a:rPr lang="en-US" sz="2400" dirty="0"/>
              <a:t> </a:t>
            </a:r>
            <a:r>
              <a:rPr lang="en-US" sz="2400" dirty="0" err="1"/>
              <a:t>sāktu</a:t>
            </a:r>
            <a:r>
              <a:rPr lang="en-US" sz="2400" dirty="0"/>
              <a:t> </a:t>
            </a:r>
            <a:r>
              <a:rPr lang="en-US" sz="2400" dirty="0" err="1"/>
              <a:t>lietot</a:t>
            </a:r>
            <a:r>
              <a:rPr lang="en-US" sz="2400" dirty="0"/>
              <a:t>  WeTransfer:</a:t>
            </a:r>
          </a:p>
          <a:p>
            <a:endParaRPr lang="en-US" sz="2400" dirty="0"/>
          </a:p>
          <a:p>
            <a:r>
              <a:rPr lang="en-IE" sz="2400" dirty="0">
                <a:solidFill>
                  <a:srgbClr val="F9A169"/>
                </a:solidFill>
                <a:hlinkClick r:id="rId3">
                  <a:extLst>
                    <a:ext uri="{A12FA001-AC4F-418D-AE19-62706E023703}">
                      <ahyp:hlinkClr xmlns:ahyp="http://schemas.microsoft.com/office/drawing/2018/hyperlinkcolor" val="tx"/>
                    </a:ext>
                  </a:extLst>
                </a:hlinkClick>
              </a:rPr>
              <a:t>https://youtu.be/gmzMsSCKj4E</a:t>
            </a:r>
            <a:endParaRPr lang="en-IE" sz="2400" dirty="0">
              <a:solidFill>
                <a:srgbClr val="F9A169"/>
              </a:solidFill>
            </a:endParaRPr>
          </a:p>
          <a:p>
            <a:endParaRPr lang="en-US" sz="2400" dirty="0"/>
          </a:p>
          <a:p>
            <a:endParaRPr lang="en-IE" dirty="0"/>
          </a:p>
        </p:txBody>
      </p:sp>
      <p:sp>
        <p:nvSpPr>
          <p:cNvPr id="6" name="Text Placeholder 5">
            <a:extLst>
              <a:ext uri="{FF2B5EF4-FFF2-40B4-BE49-F238E27FC236}">
                <a16:creationId xmlns:a16="http://schemas.microsoft.com/office/drawing/2014/main" id="{52D70F6E-39C8-FDA0-6A6B-510F47E89693}"/>
              </a:ext>
            </a:extLst>
          </p:cNvPr>
          <p:cNvSpPr>
            <a:spLocks noGrp="1"/>
          </p:cNvSpPr>
          <p:nvPr>
            <p:ph type="body" sz="quarter" idx="13"/>
          </p:nvPr>
        </p:nvSpPr>
        <p:spPr/>
        <p:txBody>
          <a:bodyPr/>
          <a:lstStyle/>
          <a:p>
            <a:r>
              <a:rPr lang="en-IE" dirty="0"/>
              <a:t>WeTransfer video pamācība</a:t>
            </a:r>
          </a:p>
        </p:txBody>
      </p:sp>
      <p:pic>
        <p:nvPicPr>
          <p:cNvPr id="5" name="Online Media 4" title="How to use WeTransfer file transfer service">
            <a:hlinkClick r:id="" action="ppaction://media"/>
            <a:extLst>
              <a:ext uri="{FF2B5EF4-FFF2-40B4-BE49-F238E27FC236}">
                <a16:creationId xmlns:a16="http://schemas.microsoft.com/office/drawing/2014/main" id="{451980D3-5A17-AEF5-4351-6B8F22B3AA3D}"/>
              </a:ext>
            </a:extLst>
          </p:cNvPr>
          <p:cNvPicPr>
            <a:picLocks noRot="1" noChangeAspect="1"/>
          </p:cNvPicPr>
          <p:nvPr>
            <a:videoFile r:link="rId1"/>
          </p:nvPr>
        </p:nvPicPr>
        <p:blipFill>
          <a:blip r:embed="rId4"/>
          <a:stretch>
            <a:fillRect/>
          </a:stretch>
        </p:blipFill>
        <p:spPr>
          <a:xfrm>
            <a:off x="7358602" y="1223694"/>
            <a:ext cx="4854961" cy="4156233"/>
          </a:xfrm>
          <a:prstGeom prst="rect">
            <a:avLst/>
          </a:prstGeom>
        </p:spPr>
      </p:pic>
    </p:spTree>
    <p:extLst>
      <p:ext uri="{BB962C8B-B14F-4D97-AF65-F5344CB8AC3E}">
        <p14:creationId xmlns:p14="http://schemas.microsoft.com/office/powerpoint/2010/main" val="35460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3"/>
          </p:nvPr>
        </p:nvSpPr>
        <p:spPr/>
        <p:txBody>
          <a:bodyPr>
            <a:normAutofit/>
          </a:bodyPr>
          <a:lstStyle/>
          <a:p>
            <a:r>
              <a:rPr lang="en-IE" dirty="0"/>
              <a:t>4 padomi interneta meklēšanas intensificēšanai </a:t>
            </a:r>
          </a:p>
        </p:txBody>
      </p:sp>
      <p:pic>
        <p:nvPicPr>
          <p:cNvPr id="8" name="Picture Placeholder 7" descr="A person typing on a keyboard&#10;&#10;Description automatically generated with medium confidence">
            <a:extLst>
              <a:ext uri="{FF2B5EF4-FFF2-40B4-BE49-F238E27FC236}">
                <a16:creationId xmlns:a16="http://schemas.microsoft.com/office/drawing/2014/main" id="{C8979AA6-0638-94D5-9F37-E04E3F7915C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t="10328" b="10328"/>
          <a:stretch>
            <a:fillRect/>
          </a:stretch>
        </p:blipFill>
        <p:spPr>
          <a:xfrm>
            <a:off x="8802688" y="1223963"/>
            <a:ext cx="3389312" cy="4033837"/>
          </a:xfrm>
        </p:spPr>
      </p:pic>
      <p:sp>
        <p:nvSpPr>
          <p:cNvPr id="6" name="Text Placeholder 5">
            <a:extLst>
              <a:ext uri="{FF2B5EF4-FFF2-40B4-BE49-F238E27FC236}">
                <a16:creationId xmlns:a16="http://schemas.microsoft.com/office/drawing/2014/main" id="{8B5D0F2B-384E-481A-9835-90FBF091ED3D}"/>
              </a:ext>
            </a:extLst>
          </p:cNvPr>
          <p:cNvSpPr>
            <a:spLocks noGrp="1"/>
          </p:cNvSpPr>
          <p:nvPr>
            <p:ph type="body" sz="quarter" idx="17"/>
          </p:nvPr>
        </p:nvSpPr>
        <p:spPr>
          <a:xfrm>
            <a:off x="0" y="1223694"/>
            <a:ext cx="8211159" cy="4750450"/>
          </a:xfrm>
        </p:spPr>
        <p:txBody>
          <a:bodyPr/>
          <a:lstStyle/>
          <a:p>
            <a:pPr marL="457200" indent="-457200">
              <a:buAutoNum type="arabicPeriod"/>
            </a:pPr>
            <a:r>
              <a:rPr lang="en-IE" sz="2400" dirty="0">
                <a:solidFill>
                  <a:srgbClr val="8D5B98"/>
                </a:solidFill>
              </a:rPr>
              <a:t>Izmēģiniet atšķirīgus meklēšanas rīkus</a:t>
            </a:r>
            <a:r>
              <a:rPr lang="en-IE" sz="2400" dirty="0">
                <a:solidFill>
                  <a:schemeClr val="tx1"/>
                </a:solidFill>
              </a:rPr>
              <a:t>: meklētāji veic meklēšanu simtiem miljonu mājas lapās, bet visiem meklēšanas rīkiem ir arī to vājās vietas. Google popularitātes dēļ jūs variet tam dot priekšroku, bet jūs variet mēģināt lietot Bing tā rezultātu automātiskās pabeigšanas dēļ, kas ļauj sašaurināt meklēšanu.</a:t>
            </a:r>
          </a:p>
          <a:p>
            <a:pPr marL="457200" indent="-457200">
              <a:buAutoNum type="arabicPeriod"/>
            </a:pPr>
            <a:r>
              <a:rPr lang="en-IE" sz="2400" dirty="0">
                <a:solidFill>
                  <a:srgbClr val="8D5B98"/>
                </a:solidFill>
              </a:rPr>
              <a:t>Esiet konkrēts meklēšanā</a:t>
            </a:r>
            <a:r>
              <a:rPr lang="en-IE" sz="2400" dirty="0">
                <a:solidFill>
                  <a:schemeClr val="tx1"/>
                </a:solidFill>
              </a:rPr>
              <a:t>: lietojiet atslēgvārdus, lai atrastu saturu internetā. Atslēgvārdi ir termini, kurus var lietot, lai piešķirtu nozīmīgumu/nozīmi meklēšanai. Jūs variet arī pievienot savu atrašanās vietu, lai noteiktu tuvākās ērtības un informāciju. Vienkāršojiet meklēšanu, nelietojiet ‘apturošos vārdus’ tādus kā ‘in, of un the’. Meklētājs  atradīs jums vajadzīgo bez tiem, tas samazinās iespēju, ka jūs saņemat neskaitāmas lappuses ar atšķirīgiem rezultātiem. </a:t>
            </a:r>
          </a:p>
          <a:p>
            <a:pPr marL="457200" indent="-457200">
              <a:buAutoNum type="arabicPeriod"/>
            </a:pPr>
            <a:endParaRPr lang="en-IE" sz="2400" dirty="0">
              <a:solidFill>
                <a:schemeClr val="tx1"/>
              </a:solidFill>
            </a:endParaRPr>
          </a:p>
          <a:p>
            <a:pPr marL="457200" indent="-457200">
              <a:buAutoNum type="arabicPeriod"/>
            </a:pPr>
            <a:endParaRPr lang="en-IE" sz="2400" dirty="0">
              <a:solidFill>
                <a:schemeClr val="tx1"/>
              </a:solidFill>
            </a:endParaRPr>
          </a:p>
          <a:p>
            <a:pPr marL="457200" indent="-457200">
              <a:buAutoNum type="arabicPeriod"/>
            </a:pPr>
            <a:endParaRPr lang="en-IE" sz="2400" dirty="0">
              <a:solidFill>
                <a:schemeClr val="tx1"/>
              </a:solidFill>
            </a:endParaRPr>
          </a:p>
        </p:txBody>
      </p:sp>
    </p:spTree>
    <p:extLst>
      <p:ext uri="{BB962C8B-B14F-4D97-AF65-F5344CB8AC3E}">
        <p14:creationId xmlns:p14="http://schemas.microsoft.com/office/powerpoint/2010/main" val="3407390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113EF7D-376D-4394-B9C6-6579D019D1E2}"/>
              </a:ext>
            </a:extLst>
          </p:cNvPr>
          <p:cNvSpPr>
            <a:spLocks noGrp="1"/>
          </p:cNvSpPr>
          <p:nvPr>
            <p:ph type="body" sz="quarter" idx="27"/>
          </p:nvPr>
        </p:nvSpPr>
        <p:spPr/>
        <p:txBody>
          <a:bodyPr/>
          <a:lstStyle/>
          <a:p>
            <a:r>
              <a:rPr lang="lv" sz="2400" dirty="0"/>
              <a:t>Digitālās sieviešu programmas Kopenhāgenā mērķis ir dot iespēju mazākumtautību sievietēm</a:t>
            </a:r>
            <a:r>
              <a:rPr lang="en-US" sz="2400" dirty="0"/>
              <a:t> </a:t>
            </a:r>
            <a:r>
              <a:rPr lang="en-US" sz="2400" dirty="0" err="1"/>
              <a:t>paaugstināt</a:t>
            </a:r>
            <a:r>
              <a:rPr lang="en-US" sz="2400" dirty="0"/>
              <a:t> </a:t>
            </a:r>
            <a:r>
              <a:rPr lang="en-US" sz="2400" dirty="0" err="1"/>
              <a:t>savas</a:t>
            </a:r>
            <a:r>
              <a:rPr lang="en-US" sz="2400" dirty="0"/>
              <a:t> </a:t>
            </a:r>
            <a:r>
              <a:rPr lang="en-US" sz="2400" dirty="0" err="1"/>
              <a:t>zināšanas</a:t>
            </a:r>
            <a:r>
              <a:rPr lang="lv" sz="2400" dirty="0"/>
              <a:t>, piedāvājot viņām bezmaksas IT kursus un citas aktivitātes.</a:t>
            </a:r>
            <a:endParaRPr lang="en-IE" dirty="0"/>
          </a:p>
        </p:txBody>
      </p:sp>
      <p:sp>
        <p:nvSpPr>
          <p:cNvPr id="4" name="Text Placeholder 3">
            <a:extLst>
              <a:ext uri="{FF2B5EF4-FFF2-40B4-BE49-F238E27FC236}">
                <a16:creationId xmlns:a16="http://schemas.microsoft.com/office/drawing/2014/main" id="{0896B684-D0FB-4349-8B46-8AB945596BBC}"/>
              </a:ext>
            </a:extLst>
          </p:cNvPr>
          <p:cNvSpPr>
            <a:spLocks noGrp="1"/>
          </p:cNvSpPr>
          <p:nvPr>
            <p:ph type="body" sz="quarter" idx="18"/>
          </p:nvPr>
        </p:nvSpPr>
        <p:spPr>
          <a:xfrm>
            <a:off x="1172622" y="80891"/>
            <a:ext cx="5648934" cy="1919715"/>
          </a:xfrm>
        </p:spPr>
        <p:txBody>
          <a:bodyPr>
            <a:normAutofit/>
          </a:bodyPr>
          <a:lstStyle/>
          <a:p>
            <a:r>
              <a:rPr lang="lv" dirty="0"/>
              <a:t>Gadījuma izpēte-</a:t>
            </a:r>
          </a:p>
          <a:p>
            <a:r>
              <a:rPr lang="lv" dirty="0"/>
              <a:t>Digitālā sieviešu programma Kopenhāgenā</a:t>
            </a:r>
          </a:p>
          <a:p>
            <a:endParaRPr lang="en-IE" dirty="0"/>
          </a:p>
        </p:txBody>
      </p:sp>
      <p:pic>
        <p:nvPicPr>
          <p:cNvPr id="7" name="Picture Placeholder 6">
            <a:extLst>
              <a:ext uri="{FF2B5EF4-FFF2-40B4-BE49-F238E27FC236}">
                <a16:creationId xmlns:a16="http://schemas.microsoft.com/office/drawing/2014/main" id="{578BDCE7-2ACE-3505-371F-0C4E8748F867}"/>
              </a:ext>
            </a:extLst>
          </p:cNvPr>
          <p:cNvPicPr>
            <a:picLocks noGrp="1" noChangeAspect="1"/>
          </p:cNvPicPr>
          <p:nvPr>
            <p:ph type="pic" sz="quarter" idx="17"/>
          </p:nvPr>
        </p:nvPicPr>
        <p:blipFill rotWithShape="1">
          <a:blip r:embed="rId2" cstate="screen">
            <a:extLst>
              <a:ext uri="{28A0092B-C50C-407E-A947-70E740481C1C}">
                <a14:useLocalDpi xmlns:a14="http://schemas.microsoft.com/office/drawing/2010/main"/>
              </a:ext>
            </a:extLst>
          </a:blip>
          <a:srcRect l="18936" r="18936"/>
          <a:stretch/>
        </p:blipFill>
        <p:spPr>
          <a:xfrm>
            <a:off x="6600342" y="1401229"/>
            <a:ext cx="5423072" cy="3998831"/>
          </a:xfrm>
          <a:prstGeom prst="rect">
            <a:avLst/>
          </a:prstGeom>
        </p:spPr>
      </p:pic>
      <p:sp>
        <p:nvSpPr>
          <p:cNvPr id="6" name="Rectangle 5">
            <a:extLst>
              <a:ext uri="{FF2B5EF4-FFF2-40B4-BE49-F238E27FC236}">
                <a16:creationId xmlns:a16="http://schemas.microsoft.com/office/drawing/2014/main" id="{ACABA251-3E55-37E6-93D3-1AEEE3492F27}"/>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11CEB591-257D-38DF-D76B-358C18D8DC40}"/>
              </a:ext>
            </a:extLst>
          </p:cNvPr>
          <p:cNvSpPr txBox="1"/>
          <p:nvPr/>
        </p:nvSpPr>
        <p:spPr>
          <a:xfrm rot="16200000">
            <a:off x="-878596" y="412148"/>
            <a:ext cx="2711302" cy="954107"/>
          </a:xfrm>
          <a:prstGeom prst="rect">
            <a:avLst/>
          </a:prstGeom>
          <a:noFill/>
        </p:spPr>
        <p:txBody>
          <a:bodyPr wrap="square" rtlCol="0">
            <a:spAutoFit/>
          </a:bodyPr>
          <a:lstStyle/>
          <a:p>
            <a:r>
              <a:rPr lang="lv" sz="2800" b="1" dirty="0">
                <a:solidFill>
                  <a:srgbClr val="F9A169"/>
                </a:solidFill>
              </a:rPr>
              <a:t>GADĪJUMA IZPĒTE</a:t>
            </a:r>
          </a:p>
        </p:txBody>
      </p:sp>
    </p:spTree>
    <p:extLst>
      <p:ext uri="{BB962C8B-B14F-4D97-AF65-F5344CB8AC3E}">
        <p14:creationId xmlns:p14="http://schemas.microsoft.com/office/powerpoint/2010/main" val="2907797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919602" y="1409992"/>
            <a:ext cx="9717476" cy="4038015"/>
          </a:xfrm>
        </p:spPr>
        <p:txBody>
          <a:bodyPr/>
          <a:lstStyle/>
          <a:p>
            <a:r>
              <a:rPr lang="lv" sz="2400" dirty="0"/>
              <a:t>Digitālās sieviešu programmas Kopenhāgenā mērķis ir dot iespēju mazākumtautību sievietēm</a:t>
            </a:r>
            <a:r>
              <a:rPr lang="en-US" sz="2400" dirty="0"/>
              <a:t> </a:t>
            </a:r>
            <a:r>
              <a:rPr lang="en-US" sz="2400" dirty="0" err="1"/>
              <a:t>paaugstināt</a:t>
            </a:r>
            <a:r>
              <a:rPr lang="en-US" sz="2400" dirty="0"/>
              <a:t> </a:t>
            </a:r>
            <a:r>
              <a:rPr lang="en-US" sz="2400" dirty="0" err="1"/>
              <a:t>savu</a:t>
            </a:r>
            <a:r>
              <a:rPr lang="en-US" sz="2400" dirty="0"/>
              <a:t> </a:t>
            </a:r>
            <a:r>
              <a:rPr lang="en-US" sz="2400" dirty="0" err="1"/>
              <a:t>zināšanu</a:t>
            </a:r>
            <a:r>
              <a:rPr lang="en-US" sz="2400" dirty="0"/>
              <a:t> </a:t>
            </a:r>
            <a:r>
              <a:rPr lang="en-US" sz="2400" dirty="0" err="1"/>
              <a:t>līmeni</a:t>
            </a:r>
            <a:r>
              <a:rPr lang="lv" sz="2400" dirty="0"/>
              <a:t>, piedāvājot viņām bezmaksas IT kursus un citas aktivitātes.</a:t>
            </a:r>
          </a:p>
          <a:p>
            <a:r>
              <a:rPr lang="lv" sz="2400" dirty="0"/>
              <a:t>Kursi palīdz attīstīt digitālās prasmes</a:t>
            </a:r>
            <a:r>
              <a:rPr lang="en-US" sz="2400" dirty="0"/>
              <a:t>,  </a:t>
            </a:r>
            <a:r>
              <a:rPr lang="en-US" sz="2400" dirty="0" err="1"/>
              <a:t>lai</a:t>
            </a:r>
            <a:r>
              <a:rPr lang="en-US" sz="2400" dirty="0"/>
              <a:t> </a:t>
            </a:r>
            <a:r>
              <a:rPr lang="lv" sz="2400" dirty="0"/>
              <a:t>nodrošināt</a:t>
            </a:r>
            <a:r>
              <a:rPr lang="en-US" sz="2400" dirty="0"/>
              <a:t>u</a:t>
            </a:r>
            <a:r>
              <a:rPr lang="lv" sz="2400" dirty="0"/>
              <a:t> viņ</a:t>
            </a:r>
            <a:r>
              <a:rPr lang="en-US" sz="2400" dirty="0"/>
              <a:t>ā</a:t>
            </a:r>
            <a:r>
              <a:rPr lang="lv" sz="2400" dirty="0"/>
              <a:t>m jaunas iespējas gan ikdienas dzīvē, gan darba tirgū.</a:t>
            </a:r>
          </a:p>
          <a:p>
            <a:endParaRPr lang="en-GB" sz="2400" dirty="0"/>
          </a:p>
          <a:p>
            <a:r>
              <a:rPr lang="lv" sz="2400" dirty="0"/>
              <a:t>Kursi </a:t>
            </a:r>
            <a:r>
              <a:rPr lang="en-US" sz="2400" dirty="0" err="1"/>
              <a:t>paaugstina</a:t>
            </a:r>
            <a:r>
              <a:rPr lang="en-US" sz="2400" dirty="0"/>
              <a:t> </a:t>
            </a:r>
            <a:r>
              <a:rPr lang="lv" sz="2400" dirty="0"/>
              <a:t>arī </a:t>
            </a:r>
            <a:r>
              <a:rPr lang="en-US" sz="2400" dirty="0" err="1"/>
              <a:t>izglītojamo</a:t>
            </a:r>
            <a:r>
              <a:rPr lang="lv" sz="2400" dirty="0"/>
              <a:t> komunikācijas un sadarbības prasm</a:t>
            </a:r>
            <a:r>
              <a:rPr lang="en-US" sz="2400" dirty="0" err="1"/>
              <a:t>es</a:t>
            </a:r>
            <a:r>
              <a:rPr lang="lv" sz="2400" dirty="0"/>
              <a:t> un palīdz paplašināt personīgo un profesionālo </a:t>
            </a:r>
            <a:r>
              <a:rPr lang="en-US" sz="2400" dirty="0" err="1"/>
              <a:t>kontaktu</a:t>
            </a:r>
            <a:r>
              <a:rPr lang="en-US" sz="2400" dirty="0"/>
              <a:t> </a:t>
            </a:r>
            <a:r>
              <a:rPr lang="lv" sz="2400" dirty="0"/>
              <a:t>tīklu – tas viss rada jaunas iespējas.</a:t>
            </a:r>
          </a:p>
          <a:p>
            <a:endParaRPr lang="en-GB" sz="2400" dirty="0"/>
          </a:p>
          <a:p>
            <a:r>
              <a:rPr lang="en-US" sz="2400" dirty="0" err="1"/>
              <a:t>Tika</a:t>
            </a:r>
            <a:r>
              <a:rPr lang="lv" sz="2400" dirty="0"/>
              <a:t> piedāv</a:t>
            </a:r>
            <a:r>
              <a:rPr lang="en-US" sz="2400" dirty="0" err="1"/>
              <a:t>āti</a:t>
            </a:r>
            <a:r>
              <a:rPr lang="lv" sz="2400" dirty="0"/>
              <a:t> trīs kurs</a:t>
            </a:r>
            <a:r>
              <a:rPr lang="en-US" sz="2400" dirty="0" err="1"/>
              <a:t>i</a:t>
            </a:r>
            <a:r>
              <a:rPr lang="lv" sz="2400" dirty="0"/>
              <a:t>: digitālā pratība, ievads kodēšanā un lietotāju pieredze.</a:t>
            </a:r>
            <a:endParaRPr lang="hr-BA" sz="2400" dirty="0"/>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919602" y="309492"/>
            <a:ext cx="11097969" cy="825042"/>
          </a:xfrm>
        </p:spPr>
        <p:txBody>
          <a:bodyPr/>
          <a:lstStyle/>
          <a:p>
            <a:r>
              <a:rPr lang="lv" dirty="0"/>
              <a:t>Digitālā sieviešu programma Kopenhāgenā</a:t>
            </a:r>
          </a:p>
        </p:txBody>
      </p:sp>
      <p:sp>
        <p:nvSpPr>
          <p:cNvPr id="4" name="TextBox 3">
            <a:extLst>
              <a:ext uri="{FF2B5EF4-FFF2-40B4-BE49-F238E27FC236}">
                <a16:creationId xmlns:a16="http://schemas.microsoft.com/office/drawing/2014/main" id="{2BA0BA65-5173-4F9B-AF3B-4378EB5C36A5}"/>
              </a:ext>
            </a:extLst>
          </p:cNvPr>
          <p:cNvSpPr txBox="1"/>
          <p:nvPr/>
        </p:nvSpPr>
        <p:spPr>
          <a:xfrm>
            <a:off x="7506311" y="5920691"/>
            <a:ext cx="6097554" cy="369332"/>
          </a:xfrm>
          <a:prstGeom prst="rect">
            <a:avLst/>
          </a:prstGeom>
          <a:noFill/>
        </p:spPr>
        <p:txBody>
          <a:bodyPr wrap="square">
            <a:spAutoFit/>
          </a:bodyPr>
          <a:lstStyle/>
          <a:p>
            <a:r>
              <a:rPr lang="lv">
                <a:solidFill>
                  <a:schemeClr val="bg2">
                    <a:lumMod val="50000"/>
                  </a:schemeClr>
                </a:solidFill>
              </a:rPr>
              <a:t>AVOTS: Šeit varat norādīt, kas ir avots</a:t>
            </a:r>
            <a:endParaRPr lang="en-US" dirty="0">
              <a:solidFill>
                <a:schemeClr val="bg2">
                  <a:lumMod val="50000"/>
                </a:schemeClr>
              </a:solidFill>
            </a:endParaRPr>
          </a:p>
        </p:txBody>
      </p:sp>
      <p:sp>
        <p:nvSpPr>
          <p:cNvPr id="5" name="Rectangle 4">
            <a:extLst>
              <a:ext uri="{FF2B5EF4-FFF2-40B4-BE49-F238E27FC236}">
                <a16:creationId xmlns:a16="http://schemas.microsoft.com/office/drawing/2014/main" id="{13F6B275-1521-E22E-0046-C5027D1356A2}"/>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56D6E5F6-13D7-5BD7-A6E2-1D3BB74C36CB}"/>
              </a:ext>
            </a:extLst>
          </p:cNvPr>
          <p:cNvSpPr txBox="1"/>
          <p:nvPr/>
        </p:nvSpPr>
        <p:spPr>
          <a:xfrm rot="16200000">
            <a:off x="-935948" y="412146"/>
            <a:ext cx="2711302" cy="954107"/>
          </a:xfrm>
          <a:prstGeom prst="rect">
            <a:avLst/>
          </a:prstGeom>
          <a:noFill/>
        </p:spPr>
        <p:txBody>
          <a:bodyPr wrap="square" rtlCol="0">
            <a:spAutoFit/>
          </a:bodyPr>
          <a:lstStyle/>
          <a:p>
            <a:r>
              <a:rPr lang="lv" sz="2800" b="1" dirty="0">
                <a:solidFill>
                  <a:srgbClr val="F9A169"/>
                </a:solidFill>
              </a:rPr>
              <a:t>GADĪJUMA IZPĒTE</a:t>
            </a:r>
          </a:p>
        </p:txBody>
      </p:sp>
    </p:spTree>
    <p:extLst>
      <p:ext uri="{BB962C8B-B14F-4D97-AF65-F5344CB8AC3E}">
        <p14:creationId xmlns:p14="http://schemas.microsoft.com/office/powerpoint/2010/main" val="13417910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966719" y="1700762"/>
            <a:ext cx="9368082" cy="4038015"/>
          </a:xfrm>
        </p:spPr>
        <p:txBody>
          <a:bodyPr/>
          <a:lstStyle/>
          <a:p>
            <a:pPr marL="342900" indent="-342900">
              <a:buFont typeface="Wingdings" panose="05000000000000000000" pitchFamily="2" charset="2"/>
              <a:buChar char="ü"/>
            </a:pPr>
            <a:r>
              <a:rPr lang="lv" dirty="0">
                <a:cs typeface="Calibri"/>
              </a:rPr>
              <a:t>Izmantojot īpašu mācību rīku/lietotni (Akelius), </a:t>
            </a:r>
            <a:r>
              <a:rPr lang="en-US" dirty="0" err="1">
                <a:cs typeface="Calibri"/>
              </a:rPr>
              <a:t>izglītojamie</a:t>
            </a:r>
            <a:r>
              <a:rPr lang="lv" dirty="0">
                <a:cs typeface="Calibri"/>
              </a:rPr>
              <a:t> var labāk izprast valodas un citus mācību priekšmetus, kurus viņi </a:t>
            </a:r>
            <a:r>
              <a:rPr lang="en-US" dirty="0" err="1">
                <a:cs typeface="Calibri"/>
              </a:rPr>
              <a:t>apgūst</a:t>
            </a:r>
            <a:r>
              <a:rPr lang="lv" dirty="0">
                <a:cs typeface="Calibri"/>
              </a:rPr>
              <a:t>.</a:t>
            </a:r>
          </a:p>
          <a:p>
            <a:pPr marL="342900" indent="-342900">
              <a:buFont typeface="Wingdings" panose="05000000000000000000" pitchFamily="2" charset="2"/>
              <a:buChar char="ü"/>
            </a:pPr>
            <a:r>
              <a:rPr lang="lv" dirty="0">
                <a:cs typeface="Calibri"/>
              </a:rPr>
              <a:t>Tā kā digitālais rīks viņiem ir pieejams ar savu lietotājvārdu un paroli, rīkam</a:t>
            </a:r>
            <a:r>
              <a:rPr lang="en-US" dirty="0">
                <a:cs typeface="Calibri"/>
              </a:rPr>
              <a:t> </a:t>
            </a:r>
            <a:r>
              <a:rPr lang="en-US" dirty="0" err="1">
                <a:cs typeface="Calibri"/>
              </a:rPr>
              <a:t>var</a:t>
            </a:r>
            <a:r>
              <a:rPr lang="en-US" dirty="0">
                <a:cs typeface="Calibri"/>
              </a:rPr>
              <a:t> </a:t>
            </a:r>
            <a:r>
              <a:rPr lang="lv" dirty="0">
                <a:cs typeface="Calibri"/>
              </a:rPr>
              <a:t>piekļūt neatkarīgi no atrašanās vietas — skolā, mājās vai </a:t>
            </a:r>
            <a:r>
              <a:rPr lang="en-US" dirty="0" err="1">
                <a:cs typeface="Calibri"/>
              </a:rPr>
              <a:t>sabiedriskā</a:t>
            </a:r>
            <a:r>
              <a:rPr lang="lv" dirty="0">
                <a:cs typeface="Calibri"/>
              </a:rPr>
              <a:t> centrā.</a:t>
            </a:r>
          </a:p>
          <a:p>
            <a:pPr marL="342900" indent="-342900">
              <a:buFont typeface="Wingdings" panose="05000000000000000000" pitchFamily="2" charset="2"/>
              <a:buChar char="ü"/>
            </a:pPr>
            <a:r>
              <a:rPr lang="lv" dirty="0">
                <a:cs typeface="Calibri"/>
              </a:rPr>
              <a:t>Mācību rīks arī uzlaboja mācīšanos sadarbībā </a:t>
            </a:r>
            <a:r>
              <a:rPr lang="en-US" dirty="0" err="1">
                <a:cs typeface="Calibri"/>
              </a:rPr>
              <a:t>ar</a:t>
            </a:r>
            <a:r>
              <a:rPr lang="en-US" dirty="0">
                <a:cs typeface="Calibri"/>
              </a:rPr>
              <a:t> </a:t>
            </a:r>
            <a:r>
              <a:rPr lang="en-US" dirty="0" err="1">
                <a:cs typeface="Calibri"/>
              </a:rPr>
              <a:t>citiem</a:t>
            </a:r>
            <a:r>
              <a:rPr lang="lv" dirty="0">
                <a:cs typeface="Calibri"/>
              </a:rPr>
              <a:t> </a:t>
            </a:r>
            <a:r>
              <a:rPr lang="en-US" dirty="0" err="1">
                <a:cs typeface="Calibri"/>
              </a:rPr>
              <a:t>izglītojamiem</a:t>
            </a:r>
            <a:endParaRPr lang="lv" dirty="0">
              <a:cs typeface="Calibri"/>
            </a:endParaRPr>
          </a:p>
          <a:p>
            <a:pPr marL="342900" indent="-342900">
              <a:buFont typeface="Wingdings" panose="05000000000000000000" pitchFamily="2" charset="2"/>
              <a:buChar char="ü"/>
            </a:pPr>
            <a:r>
              <a:rPr lang="lv" dirty="0">
                <a:cs typeface="Calibri"/>
              </a:rPr>
              <a:t>Pastāvīgās prakses laikā </a:t>
            </a:r>
            <a:r>
              <a:rPr lang="en-US" dirty="0" err="1">
                <a:cs typeface="Calibri"/>
              </a:rPr>
              <a:t>izglītojamie</a:t>
            </a:r>
            <a:r>
              <a:rPr lang="lv" dirty="0">
                <a:cs typeface="Calibri"/>
              </a:rPr>
              <a:t> ieguva </a:t>
            </a:r>
            <a:r>
              <a:rPr lang="lv">
                <a:cs typeface="Calibri"/>
              </a:rPr>
              <a:t>prasmes lietot, </a:t>
            </a:r>
            <a:r>
              <a:rPr lang="lv" dirty="0">
                <a:cs typeface="Calibri"/>
              </a:rPr>
              <a:t>instalēt un atjaunināt attiecīgās lietojumprogrammas.</a:t>
            </a:r>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1252135" y="344193"/>
            <a:ext cx="11097969" cy="775030"/>
          </a:xfrm>
        </p:spPr>
        <p:txBody>
          <a:bodyPr/>
          <a:lstStyle/>
          <a:p>
            <a:r>
              <a:rPr lang="lv" dirty="0"/>
              <a:t>Kā tas tika darīts</a:t>
            </a:r>
            <a:endParaRPr lang="en-US" dirty="0"/>
          </a:p>
        </p:txBody>
      </p:sp>
      <p:sp>
        <p:nvSpPr>
          <p:cNvPr id="4" name="Rectangle 3">
            <a:extLst>
              <a:ext uri="{FF2B5EF4-FFF2-40B4-BE49-F238E27FC236}">
                <a16:creationId xmlns:a16="http://schemas.microsoft.com/office/drawing/2014/main" id="{60F73B85-AC95-46A3-F901-DB0F644A6F73}"/>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3262F73C-CEB3-523B-BC0F-8B2C639A6764}"/>
              </a:ext>
            </a:extLst>
          </p:cNvPr>
          <p:cNvSpPr txBox="1"/>
          <p:nvPr/>
        </p:nvSpPr>
        <p:spPr>
          <a:xfrm rot="16200000">
            <a:off x="-935948" y="412146"/>
            <a:ext cx="2711302" cy="954107"/>
          </a:xfrm>
          <a:prstGeom prst="rect">
            <a:avLst/>
          </a:prstGeom>
          <a:noFill/>
        </p:spPr>
        <p:txBody>
          <a:bodyPr wrap="square" rtlCol="0">
            <a:spAutoFit/>
          </a:bodyPr>
          <a:lstStyle/>
          <a:p>
            <a:r>
              <a:rPr lang="lv" sz="2800" b="1" dirty="0">
                <a:solidFill>
                  <a:srgbClr val="F9A169"/>
                </a:solidFill>
              </a:rPr>
              <a:t>GADĪJUMA IZPĒTE</a:t>
            </a:r>
          </a:p>
        </p:txBody>
      </p:sp>
    </p:spTree>
    <p:extLst>
      <p:ext uri="{BB962C8B-B14F-4D97-AF65-F5344CB8AC3E}">
        <p14:creationId xmlns:p14="http://schemas.microsoft.com/office/powerpoint/2010/main" val="38515497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normAutofit/>
          </a:bodyPr>
          <a:lstStyle/>
          <a:p>
            <a:r>
              <a:rPr lang="en-IE" dirty="0"/>
              <a:t> 4. tēma: Valodas un </a:t>
            </a:r>
            <a:r>
              <a:rPr lang="en-IE" dirty="0" err="1"/>
              <a:t>kultūras</a:t>
            </a:r>
            <a:r>
              <a:rPr lang="en-IE" dirty="0"/>
              <a:t> šķēršļu pārvarēšana ceļā uz informācijas un datu pratību </a:t>
            </a:r>
            <a:endParaRPr lang="en-US" dirty="0"/>
          </a:p>
          <a:p>
            <a:endParaRPr lang="en-IE" dirty="0"/>
          </a:p>
        </p:txBody>
      </p:sp>
      <p:pic>
        <p:nvPicPr>
          <p:cNvPr id="12" name="Picture Placeholder 11">
            <a:extLst>
              <a:ext uri="{FF2B5EF4-FFF2-40B4-BE49-F238E27FC236}">
                <a16:creationId xmlns:a16="http://schemas.microsoft.com/office/drawing/2014/main" id="{A9207EEB-8BB7-6244-5A22-BAB35F0F23E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793" b="12793"/>
          <a:stretch>
            <a:fillRect/>
          </a:stretch>
        </p:blipFill>
        <p:spPr/>
      </p:pic>
    </p:spTree>
    <p:extLst>
      <p:ext uri="{BB962C8B-B14F-4D97-AF65-F5344CB8AC3E}">
        <p14:creationId xmlns:p14="http://schemas.microsoft.com/office/powerpoint/2010/main" val="2439081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a:xfrm>
            <a:off x="244549" y="1236384"/>
            <a:ext cx="11102510" cy="4038015"/>
          </a:xfrm>
        </p:spPr>
        <p:txBody>
          <a:bodyPr/>
          <a:lstStyle/>
          <a:p>
            <a:r>
              <a:rPr lang="en-US" sz="2400" b="1" dirty="0" err="1">
                <a:effectLst/>
              </a:rPr>
              <a:t>Pirms</a:t>
            </a:r>
            <a:r>
              <a:rPr lang="en-US" sz="2400" b="1" dirty="0">
                <a:effectLst/>
              </a:rPr>
              <a:t> </a:t>
            </a:r>
            <a:r>
              <a:rPr lang="en-US" sz="2400" b="1" dirty="0" err="1">
                <a:effectLst/>
              </a:rPr>
              <a:t>mēs</a:t>
            </a:r>
            <a:r>
              <a:rPr lang="en-US" sz="2400" b="1" dirty="0">
                <a:effectLst/>
              </a:rPr>
              <a:t> </a:t>
            </a:r>
            <a:r>
              <a:rPr lang="en-US" sz="2400" b="1" dirty="0" err="1">
                <a:effectLst/>
              </a:rPr>
              <a:t>sākam</a:t>
            </a:r>
            <a:r>
              <a:rPr lang="en-US" sz="2400" b="1" dirty="0">
                <a:effectLst/>
              </a:rPr>
              <a:t> </a:t>
            </a:r>
            <a:r>
              <a:rPr lang="en-US" sz="2400" b="1" dirty="0" err="1">
                <a:effectLst/>
              </a:rPr>
              <a:t>šo</a:t>
            </a:r>
            <a:r>
              <a:rPr lang="en-US" sz="2400" b="1" dirty="0">
                <a:effectLst/>
              </a:rPr>
              <a:t> </a:t>
            </a:r>
            <a:r>
              <a:rPr lang="en-US" sz="2400" b="1" dirty="0" err="1">
                <a:effectLst/>
              </a:rPr>
              <a:t>tēmu</a:t>
            </a:r>
            <a:r>
              <a:rPr lang="en-US" sz="2400" b="1" dirty="0">
                <a:effectLst/>
              </a:rPr>
              <a:t>, </a:t>
            </a:r>
            <a:r>
              <a:rPr lang="en-US" sz="2400" b="1" dirty="0" err="1">
                <a:effectLst/>
              </a:rPr>
              <a:t>aplūkojiet</a:t>
            </a:r>
            <a:r>
              <a:rPr lang="en-US" sz="2400" b="1" dirty="0">
                <a:effectLst/>
              </a:rPr>
              <a:t> </a:t>
            </a:r>
            <a:r>
              <a:rPr lang="en-US" sz="2400" b="1" dirty="0" err="1">
                <a:effectLst/>
              </a:rPr>
              <a:t>šādas</a:t>
            </a:r>
            <a:r>
              <a:rPr lang="en-US" sz="2400" b="1" dirty="0">
                <a:effectLst/>
              </a:rPr>
              <a:t> </a:t>
            </a:r>
            <a:r>
              <a:rPr lang="en-US" sz="2400" b="1" dirty="0" err="1">
                <a:effectLst/>
              </a:rPr>
              <a:t>definīcijas</a:t>
            </a:r>
            <a:r>
              <a:rPr lang="en-US" sz="2400" b="1" dirty="0">
                <a:effectLst/>
              </a:rPr>
              <a:t>, </a:t>
            </a:r>
            <a:r>
              <a:rPr lang="en-US" sz="2400" b="1" dirty="0" err="1">
                <a:effectLst/>
              </a:rPr>
              <a:t>kuras</a:t>
            </a:r>
            <a:r>
              <a:rPr lang="en-US" sz="2400" b="1" dirty="0">
                <a:effectLst/>
              </a:rPr>
              <a:t> </a:t>
            </a:r>
            <a:r>
              <a:rPr lang="en-US" sz="2400" b="1" dirty="0" err="1">
                <a:effectLst/>
              </a:rPr>
              <a:t>palīdzēs</a:t>
            </a:r>
            <a:r>
              <a:rPr lang="en-US" sz="2400" b="1" dirty="0">
                <a:effectLst/>
              </a:rPr>
              <a:t> </a:t>
            </a:r>
            <a:r>
              <a:rPr lang="en-US" sz="2400" b="1" dirty="0" err="1">
                <a:effectLst/>
              </a:rPr>
              <a:t>jums</a:t>
            </a:r>
            <a:r>
              <a:rPr lang="en-US" sz="2400" b="1" dirty="0">
                <a:effectLst/>
              </a:rPr>
              <a:t> </a:t>
            </a:r>
            <a:r>
              <a:rPr lang="en-US" sz="2400" b="1" dirty="0" err="1">
                <a:effectLst/>
              </a:rPr>
              <a:t>sasniegt</a:t>
            </a:r>
            <a:r>
              <a:rPr lang="en-US" sz="2400" b="1" dirty="0">
                <a:effectLst/>
              </a:rPr>
              <a:t> </a:t>
            </a:r>
            <a:r>
              <a:rPr lang="en-US" sz="2400" b="1" dirty="0" err="1">
                <a:effectLst/>
              </a:rPr>
              <a:t>mācīšanās</a:t>
            </a:r>
            <a:r>
              <a:rPr lang="en-US" sz="2400" b="1" dirty="0">
                <a:effectLst/>
              </a:rPr>
              <a:t> </a:t>
            </a:r>
            <a:r>
              <a:rPr lang="en-US" b="1" dirty="0" err="1"/>
              <a:t>rezultātus</a:t>
            </a:r>
            <a:endParaRPr lang="en-US" sz="2400" b="1" i="0" dirty="0">
              <a:effectLst/>
            </a:endParaRPr>
          </a:p>
          <a:p>
            <a:pPr marL="285750" indent="-285750">
              <a:buFont typeface="Arial" panose="020B0604020202020204" pitchFamily="34" charset="0"/>
              <a:buChar char="•"/>
            </a:pPr>
            <a:r>
              <a:rPr lang="en-US" sz="2400" b="1" i="0" dirty="0" err="1">
                <a:effectLst/>
              </a:rPr>
              <a:t>Valodas</a:t>
            </a:r>
            <a:r>
              <a:rPr lang="en-US" sz="2400" b="1" i="0" dirty="0">
                <a:effectLst/>
              </a:rPr>
              <a:t> </a:t>
            </a:r>
            <a:r>
              <a:rPr lang="en-US" sz="2400" b="1" i="0" dirty="0" err="1">
                <a:effectLst/>
              </a:rPr>
              <a:t>barjera</a:t>
            </a:r>
            <a:r>
              <a:rPr lang="en-US" sz="2400" b="1" i="0" dirty="0">
                <a:effectLst/>
              </a:rPr>
              <a:t> </a:t>
            </a:r>
            <a:r>
              <a:rPr lang="en-US" sz="2400" i="0" dirty="0" err="1">
                <a:effectLst/>
              </a:rPr>
              <a:t>ir</a:t>
            </a:r>
            <a:r>
              <a:rPr lang="en-US" sz="2400" i="0" dirty="0">
                <a:effectLst/>
              </a:rPr>
              <a:t> </a:t>
            </a:r>
            <a:r>
              <a:rPr lang="en-US" sz="2400" i="0" dirty="0" err="1">
                <a:effectLst/>
              </a:rPr>
              <a:t>tēlaina</a:t>
            </a:r>
            <a:r>
              <a:rPr lang="en-US" sz="2400" i="0" dirty="0">
                <a:effectLst/>
              </a:rPr>
              <a:t> </a:t>
            </a:r>
            <a:r>
              <a:rPr lang="en-US" sz="2400" i="0" dirty="0" err="1">
                <a:effectLst/>
              </a:rPr>
              <a:t>frāze</a:t>
            </a:r>
            <a:r>
              <a:rPr lang="en-US" sz="2400" i="0" dirty="0">
                <a:effectLst/>
              </a:rPr>
              <a:t>, </a:t>
            </a:r>
            <a:r>
              <a:rPr lang="en-US" sz="2400" i="0" dirty="0" err="1">
                <a:effectLst/>
              </a:rPr>
              <a:t>kuru</a:t>
            </a:r>
            <a:r>
              <a:rPr lang="en-US" sz="2400" i="0" dirty="0">
                <a:effectLst/>
              </a:rPr>
              <a:t> </a:t>
            </a:r>
            <a:r>
              <a:rPr lang="en-US" sz="2400" i="0" dirty="0" err="1">
                <a:effectLst/>
              </a:rPr>
              <a:t>galvenokārt</a:t>
            </a:r>
            <a:r>
              <a:rPr lang="en-US" sz="2400" i="0" dirty="0">
                <a:effectLst/>
              </a:rPr>
              <a:t> </a:t>
            </a:r>
            <a:r>
              <a:rPr lang="en-US" sz="2400" i="0" dirty="0" err="1">
                <a:effectLst/>
              </a:rPr>
              <a:t>lieto</a:t>
            </a:r>
            <a:r>
              <a:rPr lang="en-US" sz="2400" i="0" dirty="0">
                <a:effectLst/>
              </a:rPr>
              <a:t>, </a:t>
            </a:r>
            <a:r>
              <a:rPr lang="en-US" sz="2400" i="0" dirty="0" err="1">
                <a:effectLst/>
              </a:rPr>
              <a:t>lai</a:t>
            </a:r>
            <a:r>
              <a:rPr lang="en-US" sz="2400" i="0" dirty="0">
                <a:effectLst/>
              </a:rPr>
              <a:t> </a:t>
            </a:r>
            <a:r>
              <a:rPr lang="en-US" sz="2400" i="0" dirty="0" err="1">
                <a:effectLst/>
              </a:rPr>
              <a:t>apzīmētu</a:t>
            </a:r>
            <a:r>
              <a:rPr lang="en-US" sz="2400" i="0" dirty="0">
                <a:effectLst/>
              </a:rPr>
              <a:t> </a:t>
            </a:r>
            <a:r>
              <a:rPr lang="en-US" sz="2400" i="0" dirty="0" err="1">
                <a:effectLst/>
              </a:rPr>
              <a:t>lingvistiskos</a:t>
            </a:r>
            <a:r>
              <a:rPr lang="en-US" sz="2400" i="0" dirty="0">
                <a:effectLst/>
              </a:rPr>
              <a:t> </a:t>
            </a:r>
            <a:r>
              <a:rPr lang="en-US" sz="2400" i="0" dirty="0" err="1">
                <a:effectLst/>
              </a:rPr>
              <a:t>šķēršļus</a:t>
            </a:r>
            <a:r>
              <a:rPr lang="en-US" sz="2400" i="0" dirty="0">
                <a:effectLst/>
              </a:rPr>
              <a:t> </a:t>
            </a:r>
            <a:r>
              <a:rPr lang="en-US" sz="2400" i="0" dirty="0" err="1">
                <a:effectLst/>
              </a:rPr>
              <a:t>komunikācijā</a:t>
            </a:r>
            <a:r>
              <a:rPr lang="en-US" sz="2400" i="0" dirty="0">
                <a:effectLst/>
              </a:rPr>
              <a:t>, </a:t>
            </a:r>
            <a:r>
              <a:rPr lang="en-US" sz="2400" i="0" dirty="0" err="1">
                <a:effectLst/>
              </a:rPr>
              <a:t>t.i</a:t>
            </a:r>
            <a:r>
              <a:rPr lang="en-US" sz="2400" i="0" dirty="0">
                <a:effectLst/>
              </a:rPr>
              <a:t>., </a:t>
            </a:r>
            <a:r>
              <a:rPr lang="en-US" sz="2400" i="0" dirty="0" err="1">
                <a:effectLst/>
              </a:rPr>
              <a:t>grūtības</a:t>
            </a:r>
            <a:r>
              <a:rPr lang="en-US" sz="2400" i="0" dirty="0">
                <a:effectLst/>
              </a:rPr>
              <a:t> </a:t>
            </a:r>
            <a:r>
              <a:rPr lang="en-US" sz="2400" i="0" dirty="0" err="1">
                <a:effectLst/>
              </a:rPr>
              <a:t>komunikācijā</a:t>
            </a:r>
            <a:r>
              <a:rPr lang="en-US" sz="2400" i="0" dirty="0">
                <a:effectLst/>
              </a:rPr>
              <a:t>, </a:t>
            </a:r>
            <a:r>
              <a:rPr lang="en-US" sz="2400" i="0" dirty="0" err="1">
                <a:effectLst/>
              </a:rPr>
              <a:t>ko</a:t>
            </a:r>
            <a:r>
              <a:rPr lang="en-US" sz="2400" i="0" dirty="0">
                <a:effectLst/>
              </a:rPr>
              <a:t> </a:t>
            </a:r>
            <a:r>
              <a:rPr lang="en-US" sz="2400" i="0" dirty="0" err="1">
                <a:effectLst/>
              </a:rPr>
              <a:t>izjūt</a:t>
            </a:r>
            <a:r>
              <a:rPr lang="en-US" sz="2400" i="0" dirty="0">
                <a:effectLst/>
              </a:rPr>
              <a:t> </a:t>
            </a:r>
            <a:r>
              <a:rPr lang="en-US" sz="2400" i="0" dirty="0" err="1">
                <a:effectLst/>
              </a:rPr>
              <a:t>cilvēki</a:t>
            </a:r>
            <a:r>
              <a:rPr lang="en-US" sz="2400" i="0" dirty="0">
                <a:effectLst/>
              </a:rPr>
              <a:t> </a:t>
            </a:r>
            <a:r>
              <a:rPr lang="en-US" sz="2400" i="0" dirty="0" err="1">
                <a:effectLst/>
              </a:rPr>
              <a:t>vai</a:t>
            </a:r>
            <a:r>
              <a:rPr lang="en-US" sz="2400" i="0" dirty="0">
                <a:effectLst/>
              </a:rPr>
              <a:t> </a:t>
            </a:r>
            <a:r>
              <a:rPr lang="en-US" sz="2400" i="0" dirty="0" err="1">
                <a:effectLst/>
              </a:rPr>
              <a:t>grupas</a:t>
            </a:r>
            <a:r>
              <a:rPr lang="en-US" sz="2400" i="0" dirty="0">
                <a:effectLst/>
              </a:rPr>
              <a:t>, </a:t>
            </a:r>
            <a:r>
              <a:rPr lang="en-US" sz="2400" i="0" dirty="0" err="1">
                <a:effectLst/>
              </a:rPr>
              <a:t>kas</a:t>
            </a:r>
            <a:r>
              <a:rPr lang="en-US" sz="2400" i="0" dirty="0">
                <a:effectLst/>
              </a:rPr>
              <a:t> </a:t>
            </a:r>
            <a:r>
              <a:rPr lang="en-US" sz="2400" i="0" dirty="0" err="1">
                <a:effectLst/>
              </a:rPr>
              <a:t>sākotnēji</a:t>
            </a:r>
            <a:r>
              <a:rPr lang="en-US" sz="2400" i="0" dirty="0">
                <a:effectLst/>
              </a:rPr>
              <a:t> </a:t>
            </a:r>
            <a:r>
              <a:rPr lang="en-US" sz="2400" i="0" dirty="0" err="1">
                <a:effectLst/>
              </a:rPr>
              <a:t>runā</a:t>
            </a:r>
            <a:r>
              <a:rPr lang="en-US" sz="2400" i="0" dirty="0">
                <a:effectLst/>
              </a:rPr>
              <a:t> </a:t>
            </a:r>
            <a:r>
              <a:rPr lang="en-US" sz="2400" i="0" dirty="0" err="1">
                <a:effectLst/>
              </a:rPr>
              <a:t>atšķirīgās</a:t>
            </a:r>
            <a:r>
              <a:rPr lang="en-US" sz="2400" i="0" dirty="0">
                <a:effectLst/>
              </a:rPr>
              <a:t> </a:t>
            </a:r>
            <a:r>
              <a:rPr lang="en-US" sz="2400" i="0" dirty="0" err="1">
                <a:effectLst/>
              </a:rPr>
              <a:t>valodās</a:t>
            </a:r>
            <a:r>
              <a:rPr lang="en-US" sz="2400" i="0" dirty="0">
                <a:effectLst/>
              </a:rPr>
              <a:t> </a:t>
            </a:r>
            <a:r>
              <a:rPr lang="en-US" sz="2400" i="0" dirty="0" err="1">
                <a:effectLst/>
              </a:rPr>
              <a:t>vai</a:t>
            </a:r>
            <a:r>
              <a:rPr lang="en-US" sz="2400" i="0" dirty="0">
                <a:effectLst/>
              </a:rPr>
              <a:t> </a:t>
            </a:r>
            <a:r>
              <a:rPr lang="en-US" sz="2400" i="0" dirty="0" err="1">
                <a:effectLst/>
              </a:rPr>
              <a:t>dažos</a:t>
            </a:r>
            <a:r>
              <a:rPr lang="en-US" sz="2400" i="0" dirty="0">
                <a:effectLst/>
              </a:rPr>
              <a:t> </a:t>
            </a:r>
            <a:r>
              <a:rPr lang="en-US" sz="2400" i="0" dirty="0" err="1">
                <a:effectLst/>
              </a:rPr>
              <a:t>gadījumos</a:t>
            </a:r>
            <a:r>
              <a:rPr lang="en-US" sz="2400" i="0" dirty="0">
                <a:effectLst/>
              </a:rPr>
              <a:t> – </a:t>
            </a:r>
            <a:r>
              <a:rPr lang="en-US" sz="2400" i="0" dirty="0" err="1">
                <a:effectLst/>
              </a:rPr>
              <a:t>dialektos</a:t>
            </a:r>
            <a:r>
              <a:rPr lang="en-US" sz="2400" i="0" dirty="0">
                <a:effectLst/>
              </a:rPr>
              <a:t>.</a:t>
            </a:r>
            <a:r>
              <a:rPr lang="en-US" sz="2400" b="1" i="0" dirty="0">
                <a:effectLst/>
              </a:rPr>
              <a:t> </a:t>
            </a:r>
          </a:p>
          <a:p>
            <a:pPr marL="285750" indent="-285750">
              <a:buFont typeface="Arial" panose="020B0604020202020204" pitchFamily="34" charset="0"/>
              <a:buChar char="•"/>
            </a:pPr>
            <a:r>
              <a:rPr lang="en-US" sz="2400" b="1" i="0" dirty="0" err="1">
                <a:effectLst/>
              </a:rPr>
              <a:t>Kultūras</a:t>
            </a:r>
            <a:r>
              <a:rPr lang="en-US" sz="2400" b="1" i="0" dirty="0">
                <a:effectLst/>
              </a:rPr>
              <a:t> </a:t>
            </a:r>
            <a:r>
              <a:rPr lang="en-US" sz="2400" b="1" i="0" dirty="0" err="1">
                <a:effectLst/>
              </a:rPr>
              <a:t>barjera</a:t>
            </a:r>
            <a:r>
              <a:rPr lang="en-US" sz="2400" b="1" i="0" dirty="0">
                <a:effectLst/>
              </a:rPr>
              <a:t> </a:t>
            </a:r>
            <a:r>
              <a:rPr lang="en-US" sz="2400" i="0" dirty="0" err="1">
                <a:effectLst/>
              </a:rPr>
              <a:t>ir</a:t>
            </a:r>
            <a:r>
              <a:rPr lang="en-US" sz="2400" i="0" dirty="0">
                <a:effectLst/>
              </a:rPr>
              <a:t> </a:t>
            </a:r>
            <a:r>
              <a:rPr lang="en-US" sz="2400" i="0" dirty="0" err="1">
                <a:effectLst/>
              </a:rPr>
              <a:t>pārpratumi</a:t>
            </a:r>
            <a:r>
              <a:rPr lang="en-US" sz="2400" i="0" dirty="0">
                <a:effectLst/>
              </a:rPr>
              <a:t>, </a:t>
            </a:r>
            <a:r>
              <a:rPr lang="en-US" sz="2400" i="0" dirty="0" err="1">
                <a:effectLst/>
              </a:rPr>
              <a:t>kuri</a:t>
            </a:r>
            <a:r>
              <a:rPr lang="en-US" sz="2400" i="0" dirty="0">
                <a:effectLst/>
              </a:rPr>
              <a:t> </a:t>
            </a:r>
            <a:r>
              <a:rPr lang="en-US" sz="2400" i="0" dirty="0" err="1">
                <a:effectLst/>
              </a:rPr>
              <a:t>rodas</a:t>
            </a:r>
            <a:r>
              <a:rPr lang="en-US" sz="2400" i="0" dirty="0">
                <a:effectLst/>
              </a:rPr>
              <a:t>, </a:t>
            </a:r>
            <a:r>
              <a:rPr lang="en-US" sz="2400" i="0" dirty="0" err="1">
                <a:effectLst/>
              </a:rPr>
              <a:t>īsti</a:t>
            </a:r>
            <a:r>
              <a:rPr lang="en-US" sz="2400" i="0" dirty="0">
                <a:effectLst/>
              </a:rPr>
              <a:t> </a:t>
            </a:r>
            <a:r>
              <a:rPr lang="en-US" sz="2400" i="0" dirty="0" err="1">
                <a:effectLst/>
              </a:rPr>
              <a:t>neizprotot</a:t>
            </a:r>
            <a:r>
              <a:rPr lang="en-US" sz="2400" i="0" dirty="0">
                <a:effectLst/>
              </a:rPr>
              <a:t> </a:t>
            </a:r>
            <a:r>
              <a:rPr lang="en-US" sz="2400" i="0" dirty="0" err="1">
                <a:effectLst/>
              </a:rPr>
              <a:t>kāda</a:t>
            </a:r>
            <a:r>
              <a:rPr lang="en-US" sz="2400" i="0" dirty="0">
                <a:effectLst/>
              </a:rPr>
              <a:t> </a:t>
            </a:r>
            <a:r>
              <a:rPr lang="en-US" sz="2400" i="0" dirty="0" err="1">
                <a:effectLst/>
              </a:rPr>
              <a:t>vārda</a:t>
            </a:r>
            <a:r>
              <a:rPr lang="en-US" sz="2400" i="0" dirty="0">
                <a:effectLst/>
              </a:rPr>
              <a:t> </a:t>
            </a:r>
            <a:r>
              <a:rPr lang="en-US" sz="2400" i="0" dirty="0" err="1">
                <a:effectLst/>
              </a:rPr>
              <a:t>nozīmi</a:t>
            </a:r>
            <a:r>
              <a:rPr lang="en-US" sz="2400" i="0" dirty="0">
                <a:effectLst/>
              </a:rPr>
              <a:t>, </a:t>
            </a:r>
            <a:r>
              <a:rPr lang="en-US" sz="2400" i="0" dirty="0" err="1">
                <a:effectLst/>
              </a:rPr>
              <a:t>kultūŗas</a:t>
            </a:r>
            <a:r>
              <a:rPr lang="en-US" sz="2400" i="0" dirty="0">
                <a:effectLst/>
              </a:rPr>
              <a:t> </a:t>
            </a:r>
            <a:r>
              <a:rPr lang="en-US" sz="2400" i="0" dirty="0" err="1">
                <a:effectLst/>
              </a:rPr>
              <a:t>atšķirību</a:t>
            </a:r>
            <a:r>
              <a:rPr lang="en-US" sz="2400" i="0" dirty="0">
                <a:effectLst/>
              </a:rPr>
              <a:t> </a:t>
            </a:r>
            <a:r>
              <a:rPr lang="en-US" sz="2400" i="0" dirty="0" err="1">
                <a:effectLst/>
              </a:rPr>
              <a:t>dēļ</a:t>
            </a:r>
            <a:r>
              <a:rPr lang="en-US" sz="2400" i="0" dirty="0">
                <a:effectLst/>
              </a:rPr>
              <a:t> </a:t>
            </a:r>
            <a:r>
              <a:rPr lang="en-US" sz="2400" i="0" dirty="0" err="1">
                <a:effectLst/>
              </a:rPr>
              <a:t>starp</a:t>
            </a:r>
            <a:r>
              <a:rPr lang="en-US" sz="2400" i="0" dirty="0">
                <a:effectLst/>
              </a:rPr>
              <a:t> </a:t>
            </a:r>
            <a:r>
              <a:rPr lang="en-US" sz="2400" i="0" dirty="0" err="1">
                <a:effectLst/>
              </a:rPr>
              <a:t>sūtītāju</a:t>
            </a:r>
            <a:r>
              <a:rPr lang="en-US" sz="2400" i="0" dirty="0">
                <a:effectLst/>
              </a:rPr>
              <a:t> un </a:t>
            </a:r>
            <a:r>
              <a:rPr lang="en-US" sz="2400" i="0" dirty="0" err="1">
                <a:effectLst/>
              </a:rPr>
              <a:t>saņēmēju</a:t>
            </a:r>
            <a:r>
              <a:rPr lang="en-US" sz="2400" i="0" dirty="0">
                <a:effectLst/>
              </a:rPr>
              <a:t>. </a:t>
            </a:r>
          </a:p>
          <a:p>
            <a:pPr marL="285750" indent="-285750">
              <a:buFont typeface="Arial" panose="020B0604020202020204" pitchFamily="34" charset="0"/>
              <a:buChar char="•"/>
            </a:pPr>
            <a:r>
              <a:rPr lang="en-US" b="1" dirty="0" err="1"/>
              <a:t>Meklētājs</a:t>
            </a:r>
            <a:r>
              <a:rPr lang="en-US" b="1" dirty="0"/>
              <a:t> </a:t>
            </a:r>
            <a:r>
              <a:rPr lang="en-US" dirty="0" err="1"/>
              <a:t>ir</a:t>
            </a:r>
            <a:r>
              <a:rPr lang="en-US" dirty="0"/>
              <a:t> a </a:t>
            </a:r>
            <a:r>
              <a:rPr lang="en-US" dirty="0" err="1"/>
              <a:t>programmatūras</a:t>
            </a:r>
            <a:r>
              <a:rPr lang="en-US" dirty="0"/>
              <a:t> tips, </a:t>
            </a:r>
            <a:r>
              <a:rPr lang="en-US" dirty="0" err="1"/>
              <a:t>kas</a:t>
            </a:r>
            <a:r>
              <a:rPr lang="en-US" dirty="0"/>
              <a:t> </a:t>
            </a:r>
            <a:r>
              <a:rPr lang="en-US" dirty="0" err="1"/>
              <a:t>dod</a:t>
            </a:r>
            <a:r>
              <a:rPr lang="en-US" dirty="0"/>
              <a:t> </a:t>
            </a:r>
            <a:r>
              <a:rPr lang="en-US" dirty="0" err="1"/>
              <a:t>iespēju</a:t>
            </a:r>
            <a:r>
              <a:rPr lang="en-US" dirty="0"/>
              <a:t> </a:t>
            </a:r>
            <a:r>
              <a:rPr lang="en-US" dirty="0" err="1"/>
              <a:t>meklēt</a:t>
            </a:r>
            <a:r>
              <a:rPr lang="en-US" dirty="0"/>
              <a:t> </a:t>
            </a:r>
            <a:r>
              <a:rPr lang="en-US" dirty="0" err="1"/>
              <a:t>noteiktus</a:t>
            </a:r>
            <a:r>
              <a:rPr lang="en-US" dirty="0"/>
              <a:t> terminus, </a:t>
            </a:r>
            <a:r>
              <a:rPr lang="en-US" dirty="0" err="1"/>
              <a:t>sniedzot</a:t>
            </a:r>
            <a:r>
              <a:rPr lang="en-US" dirty="0"/>
              <a:t> </a:t>
            </a:r>
            <a:r>
              <a:rPr lang="en-US" dirty="0" err="1"/>
              <a:t>rezultātus</a:t>
            </a:r>
            <a:r>
              <a:rPr lang="en-US" dirty="0"/>
              <a:t>, </a:t>
            </a:r>
            <a:r>
              <a:rPr lang="en-US" dirty="0" err="1"/>
              <a:t>kuri</a:t>
            </a:r>
            <a:r>
              <a:rPr lang="en-US" dirty="0"/>
              <a:t> </a:t>
            </a:r>
            <a:r>
              <a:rPr lang="en-US" dirty="0" err="1"/>
              <a:t>balstīti</a:t>
            </a:r>
            <a:r>
              <a:rPr lang="en-US" dirty="0"/>
              <a:t> </a:t>
            </a:r>
            <a:r>
              <a:rPr lang="en-US" dirty="0" err="1"/>
              <a:t>šajos</a:t>
            </a:r>
            <a:r>
              <a:rPr lang="en-US" dirty="0"/>
              <a:t> </a:t>
            </a:r>
            <a:r>
              <a:rPr lang="en-US" dirty="0" err="1"/>
              <a:t>terminos</a:t>
            </a:r>
            <a:r>
              <a:rPr lang="en-US" dirty="0"/>
              <a:t>. Google </a:t>
            </a:r>
            <a:r>
              <a:rPr lang="en-US" dirty="0" err="1"/>
              <a:t>ir</a:t>
            </a:r>
            <a:r>
              <a:rPr lang="en-US" dirty="0"/>
              <a:t> </a:t>
            </a:r>
            <a:r>
              <a:rPr lang="en-US" dirty="0" err="1"/>
              <a:t>piemērs</a:t>
            </a:r>
            <a:r>
              <a:rPr lang="en-US" dirty="0"/>
              <a:t> </a:t>
            </a:r>
            <a:r>
              <a:rPr lang="en-US" dirty="0" err="1"/>
              <a:t>meklētājam</a:t>
            </a:r>
            <a:r>
              <a:rPr lang="en-US" dirty="0"/>
              <a:t>.</a:t>
            </a:r>
            <a:endParaRPr lang="en-US" sz="2400" i="0" dirty="0">
              <a:effectLst/>
            </a:endParaRPr>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a:xfrm>
            <a:off x="447065" y="309492"/>
            <a:ext cx="11097969" cy="779136"/>
          </a:xfrm>
        </p:spPr>
        <p:txBody>
          <a:bodyPr/>
          <a:lstStyle/>
          <a:p>
            <a:r>
              <a:rPr lang="en-IE" dirty="0"/>
              <a:t>Svarīgākās definīcijas </a:t>
            </a:r>
            <a:endParaRPr lang="x-none" dirty="0"/>
          </a:p>
        </p:txBody>
      </p:sp>
    </p:spTree>
    <p:extLst>
      <p:ext uri="{BB962C8B-B14F-4D97-AF65-F5344CB8AC3E}">
        <p14:creationId xmlns:p14="http://schemas.microsoft.com/office/powerpoint/2010/main" val="1006944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87A3C62-79D8-41C8-B24F-44F88CC690D8}"/>
              </a:ext>
            </a:extLst>
          </p:cNvPr>
          <p:cNvSpPr>
            <a:spLocks noGrp="1"/>
          </p:cNvSpPr>
          <p:nvPr>
            <p:ph type="body" sz="quarter" idx="14"/>
          </p:nvPr>
        </p:nvSpPr>
        <p:spPr>
          <a:xfrm>
            <a:off x="250923" y="1240372"/>
            <a:ext cx="4220627" cy="5446178"/>
          </a:xfrm>
        </p:spPr>
        <p:txBody>
          <a:bodyPr>
            <a:normAutofit/>
          </a:bodyPr>
          <a:lstStyle/>
          <a:p>
            <a:r>
              <a:rPr lang="en-US" sz="2200" dirty="0" err="1"/>
              <a:t>Tiem</a:t>
            </a:r>
            <a:r>
              <a:rPr lang="en-US" sz="2200" dirty="0"/>
              <a:t>, </a:t>
            </a:r>
            <a:r>
              <a:rPr lang="en-US" sz="2200" dirty="0" err="1"/>
              <a:t>kuri</a:t>
            </a:r>
            <a:r>
              <a:rPr lang="en-US" sz="2200" dirty="0"/>
              <a:t> </a:t>
            </a:r>
            <a:r>
              <a:rPr lang="en-US" sz="2200" dirty="0" err="1"/>
              <a:t>neprot</a:t>
            </a:r>
            <a:r>
              <a:rPr lang="en-US" sz="2200" dirty="0"/>
              <a:t> </a:t>
            </a:r>
            <a:r>
              <a:rPr lang="en-US" sz="2200" dirty="0" err="1"/>
              <a:t>runā</a:t>
            </a:r>
            <a:r>
              <a:rPr lang="en-US" sz="2200" dirty="0"/>
              <a:t> </a:t>
            </a:r>
            <a:r>
              <a:rPr lang="en-US" sz="2200" dirty="0" err="1"/>
              <a:t>vai</a:t>
            </a:r>
            <a:r>
              <a:rPr lang="en-US" sz="2200" dirty="0"/>
              <a:t> </a:t>
            </a:r>
            <a:r>
              <a:rPr lang="en-US" sz="2200" dirty="0" err="1"/>
              <a:t>saprast</a:t>
            </a:r>
            <a:r>
              <a:rPr lang="en-US" sz="2200" dirty="0"/>
              <a:t> </a:t>
            </a:r>
            <a:r>
              <a:rPr lang="en-US" sz="2200" dirty="0" err="1"/>
              <a:t>angliski</a:t>
            </a:r>
            <a:r>
              <a:rPr lang="en-US" sz="2200" dirty="0"/>
              <a:t>, internets </a:t>
            </a:r>
            <a:r>
              <a:rPr lang="en-US" sz="2200" dirty="0" err="1"/>
              <a:t>nav</a:t>
            </a:r>
            <a:r>
              <a:rPr lang="en-US" sz="2200" dirty="0"/>
              <a:t> </a:t>
            </a:r>
            <a:r>
              <a:rPr lang="en-US" sz="2200" dirty="0" err="1"/>
              <a:t>diži</a:t>
            </a:r>
            <a:r>
              <a:rPr lang="en-US" sz="2200" dirty="0"/>
              <a:t> </a:t>
            </a:r>
            <a:r>
              <a:rPr lang="en-US" sz="2200" dirty="0" err="1"/>
              <a:t>daudz</a:t>
            </a:r>
            <a:r>
              <a:rPr lang="en-US" sz="2200" dirty="0"/>
              <a:t> </a:t>
            </a:r>
            <a:r>
              <a:rPr lang="en-US" sz="2200" dirty="0" err="1"/>
              <a:t>pieejams</a:t>
            </a:r>
            <a:r>
              <a:rPr lang="en-US" sz="2200" dirty="0"/>
              <a:t>.</a:t>
            </a:r>
          </a:p>
          <a:p>
            <a:r>
              <a:rPr lang="en-US" sz="2200" dirty="0" err="1"/>
              <a:t>Angļu</a:t>
            </a:r>
            <a:r>
              <a:rPr lang="en-US" sz="2200" dirty="0"/>
              <a:t> </a:t>
            </a:r>
            <a:r>
              <a:rPr lang="en-US" sz="2200" dirty="0" err="1"/>
              <a:t>valodas</a:t>
            </a:r>
            <a:r>
              <a:rPr lang="en-US" sz="2200" dirty="0"/>
              <a:t> </a:t>
            </a:r>
            <a:r>
              <a:rPr lang="en-US" sz="2200" dirty="0" err="1"/>
              <a:t>kā</a:t>
            </a:r>
            <a:r>
              <a:rPr lang="en-US" sz="2200" dirty="0"/>
              <a:t> </a:t>
            </a:r>
            <a:r>
              <a:rPr lang="en-US" sz="2200" dirty="0" err="1"/>
              <a:t>dzimtās</a:t>
            </a:r>
            <a:r>
              <a:rPr lang="en-US" sz="2200" dirty="0"/>
              <a:t> </a:t>
            </a:r>
            <a:r>
              <a:rPr lang="en-US" sz="2200" dirty="0" err="1"/>
              <a:t>valodas</a:t>
            </a:r>
            <a:r>
              <a:rPr lang="en-US" sz="2200" dirty="0"/>
              <a:t> </a:t>
            </a:r>
            <a:r>
              <a:rPr lang="en-US" sz="2200" dirty="0" err="1"/>
              <a:t>nesēji</a:t>
            </a:r>
            <a:r>
              <a:rPr lang="en-US" sz="2200" dirty="0"/>
              <a:t> – </a:t>
            </a:r>
            <a:r>
              <a:rPr lang="en-US" sz="2200" dirty="0" err="1"/>
              <a:t>tikai</a:t>
            </a:r>
            <a:r>
              <a:rPr lang="en-US" sz="2200" dirty="0"/>
              <a:t> </a:t>
            </a:r>
            <a:r>
              <a:rPr lang="en-US" sz="2200" dirty="0" err="1"/>
              <a:t>ap</a:t>
            </a:r>
            <a:r>
              <a:rPr lang="en-US" sz="2200" dirty="0"/>
              <a:t> 5% no </a:t>
            </a:r>
            <a:r>
              <a:rPr lang="en-US" sz="2200" dirty="0" err="1"/>
              <a:t>pasaules</a:t>
            </a:r>
            <a:r>
              <a:rPr lang="en-US" sz="2200" dirty="0"/>
              <a:t> </a:t>
            </a:r>
            <a:r>
              <a:rPr lang="en-US" sz="2200" dirty="0" err="1"/>
              <a:t>populācijas</a:t>
            </a:r>
            <a:r>
              <a:rPr lang="en-US" sz="2200" dirty="0"/>
              <a:t> – </a:t>
            </a:r>
            <a:r>
              <a:rPr lang="en-US" sz="2200" dirty="0" err="1"/>
              <a:t>iespējams</a:t>
            </a:r>
            <a:r>
              <a:rPr lang="en-US" sz="2200" dirty="0"/>
              <a:t> pat </a:t>
            </a:r>
            <a:r>
              <a:rPr lang="en-US" sz="2200" dirty="0" err="1"/>
              <a:t>nepamanīs</a:t>
            </a:r>
            <a:r>
              <a:rPr lang="en-US" sz="2200" dirty="0"/>
              <a:t> </a:t>
            </a:r>
            <a:r>
              <a:rPr lang="en-US" sz="2200" dirty="0" err="1"/>
              <a:t>atšķirību</a:t>
            </a:r>
            <a:r>
              <a:rPr lang="en-US" sz="2200" dirty="0"/>
              <a:t> </a:t>
            </a:r>
            <a:r>
              <a:rPr lang="en-US" sz="2200" dirty="0" err="1"/>
              <a:t>starp</a:t>
            </a:r>
            <a:r>
              <a:rPr lang="en-US" sz="2200" dirty="0"/>
              <a:t> </a:t>
            </a:r>
            <a:r>
              <a:rPr lang="en-US" sz="2200" dirty="0" err="1"/>
              <a:t>patieso</a:t>
            </a:r>
            <a:r>
              <a:rPr lang="en-US" sz="2200" dirty="0"/>
              <a:t> </a:t>
            </a:r>
            <a:r>
              <a:rPr lang="en-US" sz="2200" dirty="0" err="1"/>
              <a:t>dzīvi</a:t>
            </a:r>
            <a:r>
              <a:rPr lang="en-US" sz="2200" dirty="0"/>
              <a:t> un </a:t>
            </a:r>
            <a:r>
              <a:rPr lang="en-US" sz="2200" dirty="0" err="1"/>
              <a:t>tiešsaisti</a:t>
            </a:r>
            <a:r>
              <a:rPr lang="en-US" sz="2200" dirty="0"/>
              <a:t>, </a:t>
            </a:r>
            <a:r>
              <a:rPr lang="en-US" sz="2200" dirty="0" err="1"/>
              <a:t>jo</a:t>
            </a:r>
            <a:r>
              <a:rPr lang="en-US" sz="2200" dirty="0"/>
              <a:t> </a:t>
            </a:r>
            <a:r>
              <a:rPr lang="en-US" sz="2200" dirty="0" err="1"/>
              <a:t>vairāk</a:t>
            </a:r>
            <a:r>
              <a:rPr lang="en-US" sz="2200" dirty="0"/>
              <a:t> </a:t>
            </a:r>
            <a:r>
              <a:rPr lang="en-US" sz="2200" dirty="0" err="1"/>
              <a:t>nekā</a:t>
            </a:r>
            <a:r>
              <a:rPr lang="en-US" sz="2200" dirty="0"/>
              <a:t> </a:t>
            </a:r>
            <a:r>
              <a:rPr lang="en-US" sz="2200" dirty="0" err="1"/>
              <a:t>puse</a:t>
            </a:r>
            <a:r>
              <a:rPr lang="en-US" sz="2200" dirty="0"/>
              <a:t> no </a:t>
            </a:r>
            <a:r>
              <a:rPr lang="en-US" sz="2200" dirty="0" err="1"/>
              <a:t>tīmekļa</a:t>
            </a:r>
            <a:r>
              <a:rPr lang="en-US" sz="2200" dirty="0"/>
              <a:t> </a:t>
            </a:r>
            <a:r>
              <a:rPr lang="en-US" sz="2200" dirty="0" err="1"/>
              <a:t>ir</a:t>
            </a:r>
            <a:r>
              <a:rPr lang="en-US" sz="2200" dirty="0"/>
              <a:t> </a:t>
            </a:r>
            <a:r>
              <a:rPr lang="en-US" sz="2200" dirty="0" err="1"/>
              <a:t>viņu</a:t>
            </a:r>
            <a:r>
              <a:rPr lang="en-US" sz="2200" dirty="0"/>
              <a:t> </a:t>
            </a:r>
            <a:r>
              <a:rPr lang="en-US" sz="2200" dirty="0" err="1"/>
              <a:t>valodā</a:t>
            </a:r>
            <a:r>
              <a:rPr lang="en-US" sz="2200" dirty="0"/>
              <a:t>. </a:t>
            </a:r>
          </a:p>
          <a:p>
            <a:r>
              <a:rPr lang="en-US" sz="2200" dirty="0" err="1"/>
              <a:t>Aplūkojiet</a:t>
            </a:r>
            <a:r>
              <a:rPr lang="en-US" sz="2200" dirty="0"/>
              <a:t> </a:t>
            </a:r>
            <a:r>
              <a:rPr lang="en-US" sz="2200" dirty="0" err="1"/>
              <a:t>blakus</a:t>
            </a:r>
            <a:r>
              <a:rPr lang="en-US" sz="2200" dirty="0"/>
              <a:t> </a:t>
            </a:r>
            <a:r>
              <a:rPr lang="en-US" sz="2200" dirty="0" err="1"/>
              <a:t>diagrammu</a:t>
            </a:r>
            <a:r>
              <a:rPr lang="en-US" sz="2200" dirty="0"/>
              <a:t>, </a:t>
            </a:r>
            <a:r>
              <a:rPr lang="en-US" sz="2200" dirty="0" err="1"/>
              <a:t>lai</a:t>
            </a:r>
            <a:r>
              <a:rPr lang="en-US" sz="2200" dirty="0"/>
              <a:t> </a:t>
            </a:r>
            <a:r>
              <a:rPr lang="en-US" sz="2200" dirty="0" err="1"/>
              <a:t>saprastu</a:t>
            </a:r>
            <a:r>
              <a:rPr lang="en-US" sz="2200" dirty="0"/>
              <a:t> </a:t>
            </a:r>
            <a:r>
              <a:rPr lang="en-US" sz="2200" dirty="0" err="1"/>
              <a:t>sadalījumu</a:t>
            </a:r>
            <a:r>
              <a:rPr lang="en-US" sz="2200" dirty="0"/>
              <a:t> </a:t>
            </a:r>
            <a:r>
              <a:rPr lang="en-US" sz="2200" dirty="0" err="1"/>
              <a:t>starp</a:t>
            </a:r>
            <a:r>
              <a:rPr lang="en-US" sz="2200" dirty="0"/>
              <a:t> </a:t>
            </a:r>
            <a:r>
              <a:rPr lang="en-US" sz="2200" dirty="0" err="1"/>
              <a:t>lielākajām</a:t>
            </a:r>
            <a:r>
              <a:rPr lang="en-US" sz="2200" dirty="0"/>
              <a:t> </a:t>
            </a:r>
            <a:r>
              <a:rPr lang="en-US" sz="2200" dirty="0" err="1"/>
              <a:t>runātajām</a:t>
            </a:r>
            <a:r>
              <a:rPr lang="en-US" sz="2200" dirty="0"/>
              <a:t> </a:t>
            </a:r>
            <a:r>
              <a:rPr lang="en-US" sz="2200" dirty="0" err="1"/>
              <a:t>valodām</a:t>
            </a:r>
            <a:r>
              <a:rPr lang="en-US" sz="2200" dirty="0"/>
              <a:t> un </a:t>
            </a:r>
            <a:r>
              <a:rPr lang="en-US" sz="2200" dirty="0" err="1"/>
              <a:t>tīmekļa</a:t>
            </a:r>
            <a:r>
              <a:rPr lang="en-US" sz="2200" dirty="0"/>
              <a:t> </a:t>
            </a:r>
            <a:r>
              <a:rPr lang="en-US" sz="2200" dirty="0" err="1"/>
              <a:t>valodām</a:t>
            </a:r>
            <a:r>
              <a:rPr lang="en-US" sz="2200" dirty="0"/>
              <a:t>.  </a:t>
            </a:r>
            <a:endParaRPr lang="en-US" dirty="0"/>
          </a:p>
          <a:p>
            <a:endParaRPr lang="en-IE" dirty="0"/>
          </a:p>
        </p:txBody>
      </p:sp>
      <p:sp>
        <p:nvSpPr>
          <p:cNvPr id="5" name="Text Placeholder 4">
            <a:extLst>
              <a:ext uri="{FF2B5EF4-FFF2-40B4-BE49-F238E27FC236}">
                <a16:creationId xmlns:a16="http://schemas.microsoft.com/office/drawing/2014/main" id="{05E92DAF-3E77-7E49-4C38-D9FB463665E9}"/>
              </a:ext>
            </a:extLst>
          </p:cNvPr>
          <p:cNvSpPr>
            <a:spLocks noGrp="1"/>
          </p:cNvSpPr>
          <p:nvPr>
            <p:ph type="body" sz="quarter" idx="4294967295"/>
          </p:nvPr>
        </p:nvSpPr>
        <p:spPr>
          <a:xfrm>
            <a:off x="181252" y="238659"/>
            <a:ext cx="11096625" cy="742950"/>
          </a:xfrm>
        </p:spPr>
        <p:txBody>
          <a:bodyPr>
            <a:normAutofit/>
          </a:bodyPr>
          <a:lstStyle/>
          <a:p>
            <a:pPr marL="0" indent="0">
              <a:buNone/>
            </a:pPr>
            <a:r>
              <a:rPr lang="en-US" sz="3200" b="1" dirty="0" err="1">
                <a:solidFill>
                  <a:srgbClr val="8D5B98"/>
                </a:solidFill>
              </a:rPr>
              <a:t>Kā</a:t>
            </a:r>
            <a:r>
              <a:rPr lang="en-US" sz="3200" b="1" dirty="0">
                <a:solidFill>
                  <a:srgbClr val="8D5B98"/>
                </a:solidFill>
              </a:rPr>
              <a:t> </a:t>
            </a:r>
            <a:r>
              <a:rPr lang="en-US" sz="3200" b="1" dirty="0" err="1">
                <a:solidFill>
                  <a:srgbClr val="8D5B98"/>
                </a:solidFill>
              </a:rPr>
              <a:t>valoda</a:t>
            </a:r>
            <a:r>
              <a:rPr lang="en-US" sz="3200" b="1" dirty="0">
                <a:solidFill>
                  <a:srgbClr val="8D5B98"/>
                </a:solidFill>
              </a:rPr>
              <a:t> </a:t>
            </a:r>
            <a:r>
              <a:rPr lang="en-US" sz="3200" b="1" dirty="0" err="1">
                <a:solidFill>
                  <a:srgbClr val="8D5B98"/>
                </a:solidFill>
              </a:rPr>
              <a:t>ietekmē</a:t>
            </a:r>
            <a:r>
              <a:rPr lang="en-US" sz="3200" b="1" dirty="0">
                <a:solidFill>
                  <a:srgbClr val="8D5B98"/>
                </a:solidFill>
              </a:rPr>
              <a:t> </a:t>
            </a:r>
            <a:r>
              <a:rPr lang="en-US" sz="3200" b="1" dirty="0" err="1">
                <a:solidFill>
                  <a:srgbClr val="8D5B98"/>
                </a:solidFill>
              </a:rPr>
              <a:t>jūsu</a:t>
            </a:r>
            <a:r>
              <a:rPr lang="en-US" sz="3200" b="1" dirty="0">
                <a:solidFill>
                  <a:srgbClr val="8D5B98"/>
                </a:solidFill>
              </a:rPr>
              <a:t> </a:t>
            </a:r>
            <a:r>
              <a:rPr lang="en-US" sz="3200" b="1" dirty="0" err="1">
                <a:solidFill>
                  <a:srgbClr val="8D5B98"/>
                </a:solidFill>
              </a:rPr>
              <a:t>interneta</a:t>
            </a:r>
            <a:r>
              <a:rPr lang="en-US" sz="3200" b="1" dirty="0">
                <a:solidFill>
                  <a:srgbClr val="8D5B98"/>
                </a:solidFill>
              </a:rPr>
              <a:t> </a:t>
            </a:r>
            <a:r>
              <a:rPr lang="en-US" sz="3200" b="1" dirty="0" err="1">
                <a:solidFill>
                  <a:srgbClr val="8D5B98"/>
                </a:solidFill>
              </a:rPr>
              <a:t>pieredzi</a:t>
            </a:r>
            <a:r>
              <a:rPr lang="en-US" sz="3200" b="1" dirty="0">
                <a:solidFill>
                  <a:srgbClr val="8D5B98"/>
                </a:solidFill>
              </a:rPr>
              <a:t>?</a:t>
            </a:r>
          </a:p>
        </p:txBody>
      </p:sp>
      <p:pic>
        <p:nvPicPr>
          <p:cNvPr id="12" name="Picture 11">
            <a:extLst>
              <a:ext uri="{FF2B5EF4-FFF2-40B4-BE49-F238E27FC236}">
                <a16:creationId xmlns:a16="http://schemas.microsoft.com/office/drawing/2014/main" id="{1C4E48DA-4C52-7E17-3A41-FBA0BD4B55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1220" y="981609"/>
            <a:ext cx="7356613" cy="5337871"/>
          </a:xfrm>
          <a:prstGeom prst="rect">
            <a:avLst/>
          </a:prstGeom>
        </p:spPr>
      </p:pic>
    </p:spTree>
    <p:extLst>
      <p:ext uri="{BB962C8B-B14F-4D97-AF65-F5344CB8AC3E}">
        <p14:creationId xmlns:p14="http://schemas.microsoft.com/office/powerpoint/2010/main" val="1302418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a:xfrm>
            <a:off x="244549" y="2023784"/>
            <a:ext cx="11387470" cy="4038015"/>
          </a:xfrm>
        </p:spPr>
        <p:txBody>
          <a:bodyPr/>
          <a:lstStyle/>
          <a:p>
            <a:pPr>
              <a:lnSpc>
                <a:spcPct val="110000"/>
              </a:lnSpc>
            </a:pPr>
            <a:r>
              <a:rPr lang="hr-BA" sz="2400" b="0" dirty="0"/>
              <a:t>Ja esiet cēlies </a:t>
            </a:r>
            <a:r>
              <a:rPr lang="en-US" sz="2400" b="0" dirty="0"/>
              <a:t>no </a:t>
            </a:r>
            <a:r>
              <a:rPr lang="hr-BA" sz="2400" b="0" dirty="0"/>
              <a:t>ieceļotāju ģimen</a:t>
            </a:r>
            <a:r>
              <a:rPr lang="en-US" sz="2400" b="0" dirty="0" err="1"/>
              <a:t>es</a:t>
            </a:r>
            <a:r>
              <a:rPr lang="hr-BA" sz="2400" b="0" dirty="0"/>
              <a:t>, jūs varētu </a:t>
            </a:r>
            <a:r>
              <a:rPr lang="en-US" sz="2400" b="0" dirty="0" err="1"/>
              <a:t>prast</a:t>
            </a:r>
            <a:r>
              <a:rPr lang="en-US" sz="2400" b="0" dirty="0"/>
              <a:t> </a:t>
            </a:r>
            <a:r>
              <a:rPr lang="en-US" sz="2400" b="0" dirty="0" err="1"/>
              <a:t>vairākas</a:t>
            </a:r>
            <a:r>
              <a:rPr lang="en-US" sz="2400" b="0" dirty="0"/>
              <a:t> v</a:t>
            </a:r>
            <a:r>
              <a:rPr lang="hr-BA" sz="2400" b="0" dirty="0"/>
              <a:t>alod</a:t>
            </a:r>
            <a:r>
              <a:rPr lang="en-US" sz="2400" b="0" dirty="0"/>
              <a:t>a</a:t>
            </a:r>
            <a:r>
              <a:rPr lang="hr-BA" sz="2400" b="0" dirty="0"/>
              <a:t>s </a:t>
            </a:r>
            <a:r>
              <a:rPr lang="en-US" sz="2400" b="0" dirty="0"/>
              <a:t>un</a:t>
            </a:r>
            <a:r>
              <a:rPr lang="hr-BA" sz="2400" b="0" dirty="0"/>
              <a:t> j</a:t>
            </a:r>
            <a:r>
              <a:rPr lang="en-US" sz="2400" b="0" dirty="0"/>
              <a:t>ū</a:t>
            </a:r>
            <a:r>
              <a:rPr lang="hr-BA" sz="2400" b="0" dirty="0"/>
              <a:t>s varētu pārlūkot informāciju kādā noteiktā valodā. </a:t>
            </a:r>
            <a:r>
              <a:rPr lang="en-US" sz="2400" b="0" dirty="0" err="1"/>
              <a:t>Prasme</a:t>
            </a:r>
            <a:r>
              <a:rPr lang="en-US" dirty="0"/>
              <a:t> </a:t>
            </a:r>
            <a:r>
              <a:rPr lang="en-US" dirty="0" err="1"/>
              <a:t>tehniski</a:t>
            </a:r>
            <a:r>
              <a:rPr lang="en-US" dirty="0"/>
              <a:t> </a:t>
            </a:r>
            <a:r>
              <a:rPr lang="en-US" dirty="0" err="1"/>
              <a:t>pārslēgties</a:t>
            </a:r>
            <a:r>
              <a:rPr lang="en-US" dirty="0"/>
              <a:t> </a:t>
            </a:r>
            <a:r>
              <a:rPr lang="en-US" dirty="0" err="1"/>
              <a:t>starp</a:t>
            </a:r>
            <a:r>
              <a:rPr lang="en-US" dirty="0"/>
              <a:t> </a:t>
            </a:r>
            <a:r>
              <a:rPr lang="en-US" dirty="0" err="1"/>
              <a:t>dažādām</a:t>
            </a:r>
            <a:r>
              <a:rPr lang="en-US" dirty="0"/>
              <a:t> </a:t>
            </a:r>
            <a:r>
              <a:rPr lang="en-US" dirty="0" err="1"/>
              <a:t>valodām</a:t>
            </a:r>
            <a:r>
              <a:rPr lang="en-US" dirty="0"/>
              <a:t>, </a:t>
            </a:r>
            <a:r>
              <a:rPr lang="en-US" dirty="0" err="1"/>
              <a:t>var</a:t>
            </a:r>
            <a:r>
              <a:rPr lang="en-US" dirty="0"/>
              <a:t> </a:t>
            </a:r>
            <a:r>
              <a:rPr lang="en-US" dirty="0" err="1"/>
              <a:t>palīdzēt</a:t>
            </a:r>
            <a:r>
              <a:rPr lang="en-US" dirty="0"/>
              <a:t> </a:t>
            </a:r>
            <a:r>
              <a:rPr lang="en-US" dirty="0" err="1"/>
              <a:t>jums</a:t>
            </a:r>
            <a:r>
              <a:rPr lang="en-US" dirty="0"/>
              <a:t> </a:t>
            </a:r>
            <a:r>
              <a:rPr lang="en-US" dirty="0" err="1"/>
              <a:t>gūt</a:t>
            </a:r>
            <a:r>
              <a:rPr lang="en-US" dirty="0"/>
              <a:t> </a:t>
            </a:r>
            <a:r>
              <a:rPr lang="en-US" dirty="0" err="1"/>
              <a:t>lieliskus</a:t>
            </a:r>
            <a:r>
              <a:rPr lang="en-US" dirty="0"/>
              <a:t>  </a:t>
            </a:r>
            <a:r>
              <a:rPr lang="en-US" dirty="0" err="1"/>
              <a:t>rezultātus</a:t>
            </a:r>
            <a:r>
              <a:rPr lang="en-US" dirty="0"/>
              <a:t>. </a:t>
            </a:r>
            <a:r>
              <a:rPr lang="hr-BA" sz="2400" b="0" dirty="0"/>
              <a:t> </a:t>
            </a:r>
            <a:endParaRPr lang="en-US" sz="2400" b="0" dirty="0"/>
          </a:p>
          <a:p>
            <a:r>
              <a:rPr lang="en-US" b="1" dirty="0" err="1">
                <a:solidFill>
                  <a:schemeClr val="tx1"/>
                </a:solidFill>
              </a:rPr>
              <a:t>Pēc</a:t>
            </a:r>
            <a:r>
              <a:rPr lang="en-US" b="1" dirty="0">
                <a:solidFill>
                  <a:schemeClr val="tx1"/>
                </a:solidFill>
              </a:rPr>
              <a:t> </a:t>
            </a:r>
            <a:r>
              <a:rPr lang="en-US" b="1" dirty="0" err="1">
                <a:solidFill>
                  <a:schemeClr val="tx1"/>
                </a:solidFill>
              </a:rPr>
              <a:t>noklusējuma</a:t>
            </a:r>
            <a:r>
              <a:rPr lang="en-US" sz="2400" b="1" i="0" dirty="0">
                <a:solidFill>
                  <a:schemeClr val="tx1"/>
                </a:solidFill>
                <a:effectLst/>
              </a:rPr>
              <a:t> </a:t>
            </a:r>
            <a:r>
              <a:rPr lang="en-US" b="1" dirty="0" err="1">
                <a:solidFill>
                  <a:schemeClr val="tx1"/>
                </a:solidFill>
              </a:rPr>
              <a:t>i</a:t>
            </a:r>
            <a:r>
              <a:rPr lang="en-US" sz="2400" b="1" i="0" dirty="0" err="1">
                <a:solidFill>
                  <a:schemeClr val="tx1"/>
                </a:solidFill>
                <a:effectLst/>
              </a:rPr>
              <a:t>nterneta</a:t>
            </a:r>
            <a:r>
              <a:rPr lang="en-US" sz="2400" b="1" i="0" dirty="0">
                <a:solidFill>
                  <a:schemeClr val="tx1"/>
                </a:solidFill>
                <a:effectLst/>
              </a:rPr>
              <a:t> </a:t>
            </a:r>
            <a:r>
              <a:rPr lang="en-US" sz="2400" b="1" i="0" dirty="0" err="1">
                <a:solidFill>
                  <a:schemeClr val="tx1"/>
                </a:solidFill>
                <a:effectLst/>
              </a:rPr>
              <a:t>pārlūka</a:t>
            </a:r>
            <a:r>
              <a:rPr lang="en-US" sz="2400" b="1" i="0" dirty="0">
                <a:solidFill>
                  <a:schemeClr val="tx1"/>
                </a:solidFill>
                <a:effectLst/>
              </a:rPr>
              <a:t> </a:t>
            </a:r>
            <a:r>
              <a:rPr lang="en-US" sz="2400" b="1" i="0" dirty="0" err="1">
                <a:solidFill>
                  <a:schemeClr val="tx1"/>
                </a:solidFill>
                <a:effectLst/>
              </a:rPr>
              <a:t>valoda</a:t>
            </a:r>
            <a:r>
              <a:rPr lang="en-US" sz="2400" b="1" i="0" dirty="0">
                <a:solidFill>
                  <a:schemeClr val="tx1"/>
                </a:solidFill>
                <a:effectLst/>
              </a:rPr>
              <a:t> </a:t>
            </a:r>
            <a:r>
              <a:rPr lang="en-US" sz="2400" b="1" i="0" dirty="0" err="1">
                <a:solidFill>
                  <a:schemeClr val="tx1"/>
                </a:solidFill>
                <a:effectLst/>
              </a:rPr>
              <a:t>ir</a:t>
            </a:r>
            <a:r>
              <a:rPr lang="en-US" sz="2400" b="1" i="0" dirty="0">
                <a:solidFill>
                  <a:schemeClr val="tx1"/>
                </a:solidFill>
                <a:effectLst/>
              </a:rPr>
              <a:t> </a:t>
            </a:r>
            <a:r>
              <a:rPr lang="en-US" sz="2400" b="1" i="0" dirty="0" err="1">
                <a:solidFill>
                  <a:schemeClr val="tx1"/>
                </a:solidFill>
                <a:effectLst/>
              </a:rPr>
              <a:t>reģionāla</a:t>
            </a:r>
            <a:r>
              <a:rPr lang="en-US" sz="2400" b="1" i="0" dirty="0">
                <a:solidFill>
                  <a:schemeClr val="tx1"/>
                </a:solidFill>
                <a:effectLst/>
              </a:rPr>
              <a:t>; </a:t>
            </a:r>
            <a:r>
              <a:rPr lang="en-US" sz="2400" b="1" i="0" dirty="0" err="1">
                <a:solidFill>
                  <a:schemeClr val="tx1"/>
                </a:solidFill>
                <a:effectLst/>
              </a:rPr>
              <a:t>lai</a:t>
            </a:r>
            <a:r>
              <a:rPr lang="en-US" sz="2400" b="1" i="0" dirty="0">
                <a:solidFill>
                  <a:schemeClr val="tx1"/>
                </a:solidFill>
                <a:effectLst/>
              </a:rPr>
              <a:t> </a:t>
            </a:r>
            <a:r>
              <a:rPr lang="en-US" sz="2400" b="1" i="0" dirty="0" err="1">
                <a:solidFill>
                  <a:schemeClr val="tx1"/>
                </a:solidFill>
                <a:effectLst/>
              </a:rPr>
              <a:t>kur</a:t>
            </a:r>
            <a:r>
              <a:rPr lang="en-US" sz="2400" b="1" i="0" dirty="0">
                <a:solidFill>
                  <a:schemeClr val="tx1"/>
                </a:solidFill>
                <a:effectLst/>
              </a:rPr>
              <a:t> </a:t>
            </a:r>
            <a:r>
              <a:rPr lang="en-US" sz="2400" b="1" i="0" dirty="0" err="1">
                <a:solidFill>
                  <a:schemeClr val="tx1"/>
                </a:solidFill>
                <a:effectLst/>
              </a:rPr>
              <a:t>jūs</a:t>
            </a:r>
            <a:r>
              <a:rPr lang="en-US" sz="2400" b="1" i="0" dirty="0">
                <a:solidFill>
                  <a:schemeClr val="tx1"/>
                </a:solidFill>
                <a:effectLst/>
              </a:rPr>
              <a:t> </a:t>
            </a:r>
            <a:r>
              <a:rPr lang="en-US" sz="2400" b="1" i="0" dirty="0" err="1">
                <a:solidFill>
                  <a:schemeClr val="tx1"/>
                </a:solidFill>
                <a:effectLst/>
              </a:rPr>
              <a:t>nebūtu</a:t>
            </a:r>
            <a:r>
              <a:rPr lang="en-US" sz="2400" b="1" i="0" dirty="0">
                <a:solidFill>
                  <a:schemeClr val="tx1"/>
                </a:solidFill>
                <a:effectLst/>
              </a:rPr>
              <a:t> </a:t>
            </a:r>
            <a:r>
              <a:rPr lang="en-US" sz="2400" b="1" i="0" dirty="0" err="1">
                <a:solidFill>
                  <a:schemeClr val="tx1"/>
                </a:solidFill>
                <a:effectLst/>
              </a:rPr>
              <a:t>pasaulē</a:t>
            </a:r>
            <a:r>
              <a:rPr lang="en-US" sz="2400" b="1" i="0" dirty="0">
                <a:solidFill>
                  <a:schemeClr val="tx1"/>
                </a:solidFill>
                <a:effectLst/>
              </a:rPr>
              <a:t>, </a:t>
            </a:r>
            <a:r>
              <a:rPr lang="en-US" sz="2400" b="1" i="0" dirty="0" err="1">
                <a:solidFill>
                  <a:schemeClr val="tx1"/>
                </a:solidFill>
                <a:effectLst/>
              </a:rPr>
              <a:t>jūsu</a:t>
            </a:r>
            <a:r>
              <a:rPr lang="en-US" sz="2400" b="1" i="0" dirty="0">
                <a:solidFill>
                  <a:schemeClr val="tx1"/>
                </a:solidFill>
                <a:effectLst/>
              </a:rPr>
              <a:t> </a:t>
            </a:r>
            <a:r>
              <a:rPr lang="en-US" sz="2400" b="1" i="0" dirty="0" err="1">
                <a:solidFill>
                  <a:schemeClr val="tx1"/>
                </a:solidFill>
                <a:effectLst/>
              </a:rPr>
              <a:t>pārlūkprogramma</a:t>
            </a:r>
            <a:r>
              <a:rPr lang="en-US" sz="2400" b="1" i="0" dirty="0">
                <a:solidFill>
                  <a:schemeClr val="tx1"/>
                </a:solidFill>
                <a:effectLst/>
              </a:rPr>
              <a:t> </a:t>
            </a:r>
            <a:r>
              <a:rPr lang="en-US" sz="2400" b="1" i="0" dirty="0" err="1">
                <a:solidFill>
                  <a:schemeClr val="tx1"/>
                </a:solidFill>
                <a:effectLst/>
              </a:rPr>
              <a:t>rādīs</a:t>
            </a:r>
            <a:r>
              <a:rPr lang="en-US" sz="2400" b="1" i="0" dirty="0">
                <a:solidFill>
                  <a:schemeClr val="tx1"/>
                </a:solidFill>
                <a:effectLst/>
              </a:rPr>
              <a:t> to </a:t>
            </a:r>
            <a:r>
              <a:rPr lang="en-US" sz="2400" b="1" i="0" dirty="0" err="1">
                <a:solidFill>
                  <a:schemeClr val="tx1"/>
                </a:solidFill>
                <a:effectLst/>
              </a:rPr>
              <a:t>valodu</a:t>
            </a:r>
            <a:r>
              <a:rPr lang="en-US" sz="2400" b="1" i="0" dirty="0">
                <a:solidFill>
                  <a:schemeClr val="tx1"/>
                </a:solidFill>
                <a:effectLst/>
              </a:rPr>
              <a:t>, </a:t>
            </a:r>
            <a:r>
              <a:rPr lang="en-US" sz="2400" b="1" i="0" dirty="0" err="1">
                <a:solidFill>
                  <a:schemeClr val="tx1"/>
                </a:solidFill>
                <a:effectLst/>
              </a:rPr>
              <a:t>kurā</a:t>
            </a:r>
            <a:r>
              <a:rPr lang="en-US" sz="2400" b="1" i="0" dirty="0">
                <a:solidFill>
                  <a:schemeClr val="tx1"/>
                </a:solidFill>
                <a:effectLst/>
              </a:rPr>
              <a:t> </a:t>
            </a:r>
            <a:r>
              <a:rPr lang="en-US" sz="2400" b="1" i="0" dirty="0" err="1">
                <a:solidFill>
                  <a:schemeClr val="tx1"/>
                </a:solidFill>
                <a:effectLst/>
              </a:rPr>
              <a:t>tur</a:t>
            </a:r>
            <a:r>
              <a:rPr lang="en-US" sz="2400" b="1" i="0" dirty="0">
                <a:solidFill>
                  <a:schemeClr val="tx1"/>
                </a:solidFill>
                <a:effectLst/>
              </a:rPr>
              <a:t> </a:t>
            </a:r>
            <a:r>
              <a:rPr lang="en-US" sz="2400" b="1" i="0" dirty="0" err="1">
                <a:solidFill>
                  <a:schemeClr val="tx1"/>
                </a:solidFill>
                <a:effectLst/>
              </a:rPr>
              <a:t>runā</a:t>
            </a:r>
            <a:r>
              <a:rPr lang="en-US" sz="2400" b="1" i="0" dirty="0">
                <a:solidFill>
                  <a:schemeClr val="tx1"/>
                </a:solidFill>
                <a:effectLst/>
              </a:rPr>
              <a:t> </a:t>
            </a:r>
            <a:r>
              <a:rPr lang="en-US" sz="2400" b="1" i="0" dirty="0" err="1">
                <a:solidFill>
                  <a:schemeClr val="tx1"/>
                </a:solidFill>
                <a:effectLst/>
              </a:rPr>
              <a:t>vairākums</a:t>
            </a:r>
            <a:r>
              <a:rPr lang="en-US" sz="2400" b="1" i="0" dirty="0">
                <a:solidFill>
                  <a:schemeClr val="tx1"/>
                </a:solidFill>
                <a:effectLst/>
              </a:rPr>
              <a:t>. </a:t>
            </a:r>
            <a:r>
              <a:rPr lang="en-US" sz="2400" b="1" i="0" dirty="0" err="1">
                <a:solidFill>
                  <a:schemeClr val="tx1"/>
                </a:solidFill>
                <a:effectLst/>
              </a:rPr>
              <a:t>Tomēr</a:t>
            </a:r>
            <a:r>
              <a:rPr lang="en-US" sz="2400" b="1" i="0" dirty="0">
                <a:solidFill>
                  <a:schemeClr val="tx1"/>
                </a:solidFill>
                <a:effectLst/>
              </a:rPr>
              <a:t> </a:t>
            </a:r>
            <a:r>
              <a:rPr lang="en-US" sz="2400" b="1" i="0" dirty="0" err="1">
                <a:solidFill>
                  <a:schemeClr val="tx1"/>
                </a:solidFill>
                <a:effectLst/>
              </a:rPr>
              <a:t>jūs</a:t>
            </a:r>
            <a:r>
              <a:rPr lang="en-US" sz="2400" b="1" i="0" dirty="0">
                <a:solidFill>
                  <a:schemeClr val="tx1"/>
                </a:solidFill>
                <a:effectLst/>
              </a:rPr>
              <a:t> </a:t>
            </a:r>
            <a:r>
              <a:rPr lang="en-US" sz="2400" b="1" i="0" dirty="0" err="1">
                <a:solidFill>
                  <a:schemeClr val="tx1"/>
                </a:solidFill>
                <a:effectLst/>
              </a:rPr>
              <a:t>variet</a:t>
            </a:r>
            <a:r>
              <a:rPr lang="en-US" sz="2400" b="1" i="0" dirty="0">
                <a:solidFill>
                  <a:schemeClr val="tx1"/>
                </a:solidFill>
                <a:effectLst/>
              </a:rPr>
              <a:t> </a:t>
            </a:r>
            <a:r>
              <a:rPr lang="en-US" sz="2400" b="1" i="0" dirty="0" err="1">
                <a:solidFill>
                  <a:schemeClr val="tx1"/>
                </a:solidFill>
                <a:effectLst/>
              </a:rPr>
              <a:t>valodu</a:t>
            </a:r>
            <a:r>
              <a:rPr lang="en-US" sz="2400" b="1" i="0" dirty="0">
                <a:solidFill>
                  <a:schemeClr val="tx1"/>
                </a:solidFill>
                <a:effectLst/>
              </a:rPr>
              <a:t> </a:t>
            </a:r>
            <a:r>
              <a:rPr lang="en-US" sz="2400" b="1" i="0" dirty="0" err="1">
                <a:solidFill>
                  <a:schemeClr val="tx1"/>
                </a:solidFill>
                <a:effectLst/>
              </a:rPr>
              <a:t>mainīt</a:t>
            </a:r>
            <a:r>
              <a:rPr lang="en-US" sz="2400" b="1" i="0" dirty="0">
                <a:solidFill>
                  <a:schemeClr val="tx1"/>
                </a:solidFill>
                <a:effectLst/>
              </a:rPr>
              <a:t>, </a:t>
            </a:r>
            <a:r>
              <a:rPr lang="en-US" sz="2400" b="1" i="0" dirty="0" err="1">
                <a:solidFill>
                  <a:schemeClr val="tx1"/>
                </a:solidFill>
                <a:effectLst/>
              </a:rPr>
              <a:t>tas</a:t>
            </a:r>
            <a:r>
              <a:rPr lang="en-US" sz="2400" b="1" i="0" dirty="0">
                <a:solidFill>
                  <a:schemeClr val="tx1"/>
                </a:solidFill>
                <a:effectLst/>
              </a:rPr>
              <a:t> </a:t>
            </a:r>
            <a:r>
              <a:rPr lang="en-US" sz="2400" b="1" i="0" dirty="0" err="1">
                <a:solidFill>
                  <a:schemeClr val="tx1"/>
                </a:solidFill>
                <a:effectLst/>
              </a:rPr>
              <a:t>vairākumam</a:t>
            </a:r>
            <a:r>
              <a:rPr lang="en-US" sz="2400" b="1" i="0" dirty="0">
                <a:solidFill>
                  <a:schemeClr val="tx1"/>
                </a:solidFill>
                <a:effectLst/>
              </a:rPr>
              <a:t> </a:t>
            </a:r>
            <a:r>
              <a:rPr lang="en-US" sz="2400" b="1" i="0" dirty="0" err="1">
                <a:solidFill>
                  <a:schemeClr val="tx1"/>
                </a:solidFill>
                <a:effectLst/>
              </a:rPr>
              <a:t>pārlūkprogrammu</a:t>
            </a:r>
            <a:r>
              <a:rPr lang="en-US" sz="2400" b="1" i="0" dirty="0">
                <a:solidFill>
                  <a:schemeClr val="tx1"/>
                </a:solidFill>
                <a:effectLst/>
              </a:rPr>
              <a:t> </a:t>
            </a:r>
            <a:r>
              <a:rPr lang="en-US" sz="2400" b="1" i="0" dirty="0" err="1">
                <a:solidFill>
                  <a:schemeClr val="tx1"/>
                </a:solidFill>
                <a:effectLst/>
              </a:rPr>
              <a:t>ir</a:t>
            </a:r>
            <a:r>
              <a:rPr lang="en-US" sz="2400" b="1" i="0" dirty="0">
                <a:solidFill>
                  <a:schemeClr val="tx1"/>
                </a:solidFill>
                <a:effectLst/>
              </a:rPr>
              <a:t> </a:t>
            </a:r>
            <a:r>
              <a:rPr lang="en-US" sz="2400" b="1" i="0" dirty="0" err="1">
                <a:solidFill>
                  <a:schemeClr val="tx1"/>
                </a:solidFill>
                <a:effectLst/>
              </a:rPr>
              <a:t>iespējams</a:t>
            </a:r>
            <a:r>
              <a:rPr lang="en-US" sz="2400" b="1" i="0" dirty="0">
                <a:solidFill>
                  <a:schemeClr val="tx1"/>
                </a:solidFill>
                <a:effectLst/>
              </a:rPr>
              <a:t>.</a:t>
            </a:r>
          </a:p>
          <a:p>
            <a:endParaRPr lang="en-US" b="1" dirty="0"/>
          </a:p>
          <a:p>
            <a:r>
              <a:rPr lang="en-US" b="1" dirty="0" err="1">
                <a:solidFill>
                  <a:srgbClr val="F9A169"/>
                </a:solidFill>
              </a:rPr>
              <a:t>Ja</a:t>
            </a:r>
            <a:r>
              <a:rPr lang="en-US" b="1" dirty="0">
                <a:solidFill>
                  <a:srgbClr val="F9A169"/>
                </a:solidFill>
              </a:rPr>
              <a:t> </a:t>
            </a:r>
            <a:r>
              <a:rPr lang="en-US" b="1" dirty="0" err="1">
                <a:solidFill>
                  <a:srgbClr val="F9A169"/>
                </a:solidFill>
              </a:rPr>
              <a:t>jūs</a:t>
            </a:r>
            <a:r>
              <a:rPr lang="en-US" b="1" dirty="0">
                <a:solidFill>
                  <a:srgbClr val="F9A169"/>
                </a:solidFill>
              </a:rPr>
              <a:t> </a:t>
            </a:r>
            <a:r>
              <a:rPr lang="en-US" b="1" dirty="0" err="1">
                <a:solidFill>
                  <a:srgbClr val="F9A169"/>
                </a:solidFill>
              </a:rPr>
              <a:t>gribiet</a:t>
            </a:r>
            <a:r>
              <a:rPr lang="en-US" b="1" dirty="0">
                <a:solidFill>
                  <a:srgbClr val="F9A169"/>
                </a:solidFill>
              </a:rPr>
              <a:t> </a:t>
            </a:r>
            <a:r>
              <a:rPr lang="en-US" b="1" dirty="0" err="1">
                <a:solidFill>
                  <a:srgbClr val="F9A169"/>
                </a:solidFill>
              </a:rPr>
              <a:t>mācīties</a:t>
            </a:r>
            <a:r>
              <a:rPr lang="en-US" b="1" dirty="0">
                <a:solidFill>
                  <a:srgbClr val="F9A169"/>
                </a:solidFill>
              </a:rPr>
              <a:t>, </a:t>
            </a:r>
            <a:r>
              <a:rPr lang="en-US" b="1" dirty="0" err="1">
                <a:solidFill>
                  <a:srgbClr val="F9A169"/>
                </a:solidFill>
              </a:rPr>
              <a:t>kā</a:t>
            </a:r>
            <a:r>
              <a:rPr lang="en-US" b="1" dirty="0">
                <a:solidFill>
                  <a:srgbClr val="F9A169"/>
                </a:solidFill>
              </a:rPr>
              <a:t> </a:t>
            </a:r>
            <a:r>
              <a:rPr lang="en-US" b="1" dirty="0" err="1">
                <a:solidFill>
                  <a:srgbClr val="F9A169"/>
                </a:solidFill>
              </a:rPr>
              <a:t>mainīt</a:t>
            </a:r>
            <a:r>
              <a:rPr lang="en-US" b="1" dirty="0">
                <a:solidFill>
                  <a:srgbClr val="F9A169"/>
                </a:solidFill>
              </a:rPr>
              <a:t> </a:t>
            </a:r>
            <a:r>
              <a:rPr lang="en-US" b="1" dirty="0" err="1">
                <a:solidFill>
                  <a:srgbClr val="F9A169"/>
                </a:solidFill>
              </a:rPr>
              <a:t>valodu</a:t>
            </a:r>
            <a:r>
              <a:rPr lang="en-US" b="1" dirty="0">
                <a:solidFill>
                  <a:srgbClr val="F9A169"/>
                </a:solidFill>
              </a:rPr>
              <a:t> </a:t>
            </a:r>
            <a:r>
              <a:rPr lang="en-US" b="1" dirty="0" err="1">
                <a:solidFill>
                  <a:srgbClr val="F9A169"/>
                </a:solidFill>
              </a:rPr>
              <a:t>jūsu</a:t>
            </a:r>
            <a:r>
              <a:rPr lang="en-US" b="1" dirty="0">
                <a:solidFill>
                  <a:srgbClr val="F9A169"/>
                </a:solidFill>
              </a:rPr>
              <a:t> </a:t>
            </a:r>
            <a:r>
              <a:rPr lang="en-US" b="1" dirty="0" err="1">
                <a:solidFill>
                  <a:srgbClr val="F9A169"/>
                </a:solidFill>
              </a:rPr>
              <a:t>lietotajā</a:t>
            </a:r>
            <a:r>
              <a:rPr lang="en-US" b="1" dirty="0">
                <a:solidFill>
                  <a:srgbClr val="F9A169"/>
                </a:solidFill>
              </a:rPr>
              <a:t> </a:t>
            </a:r>
            <a:r>
              <a:rPr lang="en-US" b="1" dirty="0" err="1">
                <a:solidFill>
                  <a:srgbClr val="F9A169"/>
                </a:solidFill>
              </a:rPr>
              <a:t>interneta</a:t>
            </a:r>
            <a:r>
              <a:rPr lang="en-US" b="1" dirty="0">
                <a:solidFill>
                  <a:srgbClr val="F9A169"/>
                </a:solidFill>
              </a:rPr>
              <a:t> </a:t>
            </a:r>
            <a:r>
              <a:rPr lang="en-US" b="1" dirty="0" err="1">
                <a:solidFill>
                  <a:srgbClr val="F9A169"/>
                </a:solidFill>
              </a:rPr>
              <a:t>pārlūkā</a:t>
            </a:r>
            <a:r>
              <a:rPr lang="en-US" b="1" dirty="0">
                <a:solidFill>
                  <a:srgbClr val="F9A169"/>
                </a:solidFill>
              </a:rPr>
              <a:t>, </a:t>
            </a:r>
            <a:r>
              <a:rPr lang="en-US" b="1" dirty="0" err="1">
                <a:solidFill>
                  <a:srgbClr val="F9A169"/>
                </a:solidFill>
              </a:rPr>
              <a:t>uzklikšķiniet</a:t>
            </a:r>
            <a:r>
              <a:rPr lang="en-US" b="1" dirty="0">
                <a:solidFill>
                  <a:srgbClr val="F9A169"/>
                </a:solidFill>
              </a:rPr>
              <a:t> </a:t>
            </a:r>
            <a:r>
              <a:rPr lang="en-US" b="1" dirty="0" err="1">
                <a:solidFill>
                  <a:srgbClr val="F9A169"/>
                </a:solidFill>
              </a:rPr>
              <a:t>uz</a:t>
            </a:r>
            <a:r>
              <a:rPr lang="en-US" b="1" dirty="0">
                <a:solidFill>
                  <a:srgbClr val="F9A169"/>
                </a:solidFill>
              </a:rPr>
              <a:t> </a:t>
            </a:r>
            <a:r>
              <a:rPr lang="en-US" b="1" dirty="0" err="1">
                <a:solidFill>
                  <a:srgbClr val="F9A169"/>
                </a:solidFill>
              </a:rPr>
              <a:t>sekojošas</a:t>
            </a:r>
            <a:r>
              <a:rPr lang="en-US" b="1" dirty="0">
                <a:solidFill>
                  <a:srgbClr val="F9A169"/>
                </a:solidFill>
              </a:rPr>
              <a:t> </a:t>
            </a:r>
            <a:r>
              <a:rPr lang="en-US" b="1" dirty="0" err="1">
                <a:solidFill>
                  <a:srgbClr val="F9A169"/>
                </a:solidFill>
              </a:rPr>
              <a:t>saites</a:t>
            </a:r>
            <a:r>
              <a:rPr lang="en-US" b="1" dirty="0">
                <a:solidFill>
                  <a:srgbClr val="F9A169"/>
                </a:solidFill>
              </a:rPr>
              <a:t>:  </a:t>
            </a:r>
            <a:r>
              <a:rPr lang="en-IE" dirty="0">
                <a:solidFill>
                  <a:srgbClr val="F9A169"/>
                </a:solidFill>
              </a:rPr>
              <a:t>https://www.computerhope.com/issues/ch001904.htm</a:t>
            </a:r>
            <a:endParaRPr lang="en-US" sz="2400" b="1" i="0" dirty="0">
              <a:solidFill>
                <a:srgbClr val="F9A169"/>
              </a:solidFill>
              <a:effectLst/>
            </a:endParaRPr>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a:xfrm>
            <a:off x="447065" y="309492"/>
            <a:ext cx="11097969" cy="625612"/>
          </a:xfrm>
        </p:spPr>
        <p:txBody>
          <a:bodyPr/>
          <a:lstStyle/>
          <a:p>
            <a:r>
              <a:rPr lang="en-IE" dirty="0"/>
              <a:t>Valodas maiņa pārlūkprogrammā </a:t>
            </a:r>
            <a:endParaRPr lang="x-none" dirty="0"/>
          </a:p>
        </p:txBody>
      </p:sp>
    </p:spTree>
    <p:extLst>
      <p:ext uri="{BB962C8B-B14F-4D97-AF65-F5344CB8AC3E}">
        <p14:creationId xmlns:p14="http://schemas.microsoft.com/office/powerpoint/2010/main" val="1329611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a:xfrm>
            <a:off x="163124" y="1703730"/>
            <a:ext cx="11102510" cy="4038015"/>
          </a:xfrm>
        </p:spPr>
        <p:txBody>
          <a:bodyPr/>
          <a:lstStyle/>
          <a:p>
            <a:pPr>
              <a:lnSpc>
                <a:spcPct val="110000"/>
              </a:lnSpc>
            </a:pPr>
            <a:r>
              <a:rPr lang="en-US" dirty="0" err="1"/>
              <a:t>Atšķirīgi</a:t>
            </a:r>
            <a:r>
              <a:rPr lang="en-US" dirty="0"/>
              <a:t> </a:t>
            </a:r>
            <a:r>
              <a:rPr lang="en-US" dirty="0" err="1"/>
              <a:t>meklētāji</a:t>
            </a:r>
            <a:r>
              <a:rPr lang="en-US" dirty="0"/>
              <a:t>, </a:t>
            </a:r>
            <a:r>
              <a:rPr lang="en-US" dirty="0" err="1"/>
              <a:t>kuri</a:t>
            </a:r>
            <a:r>
              <a:rPr lang="en-US" dirty="0"/>
              <a:t> </a:t>
            </a:r>
            <a:r>
              <a:rPr lang="en-US" dirty="0" err="1"/>
              <a:t>ir</a:t>
            </a:r>
            <a:r>
              <a:rPr lang="en-US" dirty="0"/>
              <a:t> </a:t>
            </a:r>
            <a:r>
              <a:rPr lang="en-US" dirty="0" err="1"/>
              <a:t>pieejami</a:t>
            </a:r>
            <a:r>
              <a:rPr lang="en-US" dirty="0"/>
              <a:t>, </a:t>
            </a:r>
            <a:r>
              <a:rPr lang="en-US" dirty="0" err="1"/>
              <a:t>var</a:t>
            </a:r>
            <a:r>
              <a:rPr lang="en-US" dirty="0"/>
              <a:t> </a:t>
            </a:r>
            <a:r>
              <a:rPr lang="en-US" dirty="0" err="1"/>
              <a:t>tikt</a:t>
            </a:r>
            <a:r>
              <a:rPr lang="en-US" dirty="0"/>
              <a:t> </a:t>
            </a:r>
            <a:r>
              <a:rPr lang="en-US" dirty="0" err="1"/>
              <a:t>lietoti</a:t>
            </a:r>
            <a:r>
              <a:rPr lang="en-US" dirty="0"/>
              <a:t>, </a:t>
            </a:r>
            <a:r>
              <a:rPr lang="en-US" dirty="0" err="1"/>
              <a:t>lai</a:t>
            </a:r>
            <a:r>
              <a:rPr lang="en-US" dirty="0"/>
              <a:t> </a:t>
            </a:r>
            <a:r>
              <a:rPr lang="en-US" dirty="0" err="1"/>
              <a:t>sniegtu</a:t>
            </a:r>
            <a:r>
              <a:rPr lang="en-US" dirty="0"/>
              <a:t> </a:t>
            </a:r>
            <a:r>
              <a:rPr lang="en-US" dirty="0" err="1"/>
              <a:t>daudz</a:t>
            </a:r>
            <a:r>
              <a:rPr lang="en-US" dirty="0"/>
              <a:t> </a:t>
            </a:r>
            <a:r>
              <a:rPr lang="en-US" dirty="0" err="1"/>
              <a:t>precīzākus</a:t>
            </a:r>
            <a:r>
              <a:rPr lang="en-US" dirty="0"/>
              <a:t> </a:t>
            </a:r>
            <a:r>
              <a:rPr lang="en-US" dirty="0" err="1"/>
              <a:t>meklēšanas</a:t>
            </a:r>
            <a:r>
              <a:rPr lang="en-US" dirty="0"/>
              <a:t> </a:t>
            </a:r>
            <a:r>
              <a:rPr lang="en-US" dirty="0" err="1"/>
              <a:t>rezultātus</a:t>
            </a:r>
            <a:r>
              <a:rPr lang="en-US" dirty="0"/>
              <a:t>.  </a:t>
            </a:r>
            <a:r>
              <a:rPr lang="en-US" dirty="0" err="1"/>
              <a:t>Vietne</a:t>
            </a:r>
            <a:r>
              <a:rPr lang="en-US" dirty="0"/>
              <a:t> </a:t>
            </a:r>
            <a:r>
              <a:rPr lang="en-US" dirty="0" err="1"/>
              <a:t>var</a:t>
            </a:r>
            <a:r>
              <a:rPr lang="en-US" dirty="0"/>
              <a:t> </a:t>
            </a:r>
            <a:r>
              <a:rPr lang="en-US" dirty="0" err="1"/>
              <a:t>noteikt</a:t>
            </a:r>
            <a:r>
              <a:rPr lang="en-US" dirty="0"/>
              <a:t>, </a:t>
            </a:r>
            <a:r>
              <a:rPr lang="en-US" dirty="0" err="1"/>
              <a:t>kādus</a:t>
            </a:r>
            <a:r>
              <a:rPr lang="en-US" dirty="0"/>
              <a:t> </a:t>
            </a:r>
            <a:r>
              <a:rPr lang="en-US" dirty="0" err="1"/>
              <a:t>rezultātus</a:t>
            </a:r>
            <a:r>
              <a:rPr lang="en-US" dirty="0"/>
              <a:t> </a:t>
            </a:r>
            <a:r>
              <a:rPr lang="en-US" dirty="0" err="1"/>
              <a:t>jūs</a:t>
            </a:r>
            <a:r>
              <a:rPr lang="en-US" dirty="0"/>
              <a:t> </a:t>
            </a:r>
            <a:r>
              <a:rPr lang="en-US" dirty="0" err="1"/>
              <a:t>iegūsiet</a:t>
            </a:r>
            <a:r>
              <a:rPr lang="en-US" dirty="0"/>
              <a:t>. To </a:t>
            </a:r>
            <a:r>
              <a:rPr lang="en-US" dirty="0" err="1"/>
              <a:t>saprast</a:t>
            </a:r>
            <a:r>
              <a:rPr lang="en-US" dirty="0"/>
              <a:t> </a:t>
            </a:r>
            <a:r>
              <a:rPr lang="en-US" dirty="0" err="1"/>
              <a:t>ir</a:t>
            </a:r>
            <a:r>
              <a:rPr lang="en-US" dirty="0"/>
              <a:t> </a:t>
            </a:r>
            <a:r>
              <a:rPr lang="en-US" dirty="0" err="1"/>
              <a:t>svarīgi</a:t>
            </a:r>
            <a:r>
              <a:rPr lang="en-US" dirty="0"/>
              <a:t>, jo </a:t>
            </a:r>
            <a:r>
              <a:rPr lang="en-US" dirty="0" err="1"/>
              <a:t>atšķirība</a:t>
            </a:r>
            <a:r>
              <a:rPr lang="en-US" dirty="0"/>
              <a:t> </a:t>
            </a:r>
            <a:r>
              <a:rPr lang="en-US" dirty="0" err="1"/>
              <a:t>ir</a:t>
            </a:r>
            <a:r>
              <a:rPr lang="en-US" dirty="0"/>
              <a:t> </a:t>
            </a:r>
            <a:r>
              <a:rPr lang="en-US" dirty="0" err="1"/>
              <a:t>liela</a:t>
            </a:r>
            <a:r>
              <a:rPr lang="en-US" dirty="0"/>
              <a:t>, </a:t>
            </a:r>
            <a:r>
              <a:rPr lang="en-US" dirty="0" err="1"/>
              <a:t>salīdzinot</a:t>
            </a:r>
            <a:r>
              <a:rPr lang="en-US" dirty="0"/>
              <a:t> </a:t>
            </a:r>
            <a:r>
              <a:rPr lang="en-US" dirty="0" err="1"/>
              <a:t>veiksmīgu</a:t>
            </a:r>
            <a:r>
              <a:rPr lang="en-US" dirty="0"/>
              <a:t> </a:t>
            </a:r>
            <a:r>
              <a:rPr lang="en-US" dirty="0" err="1"/>
              <a:t>meklēšanu</a:t>
            </a:r>
            <a:r>
              <a:rPr lang="en-US" dirty="0"/>
              <a:t> </a:t>
            </a:r>
            <a:r>
              <a:rPr lang="en-US" dirty="0" err="1"/>
              <a:t>ar</a:t>
            </a:r>
            <a:r>
              <a:rPr lang="en-US" dirty="0"/>
              <a:t> </a:t>
            </a:r>
            <a:r>
              <a:rPr lang="en-US" dirty="0" err="1"/>
              <a:t>neveiksmīgu</a:t>
            </a:r>
            <a:r>
              <a:rPr lang="en-US" dirty="0"/>
              <a:t>. </a:t>
            </a:r>
          </a:p>
          <a:p>
            <a:pPr>
              <a:lnSpc>
                <a:spcPct val="110000"/>
              </a:lnSpc>
            </a:pPr>
            <a:endParaRPr lang="en-US" dirty="0"/>
          </a:p>
          <a:p>
            <a:pPr>
              <a:lnSpc>
                <a:spcPct val="110000"/>
              </a:lnSpc>
            </a:pPr>
            <a:r>
              <a:rPr lang="en-US" dirty="0" err="1"/>
              <a:t>Meklētāji</a:t>
            </a:r>
            <a:r>
              <a:rPr lang="en-US" dirty="0"/>
              <a:t> </a:t>
            </a:r>
            <a:r>
              <a:rPr lang="en-US" dirty="0" err="1"/>
              <a:t>parasti</a:t>
            </a:r>
            <a:r>
              <a:rPr lang="en-US" dirty="0"/>
              <a:t> </a:t>
            </a:r>
            <a:r>
              <a:rPr lang="en-US" dirty="0" err="1"/>
              <a:t>filtrē</a:t>
            </a:r>
            <a:r>
              <a:rPr lang="en-US" dirty="0"/>
              <a:t> </a:t>
            </a:r>
            <a:r>
              <a:rPr lang="en-US" dirty="0" err="1"/>
              <a:t>rezultātus</a:t>
            </a:r>
            <a:r>
              <a:rPr lang="en-US" dirty="0"/>
              <a:t>, </a:t>
            </a:r>
            <a:r>
              <a:rPr lang="en-US" dirty="0" err="1"/>
              <a:t>padarot</a:t>
            </a:r>
            <a:r>
              <a:rPr lang="en-US" dirty="0"/>
              <a:t> </a:t>
            </a:r>
            <a:r>
              <a:rPr lang="en-US" dirty="0" err="1"/>
              <a:t>tos</a:t>
            </a:r>
            <a:r>
              <a:rPr lang="en-US" dirty="0"/>
              <a:t> </a:t>
            </a:r>
            <a:r>
              <a:rPr lang="en-US" dirty="0" err="1"/>
              <a:t>daudz</a:t>
            </a:r>
            <a:r>
              <a:rPr lang="en-US" dirty="0"/>
              <a:t> </a:t>
            </a:r>
            <a:r>
              <a:rPr lang="en-US" dirty="0" err="1"/>
              <a:t>noderīgākus</a:t>
            </a:r>
            <a:r>
              <a:rPr lang="en-US" dirty="0"/>
              <a:t>. Tie </a:t>
            </a:r>
            <a:r>
              <a:rPr lang="en-US" dirty="0" err="1"/>
              <a:t>lieto</a:t>
            </a:r>
            <a:r>
              <a:rPr lang="en-US" dirty="0"/>
              <a:t> </a:t>
            </a:r>
            <a:r>
              <a:rPr lang="en-US" dirty="0" err="1"/>
              <a:t>informāciju</a:t>
            </a:r>
            <a:r>
              <a:rPr lang="en-US" dirty="0"/>
              <a:t> no </a:t>
            </a:r>
            <a:r>
              <a:rPr lang="en-US" dirty="0" err="1"/>
              <a:t>jūsu</a:t>
            </a:r>
            <a:r>
              <a:rPr lang="en-US" dirty="0"/>
              <a:t> </a:t>
            </a:r>
            <a:r>
              <a:rPr lang="en-US" dirty="0" err="1"/>
              <a:t>datora</a:t>
            </a:r>
            <a:r>
              <a:rPr lang="en-US" dirty="0"/>
              <a:t>, </a:t>
            </a:r>
            <a:r>
              <a:rPr lang="en-US" dirty="0" err="1"/>
              <a:t>kā</a:t>
            </a:r>
            <a:r>
              <a:rPr lang="en-US" dirty="0"/>
              <a:t> </a:t>
            </a:r>
            <a:r>
              <a:rPr lang="en-US" dirty="0" err="1"/>
              <a:t>jūsu</a:t>
            </a:r>
            <a:r>
              <a:rPr lang="en-US" dirty="0"/>
              <a:t> </a:t>
            </a:r>
            <a:r>
              <a:rPr lang="en-US" dirty="0" err="1"/>
              <a:t>pārlūkprogrammu</a:t>
            </a:r>
            <a:r>
              <a:rPr lang="en-US" dirty="0"/>
              <a:t> un IP </a:t>
            </a:r>
            <a:r>
              <a:rPr lang="en-US" dirty="0" err="1"/>
              <a:t>adresi</a:t>
            </a:r>
            <a:r>
              <a:rPr lang="en-US" dirty="0"/>
              <a:t>, </a:t>
            </a:r>
            <a:r>
              <a:rPr lang="en-US" dirty="0" err="1"/>
              <a:t>kā</a:t>
            </a:r>
            <a:r>
              <a:rPr lang="en-US" dirty="0"/>
              <a:t> </a:t>
            </a:r>
            <a:r>
              <a:rPr lang="en-US" dirty="0" err="1"/>
              <a:t>arī</a:t>
            </a:r>
            <a:r>
              <a:rPr lang="en-US" dirty="0"/>
              <a:t> </a:t>
            </a:r>
            <a:r>
              <a:rPr lang="en-US" dirty="0" err="1"/>
              <a:t>konta</a:t>
            </a:r>
            <a:r>
              <a:rPr lang="en-US" dirty="0"/>
              <a:t> </a:t>
            </a:r>
            <a:r>
              <a:rPr lang="en-US" dirty="0" err="1"/>
              <a:t>informāciju</a:t>
            </a:r>
            <a:r>
              <a:rPr lang="en-US" dirty="0"/>
              <a:t>, </a:t>
            </a:r>
            <a:r>
              <a:rPr lang="en-US" dirty="0" err="1"/>
              <a:t>kas</a:t>
            </a:r>
            <a:r>
              <a:rPr lang="en-US" dirty="0"/>
              <a:t> </a:t>
            </a:r>
            <a:r>
              <a:rPr lang="en-US" dirty="0" err="1"/>
              <a:t>tiem</a:t>
            </a:r>
            <a:r>
              <a:rPr lang="en-US" dirty="0"/>
              <a:t> </a:t>
            </a:r>
            <a:r>
              <a:rPr lang="en-US" dirty="0" err="1"/>
              <a:t>ir</a:t>
            </a:r>
            <a:r>
              <a:rPr lang="en-US" dirty="0"/>
              <a:t> </a:t>
            </a:r>
            <a:r>
              <a:rPr lang="en-US" dirty="0" err="1"/>
              <a:t>pieejama</a:t>
            </a:r>
            <a:r>
              <a:rPr lang="en-US" dirty="0"/>
              <a:t>. </a:t>
            </a:r>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p:txBody>
          <a:bodyPr>
            <a:normAutofit/>
          </a:bodyPr>
          <a:lstStyle/>
          <a:p>
            <a:r>
              <a:rPr lang="en-IE" dirty="0"/>
              <a:t>Kāpēc vietai ir nozīme meklēšanā</a:t>
            </a:r>
            <a:endParaRPr lang="x-none" dirty="0"/>
          </a:p>
        </p:txBody>
      </p:sp>
    </p:spTree>
    <p:extLst>
      <p:ext uri="{BB962C8B-B14F-4D97-AF65-F5344CB8AC3E}">
        <p14:creationId xmlns:p14="http://schemas.microsoft.com/office/powerpoint/2010/main" val="21447032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13F7A99-52BB-557B-B064-DDD775B73EBF}"/>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4795" r="4795"/>
          <a:stretch>
            <a:fillRect/>
          </a:stretch>
        </p:blipFill>
        <p:spPr>
          <a:xfrm>
            <a:off x="6420970" y="1106034"/>
            <a:ext cx="5771030" cy="4255135"/>
          </a:xfrm>
        </p:spPr>
      </p:pic>
      <p:sp>
        <p:nvSpPr>
          <p:cNvPr id="6" name="Text Placeholder 5">
            <a:extLst>
              <a:ext uri="{FF2B5EF4-FFF2-40B4-BE49-F238E27FC236}">
                <a16:creationId xmlns:a16="http://schemas.microsoft.com/office/drawing/2014/main" id="{B223D5F8-DEDA-D320-3B92-C990B95B2700}"/>
              </a:ext>
            </a:extLst>
          </p:cNvPr>
          <p:cNvSpPr>
            <a:spLocks noGrp="1"/>
          </p:cNvSpPr>
          <p:nvPr>
            <p:ph type="body" sz="quarter" idx="27"/>
          </p:nvPr>
        </p:nvSpPr>
        <p:spPr>
          <a:xfrm>
            <a:off x="447066" y="1803226"/>
            <a:ext cx="5470127" cy="4407530"/>
          </a:xfrm>
        </p:spPr>
        <p:txBody>
          <a:bodyPr/>
          <a:lstStyle/>
          <a:p>
            <a:r>
              <a:rPr lang="en-US" dirty="0" err="1"/>
              <a:t>Droši</a:t>
            </a:r>
            <a:r>
              <a:rPr lang="en-US" dirty="0"/>
              <a:t> </a:t>
            </a:r>
            <a:r>
              <a:rPr lang="en-US" dirty="0" err="1"/>
              <a:t>vien</a:t>
            </a:r>
            <a:r>
              <a:rPr lang="en-US" dirty="0"/>
              <a:t> </a:t>
            </a:r>
            <a:r>
              <a:rPr lang="en-US" dirty="0" err="1"/>
              <a:t>jūs</a:t>
            </a:r>
            <a:r>
              <a:rPr lang="en-US" dirty="0"/>
              <a:t> </a:t>
            </a:r>
            <a:r>
              <a:rPr lang="en-US" dirty="0" err="1"/>
              <a:t>esiet</a:t>
            </a:r>
            <a:r>
              <a:rPr lang="en-US" dirty="0"/>
              <a:t> </a:t>
            </a:r>
            <a:r>
              <a:rPr lang="en-US" dirty="0" err="1"/>
              <a:t>pamanījuši</a:t>
            </a:r>
            <a:r>
              <a:rPr lang="en-US" dirty="0"/>
              <a:t>, </a:t>
            </a:r>
            <a:r>
              <a:rPr lang="en-US" dirty="0" err="1"/>
              <a:t>ka</a:t>
            </a:r>
            <a:r>
              <a:rPr lang="en-US" dirty="0"/>
              <a:t>  </a:t>
            </a:r>
            <a:r>
              <a:rPr lang="en-US" dirty="0" err="1"/>
              <a:t>dažreiz</a:t>
            </a:r>
            <a:r>
              <a:rPr lang="en-US" dirty="0"/>
              <a:t> </a:t>
            </a:r>
            <a:r>
              <a:rPr lang="en-US" dirty="0" err="1"/>
              <a:t>izlec</a:t>
            </a:r>
            <a:r>
              <a:rPr lang="en-US" dirty="0"/>
              <a:t> </a:t>
            </a:r>
            <a:r>
              <a:rPr lang="en-US" dirty="0" err="1"/>
              <a:t>paziņojums</a:t>
            </a:r>
            <a:r>
              <a:rPr lang="en-US" dirty="0"/>
              <a:t>, </a:t>
            </a:r>
            <a:r>
              <a:rPr lang="en-US" dirty="0" err="1"/>
              <a:t>kas</a:t>
            </a:r>
            <a:r>
              <a:rPr lang="en-US" dirty="0"/>
              <a:t> </a:t>
            </a:r>
            <a:r>
              <a:rPr lang="en-US" dirty="0" err="1"/>
              <a:t>saka</a:t>
            </a:r>
            <a:r>
              <a:rPr lang="en-US" dirty="0"/>
              <a:t>, </a:t>
            </a:r>
            <a:r>
              <a:rPr lang="en-US" dirty="0" err="1"/>
              <a:t>ka</a:t>
            </a:r>
            <a:r>
              <a:rPr lang="en-US" dirty="0"/>
              <a:t> </a:t>
            </a:r>
            <a:r>
              <a:rPr lang="en-US" dirty="0" err="1"/>
              <a:t>jums</a:t>
            </a:r>
            <a:r>
              <a:rPr lang="en-US" dirty="0"/>
              <a:t> </a:t>
            </a:r>
            <a:r>
              <a:rPr lang="en-US" dirty="0" err="1"/>
              <a:t>jāpieņem</a:t>
            </a:r>
            <a:r>
              <a:rPr lang="en-US" dirty="0"/>
              <a:t> </a:t>
            </a:r>
            <a:r>
              <a:rPr lang="en-US" dirty="0" err="1"/>
              <a:t>tīmekļa</a:t>
            </a:r>
            <a:r>
              <a:rPr lang="en-US" dirty="0"/>
              <a:t> </a:t>
            </a:r>
            <a:r>
              <a:rPr lang="en-US" dirty="0" err="1"/>
              <a:t>vietnes</a:t>
            </a:r>
            <a:r>
              <a:rPr lang="en-US" dirty="0"/>
              <a:t> “cookies”(</a:t>
            </a:r>
            <a:r>
              <a:rPr lang="en-US" dirty="0" err="1"/>
              <a:t>cepumi</a:t>
            </a:r>
            <a:r>
              <a:rPr lang="en-US" dirty="0"/>
              <a:t>). </a:t>
            </a:r>
          </a:p>
          <a:p>
            <a:r>
              <a:rPr lang="en-US" dirty="0"/>
              <a:t>”Cookie” </a:t>
            </a:r>
            <a:r>
              <a:rPr lang="en-US" dirty="0" err="1"/>
              <a:t>ir</a:t>
            </a:r>
            <a:r>
              <a:rPr lang="en-US" dirty="0"/>
              <a:t> </a:t>
            </a:r>
            <a:r>
              <a:rPr lang="en-US" dirty="0" err="1"/>
              <a:t>mazs</a:t>
            </a:r>
            <a:r>
              <a:rPr lang="en-US" dirty="0"/>
              <a:t> </a:t>
            </a:r>
            <a:r>
              <a:rPr lang="en-US" dirty="0" err="1"/>
              <a:t>teksta</a:t>
            </a:r>
            <a:r>
              <a:rPr lang="en-US" dirty="0"/>
              <a:t> fails, </a:t>
            </a:r>
            <a:r>
              <a:rPr lang="en-US" dirty="0" err="1"/>
              <a:t>kas</a:t>
            </a:r>
            <a:r>
              <a:rPr lang="en-US" dirty="0"/>
              <a:t> </a:t>
            </a:r>
            <a:r>
              <a:rPr lang="en-US" dirty="0" err="1"/>
              <a:t>satur</a:t>
            </a:r>
            <a:r>
              <a:rPr lang="en-US" dirty="0"/>
              <a:t> </a:t>
            </a:r>
            <a:r>
              <a:rPr lang="en-US" dirty="0" err="1"/>
              <a:t>dažādus</a:t>
            </a:r>
            <a:r>
              <a:rPr lang="en-US" dirty="0"/>
              <a:t> </a:t>
            </a:r>
            <a:r>
              <a:rPr lang="en-US" dirty="0" err="1"/>
              <a:t>datu</a:t>
            </a:r>
            <a:r>
              <a:rPr lang="en-US" dirty="0"/>
              <a:t> </a:t>
            </a:r>
            <a:r>
              <a:rPr lang="en-US" dirty="0" err="1"/>
              <a:t>veidus</a:t>
            </a:r>
            <a:r>
              <a:rPr lang="en-US" dirty="0"/>
              <a:t>. Tie </a:t>
            </a:r>
            <a:r>
              <a:rPr lang="en-US" dirty="0" err="1"/>
              <a:t>tiek</a:t>
            </a:r>
            <a:r>
              <a:rPr lang="en-US" dirty="0"/>
              <a:t> </a:t>
            </a:r>
            <a:r>
              <a:rPr lang="en-US" dirty="0" err="1"/>
              <a:t>lietoti</a:t>
            </a:r>
            <a:r>
              <a:rPr lang="en-US" dirty="0"/>
              <a:t>, </a:t>
            </a:r>
            <a:r>
              <a:rPr lang="en-US" dirty="0" err="1"/>
              <a:t>lai</a:t>
            </a:r>
            <a:r>
              <a:rPr lang="en-US" dirty="0"/>
              <a:t> </a:t>
            </a:r>
            <a:r>
              <a:rPr lang="en-US" dirty="0" err="1"/>
              <a:t>paātrinātu</a:t>
            </a:r>
            <a:r>
              <a:rPr lang="en-US" dirty="0"/>
              <a:t> </a:t>
            </a:r>
            <a:r>
              <a:rPr lang="en-US" dirty="0" err="1"/>
              <a:t>tīmekļa</a:t>
            </a:r>
            <a:r>
              <a:rPr lang="en-US" dirty="0"/>
              <a:t> </a:t>
            </a:r>
            <a:r>
              <a:rPr lang="en-US" dirty="0" err="1"/>
              <a:t>ielādes</a:t>
            </a:r>
            <a:r>
              <a:rPr lang="en-US" dirty="0"/>
              <a:t> </a:t>
            </a:r>
            <a:r>
              <a:rPr lang="en-US" dirty="0" err="1"/>
              <a:t>ātrumus</a:t>
            </a:r>
            <a:r>
              <a:rPr lang="en-US" dirty="0"/>
              <a:t>, </a:t>
            </a:r>
            <a:r>
              <a:rPr lang="en-US" dirty="0" err="1"/>
              <a:t>lai</a:t>
            </a:r>
            <a:r>
              <a:rPr lang="en-US" dirty="0"/>
              <a:t> </a:t>
            </a:r>
            <a:r>
              <a:rPr lang="en-US" dirty="0" err="1"/>
              <a:t>gan</a:t>
            </a:r>
            <a:r>
              <a:rPr lang="en-US" dirty="0"/>
              <a:t> </a:t>
            </a:r>
            <a:r>
              <a:rPr lang="en-US" dirty="0" err="1"/>
              <a:t>šī</a:t>
            </a:r>
            <a:r>
              <a:rPr lang="en-US" dirty="0"/>
              <a:t> </a:t>
            </a:r>
            <a:r>
              <a:rPr lang="en-US" dirty="0" err="1"/>
              <a:t>informācija</a:t>
            </a:r>
            <a:r>
              <a:rPr lang="en-US" dirty="0"/>
              <a:t> </a:t>
            </a:r>
            <a:r>
              <a:rPr lang="en-US" dirty="0" err="1"/>
              <a:t>var</a:t>
            </a:r>
            <a:r>
              <a:rPr lang="en-US" dirty="0"/>
              <a:t> </a:t>
            </a:r>
            <a:r>
              <a:rPr lang="en-US" dirty="0" err="1"/>
              <a:t>arī</a:t>
            </a:r>
            <a:r>
              <a:rPr lang="en-US" dirty="0"/>
              <a:t> </a:t>
            </a:r>
            <a:r>
              <a:rPr lang="en-US" dirty="0" err="1"/>
              <a:t>tikt</a:t>
            </a:r>
            <a:r>
              <a:rPr lang="en-US" dirty="0"/>
              <a:t> </a:t>
            </a:r>
            <a:r>
              <a:rPr lang="en-US" dirty="0" err="1"/>
              <a:t>izmantota</a:t>
            </a:r>
            <a:r>
              <a:rPr lang="en-US" dirty="0"/>
              <a:t>, </a:t>
            </a:r>
            <a:r>
              <a:rPr lang="en-US" dirty="0" err="1"/>
              <a:t>lai</a:t>
            </a:r>
            <a:r>
              <a:rPr lang="en-US" dirty="0"/>
              <a:t> </a:t>
            </a:r>
            <a:r>
              <a:rPr lang="en-US" dirty="0" err="1"/>
              <a:t>sniegtu</a:t>
            </a:r>
            <a:r>
              <a:rPr lang="en-US" dirty="0"/>
              <a:t> </a:t>
            </a:r>
            <a:r>
              <a:rPr lang="en-US" dirty="0" err="1"/>
              <a:t>jums</a:t>
            </a:r>
            <a:r>
              <a:rPr lang="en-US" dirty="0"/>
              <a:t> </a:t>
            </a:r>
            <a:r>
              <a:rPr lang="en-US" dirty="0" err="1"/>
              <a:t>atšķirīgus</a:t>
            </a:r>
            <a:r>
              <a:rPr lang="en-US" dirty="0"/>
              <a:t> </a:t>
            </a:r>
            <a:r>
              <a:rPr lang="en-US" dirty="0" err="1"/>
              <a:t>meklēšanas</a:t>
            </a:r>
            <a:r>
              <a:rPr lang="en-US" dirty="0"/>
              <a:t> </a:t>
            </a:r>
            <a:r>
              <a:rPr lang="en-US" dirty="0" err="1"/>
              <a:t>rezultātus</a:t>
            </a:r>
            <a:r>
              <a:rPr lang="en-US" dirty="0"/>
              <a:t> </a:t>
            </a:r>
            <a:r>
              <a:rPr lang="en-US" dirty="0" err="1"/>
              <a:t>atkarībā</a:t>
            </a:r>
            <a:r>
              <a:rPr lang="en-US" dirty="0"/>
              <a:t> no </a:t>
            </a:r>
            <a:r>
              <a:rPr lang="en-US" dirty="0" err="1"/>
              <a:t>tā</a:t>
            </a:r>
            <a:r>
              <a:rPr lang="en-US" dirty="0"/>
              <a:t>, </a:t>
            </a:r>
            <a:r>
              <a:rPr lang="en-US" dirty="0" err="1"/>
              <a:t>kādas</a:t>
            </a:r>
            <a:r>
              <a:rPr lang="en-US" dirty="0"/>
              <a:t> </a:t>
            </a:r>
            <a:r>
              <a:rPr lang="en-US" dirty="0" err="1"/>
              <a:t>tīmekļa</a:t>
            </a:r>
            <a:r>
              <a:rPr lang="en-US" dirty="0"/>
              <a:t> </a:t>
            </a:r>
            <a:r>
              <a:rPr lang="en-US" dirty="0" err="1"/>
              <a:t>vietnes</a:t>
            </a:r>
            <a:r>
              <a:rPr lang="en-US" dirty="0"/>
              <a:t> </a:t>
            </a:r>
            <a:r>
              <a:rPr lang="en-US" dirty="0" err="1"/>
              <a:t>jūs</a:t>
            </a:r>
            <a:r>
              <a:rPr lang="en-US" dirty="0"/>
              <a:t> </a:t>
            </a:r>
            <a:r>
              <a:rPr lang="en-US" dirty="0" err="1"/>
              <a:t>esiet</a:t>
            </a:r>
            <a:r>
              <a:rPr lang="en-US" dirty="0"/>
              <a:t> </a:t>
            </a:r>
            <a:r>
              <a:rPr lang="en-US" dirty="0" err="1"/>
              <a:t>iepriekš</a:t>
            </a:r>
            <a:r>
              <a:rPr lang="en-US" dirty="0"/>
              <a:t> </a:t>
            </a:r>
            <a:r>
              <a:rPr lang="en-US" dirty="0" err="1"/>
              <a:t>apmeklējuši</a:t>
            </a:r>
            <a:r>
              <a:rPr lang="en-US" dirty="0"/>
              <a:t>. </a:t>
            </a:r>
          </a:p>
          <a:p>
            <a:endParaRPr lang="en-IE" dirty="0"/>
          </a:p>
        </p:txBody>
      </p:sp>
      <p:sp>
        <p:nvSpPr>
          <p:cNvPr id="5" name="Text Placeholder 4">
            <a:extLst>
              <a:ext uri="{FF2B5EF4-FFF2-40B4-BE49-F238E27FC236}">
                <a16:creationId xmlns:a16="http://schemas.microsoft.com/office/drawing/2014/main" id="{796C6D02-7590-8EBA-8396-5EC99DE218AE}"/>
              </a:ext>
            </a:extLst>
          </p:cNvPr>
          <p:cNvSpPr>
            <a:spLocks noGrp="1"/>
          </p:cNvSpPr>
          <p:nvPr>
            <p:ph type="body" sz="quarter" idx="18"/>
          </p:nvPr>
        </p:nvSpPr>
        <p:spPr>
          <a:xfrm>
            <a:off x="447066" y="309491"/>
            <a:ext cx="5648934" cy="913253"/>
          </a:xfrm>
        </p:spPr>
        <p:txBody>
          <a:bodyPr/>
          <a:lstStyle/>
          <a:p>
            <a:r>
              <a:rPr lang="en-IE" dirty="0"/>
              <a:t>Kas </a:t>
            </a:r>
            <a:r>
              <a:rPr lang="en-IE" dirty="0" err="1"/>
              <a:t>ir</a:t>
            </a:r>
            <a:r>
              <a:rPr lang="en-IE" dirty="0"/>
              <a:t> Cookies?</a:t>
            </a:r>
          </a:p>
        </p:txBody>
      </p:sp>
    </p:spTree>
    <p:extLst>
      <p:ext uri="{BB962C8B-B14F-4D97-AF65-F5344CB8AC3E}">
        <p14:creationId xmlns:p14="http://schemas.microsoft.com/office/powerpoint/2010/main" val="14096335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a:xfrm>
            <a:off x="314933" y="952955"/>
            <a:ext cx="11102510" cy="2747176"/>
          </a:xfrm>
        </p:spPr>
        <p:txBody>
          <a:bodyPr/>
          <a:lstStyle/>
          <a:p>
            <a:pPr>
              <a:lnSpc>
                <a:spcPct val="110000"/>
              </a:lnSpc>
            </a:pPr>
            <a:r>
              <a:rPr lang="en-US" dirty="0" err="1">
                <a:solidFill>
                  <a:schemeClr val="tx1"/>
                </a:solidFill>
              </a:rPr>
              <a:t>Vairāk</a:t>
            </a:r>
            <a:r>
              <a:rPr lang="en-US" dirty="0">
                <a:solidFill>
                  <a:schemeClr val="tx1"/>
                </a:solidFill>
              </a:rPr>
              <a:t> </a:t>
            </a:r>
            <a:r>
              <a:rPr lang="en-US" dirty="0" err="1">
                <a:solidFill>
                  <a:schemeClr val="tx1"/>
                </a:solidFill>
              </a:rPr>
              <a:t>nekā</a:t>
            </a:r>
            <a:r>
              <a:rPr lang="en-US" dirty="0">
                <a:solidFill>
                  <a:schemeClr val="tx1"/>
                </a:solidFill>
              </a:rPr>
              <a:t> </a:t>
            </a:r>
            <a:r>
              <a:rPr lang="en-US" dirty="0" err="1">
                <a:solidFill>
                  <a:schemeClr val="tx1"/>
                </a:solidFill>
              </a:rPr>
              <a:t>viena</a:t>
            </a:r>
            <a:r>
              <a:rPr lang="en-US" dirty="0">
                <a:solidFill>
                  <a:schemeClr val="tx1"/>
                </a:solidFill>
              </a:rPr>
              <a:t> </a:t>
            </a:r>
            <a:r>
              <a:rPr lang="en-US" dirty="0" err="1">
                <a:solidFill>
                  <a:schemeClr val="tx1"/>
                </a:solidFill>
              </a:rPr>
              <a:t>meklētāja</a:t>
            </a:r>
            <a:r>
              <a:rPr lang="en-US" dirty="0">
                <a:solidFill>
                  <a:schemeClr val="tx1"/>
                </a:solidFill>
              </a:rPr>
              <a:t> </a:t>
            </a:r>
            <a:r>
              <a:rPr lang="en-US" dirty="0" err="1">
                <a:solidFill>
                  <a:schemeClr val="tx1"/>
                </a:solidFill>
              </a:rPr>
              <a:t>lietošana</a:t>
            </a:r>
            <a:r>
              <a:rPr lang="en-US" dirty="0">
                <a:solidFill>
                  <a:schemeClr val="tx1"/>
                </a:solidFill>
              </a:rPr>
              <a:t> </a:t>
            </a:r>
            <a:r>
              <a:rPr lang="en-US" dirty="0" err="1">
                <a:solidFill>
                  <a:schemeClr val="tx1"/>
                </a:solidFill>
              </a:rPr>
              <a:t>var</a:t>
            </a:r>
            <a:r>
              <a:rPr lang="en-US" dirty="0">
                <a:solidFill>
                  <a:schemeClr val="tx1"/>
                </a:solidFill>
              </a:rPr>
              <a:t> </a:t>
            </a:r>
            <a:r>
              <a:rPr lang="en-US" dirty="0" err="1">
                <a:solidFill>
                  <a:schemeClr val="tx1"/>
                </a:solidFill>
              </a:rPr>
              <a:t>palīdzēt</a:t>
            </a:r>
            <a:r>
              <a:rPr lang="en-US" dirty="0">
                <a:solidFill>
                  <a:schemeClr val="tx1"/>
                </a:solidFill>
              </a:rPr>
              <a:t> </a:t>
            </a:r>
            <a:r>
              <a:rPr lang="en-US" dirty="0" err="1">
                <a:solidFill>
                  <a:schemeClr val="tx1"/>
                </a:solidFill>
              </a:rPr>
              <a:t>jums</a:t>
            </a:r>
            <a:r>
              <a:rPr lang="en-US" dirty="0">
                <a:solidFill>
                  <a:schemeClr val="tx1"/>
                </a:solidFill>
              </a:rPr>
              <a:t> </a:t>
            </a:r>
            <a:r>
              <a:rPr lang="en-US" dirty="0" err="1">
                <a:solidFill>
                  <a:schemeClr val="tx1"/>
                </a:solidFill>
              </a:rPr>
              <a:t>iegūt</a:t>
            </a:r>
            <a:r>
              <a:rPr lang="en-US" dirty="0">
                <a:solidFill>
                  <a:schemeClr val="tx1"/>
                </a:solidFill>
              </a:rPr>
              <a:t> </a:t>
            </a:r>
            <a:r>
              <a:rPr lang="en-US" dirty="0" err="1">
                <a:solidFill>
                  <a:schemeClr val="tx1"/>
                </a:solidFill>
              </a:rPr>
              <a:t>labāku</a:t>
            </a:r>
            <a:r>
              <a:rPr lang="en-US" dirty="0">
                <a:solidFill>
                  <a:schemeClr val="tx1"/>
                </a:solidFill>
              </a:rPr>
              <a:t> </a:t>
            </a:r>
            <a:r>
              <a:rPr lang="en-US" dirty="0" err="1">
                <a:solidFill>
                  <a:schemeClr val="tx1"/>
                </a:solidFill>
              </a:rPr>
              <a:t>informāciju</a:t>
            </a:r>
            <a:r>
              <a:rPr lang="en-US" dirty="0">
                <a:solidFill>
                  <a:schemeClr val="tx1"/>
                </a:solidFill>
              </a:rPr>
              <a:t>. </a:t>
            </a:r>
            <a:r>
              <a:rPr lang="en-US" dirty="0" err="1">
                <a:solidFill>
                  <a:schemeClr val="tx1"/>
                </a:solidFill>
              </a:rPr>
              <a:t>Savukārt</a:t>
            </a:r>
            <a:r>
              <a:rPr lang="en-US" dirty="0">
                <a:solidFill>
                  <a:schemeClr val="tx1"/>
                </a:solidFill>
              </a:rPr>
              <a:t>, </a:t>
            </a:r>
            <a:r>
              <a:rPr lang="en-US" dirty="0" err="1">
                <a:solidFill>
                  <a:schemeClr val="tx1"/>
                </a:solidFill>
              </a:rPr>
              <a:t>daži</a:t>
            </a:r>
            <a:r>
              <a:rPr lang="en-US" dirty="0">
                <a:solidFill>
                  <a:schemeClr val="tx1"/>
                </a:solidFill>
              </a:rPr>
              <a:t> </a:t>
            </a:r>
            <a:r>
              <a:rPr lang="en-US" dirty="0" err="1">
                <a:solidFill>
                  <a:schemeClr val="tx1"/>
                </a:solidFill>
              </a:rPr>
              <a:t>meklētāji</a:t>
            </a:r>
            <a:r>
              <a:rPr lang="en-US" dirty="0">
                <a:solidFill>
                  <a:schemeClr val="tx1"/>
                </a:solidFill>
              </a:rPr>
              <a:t>, </a:t>
            </a:r>
            <a:r>
              <a:rPr lang="en-US" dirty="0" err="1">
                <a:solidFill>
                  <a:schemeClr val="tx1"/>
                </a:solidFill>
              </a:rPr>
              <a:t>ieskaitot</a:t>
            </a:r>
            <a:r>
              <a:rPr lang="en-US" dirty="0">
                <a:solidFill>
                  <a:schemeClr val="tx1"/>
                </a:solidFill>
              </a:rPr>
              <a:t> Google, </a:t>
            </a:r>
            <a:r>
              <a:rPr lang="en-US" dirty="0" err="1">
                <a:solidFill>
                  <a:schemeClr val="tx1"/>
                </a:solidFill>
              </a:rPr>
              <a:t>ļauj</a:t>
            </a:r>
            <a:r>
              <a:rPr lang="en-US" dirty="0">
                <a:solidFill>
                  <a:schemeClr val="tx1"/>
                </a:solidFill>
              </a:rPr>
              <a:t> </a:t>
            </a:r>
            <a:r>
              <a:rPr lang="en-US" dirty="0" err="1">
                <a:solidFill>
                  <a:schemeClr val="tx1"/>
                </a:solidFill>
              </a:rPr>
              <a:t>jums</a:t>
            </a:r>
            <a:r>
              <a:rPr lang="en-US" dirty="0">
                <a:solidFill>
                  <a:schemeClr val="tx1"/>
                </a:solidFill>
              </a:rPr>
              <a:t> </a:t>
            </a:r>
            <a:r>
              <a:rPr lang="en-US" dirty="0" err="1">
                <a:solidFill>
                  <a:schemeClr val="tx1"/>
                </a:solidFill>
              </a:rPr>
              <a:t>izslēgt</a:t>
            </a:r>
            <a:r>
              <a:rPr lang="en-US" dirty="0">
                <a:solidFill>
                  <a:schemeClr val="tx1"/>
                </a:solidFill>
              </a:rPr>
              <a:t> </a:t>
            </a:r>
            <a:r>
              <a:rPr lang="en-US" dirty="0" err="1">
                <a:solidFill>
                  <a:schemeClr val="tx1"/>
                </a:solidFill>
              </a:rPr>
              <a:t>personalizāciju</a:t>
            </a:r>
            <a:r>
              <a:rPr lang="en-US" dirty="0">
                <a:solidFill>
                  <a:schemeClr val="tx1"/>
                </a:solidFill>
              </a:rPr>
              <a:t> un </a:t>
            </a:r>
            <a:r>
              <a:rPr lang="en-US" dirty="0" err="1">
                <a:solidFill>
                  <a:schemeClr val="tx1"/>
                </a:solidFill>
              </a:rPr>
              <a:t>veikt</a:t>
            </a:r>
            <a:r>
              <a:rPr lang="en-US" dirty="0">
                <a:solidFill>
                  <a:schemeClr val="tx1"/>
                </a:solidFill>
              </a:rPr>
              <a:t> </a:t>
            </a:r>
            <a:r>
              <a:rPr lang="en-US" dirty="0" err="1">
                <a:solidFill>
                  <a:schemeClr val="tx1"/>
                </a:solidFill>
              </a:rPr>
              <a:t>nefiltrētus</a:t>
            </a:r>
            <a:r>
              <a:rPr lang="en-US" dirty="0">
                <a:solidFill>
                  <a:schemeClr val="tx1"/>
                </a:solidFill>
              </a:rPr>
              <a:t> </a:t>
            </a:r>
            <a:r>
              <a:rPr lang="en-US" dirty="0" err="1">
                <a:solidFill>
                  <a:schemeClr val="tx1"/>
                </a:solidFill>
              </a:rPr>
              <a:t>meklējumus</a:t>
            </a:r>
            <a:r>
              <a:rPr lang="en-US" dirty="0">
                <a:solidFill>
                  <a:schemeClr val="tx1"/>
                </a:solidFill>
              </a:rPr>
              <a:t>. </a:t>
            </a:r>
            <a:r>
              <a:rPr lang="en-US" dirty="0" err="1">
                <a:solidFill>
                  <a:schemeClr val="tx1"/>
                </a:solidFill>
              </a:rPr>
              <a:t>Izmēģiniet</a:t>
            </a:r>
            <a:r>
              <a:rPr lang="en-US" dirty="0">
                <a:solidFill>
                  <a:schemeClr val="tx1"/>
                </a:solidFill>
              </a:rPr>
              <a:t> </a:t>
            </a:r>
            <a:r>
              <a:rPr lang="en-US" dirty="0" err="1">
                <a:solidFill>
                  <a:schemeClr val="tx1"/>
                </a:solidFill>
              </a:rPr>
              <a:t>šos</a:t>
            </a:r>
            <a:r>
              <a:rPr lang="en-US" dirty="0">
                <a:solidFill>
                  <a:schemeClr val="tx1"/>
                </a:solidFill>
              </a:rPr>
              <a:t> </a:t>
            </a:r>
            <a:r>
              <a:rPr lang="en-US" dirty="0" err="1">
                <a:solidFill>
                  <a:schemeClr val="tx1"/>
                </a:solidFill>
              </a:rPr>
              <a:t>meklētājus</a:t>
            </a:r>
            <a:r>
              <a:rPr lang="en-US" dirty="0">
                <a:solidFill>
                  <a:schemeClr val="tx1"/>
                </a:solidFill>
              </a:rPr>
              <a:t>, </a:t>
            </a:r>
            <a:r>
              <a:rPr lang="en-US" dirty="0" err="1">
                <a:solidFill>
                  <a:schemeClr val="tx1"/>
                </a:solidFill>
              </a:rPr>
              <a:t>lai</a:t>
            </a:r>
            <a:r>
              <a:rPr lang="en-US" dirty="0">
                <a:solidFill>
                  <a:schemeClr val="tx1"/>
                </a:solidFill>
              </a:rPr>
              <a:t> </a:t>
            </a:r>
            <a:r>
              <a:rPr lang="en-US" dirty="0" err="1">
                <a:solidFill>
                  <a:schemeClr val="tx1"/>
                </a:solidFill>
              </a:rPr>
              <a:t>zinātu</a:t>
            </a:r>
            <a:r>
              <a:rPr lang="en-US" dirty="0">
                <a:solidFill>
                  <a:schemeClr val="tx1"/>
                </a:solidFill>
              </a:rPr>
              <a:t>, </a:t>
            </a:r>
            <a:r>
              <a:rPr lang="en-US" dirty="0" err="1">
                <a:solidFill>
                  <a:schemeClr val="tx1"/>
                </a:solidFill>
              </a:rPr>
              <a:t>kam</a:t>
            </a:r>
            <a:r>
              <a:rPr lang="en-US" dirty="0">
                <a:solidFill>
                  <a:schemeClr val="tx1"/>
                </a:solidFill>
              </a:rPr>
              <a:t> dot </a:t>
            </a:r>
            <a:r>
              <a:rPr lang="en-US" dirty="0" err="1">
                <a:solidFill>
                  <a:schemeClr val="tx1"/>
                </a:solidFill>
              </a:rPr>
              <a:t>priekšroku</a:t>
            </a:r>
            <a:r>
              <a:rPr lang="en-US" dirty="0">
                <a:solidFill>
                  <a:schemeClr val="tx1"/>
                </a:solidFill>
              </a:rPr>
              <a:t>.</a:t>
            </a:r>
          </a:p>
          <a:p>
            <a:pPr>
              <a:lnSpc>
                <a:spcPct val="110000"/>
              </a:lnSpc>
            </a:pPr>
            <a:r>
              <a:rPr lang="en-US" dirty="0" err="1">
                <a:solidFill>
                  <a:schemeClr val="tx1"/>
                </a:solidFill>
              </a:rPr>
              <a:t>Nākamajos</a:t>
            </a:r>
            <a:r>
              <a:rPr lang="en-US" dirty="0">
                <a:solidFill>
                  <a:schemeClr val="tx1"/>
                </a:solidFill>
              </a:rPr>
              <a:t> </a:t>
            </a:r>
            <a:r>
              <a:rPr lang="en-US" dirty="0" err="1">
                <a:solidFill>
                  <a:schemeClr val="tx1"/>
                </a:solidFill>
              </a:rPr>
              <a:t>slaidos</a:t>
            </a:r>
            <a:r>
              <a:rPr lang="en-US" dirty="0">
                <a:solidFill>
                  <a:schemeClr val="tx1"/>
                </a:solidFill>
              </a:rPr>
              <a:t> </a:t>
            </a:r>
            <a:r>
              <a:rPr lang="en-US" dirty="0" err="1">
                <a:solidFill>
                  <a:schemeClr val="tx1"/>
                </a:solidFill>
              </a:rPr>
              <a:t>mēs</a:t>
            </a:r>
            <a:r>
              <a:rPr lang="en-US" dirty="0">
                <a:solidFill>
                  <a:schemeClr val="tx1"/>
                </a:solidFill>
              </a:rPr>
              <a:t> </a:t>
            </a:r>
            <a:r>
              <a:rPr lang="en-US" dirty="0" err="1">
                <a:solidFill>
                  <a:schemeClr val="tx1"/>
                </a:solidFill>
              </a:rPr>
              <a:t>vairāk</a:t>
            </a:r>
            <a:r>
              <a:rPr lang="en-US" dirty="0">
                <a:solidFill>
                  <a:schemeClr val="tx1"/>
                </a:solidFill>
              </a:rPr>
              <a:t> </a:t>
            </a:r>
            <a:r>
              <a:rPr lang="en-US" dirty="0" err="1">
                <a:solidFill>
                  <a:schemeClr val="tx1"/>
                </a:solidFill>
              </a:rPr>
              <a:t>paskatīsimies</a:t>
            </a:r>
            <a:r>
              <a:rPr lang="en-US" dirty="0">
                <a:solidFill>
                  <a:schemeClr val="tx1"/>
                </a:solidFill>
              </a:rPr>
              <a:t> </a:t>
            </a:r>
            <a:r>
              <a:rPr lang="en-US" dirty="0" err="1">
                <a:solidFill>
                  <a:schemeClr val="tx1"/>
                </a:solidFill>
              </a:rPr>
              <a:t>uz</a:t>
            </a:r>
            <a:r>
              <a:rPr lang="en-US" dirty="0">
                <a:solidFill>
                  <a:schemeClr val="tx1"/>
                </a:solidFill>
              </a:rPr>
              <a:t> </a:t>
            </a:r>
            <a:r>
              <a:rPr lang="en-US" dirty="0" err="1">
                <a:solidFill>
                  <a:schemeClr val="tx1"/>
                </a:solidFill>
              </a:rPr>
              <a:t>sešiem</a:t>
            </a:r>
            <a:r>
              <a:rPr lang="en-US" dirty="0">
                <a:solidFill>
                  <a:schemeClr val="tx1"/>
                </a:solidFill>
              </a:rPr>
              <a:t> </a:t>
            </a:r>
            <a:r>
              <a:rPr lang="en-US" dirty="0" err="1">
                <a:solidFill>
                  <a:schemeClr val="tx1"/>
                </a:solidFill>
              </a:rPr>
              <a:t>meklētājiem</a:t>
            </a:r>
            <a:r>
              <a:rPr lang="en-US" dirty="0">
                <a:solidFill>
                  <a:schemeClr val="tx1"/>
                </a:solidFill>
              </a:rPr>
              <a:t>, </a:t>
            </a:r>
            <a:r>
              <a:rPr lang="en-US" dirty="0" err="1">
                <a:solidFill>
                  <a:schemeClr val="tx1"/>
                </a:solidFill>
              </a:rPr>
              <a:t>kurus</a:t>
            </a:r>
            <a:r>
              <a:rPr lang="en-US" dirty="0">
                <a:solidFill>
                  <a:schemeClr val="tx1"/>
                </a:solidFill>
              </a:rPr>
              <a:t> </a:t>
            </a:r>
            <a:r>
              <a:rPr lang="en-US" dirty="0" err="1">
                <a:solidFill>
                  <a:schemeClr val="tx1"/>
                </a:solidFill>
              </a:rPr>
              <a:t>esam</a:t>
            </a:r>
            <a:r>
              <a:rPr lang="en-US" dirty="0">
                <a:solidFill>
                  <a:schemeClr val="tx1"/>
                </a:solidFill>
              </a:rPr>
              <a:t> </a:t>
            </a:r>
            <a:r>
              <a:rPr lang="en-US" dirty="0" err="1">
                <a:solidFill>
                  <a:schemeClr val="tx1"/>
                </a:solidFill>
              </a:rPr>
              <a:t>jums</a:t>
            </a:r>
            <a:r>
              <a:rPr lang="en-US" dirty="0">
                <a:solidFill>
                  <a:schemeClr val="tx1"/>
                </a:solidFill>
              </a:rPr>
              <a:t> </a:t>
            </a:r>
            <a:r>
              <a:rPr lang="en-US" dirty="0" err="1">
                <a:solidFill>
                  <a:schemeClr val="tx1"/>
                </a:solidFill>
              </a:rPr>
              <a:t>ieteikuši</a:t>
            </a:r>
            <a:r>
              <a:rPr lang="en-US" dirty="0">
                <a:solidFill>
                  <a:schemeClr val="tx1"/>
                </a:solidFill>
              </a:rPr>
              <a:t>. </a:t>
            </a:r>
          </a:p>
          <a:p>
            <a:pPr>
              <a:lnSpc>
                <a:spcPct val="110000"/>
              </a:lnSpc>
            </a:pPr>
            <a:endParaRPr lang="en-US" sz="3200" b="0" i="0" dirty="0">
              <a:solidFill>
                <a:schemeClr val="tx1"/>
              </a:solidFill>
              <a:effectLst/>
            </a:endParaRPr>
          </a:p>
          <a:p>
            <a:pPr>
              <a:lnSpc>
                <a:spcPct val="110000"/>
              </a:lnSpc>
            </a:pPr>
            <a:r>
              <a:rPr lang="en-US" sz="3200" dirty="0">
                <a:solidFill>
                  <a:schemeClr val="tx1"/>
                </a:solidFill>
              </a:rPr>
              <a:t>1. </a:t>
            </a:r>
            <a:r>
              <a:rPr lang="en-US" sz="3200" b="0" i="0" dirty="0">
                <a:solidFill>
                  <a:srgbClr val="8D5B98"/>
                </a:solidFill>
                <a:effectLst/>
              </a:rPr>
              <a:t>Google		</a:t>
            </a:r>
          </a:p>
          <a:p>
            <a:pPr algn="l"/>
            <a:r>
              <a:rPr lang="en-US" sz="3200" b="0" i="0" dirty="0">
                <a:solidFill>
                  <a:srgbClr val="8D5B98"/>
                </a:solidFill>
                <a:effectLst/>
              </a:rPr>
              <a:t>2.  Bing</a:t>
            </a:r>
          </a:p>
          <a:p>
            <a:pPr algn="l"/>
            <a:r>
              <a:rPr lang="en-US" sz="3200" b="0" i="0" dirty="0">
                <a:solidFill>
                  <a:srgbClr val="8D5B98"/>
                </a:solidFill>
                <a:effectLst/>
              </a:rPr>
              <a:t>3.  Yahoo</a:t>
            </a:r>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a:xfrm>
            <a:off x="442524" y="309492"/>
            <a:ext cx="11097969" cy="743132"/>
          </a:xfrm>
        </p:spPr>
        <p:txBody>
          <a:bodyPr/>
          <a:lstStyle/>
          <a:p>
            <a:r>
              <a:rPr lang="en-IE" dirty="0"/>
              <a:t>Kādus </a:t>
            </a:r>
            <a:r>
              <a:rPr lang="en-IE" dirty="0" err="1"/>
              <a:t>meklētājus</a:t>
            </a:r>
            <a:r>
              <a:rPr lang="en-IE" dirty="0"/>
              <a:t> </a:t>
            </a:r>
            <a:r>
              <a:rPr lang="en-IE" dirty="0" err="1"/>
              <a:t>vajadzētu</a:t>
            </a:r>
            <a:r>
              <a:rPr lang="en-IE" dirty="0"/>
              <a:t> lietot?</a:t>
            </a:r>
            <a:endParaRPr lang="x-none" dirty="0"/>
          </a:p>
        </p:txBody>
      </p:sp>
      <p:sp>
        <p:nvSpPr>
          <p:cNvPr id="2" name="TextBox 1">
            <a:extLst>
              <a:ext uri="{FF2B5EF4-FFF2-40B4-BE49-F238E27FC236}">
                <a16:creationId xmlns:a16="http://schemas.microsoft.com/office/drawing/2014/main" id="{A5B6C8DC-B802-A583-5D6E-66482942D9C4}"/>
              </a:ext>
            </a:extLst>
          </p:cNvPr>
          <p:cNvSpPr txBox="1"/>
          <p:nvPr/>
        </p:nvSpPr>
        <p:spPr>
          <a:xfrm>
            <a:off x="3516391" y="3707072"/>
            <a:ext cx="3022631" cy="1846659"/>
          </a:xfrm>
          <a:prstGeom prst="rect">
            <a:avLst/>
          </a:prstGeom>
          <a:noFill/>
        </p:spPr>
        <p:txBody>
          <a:bodyPr wrap="square" rtlCol="0">
            <a:spAutoFit/>
          </a:bodyPr>
          <a:lstStyle/>
          <a:p>
            <a:pPr algn="l"/>
            <a:r>
              <a:rPr lang="en-US" sz="3200" b="0" i="0" dirty="0">
                <a:solidFill>
                  <a:srgbClr val="F9A169"/>
                </a:solidFill>
                <a:effectLst/>
              </a:rPr>
              <a:t>4. Baidu</a:t>
            </a:r>
          </a:p>
          <a:p>
            <a:pPr algn="l"/>
            <a:r>
              <a:rPr lang="en-US" sz="3200" b="0" i="0" dirty="0">
                <a:solidFill>
                  <a:srgbClr val="F9A169"/>
                </a:solidFill>
                <a:effectLst/>
              </a:rPr>
              <a:t>5. Qihoo360</a:t>
            </a:r>
          </a:p>
          <a:p>
            <a:pPr algn="l"/>
            <a:r>
              <a:rPr lang="en-US" sz="3200" dirty="0">
                <a:solidFill>
                  <a:srgbClr val="F9A169"/>
                </a:solidFill>
              </a:rPr>
              <a:t>6. </a:t>
            </a:r>
            <a:r>
              <a:rPr lang="en-US" sz="3200" b="0" i="0" dirty="0">
                <a:solidFill>
                  <a:srgbClr val="F9A169"/>
                </a:solidFill>
                <a:effectLst/>
              </a:rPr>
              <a:t>Yandex</a:t>
            </a:r>
          </a:p>
          <a:p>
            <a:endParaRPr lang="en-IE" dirty="0"/>
          </a:p>
        </p:txBody>
      </p:sp>
      <p:sp>
        <p:nvSpPr>
          <p:cNvPr id="5" name="TextBox 4">
            <a:extLst>
              <a:ext uri="{FF2B5EF4-FFF2-40B4-BE49-F238E27FC236}">
                <a16:creationId xmlns:a16="http://schemas.microsoft.com/office/drawing/2014/main" id="{EE558B1F-2C1E-CBE5-89F0-03BB94D18594}"/>
              </a:ext>
            </a:extLst>
          </p:cNvPr>
          <p:cNvSpPr txBox="1"/>
          <p:nvPr/>
        </p:nvSpPr>
        <p:spPr>
          <a:xfrm>
            <a:off x="7392489" y="3696440"/>
            <a:ext cx="3022631" cy="1569660"/>
          </a:xfrm>
          <a:prstGeom prst="rect">
            <a:avLst/>
          </a:prstGeom>
          <a:noFill/>
        </p:spPr>
        <p:txBody>
          <a:bodyPr wrap="square" rtlCol="0">
            <a:spAutoFit/>
          </a:bodyPr>
          <a:lstStyle/>
          <a:p>
            <a:pPr algn="l"/>
            <a:r>
              <a:rPr lang="en-US" sz="3200" b="0" i="0" dirty="0">
                <a:solidFill>
                  <a:srgbClr val="0675AD"/>
                </a:solidFill>
                <a:effectLst/>
              </a:rPr>
              <a:t>7. Naver</a:t>
            </a:r>
          </a:p>
          <a:p>
            <a:pPr algn="l"/>
            <a:r>
              <a:rPr lang="en-US" sz="3200" dirty="0">
                <a:solidFill>
                  <a:srgbClr val="0675AD"/>
                </a:solidFill>
              </a:rPr>
              <a:t>8. </a:t>
            </a:r>
            <a:r>
              <a:rPr lang="en-US" sz="3200" b="0" i="0" dirty="0">
                <a:solidFill>
                  <a:srgbClr val="0675AD"/>
                </a:solidFill>
                <a:effectLst/>
              </a:rPr>
              <a:t>DuckDuckGo</a:t>
            </a:r>
          </a:p>
          <a:p>
            <a:pPr algn="l"/>
            <a:r>
              <a:rPr lang="en-US" sz="3200" b="0" i="0" dirty="0">
                <a:solidFill>
                  <a:srgbClr val="0675AD"/>
                </a:solidFill>
                <a:effectLst/>
              </a:rPr>
              <a:t>9. Ask.com</a:t>
            </a:r>
            <a:endParaRPr lang="en-IE" dirty="0">
              <a:solidFill>
                <a:srgbClr val="0675AD"/>
              </a:solidFill>
            </a:endParaRPr>
          </a:p>
        </p:txBody>
      </p:sp>
    </p:spTree>
    <p:extLst>
      <p:ext uri="{BB962C8B-B14F-4D97-AF65-F5344CB8AC3E}">
        <p14:creationId xmlns:p14="http://schemas.microsoft.com/office/powerpoint/2010/main" val="57521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321335" y="1644432"/>
            <a:ext cx="11102510" cy="4038015"/>
          </a:xfrm>
        </p:spPr>
        <p:txBody>
          <a:bodyPr/>
          <a:lstStyle/>
          <a:p>
            <a:r>
              <a:rPr lang="en-IE" dirty="0">
                <a:solidFill>
                  <a:srgbClr val="8D5B98"/>
                </a:solidFill>
              </a:rPr>
              <a:t>3. Izmantojiet meklētāja dotās kategorijas</a:t>
            </a:r>
            <a:r>
              <a:rPr lang="en-IE" dirty="0">
                <a:solidFill>
                  <a:schemeClr val="tx1"/>
                </a:solidFill>
              </a:rPr>
              <a:t>: Google ir daudzas dažādas kategorijas meklēšanas  joslā kā kartes, video, pirkumi, attēli and citi. Jūs variet lietot Google tēlu meklēšanu, lai augšupielādētu attēlu un atrastu attēla rezultātu. Google arī piedāvā meklētāju Google Scholar, lai radītu zinātniskus rakstus, ieskaitot akadēmiskus žurnālus un grāmatas, kuras var būt ļoti parocīgas jebkurā izglītības situācijā. </a:t>
            </a:r>
          </a:p>
          <a:p>
            <a:r>
              <a:rPr lang="en-IE" sz="2400" dirty="0">
                <a:solidFill>
                  <a:schemeClr val="tx1"/>
                </a:solidFill>
              </a:rPr>
              <a:t>Yahoo Shopping ir vēl viens noderīgs meklētājs, kurš jums salīdzinās cenas, iepērkoties tiešsaistē, lai jūs atrastu labāko cenu, netralējot internetā stundām. </a:t>
            </a:r>
          </a:p>
          <a:p>
            <a:r>
              <a:rPr lang="en-IE" dirty="0">
                <a:solidFill>
                  <a:srgbClr val="8D5B98"/>
                </a:solidFill>
              </a:rPr>
              <a:t>4. Pārdomājiet meklēšanas funkcijas lietošanu</a:t>
            </a:r>
            <a:r>
              <a:rPr lang="en-IE" dirty="0">
                <a:solidFill>
                  <a:schemeClr val="tx1"/>
                </a:solidFill>
              </a:rPr>
              <a:t>: jūs variet pievienot vai noņemt noteiktas lietas meklēšanā, tādejādi padarot to daudz konkrētāku. Ir pieejamas daudzas meklēšanas funkcijas, un tālāk jūs redzēsiet divas noderīgas funkcijas, kuras jūs variet izmēģināt.  </a:t>
            </a:r>
            <a:endParaRPr lang="en-IE" sz="2400" dirty="0">
              <a:solidFill>
                <a:schemeClr val="tx1"/>
              </a:solidFill>
            </a:endParaRPr>
          </a:p>
          <a:p>
            <a:pPr marL="457200" indent="-457200">
              <a:buAutoNum type="arabicPeriod"/>
            </a:pPr>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321335" y="309563"/>
            <a:ext cx="11222965" cy="1072156"/>
          </a:xfrm>
        </p:spPr>
        <p:txBody>
          <a:bodyPr>
            <a:normAutofit fontScale="92500" lnSpcReduction="10000"/>
          </a:bodyPr>
          <a:lstStyle/>
          <a:p>
            <a:r>
              <a:rPr lang="en-IE" dirty="0"/>
              <a:t>4 padomi interneta meklēšanas intensificēšanai </a:t>
            </a:r>
          </a:p>
          <a:p>
            <a:r>
              <a:rPr lang="en-IE" dirty="0"/>
              <a:t>	</a:t>
            </a:r>
          </a:p>
        </p:txBody>
      </p:sp>
    </p:spTree>
    <p:extLst>
      <p:ext uri="{BB962C8B-B14F-4D97-AF65-F5344CB8AC3E}">
        <p14:creationId xmlns:p14="http://schemas.microsoft.com/office/powerpoint/2010/main" val="26340051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9" descr="Logo&#10;&#10;Description automatically generated">
            <a:extLst>
              <a:ext uri="{FF2B5EF4-FFF2-40B4-BE49-F238E27FC236}">
                <a16:creationId xmlns:a16="http://schemas.microsoft.com/office/drawing/2014/main" id="{4469D0B6-8F1A-3A9D-B9C3-B79EE84828A9}"/>
              </a:ext>
            </a:extLst>
          </p:cNvPr>
          <p:cNvPicPr>
            <a:picLocks noChangeAspect="1"/>
          </p:cNvPicPr>
          <p:nvPr/>
        </p:nvPicPr>
        <p:blipFill>
          <a:blip r:embed="rId2" cstate="screen">
            <a:extLst>
              <a:ext uri="{28A0092B-C50C-407E-A947-70E740481C1C}">
                <a14:useLocalDpi xmlns:a14="http://schemas.microsoft.com/office/drawing/2010/main"/>
              </a:ext>
            </a:extLst>
          </a:blip>
          <a:srcRect l="23505" r="23505"/>
          <a:stretch>
            <a:fillRect/>
          </a:stretch>
        </p:blipFill>
        <p:spPr>
          <a:xfrm>
            <a:off x="614363" y="560031"/>
            <a:ext cx="3263900" cy="3079750"/>
          </a:xfrm>
          <a:prstGeom prst="rect">
            <a:avLst/>
          </a:prstGeom>
        </p:spPr>
      </p:pic>
      <p:sp>
        <p:nvSpPr>
          <p:cNvPr id="5" name="Text Placeholder 4">
            <a:extLst>
              <a:ext uri="{FF2B5EF4-FFF2-40B4-BE49-F238E27FC236}">
                <a16:creationId xmlns:a16="http://schemas.microsoft.com/office/drawing/2014/main" id="{B7F85055-5EA8-4182-8BCC-001B46E55AAC}"/>
              </a:ext>
            </a:extLst>
          </p:cNvPr>
          <p:cNvSpPr>
            <a:spLocks noGrp="1"/>
          </p:cNvSpPr>
          <p:nvPr>
            <p:ph type="body" sz="quarter" idx="16"/>
          </p:nvPr>
        </p:nvSpPr>
        <p:spPr>
          <a:xfrm>
            <a:off x="614362" y="3640207"/>
            <a:ext cx="3334725" cy="3217793"/>
          </a:xfrm>
          <a:solidFill>
            <a:srgbClr val="8D5B98"/>
          </a:solidFill>
        </p:spPr>
        <p:txBody>
          <a:bodyPr/>
          <a:lstStyle/>
          <a:p>
            <a:r>
              <a:rPr lang="en-US" sz="2200" b="0" i="0" dirty="0">
                <a:effectLst/>
              </a:rPr>
              <a:t>Google </a:t>
            </a:r>
            <a:r>
              <a:rPr lang="en-US" sz="2200" b="0" i="0" dirty="0" err="1">
                <a:effectLst/>
              </a:rPr>
              <a:t>ir</a:t>
            </a:r>
            <a:r>
              <a:rPr lang="en-US" sz="2200" b="0" i="0" dirty="0">
                <a:effectLst/>
              </a:rPr>
              <a:t> </a:t>
            </a:r>
            <a:r>
              <a:rPr lang="en-US" sz="2200" b="0" i="0" dirty="0" err="1">
                <a:effectLst/>
              </a:rPr>
              <a:t>viens</a:t>
            </a:r>
            <a:r>
              <a:rPr lang="en-US" sz="2200" b="0" i="0" dirty="0">
                <a:effectLst/>
              </a:rPr>
              <a:t> no </a:t>
            </a:r>
            <a:r>
              <a:rPr lang="en-US" sz="2200" b="0" i="0" dirty="0" err="1">
                <a:effectLst/>
              </a:rPr>
              <a:t>visvairāk</a:t>
            </a:r>
            <a:r>
              <a:rPr lang="en-US" sz="2200" b="0" i="0" dirty="0">
                <a:effectLst/>
              </a:rPr>
              <a:t> </a:t>
            </a:r>
            <a:r>
              <a:rPr lang="en-US" sz="2200" b="0" i="0" dirty="0" err="1">
                <a:effectLst/>
              </a:rPr>
              <a:t>starptautiski</a:t>
            </a:r>
            <a:r>
              <a:rPr lang="en-US" sz="2200" b="0" i="0" dirty="0">
                <a:effectLst/>
              </a:rPr>
              <a:t> </a:t>
            </a:r>
            <a:r>
              <a:rPr lang="en-US" sz="2200" b="0" i="0" dirty="0" err="1">
                <a:effectLst/>
              </a:rPr>
              <a:t>lietotajiem</a:t>
            </a:r>
            <a:r>
              <a:rPr lang="en-US" sz="2200" b="0" i="0" dirty="0">
                <a:effectLst/>
              </a:rPr>
              <a:t> </a:t>
            </a:r>
            <a:r>
              <a:rPr lang="en-US" sz="2200" b="0" i="0" dirty="0" err="1">
                <a:effectLst/>
              </a:rPr>
              <a:t>meklētājiem</a:t>
            </a:r>
            <a:r>
              <a:rPr lang="en-US" sz="2200" b="0" i="0" dirty="0">
                <a:effectLst/>
              </a:rPr>
              <a:t>, bet </a:t>
            </a:r>
            <a:r>
              <a:rPr lang="en-US" sz="2200" b="0" i="0" dirty="0" err="1">
                <a:effectLst/>
              </a:rPr>
              <a:t>attiecībā</a:t>
            </a:r>
            <a:r>
              <a:rPr lang="en-US" sz="2200" b="0" i="0" dirty="0">
                <a:effectLst/>
              </a:rPr>
              <a:t> </a:t>
            </a:r>
            <a:r>
              <a:rPr lang="en-US" sz="2200" b="0" i="0" dirty="0" err="1">
                <a:effectLst/>
              </a:rPr>
              <a:t>uz</a:t>
            </a:r>
            <a:r>
              <a:rPr lang="en-US" sz="2200" b="0" i="0" dirty="0">
                <a:effectLst/>
              </a:rPr>
              <a:t> </a:t>
            </a:r>
            <a:r>
              <a:rPr lang="en-US" sz="2200" b="0" i="0" dirty="0" err="1">
                <a:effectLst/>
              </a:rPr>
              <a:t>satura</a:t>
            </a:r>
            <a:r>
              <a:rPr lang="en-US" sz="2200" b="0" i="0" dirty="0">
                <a:effectLst/>
              </a:rPr>
              <a:t> </a:t>
            </a:r>
            <a:r>
              <a:rPr lang="en-US" sz="2200" b="0" i="0" dirty="0" err="1">
                <a:effectLst/>
              </a:rPr>
              <a:t>radīšanu</a:t>
            </a:r>
            <a:r>
              <a:rPr lang="en-US" sz="2200" b="0" i="0" dirty="0">
                <a:effectLst/>
              </a:rPr>
              <a:t> </a:t>
            </a:r>
            <a:r>
              <a:rPr lang="en-US" sz="2200" b="0" i="0" dirty="0" err="1">
                <a:effectLst/>
              </a:rPr>
              <a:t>citām</a:t>
            </a:r>
            <a:r>
              <a:rPr lang="en-US" sz="2200" dirty="0"/>
              <a:t> </a:t>
            </a:r>
            <a:r>
              <a:rPr lang="en-US" sz="2200" b="0" i="0" dirty="0" err="1">
                <a:effectLst/>
              </a:rPr>
              <a:t>valstīm</a:t>
            </a:r>
            <a:r>
              <a:rPr lang="en-US" sz="2200" b="0" i="0" dirty="0">
                <a:effectLst/>
              </a:rPr>
              <a:t>, </a:t>
            </a:r>
            <a:r>
              <a:rPr lang="en-US" sz="2200" b="0" i="0" dirty="0" err="1">
                <a:effectLst/>
              </a:rPr>
              <a:t>daudzi</a:t>
            </a:r>
            <a:r>
              <a:rPr lang="en-US" sz="2200" b="0" i="0" dirty="0">
                <a:effectLst/>
              </a:rPr>
              <a:t> </a:t>
            </a:r>
            <a:r>
              <a:rPr lang="en-US" sz="2200" b="0" i="0" dirty="0" err="1">
                <a:effectLst/>
              </a:rPr>
              <a:t>svarīgi</a:t>
            </a:r>
            <a:r>
              <a:rPr lang="en-US" sz="2200" b="0" i="0" dirty="0">
                <a:effectLst/>
              </a:rPr>
              <a:t> </a:t>
            </a:r>
            <a:r>
              <a:rPr lang="en-US" sz="2200" b="0" i="0" dirty="0" err="1">
                <a:effectLst/>
              </a:rPr>
              <a:t>soļi</a:t>
            </a:r>
            <a:r>
              <a:rPr lang="en-US" sz="2200" b="0" i="0" dirty="0">
                <a:effectLst/>
              </a:rPr>
              <a:t> </a:t>
            </a:r>
            <a:r>
              <a:rPr lang="en-US" sz="2200" b="0" i="0" dirty="0" err="1">
                <a:effectLst/>
              </a:rPr>
              <a:t>vēl</a:t>
            </a:r>
            <a:r>
              <a:rPr lang="en-US" sz="2200" b="0" i="0" dirty="0">
                <a:effectLst/>
              </a:rPr>
              <a:t> </a:t>
            </a:r>
            <a:r>
              <a:rPr lang="en-US" sz="2200" b="0" i="0" dirty="0" err="1">
                <a:effectLst/>
              </a:rPr>
              <a:t>ir</a:t>
            </a:r>
            <a:r>
              <a:rPr lang="en-US" sz="2200" b="0" i="0" dirty="0">
                <a:effectLst/>
              </a:rPr>
              <a:t> </a:t>
            </a:r>
            <a:r>
              <a:rPr lang="en-US" sz="2200" b="0" i="0" dirty="0" err="1">
                <a:effectLst/>
              </a:rPr>
              <a:t>sperami</a:t>
            </a:r>
            <a:r>
              <a:rPr lang="en-US" sz="2200" b="0" i="0" dirty="0">
                <a:effectLst/>
              </a:rPr>
              <a:t>. </a:t>
            </a:r>
          </a:p>
          <a:p>
            <a:r>
              <a:rPr lang="en-US" sz="2200" dirty="0" err="1"/>
              <a:t>Vietnes</a:t>
            </a:r>
            <a:r>
              <a:rPr lang="en-US" sz="2200" dirty="0"/>
              <a:t> </a:t>
            </a:r>
            <a:r>
              <a:rPr lang="en-US" sz="2200" dirty="0" err="1"/>
              <a:t>saite</a:t>
            </a:r>
            <a:r>
              <a:rPr lang="en-US" sz="2200" dirty="0"/>
              <a:t>: </a:t>
            </a:r>
            <a:r>
              <a:rPr lang="en-US" sz="2200" dirty="0">
                <a:solidFill>
                  <a:srgbClr val="F9A169"/>
                </a:solidFill>
                <a:hlinkClick r:id="rId3">
                  <a:extLst>
                    <a:ext uri="{A12FA001-AC4F-418D-AE19-62706E023703}">
                      <ahyp:hlinkClr xmlns:ahyp="http://schemas.microsoft.com/office/drawing/2018/hyperlinkcolor" val="tx"/>
                    </a:ext>
                  </a:extLst>
                </a:hlinkClick>
              </a:rPr>
              <a:t>https://google.com/</a:t>
            </a:r>
            <a:endParaRPr lang="en-US" sz="2200" dirty="0">
              <a:solidFill>
                <a:srgbClr val="F9A169"/>
              </a:solidFill>
            </a:endParaRPr>
          </a:p>
          <a:p>
            <a:pPr algn="l"/>
            <a:endParaRPr lang="en-IE" sz="2200" dirty="0"/>
          </a:p>
        </p:txBody>
      </p:sp>
      <p:sp>
        <p:nvSpPr>
          <p:cNvPr id="6" name="Text Placeholder 5">
            <a:extLst>
              <a:ext uri="{FF2B5EF4-FFF2-40B4-BE49-F238E27FC236}">
                <a16:creationId xmlns:a16="http://schemas.microsoft.com/office/drawing/2014/main" id="{ABFD9850-358F-42CD-AC73-370E3C7CB4FD}"/>
              </a:ext>
            </a:extLst>
          </p:cNvPr>
          <p:cNvSpPr>
            <a:spLocks noGrp="1"/>
          </p:cNvSpPr>
          <p:nvPr>
            <p:ph type="body" sz="quarter" idx="27"/>
          </p:nvPr>
        </p:nvSpPr>
        <p:spPr>
          <a:xfrm>
            <a:off x="4506913" y="3640208"/>
            <a:ext cx="3263900" cy="3217792"/>
          </a:xfrm>
          <a:solidFill>
            <a:srgbClr val="8D5B98"/>
          </a:solidFill>
        </p:spPr>
        <p:txBody>
          <a:bodyPr/>
          <a:lstStyle/>
          <a:p>
            <a:r>
              <a:rPr lang="en-US" sz="2200" b="0" i="0" dirty="0">
                <a:effectLst/>
              </a:rPr>
              <a:t>Bing </a:t>
            </a:r>
            <a:r>
              <a:rPr lang="en-US" sz="2200" b="0" i="0" dirty="0" err="1">
                <a:effectLst/>
              </a:rPr>
              <a:t>ir</a:t>
            </a:r>
            <a:r>
              <a:rPr lang="en-US" sz="2200" b="0" i="0" dirty="0">
                <a:effectLst/>
              </a:rPr>
              <a:t> </a:t>
            </a:r>
            <a:r>
              <a:rPr lang="en-US" sz="2200" b="0" i="0" dirty="0" err="1">
                <a:effectLst/>
              </a:rPr>
              <a:t>otrs</a:t>
            </a:r>
            <a:r>
              <a:rPr lang="en-US" sz="2200" b="0" i="0" dirty="0">
                <a:effectLst/>
              </a:rPr>
              <a:t> </a:t>
            </a:r>
            <a:r>
              <a:rPr lang="en-US" sz="2200" b="0" i="0" dirty="0" err="1">
                <a:effectLst/>
              </a:rPr>
              <a:t>populārākais</a:t>
            </a:r>
            <a:r>
              <a:rPr lang="en-US" sz="2200" b="0" i="0" dirty="0">
                <a:effectLst/>
              </a:rPr>
              <a:t> </a:t>
            </a:r>
            <a:r>
              <a:rPr lang="en-US" sz="2200" b="0" i="0" dirty="0" err="1">
                <a:effectLst/>
              </a:rPr>
              <a:t>meklētājs</a:t>
            </a:r>
            <a:r>
              <a:rPr lang="en-US" sz="2200" b="0" i="0" dirty="0">
                <a:effectLst/>
              </a:rPr>
              <a:t>  ASV. </a:t>
            </a:r>
            <a:r>
              <a:rPr lang="en-US" sz="2200" dirty="0" err="1"/>
              <a:t>G</a:t>
            </a:r>
            <a:r>
              <a:rPr lang="en-US" sz="2200" b="0" i="0" dirty="0" err="1">
                <a:effectLst/>
              </a:rPr>
              <a:t>lobāli</a:t>
            </a:r>
            <a:r>
              <a:rPr lang="en-US" sz="2200" b="0" i="0" dirty="0">
                <a:effectLst/>
              </a:rPr>
              <a:t> </a:t>
            </a:r>
            <a:r>
              <a:rPr lang="en-US" sz="2200" b="0" i="0" dirty="0" err="1">
                <a:effectLst/>
              </a:rPr>
              <a:t>tas</a:t>
            </a:r>
            <a:r>
              <a:rPr lang="en-US" sz="2200" b="0" i="0" dirty="0">
                <a:effectLst/>
              </a:rPr>
              <a:t> </a:t>
            </a:r>
            <a:r>
              <a:rPr lang="en-US" sz="2200" b="0" i="0" dirty="0" err="1">
                <a:effectLst/>
              </a:rPr>
              <a:t>ir</a:t>
            </a:r>
            <a:r>
              <a:rPr lang="en-US" sz="2200" b="0" i="0" dirty="0">
                <a:effectLst/>
              </a:rPr>
              <a:t> </a:t>
            </a:r>
            <a:r>
              <a:rPr lang="en-US" sz="2200" b="0" i="0" dirty="0" err="1">
                <a:effectLst/>
              </a:rPr>
              <a:t>arī</a:t>
            </a:r>
            <a:r>
              <a:rPr lang="en-US" sz="2200" b="0" i="0" dirty="0">
                <a:effectLst/>
              </a:rPr>
              <a:t> </a:t>
            </a:r>
            <a:r>
              <a:rPr lang="en-US" sz="2200" b="0" i="0" dirty="0" err="1">
                <a:effectLst/>
              </a:rPr>
              <a:t>ieņemis</a:t>
            </a:r>
            <a:r>
              <a:rPr lang="en-US" sz="2200" b="0" i="0" dirty="0">
                <a:effectLst/>
              </a:rPr>
              <a:t> </a:t>
            </a:r>
            <a:r>
              <a:rPr lang="en-US" sz="2200" b="0" i="0" dirty="0" err="1">
                <a:effectLst/>
              </a:rPr>
              <a:t>otra</a:t>
            </a:r>
            <a:r>
              <a:rPr lang="en-US" sz="2200" b="0" i="0" dirty="0">
                <a:effectLst/>
              </a:rPr>
              <a:t> </a:t>
            </a:r>
            <a:r>
              <a:rPr lang="en-US" sz="2200" b="0" i="0" dirty="0" err="1">
                <a:effectLst/>
              </a:rPr>
              <a:t>lielākā</a:t>
            </a:r>
            <a:r>
              <a:rPr lang="en-US" sz="2200" b="0" i="0" dirty="0">
                <a:effectLst/>
              </a:rPr>
              <a:t> </a:t>
            </a:r>
            <a:r>
              <a:rPr lang="en-US" sz="2200" b="0" i="0" dirty="0" err="1">
                <a:effectLst/>
              </a:rPr>
              <a:t>starptautiskā</a:t>
            </a:r>
            <a:r>
              <a:rPr lang="en-US" sz="2200" b="0" i="0" dirty="0">
                <a:effectLst/>
              </a:rPr>
              <a:t> </a:t>
            </a:r>
            <a:r>
              <a:rPr lang="en-US" sz="2200" b="0" i="0" dirty="0" err="1">
                <a:effectLst/>
              </a:rPr>
              <a:t>meklētāja</a:t>
            </a:r>
            <a:r>
              <a:rPr lang="en-US" sz="2200" b="0" i="0" dirty="0">
                <a:effectLst/>
              </a:rPr>
              <a:t> </a:t>
            </a:r>
            <a:r>
              <a:rPr lang="en-US" sz="2200" b="0" i="0" dirty="0" err="1">
                <a:effectLst/>
              </a:rPr>
              <a:t>vietu</a:t>
            </a:r>
            <a:r>
              <a:rPr lang="en-US" sz="2200" b="0" i="0" dirty="0">
                <a:effectLst/>
              </a:rPr>
              <a:t>. </a:t>
            </a:r>
          </a:p>
          <a:p>
            <a:endParaRPr lang="en-US" sz="2200" dirty="0"/>
          </a:p>
          <a:p>
            <a:r>
              <a:rPr lang="en-US" sz="2200" dirty="0" err="1"/>
              <a:t>Vietnes</a:t>
            </a:r>
            <a:r>
              <a:rPr lang="en-US" sz="2200" dirty="0"/>
              <a:t> </a:t>
            </a:r>
            <a:r>
              <a:rPr lang="en-US" sz="2200" dirty="0" err="1"/>
              <a:t>saite</a:t>
            </a:r>
            <a:r>
              <a:rPr lang="en-US" sz="2200" dirty="0"/>
              <a:t>: </a:t>
            </a:r>
            <a:r>
              <a:rPr lang="en-US" sz="2200" dirty="0">
                <a:solidFill>
                  <a:srgbClr val="F9A169"/>
                </a:solidFill>
                <a:hlinkClick r:id="rId4">
                  <a:extLst>
                    <a:ext uri="{A12FA001-AC4F-418D-AE19-62706E023703}">
                      <ahyp:hlinkClr xmlns:ahyp="http://schemas.microsoft.com/office/drawing/2018/hyperlinkcolor" val="tx"/>
                    </a:ext>
                  </a:extLst>
                </a:hlinkClick>
              </a:rPr>
              <a:t>https://bing.com/</a:t>
            </a:r>
            <a:endParaRPr lang="en-US" sz="2200" dirty="0">
              <a:solidFill>
                <a:srgbClr val="F9A169"/>
              </a:solidFill>
            </a:endParaRPr>
          </a:p>
          <a:p>
            <a:pPr algn="l"/>
            <a:endParaRPr lang="en-IE" sz="2200" dirty="0"/>
          </a:p>
          <a:p>
            <a:pPr algn="l"/>
            <a:endParaRPr lang="en-US" sz="2200" b="0" i="0" dirty="0">
              <a:effectLst/>
            </a:endParaRPr>
          </a:p>
        </p:txBody>
      </p:sp>
      <p:sp>
        <p:nvSpPr>
          <p:cNvPr id="7" name="Text Placeholder 6">
            <a:extLst>
              <a:ext uri="{FF2B5EF4-FFF2-40B4-BE49-F238E27FC236}">
                <a16:creationId xmlns:a16="http://schemas.microsoft.com/office/drawing/2014/main" id="{B976F9A6-6395-42BD-B000-C22023624F7A}"/>
              </a:ext>
            </a:extLst>
          </p:cNvPr>
          <p:cNvSpPr>
            <a:spLocks noGrp="1"/>
          </p:cNvSpPr>
          <p:nvPr>
            <p:ph type="body" sz="quarter" idx="28"/>
          </p:nvPr>
        </p:nvSpPr>
        <p:spPr>
          <a:xfrm>
            <a:off x="8328638" y="3472727"/>
            <a:ext cx="3263900" cy="3217792"/>
          </a:xfrm>
          <a:solidFill>
            <a:srgbClr val="8D5B98"/>
          </a:solidFill>
        </p:spPr>
        <p:txBody>
          <a:bodyPr/>
          <a:lstStyle/>
          <a:p>
            <a:r>
              <a:rPr lang="en-US" sz="2200" b="0" i="0" dirty="0">
                <a:effectLst/>
              </a:rPr>
              <a:t>Yahoo </a:t>
            </a:r>
            <a:r>
              <a:rPr lang="en-US" sz="2200" b="0" i="0" dirty="0" err="1">
                <a:effectLst/>
              </a:rPr>
              <a:t>ir</a:t>
            </a:r>
            <a:r>
              <a:rPr lang="en-US" sz="2200" b="0" i="0" dirty="0">
                <a:effectLst/>
              </a:rPr>
              <a:t> </a:t>
            </a:r>
            <a:r>
              <a:rPr lang="en-US" sz="2200" b="0" i="0" dirty="0" err="1">
                <a:effectLst/>
              </a:rPr>
              <a:t>trešais</a:t>
            </a:r>
            <a:r>
              <a:rPr lang="en-US" sz="2200" b="0" i="0" dirty="0">
                <a:effectLst/>
              </a:rPr>
              <a:t> </a:t>
            </a:r>
            <a:r>
              <a:rPr lang="en-US" sz="2200" b="0" i="0" dirty="0" err="1">
                <a:effectLst/>
              </a:rPr>
              <a:t>lielākais</a:t>
            </a:r>
            <a:r>
              <a:rPr lang="en-US" sz="2200" b="0" i="0" dirty="0">
                <a:effectLst/>
              </a:rPr>
              <a:t> </a:t>
            </a:r>
            <a:r>
              <a:rPr lang="en-US" sz="2200" b="0" i="0" dirty="0" err="1">
                <a:effectLst/>
              </a:rPr>
              <a:t>meklētājs</a:t>
            </a:r>
            <a:r>
              <a:rPr lang="en-US" sz="2200" b="0" i="0" dirty="0">
                <a:effectLst/>
              </a:rPr>
              <a:t> ASV,  </a:t>
            </a:r>
            <a:r>
              <a:rPr lang="en-US" sz="2200" b="0" i="0" dirty="0" err="1">
                <a:effectLst/>
              </a:rPr>
              <a:t>aptverot</a:t>
            </a:r>
            <a:r>
              <a:rPr lang="en-US" sz="2200" b="0" i="0" dirty="0">
                <a:effectLst/>
              </a:rPr>
              <a:t> </a:t>
            </a:r>
            <a:r>
              <a:rPr lang="en-US" sz="2200" b="0" i="0" u="none" strike="noStrike" dirty="0">
                <a:effectLst/>
              </a:rPr>
              <a:t> 12% </a:t>
            </a:r>
            <a:r>
              <a:rPr lang="lv-LV" sz="2200" b="0" i="0" u="none" strike="noStrike" dirty="0">
                <a:effectLst/>
              </a:rPr>
              <a:t>no visiem meklējumiem</a:t>
            </a:r>
            <a:r>
              <a:rPr lang="en-US" sz="2200" b="0" i="0" dirty="0">
                <a:effectLst/>
              </a:rPr>
              <a:t>, </a:t>
            </a:r>
            <a:r>
              <a:rPr lang="en-US" sz="2200" b="0" i="0" dirty="0" err="1">
                <a:effectLst/>
              </a:rPr>
              <a:t>dodot</a:t>
            </a:r>
            <a:r>
              <a:rPr lang="en-US" sz="2200" b="0" i="0" dirty="0">
                <a:effectLst/>
              </a:rPr>
              <a:t> </a:t>
            </a:r>
            <a:r>
              <a:rPr lang="en-US" sz="2200" b="0" i="0" dirty="0" err="1">
                <a:effectLst/>
              </a:rPr>
              <a:t>miljoniem</a:t>
            </a:r>
            <a:r>
              <a:rPr lang="en-US" sz="2200" b="0" i="0" dirty="0">
                <a:effectLst/>
              </a:rPr>
              <a:t> </a:t>
            </a:r>
            <a:r>
              <a:rPr lang="en-US" sz="2200" b="0" i="0" dirty="0" err="1">
                <a:effectLst/>
              </a:rPr>
              <a:t>iespēju</a:t>
            </a:r>
            <a:r>
              <a:rPr lang="en-US" sz="2200" b="0" i="0" dirty="0">
                <a:effectLst/>
              </a:rPr>
              <a:t> </a:t>
            </a:r>
            <a:r>
              <a:rPr lang="en-US" sz="2200" b="0" i="0" dirty="0" err="1">
                <a:effectLst/>
              </a:rPr>
              <a:t>piesaistīt</a:t>
            </a:r>
            <a:r>
              <a:rPr lang="en-US" sz="2200" b="0" i="0" dirty="0">
                <a:effectLst/>
              </a:rPr>
              <a:t> </a:t>
            </a:r>
            <a:r>
              <a:rPr lang="en-US" sz="2200" b="0" i="0" dirty="0" err="1">
                <a:effectLst/>
              </a:rPr>
              <a:t>klientus</a:t>
            </a:r>
            <a:r>
              <a:rPr lang="en-US" sz="2200" b="0" i="0" dirty="0">
                <a:effectLst/>
              </a:rPr>
              <a:t>.</a:t>
            </a:r>
          </a:p>
          <a:p>
            <a:pPr algn="l"/>
            <a:r>
              <a:rPr lang="en-US" sz="2200" dirty="0" err="1"/>
              <a:t>Vietnes</a:t>
            </a:r>
            <a:r>
              <a:rPr lang="en-US" sz="2200" dirty="0"/>
              <a:t> </a:t>
            </a:r>
            <a:r>
              <a:rPr lang="en-US" sz="2200" dirty="0" err="1"/>
              <a:t>saite</a:t>
            </a:r>
            <a:r>
              <a:rPr lang="en-US" sz="2200" dirty="0"/>
              <a:t>: </a:t>
            </a:r>
            <a:r>
              <a:rPr lang="en-US" sz="2200" dirty="0">
                <a:solidFill>
                  <a:srgbClr val="F9A169"/>
                </a:solidFill>
                <a:hlinkClick r:id="rId5">
                  <a:extLst>
                    <a:ext uri="{A12FA001-AC4F-418D-AE19-62706E023703}">
                      <ahyp:hlinkClr xmlns:ahyp="http://schemas.microsoft.com/office/drawing/2018/hyperlinkcolor" val="tx"/>
                    </a:ext>
                  </a:extLst>
                </a:hlinkClick>
              </a:rPr>
              <a:t>https://yahoo.com/</a:t>
            </a:r>
            <a:endParaRPr lang="en-US" sz="2200" dirty="0">
              <a:solidFill>
                <a:srgbClr val="F9A169"/>
              </a:solidFill>
            </a:endParaRPr>
          </a:p>
          <a:p>
            <a:pPr algn="l"/>
            <a:endParaRPr lang="en-IE" sz="2200" dirty="0"/>
          </a:p>
          <a:p>
            <a:pPr algn="l"/>
            <a:endParaRPr lang="en-IE" sz="2200" dirty="0"/>
          </a:p>
        </p:txBody>
      </p:sp>
      <p:sp>
        <p:nvSpPr>
          <p:cNvPr id="8" name="TextBox 7">
            <a:extLst>
              <a:ext uri="{FF2B5EF4-FFF2-40B4-BE49-F238E27FC236}">
                <a16:creationId xmlns:a16="http://schemas.microsoft.com/office/drawing/2014/main" id="{F0A57018-3C21-4552-B8FC-3F074D1EECB6}"/>
              </a:ext>
            </a:extLst>
          </p:cNvPr>
          <p:cNvSpPr txBox="1"/>
          <p:nvPr/>
        </p:nvSpPr>
        <p:spPr>
          <a:xfrm>
            <a:off x="614363" y="346229"/>
            <a:ext cx="10305171" cy="707886"/>
          </a:xfrm>
          <a:prstGeom prst="rect">
            <a:avLst/>
          </a:prstGeom>
          <a:noFill/>
        </p:spPr>
        <p:txBody>
          <a:bodyPr wrap="square" rtlCol="0">
            <a:spAutoFit/>
          </a:bodyPr>
          <a:lstStyle/>
          <a:p>
            <a:r>
              <a:rPr lang="en-IE" sz="4000" b="1" i="0" dirty="0">
                <a:effectLst/>
              </a:rPr>
              <a:t>Meklētāju saraksts</a:t>
            </a:r>
          </a:p>
        </p:txBody>
      </p:sp>
      <p:pic>
        <p:nvPicPr>
          <p:cNvPr id="23" name="Picture Placeholder 21" descr="A picture containing text, clipart&#10;&#10;Description automatically generated">
            <a:extLst>
              <a:ext uri="{FF2B5EF4-FFF2-40B4-BE49-F238E27FC236}">
                <a16:creationId xmlns:a16="http://schemas.microsoft.com/office/drawing/2014/main" id="{5F037052-31E9-38EC-36BC-72C9DC9C9F6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72793" b="-72793"/>
          <a:stretch/>
        </p:blipFill>
        <p:spPr>
          <a:xfrm>
            <a:off x="4506913" y="560031"/>
            <a:ext cx="3263900" cy="3079750"/>
          </a:xfrm>
          <a:prstGeom prst="rect">
            <a:avLst/>
          </a:prstGeom>
        </p:spPr>
      </p:pic>
      <p:pic>
        <p:nvPicPr>
          <p:cNvPr id="24" name="Picture Placeholder 19" descr="Logo&#10;&#10;Description automatically generated">
            <a:extLst>
              <a:ext uri="{FF2B5EF4-FFF2-40B4-BE49-F238E27FC236}">
                <a16:creationId xmlns:a16="http://schemas.microsoft.com/office/drawing/2014/main" id="{559F1571-B5AB-4D74-015B-7AB558C1D03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33874" b="-33874"/>
          <a:stretch/>
        </p:blipFill>
        <p:spPr>
          <a:xfrm>
            <a:off x="8328638" y="825209"/>
            <a:ext cx="3263900" cy="3079750"/>
          </a:xfrm>
          <a:prstGeom prst="rect">
            <a:avLst/>
          </a:prstGeom>
        </p:spPr>
      </p:pic>
    </p:spTree>
    <p:extLst>
      <p:ext uri="{BB962C8B-B14F-4D97-AF65-F5344CB8AC3E}">
        <p14:creationId xmlns:p14="http://schemas.microsoft.com/office/powerpoint/2010/main" val="741280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F85055-5EA8-4182-8BCC-001B46E55AAC}"/>
              </a:ext>
            </a:extLst>
          </p:cNvPr>
          <p:cNvSpPr>
            <a:spLocks noGrp="1"/>
          </p:cNvSpPr>
          <p:nvPr>
            <p:ph type="body" sz="quarter" idx="16"/>
          </p:nvPr>
        </p:nvSpPr>
        <p:spPr>
          <a:xfrm>
            <a:off x="614363" y="3640207"/>
            <a:ext cx="3263900" cy="3217793"/>
          </a:xfrm>
          <a:solidFill>
            <a:srgbClr val="8D5B98"/>
          </a:solidFill>
        </p:spPr>
        <p:txBody>
          <a:bodyPr/>
          <a:lstStyle/>
          <a:p>
            <a:pPr algn="l"/>
            <a:r>
              <a:rPr lang="en-US" sz="2200" b="0" i="0" dirty="0">
                <a:effectLst/>
              </a:rPr>
              <a:t>#1 </a:t>
            </a:r>
            <a:r>
              <a:rPr lang="en-US" sz="2200" b="0" i="0" dirty="0" err="1">
                <a:effectLst/>
              </a:rPr>
              <a:t>meklētājs</a:t>
            </a:r>
            <a:r>
              <a:rPr lang="en-US" sz="2200" b="0" i="0" dirty="0">
                <a:effectLst/>
              </a:rPr>
              <a:t> </a:t>
            </a:r>
            <a:r>
              <a:rPr lang="en-US" sz="2200" b="0" i="0" dirty="0" err="1">
                <a:effectLst/>
              </a:rPr>
              <a:t>Ķīnā</a:t>
            </a:r>
            <a:r>
              <a:rPr lang="en-US" sz="2200" b="0" i="0" dirty="0">
                <a:effectLst/>
              </a:rPr>
              <a:t> </a:t>
            </a:r>
            <a:r>
              <a:rPr lang="en-US" sz="2200" dirty="0"/>
              <a:t>-</a:t>
            </a:r>
            <a:r>
              <a:rPr lang="en-US" sz="2200" b="0" i="0" dirty="0">
                <a:effectLst/>
              </a:rPr>
              <a:t> Baidu, </a:t>
            </a:r>
            <a:r>
              <a:rPr lang="en-US" sz="2200" b="0" i="0" dirty="0" err="1">
                <a:effectLst/>
              </a:rPr>
              <a:t>ir</a:t>
            </a:r>
            <a:r>
              <a:rPr lang="en-US" sz="2200" b="0" i="0" dirty="0">
                <a:effectLst/>
              </a:rPr>
              <a:t> </a:t>
            </a:r>
            <a:r>
              <a:rPr lang="en-US" sz="2200" b="0" i="0" dirty="0" err="1">
                <a:effectLst/>
              </a:rPr>
              <a:t>trešais</a:t>
            </a:r>
            <a:r>
              <a:rPr lang="en-US" sz="2200" b="0" i="0" dirty="0">
                <a:effectLst/>
              </a:rPr>
              <a:t> </a:t>
            </a:r>
            <a:r>
              <a:rPr lang="en-US" sz="2200" b="0" i="0" dirty="0" err="1">
                <a:effectLst/>
              </a:rPr>
              <a:t>vispopulārākais</a:t>
            </a:r>
            <a:r>
              <a:rPr lang="en-US" sz="2200" b="0" i="0" dirty="0">
                <a:effectLst/>
              </a:rPr>
              <a:t> </a:t>
            </a:r>
            <a:r>
              <a:rPr lang="en-US" sz="2200" b="0" i="0" dirty="0" err="1">
                <a:effectLst/>
              </a:rPr>
              <a:t>meklētājs</a:t>
            </a:r>
            <a:r>
              <a:rPr lang="en-US" sz="2200" b="0" i="0" dirty="0">
                <a:effectLst/>
              </a:rPr>
              <a:t> </a:t>
            </a:r>
            <a:r>
              <a:rPr lang="en-US" sz="2200" b="0" i="0" dirty="0" err="1">
                <a:effectLst/>
              </a:rPr>
              <a:t>pasaulē</a:t>
            </a:r>
            <a:r>
              <a:rPr lang="en-US" sz="2200" b="0" i="0" dirty="0">
                <a:effectLst/>
              </a:rPr>
              <a:t>, </a:t>
            </a:r>
            <a:r>
              <a:rPr lang="en-US" sz="2200" b="0" i="0" dirty="0" err="1">
                <a:effectLst/>
              </a:rPr>
              <a:t>kuru</a:t>
            </a:r>
            <a:r>
              <a:rPr lang="en-US" sz="2200" b="0" i="0" dirty="0">
                <a:effectLst/>
              </a:rPr>
              <a:t> </a:t>
            </a:r>
            <a:r>
              <a:rPr lang="en-US" sz="2200" b="0" i="0" dirty="0" err="1">
                <a:effectLst/>
              </a:rPr>
              <a:t>izmanto</a:t>
            </a:r>
            <a:r>
              <a:rPr lang="en-US" sz="2200" b="0" i="0" dirty="0">
                <a:effectLst/>
              </a:rPr>
              <a:t> </a:t>
            </a:r>
            <a:r>
              <a:rPr lang="en-US" sz="2200" b="0" i="0" dirty="0" err="1">
                <a:effectLst/>
              </a:rPr>
              <a:t>ap</a:t>
            </a:r>
            <a:r>
              <a:rPr lang="en-US" sz="2200" b="0" i="0" dirty="0">
                <a:effectLst/>
              </a:rPr>
              <a:t>  60% no </a:t>
            </a:r>
            <a:r>
              <a:rPr lang="en-US" sz="2200" b="0" i="0" dirty="0" err="1">
                <a:effectLst/>
              </a:rPr>
              <a:t>iekšzemes</a:t>
            </a:r>
            <a:r>
              <a:rPr lang="en-US" sz="2200" b="0" i="0" dirty="0">
                <a:effectLst/>
              </a:rPr>
              <a:t> </a:t>
            </a:r>
            <a:r>
              <a:rPr lang="en-US" sz="2200" b="0" i="0" dirty="0" err="1">
                <a:effectLst/>
              </a:rPr>
              <a:t>meklēšanas</a:t>
            </a:r>
            <a:r>
              <a:rPr lang="en-US" sz="2200" b="0" i="0" dirty="0">
                <a:effectLst/>
              </a:rPr>
              <a:t> </a:t>
            </a:r>
            <a:r>
              <a:rPr lang="en-US" sz="2200" b="0" i="0" dirty="0" err="1">
                <a:effectLst/>
              </a:rPr>
              <a:t>trafika</a:t>
            </a:r>
            <a:r>
              <a:rPr lang="en-US" sz="2200" b="0" i="0" dirty="0">
                <a:effectLst/>
              </a:rPr>
              <a:t>.</a:t>
            </a:r>
          </a:p>
          <a:p>
            <a:pPr algn="l"/>
            <a:r>
              <a:rPr lang="en-US" sz="2200" dirty="0" err="1"/>
              <a:t>Vietnes</a:t>
            </a:r>
            <a:r>
              <a:rPr lang="en-US" sz="2200" dirty="0"/>
              <a:t> </a:t>
            </a:r>
            <a:r>
              <a:rPr lang="en-US" sz="2200" dirty="0" err="1"/>
              <a:t>saite</a:t>
            </a:r>
            <a:r>
              <a:rPr lang="en-US" sz="2200" dirty="0"/>
              <a:t>:</a:t>
            </a:r>
            <a:r>
              <a:rPr lang="en-US" sz="2200" b="0" i="0" dirty="0">
                <a:effectLst/>
              </a:rPr>
              <a:t> </a:t>
            </a:r>
          </a:p>
          <a:p>
            <a:pPr algn="l"/>
            <a:r>
              <a:rPr lang="en-IE" sz="2200" dirty="0">
                <a:solidFill>
                  <a:srgbClr val="F9A169"/>
                </a:solidFill>
                <a:hlinkClick r:id="rId2">
                  <a:extLst>
                    <a:ext uri="{A12FA001-AC4F-418D-AE19-62706E023703}">
                      <ahyp:hlinkClr xmlns:ahyp="http://schemas.microsoft.com/office/drawing/2018/hyperlinkcolor" val="tx"/>
                    </a:ext>
                  </a:extLst>
                </a:hlinkClick>
              </a:rPr>
              <a:t>https://www.baidu.com/</a:t>
            </a:r>
            <a:endParaRPr lang="en-US" sz="2200" dirty="0">
              <a:solidFill>
                <a:srgbClr val="F9A169"/>
              </a:solidFill>
            </a:endParaRPr>
          </a:p>
          <a:p>
            <a:pPr algn="l"/>
            <a:endParaRPr lang="en-IE" sz="2200" dirty="0"/>
          </a:p>
        </p:txBody>
      </p:sp>
      <p:sp>
        <p:nvSpPr>
          <p:cNvPr id="6" name="Text Placeholder 5">
            <a:extLst>
              <a:ext uri="{FF2B5EF4-FFF2-40B4-BE49-F238E27FC236}">
                <a16:creationId xmlns:a16="http://schemas.microsoft.com/office/drawing/2014/main" id="{ABFD9850-358F-42CD-AC73-370E3C7CB4FD}"/>
              </a:ext>
            </a:extLst>
          </p:cNvPr>
          <p:cNvSpPr>
            <a:spLocks noGrp="1"/>
          </p:cNvSpPr>
          <p:nvPr>
            <p:ph type="body" sz="quarter" idx="27"/>
          </p:nvPr>
        </p:nvSpPr>
        <p:spPr>
          <a:xfrm>
            <a:off x="4506913" y="3640208"/>
            <a:ext cx="3263900" cy="3217792"/>
          </a:xfrm>
          <a:solidFill>
            <a:srgbClr val="8D5B98"/>
          </a:solidFill>
        </p:spPr>
        <p:txBody>
          <a:bodyPr/>
          <a:lstStyle/>
          <a:p>
            <a:pPr algn="l"/>
            <a:r>
              <a:rPr lang="en-US" sz="2200" b="0" i="0" dirty="0" err="1">
                <a:effectLst/>
              </a:rPr>
              <a:t>Yandex</a:t>
            </a:r>
            <a:r>
              <a:rPr lang="en-US" sz="2200" b="0" i="0" dirty="0">
                <a:effectLst/>
              </a:rPr>
              <a:t> </a:t>
            </a:r>
            <a:r>
              <a:rPr lang="en-US" sz="2200" b="0" i="0" dirty="0" err="1">
                <a:effectLst/>
              </a:rPr>
              <a:t>saglabā</a:t>
            </a:r>
            <a:r>
              <a:rPr lang="en-US" sz="2200" b="0" i="0" dirty="0">
                <a:effectLst/>
              </a:rPr>
              <a:t> </a:t>
            </a:r>
            <a:r>
              <a:rPr lang="en-US" sz="2200" b="0" i="0" dirty="0" err="1">
                <a:effectLst/>
              </a:rPr>
              <a:t>dominējošo</a:t>
            </a:r>
            <a:r>
              <a:rPr lang="en-US" sz="2200" b="0" i="0" dirty="0">
                <a:effectLst/>
              </a:rPr>
              <a:t> </a:t>
            </a:r>
            <a:r>
              <a:rPr lang="en-US" sz="2200" b="0" i="0" dirty="0" err="1">
                <a:effectLst/>
              </a:rPr>
              <a:t>meklētāja</a:t>
            </a:r>
            <a:r>
              <a:rPr lang="en-US" sz="2200" b="0" i="0" dirty="0">
                <a:effectLst/>
              </a:rPr>
              <a:t> </a:t>
            </a:r>
            <a:r>
              <a:rPr lang="en-US" sz="2200" b="0" i="0" dirty="0" err="1">
                <a:effectLst/>
              </a:rPr>
              <a:t>lomu</a:t>
            </a:r>
            <a:r>
              <a:rPr lang="en-US" sz="2200" b="0" i="0" dirty="0">
                <a:effectLst/>
              </a:rPr>
              <a:t> </a:t>
            </a:r>
            <a:r>
              <a:rPr lang="en-US" sz="2200" b="0" i="0" dirty="0" err="1">
                <a:effectLst/>
              </a:rPr>
              <a:t>Krievijā</a:t>
            </a:r>
            <a:r>
              <a:rPr lang="en-US" sz="2200" b="0" i="0" dirty="0">
                <a:effectLst/>
              </a:rPr>
              <a:t> un </a:t>
            </a:r>
            <a:r>
              <a:rPr lang="en-US" sz="2200" b="0" i="0" dirty="0" err="1">
                <a:effectLst/>
              </a:rPr>
              <a:t>dažās</a:t>
            </a:r>
            <a:r>
              <a:rPr lang="en-US" sz="2200" b="0" i="0" dirty="0">
                <a:effectLst/>
              </a:rPr>
              <a:t> </a:t>
            </a:r>
            <a:r>
              <a:rPr lang="en-US" sz="2200" b="0" i="0" dirty="0" err="1">
                <a:effectLst/>
              </a:rPr>
              <a:t>apkārtējās</a:t>
            </a:r>
            <a:r>
              <a:rPr lang="en-US" sz="2200" b="0" i="0" dirty="0">
                <a:effectLst/>
              </a:rPr>
              <a:t> </a:t>
            </a:r>
            <a:r>
              <a:rPr lang="en-US" sz="2200" b="0" i="0" dirty="0" err="1">
                <a:effectLst/>
              </a:rPr>
              <a:t>valstīs</a:t>
            </a:r>
            <a:r>
              <a:rPr lang="en-US" sz="2200" b="0" i="0" dirty="0">
                <a:effectLst/>
              </a:rPr>
              <a:t>, </a:t>
            </a:r>
            <a:r>
              <a:rPr lang="en-US" sz="2200" b="0" i="0" dirty="0" err="1">
                <a:effectLst/>
              </a:rPr>
              <a:t>lai</a:t>
            </a:r>
            <a:r>
              <a:rPr lang="en-US" sz="2200" b="0" i="0" dirty="0">
                <a:effectLst/>
              </a:rPr>
              <a:t> </a:t>
            </a:r>
            <a:r>
              <a:rPr lang="en-US" sz="2200" b="0" i="0" dirty="0" err="1">
                <a:effectLst/>
              </a:rPr>
              <a:t>gan</a:t>
            </a:r>
            <a:r>
              <a:rPr lang="en-US" sz="2200" b="0" i="0" dirty="0">
                <a:effectLst/>
              </a:rPr>
              <a:t> Google </a:t>
            </a:r>
            <a:r>
              <a:rPr lang="en-US" sz="2200" b="0" i="0" dirty="0" err="1">
                <a:effectLst/>
              </a:rPr>
              <a:t>turpina</a:t>
            </a:r>
            <a:r>
              <a:rPr lang="en-US" sz="2200" b="0" i="0" dirty="0">
                <a:effectLst/>
              </a:rPr>
              <a:t> </a:t>
            </a:r>
            <a:r>
              <a:rPr lang="en-US" sz="2200" b="0" i="0" dirty="0" err="1">
                <a:effectLst/>
              </a:rPr>
              <a:t>censties</a:t>
            </a:r>
            <a:r>
              <a:rPr lang="en-US" sz="2200" b="0" i="0" dirty="0">
                <a:effectLst/>
              </a:rPr>
              <a:t> </a:t>
            </a:r>
            <a:r>
              <a:rPr lang="en-US" sz="2200" b="0" i="0" dirty="0" err="1">
                <a:effectLst/>
              </a:rPr>
              <a:t>sev</a:t>
            </a:r>
            <a:r>
              <a:rPr lang="en-US" sz="2200" b="0" i="0" dirty="0">
                <a:effectLst/>
              </a:rPr>
              <a:t> </a:t>
            </a:r>
            <a:r>
              <a:rPr lang="en-US" sz="2200" b="0" i="0" dirty="0" err="1">
                <a:effectLst/>
              </a:rPr>
              <a:t>nodrošināt</a:t>
            </a:r>
            <a:r>
              <a:rPr lang="en-US" sz="2200" b="0" i="0" dirty="0">
                <a:effectLst/>
              </a:rPr>
              <a:t> </a:t>
            </a:r>
            <a:r>
              <a:rPr lang="en-US" sz="2200" b="0" i="0" dirty="0" err="1">
                <a:effectLst/>
              </a:rPr>
              <a:t>šo</a:t>
            </a:r>
            <a:r>
              <a:rPr lang="en-US" sz="2200" b="0" i="0" dirty="0">
                <a:effectLst/>
              </a:rPr>
              <a:t> </a:t>
            </a:r>
            <a:r>
              <a:rPr lang="en-US" sz="2200" b="0" i="0" dirty="0" err="1">
                <a:effectLst/>
              </a:rPr>
              <a:t>pozīciju</a:t>
            </a:r>
            <a:r>
              <a:rPr lang="en-US" sz="2200" b="0" i="0" dirty="0">
                <a:effectLst/>
              </a:rPr>
              <a:t> .</a:t>
            </a:r>
          </a:p>
          <a:p>
            <a:pPr algn="l"/>
            <a:r>
              <a:rPr lang="en-US" sz="2200" dirty="0" err="1"/>
              <a:t>Vietnes</a:t>
            </a:r>
            <a:r>
              <a:rPr lang="en-US" sz="2200" dirty="0"/>
              <a:t> </a:t>
            </a:r>
            <a:r>
              <a:rPr lang="en-US" sz="2200" dirty="0" err="1"/>
              <a:t>saite</a:t>
            </a:r>
            <a:r>
              <a:rPr lang="en-US" sz="2200" b="0" i="0" dirty="0">
                <a:effectLst/>
              </a:rPr>
              <a:t>:</a:t>
            </a:r>
            <a:endParaRPr lang="en-US" sz="1600" dirty="0">
              <a:solidFill>
                <a:srgbClr val="666666"/>
              </a:solidFill>
              <a:latin typeface="Roboto" panose="02000000000000000000" pitchFamily="2" charset="0"/>
            </a:endParaRPr>
          </a:p>
          <a:p>
            <a:pPr algn="l"/>
            <a:r>
              <a:rPr lang="en-IE" sz="2200" dirty="0">
                <a:solidFill>
                  <a:srgbClr val="F9A169"/>
                </a:solidFill>
                <a:hlinkClick r:id="rId3">
                  <a:extLst>
                    <a:ext uri="{A12FA001-AC4F-418D-AE19-62706E023703}">
                      <ahyp:hlinkClr xmlns:ahyp="http://schemas.microsoft.com/office/drawing/2018/hyperlinkcolor" val="tx"/>
                    </a:ext>
                  </a:extLst>
                </a:hlinkClick>
              </a:rPr>
              <a:t>https://yandex.com/</a:t>
            </a:r>
            <a:endParaRPr lang="en-US" sz="1600" dirty="0">
              <a:solidFill>
                <a:srgbClr val="F9A169"/>
              </a:solidFill>
              <a:latin typeface="Roboto" panose="02000000000000000000" pitchFamily="2" charset="0"/>
            </a:endParaRPr>
          </a:p>
          <a:p>
            <a:pPr algn="l"/>
            <a:endParaRPr lang="en-IE" sz="2200" dirty="0"/>
          </a:p>
        </p:txBody>
      </p:sp>
      <p:sp>
        <p:nvSpPr>
          <p:cNvPr id="7" name="Text Placeholder 6">
            <a:extLst>
              <a:ext uri="{FF2B5EF4-FFF2-40B4-BE49-F238E27FC236}">
                <a16:creationId xmlns:a16="http://schemas.microsoft.com/office/drawing/2014/main" id="{B976F9A6-6395-42BD-B000-C22023624F7A}"/>
              </a:ext>
            </a:extLst>
          </p:cNvPr>
          <p:cNvSpPr>
            <a:spLocks noGrp="1"/>
          </p:cNvSpPr>
          <p:nvPr>
            <p:ph type="body" sz="quarter" idx="28"/>
          </p:nvPr>
        </p:nvSpPr>
        <p:spPr>
          <a:xfrm>
            <a:off x="8297845" y="3355434"/>
            <a:ext cx="3263900" cy="3502566"/>
          </a:xfrm>
          <a:solidFill>
            <a:srgbClr val="8D5B98"/>
          </a:solidFill>
        </p:spPr>
        <p:txBody>
          <a:bodyPr/>
          <a:lstStyle/>
          <a:p>
            <a:pPr algn="l"/>
            <a:r>
              <a:rPr lang="en-US" sz="2200" b="0" i="0" dirty="0" err="1">
                <a:effectLst/>
              </a:rPr>
              <a:t>DuckDuckGo</a:t>
            </a:r>
            <a:r>
              <a:rPr lang="en-US" sz="2200" b="0" i="0" dirty="0">
                <a:effectLst/>
              </a:rPr>
              <a:t> </a:t>
            </a:r>
            <a:r>
              <a:rPr lang="en-US" sz="2200" b="0" i="0" dirty="0" err="1">
                <a:effectLst/>
              </a:rPr>
              <a:t>ir</a:t>
            </a:r>
            <a:r>
              <a:rPr lang="en-US" sz="2200" b="0" i="0" dirty="0">
                <a:effectLst/>
              </a:rPr>
              <a:t> </a:t>
            </a:r>
            <a:r>
              <a:rPr lang="en-US" sz="2200" b="0" i="0" dirty="0" err="1">
                <a:effectLst/>
              </a:rPr>
              <a:t>unikāls</a:t>
            </a:r>
            <a:r>
              <a:rPr lang="en-US" sz="2200" b="0" i="0" dirty="0">
                <a:effectLst/>
              </a:rPr>
              <a:t> </a:t>
            </a:r>
            <a:r>
              <a:rPr lang="en-US" sz="2200" b="0" i="0" dirty="0" err="1">
                <a:effectLst/>
              </a:rPr>
              <a:t>starptautisks</a:t>
            </a:r>
            <a:r>
              <a:rPr lang="en-US" sz="2200" b="0" i="0" dirty="0">
                <a:effectLst/>
              </a:rPr>
              <a:t> </a:t>
            </a:r>
            <a:r>
              <a:rPr lang="en-US" sz="2200" b="0" i="0" dirty="0" err="1">
                <a:effectLst/>
              </a:rPr>
              <a:t>meklētājs</a:t>
            </a:r>
            <a:r>
              <a:rPr lang="en-US" sz="2200" b="0" i="0" dirty="0">
                <a:effectLst/>
              </a:rPr>
              <a:t>, </a:t>
            </a:r>
            <a:r>
              <a:rPr lang="en-US" sz="2200" b="0" i="0" dirty="0" err="1">
                <a:effectLst/>
              </a:rPr>
              <a:t>jo</a:t>
            </a:r>
            <a:r>
              <a:rPr lang="en-US" sz="2200" b="0" i="0" dirty="0">
                <a:effectLst/>
              </a:rPr>
              <a:t> </a:t>
            </a:r>
            <a:r>
              <a:rPr lang="en-US" sz="2200" b="0" i="0" dirty="0" err="1">
                <a:effectLst/>
              </a:rPr>
              <a:t>tas</a:t>
            </a:r>
            <a:r>
              <a:rPr lang="en-US" sz="2200" b="0" i="0" dirty="0">
                <a:effectLst/>
              </a:rPr>
              <a:t> </a:t>
            </a:r>
            <a:r>
              <a:rPr lang="en-US" sz="2200" b="0" i="0" dirty="0" err="1">
                <a:effectLst/>
              </a:rPr>
              <a:t>neuzglabā</a:t>
            </a:r>
            <a:r>
              <a:rPr lang="en-US" sz="2200" b="0" i="0" dirty="0">
                <a:effectLst/>
              </a:rPr>
              <a:t> </a:t>
            </a:r>
            <a:r>
              <a:rPr lang="en-US" sz="2200" b="0" i="0" dirty="0" err="1">
                <a:effectLst/>
              </a:rPr>
              <a:t>nekādu</a:t>
            </a:r>
            <a:r>
              <a:rPr lang="en-US" sz="2200" b="0" i="0" dirty="0">
                <a:effectLst/>
              </a:rPr>
              <a:t> </a:t>
            </a:r>
            <a:r>
              <a:rPr lang="en-US" sz="2200" b="0" i="0" dirty="0" err="1">
                <a:effectLst/>
              </a:rPr>
              <a:t>lietotāja</a:t>
            </a:r>
            <a:r>
              <a:rPr lang="en-US" sz="2200" b="0" i="0" dirty="0">
                <a:effectLst/>
              </a:rPr>
              <a:t> </a:t>
            </a:r>
            <a:r>
              <a:rPr lang="en-US" sz="2200" b="0" i="0" dirty="0" err="1">
                <a:effectLst/>
              </a:rPr>
              <a:t>informāciju</a:t>
            </a:r>
            <a:r>
              <a:rPr lang="en-US" sz="2200" b="0" i="0" dirty="0">
                <a:effectLst/>
              </a:rPr>
              <a:t>. </a:t>
            </a:r>
            <a:r>
              <a:rPr lang="en-US" sz="2200" b="0" i="0" dirty="0" err="1">
                <a:effectLst/>
              </a:rPr>
              <a:t>Tas</a:t>
            </a:r>
            <a:r>
              <a:rPr lang="en-US" sz="2200" b="0" i="0" dirty="0">
                <a:effectLst/>
              </a:rPr>
              <a:t> </a:t>
            </a:r>
            <a:r>
              <a:rPr lang="en-US" sz="2200" dirty="0" err="1"/>
              <a:t>pa</a:t>
            </a:r>
            <a:r>
              <a:rPr lang="en-US" sz="2200" b="0" i="0" dirty="0" err="1">
                <a:effectLst/>
              </a:rPr>
              <a:t>rāda</a:t>
            </a:r>
            <a:r>
              <a:rPr lang="en-US" sz="2200" b="0" i="0" dirty="0">
                <a:effectLst/>
              </a:rPr>
              <a:t> </a:t>
            </a:r>
            <a:r>
              <a:rPr lang="en-US" sz="2200" b="0" i="0" dirty="0" err="1">
                <a:effectLst/>
              </a:rPr>
              <a:t>tos</a:t>
            </a:r>
            <a:r>
              <a:rPr lang="en-US" sz="2200" b="0" i="0" dirty="0">
                <a:effectLst/>
              </a:rPr>
              <a:t> </a:t>
            </a:r>
            <a:r>
              <a:rPr lang="en-US" sz="2200" b="0" i="0" dirty="0" err="1">
                <a:effectLst/>
              </a:rPr>
              <a:t>pašus</a:t>
            </a:r>
            <a:r>
              <a:rPr lang="en-US" sz="2200" dirty="0"/>
              <a:t> </a:t>
            </a:r>
            <a:r>
              <a:rPr lang="en-US" sz="2200" b="0" i="0" dirty="0" err="1">
                <a:effectLst/>
              </a:rPr>
              <a:t>rezultātus</a:t>
            </a:r>
            <a:r>
              <a:rPr lang="en-US" sz="2200" b="0" i="0" dirty="0">
                <a:effectLst/>
              </a:rPr>
              <a:t> </a:t>
            </a:r>
            <a:r>
              <a:rPr lang="en-US" sz="2200" b="0" i="0" dirty="0" err="1">
                <a:effectLst/>
              </a:rPr>
              <a:t>visiem</a:t>
            </a:r>
            <a:r>
              <a:rPr lang="en-US" sz="2200" b="0" i="0" dirty="0">
                <a:effectLst/>
              </a:rPr>
              <a:t> </a:t>
            </a:r>
            <a:r>
              <a:rPr lang="en-US" sz="2200" b="0" i="0" dirty="0" err="1">
                <a:effectLst/>
              </a:rPr>
              <a:t>lietotājiem</a:t>
            </a:r>
            <a:r>
              <a:rPr lang="en-US" sz="2200" dirty="0"/>
              <a:t> </a:t>
            </a:r>
            <a:r>
              <a:rPr lang="en-US" sz="2200" dirty="0" err="1"/>
              <a:t>neatkarīgi</a:t>
            </a:r>
            <a:r>
              <a:rPr lang="en-US" sz="2200" dirty="0"/>
              <a:t> no </a:t>
            </a:r>
            <a:r>
              <a:rPr lang="en-US" sz="2200" dirty="0" err="1"/>
              <a:t>viņu</a:t>
            </a:r>
            <a:r>
              <a:rPr lang="en-US" sz="2200" dirty="0"/>
              <a:t> </a:t>
            </a:r>
            <a:r>
              <a:rPr lang="en-US" sz="2200" dirty="0" err="1"/>
              <a:t>meklēšanas</a:t>
            </a:r>
            <a:r>
              <a:rPr lang="en-US" sz="2200" dirty="0"/>
              <a:t> </a:t>
            </a:r>
            <a:r>
              <a:rPr lang="en-US" sz="2200" dirty="0" err="1"/>
              <a:t>vēstures</a:t>
            </a:r>
            <a:r>
              <a:rPr lang="en-US" sz="2200" dirty="0"/>
              <a:t> </a:t>
            </a:r>
            <a:r>
              <a:rPr lang="en-US" sz="2200" dirty="0" err="1"/>
              <a:t>vai</a:t>
            </a:r>
            <a:r>
              <a:rPr lang="en-US" sz="2200" dirty="0"/>
              <a:t> </a:t>
            </a:r>
            <a:r>
              <a:rPr lang="en-US" sz="2200" dirty="0" err="1"/>
              <a:t>vietas</a:t>
            </a:r>
            <a:r>
              <a:rPr lang="en-US" sz="2200" b="0" i="0" dirty="0">
                <a:effectLst/>
              </a:rPr>
              <a:t>. </a:t>
            </a:r>
          </a:p>
          <a:p>
            <a:pPr algn="l"/>
            <a:r>
              <a:rPr lang="en-US" sz="2200" dirty="0" err="1"/>
              <a:t>Vietnes</a:t>
            </a:r>
            <a:r>
              <a:rPr lang="en-US" sz="2200" dirty="0"/>
              <a:t> </a:t>
            </a:r>
            <a:r>
              <a:rPr lang="en-US" sz="2200" dirty="0" err="1"/>
              <a:t>saite</a:t>
            </a:r>
            <a:r>
              <a:rPr lang="en-US" sz="2200" b="0" i="0" dirty="0">
                <a:effectLst/>
              </a:rPr>
              <a:t>:</a:t>
            </a:r>
          </a:p>
          <a:p>
            <a:pPr algn="l"/>
            <a:r>
              <a:rPr lang="en-IE" sz="2200" dirty="0">
                <a:solidFill>
                  <a:srgbClr val="F9A169"/>
                </a:solidFill>
                <a:hlinkClick r:id="rId4">
                  <a:extLst>
                    <a:ext uri="{A12FA001-AC4F-418D-AE19-62706E023703}">
                      <ahyp:hlinkClr xmlns:ahyp="http://schemas.microsoft.com/office/drawing/2018/hyperlinkcolor" val="tx"/>
                    </a:ext>
                  </a:extLst>
                </a:hlinkClick>
              </a:rPr>
              <a:t>https://duckduckgo.com/</a:t>
            </a:r>
            <a:endParaRPr lang="en-US" sz="2200" dirty="0">
              <a:solidFill>
                <a:srgbClr val="F9A169"/>
              </a:solidFill>
            </a:endParaRPr>
          </a:p>
          <a:p>
            <a:pPr algn="l"/>
            <a:endParaRPr lang="en-IE" sz="2200" dirty="0"/>
          </a:p>
        </p:txBody>
      </p:sp>
      <p:sp>
        <p:nvSpPr>
          <p:cNvPr id="8" name="TextBox 7">
            <a:extLst>
              <a:ext uri="{FF2B5EF4-FFF2-40B4-BE49-F238E27FC236}">
                <a16:creationId xmlns:a16="http://schemas.microsoft.com/office/drawing/2014/main" id="{F0A57018-3C21-4552-B8FC-3F074D1EECB6}"/>
              </a:ext>
            </a:extLst>
          </p:cNvPr>
          <p:cNvSpPr txBox="1"/>
          <p:nvPr/>
        </p:nvSpPr>
        <p:spPr>
          <a:xfrm>
            <a:off x="586451" y="346229"/>
            <a:ext cx="10305171" cy="707886"/>
          </a:xfrm>
          <a:prstGeom prst="rect">
            <a:avLst/>
          </a:prstGeom>
          <a:noFill/>
        </p:spPr>
        <p:txBody>
          <a:bodyPr wrap="square" rtlCol="0">
            <a:spAutoFit/>
          </a:bodyPr>
          <a:lstStyle/>
          <a:p>
            <a:r>
              <a:rPr lang="en-IE" sz="4000" b="1" i="0" dirty="0">
                <a:effectLst/>
              </a:rPr>
              <a:t>Meklētāju saraksts</a:t>
            </a:r>
          </a:p>
        </p:txBody>
      </p:sp>
      <p:pic>
        <p:nvPicPr>
          <p:cNvPr id="14" name="Picture Placeholder 13" descr="Icon&#10;&#10;Description automatically generated">
            <a:extLst>
              <a:ext uri="{FF2B5EF4-FFF2-40B4-BE49-F238E27FC236}">
                <a16:creationId xmlns:a16="http://schemas.microsoft.com/office/drawing/2014/main" id="{ABEAED99-C54C-4ACE-A83A-8DBC276CC116}"/>
              </a:ext>
            </a:extLst>
          </p:cNvPr>
          <p:cNvPicPr>
            <a:picLocks noGrp="1" noChangeAspect="1"/>
          </p:cNvPicPr>
          <p:nvPr>
            <p:ph type="pic" sz="quarter" idx="19"/>
          </p:nvPr>
        </p:nvPicPr>
        <p:blipFill rotWithShape="1">
          <a:blip r:embed="rId5"/>
          <a:srcRect t="-88297" b="-88297"/>
          <a:stretch/>
        </p:blipFill>
        <p:spPr>
          <a:xfrm>
            <a:off x="614363" y="349250"/>
            <a:ext cx="3263900" cy="3079750"/>
          </a:xfrm>
        </p:spPr>
      </p:pic>
      <p:pic>
        <p:nvPicPr>
          <p:cNvPr id="16" name="Picture Placeholder 15" descr="Logo, company name&#10;&#10;Description automatically generated">
            <a:extLst>
              <a:ext uri="{FF2B5EF4-FFF2-40B4-BE49-F238E27FC236}">
                <a16:creationId xmlns:a16="http://schemas.microsoft.com/office/drawing/2014/main" id="{7AD7BDD6-4DE4-413A-9D6C-309AF342EB2D}"/>
              </a:ext>
            </a:extLst>
          </p:cNvPr>
          <p:cNvPicPr>
            <a:picLocks noGrp="1" noChangeAspect="1"/>
          </p:cNvPicPr>
          <p:nvPr>
            <p:ph type="pic" sz="quarter" idx="26"/>
          </p:nvPr>
        </p:nvPicPr>
        <p:blipFill rotWithShape="1">
          <a:blip r:embed="rId6" cstate="screen">
            <a:extLst>
              <a:ext uri="{28A0092B-C50C-407E-A947-70E740481C1C}">
                <a14:useLocalDpi xmlns:a14="http://schemas.microsoft.com/office/drawing/2010/main"/>
              </a:ext>
            </a:extLst>
          </a:blip>
          <a:srcRect t="-40233" b="-40233"/>
          <a:stretch/>
        </p:blipFill>
        <p:spPr/>
      </p:pic>
      <p:pic>
        <p:nvPicPr>
          <p:cNvPr id="18" name="Picture Placeholder 17" descr="Logo&#10;&#10;Description automatically generated with medium confidence">
            <a:extLst>
              <a:ext uri="{FF2B5EF4-FFF2-40B4-BE49-F238E27FC236}">
                <a16:creationId xmlns:a16="http://schemas.microsoft.com/office/drawing/2014/main" id="{F03A9AD0-6DF2-4BA6-8918-D3475DBB6DD4}"/>
              </a:ext>
            </a:extLst>
          </p:cNvPr>
          <p:cNvPicPr>
            <a:picLocks noGrp="1" noChangeAspect="1"/>
          </p:cNvPicPr>
          <p:nvPr>
            <p:ph type="pic" sz="quarter" idx="25"/>
          </p:nvPr>
        </p:nvPicPr>
        <p:blipFill rotWithShape="1">
          <a:blip r:embed="rId7"/>
          <a:srcRect t="-63230" b="-63230"/>
          <a:stretch/>
        </p:blipFill>
        <p:spPr>
          <a:xfrm>
            <a:off x="8328638" y="557952"/>
            <a:ext cx="3263900" cy="3079750"/>
          </a:xfrm>
        </p:spPr>
      </p:pic>
    </p:spTree>
    <p:extLst>
      <p:ext uri="{BB962C8B-B14F-4D97-AF65-F5344CB8AC3E}">
        <p14:creationId xmlns:p14="http://schemas.microsoft.com/office/powerpoint/2010/main" val="23664889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a:xfrm>
            <a:off x="255679" y="1271930"/>
            <a:ext cx="11102510" cy="4038015"/>
          </a:xfrm>
        </p:spPr>
        <p:txBody>
          <a:bodyPr/>
          <a:lstStyle/>
          <a:p>
            <a:r>
              <a:rPr lang="en-US" i="0" dirty="0" err="1">
                <a:solidFill>
                  <a:srgbClr val="333333"/>
                </a:solidFill>
                <a:effectLst/>
              </a:rPr>
              <a:t>Tulkošanas</a:t>
            </a:r>
            <a:r>
              <a:rPr lang="en-US" i="0" dirty="0">
                <a:solidFill>
                  <a:srgbClr val="333333"/>
                </a:solidFill>
                <a:effectLst/>
              </a:rPr>
              <a:t> process </a:t>
            </a:r>
            <a:r>
              <a:rPr lang="en-US" i="0" dirty="0" err="1">
                <a:solidFill>
                  <a:srgbClr val="333333"/>
                </a:solidFill>
                <a:effectLst/>
              </a:rPr>
              <a:t>var</a:t>
            </a:r>
            <a:r>
              <a:rPr lang="en-US" i="0" dirty="0">
                <a:solidFill>
                  <a:srgbClr val="333333"/>
                </a:solidFill>
                <a:effectLst/>
              </a:rPr>
              <a:t> </a:t>
            </a:r>
            <a:r>
              <a:rPr lang="en-US" i="0" dirty="0" err="1">
                <a:solidFill>
                  <a:srgbClr val="333333"/>
                </a:solidFill>
                <a:effectLst/>
              </a:rPr>
              <a:t>bieži</a:t>
            </a:r>
            <a:r>
              <a:rPr lang="en-US" i="0" dirty="0">
                <a:solidFill>
                  <a:srgbClr val="333333"/>
                </a:solidFill>
                <a:effectLst/>
              </a:rPr>
              <a:t> </a:t>
            </a:r>
            <a:r>
              <a:rPr lang="en-US" i="0" dirty="0" err="1">
                <a:solidFill>
                  <a:srgbClr val="333333"/>
                </a:solidFill>
                <a:effectLst/>
              </a:rPr>
              <a:t>vien</a:t>
            </a:r>
            <a:r>
              <a:rPr lang="en-US" i="0" dirty="0">
                <a:solidFill>
                  <a:srgbClr val="333333"/>
                </a:solidFill>
                <a:effectLst/>
              </a:rPr>
              <a:t> </a:t>
            </a:r>
            <a:r>
              <a:rPr lang="en-US" i="0" dirty="0" err="1">
                <a:solidFill>
                  <a:srgbClr val="333333"/>
                </a:solidFill>
                <a:effectLst/>
              </a:rPr>
              <a:t>būt</a:t>
            </a:r>
            <a:r>
              <a:rPr lang="en-US" i="0" dirty="0">
                <a:solidFill>
                  <a:srgbClr val="333333"/>
                </a:solidFill>
                <a:effectLst/>
              </a:rPr>
              <a:t> </a:t>
            </a:r>
            <a:r>
              <a:rPr lang="en-US" i="0" dirty="0" err="1">
                <a:solidFill>
                  <a:srgbClr val="333333"/>
                </a:solidFill>
                <a:effectLst/>
              </a:rPr>
              <a:t>nogurdinošs</a:t>
            </a:r>
            <a:r>
              <a:rPr lang="en-US" i="0" dirty="0">
                <a:solidFill>
                  <a:srgbClr val="333333"/>
                </a:solidFill>
                <a:effectLst/>
              </a:rPr>
              <a:t> — </a:t>
            </a:r>
            <a:r>
              <a:rPr lang="en-US" i="0" dirty="0" err="1">
                <a:solidFill>
                  <a:srgbClr val="333333"/>
                </a:solidFill>
                <a:effectLst/>
              </a:rPr>
              <a:t>dažreiz</a:t>
            </a:r>
            <a:r>
              <a:rPr lang="en-US" i="0" dirty="0">
                <a:solidFill>
                  <a:srgbClr val="333333"/>
                </a:solidFill>
                <a:effectLst/>
              </a:rPr>
              <a:t> </a:t>
            </a:r>
            <a:r>
              <a:rPr lang="en-US" i="0" dirty="0" err="1">
                <a:solidFill>
                  <a:srgbClr val="333333"/>
                </a:solidFill>
                <a:effectLst/>
              </a:rPr>
              <a:t>pārklājot</a:t>
            </a:r>
            <a:r>
              <a:rPr lang="en-US" i="0" dirty="0">
                <a:solidFill>
                  <a:srgbClr val="333333"/>
                </a:solidFill>
                <a:effectLst/>
              </a:rPr>
              <a:t> </a:t>
            </a:r>
            <a:r>
              <a:rPr lang="en-US" i="0" dirty="0" err="1">
                <a:solidFill>
                  <a:srgbClr val="333333"/>
                </a:solidFill>
                <a:effectLst/>
              </a:rPr>
              <a:t>daudzas</a:t>
            </a:r>
            <a:r>
              <a:rPr lang="en-US" i="0" dirty="0">
                <a:solidFill>
                  <a:srgbClr val="333333"/>
                </a:solidFill>
                <a:effectLst/>
              </a:rPr>
              <a:t> </a:t>
            </a:r>
            <a:r>
              <a:rPr lang="en-US" i="0" dirty="0" err="1">
                <a:solidFill>
                  <a:srgbClr val="333333"/>
                </a:solidFill>
                <a:effectLst/>
              </a:rPr>
              <a:t>tēmas</a:t>
            </a:r>
            <a:r>
              <a:rPr lang="en-US" i="0" dirty="0">
                <a:solidFill>
                  <a:srgbClr val="333333"/>
                </a:solidFill>
                <a:effectLst/>
              </a:rPr>
              <a:t>, </a:t>
            </a:r>
            <a:r>
              <a:rPr lang="en-US" i="0" dirty="0" err="1">
                <a:solidFill>
                  <a:srgbClr val="333333"/>
                </a:solidFill>
                <a:effectLst/>
              </a:rPr>
              <a:t>kas</a:t>
            </a:r>
            <a:r>
              <a:rPr lang="en-US" i="0" dirty="0">
                <a:solidFill>
                  <a:srgbClr val="333333"/>
                </a:solidFill>
                <a:effectLst/>
              </a:rPr>
              <a:t> </a:t>
            </a:r>
            <a:r>
              <a:rPr lang="en-US" i="0" dirty="0" err="1">
                <a:solidFill>
                  <a:srgbClr val="333333"/>
                </a:solidFill>
                <a:effectLst/>
              </a:rPr>
              <a:t>prasa</a:t>
            </a:r>
            <a:r>
              <a:rPr lang="en-US" i="0" dirty="0">
                <a:solidFill>
                  <a:srgbClr val="333333"/>
                </a:solidFill>
                <a:effectLst/>
              </a:rPr>
              <a:t> </a:t>
            </a:r>
            <a:r>
              <a:rPr lang="en-US" i="0" dirty="0" err="1">
                <a:solidFill>
                  <a:srgbClr val="333333"/>
                </a:solidFill>
                <a:effectLst/>
              </a:rPr>
              <a:t>milzīgu</a:t>
            </a:r>
            <a:r>
              <a:rPr lang="en-US" i="0" dirty="0">
                <a:solidFill>
                  <a:srgbClr val="333333"/>
                </a:solidFill>
                <a:effectLst/>
              </a:rPr>
              <a:t> </a:t>
            </a:r>
            <a:r>
              <a:rPr lang="en-US" i="0" dirty="0" err="1">
                <a:solidFill>
                  <a:srgbClr val="333333"/>
                </a:solidFill>
                <a:effectLst/>
              </a:rPr>
              <a:t>pētniecību</a:t>
            </a:r>
            <a:r>
              <a:rPr lang="en-US" i="0" dirty="0">
                <a:solidFill>
                  <a:srgbClr val="333333"/>
                </a:solidFill>
                <a:effectLst/>
              </a:rPr>
              <a:t> un </a:t>
            </a:r>
            <a:r>
              <a:rPr lang="en-US" i="0" dirty="0" err="1">
                <a:solidFill>
                  <a:srgbClr val="333333"/>
                </a:solidFill>
                <a:effectLst/>
              </a:rPr>
              <a:t>kontekstuālas</a:t>
            </a:r>
            <a:r>
              <a:rPr lang="en-US" i="0" dirty="0">
                <a:solidFill>
                  <a:srgbClr val="333333"/>
                </a:solidFill>
                <a:effectLst/>
              </a:rPr>
              <a:t> </a:t>
            </a:r>
            <a:r>
              <a:rPr lang="en-US" i="0" dirty="0" err="1">
                <a:solidFill>
                  <a:srgbClr val="333333"/>
                </a:solidFill>
                <a:effectLst/>
              </a:rPr>
              <a:t>zināšanas</a:t>
            </a:r>
            <a:r>
              <a:rPr lang="en-US" i="0" dirty="0">
                <a:solidFill>
                  <a:srgbClr val="333333"/>
                </a:solidFill>
                <a:effectLst/>
              </a:rPr>
              <a:t>. </a:t>
            </a:r>
          </a:p>
          <a:p>
            <a:r>
              <a:rPr lang="en-US" i="0" dirty="0">
                <a:solidFill>
                  <a:srgbClr val="333333"/>
                </a:solidFill>
                <a:effectLst/>
              </a:rPr>
              <a:t>Par </a:t>
            </a:r>
            <a:r>
              <a:rPr lang="en-US" i="0" dirty="0" err="1">
                <a:solidFill>
                  <a:srgbClr val="333333"/>
                </a:solidFill>
                <a:effectLst/>
              </a:rPr>
              <a:t>laimi</a:t>
            </a:r>
            <a:r>
              <a:rPr lang="en-US" i="0" dirty="0">
                <a:solidFill>
                  <a:srgbClr val="333333"/>
                </a:solidFill>
                <a:effectLst/>
              </a:rPr>
              <a:t> </a:t>
            </a:r>
            <a:r>
              <a:rPr lang="en-US" i="0" dirty="0" err="1">
                <a:solidFill>
                  <a:srgbClr val="333333"/>
                </a:solidFill>
                <a:effectLst/>
              </a:rPr>
              <a:t>digitālā</a:t>
            </a:r>
            <a:r>
              <a:rPr lang="en-US" i="0" dirty="0">
                <a:solidFill>
                  <a:srgbClr val="333333"/>
                </a:solidFill>
                <a:effectLst/>
              </a:rPr>
              <a:t> </a:t>
            </a:r>
            <a:r>
              <a:rPr lang="en-US" i="0" dirty="0" err="1">
                <a:solidFill>
                  <a:srgbClr val="333333"/>
                </a:solidFill>
                <a:effectLst/>
              </a:rPr>
              <a:t>revolūcija</a:t>
            </a:r>
            <a:r>
              <a:rPr lang="en-US" i="0" dirty="0">
                <a:solidFill>
                  <a:srgbClr val="333333"/>
                </a:solidFill>
                <a:effectLst/>
              </a:rPr>
              <a:t> </a:t>
            </a:r>
            <a:r>
              <a:rPr lang="en-US" i="0" dirty="0" err="1">
                <a:solidFill>
                  <a:srgbClr val="333333"/>
                </a:solidFill>
                <a:effectLst/>
              </a:rPr>
              <a:t>ir</a:t>
            </a:r>
            <a:r>
              <a:rPr lang="en-US" i="0" dirty="0">
                <a:solidFill>
                  <a:srgbClr val="333333"/>
                </a:solidFill>
                <a:effectLst/>
              </a:rPr>
              <a:t> </a:t>
            </a:r>
            <a:r>
              <a:rPr lang="en-US" i="0" dirty="0" err="1">
                <a:solidFill>
                  <a:srgbClr val="333333"/>
                </a:solidFill>
                <a:effectLst/>
              </a:rPr>
              <a:t>veicinājusi</a:t>
            </a:r>
            <a:r>
              <a:rPr lang="en-US" i="0" dirty="0">
                <a:solidFill>
                  <a:srgbClr val="333333"/>
                </a:solidFill>
                <a:effectLst/>
              </a:rPr>
              <a:t> </a:t>
            </a:r>
            <a:r>
              <a:rPr lang="en-US" i="0" dirty="0" err="1">
                <a:solidFill>
                  <a:srgbClr val="333333"/>
                </a:solidFill>
                <a:effectLst/>
              </a:rPr>
              <a:t>tādu</a:t>
            </a:r>
            <a:r>
              <a:rPr lang="en-US" i="0" dirty="0">
                <a:solidFill>
                  <a:srgbClr val="333333"/>
                </a:solidFill>
                <a:effectLst/>
              </a:rPr>
              <a:t> </a:t>
            </a:r>
            <a:r>
              <a:rPr lang="en-US" i="0" dirty="0" err="1">
                <a:solidFill>
                  <a:srgbClr val="333333"/>
                </a:solidFill>
                <a:effectLst/>
              </a:rPr>
              <a:t>rīku</a:t>
            </a:r>
            <a:r>
              <a:rPr lang="en-US" i="0" dirty="0">
                <a:solidFill>
                  <a:srgbClr val="333333"/>
                </a:solidFill>
                <a:effectLst/>
              </a:rPr>
              <a:t>, </a:t>
            </a:r>
            <a:r>
              <a:rPr lang="en-US" i="0" dirty="0" err="1">
                <a:solidFill>
                  <a:srgbClr val="333333"/>
                </a:solidFill>
                <a:effectLst/>
              </a:rPr>
              <a:t>programmu</a:t>
            </a:r>
            <a:r>
              <a:rPr lang="en-US" i="0" dirty="0">
                <a:solidFill>
                  <a:srgbClr val="333333"/>
                </a:solidFill>
                <a:effectLst/>
              </a:rPr>
              <a:t> un </a:t>
            </a:r>
            <a:r>
              <a:rPr lang="en-US" i="0" dirty="0" err="1">
                <a:solidFill>
                  <a:srgbClr val="333333"/>
                </a:solidFill>
                <a:effectLst/>
              </a:rPr>
              <a:t>resursu</a:t>
            </a:r>
            <a:r>
              <a:rPr lang="en-US" i="0" dirty="0">
                <a:solidFill>
                  <a:srgbClr val="333333"/>
                </a:solidFill>
                <a:effectLst/>
              </a:rPr>
              <a:t> </a:t>
            </a:r>
            <a:r>
              <a:rPr lang="en-US" i="0" dirty="0" err="1">
                <a:solidFill>
                  <a:srgbClr val="333333"/>
                </a:solidFill>
                <a:effectLst/>
              </a:rPr>
              <a:t>radīšanu</a:t>
            </a:r>
            <a:r>
              <a:rPr lang="en-US" i="0" dirty="0">
                <a:solidFill>
                  <a:srgbClr val="333333"/>
                </a:solidFill>
                <a:effectLst/>
              </a:rPr>
              <a:t>, </a:t>
            </a:r>
            <a:r>
              <a:rPr lang="en-US" i="0" dirty="0" err="1">
                <a:solidFill>
                  <a:srgbClr val="333333"/>
                </a:solidFill>
                <a:effectLst/>
              </a:rPr>
              <a:t>kuri</a:t>
            </a:r>
            <a:r>
              <a:rPr lang="en-US" i="0" dirty="0">
                <a:solidFill>
                  <a:srgbClr val="333333"/>
                </a:solidFill>
                <a:effectLst/>
              </a:rPr>
              <a:t> </a:t>
            </a:r>
            <a:r>
              <a:rPr lang="en-US" i="0" dirty="0" err="1">
                <a:solidFill>
                  <a:srgbClr val="333333"/>
                </a:solidFill>
                <a:effectLst/>
              </a:rPr>
              <a:t>palīdz</a:t>
            </a:r>
            <a:r>
              <a:rPr lang="en-US" i="0" dirty="0">
                <a:solidFill>
                  <a:srgbClr val="333333"/>
                </a:solidFill>
                <a:effectLst/>
              </a:rPr>
              <a:t> </a:t>
            </a:r>
            <a:r>
              <a:rPr lang="en-US" i="0" dirty="0" err="1">
                <a:solidFill>
                  <a:srgbClr val="333333"/>
                </a:solidFill>
                <a:effectLst/>
              </a:rPr>
              <a:t>atvieglot</a:t>
            </a:r>
            <a:r>
              <a:rPr lang="en-US" i="0" dirty="0">
                <a:solidFill>
                  <a:srgbClr val="333333"/>
                </a:solidFill>
                <a:effectLst/>
              </a:rPr>
              <a:t> </a:t>
            </a:r>
            <a:r>
              <a:rPr lang="en-US" i="0" dirty="0" err="1">
                <a:solidFill>
                  <a:srgbClr val="333333"/>
                </a:solidFill>
                <a:effectLst/>
              </a:rPr>
              <a:t>tulkošanu</a:t>
            </a:r>
            <a:r>
              <a:rPr lang="en-US" i="0" dirty="0">
                <a:solidFill>
                  <a:srgbClr val="333333"/>
                </a:solidFill>
                <a:effectLst/>
              </a:rPr>
              <a:t> un </a:t>
            </a:r>
            <a:r>
              <a:rPr lang="en-US" i="0" dirty="0" err="1">
                <a:solidFill>
                  <a:srgbClr val="333333"/>
                </a:solidFill>
                <a:effectLst/>
              </a:rPr>
              <a:t>uzlabo</a:t>
            </a:r>
            <a:r>
              <a:rPr lang="en-US" i="0" dirty="0">
                <a:solidFill>
                  <a:srgbClr val="333333"/>
                </a:solidFill>
                <a:effectLst/>
              </a:rPr>
              <a:t> </a:t>
            </a:r>
            <a:r>
              <a:rPr lang="en-US" i="0" dirty="0" err="1">
                <a:solidFill>
                  <a:srgbClr val="333333"/>
                </a:solidFill>
                <a:effectLst/>
              </a:rPr>
              <a:t>šī</a:t>
            </a:r>
            <a:r>
              <a:rPr lang="en-US" i="0" dirty="0">
                <a:solidFill>
                  <a:srgbClr val="333333"/>
                </a:solidFill>
                <a:effectLst/>
              </a:rPr>
              <a:t> </a:t>
            </a:r>
            <a:r>
              <a:rPr lang="en-US" i="0" dirty="0" err="1">
                <a:solidFill>
                  <a:srgbClr val="333333"/>
                </a:solidFill>
                <a:effectLst/>
              </a:rPr>
              <a:t>darba</a:t>
            </a:r>
            <a:r>
              <a:rPr lang="en-US" i="0" dirty="0">
                <a:solidFill>
                  <a:srgbClr val="333333"/>
                </a:solidFill>
                <a:effectLst/>
              </a:rPr>
              <a:t> </a:t>
            </a:r>
            <a:r>
              <a:rPr lang="en-US" i="0" dirty="0" err="1">
                <a:solidFill>
                  <a:srgbClr val="333333"/>
                </a:solidFill>
                <a:effectLst/>
              </a:rPr>
              <a:t>efektivitāti</a:t>
            </a:r>
            <a:r>
              <a:rPr lang="en-US" i="0" dirty="0">
                <a:solidFill>
                  <a:srgbClr val="333333"/>
                </a:solidFill>
                <a:effectLst/>
              </a:rPr>
              <a:t>, </a:t>
            </a:r>
            <a:r>
              <a:rPr lang="en-US" i="0" dirty="0" err="1">
                <a:solidFill>
                  <a:srgbClr val="333333"/>
                </a:solidFill>
                <a:effectLst/>
              </a:rPr>
              <a:t>pastāvīgumu</a:t>
            </a:r>
            <a:r>
              <a:rPr lang="en-US" i="0" dirty="0">
                <a:solidFill>
                  <a:srgbClr val="333333"/>
                </a:solidFill>
                <a:effectLst/>
              </a:rPr>
              <a:t> un </a:t>
            </a:r>
            <a:r>
              <a:rPr lang="en-US" i="0" dirty="0" err="1">
                <a:solidFill>
                  <a:srgbClr val="333333"/>
                </a:solidFill>
                <a:effectLst/>
              </a:rPr>
              <a:t>kvalitāti</a:t>
            </a:r>
            <a:r>
              <a:rPr lang="en-US" i="0" dirty="0">
                <a:solidFill>
                  <a:srgbClr val="333333"/>
                </a:solidFill>
                <a:effectLst/>
              </a:rPr>
              <a:t>.</a:t>
            </a:r>
          </a:p>
          <a:p>
            <a:r>
              <a:rPr lang="en-US" i="0" dirty="0">
                <a:solidFill>
                  <a:srgbClr val="333333"/>
                </a:solidFill>
                <a:effectLst/>
              </a:rPr>
              <a:t> </a:t>
            </a:r>
            <a:r>
              <a:rPr lang="en-US" i="0" dirty="0" err="1">
                <a:solidFill>
                  <a:srgbClr val="333333"/>
                </a:solidFill>
                <a:effectLst/>
              </a:rPr>
              <a:t>Apakšā</a:t>
            </a:r>
            <a:r>
              <a:rPr lang="en-US" i="0" dirty="0">
                <a:solidFill>
                  <a:srgbClr val="333333"/>
                </a:solidFill>
                <a:effectLst/>
              </a:rPr>
              <a:t> </a:t>
            </a:r>
            <a:r>
              <a:rPr lang="en-US" i="0" dirty="0" err="1">
                <a:solidFill>
                  <a:srgbClr val="333333"/>
                </a:solidFill>
                <a:effectLst/>
              </a:rPr>
              <a:t>seko</a:t>
            </a:r>
            <a:r>
              <a:rPr lang="en-US" i="0" dirty="0">
                <a:solidFill>
                  <a:srgbClr val="333333"/>
                </a:solidFill>
                <a:effectLst/>
              </a:rPr>
              <a:t> </a:t>
            </a:r>
            <a:r>
              <a:rPr lang="en-US" i="0" dirty="0" err="1">
                <a:solidFill>
                  <a:srgbClr val="333333"/>
                </a:solidFill>
                <a:effectLst/>
              </a:rPr>
              <a:t>tulkošanas</a:t>
            </a:r>
            <a:r>
              <a:rPr lang="en-US" i="0" dirty="0">
                <a:solidFill>
                  <a:srgbClr val="333333"/>
                </a:solidFill>
                <a:effectLst/>
              </a:rPr>
              <a:t> </a:t>
            </a:r>
            <a:r>
              <a:rPr lang="en-US" i="0" dirty="0" err="1">
                <a:solidFill>
                  <a:srgbClr val="333333"/>
                </a:solidFill>
                <a:effectLst/>
              </a:rPr>
              <a:t>rīku</a:t>
            </a:r>
            <a:r>
              <a:rPr lang="en-US" i="0" dirty="0">
                <a:solidFill>
                  <a:srgbClr val="333333"/>
                </a:solidFill>
                <a:effectLst/>
              </a:rPr>
              <a:t> </a:t>
            </a:r>
            <a:r>
              <a:rPr lang="en-US" i="0" dirty="0" err="1">
                <a:solidFill>
                  <a:srgbClr val="333333"/>
                </a:solidFill>
                <a:effectLst/>
              </a:rPr>
              <a:t>saraksts</a:t>
            </a:r>
            <a:r>
              <a:rPr lang="en-US" i="0" dirty="0">
                <a:solidFill>
                  <a:srgbClr val="333333"/>
                </a:solidFill>
                <a:effectLst/>
              </a:rPr>
              <a:t>, </a:t>
            </a:r>
            <a:r>
              <a:rPr lang="en-US" i="0" dirty="0" err="1">
                <a:solidFill>
                  <a:srgbClr val="333333"/>
                </a:solidFill>
                <a:effectLst/>
              </a:rPr>
              <a:t>kurus</a:t>
            </a:r>
            <a:r>
              <a:rPr lang="en-US" i="0" dirty="0">
                <a:solidFill>
                  <a:srgbClr val="333333"/>
                </a:solidFill>
                <a:effectLst/>
              </a:rPr>
              <a:t> </a:t>
            </a:r>
            <a:r>
              <a:rPr lang="en-US" i="0" dirty="0" err="1">
                <a:solidFill>
                  <a:srgbClr val="333333"/>
                </a:solidFill>
                <a:effectLst/>
              </a:rPr>
              <a:t>rekomendē</a:t>
            </a:r>
            <a:r>
              <a:rPr lang="en-US" i="0" dirty="0">
                <a:solidFill>
                  <a:srgbClr val="333333"/>
                </a:solidFill>
                <a:effectLst/>
              </a:rPr>
              <a:t> </a:t>
            </a:r>
            <a:r>
              <a:rPr lang="en-US" i="0" dirty="0" err="1">
                <a:solidFill>
                  <a:srgbClr val="333333"/>
                </a:solidFill>
                <a:effectLst/>
              </a:rPr>
              <a:t>tulkotāji</a:t>
            </a:r>
            <a:r>
              <a:rPr lang="en-US" i="0" dirty="0">
                <a:solidFill>
                  <a:srgbClr val="333333"/>
                </a:solidFill>
                <a:effectLst/>
              </a:rPr>
              <a:t>, </a:t>
            </a:r>
            <a:r>
              <a:rPr lang="en-US" i="0" dirty="0" err="1">
                <a:solidFill>
                  <a:srgbClr val="333333"/>
                </a:solidFill>
                <a:effectLst/>
              </a:rPr>
              <a:t>uzklikšķiniet</a:t>
            </a:r>
            <a:r>
              <a:rPr lang="en-US" i="0" dirty="0">
                <a:solidFill>
                  <a:srgbClr val="333333"/>
                </a:solidFill>
                <a:effectLst/>
              </a:rPr>
              <a:t> </a:t>
            </a:r>
            <a:r>
              <a:rPr lang="en-US" i="0" dirty="0" err="1">
                <a:solidFill>
                  <a:srgbClr val="333333"/>
                </a:solidFill>
                <a:effectLst/>
              </a:rPr>
              <a:t>uz</a:t>
            </a:r>
            <a:r>
              <a:rPr lang="en-US" i="0" dirty="0">
                <a:solidFill>
                  <a:srgbClr val="333333"/>
                </a:solidFill>
                <a:effectLst/>
              </a:rPr>
              <a:t> </a:t>
            </a:r>
            <a:r>
              <a:rPr lang="en-US" i="0" dirty="0" err="1">
                <a:solidFill>
                  <a:srgbClr val="333333"/>
                </a:solidFill>
                <a:effectLst/>
              </a:rPr>
              <a:t>nosaukuma</a:t>
            </a:r>
            <a:r>
              <a:rPr lang="en-US" i="0" dirty="0">
                <a:solidFill>
                  <a:srgbClr val="333333"/>
                </a:solidFill>
                <a:effectLst/>
              </a:rPr>
              <a:t>, </a:t>
            </a:r>
            <a:r>
              <a:rPr lang="en-US" i="0" dirty="0" err="1">
                <a:solidFill>
                  <a:srgbClr val="333333"/>
                </a:solidFill>
                <a:effectLst/>
              </a:rPr>
              <a:t>lai</a:t>
            </a:r>
            <a:r>
              <a:rPr lang="en-US" i="0" dirty="0">
                <a:solidFill>
                  <a:srgbClr val="333333"/>
                </a:solidFill>
                <a:effectLst/>
              </a:rPr>
              <a:t> </a:t>
            </a:r>
            <a:r>
              <a:rPr lang="en-US" i="0" dirty="0" err="1">
                <a:solidFill>
                  <a:srgbClr val="333333"/>
                </a:solidFill>
                <a:effectLst/>
              </a:rPr>
              <a:t>savienotos</a:t>
            </a:r>
            <a:r>
              <a:rPr lang="en-US" i="0" dirty="0">
                <a:solidFill>
                  <a:srgbClr val="333333"/>
                </a:solidFill>
                <a:effectLst/>
              </a:rPr>
              <a:t> </a:t>
            </a:r>
            <a:r>
              <a:rPr lang="en-US" i="0" dirty="0" err="1">
                <a:solidFill>
                  <a:srgbClr val="333333"/>
                </a:solidFill>
                <a:effectLst/>
              </a:rPr>
              <a:t>ar</a:t>
            </a:r>
            <a:r>
              <a:rPr lang="en-US" i="0" dirty="0">
                <a:solidFill>
                  <a:srgbClr val="333333"/>
                </a:solidFill>
                <a:effectLst/>
              </a:rPr>
              <a:t> </a:t>
            </a:r>
            <a:r>
              <a:rPr lang="en-US" i="0" dirty="0" err="1">
                <a:solidFill>
                  <a:srgbClr val="333333"/>
                </a:solidFill>
                <a:effectLst/>
              </a:rPr>
              <a:t>tīmekļa</a:t>
            </a:r>
            <a:r>
              <a:rPr lang="en-US" i="0" dirty="0">
                <a:solidFill>
                  <a:srgbClr val="333333"/>
                </a:solidFill>
                <a:effectLst/>
              </a:rPr>
              <a:t> </a:t>
            </a:r>
            <a:r>
              <a:rPr lang="en-US" i="0" dirty="0" err="1">
                <a:solidFill>
                  <a:srgbClr val="333333"/>
                </a:solidFill>
                <a:effectLst/>
              </a:rPr>
              <a:t>vietni</a:t>
            </a:r>
            <a:r>
              <a:rPr lang="en-US" i="0" dirty="0">
                <a:solidFill>
                  <a:srgbClr val="333333"/>
                </a:solidFill>
                <a:effectLst/>
              </a:rPr>
              <a:t>:</a:t>
            </a:r>
          </a:p>
          <a:p>
            <a:pPr marL="342900" indent="-342900">
              <a:buFont typeface="Arial" panose="020B0604020202020204" pitchFamily="34" charset="0"/>
              <a:buChar char="•"/>
            </a:pPr>
            <a:r>
              <a:rPr lang="en-IE" i="0" dirty="0">
                <a:solidFill>
                  <a:srgbClr val="8D5B98"/>
                </a:solidFill>
                <a:effectLst/>
                <a:hlinkClick r:id="rId2">
                  <a:extLst>
                    <a:ext uri="{A12FA001-AC4F-418D-AE19-62706E023703}">
                      <ahyp:hlinkClr xmlns:ahyp="http://schemas.microsoft.com/office/drawing/2018/hyperlinkcolor" val="tx"/>
                    </a:ext>
                  </a:extLst>
                </a:hlinkClick>
              </a:rPr>
              <a:t>Linguee</a:t>
            </a:r>
            <a:endParaRPr lang="en-IE" i="0" dirty="0">
              <a:solidFill>
                <a:srgbClr val="8D5B98"/>
              </a:solidFill>
              <a:effectLst/>
            </a:endParaRPr>
          </a:p>
          <a:p>
            <a:pPr marL="342900" indent="-342900">
              <a:buFont typeface="Arial" panose="020B0604020202020204" pitchFamily="34" charset="0"/>
              <a:buChar char="•"/>
            </a:pPr>
            <a:r>
              <a:rPr lang="hr-BA" dirty="0">
                <a:solidFill>
                  <a:srgbClr val="8D5B98"/>
                </a:solidFill>
                <a:hlinkClick r:id="rId3">
                  <a:extLst>
                    <a:ext uri="{A12FA001-AC4F-418D-AE19-62706E023703}">
                      <ahyp:hlinkClr xmlns:ahyp="http://schemas.microsoft.com/office/drawing/2018/hyperlinkcolor" val="tx"/>
                    </a:ext>
                  </a:extLst>
                </a:hlinkClick>
              </a:rPr>
              <a:t>Reverso</a:t>
            </a:r>
            <a:endParaRPr lang="hr-BA" dirty="0">
              <a:solidFill>
                <a:srgbClr val="8D5B98"/>
              </a:solidFill>
            </a:endParaRPr>
          </a:p>
          <a:p>
            <a:pPr marL="342900" indent="-342900">
              <a:buFont typeface="Arial" panose="020B0604020202020204" pitchFamily="34" charset="0"/>
              <a:buChar char="•"/>
            </a:pPr>
            <a:r>
              <a:rPr lang="hr-BA" dirty="0">
                <a:solidFill>
                  <a:srgbClr val="8D5B98"/>
                </a:solidFill>
                <a:hlinkClick r:id="rId4">
                  <a:extLst>
                    <a:ext uri="{A12FA001-AC4F-418D-AE19-62706E023703}">
                      <ahyp:hlinkClr xmlns:ahyp="http://schemas.microsoft.com/office/drawing/2018/hyperlinkcolor" val="tx"/>
                    </a:ext>
                  </a:extLst>
                </a:hlinkClick>
              </a:rPr>
              <a:t>Google Translate including the plugin</a:t>
            </a:r>
            <a:endParaRPr lang="hr-BA" dirty="0">
              <a:solidFill>
                <a:srgbClr val="8D5B98"/>
              </a:solidFill>
            </a:endParaRPr>
          </a:p>
          <a:p>
            <a:pPr marL="342900" indent="-342900">
              <a:buFont typeface="Arial" panose="020B0604020202020204" pitchFamily="34" charset="0"/>
              <a:buChar char="•"/>
            </a:pPr>
            <a:r>
              <a:rPr lang="hr-BA" dirty="0">
                <a:solidFill>
                  <a:srgbClr val="8D5B98"/>
                </a:solidFill>
                <a:hlinkClick r:id="rId5">
                  <a:extLst>
                    <a:ext uri="{A12FA001-AC4F-418D-AE19-62706E023703}">
                      <ahyp:hlinkClr xmlns:ahyp="http://schemas.microsoft.com/office/drawing/2018/hyperlinkcolor" val="tx"/>
                    </a:ext>
                  </a:extLst>
                </a:hlinkClick>
              </a:rPr>
              <a:t>Captions on </a:t>
            </a:r>
            <a:r>
              <a:rPr lang="en-IE" dirty="0">
                <a:solidFill>
                  <a:srgbClr val="8D5B98"/>
                </a:solidFill>
                <a:hlinkClick r:id="rId5">
                  <a:extLst>
                    <a:ext uri="{A12FA001-AC4F-418D-AE19-62706E023703}">
                      <ahyp:hlinkClr xmlns:ahyp="http://schemas.microsoft.com/office/drawing/2018/hyperlinkcolor" val="tx"/>
                    </a:ext>
                  </a:extLst>
                </a:hlinkClick>
              </a:rPr>
              <a:t>Y</a:t>
            </a:r>
            <a:r>
              <a:rPr lang="hr-BA" dirty="0">
                <a:solidFill>
                  <a:srgbClr val="8D5B98"/>
                </a:solidFill>
                <a:hlinkClick r:id="rId5">
                  <a:extLst>
                    <a:ext uri="{A12FA001-AC4F-418D-AE19-62706E023703}">
                      <ahyp:hlinkClr xmlns:ahyp="http://schemas.microsoft.com/office/drawing/2018/hyperlinkcolor" val="tx"/>
                    </a:ext>
                  </a:extLst>
                </a:hlinkClick>
              </a:rPr>
              <a:t>ou</a:t>
            </a:r>
            <a:r>
              <a:rPr lang="en-IE" dirty="0">
                <a:solidFill>
                  <a:srgbClr val="8D5B98"/>
                </a:solidFill>
                <a:hlinkClick r:id="rId5">
                  <a:extLst>
                    <a:ext uri="{A12FA001-AC4F-418D-AE19-62706E023703}">
                      <ahyp:hlinkClr xmlns:ahyp="http://schemas.microsoft.com/office/drawing/2018/hyperlinkcolor" val="tx"/>
                    </a:ext>
                  </a:extLst>
                </a:hlinkClick>
              </a:rPr>
              <a:t>T</a:t>
            </a:r>
            <a:r>
              <a:rPr lang="hr-BA" dirty="0">
                <a:solidFill>
                  <a:srgbClr val="8D5B98"/>
                </a:solidFill>
                <a:hlinkClick r:id="rId5">
                  <a:extLst>
                    <a:ext uri="{A12FA001-AC4F-418D-AE19-62706E023703}">
                      <ahyp:hlinkClr xmlns:ahyp="http://schemas.microsoft.com/office/drawing/2018/hyperlinkcolor" val="tx"/>
                    </a:ext>
                  </a:extLst>
                </a:hlinkClick>
              </a:rPr>
              <a:t>ube</a:t>
            </a:r>
            <a:endParaRPr lang="en-IE" dirty="0">
              <a:solidFill>
                <a:srgbClr val="8D5B98"/>
              </a:solidFill>
            </a:endParaRPr>
          </a:p>
          <a:p>
            <a:pPr>
              <a:lnSpc>
                <a:spcPct val="110000"/>
              </a:lnSpc>
            </a:pPr>
            <a:endParaRPr lang="en-US" dirty="0"/>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a:xfrm>
            <a:off x="255679" y="309492"/>
            <a:ext cx="11097969" cy="743132"/>
          </a:xfrm>
        </p:spPr>
        <p:txBody>
          <a:bodyPr>
            <a:normAutofit/>
          </a:bodyPr>
          <a:lstStyle/>
          <a:p>
            <a:r>
              <a:rPr lang="en-US" dirty="0" err="1"/>
              <a:t>Ieteicamie</a:t>
            </a:r>
            <a:r>
              <a:rPr lang="en-US" dirty="0"/>
              <a:t> </a:t>
            </a:r>
            <a:r>
              <a:rPr lang="en-US" dirty="0" err="1"/>
              <a:t>tiešsaistes</a:t>
            </a:r>
            <a:r>
              <a:rPr lang="en-US" dirty="0"/>
              <a:t> </a:t>
            </a:r>
            <a:r>
              <a:rPr lang="en-US" dirty="0" err="1"/>
              <a:t>tulkošanas</a:t>
            </a:r>
            <a:r>
              <a:rPr lang="en-US" dirty="0"/>
              <a:t> </a:t>
            </a:r>
            <a:r>
              <a:rPr lang="en-US" dirty="0" err="1"/>
              <a:t>rīki</a:t>
            </a:r>
            <a:endParaRPr lang="en-US" dirty="0"/>
          </a:p>
          <a:p>
            <a:endParaRPr lang="x-none" dirty="0"/>
          </a:p>
        </p:txBody>
      </p:sp>
    </p:spTree>
    <p:extLst>
      <p:ext uri="{BB962C8B-B14F-4D97-AF65-F5344CB8AC3E}">
        <p14:creationId xmlns:p14="http://schemas.microsoft.com/office/powerpoint/2010/main" val="28747032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388878"/>
            <a:ext cx="11102510" cy="5205484"/>
          </a:xfrm>
        </p:spPr>
        <p:txBody>
          <a:bodyPr/>
          <a:lstStyle/>
          <a:p>
            <a:endParaRPr lang="en-US" dirty="0">
              <a:ea typeface="+mn-lt"/>
              <a:cs typeface="+mn-lt"/>
            </a:endParaRPr>
          </a:p>
          <a:p>
            <a:r>
              <a:rPr lang="en-US" dirty="0">
                <a:ea typeface="+mn-lt"/>
                <a:cs typeface="+mn-lt"/>
              </a:rPr>
              <a:t>Google Translate </a:t>
            </a:r>
            <a:r>
              <a:rPr lang="en-US" dirty="0" err="1">
                <a:ea typeface="+mn-lt"/>
                <a:cs typeface="+mn-lt"/>
              </a:rPr>
              <a:t>ir</a:t>
            </a:r>
            <a:r>
              <a:rPr lang="en-US" dirty="0">
                <a:ea typeface="+mn-lt"/>
                <a:cs typeface="+mn-lt"/>
              </a:rPr>
              <a:t> </a:t>
            </a:r>
            <a:r>
              <a:rPr lang="en-US" dirty="0" err="1">
                <a:ea typeface="+mn-lt"/>
                <a:cs typeface="+mn-lt"/>
              </a:rPr>
              <a:t>multilingvāls</a:t>
            </a:r>
            <a:r>
              <a:rPr lang="en-US" dirty="0">
                <a:ea typeface="+mn-lt"/>
                <a:cs typeface="+mn-lt"/>
              </a:rPr>
              <a:t> </a:t>
            </a:r>
            <a:r>
              <a:rPr lang="en-US" dirty="0" err="1">
                <a:ea typeface="+mn-lt"/>
                <a:cs typeface="+mn-lt"/>
              </a:rPr>
              <a:t>neironu</a:t>
            </a:r>
            <a:r>
              <a:rPr lang="en-US" dirty="0">
                <a:ea typeface="+mn-lt"/>
                <a:cs typeface="+mn-lt"/>
              </a:rPr>
              <a:t> </a:t>
            </a:r>
            <a:r>
              <a:rPr lang="en-US" dirty="0" err="1">
                <a:ea typeface="+mn-lt"/>
                <a:cs typeface="+mn-lt"/>
              </a:rPr>
              <a:t>mašīntulkošanas</a:t>
            </a:r>
            <a:r>
              <a:rPr lang="en-US" dirty="0">
                <a:ea typeface="+mn-lt"/>
                <a:cs typeface="+mn-lt"/>
              </a:rPr>
              <a:t> </a:t>
            </a:r>
            <a:r>
              <a:rPr lang="en-US" dirty="0" err="1">
                <a:ea typeface="+mn-lt"/>
                <a:cs typeface="+mn-lt"/>
              </a:rPr>
              <a:t>pakalpojums</a:t>
            </a:r>
            <a:r>
              <a:rPr lang="en-US" dirty="0">
                <a:ea typeface="+mn-lt"/>
                <a:cs typeface="+mn-lt"/>
              </a:rPr>
              <a:t>, </a:t>
            </a:r>
            <a:r>
              <a:rPr lang="en-US" dirty="0" err="1">
                <a:ea typeface="+mn-lt"/>
                <a:cs typeface="+mn-lt"/>
              </a:rPr>
              <a:t>kuru</a:t>
            </a:r>
            <a:r>
              <a:rPr lang="en-US" dirty="0">
                <a:ea typeface="+mn-lt"/>
                <a:cs typeface="+mn-lt"/>
              </a:rPr>
              <a:t> </a:t>
            </a:r>
            <a:r>
              <a:rPr lang="en-US" dirty="0" err="1">
                <a:ea typeface="+mn-lt"/>
                <a:cs typeface="+mn-lt"/>
              </a:rPr>
              <a:t>izveidoja</a:t>
            </a:r>
            <a:r>
              <a:rPr lang="en-US" dirty="0">
                <a:ea typeface="+mn-lt"/>
                <a:cs typeface="+mn-lt"/>
              </a:rPr>
              <a:t>   Google, </a:t>
            </a:r>
            <a:r>
              <a:rPr lang="en-US" dirty="0" err="1">
                <a:ea typeface="+mn-lt"/>
                <a:cs typeface="+mn-lt"/>
              </a:rPr>
              <a:t>lai</a:t>
            </a:r>
            <a:r>
              <a:rPr lang="en-US" dirty="0">
                <a:ea typeface="+mn-lt"/>
                <a:cs typeface="+mn-lt"/>
              </a:rPr>
              <a:t> </a:t>
            </a:r>
            <a:r>
              <a:rPr lang="en-US" dirty="0" err="1">
                <a:ea typeface="+mn-lt"/>
                <a:cs typeface="+mn-lt"/>
              </a:rPr>
              <a:t>tulkotu</a:t>
            </a:r>
            <a:r>
              <a:rPr lang="en-US" dirty="0">
                <a:ea typeface="+mn-lt"/>
                <a:cs typeface="+mn-lt"/>
              </a:rPr>
              <a:t> </a:t>
            </a:r>
            <a:r>
              <a:rPr lang="en-US" dirty="0" err="1">
                <a:ea typeface="+mn-lt"/>
                <a:cs typeface="+mn-lt"/>
              </a:rPr>
              <a:t>tekstus</a:t>
            </a:r>
            <a:r>
              <a:rPr lang="en-US" dirty="0">
                <a:ea typeface="+mn-lt"/>
                <a:cs typeface="+mn-lt"/>
              </a:rPr>
              <a:t>, </a:t>
            </a:r>
            <a:r>
              <a:rPr lang="en-US" dirty="0" err="1">
                <a:ea typeface="+mn-lt"/>
                <a:cs typeface="+mn-lt"/>
              </a:rPr>
              <a:t>dokumentus</a:t>
            </a:r>
            <a:r>
              <a:rPr lang="en-US" dirty="0">
                <a:ea typeface="+mn-lt"/>
                <a:cs typeface="+mn-lt"/>
              </a:rPr>
              <a:t> un </a:t>
            </a:r>
            <a:r>
              <a:rPr lang="en-US" dirty="0" err="1">
                <a:ea typeface="+mn-lt"/>
                <a:cs typeface="+mn-lt"/>
              </a:rPr>
              <a:t>tīmekļa</a:t>
            </a:r>
            <a:r>
              <a:rPr lang="en-US" dirty="0">
                <a:ea typeface="+mn-lt"/>
                <a:cs typeface="+mn-lt"/>
              </a:rPr>
              <a:t> </a:t>
            </a:r>
            <a:r>
              <a:rPr lang="en-US" dirty="0" err="1">
                <a:ea typeface="+mn-lt"/>
                <a:cs typeface="+mn-lt"/>
              </a:rPr>
              <a:t>vietnes</a:t>
            </a:r>
            <a:r>
              <a:rPr lang="en-US" dirty="0">
                <a:ea typeface="+mn-lt"/>
                <a:cs typeface="+mn-lt"/>
              </a:rPr>
              <a:t> no </a:t>
            </a:r>
            <a:r>
              <a:rPr lang="en-US" dirty="0" err="1">
                <a:ea typeface="+mn-lt"/>
                <a:cs typeface="+mn-lt"/>
              </a:rPr>
              <a:t>vienas</a:t>
            </a:r>
            <a:r>
              <a:rPr lang="en-US" dirty="0">
                <a:ea typeface="+mn-lt"/>
                <a:cs typeface="+mn-lt"/>
              </a:rPr>
              <a:t> </a:t>
            </a:r>
            <a:r>
              <a:rPr lang="en-US" dirty="0" err="1">
                <a:ea typeface="+mn-lt"/>
                <a:cs typeface="+mn-lt"/>
              </a:rPr>
              <a:t>valodas</a:t>
            </a:r>
            <a:r>
              <a:rPr lang="en-US" dirty="0">
                <a:ea typeface="+mn-lt"/>
                <a:cs typeface="+mn-lt"/>
              </a:rPr>
              <a:t> </a:t>
            </a:r>
            <a:r>
              <a:rPr lang="en-US" dirty="0" err="1">
                <a:ea typeface="+mn-lt"/>
                <a:cs typeface="+mn-lt"/>
              </a:rPr>
              <a:t>citā</a:t>
            </a:r>
            <a:r>
              <a:rPr lang="en-US" dirty="0">
                <a:ea typeface="+mn-lt"/>
                <a:cs typeface="+mn-lt"/>
              </a:rPr>
              <a:t>. </a:t>
            </a:r>
            <a:r>
              <a:rPr lang="en-US" dirty="0" err="1">
                <a:ea typeface="+mn-lt"/>
                <a:cs typeface="+mn-lt"/>
              </a:rPr>
              <a:t>Tas</a:t>
            </a:r>
            <a:r>
              <a:rPr lang="en-US" dirty="0">
                <a:ea typeface="+mn-lt"/>
                <a:cs typeface="+mn-lt"/>
              </a:rPr>
              <a:t> </a:t>
            </a:r>
            <a:r>
              <a:rPr lang="en-US" dirty="0" err="1">
                <a:ea typeface="+mn-lt"/>
                <a:cs typeface="+mn-lt"/>
              </a:rPr>
              <a:t>piedāvā</a:t>
            </a:r>
            <a:r>
              <a:rPr lang="en-US" dirty="0">
                <a:ea typeface="+mn-lt"/>
                <a:cs typeface="+mn-lt"/>
              </a:rPr>
              <a:t> </a:t>
            </a:r>
            <a:r>
              <a:rPr lang="en-US" dirty="0" err="1">
                <a:ea typeface="+mn-lt"/>
                <a:cs typeface="+mn-lt"/>
              </a:rPr>
              <a:t>vietnes</a:t>
            </a:r>
            <a:r>
              <a:rPr lang="en-US" dirty="0">
                <a:ea typeface="+mn-lt"/>
                <a:cs typeface="+mn-lt"/>
              </a:rPr>
              <a:t> </a:t>
            </a:r>
            <a:r>
              <a:rPr lang="en-US" dirty="0" err="1">
                <a:ea typeface="+mn-lt"/>
                <a:cs typeface="+mn-lt"/>
              </a:rPr>
              <a:t>saskarni</a:t>
            </a:r>
            <a:r>
              <a:rPr lang="en-US" dirty="0">
                <a:ea typeface="+mn-lt"/>
                <a:cs typeface="+mn-lt"/>
              </a:rPr>
              <a:t> (interface) un </a:t>
            </a:r>
            <a:r>
              <a:rPr lang="en-US" dirty="0" err="1">
                <a:ea typeface="+mn-lt"/>
                <a:cs typeface="+mn-lt"/>
              </a:rPr>
              <a:t>mobīlo</a:t>
            </a:r>
            <a:r>
              <a:rPr lang="en-US" dirty="0">
                <a:ea typeface="+mn-lt"/>
                <a:cs typeface="+mn-lt"/>
              </a:rPr>
              <a:t> </a:t>
            </a:r>
            <a:r>
              <a:rPr lang="en-US" dirty="0" err="1">
                <a:ea typeface="+mn-lt"/>
                <a:cs typeface="+mn-lt"/>
              </a:rPr>
              <a:t>aplikāciju</a:t>
            </a:r>
            <a:r>
              <a:rPr lang="en-US" dirty="0">
                <a:ea typeface="+mn-lt"/>
                <a:cs typeface="+mn-lt"/>
              </a:rPr>
              <a:t> Android un iOS. Google Translate </a:t>
            </a:r>
            <a:r>
              <a:rPr lang="en-US" dirty="0" err="1">
                <a:ea typeface="+mn-lt"/>
                <a:cs typeface="+mn-lt"/>
              </a:rPr>
              <a:t>ir</a:t>
            </a:r>
            <a:r>
              <a:rPr lang="en-US" dirty="0">
                <a:ea typeface="+mn-lt"/>
                <a:cs typeface="+mn-lt"/>
              </a:rPr>
              <a:t> </a:t>
            </a:r>
            <a:r>
              <a:rPr lang="en-US" dirty="0" err="1">
                <a:ea typeface="+mn-lt"/>
                <a:cs typeface="+mn-lt"/>
              </a:rPr>
              <a:t>parocīgs</a:t>
            </a:r>
            <a:r>
              <a:rPr lang="en-US" dirty="0">
                <a:ea typeface="+mn-lt"/>
                <a:cs typeface="+mn-lt"/>
              </a:rPr>
              <a:t>, </a:t>
            </a:r>
            <a:r>
              <a:rPr lang="en-US" dirty="0" err="1">
                <a:ea typeface="+mn-lt"/>
                <a:cs typeface="+mn-lt"/>
              </a:rPr>
              <a:t>ja</a:t>
            </a:r>
            <a:r>
              <a:rPr lang="en-US" dirty="0">
                <a:ea typeface="+mn-lt"/>
                <a:cs typeface="+mn-lt"/>
              </a:rPr>
              <a:t> </a:t>
            </a:r>
            <a:r>
              <a:rPr lang="en-US" dirty="0" err="1">
                <a:ea typeface="+mn-lt"/>
                <a:cs typeface="+mn-lt"/>
              </a:rPr>
              <a:t>jums</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teksts</a:t>
            </a:r>
            <a:r>
              <a:rPr lang="en-US" dirty="0">
                <a:ea typeface="+mn-lt"/>
                <a:cs typeface="+mn-lt"/>
              </a:rPr>
              <a:t> </a:t>
            </a:r>
            <a:r>
              <a:rPr lang="en-US" dirty="0" err="1">
                <a:ea typeface="+mn-lt"/>
                <a:cs typeface="+mn-lt"/>
              </a:rPr>
              <a:t>tiešsaistē</a:t>
            </a:r>
            <a:r>
              <a:rPr lang="en-US" dirty="0">
                <a:ea typeface="+mn-lt"/>
                <a:cs typeface="+mn-lt"/>
              </a:rPr>
              <a:t>, </a:t>
            </a:r>
            <a:r>
              <a:rPr lang="en-US" dirty="0" err="1">
                <a:ea typeface="+mn-lt"/>
                <a:cs typeface="+mn-lt"/>
              </a:rPr>
              <a:t>kuru</a:t>
            </a:r>
            <a:r>
              <a:rPr lang="en-US" dirty="0">
                <a:ea typeface="+mn-lt"/>
                <a:cs typeface="+mn-lt"/>
              </a:rPr>
              <a:t> </a:t>
            </a:r>
            <a:r>
              <a:rPr lang="en-US" dirty="0" err="1">
                <a:ea typeface="+mn-lt"/>
                <a:cs typeface="+mn-lt"/>
              </a:rPr>
              <a:t>jūs</a:t>
            </a:r>
            <a:r>
              <a:rPr lang="en-US" dirty="0">
                <a:ea typeface="+mn-lt"/>
                <a:cs typeface="+mn-lt"/>
              </a:rPr>
              <a:t> </a:t>
            </a:r>
            <a:r>
              <a:rPr lang="en-US" dirty="0" err="1">
                <a:ea typeface="+mn-lt"/>
                <a:cs typeface="+mn-lt"/>
              </a:rPr>
              <a:t>neesiet</a:t>
            </a:r>
            <a:r>
              <a:rPr lang="en-US" dirty="0">
                <a:ea typeface="+mn-lt"/>
                <a:cs typeface="+mn-lt"/>
              </a:rPr>
              <a:t> </a:t>
            </a:r>
            <a:r>
              <a:rPr lang="en-US" dirty="0" err="1">
                <a:ea typeface="+mn-lt"/>
                <a:cs typeface="+mn-lt"/>
              </a:rPr>
              <a:t>iepazinis</a:t>
            </a:r>
            <a:r>
              <a:rPr lang="en-US" dirty="0">
                <a:ea typeface="+mn-lt"/>
                <a:cs typeface="+mn-lt"/>
              </a:rPr>
              <a:t>. </a:t>
            </a:r>
            <a:r>
              <a:rPr lang="en-US" dirty="0" err="1">
                <a:ea typeface="+mn-lt"/>
                <a:cs typeface="+mn-lt"/>
              </a:rPr>
              <a:t>Kopējiet</a:t>
            </a:r>
            <a:r>
              <a:rPr lang="en-US" dirty="0">
                <a:ea typeface="+mn-lt"/>
                <a:cs typeface="+mn-lt"/>
              </a:rPr>
              <a:t> un </a:t>
            </a:r>
            <a:r>
              <a:rPr lang="en-US" dirty="0" err="1">
                <a:ea typeface="+mn-lt"/>
                <a:cs typeface="+mn-lt"/>
              </a:rPr>
              <a:t>ielīmējiet</a:t>
            </a:r>
            <a:r>
              <a:rPr lang="en-US" dirty="0">
                <a:ea typeface="+mn-lt"/>
                <a:cs typeface="+mn-lt"/>
              </a:rPr>
              <a:t> </a:t>
            </a:r>
            <a:r>
              <a:rPr lang="en-US" dirty="0" err="1">
                <a:ea typeface="+mn-lt"/>
                <a:cs typeface="+mn-lt"/>
              </a:rPr>
              <a:t>tekstu</a:t>
            </a:r>
            <a:r>
              <a:rPr lang="en-US" dirty="0">
                <a:ea typeface="+mn-lt"/>
                <a:cs typeface="+mn-lt"/>
              </a:rPr>
              <a:t> Google Translate </a:t>
            </a:r>
            <a:r>
              <a:rPr lang="en-US" dirty="0" err="1">
                <a:ea typeface="+mn-lt"/>
                <a:cs typeface="+mn-lt"/>
              </a:rPr>
              <a:t>vietnē</a:t>
            </a:r>
            <a:r>
              <a:rPr lang="en-US" dirty="0">
                <a:ea typeface="+mn-lt"/>
                <a:cs typeface="+mn-lt"/>
              </a:rPr>
              <a:t>, </a:t>
            </a:r>
            <a:r>
              <a:rPr lang="en-US" dirty="0" err="1">
                <a:ea typeface="+mn-lt"/>
                <a:cs typeface="+mn-lt"/>
              </a:rPr>
              <a:t>lai</a:t>
            </a:r>
            <a:r>
              <a:rPr lang="en-US" dirty="0">
                <a:ea typeface="+mn-lt"/>
                <a:cs typeface="+mn-lt"/>
              </a:rPr>
              <a:t> </a:t>
            </a:r>
            <a:r>
              <a:rPr lang="en-US" dirty="0" err="1">
                <a:ea typeface="+mn-lt"/>
                <a:cs typeface="+mn-lt"/>
              </a:rPr>
              <a:t>iegūtu</a:t>
            </a:r>
            <a:r>
              <a:rPr lang="en-US" dirty="0">
                <a:ea typeface="+mn-lt"/>
                <a:cs typeface="+mn-lt"/>
              </a:rPr>
              <a:t> </a:t>
            </a:r>
            <a:r>
              <a:rPr lang="en-US" dirty="0" err="1">
                <a:ea typeface="+mn-lt"/>
                <a:cs typeface="+mn-lt"/>
              </a:rPr>
              <a:t>teksta</a:t>
            </a:r>
            <a:r>
              <a:rPr lang="en-US" dirty="0">
                <a:ea typeface="+mn-lt"/>
                <a:cs typeface="+mn-lt"/>
              </a:rPr>
              <a:t> </a:t>
            </a:r>
            <a:r>
              <a:rPr lang="en-US" dirty="0" err="1">
                <a:ea typeface="+mn-lt"/>
                <a:cs typeface="+mn-lt"/>
              </a:rPr>
              <a:t>tulkoto</a:t>
            </a:r>
            <a:r>
              <a:rPr lang="en-US" dirty="0">
                <a:ea typeface="+mn-lt"/>
                <a:cs typeface="+mn-lt"/>
              </a:rPr>
              <a:t> </a:t>
            </a:r>
            <a:r>
              <a:rPr lang="en-US" dirty="0" err="1">
                <a:ea typeface="+mn-lt"/>
                <a:cs typeface="+mn-lt"/>
              </a:rPr>
              <a:t>variantu</a:t>
            </a:r>
            <a:r>
              <a:rPr lang="en-US" dirty="0">
                <a:ea typeface="+mn-lt"/>
                <a:cs typeface="+mn-lt"/>
              </a:rPr>
              <a:t>.  </a:t>
            </a:r>
          </a:p>
          <a:p>
            <a:r>
              <a:rPr lang="en-US" dirty="0">
                <a:ea typeface="+mn-lt"/>
                <a:cs typeface="+mn-lt"/>
              </a:rPr>
              <a:t>Google Translate </a:t>
            </a:r>
            <a:r>
              <a:rPr lang="en-US" dirty="0" err="1">
                <a:ea typeface="+mn-lt"/>
                <a:cs typeface="+mn-lt"/>
              </a:rPr>
              <a:t>tagad</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kļuvis</a:t>
            </a:r>
            <a:r>
              <a:rPr lang="en-US" dirty="0">
                <a:ea typeface="+mn-lt"/>
                <a:cs typeface="+mn-lt"/>
              </a:rPr>
              <a:t> </a:t>
            </a:r>
            <a:r>
              <a:rPr lang="en-US" dirty="0" err="1">
                <a:ea typeface="+mn-lt"/>
                <a:cs typeface="+mn-lt"/>
              </a:rPr>
              <a:t>tik</a:t>
            </a:r>
            <a:r>
              <a:rPr lang="en-US" dirty="0">
                <a:ea typeface="+mn-lt"/>
                <a:cs typeface="+mn-lt"/>
              </a:rPr>
              <a:t> </a:t>
            </a:r>
            <a:r>
              <a:rPr lang="en-US" dirty="0" err="1">
                <a:ea typeface="+mn-lt"/>
                <a:cs typeface="+mn-lt"/>
              </a:rPr>
              <a:t>progresīvs</a:t>
            </a:r>
            <a:r>
              <a:rPr lang="en-US" dirty="0">
                <a:ea typeface="+mn-lt"/>
                <a:cs typeface="+mn-lt"/>
              </a:rPr>
              <a:t>, </a:t>
            </a:r>
            <a:r>
              <a:rPr lang="en-US" dirty="0" err="1">
                <a:ea typeface="+mn-lt"/>
                <a:cs typeface="+mn-lt"/>
              </a:rPr>
              <a:t>ka</a:t>
            </a:r>
            <a:r>
              <a:rPr lang="en-US" dirty="0">
                <a:ea typeface="+mn-lt"/>
                <a:cs typeface="+mn-lt"/>
              </a:rPr>
              <a:t> </a:t>
            </a:r>
            <a:r>
              <a:rPr lang="en-US" dirty="0" err="1">
                <a:ea typeface="+mn-lt"/>
                <a:cs typeface="+mn-lt"/>
              </a:rPr>
              <a:t>tas</a:t>
            </a:r>
            <a:r>
              <a:rPr lang="en-US" dirty="0">
                <a:ea typeface="+mn-lt"/>
                <a:cs typeface="+mn-lt"/>
              </a:rPr>
              <a:t> </a:t>
            </a:r>
            <a:r>
              <a:rPr lang="en-US" dirty="0" err="1">
                <a:ea typeface="+mn-lt"/>
                <a:cs typeface="+mn-lt"/>
              </a:rPr>
              <a:t>var</a:t>
            </a:r>
            <a:r>
              <a:rPr lang="en-US" dirty="0">
                <a:ea typeface="+mn-lt"/>
                <a:cs typeface="+mn-lt"/>
              </a:rPr>
              <a:t> </a:t>
            </a:r>
            <a:r>
              <a:rPr lang="en-US" dirty="0" err="1">
                <a:ea typeface="+mn-lt"/>
                <a:cs typeface="+mn-lt"/>
              </a:rPr>
              <a:t>iztulkot</a:t>
            </a:r>
            <a:r>
              <a:rPr lang="en-US" dirty="0">
                <a:ea typeface="+mn-lt"/>
                <a:cs typeface="+mn-lt"/>
              </a:rPr>
              <a:t> </a:t>
            </a:r>
            <a:r>
              <a:rPr lang="en-US" dirty="0" err="1">
                <a:ea typeface="+mn-lt"/>
                <a:cs typeface="+mn-lt"/>
              </a:rPr>
              <a:t>teksta</a:t>
            </a:r>
            <a:r>
              <a:rPr lang="en-US" dirty="0">
                <a:ea typeface="+mn-lt"/>
                <a:cs typeface="+mn-lt"/>
              </a:rPr>
              <a:t> </a:t>
            </a:r>
            <a:r>
              <a:rPr lang="en-US" dirty="0" err="1">
                <a:ea typeface="+mn-lt"/>
                <a:cs typeface="+mn-lt"/>
              </a:rPr>
              <a:t>attēlu</a:t>
            </a:r>
            <a:r>
              <a:rPr lang="en-US" dirty="0">
                <a:ea typeface="+mn-lt"/>
                <a:cs typeface="+mn-lt"/>
              </a:rPr>
              <a:t>, ja </a:t>
            </a:r>
            <a:r>
              <a:rPr lang="en-US" dirty="0" err="1">
                <a:ea typeface="+mn-lt"/>
                <a:cs typeface="+mn-lt"/>
              </a:rPr>
              <a:t>jūs</a:t>
            </a:r>
            <a:r>
              <a:rPr lang="en-US" dirty="0">
                <a:ea typeface="+mn-lt"/>
                <a:cs typeface="+mn-lt"/>
              </a:rPr>
              <a:t> to </a:t>
            </a:r>
            <a:r>
              <a:rPr lang="en-US" dirty="0" err="1">
                <a:ea typeface="+mn-lt"/>
                <a:cs typeface="+mn-lt"/>
              </a:rPr>
              <a:t>nobildējat</a:t>
            </a:r>
            <a:r>
              <a:rPr lang="en-US" dirty="0">
                <a:ea typeface="+mn-lt"/>
                <a:cs typeface="+mn-lt"/>
              </a:rPr>
              <a:t>. </a:t>
            </a:r>
          </a:p>
          <a:p>
            <a:r>
              <a:rPr lang="en-US" dirty="0">
                <a:solidFill>
                  <a:srgbClr val="F9A169"/>
                </a:solidFill>
                <a:ea typeface="+mn-lt"/>
                <a:cs typeface="+mn-lt"/>
              </a:rPr>
              <a:t>Klikšķiniet šeit saitei darbībām uz Android </a:t>
            </a:r>
            <a:r>
              <a:rPr lang="en-US" dirty="0" err="1">
                <a:solidFill>
                  <a:srgbClr val="F9A169"/>
                </a:solidFill>
                <a:ea typeface="+mn-lt"/>
                <a:cs typeface="+mn-lt"/>
              </a:rPr>
              <a:t>ierīcēm</a:t>
            </a:r>
            <a:endParaRPr lang="en-US" dirty="0">
              <a:solidFill>
                <a:srgbClr val="F9A169"/>
              </a:solidFill>
              <a:ea typeface="+mn-lt"/>
              <a:cs typeface="+mn-lt"/>
            </a:endParaRPr>
          </a:p>
          <a:p>
            <a:r>
              <a:rPr lang="en-US" dirty="0" err="1">
                <a:solidFill>
                  <a:srgbClr val="F9A169"/>
                </a:solidFill>
                <a:ea typeface="+mn-lt"/>
                <a:cs typeface="+mn-lt"/>
              </a:rPr>
              <a:t>Klikšķiniet</a:t>
            </a:r>
            <a:r>
              <a:rPr lang="en-US" dirty="0">
                <a:solidFill>
                  <a:srgbClr val="F9A169"/>
                </a:solidFill>
                <a:ea typeface="+mn-lt"/>
                <a:cs typeface="+mn-lt"/>
              </a:rPr>
              <a:t> </a:t>
            </a:r>
            <a:r>
              <a:rPr lang="en-US" dirty="0" err="1">
                <a:solidFill>
                  <a:srgbClr val="F9A169"/>
                </a:solidFill>
                <a:ea typeface="+mn-lt"/>
                <a:cs typeface="+mn-lt"/>
              </a:rPr>
              <a:t>šeit</a:t>
            </a:r>
            <a:r>
              <a:rPr lang="en-US" dirty="0">
                <a:solidFill>
                  <a:srgbClr val="F9A169"/>
                </a:solidFill>
                <a:ea typeface="+mn-lt"/>
                <a:cs typeface="+mn-lt"/>
              </a:rPr>
              <a:t> </a:t>
            </a:r>
            <a:r>
              <a:rPr lang="en-US" dirty="0" err="1">
                <a:solidFill>
                  <a:srgbClr val="F9A169"/>
                </a:solidFill>
                <a:ea typeface="+mn-lt"/>
                <a:cs typeface="+mn-lt"/>
              </a:rPr>
              <a:t>saitei</a:t>
            </a:r>
            <a:r>
              <a:rPr lang="en-US" dirty="0">
                <a:solidFill>
                  <a:srgbClr val="F9A169"/>
                </a:solidFill>
                <a:ea typeface="+mn-lt"/>
                <a:cs typeface="+mn-lt"/>
              </a:rPr>
              <a:t> </a:t>
            </a:r>
            <a:r>
              <a:rPr lang="en-US" dirty="0" err="1">
                <a:solidFill>
                  <a:srgbClr val="F9A169"/>
                </a:solidFill>
                <a:ea typeface="+mn-lt"/>
                <a:cs typeface="+mn-lt"/>
              </a:rPr>
              <a:t>darbībām</a:t>
            </a:r>
            <a:r>
              <a:rPr lang="en-US" dirty="0">
                <a:solidFill>
                  <a:srgbClr val="F9A169"/>
                </a:solidFill>
                <a:ea typeface="+mn-lt"/>
                <a:cs typeface="+mn-lt"/>
              </a:rPr>
              <a:t> </a:t>
            </a:r>
            <a:r>
              <a:rPr lang="en-US" dirty="0" err="1">
                <a:solidFill>
                  <a:srgbClr val="F9A169"/>
                </a:solidFill>
                <a:ea typeface="+mn-lt"/>
                <a:cs typeface="+mn-lt"/>
              </a:rPr>
              <a:t>uz</a:t>
            </a:r>
            <a:r>
              <a:rPr lang="en-US" dirty="0">
                <a:solidFill>
                  <a:srgbClr val="F9A169"/>
                </a:solidFill>
                <a:ea typeface="+mn-lt"/>
                <a:cs typeface="+mn-lt"/>
              </a:rPr>
              <a:t> Apple </a:t>
            </a:r>
            <a:r>
              <a:rPr lang="en-US" dirty="0" err="1">
                <a:solidFill>
                  <a:srgbClr val="F9A169"/>
                </a:solidFill>
                <a:ea typeface="+mn-lt"/>
                <a:cs typeface="+mn-lt"/>
              </a:rPr>
              <a:t>ierīcēm</a:t>
            </a:r>
            <a:r>
              <a:rPr lang="en-US" dirty="0">
                <a:solidFill>
                  <a:srgbClr val="F9A169"/>
                </a:solidFill>
                <a:ea typeface="+mn-lt"/>
                <a:cs typeface="+mn-lt"/>
              </a:rPr>
              <a:t> </a:t>
            </a:r>
          </a:p>
          <a:p>
            <a:r>
              <a:rPr lang="en-US" dirty="0" err="1">
                <a:solidFill>
                  <a:srgbClr val="F9A169"/>
                </a:solidFill>
                <a:ea typeface="+mn-lt"/>
                <a:cs typeface="+mn-lt"/>
              </a:rPr>
              <a:t>Klikšķiniet</a:t>
            </a:r>
            <a:r>
              <a:rPr lang="en-US" dirty="0">
                <a:solidFill>
                  <a:srgbClr val="F9A169"/>
                </a:solidFill>
                <a:ea typeface="+mn-lt"/>
                <a:cs typeface="+mn-lt"/>
              </a:rPr>
              <a:t> </a:t>
            </a:r>
            <a:r>
              <a:rPr lang="en-US" dirty="0" err="1">
                <a:solidFill>
                  <a:srgbClr val="F9A169"/>
                </a:solidFill>
                <a:ea typeface="+mn-lt"/>
                <a:cs typeface="+mn-lt"/>
              </a:rPr>
              <a:t>šeit</a:t>
            </a:r>
            <a:r>
              <a:rPr lang="en-US" dirty="0">
                <a:solidFill>
                  <a:srgbClr val="F9A169"/>
                </a:solidFill>
                <a:ea typeface="+mn-lt"/>
                <a:cs typeface="+mn-lt"/>
              </a:rPr>
              <a:t> </a:t>
            </a:r>
            <a:r>
              <a:rPr lang="en-US" dirty="0" err="1">
                <a:solidFill>
                  <a:srgbClr val="F9A169"/>
                </a:solidFill>
                <a:ea typeface="+mn-lt"/>
                <a:cs typeface="+mn-lt"/>
              </a:rPr>
              <a:t>saitei</a:t>
            </a:r>
            <a:r>
              <a:rPr lang="en-US" dirty="0">
                <a:solidFill>
                  <a:srgbClr val="F9A169"/>
                </a:solidFill>
                <a:ea typeface="+mn-lt"/>
                <a:cs typeface="+mn-lt"/>
              </a:rPr>
              <a:t> </a:t>
            </a:r>
            <a:r>
              <a:rPr lang="en-US" dirty="0" err="1">
                <a:solidFill>
                  <a:srgbClr val="F9A169"/>
                </a:solidFill>
                <a:ea typeface="+mn-lt"/>
                <a:cs typeface="+mn-lt"/>
              </a:rPr>
              <a:t>uz</a:t>
            </a:r>
            <a:r>
              <a:rPr lang="en-US" dirty="0">
                <a:solidFill>
                  <a:srgbClr val="F9A169"/>
                </a:solidFill>
                <a:ea typeface="+mn-lt"/>
                <a:cs typeface="+mn-lt"/>
              </a:rPr>
              <a:t> </a:t>
            </a:r>
            <a:r>
              <a:rPr lang="en-US" dirty="0">
                <a:solidFill>
                  <a:srgbClr val="0675AD"/>
                </a:solidFill>
                <a:cs typeface="Calibri"/>
                <a:hlinkClick r:id="rId2">
                  <a:extLst>
                    <a:ext uri="{A12FA001-AC4F-418D-AE19-62706E023703}">
                      <ahyp:hlinkClr xmlns:ahyp="http://schemas.microsoft.com/office/drawing/2018/hyperlinkcolor" val="tx"/>
                    </a:ext>
                  </a:extLst>
                </a:hlinkClick>
              </a:rPr>
              <a:t>tīmekļa vietni Google Translate</a:t>
            </a:r>
            <a:endParaRPr lang="en-US" dirty="0">
              <a:solidFill>
                <a:srgbClr val="0675AD"/>
              </a:solidFill>
              <a:cs typeface="Calibri"/>
            </a:endParaRPr>
          </a:p>
          <a:p>
            <a:endParaRPr lang="en-US" dirty="0">
              <a:solidFill>
                <a:srgbClr val="0675AD"/>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6" y="309492"/>
            <a:ext cx="6091958" cy="743132"/>
          </a:xfrm>
        </p:spPr>
        <p:txBody>
          <a:bodyPr>
            <a:normAutofit/>
          </a:bodyPr>
          <a:lstStyle/>
          <a:p>
            <a:r>
              <a:rPr lang="en-IE" dirty="0" err="1"/>
              <a:t>Rīks</a:t>
            </a:r>
            <a:r>
              <a:rPr lang="en-IE" dirty="0"/>
              <a:t> - Google Translate</a:t>
            </a:r>
          </a:p>
          <a:p>
            <a:endParaRPr lang="en-IE" dirty="0"/>
          </a:p>
        </p:txBody>
      </p:sp>
      <p:pic>
        <p:nvPicPr>
          <p:cNvPr id="2050" name="Picture 2" descr="Google Translate on the App Store">
            <a:extLst>
              <a:ext uri="{FF2B5EF4-FFF2-40B4-BE49-F238E27FC236}">
                <a16:creationId xmlns:a16="http://schemas.microsoft.com/office/drawing/2014/main" id="{955B117D-D50A-78E1-D01B-773C8F74CC7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1289" y="0"/>
            <a:ext cx="3112554" cy="16340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257621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820678"/>
            <a:ext cx="11102510" cy="5205484"/>
          </a:xfrm>
        </p:spPr>
        <p:txBody>
          <a:bodyPr/>
          <a:lstStyle/>
          <a:p>
            <a:endParaRPr lang="en-US" dirty="0">
              <a:ea typeface="+mn-lt"/>
              <a:cs typeface="+mn-lt"/>
            </a:endParaRPr>
          </a:p>
          <a:p>
            <a:r>
              <a:rPr lang="en-US" dirty="0">
                <a:ea typeface="+mn-lt"/>
                <a:cs typeface="+mn-lt"/>
              </a:rPr>
              <a:t>Reverso </a:t>
            </a:r>
            <a:r>
              <a:rPr lang="en-US" dirty="0" err="1">
                <a:ea typeface="+mn-lt"/>
                <a:cs typeface="+mn-lt"/>
              </a:rPr>
              <a:t>ir</a:t>
            </a:r>
            <a:r>
              <a:rPr lang="en-US" dirty="0">
                <a:ea typeface="+mn-lt"/>
                <a:cs typeface="+mn-lt"/>
              </a:rPr>
              <a:t> </a:t>
            </a:r>
            <a:r>
              <a:rPr lang="en-US" dirty="0" err="1">
                <a:ea typeface="+mn-lt"/>
                <a:cs typeface="+mn-lt"/>
              </a:rPr>
              <a:t>uzņēmums</a:t>
            </a:r>
            <a:r>
              <a:rPr lang="en-US" dirty="0">
                <a:ea typeface="+mn-lt"/>
                <a:cs typeface="+mn-lt"/>
              </a:rPr>
              <a:t>, </a:t>
            </a:r>
            <a:r>
              <a:rPr lang="en-US" dirty="0" err="1">
                <a:ea typeface="+mn-lt"/>
                <a:cs typeface="+mn-lt"/>
              </a:rPr>
              <a:t>kas</a:t>
            </a:r>
            <a:r>
              <a:rPr lang="en-US" dirty="0">
                <a:ea typeface="+mn-lt"/>
                <a:cs typeface="+mn-lt"/>
              </a:rPr>
              <a:t> </a:t>
            </a:r>
            <a:r>
              <a:rPr lang="en-US" dirty="0" err="1">
                <a:ea typeface="+mn-lt"/>
                <a:cs typeface="+mn-lt"/>
              </a:rPr>
              <a:t>specializējas</a:t>
            </a:r>
            <a:r>
              <a:rPr lang="en-US" dirty="0">
                <a:ea typeface="+mn-lt"/>
                <a:cs typeface="+mn-lt"/>
              </a:rPr>
              <a:t> </a:t>
            </a:r>
            <a:r>
              <a:rPr lang="en-US" dirty="0" err="1">
                <a:ea typeface="+mn-lt"/>
                <a:cs typeface="+mn-lt"/>
              </a:rPr>
              <a:t>mākslīgā</a:t>
            </a:r>
            <a:r>
              <a:rPr lang="en-US" dirty="0">
                <a:ea typeface="+mn-lt"/>
                <a:cs typeface="+mn-lt"/>
              </a:rPr>
              <a:t> </a:t>
            </a:r>
            <a:r>
              <a:rPr lang="en-US" dirty="0" err="1">
                <a:ea typeface="+mn-lt"/>
                <a:cs typeface="+mn-lt"/>
              </a:rPr>
              <a:t>intelektā</a:t>
            </a:r>
            <a:r>
              <a:rPr lang="en-US" dirty="0">
                <a:ea typeface="+mn-lt"/>
                <a:cs typeface="+mn-lt"/>
              </a:rPr>
              <a:t> </a:t>
            </a:r>
            <a:r>
              <a:rPr lang="en-US" dirty="0" err="1">
                <a:ea typeface="+mn-lt"/>
                <a:cs typeface="+mn-lt"/>
              </a:rPr>
              <a:t>balstītā</a:t>
            </a:r>
            <a:r>
              <a:rPr lang="en-US" dirty="0">
                <a:ea typeface="+mn-lt"/>
                <a:cs typeface="+mn-lt"/>
              </a:rPr>
              <a:t> </a:t>
            </a:r>
            <a:r>
              <a:rPr lang="en-US" dirty="0" err="1">
                <a:ea typeface="+mn-lt"/>
                <a:cs typeface="+mn-lt"/>
              </a:rPr>
              <a:t>valodu</a:t>
            </a:r>
            <a:r>
              <a:rPr lang="en-US" dirty="0">
                <a:ea typeface="+mn-lt"/>
                <a:cs typeface="+mn-lt"/>
              </a:rPr>
              <a:t> </a:t>
            </a:r>
            <a:r>
              <a:rPr lang="en-US" dirty="0" err="1">
                <a:ea typeface="+mn-lt"/>
                <a:cs typeface="+mn-lt"/>
              </a:rPr>
              <a:t>rīkā</a:t>
            </a:r>
            <a:r>
              <a:rPr lang="en-US" dirty="0">
                <a:ea typeface="+mn-lt"/>
                <a:cs typeface="+mn-lt"/>
              </a:rPr>
              <a:t>, </a:t>
            </a:r>
            <a:r>
              <a:rPr lang="en-US" dirty="0" err="1">
                <a:ea typeface="+mn-lt"/>
                <a:cs typeface="+mn-lt"/>
              </a:rPr>
              <a:t>kas</a:t>
            </a:r>
            <a:r>
              <a:rPr lang="en-US" dirty="0">
                <a:ea typeface="+mn-lt"/>
                <a:cs typeface="+mn-lt"/>
              </a:rPr>
              <a:t> </a:t>
            </a:r>
            <a:r>
              <a:rPr lang="en-US" dirty="0" err="1">
                <a:ea typeface="+mn-lt"/>
                <a:cs typeface="+mn-lt"/>
              </a:rPr>
              <a:t>palīdz</a:t>
            </a:r>
            <a:r>
              <a:rPr lang="en-US" dirty="0">
                <a:ea typeface="+mn-lt"/>
                <a:cs typeface="+mn-lt"/>
              </a:rPr>
              <a:t> </a:t>
            </a:r>
            <a:r>
              <a:rPr lang="en-US" dirty="0" err="1">
                <a:ea typeface="+mn-lt"/>
                <a:cs typeface="+mn-lt"/>
              </a:rPr>
              <a:t>tulkot</a:t>
            </a:r>
            <a:r>
              <a:rPr lang="en-US" dirty="0">
                <a:ea typeface="+mn-lt"/>
                <a:cs typeface="+mn-lt"/>
              </a:rPr>
              <a:t> un </a:t>
            </a:r>
            <a:r>
              <a:rPr lang="en-US" dirty="0" err="1">
                <a:ea typeface="+mn-lt"/>
                <a:cs typeface="+mn-lt"/>
              </a:rPr>
              <a:t>sniedz</a:t>
            </a:r>
            <a:r>
              <a:rPr lang="en-US" dirty="0">
                <a:ea typeface="+mn-lt"/>
                <a:cs typeface="+mn-lt"/>
              </a:rPr>
              <a:t> </a:t>
            </a:r>
            <a:r>
              <a:rPr lang="en-US" dirty="0" err="1">
                <a:ea typeface="+mn-lt"/>
                <a:cs typeface="+mn-lt"/>
              </a:rPr>
              <a:t>valodas</a:t>
            </a:r>
            <a:r>
              <a:rPr lang="en-US" dirty="0">
                <a:ea typeface="+mn-lt"/>
                <a:cs typeface="+mn-lt"/>
              </a:rPr>
              <a:t> </a:t>
            </a:r>
            <a:r>
              <a:rPr lang="en-US" dirty="0" err="1">
                <a:ea typeface="+mn-lt"/>
                <a:cs typeface="+mn-lt"/>
              </a:rPr>
              <a:t>pakalpojumus</a:t>
            </a:r>
            <a:r>
              <a:rPr lang="en-US" dirty="0">
                <a:ea typeface="+mn-lt"/>
                <a:cs typeface="+mn-lt"/>
              </a:rPr>
              <a:t>. Tie </a:t>
            </a:r>
            <a:r>
              <a:rPr lang="en-US" dirty="0" err="1">
                <a:ea typeface="+mn-lt"/>
                <a:cs typeface="+mn-lt"/>
              </a:rPr>
              <a:t>ietver</a:t>
            </a:r>
            <a:r>
              <a:rPr lang="en-US" dirty="0">
                <a:ea typeface="+mn-lt"/>
                <a:cs typeface="+mn-lt"/>
              </a:rPr>
              <a:t> </a:t>
            </a:r>
            <a:r>
              <a:rPr lang="en-US" dirty="0" err="1">
                <a:ea typeface="+mn-lt"/>
                <a:cs typeface="+mn-lt"/>
              </a:rPr>
              <a:t>tiešsaistes</a:t>
            </a:r>
            <a:r>
              <a:rPr lang="en-US" dirty="0">
                <a:ea typeface="+mn-lt"/>
                <a:cs typeface="+mn-lt"/>
              </a:rPr>
              <a:t> </a:t>
            </a:r>
            <a:r>
              <a:rPr lang="en-US" dirty="0" err="1">
                <a:ea typeface="+mn-lt"/>
                <a:cs typeface="+mn-lt"/>
              </a:rPr>
              <a:t>tulkošanu</a:t>
            </a:r>
            <a:r>
              <a:rPr lang="en-US" dirty="0">
                <a:ea typeface="+mn-lt"/>
                <a:cs typeface="+mn-lt"/>
              </a:rPr>
              <a:t>, </a:t>
            </a:r>
            <a:r>
              <a:rPr lang="en-US" dirty="0" err="1">
                <a:ea typeface="+mn-lt"/>
                <a:cs typeface="+mn-lt"/>
              </a:rPr>
              <a:t>kas</a:t>
            </a:r>
            <a:r>
              <a:rPr lang="en-US" dirty="0">
                <a:ea typeface="+mn-lt"/>
                <a:cs typeface="+mn-lt"/>
              </a:rPr>
              <a:t> </a:t>
            </a:r>
            <a:r>
              <a:rPr lang="en-US" dirty="0" err="1">
                <a:ea typeface="+mn-lt"/>
                <a:cs typeface="+mn-lt"/>
              </a:rPr>
              <a:t>ir</a:t>
            </a:r>
            <a:r>
              <a:rPr lang="en-US" dirty="0">
                <a:ea typeface="+mn-lt"/>
                <a:cs typeface="+mn-lt"/>
              </a:rPr>
              <a:t> </a:t>
            </a:r>
            <a:r>
              <a:rPr lang="en-US" dirty="0" err="1">
                <a:ea typeface="+mn-lt"/>
                <a:cs typeface="+mn-lt"/>
              </a:rPr>
              <a:t>balstīta</a:t>
            </a:r>
            <a:r>
              <a:rPr lang="en-US" dirty="0">
                <a:ea typeface="+mn-lt"/>
                <a:cs typeface="+mn-lt"/>
              </a:rPr>
              <a:t> </a:t>
            </a:r>
            <a:r>
              <a:rPr lang="en-US" dirty="0" err="1">
                <a:ea typeface="+mn-lt"/>
                <a:cs typeface="+mn-lt"/>
              </a:rPr>
              <a:t>uz</a:t>
            </a:r>
            <a:r>
              <a:rPr lang="en-US" dirty="0">
                <a:ea typeface="+mn-lt"/>
                <a:cs typeface="+mn-lt"/>
              </a:rPr>
              <a:t> NMT (Neural Machine Translation), </a:t>
            </a:r>
            <a:r>
              <a:rPr lang="en-US" dirty="0" err="1">
                <a:ea typeface="+mn-lt"/>
                <a:cs typeface="+mn-lt"/>
              </a:rPr>
              <a:t>kontekstuālām</a:t>
            </a:r>
            <a:r>
              <a:rPr lang="en-US" dirty="0">
                <a:ea typeface="+mn-lt"/>
                <a:cs typeface="+mn-lt"/>
              </a:rPr>
              <a:t> </a:t>
            </a:r>
            <a:r>
              <a:rPr lang="en-US" dirty="0" err="1">
                <a:ea typeface="+mn-lt"/>
                <a:cs typeface="+mn-lt"/>
              </a:rPr>
              <a:t>vārdnīcām</a:t>
            </a:r>
            <a:r>
              <a:rPr lang="en-US" dirty="0">
                <a:ea typeface="+mn-lt"/>
                <a:cs typeface="+mn-lt"/>
              </a:rPr>
              <a:t>, </a:t>
            </a:r>
            <a:r>
              <a:rPr lang="en-US" dirty="0" err="1">
                <a:ea typeface="+mn-lt"/>
                <a:cs typeface="+mn-lt"/>
              </a:rPr>
              <a:t>tiešsaistes</a:t>
            </a:r>
            <a:r>
              <a:rPr lang="en-US" dirty="0">
                <a:ea typeface="+mn-lt"/>
                <a:cs typeface="+mn-lt"/>
              </a:rPr>
              <a:t> </a:t>
            </a:r>
            <a:r>
              <a:rPr lang="en-US" dirty="0" err="1">
                <a:ea typeface="+mn-lt"/>
                <a:cs typeface="+mn-lt"/>
              </a:rPr>
              <a:t>bilingvālām</a:t>
            </a:r>
            <a:r>
              <a:rPr lang="en-US" dirty="0">
                <a:ea typeface="+mn-lt"/>
                <a:cs typeface="+mn-lt"/>
              </a:rPr>
              <a:t> </a:t>
            </a:r>
            <a:r>
              <a:rPr lang="en-US" dirty="0" err="1">
                <a:ea typeface="+mn-lt"/>
                <a:cs typeface="+mn-lt"/>
              </a:rPr>
              <a:t>vārdnīcām</a:t>
            </a:r>
            <a:r>
              <a:rPr lang="en-US" dirty="0">
                <a:ea typeface="+mn-lt"/>
                <a:cs typeface="+mn-lt"/>
              </a:rPr>
              <a:t>, </a:t>
            </a:r>
            <a:r>
              <a:rPr lang="en-US" dirty="0" err="1">
                <a:ea typeface="+mn-lt"/>
                <a:cs typeface="+mn-lt"/>
              </a:rPr>
              <a:t>tiešsaistes</a:t>
            </a:r>
            <a:r>
              <a:rPr lang="en-US" dirty="0">
                <a:ea typeface="+mn-lt"/>
                <a:cs typeface="+mn-lt"/>
              </a:rPr>
              <a:t> </a:t>
            </a:r>
            <a:r>
              <a:rPr lang="en-US" dirty="0" err="1">
                <a:ea typeface="+mn-lt"/>
                <a:cs typeface="+mn-lt"/>
              </a:rPr>
              <a:t>divvalodu</a:t>
            </a:r>
            <a:r>
              <a:rPr lang="en-US" dirty="0">
                <a:ea typeface="+mn-lt"/>
                <a:cs typeface="+mn-lt"/>
              </a:rPr>
              <a:t> </a:t>
            </a:r>
            <a:r>
              <a:rPr lang="en-US" dirty="0" err="1">
                <a:ea typeface="+mn-lt"/>
                <a:cs typeface="+mn-lt"/>
              </a:rPr>
              <a:t>saskaņas</a:t>
            </a:r>
            <a:r>
              <a:rPr lang="en-US" dirty="0">
                <a:ea typeface="+mn-lt"/>
                <a:cs typeface="+mn-lt"/>
              </a:rPr>
              <a:t>, </a:t>
            </a:r>
            <a:r>
              <a:rPr lang="en-US" dirty="0" err="1">
                <a:ea typeface="+mn-lt"/>
                <a:cs typeface="+mn-lt"/>
              </a:rPr>
              <a:t>gramatikas</a:t>
            </a:r>
            <a:r>
              <a:rPr lang="en-US" dirty="0">
                <a:ea typeface="+mn-lt"/>
                <a:cs typeface="+mn-lt"/>
              </a:rPr>
              <a:t> un </a:t>
            </a:r>
            <a:r>
              <a:rPr lang="en-US" dirty="0" err="1">
                <a:ea typeface="+mn-lt"/>
                <a:cs typeface="+mn-lt"/>
              </a:rPr>
              <a:t>pareizrakstības</a:t>
            </a:r>
            <a:r>
              <a:rPr lang="en-US" dirty="0">
                <a:ea typeface="+mn-lt"/>
                <a:cs typeface="+mn-lt"/>
              </a:rPr>
              <a:t> </a:t>
            </a:r>
            <a:r>
              <a:rPr lang="en-US" dirty="0" err="1">
                <a:ea typeface="+mn-lt"/>
                <a:cs typeface="+mn-lt"/>
              </a:rPr>
              <a:t>pārbaudes</a:t>
            </a:r>
            <a:r>
              <a:rPr lang="en-US" dirty="0">
                <a:ea typeface="+mn-lt"/>
                <a:cs typeface="+mn-lt"/>
              </a:rPr>
              <a:t> un </a:t>
            </a:r>
            <a:r>
              <a:rPr lang="en-US" dirty="0" err="1">
                <a:ea typeface="+mn-lt"/>
                <a:cs typeface="+mn-lt"/>
              </a:rPr>
              <a:t>locījumu</a:t>
            </a:r>
            <a:r>
              <a:rPr lang="en-US" dirty="0">
                <a:ea typeface="+mn-lt"/>
                <a:cs typeface="+mn-lt"/>
              </a:rPr>
              <a:t> </a:t>
            </a:r>
            <a:r>
              <a:rPr lang="en-US" dirty="0" err="1">
                <a:ea typeface="+mn-lt"/>
                <a:cs typeface="+mn-lt"/>
              </a:rPr>
              <a:t>rīkiem</a:t>
            </a:r>
            <a:r>
              <a:rPr lang="en-US" dirty="0">
                <a:ea typeface="+mn-lt"/>
                <a:cs typeface="+mn-lt"/>
              </a:rPr>
              <a:t>. </a:t>
            </a:r>
          </a:p>
          <a:p>
            <a:endParaRPr lang="en-US" dirty="0">
              <a:solidFill>
                <a:srgbClr val="F9A169"/>
              </a:solidFill>
              <a:ea typeface="+mn-lt"/>
              <a:cs typeface="+mn-lt"/>
            </a:endParaRPr>
          </a:p>
          <a:p>
            <a:r>
              <a:rPr lang="en-US" dirty="0">
                <a:solidFill>
                  <a:srgbClr val="0675AD"/>
                </a:solidFill>
                <a:cs typeface="Calibri"/>
                <a:hlinkClick r:id="rId2">
                  <a:extLst>
                    <a:ext uri="{A12FA001-AC4F-418D-AE19-62706E023703}">
                      <ahyp:hlinkClr xmlns:ahyp="http://schemas.microsoft.com/office/drawing/2018/hyperlinkcolor" val="tx"/>
                    </a:ext>
                  </a:extLst>
                </a:hlinkClick>
              </a:rPr>
              <a:t>Klikšķiniet šeit saitei uz tīmekļa vietni Reverso</a:t>
            </a:r>
            <a:endParaRPr lang="en-US" dirty="0">
              <a:solidFill>
                <a:srgbClr val="0675AD"/>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6" y="309492"/>
            <a:ext cx="6091958" cy="743132"/>
          </a:xfrm>
        </p:spPr>
        <p:txBody>
          <a:bodyPr/>
          <a:lstStyle/>
          <a:p>
            <a:r>
              <a:rPr lang="en-IE" dirty="0" err="1"/>
              <a:t>Rīks</a:t>
            </a:r>
            <a:r>
              <a:rPr lang="en-IE" dirty="0"/>
              <a:t> - Reverso</a:t>
            </a:r>
          </a:p>
        </p:txBody>
      </p:sp>
      <p:pic>
        <p:nvPicPr>
          <p:cNvPr id="3074" name="Picture 2" descr="Reverso.net - Accueil | Facebook">
            <a:extLst>
              <a:ext uri="{FF2B5EF4-FFF2-40B4-BE49-F238E27FC236}">
                <a16:creationId xmlns:a16="http://schemas.microsoft.com/office/drawing/2014/main" id="{1D0409CE-B858-3C6C-729D-DC3A0E2A083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91193" y="288836"/>
            <a:ext cx="1323198" cy="13231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024539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833378"/>
            <a:ext cx="11102510" cy="5205484"/>
          </a:xfrm>
        </p:spPr>
        <p:txBody>
          <a:bodyPr/>
          <a:lstStyle/>
          <a:p>
            <a:endParaRPr lang="en-US" dirty="0">
              <a:ea typeface="+mn-lt"/>
              <a:cs typeface="+mn-lt"/>
            </a:endParaRPr>
          </a:p>
          <a:p>
            <a:r>
              <a:rPr lang="en-US" i="0" dirty="0" err="1">
                <a:solidFill>
                  <a:srgbClr val="5E5E5E"/>
                </a:solidFill>
                <a:effectLst/>
              </a:rPr>
              <a:t>Tautā</a:t>
            </a:r>
            <a:r>
              <a:rPr lang="en-US" i="0" dirty="0">
                <a:solidFill>
                  <a:srgbClr val="5E5E5E"/>
                </a:solidFill>
                <a:effectLst/>
              </a:rPr>
              <a:t> </a:t>
            </a:r>
            <a:r>
              <a:rPr lang="en-US" i="0" dirty="0" err="1">
                <a:solidFill>
                  <a:srgbClr val="5E5E5E"/>
                </a:solidFill>
                <a:effectLst/>
              </a:rPr>
              <a:t>iemīļots</a:t>
            </a:r>
            <a:r>
              <a:rPr lang="en-US" i="0" dirty="0">
                <a:solidFill>
                  <a:srgbClr val="5E5E5E"/>
                </a:solidFill>
                <a:effectLst/>
              </a:rPr>
              <a:t> </a:t>
            </a:r>
            <a:r>
              <a:rPr lang="en-US" i="0" dirty="0" err="1">
                <a:solidFill>
                  <a:srgbClr val="5E5E5E"/>
                </a:solidFill>
                <a:effectLst/>
              </a:rPr>
              <a:t>šis</a:t>
            </a:r>
            <a:r>
              <a:rPr lang="en-US" i="0" dirty="0">
                <a:solidFill>
                  <a:srgbClr val="5E5E5E"/>
                </a:solidFill>
                <a:effectLst/>
              </a:rPr>
              <a:t> </a:t>
            </a:r>
            <a:r>
              <a:rPr lang="en-US" i="0" dirty="0" err="1">
                <a:solidFill>
                  <a:srgbClr val="5E5E5E"/>
                </a:solidFill>
                <a:effectLst/>
              </a:rPr>
              <a:t>unikālais</a:t>
            </a:r>
            <a:r>
              <a:rPr lang="en-US" i="0" dirty="0">
                <a:solidFill>
                  <a:srgbClr val="5E5E5E"/>
                </a:solidFill>
                <a:effectLst/>
              </a:rPr>
              <a:t> </a:t>
            </a:r>
            <a:r>
              <a:rPr lang="en-US" i="0" dirty="0" err="1">
                <a:solidFill>
                  <a:srgbClr val="5E5E5E"/>
                </a:solidFill>
                <a:effectLst/>
              </a:rPr>
              <a:t>tulkošanas</a:t>
            </a:r>
            <a:r>
              <a:rPr lang="en-US" i="0" dirty="0">
                <a:solidFill>
                  <a:srgbClr val="5E5E5E"/>
                </a:solidFill>
                <a:effectLst/>
              </a:rPr>
              <a:t> </a:t>
            </a:r>
            <a:r>
              <a:rPr lang="en-US" i="0" dirty="0" err="1">
                <a:solidFill>
                  <a:srgbClr val="5E5E5E"/>
                </a:solidFill>
                <a:effectLst/>
              </a:rPr>
              <a:t>rīks</a:t>
            </a:r>
            <a:r>
              <a:rPr lang="en-US" i="0" dirty="0">
                <a:solidFill>
                  <a:srgbClr val="5E5E5E"/>
                </a:solidFill>
                <a:effectLst/>
              </a:rPr>
              <a:t> </a:t>
            </a:r>
            <a:r>
              <a:rPr lang="en-US" i="0" dirty="0" err="1">
                <a:solidFill>
                  <a:srgbClr val="5E5E5E"/>
                </a:solidFill>
                <a:effectLst/>
              </a:rPr>
              <a:t>apvieno</a:t>
            </a:r>
            <a:r>
              <a:rPr lang="en-US" i="0" dirty="0">
                <a:solidFill>
                  <a:srgbClr val="5E5E5E"/>
                </a:solidFill>
                <a:effectLst/>
              </a:rPr>
              <a:t> </a:t>
            </a:r>
            <a:r>
              <a:rPr lang="en-US" i="0" dirty="0" err="1">
                <a:solidFill>
                  <a:srgbClr val="5E5E5E"/>
                </a:solidFill>
                <a:effectLst/>
              </a:rPr>
              <a:t>vārdnīcu</a:t>
            </a:r>
            <a:r>
              <a:rPr lang="en-US" i="0" dirty="0">
                <a:solidFill>
                  <a:srgbClr val="5E5E5E"/>
                </a:solidFill>
                <a:effectLst/>
              </a:rPr>
              <a:t> </a:t>
            </a:r>
            <a:r>
              <a:rPr lang="en-US" i="0" dirty="0" err="1">
                <a:solidFill>
                  <a:srgbClr val="5E5E5E"/>
                </a:solidFill>
                <a:effectLst/>
              </a:rPr>
              <a:t>ar</a:t>
            </a:r>
            <a:r>
              <a:rPr lang="en-US" i="0" dirty="0">
                <a:solidFill>
                  <a:srgbClr val="5E5E5E"/>
                </a:solidFill>
                <a:effectLst/>
              </a:rPr>
              <a:t> </a:t>
            </a:r>
            <a:r>
              <a:rPr lang="en-US" i="0" dirty="0" err="1">
                <a:solidFill>
                  <a:srgbClr val="5E5E5E"/>
                </a:solidFill>
                <a:effectLst/>
              </a:rPr>
              <a:t>meklētāju</a:t>
            </a:r>
            <a:r>
              <a:rPr lang="en-US" i="0" dirty="0">
                <a:solidFill>
                  <a:srgbClr val="5E5E5E"/>
                </a:solidFill>
                <a:effectLst/>
              </a:rPr>
              <a:t>, </a:t>
            </a:r>
            <a:r>
              <a:rPr lang="en-US" i="0" dirty="0" err="1">
                <a:solidFill>
                  <a:srgbClr val="5E5E5E"/>
                </a:solidFill>
                <a:effectLst/>
              </a:rPr>
              <a:t>tādejādi</a:t>
            </a:r>
            <a:r>
              <a:rPr lang="en-US" i="0" dirty="0">
                <a:solidFill>
                  <a:srgbClr val="5E5E5E"/>
                </a:solidFill>
                <a:effectLst/>
              </a:rPr>
              <a:t> </a:t>
            </a:r>
            <a:r>
              <a:rPr lang="en-US" i="0" dirty="0" err="1">
                <a:solidFill>
                  <a:srgbClr val="5E5E5E"/>
                </a:solidFill>
                <a:effectLst/>
              </a:rPr>
              <a:t>jūs</a:t>
            </a:r>
            <a:r>
              <a:rPr lang="en-US" i="0" dirty="0">
                <a:solidFill>
                  <a:srgbClr val="5E5E5E"/>
                </a:solidFill>
                <a:effectLst/>
              </a:rPr>
              <a:t> </a:t>
            </a:r>
            <a:r>
              <a:rPr lang="en-US" i="0" dirty="0" err="1">
                <a:solidFill>
                  <a:srgbClr val="5E5E5E"/>
                </a:solidFill>
                <a:effectLst/>
              </a:rPr>
              <a:t>variet</a:t>
            </a:r>
            <a:r>
              <a:rPr lang="en-US" i="0" dirty="0">
                <a:solidFill>
                  <a:srgbClr val="5E5E5E"/>
                </a:solidFill>
                <a:effectLst/>
              </a:rPr>
              <a:t> </a:t>
            </a:r>
            <a:r>
              <a:rPr lang="en-US" i="0" dirty="0" err="1">
                <a:solidFill>
                  <a:srgbClr val="5E5E5E"/>
                </a:solidFill>
                <a:effectLst/>
              </a:rPr>
              <a:t>meklēt</a:t>
            </a:r>
            <a:r>
              <a:rPr lang="en-US" i="0" dirty="0">
                <a:solidFill>
                  <a:srgbClr val="5E5E5E"/>
                </a:solidFill>
                <a:effectLst/>
              </a:rPr>
              <a:t> </a:t>
            </a:r>
            <a:r>
              <a:rPr lang="en-US" i="0" dirty="0" err="1">
                <a:solidFill>
                  <a:srgbClr val="5E5E5E"/>
                </a:solidFill>
                <a:effectLst/>
              </a:rPr>
              <a:t>bilingvālus</a:t>
            </a:r>
            <a:r>
              <a:rPr lang="en-US" i="0" dirty="0">
                <a:solidFill>
                  <a:srgbClr val="5E5E5E"/>
                </a:solidFill>
                <a:effectLst/>
              </a:rPr>
              <a:t> </a:t>
            </a:r>
            <a:r>
              <a:rPr lang="en-US" i="0" dirty="0" err="1">
                <a:solidFill>
                  <a:srgbClr val="5E5E5E"/>
                </a:solidFill>
                <a:effectLst/>
              </a:rPr>
              <a:t>tekstus</a:t>
            </a:r>
            <a:r>
              <a:rPr lang="en-US" i="0" dirty="0">
                <a:solidFill>
                  <a:srgbClr val="5E5E5E"/>
                </a:solidFill>
                <a:effectLst/>
              </a:rPr>
              <a:t>, </a:t>
            </a:r>
            <a:r>
              <a:rPr lang="en-US" i="0" dirty="0" err="1">
                <a:solidFill>
                  <a:srgbClr val="5E5E5E"/>
                </a:solidFill>
                <a:effectLst/>
              </a:rPr>
              <a:t>vārdus</a:t>
            </a:r>
            <a:r>
              <a:rPr lang="en-US" i="0" dirty="0">
                <a:solidFill>
                  <a:srgbClr val="5E5E5E"/>
                </a:solidFill>
                <a:effectLst/>
              </a:rPr>
              <a:t> un </a:t>
            </a:r>
            <a:r>
              <a:rPr lang="en-US" i="0" dirty="0" err="1">
                <a:solidFill>
                  <a:srgbClr val="5E5E5E"/>
                </a:solidFill>
                <a:effectLst/>
              </a:rPr>
              <a:t>izteicienus</a:t>
            </a:r>
            <a:r>
              <a:rPr lang="en-US" i="0" dirty="0">
                <a:solidFill>
                  <a:srgbClr val="5E5E5E"/>
                </a:solidFill>
                <a:effectLst/>
              </a:rPr>
              <a:t> </a:t>
            </a:r>
            <a:r>
              <a:rPr lang="en-US" i="0" dirty="0" err="1">
                <a:solidFill>
                  <a:srgbClr val="5E5E5E"/>
                </a:solidFill>
                <a:effectLst/>
              </a:rPr>
              <a:t>dažādās</a:t>
            </a:r>
            <a:r>
              <a:rPr lang="en-US" i="0" dirty="0">
                <a:solidFill>
                  <a:srgbClr val="5E5E5E"/>
                </a:solidFill>
                <a:effectLst/>
              </a:rPr>
              <a:t> </a:t>
            </a:r>
            <a:r>
              <a:rPr lang="en-US" i="0" dirty="0" err="1">
                <a:solidFill>
                  <a:srgbClr val="5E5E5E"/>
                </a:solidFill>
                <a:effectLst/>
              </a:rPr>
              <a:t>valodās</a:t>
            </a:r>
            <a:r>
              <a:rPr lang="en-US" i="0" dirty="0">
                <a:solidFill>
                  <a:srgbClr val="5E5E5E"/>
                </a:solidFill>
                <a:effectLst/>
              </a:rPr>
              <a:t>, </a:t>
            </a:r>
            <a:r>
              <a:rPr lang="en-US" i="0" dirty="0" err="1">
                <a:solidFill>
                  <a:srgbClr val="5E5E5E"/>
                </a:solidFill>
                <a:effectLst/>
              </a:rPr>
              <a:t>lai</a:t>
            </a:r>
            <a:r>
              <a:rPr lang="en-US" i="0" dirty="0">
                <a:solidFill>
                  <a:srgbClr val="5E5E5E"/>
                </a:solidFill>
                <a:effectLst/>
              </a:rPr>
              <a:t> </a:t>
            </a:r>
            <a:r>
              <a:rPr lang="en-US" i="0" dirty="0" err="1">
                <a:solidFill>
                  <a:srgbClr val="5E5E5E"/>
                </a:solidFill>
                <a:effectLst/>
              </a:rPr>
              <a:t>pārbaudītu</a:t>
            </a:r>
            <a:r>
              <a:rPr lang="en-US" i="0" dirty="0">
                <a:solidFill>
                  <a:srgbClr val="5E5E5E"/>
                </a:solidFill>
                <a:effectLst/>
              </a:rPr>
              <a:t> to </a:t>
            </a:r>
            <a:r>
              <a:rPr lang="en-US" i="0" dirty="0" err="1">
                <a:solidFill>
                  <a:srgbClr val="5E5E5E"/>
                </a:solidFill>
                <a:effectLst/>
              </a:rPr>
              <a:t>nozīmes</a:t>
            </a:r>
            <a:r>
              <a:rPr lang="en-US" i="0" dirty="0">
                <a:solidFill>
                  <a:srgbClr val="5E5E5E"/>
                </a:solidFill>
                <a:effectLst/>
              </a:rPr>
              <a:t> un </a:t>
            </a:r>
            <a:r>
              <a:rPr lang="en-US" i="0" dirty="0" err="1">
                <a:solidFill>
                  <a:srgbClr val="5E5E5E"/>
                </a:solidFill>
                <a:effectLst/>
              </a:rPr>
              <a:t>kontekstuālos</a:t>
            </a:r>
            <a:r>
              <a:rPr lang="en-US" i="0" dirty="0">
                <a:solidFill>
                  <a:srgbClr val="5E5E5E"/>
                </a:solidFill>
                <a:effectLst/>
              </a:rPr>
              <a:t> </a:t>
            </a:r>
            <a:r>
              <a:rPr lang="en-US" i="0" dirty="0" err="1">
                <a:solidFill>
                  <a:srgbClr val="5E5E5E"/>
                </a:solidFill>
                <a:effectLst/>
              </a:rPr>
              <a:t>tulkojumus</a:t>
            </a:r>
            <a:r>
              <a:rPr lang="en-US" i="0" dirty="0">
                <a:solidFill>
                  <a:srgbClr val="5E5E5E"/>
                </a:solidFill>
                <a:effectLst/>
              </a:rPr>
              <a:t>. </a:t>
            </a:r>
          </a:p>
          <a:p>
            <a:r>
              <a:rPr lang="en-US" i="0" strike="noStrike" dirty="0" err="1">
                <a:solidFill>
                  <a:srgbClr val="5E5E5E"/>
                </a:solidFill>
                <a:effectLst/>
              </a:rPr>
              <a:t>Linguee</a:t>
            </a:r>
            <a:r>
              <a:rPr lang="en-US" i="0" dirty="0">
                <a:solidFill>
                  <a:srgbClr val="5E5E5E"/>
                </a:solidFill>
                <a:effectLst/>
              </a:rPr>
              <a:t> </a:t>
            </a:r>
            <a:r>
              <a:rPr lang="en-US" i="0" dirty="0" err="1">
                <a:solidFill>
                  <a:srgbClr val="5E5E5E"/>
                </a:solidFill>
                <a:effectLst/>
              </a:rPr>
              <a:t>arī</a:t>
            </a:r>
            <a:r>
              <a:rPr lang="en-US" i="0" dirty="0">
                <a:solidFill>
                  <a:srgbClr val="5E5E5E"/>
                </a:solidFill>
                <a:effectLst/>
              </a:rPr>
              <a:t> </a:t>
            </a:r>
            <a:r>
              <a:rPr lang="en-US" i="0" dirty="0" err="1">
                <a:solidFill>
                  <a:srgbClr val="5E5E5E"/>
                </a:solidFill>
                <a:effectLst/>
              </a:rPr>
              <a:t>meklē</a:t>
            </a:r>
            <a:r>
              <a:rPr lang="en-US" i="0" dirty="0">
                <a:solidFill>
                  <a:srgbClr val="5E5E5E"/>
                </a:solidFill>
                <a:effectLst/>
              </a:rPr>
              <a:t> </a:t>
            </a:r>
            <a:r>
              <a:rPr lang="en-US" i="0" dirty="0" err="1">
                <a:solidFill>
                  <a:srgbClr val="5E5E5E"/>
                </a:solidFill>
                <a:effectLst/>
              </a:rPr>
              <a:t>tīmeklī</a:t>
            </a:r>
            <a:r>
              <a:rPr lang="en-US" i="0" dirty="0">
                <a:solidFill>
                  <a:srgbClr val="5E5E5E"/>
                </a:solidFill>
                <a:effectLst/>
              </a:rPr>
              <a:t> </a:t>
            </a:r>
            <a:r>
              <a:rPr lang="en-US" i="0" dirty="0" err="1">
                <a:solidFill>
                  <a:srgbClr val="5E5E5E"/>
                </a:solidFill>
                <a:effectLst/>
              </a:rPr>
              <a:t>attiecīgi</a:t>
            </a:r>
            <a:r>
              <a:rPr lang="en-US" i="0" dirty="0">
                <a:solidFill>
                  <a:srgbClr val="5E5E5E"/>
                </a:solidFill>
                <a:effectLst/>
              </a:rPr>
              <a:t> </a:t>
            </a:r>
            <a:r>
              <a:rPr lang="en-US" i="0" dirty="0" err="1">
                <a:solidFill>
                  <a:srgbClr val="5E5E5E"/>
                </a:solidFill>
                <a:effectLst/>
              </a:rPr>
              <a:t>pārtulkotus</a:t>
            </a:r>
            <a:r>
              <a:rPr lang="en-US" i="0" dirty="0">
                <a:solidFill>
                  <a:srgbClr val="5E5E5E"/>
                </a:solidFill>
                <a:effectLst/>
              </a:rPr>
              <a:t> </a:t>
            </a:r>
            <a:r>
              <a:rPr lang="en-US" i="0" dirty="0" err="1">
                <a:solidFill>
                  <a:srgbClr val="5E5E5E"/>
                </a:solidFill>
                <a:effectLst/>
              </a:rPr>
              <a:t>dokumentus</a:t>
            </a:r>
            <a:r>
              <a:rPr lang="en-US" i="0" dirty="0">
                <a:solidFill>
                  <a:srgbClr val="5E5E5E"/>
                </a:solidFill>
                <a:effectLst/>
              </a:rPr>
              <a:t> un </a:t>
            </a:r>
            <a:r>
              <a:rPr lang="en-US" i="0" dirty="0" err="1">
                <a:solidFill>
                  <a:srgbClr val="5E5E5E"/>
                </a:solidFill>
                <a:effectLst/>
              </a:rPr>
              <a:t>parāda</a:t>
            </a:r>
            <a:r>
              <a:rPr lang="en-US" i="0" dirty="0">
                <a:solidFill>
                  <a:srgbClr val="5E5E5E"/>
                </a:solidFill>
                <a:effectLst/>
              </a:rPr>
              <a:t> </a:t>
            </a:r>
            <a:r>
              <a:rPr lang="en-US" i="0" dirty="0" err="1">
                <a:solidFill>
                  <a:srgbClr val="5E5E5E"/>
                </a:solidFill>
                <a:effectLst/>
              </a:rPr>
              <a:t>jums</a:t>
            </a:r>
            <a:r>
              <a:rPr lang="en-US" i="0" dirty="0">
                <a:solidFill>
                  <a:srgbClr val="5E5E5E"/>
                </a:solidFill>
                <a:effectLst/>
              </a:rPr>
              <a:t>, </a:t>
            </a:r>
            <a:r>
              <a:rPr lang="en-US" i="0" dirty="0" err="1">
                <a:solidFill>
                  <a:srgbClr val="5E5E5E"/>
                </a:solidFill>
                <a:effectLst/>
              </a:rPr>
              <a:t>kā</a:t>
            </a:r>
            <a:r>
              <a:rPr lang="en-US" i="0" dirty="0">
                <a:solidFill>
                  <a:srgbClr val="5E5E5E"/>
                </a:solidFill>
                <a:effectLst/>
              </a:rPr>
              <a:t> </a:t>
            </a:r>
            <a:r>
              <a:rPr lang="en-US" i="0" dirty="0" err="1">
                <a:solidFill>
                  <a:srgbClr val="5E5E5E"/>
                </a:solidFill>
                <a:effectLst/>
              </a:rPr>
              <a:t>vārdi</a:t>
            </a:r>
            <a:r>
              <a:rPr lang="en-US" i="0" dirty="0">
                <a:solidFill>
                  <a:srgbClr val="5E5E5E"/>
                </a:solidFill>
                <a:effectLst/>
              </a:rPr>
              <a:t> </a:t>
            </a:r>
            <a:r>
              <a:rPr lang="en-US" i="0" dirty="0" err="1">
                <a:solidFill>
                  <a:srgbClr val="5E5E5E"/>
                </a:solidFill>
                <a:effectLst/>
              </a:rPr>
              <a:t>tiek</a:t>
            </a:r>
            <a:r>
              <a:rPr lang="en-US" i="0" dirty="0">
                <a:solidFill>
                  <a:srgbClr val="5E5E5E"/>
                </a:solidFill>
                <a:effectLst/>
              </a:rPr>
              <a:t> </a:t>
            </a:r>
            <a:r>
              <a:rPr lang="en-US" i="0" dirty="0" err="1">
                <a:solidFill>
                  <a:srgbClr val="5E5E5E"/>
                </a:solidFill>
                <a:effectLst/>
              </a:rPr>
              <a:t>tulkoti</a:t>
            </a:r>
            <a:r>
              <a:rPr lang="en-US" i="0" dirty="0">
                <a:solidFill>
                  <a:srgbClr val="5E5E5E"/>
                </a:solidFill>
                <a:effectLst/>
              </a:rPr>
              <a:t> </a:t>
            </a:r>
            <a:r>
              <a:rPr lang="en-US" i="0" dirty="0" err="1">
                <a:solidFill>
                  <a:srgbClr val="5E5E5E"/>
                </a:solidFill>
                <a:effectLst/>
              </a:rPr>
              <a:t>internetā</a:t>
            </a:r>
            <a:r>
              <a:rPr lang="en-US" i="0" dirty="0">
                <a:solidFill>
                  <a:srgbClr val="5E5E5E"/>
                </a:solidFill>
                <a:effectLst/>
              </a:rPr>
              <a:t>. To </a:t>
            </a:r>
            <a:r>
              <a:rPr lang="en-US" i="0" dirty="0" err="1">
                <a:solidFill>
                  <a:srgbClr val="5E5E5E"/>
                </a:solidFill>
                <a:effectLst/>
              </a:rPr>
              <a:t>bieži</a:t>
            </a:r>
            <a:r>
              <a:rPr lang="en-US" i="0" dirty="0">
                <a:solidFill>
                  <a:srgbClr val="5E5E5E"/>
                </a:solidFill>
                <a:effectLst/>
              </a:rPr>
              <a:t> </a:t>
            </a:r>
            <a:r>
              <a:rPr lang="en-US" i="0" dirty="0" err="1">
                <a:solidFill>
                  <a:srgbClr val="5E5E5E"/>
                </a:solidFill>
                <a:effectLst/>
              </a:rPr>
              <a:t>lieto</a:t>
            </a:r>
            <a:r>
              <a:rPr lang="en-US" i="0" dirty="0">
                <a:solidFill>
                  <a:srgbClr val="5E5E5E"/>
                </a:solidFill>
                <a:effectLst/>
              </a:rPr>
              <a:t> </a:t>
            </a:r>
            <a:r>
              <a:rPr lang="en-US" i="0" dirty="0" err="1">
                <a:solidFill>
                  <a:srgbClr val="5E5E5E"/>
                </a:solidFill>
                <a:effectLst/>
              </a:rPr>
              <a:t>saistībā</a:t>
            </a:r>
            <a:r>
              <a:rPr lang="en-US" i="0" dirty="0">
                <a:solidFill>
                  <a:srgbClr val="5E5E5E"/>
                </a:solidFill>
                <a:effectLst/>
              </a:rPr>
              <a:t> </a:t>
            </a:r>
            <a:r>
              <a:rPr lang="en-US" i="0" dirty="0" err="1">
                <a:solidFill>
                  <a:srgbClr val="5E5E5E"/>
                </a:solidFill>
                <a:effectLst/>
              </a:rPr>
              <a:t>ar</a:t>
            </a:r>
            <a:r>
              <a:rPr lang="en-US" i="0" dirty="0">
                <a:solidFill>
                  <a:srgbClr val="5E5E5E"/>
                </a:solidFill>
                <a:effectLst/>
              </a:rPr>
              <a:t> Google Images, </a:t>
            </a:r>
            <a:r>
              <a:rPr lang="en-US" i="0" dirty="0" err="1">
                <a:solidFill>
                  <a:srgbClr val="5E5E5E"/>
                </a:solidFill>
                <a:effectLst/>
              </a:rPr>
              <a:t>lai</a:t>
            </a:r>
            <a:r>
              <a:rPr lang="en-US" i="0" dirty="0">
                <a:solidFill>
                  <a:srgbClr val="5E5E5E"/>
                </a:solidFill>
                <a:effectLst/>
              </a:rPr>
              <a:t> </a:t>
            </a:r>
            <a:r>
              <a:rPr lang="en-US" i="0" dirty="0" err="1">
                <a:solidFill>
                  <a:srgbClr val="5E5E5E"/>
                </a:solidFill>
                <a:effectLst/>
              </a:rPr>
              <a:t>palīdzētu</a:t>
            </a:r>
            <a:r>
              <a:rPr lang="en-US" i="0" dirty="0">
                <a:solidFill>
                  <a:srgbClr val="5E5E5E"/>
                </a:solidFill>
                <a:effectLst/>
              </a:rPr>
              <a:t> </a:t>
            </a:r>
            <a:r>
              <a:rPr lang="en-US" i="0" dirty="0" err="1">
                <a:solidFill>
                  <a:srgbClr val="5E5E5E"/>
                </a:solidFill>
                <a:effectLst/>
              </a:rPr>
              <a:t>tulkotājiem</a:t>
            </a:r>
            <a:r>
              <a:rPr lang="en-US" dirty="0">
                <a:solidFill>
                  <a:srgbClr val="5E5E5E"/>
                </a:solidFill>
              </a:rPr>
              <a:t>, </a:t>
            </a:r>
            <a:r>
              <a:rPr lang="en-US" dirty="0" err="1">
                <a:solidFill>
                  <a:srgbClr val="5E5E5E"/>
                </a:solidFill>
              </a:rPr>
              <a:t>kā</a:t>
            </a:r>
            <a:r>
              <a:rPr lang="en-US" dirty="0">
                <a:solidFill>
                  <a:srgbClr val="5E5E5E"/>
                </a:solidFill>
              </a:rPr>
              <a:t> </a:t>
            </a:r>
            <a:r>
              <a:rPr lang="en-US" dirty="0" err="1">
                <a:solidFill>
                  <a:srgbClr val="5E5E5E"/>
                </a:solidFill>
              </a:rPr>
              <a:t>arī</a:t>
            </a:r>
            <a:r>
              <a:rPr lang="en-US" dirty="0">
                <a:solidFill>
                  <a:srgbClr val="5E5E5E"/>
                </a:solidFill>
              </a:rPr>
              <a:t> </a:t>
            </a:r>
            <a:r>
              <a:rPr lang="en-US" dirty="0" err="1">
                <a:solidFill>
                  <a:srgbClr val="5E5E5E"/>
                </a:solidFill>
              </a:rPr>
              <a:t>valodu</a:t>
            </a:r>
            <a:r>
              <a:rPr lang="en-US" dirty="0">
                <a:solidFill>
                  <a:srgbClr val="5E5E5E"/>
                </a:solidFill>
              </a:rPr>
              <a:t> </a:t>
            </a:r>
            <a:r>
              <a:rPr lang="en-US" dirty="0" err="1">
                <a:solidFill>
                  <a:srgbClr val="5E5E5E"/>
                </a:solidFill>
              </a:rPr>
              <a:t>apguvējiem</a:t>
            </a:r>
            <a:r>
              <a:rPr lang="en-US" i="0" dirty="0">
                <a:solidFill>
                  <a:srgbClr val="5E5E5E"/>
                </a:solidFill>
                <a:effectLst/>
              </a:rPr>
              <a:t>.</a:t>
            </a:r>
            <a:endParaRPr lang="en-IE" dirty="0">
              <a:solidFill>
                <a:srgbClr val="5E5E5E"/>
              </a:solidFill>
            </a:endParaRPr>
          </a:p>
          <a:p>
            <a:endParaRPr lang="en-US" dirty="0">
              <a:solidFill>
                <a:srgbClr val="F9A169"/>
              </a:solidFill>
              <a:ea typeface="+mn-lt"/>
              <a:cs typeface="+mn-lt"/>
            </a:endParaRPr>
          </a:p>
          <a:p>
            <a:r>
              <a:rPr lang="en-US" dirty="0">
                <a:solidFill>
                  <a:srgbClr val="0675AD"/>
                </a:solidFill>
                <a:cs typeface="Calibri"/>
                <a:hlinkClick r:id="rId2">
                  <a:extLst>
                    <a:ext uri="{A12FA001-AC4F-418D-AE19-62706E023703}">
                      <ahyp:hlinkClr xmlns:ahyp="http://schemas.microsoft.com/office/drawing/2018/hyperlinkcolor" val="tx"/>
                    </a:ext>
                  </a:extLst>
                </a:hlinkClick>
              </a:rPr>
              <a:t>Klikšķiniet šeit saitei uz tīmekļa vietni Linguee</a:t>
            </a:r>
            <a:endParaRPr lang="en-US" dirty="0">
              <a:solidFill>
                <a:srgbClr val="0675AD"/>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6" y="309492"/>
            <a:ext cx="6091958" cy="743132"/>
          </a:xfrm>
        </p:spPr>
        <p:txBody>
          <a:bodyPr/>
          <a:lstStyle/>
          <a:p>
            <a:r>
              <a:rPr lang="en-IE" dirty="0" err="1"/>
              <a:t>Rīks</a:t>
            </a:r>
            <a:r>
              <a:rPr lang="en-IE" dirty="0"/>
              <a:t> - Linguee</a:t>
            </a:r>
          </a:p>
          <a:p>
            <a:endParaRPr lang="en-IE" dirty="0"/>
          </a:p>
        </p:txBody>
      </p:sp>
      <p:pic>
        <p:nvPicPr>
          <p:cNvPr id="4100" name="Picture 4" descr="Linguee - Wikipedia">
            <a:extLst>
              <a:ext uri="{FF2B5EF4-FFF2-40B4-BE49-F238E27FC236}">
                <a16:creationId xmlns:a16="http://schemas.microsoft.com/office/drawing/2014/main" id="{5AC92686-E3B3-25C1-BBF6-175531271FA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39024" y="316744"/>
            <a:ext cx="2849526" cy="10721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57382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23D5F8-DEDA-D320-3B92-C990B95B2700}"/>
              </a:ext>
            </a:extLst>
          </p:cNvPr>
          <p:cNvSpPr>
            <a:spLocks noGrp="1"/>
          </p:cNvSpPr>
          <p:nvPr>
            <p:ph type="body" sz="quarter" idx="27"/>
          </p:nvPr>
        </p:nvSpPr>
        <p:spPr>
          <a:xfrm>
            <a:off x="447066" y="1803226"/>
            <a:ext cx="5198821" cy="3905086"/>
          </a:xfrm>
        </p:spPr>
        <p:txBody>
          <a:bodyPr/>
          <a:lstStyle/>
          <a:p>
            <a:r>
              <a:rPr lang="en-US" dirty="0" err="1"/>
              <a:t>Iespējams</a:t>
            </a:r>
            <a:r>
              <a:rPr lang="en-US" dirty="0"/>
              <a:t> </a:t>
            </a:r>
            <a:r>
              <a:rPr lang="en-US" dirty="0" err="1"/>
              <a:t>jūs</a:t>
            </a:r>
            <a:r>
              <a:rPr lang="en-US" dirty="0"/>
              <a:t> </a:t>
            </a:r>
            <a:r>
              <a:rPr lang="en-US" dirty="0" err="1"/>
              <a:t>pamanījāt</a:t>
            </a:r>
            <a:r>
              <a:rPr lang="en-US" dirty="0"/>
              <a:t> </a:t>
            </a:r>
            <a:r>
              <a:rPr lang="en-US" dirty="0" err="1"/>
              <a:t>paziņojumu</a:t>
            </a:r>
            <a:r>
              <a:rPr lang="en-US" dirty="0"/>
              <a:t>, </a:t>
            </a:r>
            <a:r>
              <a:rPr lang="en-US" dirty="0" err="1"/>
              <a:t>ka</a:t>
            </a:r>
            <a:r>
              <a:rPr lang="en-US" dirty="0"/>
              <a:t> </a:t>
            </a:r>
            <a:r>
              <a:rPr lang="en-US" dirty="0" err="1"/>
              <a:t>šis</a:t>
            </a:r>
            <a:r>
              <a:rPr lang="en-US" dirty="0"/>
              <a:t> </a:t>
            </a:r>
            <a:r>
              <a:rPr lang="en-US" dirty="0" err="1"/>
              <a:t>raksts</a:t>
            </a:r>
            <a:r>
              <a:rPr lang="en-US" dirty="0"/>
              <a:t> </a:t>
            </a:r>
            <a:r>
              <a:rPr lang="en-US" dirty="0" err="1"/>
              <a:t>sniedz</a:t>
            </a:r>
            <a:r>
              <a:rPr lang="en-US" dirty="0"/>
              <a:t>  </a:t>
            </a:r>
            <a:r>
              <a:rPr lang="en-US" dirty="0" err="1"/>
              <a:t>labu</a:t>
            </a:r>
            <a:r>
              <a:rPr lang="en-US" dirty="0"/>
              <a:t> </a:t>
            </a:r>
            <a:r>
              <a:rPr lang="en-US" dirty="0" err="1"/>
              <a:t>ieskatu</a:t>
            </a:r>
            <a:r>
              <a:rPr lang="en-US" dirty="0"/>
              <a:t>, </a:t>
            </a:r>
            <a:r>
              <a:rPr lang="en-US" dirty="0" err="1"/>
              <a:t>kā</a:t>
            </a:r>
            <a:r>
              <a:rPr lang="en-US" dirty="0"/>
              <a:t> </a:t>
            </a:r>
            <a:r>
              <a:rPr lang="en-US" dirty="0" err="1"/>
              <a:t>izskaidrot</a:t>
            </a:r>
            <a:r>
              <a:rPr lang="en-US" dirty="0"/>
              <a:t> </a:t>
            </a:r>
            <a:r>
              <a:rPr lang="en-US" dirty="0" err="1"/>
              <a:t>lielo</a:t>
            </a:r>
            <a:r>
              <a:rPr lang="en-US" dirty="0"/>
              <a:t> </a:t>
            </a:r>
            <a:r>
              <a:rPr lang="en-US" dirty="0" err="1"/>
              <a:t>atšķirību</a:t>
            </a:r>
            <a:r>
              <a:rPr lang="en-US" dirty="0"/>
              <a:t> </a:t>
            </a:r>
            <a:r>
              <a:rPr lang="en-US" dirty="0" err="1"/>
              <a:t>digitālajās</a:t>
            </a:r>
            <a:r>
              <a:rPr lang="en-US" dirty="0"/>
              <a:t> </a:t>
            </a:r>
            <a:r>
              <a:rPr lang="en-US" dirty="0" err="1"/>
              <a:t>prasmēs</a:t>
            </a:r>
            <a:r>
              <a:rPr lang="en-US" dirty="0"/>
              <a:t> </a:t>
            </a:r>
            <a:r>
              <a:rPr lang="en-US" dirty="0" err="1"/>
              <a:t>iebraukušajiem</a:t>
            </a:r>
            <a:r>
              <a:rPr lang="en-GB" dirty="0">
                <a:solidFill>
                  <a:schemeClr val="tx1"/>
                </a:solidFill>
              </a:rPr>
              <a:t>. </a:t>
            </a:r>
            <a:r>
              <a:rPr lang="en-GB" dirty="0" err="1">
                <a:solidFill>
                  <a:schemeClr val="tx1"/>
                </a:solidFill>
              </a:rPr>
              <a:t>Tas</a:t>
            </a:r>
            <a:r>
              <a:rPr lang="en-GB" dirty="0">
                <a:solidFill>
                  <a:schemeClr val="tx1"/>
                </a:solidFill>
              </a:rPr>
              <a:t> </a:t>
            </a:r>
            <a:r>
              <a:rPr lang="en-GB" dirty="0" err="1">
                <a:solidFill>
                  <a:schemeClr val="tx1"/>
                </a:solidFill>
              </a:rPr>
              <a:t>dod</a:t>
            </a:r>
            <a:r>
              <a:rPr lang="en-GB" dirty="0">
                <a:solidFill>
                  <a:schemeClr val="tx1"/>
                </a:solidFill>
              </a:rPr>
              <a:t> </a:t>
            </a:r>
            <a:r>
              <a:rPr lang="en-GB" dirty="0" err="1">
                <a:solidFill>
                  <a:schemeClr val="tx1"/>
                </a:solidFill>
              </a:rPr>
              <a:t>labus</a:t>
            </a:r>
            <a:r>
              <a:rPr lang="en-GB" dirty="0">
                <a:solidFill>
                  <a:schemeClr val="tx1"/>
                </a:solidFill>
              </a:rPr>
              <a:t> </a:t>
            </a:r>
            <a:r>
              <a:rPr lang="en-GB" dirty="0" err="1">
                <a:solidFill>
                  <a:schemeClr val="tx1"/>
                </a:solidFill>
              </a:rPr>
              <a:t>praktiskus</a:t>
            </a:r>
            <a:r>
              <a:rPr lang="en-GB" dirty="0">
                <a:solidFill>
                  <a:schemeClr val="tx1"/>
                </a:solidFill>
              </a:rPr>
              <a:t> </a:t>
            </a:r>
            <a:r>
              <a:rPr lang="en-GB" dirty="0" err="1">
                <a:solidFill>
                  <a:schemeClr val="tx1"/>
                </a:solidFill>
              </a:rPr>
              <a:t>piemērus</a:t>
            </a:r>
            <a:r>
              <a:rPr lang="en-GB" dirty="0">
                <a:solidFill>
                  <a:schemeClr val="tx1"/>
                </a:solidFill>
              </a:rPr>
              <a:t>, </a:t>
            </a:r>
            <a:r>
              <a:rPr lang="en-GB" dirty="0" err="1">
                <a:solidFill>
                  <a:schemeClr val="tx1"/>
                </a:solidFill>
              </a:rPr>
              <a:t>kā</a:t>
            </a:r>
            <a:r>
              <a:rPr lang="en-GB" dirty="0">
                <a:solidFill>
                  <a:schemeClr val="tx1"/>
                </a:solidFill>
              </a:rPr>
              <a:t> </a:t>
            </a:r>
            <a:r>
              <a:rPr lang="en-GB" dirty="0" err="1">
                <a:solidFill>
                  <a:schemeClr val="tx1"/>
                </a:solidFill>
              </a:rPr>
              <a:t>iesaistīt</a:t>
            </a:r>
            <a:r>
              <a:rPr lang="en-GB" dirty="0">
                <a:solidFill>
                  <a:schemeClr val="tx1"/>
                </a:solidFill>
              </a:rPr>
              <a:t> </a:t>
            </a:r>
            <a:r>
              <a:rPr lang="en-GB" dirty="0" err="1">
                <a:solidFill>
                  <a:schemeClr val="tx1"/>
                </a:solidFill>
              </a:rPr>
              <a:t>iebraucējus</a:t>
            </a:r>
            <a:r>
              <a:rPr lang="en-GB" dirty="0">
                <a:solidFill>
                  <a:schemeClr val="tx1"/>
                </a:solidFill>
              </a:rPr>
              <a:t> </a:t>
            </a:r>
            <a:r>
              <a:rPr lang="en-GB" dirty="0" err="1">
                <a:solidFill>
                  <a:schemeClr val="tx1"/>
                </a:solidFill>
              </a:rPr>
              <a:t>digitālo</a:t>
            </a:r>
            <a:r>
              <a:rPr lang="en-GB" dirty="0">
                <a:solidFill>
                  <a:schemeClr val="tx1"/>
                </a:solidFill>
              </a:rPr>
              <a:t> </a:t>
            </a:r>
            <a:r>
              <a:rPr lang="en-GB" dirty="0" err="1">
                <a:solidFill>
                  <a:schemeClr val="tx1"/>
                </a:solidFill>
              </a:rPr>
              <a:t>prasmju</a:t>
            </a:r>
            <a:r>
              <a:rPr lang="en-GB" dirty="0">
                <a:solidFill>
                  <a:schemeClr val="tx1"/>
                </a:solidFill>
              </a:rPr>
              <a:t> </a:t>
            </a:r>
            <a:r>
              <a:rPr lang="en-GB" dirty="0" err="1">
                <a:solidFill>
                  <a:schemeClr val="tx1"/>
                </a:solidFill>
              </a:rPr>
              <a:t>mācībās</a:t>
            </a:r>
            <a:r>
              <a:rPr lang="en-GB" dirty="0">
                <a:solidFill>
                  <a:schemeClr val="tx1"/>
                </a:solidFill>
              </a:rPr>
              <a:t>. </a:t>
            </a:r>
            <a:r>
              <a:rPr lang="en-GB" dirty="0" err="1">
                <a:solidFill>
                  <a:schemeClr val="tx1"/>
                </a:solidFill>
              </a:rPr>
              <a:t>Jūs</a:t>
            </a:r>
            <a:r>
              <a:rPr lang="en-GB" dirty="0">
                <a:solidFill>
                  <a:schemeClr val="tx1"/>
                </a:solidFill>
              </a:rPr>
              <a:t> </a:t>
            </a:r>
            <a:r>
              <a:rPr lang="en-GB" dirty="0" err="1">
                <a:solidFill>
                  <a:schemeClr val="tx1"/>
                </a:solidFill>
              </a:rPr>
              <a:t>variet</a:t>
            </a:r>
            <a:r>
              <a:rPr lang="en-GB" dirty="0">
                <a:solidFill>
                  <a:schemeClr val="tx1"/>
                </a:solidFill>
              </a:rPr>
              <a:t> </a:t>
            </a:r>
            <a:r>
              <a:rPr lang="en-GB" dirty="0" err="1">
                <a:solidFill>
                  <a:schemeClr val="tx1"/>
                </a:solidFill>
              </a:rPr>
              <a:t>uzklikšķināt</a:t>
            </a:r>
            <a:r>
              <a:rPr lang="en-GB" dirty="0">
                <a:solidFill>
                  <a:schemeClr val="tx1"/>
                </a:solidFill>
              </a:rPr>
              <a:t> </a:t>
            </a:r>
            <a:r>
              <a:rPr lang="en-GB" dirty="0" err="1">
                <a:solidFill>
                  <a:schemeClr val="tx1"/>
                </a:solidFill>
              </a:rPr>
              <a:t>uz</a:t>
            </a:r>
            <a:r>
              <a:rPr lang="en-GB" dirty="0">
                <a:solidFill>
                  <a:schemeClr val="tx1"/>
                </a:solidFill>
              </a:rPr>
              <a:t> </a:t>
            </a:r>
            <a:r>
              <a:rPr lang="en-GB" dirty="0" err="1">
                <a:solidFill>
                  <a:schemeClr val="tx1"/>
                </a:solidFill>
              </a:rPr>
              <a:t>attēlu</a:t>
            </a:r>
            <a:r>
              <a:rPr lang="en-GB" dirty="0">
                <a:solidFill>
                  <a:schemeClr val="tx1"/>
                </a:solidFill>
              </a:rPr>
              <a:t> </a:t>
            </a:r>
            <a:r>
              <a:rPr lang="en-GB" dirty="0" err="1">
                <a:solidFill>
                  <a:schemeClr val="tx1"/>
                </a:solidFill>
              </a:rPr>
              <a:t>vai</a:t>
            </a:r>
            <a:r>
              <a:rPr lang="en-GB" dirty="0">
                <a:solidFill>
                  <a:schemeClr val="tx1"/>
                </a:solidFill>
              </a:rPr>
              <a:t> </a:t>
            </a:r>
            <a:r>
              <a:rPr lang="en-GB" dirty="0" err="1">
                <a:solidFill>
                  <a:schemeClr val="tx1"/>
                </a:solidFill>
              </a:rPr>
              <a:t>apakšējo</a:t>
            </a:r>
            <a:r>
              <a:rPr lang="en-GB" dirty="0">
                <a:solidFill>
                  <a:schemeClr val="tx1"/>
                </a:solidFill>
              </a:rPr>
              <a:t> </a:t>
            </a:r>
            <a:r>
              <a:rPr lang="en-GB" dirty="0" err="1">
                <a:solidFill>
                  <a:schemeClr val="tx1"/>
                </a:solidFill>
              </a:rPr>
              <a:t>saiti</a:t>
            </a:r>
            <a:r>
              <a:rPr lang="en-GB" dirty="0">
                <a:solidFill>
                  <a:schemeClr val="tx1"/>
                </a:solidFill>
              </a:rPr>
              <a:t>, </a:t>
            </a:r>
            <a:r>
              <a:rPr lang="en-GB" dirty="0" err="1">
                <a:solidFill>
                  <a:schemeClr val="tx1"/>
                </a:solidFill>
              </a:rPr>
              <a:t>lai</a:t>
            </a:r>
            <a:r>
              <a:rPr lang="en-GB" dirty="0">
                <a:solidFill>
                  <a:schemeClr val="tx1"/>
                </a:solidFill>
              </a:rPr>
              <a:t> </a:t>
            </a:r>
            <a:r>
              <a:rPr lang="en-GB" dirty="0" err="1">
                <a:solidFill>
                  <a:schemeClr val="tx1"/>
                </a:solidFill>
              </a:rPr>
              <a:t>piekļutu</a:t>
            </a:r>
            <a:r>
              <a:rPr lang="en-GB" dirty="0">
                <a:solidFill>
                  <a:schemeClr val="tx1"/>
                </a:solidFill>
              </a:rPr>
              <a:t> </a:t>
            </a:r>
            <a:r>
              <a:rPr lang="en-GB" dirty="0" err="1">
                <a:solidFill>
                  <a:schemeClr val="tx1"/>
                </a:solidFill>
              </a:rPr>
              <a:t>rakstam</a:t>
            </a:r>
            <a:r>
              <a:rPr lang="en-GB" dirty="0">
                <a:solidFill>
                  <a:schemeClr val="tx1"/>
                </a:solidFill>
              </a:rPr>
              <a:t>:</a:t>
            </a:r>
          </a:p>
          <a:p>
            <a:r>
              <a:rPr lang="en-IE" dirty="0">
                <a:solidFill>
                  <a:srgbClr val="F9A169"/>
                </a:solidFill>
                <a:hlinkClick r:id="rId2">
                  <a:extLst>
                    <a:ext uri="{A12FA001-AC4F-418D-AE19-62706E023703}">
                      <ahyp:hlinkClr xmlns:ahyp="http://schemas.microsoft.com/office/drawing/2018/hyperlinkcolor" val="tx"/>
                    </a:ext>
                  </a:extLst>
                </a:hlinkClick>
              </a:rPr>
              <a:t>https://digitalinclusion.eu/wp-content/uploads/2021/02/Evidence-Digest-4-Digital-Inclusion-migrants-final.pdf</a:t>
            </a:r>
            <a:endParaRPr lang="en-GB" dirty="0">
              <a:solidFill>
                <a:srgbClr val="F9A169"/>
              </a:solidFill>
            </a:endParaRPr>
          </a:p>
          <a:p>
            <a:endParaRPr lang="en-IE" dirty="0"/>
          </a:p>
        </p:txBody>
      </p:sp>
      <p:sp>
        <p:nvSpPr>
          <p:cNvPr id="5" name="Text Placeholder 4">
            <a:extLst>
              <a:ext uri="{FF2B5EF4-FFF2-40B4-BE49-F238E27FC236}">
                <a16:creationId xmlns:a16="http://schemas.microsoft.com/office/drawing/2014/main" id="{796C6D02-7590-8EBA-8396-5EC99DE218AE}"/>
              </a:ext>
            </a:extLst>
          </p:cNvPr>
          <p:cNvSpPr>
            <a:spLocks noGrp="1"/>
          </p:cNvSpPr>
          <p:nvPr>
            <p:ph type="body" sz="quarter" idx="18"/>
          </p:nvPr>
        </p:nvSpPr>
        <p:spPr>
          <a:xfrm>
            <a:off x="447066" y="309491"/>
            <a:ext cx="5648934" cy="1296025"/>
          </a:xfrm>
        </p:spPr>
        <p:txBody>
          <a:bodyPr>
            <a:normAutofit lnSpcReduction="10000"/>
          </a:bodyPr>
          <a:lstStyle/>
          <a:p>
            <a:r>
              <a:rPr lang="en-IE" dirty="0"/>
              <a:t>Lasiet un mācieties</a:t>
            </a:r>
          </a:p>
          <a:p>
            <a:r>
              <a:rPr lang="en-GB" sz="2600" dirty="0"/>
              <a:t>MEDICI (Mapping Digital Inclusion) </a:t>
            </a:r>
            <a:r>
              <a:rPr lang="en-GB" sz="2600" dirty="0" err="1"/>
              <a:t>raksts</a:t>
            </a:r>
            <a:r>
              <a:rPr lang="en-GB" sz="2600" dirty="0"/>
              <a:t> </a:t>
            </a:r>
          </a:p>
          <a:p>
            <a:endParaRPr lang="en-IE" dirty="0"/>
          </a:p>
        </p:txBody>
      </p:sp>
      <p:pic>
        <p:nvPicPr>
          <p:cNvPr id="8" name="Picture 7">
            <a:hlinkClick r:id="rId2"/>
            <a:extLst>
              <a:ext uri="{FF2B5EF4-FFF2-40B4-BE49-F238E27FC236}">
                <a16:creationId xmlns:a16="http://schemas.microsoft.com/office/drawing/2014/main" id="{6F554ADD-1692-28E5-28A5-FC37856BD06F}"/>
              </a:ext>
            </a:extLst>
          </p:cNvPr>
          <p:cNvPicPr>
            <a:picLocks noChangeAspect="1"/>
          </p:cNvPicPr>
          <p:nvPr/>
        </p:nvPicPr>
        <p:blipFill>
          <a:blip r:embed="rId3"/>
          <a:stretch>
            <a:fillRect/>
          </a:stretch>
        </p:blipFill>
        <p:spPr>
          <a:xfrm>
            <a:off x="7813238" y="-1"/>
            <a:ext cx="4378762" cy="63901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508072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1E4658B-0A88-90B6-2A12-BEB20B3E77CB}"/>
              </a:ext>
            </a:extLst>
          </p:cNvPr>
          <p:cNvSpPr>
            <a:spLocks noGrp="1"/>
          </p:cNvSpPr>
          <p:nvPr>
            <p:ph type="body" sz="quarter" idx="14"/>
          </p:nvPr>
        </p:nvSpPr>
        <p:spPr>
          <a:xfrm>
            <a:off x="447066" y="309492"/>
            <a:ext cx="11588990" cy="1072741"/>
          </a:xfrm>
        </p:spPr>
        <p:txBody>
          <a:bodyPr>
            <a:normAutofit/>
          </a:bodyPr>
          <a:lstStyle/>
          <a:p>
            <a:r>
              <a:rPr lang="en-IE" sz="4000" dirty="0"/>
              <a:t>1. </a:t>
            </a:r>
            <a:r>
              <a:rPr lang="en-IE" sz="4000" dirty="0" err="1"/>
              <a:t>Moduļa</a:t>
            </a:r>
            <a:r>
              <a:rPr lang="en-IE" sz="4000" dirty="0"/>
              <a:t> </a:t>
            </a:r>
            <a:r>
              <a:rPr lang="en-IE" sz="4000" dirty="0" err="1"/>
              <a:t>beigas</a:t>
            </a:r>
            <a:endParaRPr lang="en-IE" sz="4000" dirty="0"/>
          </a:p>
        </p:txBody>
      </p:sp>
      <p:sp>
        <p:nvSpPr>
          <p:cNvPr id="8" name="TextBox 7">
            <a:extLst>
              <a:ext uri="{FF2B5EF4-FFF2-40B4-BE49-F238E27FC236}">
                <a16:creationId xmlns:a16="http://schemas.microsoft.com/office/drawing/2014/main" id="{C4DD6FBD-DA56-DDB5-630F-FF5D47C933A3}"/>
              </a:ext>
            </a:extLst>
          </p:cNvPr>
          <p:cNvSpPr txBox="1"/>
          <p:nvPr/>
        </p:nvSpPr>
        <p:spPr>
          <a:xfrm>
            <a:off x="447066" y="1382233"/>
            <a:ext cx="10344981" cy="3785652"/>
          </a:xfrm>
          <a:prstGeom prst="rect">
            <a:avLst/>
          </a:prstGeom>
          <a:noFill/>
        </p:spPr>
        <p:txBody>
          <a:bodyPr wrap="square" rtlCol="0">
            <a:spAutoFit/>
          </a:bodyPr>
          <a:lstStyle/>
          <a:p>
            <a:r>
              <a:rPr lang="en-US" sz="2400" dirty="0" err="1"/>
              <a:t>Paldies</a:t>
            </a:r>
            <a:r>
              <a:rPr lang="en-US" sz="2400" dirty="0"/>
              <a:t>, </a:t>
            </a:r>
            <a:r>
              <a:rPr lang="en-US" sz="2400" dirty="0" err="1"/>
              <a:t>ka</a:t>
            </a:r>
            <a:r>
              <a:rPr lang="en-US" sz="2400" dirty="0"/>
              <a:t> </a:t>
            </a:r>
            <a:r>
              <a:rPr lang="en-US" sz="2400" dirty="0" err="1"/>
              <a:t>lasījāt</a:t>
            </a:r>
            <a:r>
              <a:rPr lang="en-US" sz="2400" dirty="0"/>
              <a:t> 1. moduli, un </a:t>
            </a:r>
            <a:r>
              <a:rPr lang="en-US" sz="2400" dirty="0" err="1"/>
              <a:t>mēs</a:t>
            </a:r>
            <a:r>
              <a:rPr lang="en-US" sz="2400" dirty="0"/>
              <a:t> </a:t>
            </a:r>
            <a:r>
              <a:rPr lang="en-US" sz="2400" dirty="0" err="1"/>
              <a:t>ceram</a:t>
            </a:r>
            <a:r>
              <a:rPr lang="en-US" sz="2400" dirty="0"/>
              <a:t>, </a:t>
            </a:r>
            <a:r>
              <a:rPr lang="en-US" sz="2400" dirty="0" err="1"/>
              <a:t>ka</a:t>
            </a:r>
            <a:r>
              <a:rPr lang="en-US" sz="2400" dirty="0"/>
              <a:t> </a:t>
            </a:r>
            <a:r>
              <a:rPr lang="en-US" sz="2400" dirty="0" err="1"/>
              <a:t>tas</a:t>
            </a:r>
            <a:r>
              <a:rPr lang="en-US" sz="2400" dirty="0"/>
              <a:t> </a:t>
            </a:r>
            <a:r>
              <a:rPr lang="en-US" sz="2400" dirty="0" err="1"/>
              <a:t>jums</a:t>
            </a:r>
            <a:r>
              <a:rPr lang="en-US" sz="2400" dirty="0"/>
              <a:t> </a:t>
            </a:r>
            <a:r>
              <a:rPr lang="en-US" sz="2400" dirty="0" err="1"/>
              <a:t>patika</a:t>
            </a:r>
            <a:r>
              <a:rPr lang="en-US" sz="2400" dirty="0"/>
              <a:t> un </a:t>
            </a:r>
            <a:r>
              <a:rPr lang="en-US" sz="2400" dirty="0" err="1"/>
              <a:t>jūs</a:t>
            </a:r>
            <a:r>
              <a:rPr lang="en-US" sz="2400" dirty="0"/>
              <a:t> </a:t>
            </a:r>
            <a:r>
              <a:rPr lang="en-US" sz="2400" dirty="0" err="1"/>
              <a:t>guvāt</a:t>
            </a:r>
            <a:r>
              <a:rPr lang="en-US" sz="2400" dirty="0"/>
              <a:t> </a:t>
            </a:r>
            <a:r>
              <a:rPr lang="en-US" sz="2400" dirty="0" err="1"/>
              <a:t>daudz</a:t>
            </a:r>
            <a:r>
              <a:rPr lang="en-US" sz="2400" dirty="0"/>
              <a:t> </a:t>
            </a:r>
            <a:r>
              <a:rPr lang="en-US" sz="2400" dirty="0" err="1"/>
              <a:t>noderīgas</a:t>
            </a:r>
            <a:r>
              <a:rPr lang="en-US" sz="2400" dirty="0"/>
              <a:t> </a:t>
            </a:r>
            <a:r>
              <a:rPr lang="en-US" sz="2400" dirty="0" err="1"/>
              <a:t>informācijas</a:t>
            </a:r>
            <a:r>
              <a:rPr lang="en-US" sz="2400" dirty="0"/>
              <a:t>.</a:t>
            </a:r>
          </a:p>
          <a:p>
            <a:endParaRPr lang="en-US" sz="2400" dirty="0"/>
          </a:p>
          <a:p>
            <a:r>
              <a:rPr lang="en-US" sz="2400" dirty="0"/>
              <a:t>2. </a:t>
            </a:r>
            <a:r>
              <a:rPr lang="en-US" sz="2400" dirty="0" err="1"/>
              <a:t>modulis</a:t>
            </a:r>
            <a:r>
              <a:rPr lang="en-US" sz="2400" dirty="0"/>
              <a:t> no “</a:t>
            </a:r>
            <a:r>
              <a:rPr lang="en-US" sz="2400" dirty="0" err="1"/>
              <a:t>Mācīt</a:t>
            </a:r>
            <a:r>
              <a:rPr lang="en-US" sz="2400" dirty="0"/>
              <a:t> </a:t>
            </a:r>
            <a:r>
              <a:rPr lang="en-US" sz="2400" dirty="0" err="1"/>
              <a:t>digitāli</a:t>
            </a:r>
            <a:r>
              <a:rPr lang="en-US" sz="2400" dirty="0"/>
              <a:t>” OERs </a:t>
            </a:r>
            <a:r>
              <a:rPr lang="en-US" sz="2400" dirty="0" err="1"/>
              <a:t>ir</a:t>
            </a:r>
            <a:r>
              <a:rPr lang="en-US" sz="2400" dirty="0"/>
              <a:t> </a:t>
            </a:r>
            <a:r>
              <a:rPr lang="en-US" sz="2400" dirty="0" err="1"/>
              <a:t>nosaukts</a:t>
            </a:r>
            <a:r>
              <a:rPr lang="en-US" sz="2400" dirty="0"/>
              <a:t> “</a:t>
            </a:r>
            <a:r>
              <a:rPr lang="en-US" sz="2400" dirty="0" err="1"/>
              <a:t>Komunikācija</a:t>
            </a:r>
            <a:r>
              <a:rPr lang="en-US" sz="2400" dirty="0"/>
              <a:t> un </a:t>
            </a:r>
            <a:r>
              <a:rPr lang="en-US" sz="2400" dirty="0" err="1"/>
              <a:t>sadarbība</a:t>
            </a:r>
            <a:r>
              <a:rPr lang="en-US" sz="2400" dirty="0"/>
              <a:t>”. </a:t>
            </a:r>
            <a:r>
              <a:rPr lang="en-US" sz="2400" dirty="0" err="1"/>
              <a:t>Šeit</a:t>
            </a:r>
            <a:r>
              <a:rPr lang="en-US" sz="2400" dirty="0"/>
              <a:t> </a:t>
            </a:r>
            <a:r>
              <a:rPr lang="en-US" sz="2400" dirty="0" err="1"/>
              <a:t>jūs</a:t>
            </a:r>
            <a:r>
              <a:rPr lang="en-US" sz="2400" dirty="0"/>
              <a:t> </a:t>
            </a:r>
            <a:r>
              <a:rPr lang="en-US" sz="2400" dirty="0" err="1"/>
              <a:t>atradīsiet</a:t>
            </a:r>
            <a:r>
              <a:rPr lang="en-US" sz="2400" dirty="0"/>
              <a:t> </a:t>
            </a:r>
            <a:r>
              <a:rPr lang="en-US" sz="2400" dirty="0" err="1"/>
              <a:t>vairāk</a:t>
            </a:r>
            <a:r>
              <a:rPr lang="en-US" sz="2400" dirty="0"/>
              <a:t> </a:t>
            </a:r>
            <a:r>
              <a:rPr lang="en-US" sz="2400" dirty="0" err="1"/>
              <a:t>informācijas</a:t>
            </a:r>
            <a:r>
              <a:rPr lang="en-US" sz="2400" dirty="0"/>
              <a:t> par </a:t>
            </a:r>
            <a:r>
              <a:rPr lang="en-US" sz="2400" dirty="0" err="1"/>
              <a:t>šādām</a:t>
            </a:r>
            <a:r>
              <a:rPr lang="en-US" sz="2400" dirty="0"/>
              <a:t> </a:t>
            </a:r>
            <a:r>
              <a:rPr lang="en-US" sz="2400" dirty="0" err="1"/>
              <a:t>tēmām</a:t>
            </a:r>
            <a:r>
              <a:rPr lang="en-US" sz="2400" dirty="0"/>
              <a:t>:</a:t>
            </a:r>
          </a:p>
          <a:p>
            <a:endParaRPr lang="en-US" sz="2400" dirty="0"/>
          </a:p>
          <a:p>
            <a:r>
              <a:rPr lang="en-US" sz="2400" dirty="0"/>
              <a:t>1. </a:t>
            </a:r>
            <a:r>
              <a:rPr lang="en-US" sz="2400" dirty="0" err="1"/>
              <a:t>tēma</a:t>
            </a:r>
            <a:r>
              <a:rPr lang="en-US" sz="2400" dirty="0"/>
              <a:t> - </a:t>
            </a:r>
            <a:r>
              <a:rPr lang="en-US" sz="2400" dirty="0" err="1"/>
              <a:t>Mijiedarbošanās</a:t>
            </a:r>
            <a:r>
              <a:rPr lang="en-US" sz="2400" dirty="0"/>
              <a:t> un </a:t>
            </a:r>
            <a:r>
              <a:rPr lang="en-US" sz="2400" dirty="0" err="1"/>
              <a:t>dalīšanās</a:t>
            </a:r>
            <a:r>
              <a:rPr lang="en-US" sz="2400" dirty="0"/>
              <a:t>, </a:t>
            </a:r>
            <a:r>
              <a:rPr lang="en-IE" sz="2400" dirty="0"/>
              <a:t>izmantojot digitālās tehnoloģijas </a:t>
            </a:r>
            <a:endParaRPr lang="en-US" sz="2400" dirty="0"/>
          </a:p>
          <a:p>
            <a:r>
              <a:rPr lang="en-US" sz="2400" dirty="0"/>
              <a:t>2. </a:t>
            </a:r>
            <a:r>
              <a:rPr lang="en-US" sz="2400" dirty="0" err="1"/>
              <a:t>tēma</a:t>
            </a:r>
            <a:r>
              <a:rPr lang="en-US" sz="2400" dirty="0"/>
              <a:t> - </a:t>
            </a:r>
            <a:r>
              <a:rPr lang="en-US" sz="2400" dirty="0" err="1"/>
              <a:t>Pilsoņu</a:t>
            </a:r>
            <a:r>
              <a:rPr lang="en-US" sz="2400" dirty="0"/>
              <a:t> </a:t>
            </a:r>
            <a:r>
              <a:rPr lang="en-US" sz="2400" dirty="0" err="1"/>
              <a:t>iesaistīšana</a:t>
            </a:r>
            <a:r>
              <a:rPr lang="en-US" sz="2400" dirty="0"/>
              <a:t>, </a:t>
            </a:r>
            <a:r>
              <a:rPr lang="en-IE" sz="2400" dirty="0"/>
              <a:t>izmantojot digitālās tehnoloģijas </a:t>
            </a:r>
            <a:endParaRPr lang="en-US" sz="2400" dirty="0"/>
          </a:p>
          <a:p>
            <a:r>
              <a:rPr lang="en-US" sz="2400" dirty="0"/>
              <a:t>3. </a:t>
            </a:r>
            <a:r>
              <a:rPr lang="en-US" sz="2400" dirty="0" err="1"/>
              <a:t>tēma</a:t>
            </a:r>
            <a:r>
              <a:rPr lang="en-US" sz="2400" dirty="0"/>
              <a:t> - </a:t>
            </a:r>
            <a:r>
              <a:rPr lang="en-IE" sz="2400" dirty="0"/>
              <a:t>Sadarbība, izmantojot digitālās tehnoloģijas </a:t>
            </a:r>
          </a:p>
          <a:p>
            <a:r>
              <a:rPr lang="en-US" sz="2400" dirty="0"/>
              <a:t>4. </a:t>
            </a:r>
            <a:r>
              <a:rPr lang="en-US" sz="2400" dirty="0" err="1"/>
              <a:t>tēma</a:t>
            </a:r>
            <a:r>
              <a:rPr lang="en-US" sz="2400" dirty="0"/>
              <a:t> - </a:t>
            </a:r>
            <a:r>
              <a:rPr lang="en-IE" sz="2400" dirty="0"/>
              <a:t>Etiķete un savas digitālās identitātes pārvaldīšana</a:t>
            </a:r>
            <a:endParaRPr lang="en-US" dirty="0"/>
          </a:p>
        </p:txBody>
      </p:sp>
    </p:spTree>
    <p:extLst>
      <p:ext uri="{BB962C8B-B14F-4D97-AF65-F5344CB8AC3E}">
        <p14:creationId xmlns:p14="http://schemas.microsoft.com/office/powerpoint/2010/main" val="178870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and a child looking at a computer&#10;&#10;Description automatically generated with medium confidence">
            <a:extLst>
              <a:ext uri="{FF2B5EF4-FFF2-40B4-BE49-F238E27FC236}">
                <a16:creationId xmlns:a16="http://schemas.microsoft.com/office/drawing/2014/main" id="{15F12C79-1688-1C96-B8D1-05D2289FFBD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5397" b="25397"/>
          <a:stretch>
            <a:fillRect/>
          </a:stretch>
        </p:blipFill>
        <p:spPr>
          <a:xfrm>
            <a:off x="6420969" y="1183254"/>
            <a:ext cx="5075705" cy="4491492"/>
          </a:xfrm>
        </p:spPr>
      </p:pic>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6" y="1071289"/>
            <a:ext cx="5973903" cy="5055726"/>
          </a:xfrm>
        </p:spPr>
        <p:txBody>
          <a:bodyPr/>
          <a:lstStyle/>
          <a:p>
            <a:r>
              <a:rPr lang="en-IE" dirty="0"/>
              <a:t>Lietojot meklētājus, Jūs variet iegūt vislabāko rezultātu ar dažādām funkcijām. Piedāvājam dažus padomus un trikus, kurus var lietot ar jūsu izvēlēto meklētāju. </a:t>
            </a:r>
          </a:p>
          <a:p>
            <a:r>
              <a:rPr lang="en-IE" dirty="0"/>
              <a:t>Google ir vairākas meklēšanas metodes, kuras palīdz filtrēt un iegūt jums būtiskāko informāciju. </a:t>
            </a:r>
          </a:p>
          <a:p>
            <a:r>
              <a:rPr lang="en-IE" b="1" dirty="0"/>
              <a:t>Meklējiet sociālajos medijos, lietojot @: </a:t>
            </a:r>
            <a:r>
              <a:rPr lang="en-IE" dirty="0"/>
              <a:t>ja jūs vēlaties atrast kaut ko konkrētu sociālajos medijos, tad ierakstiet @ meklējamā vārda priekšā, piemēram, @twitter.</a:t>
            </a:r>
          </a:p>
          <a:p>
            <a:r>
              <a:rPr lang="en-IE" b="1" dirty="0"/>
              <a:t>Atrodiet precīzu formulējumu: </a:t>
            </a:r>
            <a:r>
              <a:rPr lang="en-IE" dirty="0"/>
              <a:t>liekot meklējamo vārdu pēdiņās (“), parādīs meklēto precīzi. Piemēram, “šokolādes kūka”.</a:t>
            </a:r>
            <a:endParaRPr lang="en-IE" b="1"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334935" y="195395"/>
            <a:ext cx="5761065" cy="987859"/>
          </a:xfrm>
        </p:spPr>
        <p:txBody>
          <a:bodyPr>
            <a:normAutofit lnSpcReduction="10000"/>
          </a:bodyPr>
          <a:lstStyle/>
          <a:p>
            <a:r>
              <a:rPr lang="en-IE" dirty="0"/>
              <a:t>Jums izmēģināšanai - meklēšanas funkcijas</a:t>
            </a:r>
            <a:endParaRPr lang="x-none" dirty="0"/>
          </a:p>
        </p:txBody>
      </p:sp>
    </p:spTree>
    <p:extLst>
      <p:ext uri="{BB962C8B-B14F-4D97-AF65-F5344CB8AC3E}">
        <p14:creationId xmlns:p14="http://schemas.microsoft.com/office/powerpoint/2010/main" val="408392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1007ABA-0936-4DFB-AE5F-9EBA42D0008C}"/>
              </a:ext>
            </a:extLst>
          </p:cNvPr>
          <p:cNvSpPr txBox="1">
            <a:spLocks/>
          </p:cNvSpPr>
          <p:nvPr/>
        </p:nvSpPr>
        <p:spPr>
          <a:xfrm>
            <a:off x="3047999" y="154668"/>
            <a:ext cx="7268309" cy="54979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600" b="1" dirty="0">
                <a:solidFill>
                  <a:srgbClr val="5E5E5E"/>
                </a:solidFill>
              </a:rPr>
              <a:t>Google </a:t>
            </a:r>
            <a:r>
              <a:rPr lang="en-US" sz="3600" b="1" dirty="0" err="1">
                <a:solidFill>
                  <a:srgbClr val="5E5E5E"/>
                </a:solidFill>
              </a:rPr>
              <a:t>meklēšanas</a:t>
            </a:r>
            <a:r>
              <a:rPr lang="en-US" sz="3600" b="1" dirty="0">
                <a:solidFill>
                  <a:srgbClr val="5E5E5E"/>
                </a:solidFill>
              </a:rPr>
              <a:t> </a:t>
            </a:r>
            <a:r>
              <a:rPr lang="en-US" sz="3600" b="1" dirty="0" err="1">
                <a:solidFill>
                  <a:srgbClr val="5E5E5E"/>
                </a:solidFill>
              </a:rPr>
              <a:t>operatoru</a:t>
            </a:r>
            <a:r>
              <a:rPr lang="en-US" sz="3600" b="1" dirty="0">
                <a:solidFill>
                  <a:srgbClr val="5E5E5E"/>
                </a:solidFill>
              </a:rPr>
              <a:t> </a:t>
            </a:r>
            <a:r>
              <a:rPr lang="en-US" sz="3600" b="1" dirty="0" err="1">
                <a:solidFill>
                  <a:srgbClr val="5E5E5E"/>
                </a:solidFill>
              </a:rPr>
              <a:t>špikeris</a:t>
            </a:r>
            <a:endParaRPr lang="en-US" sz="3600" b="1" dirty="0">
              <a:solidFill>
                <a:srgbClr val="5E5E5E"/>
              </a:solidFill>
            </a:endParaRPr>
          </a:p>
        </p:txBody>
      </p:sp>
      <p:graphicFrame>
        <p:nvGraphicFramePr>
          <p:cNvPr id="7" name="Table 6">
            <a:extLst>
              <a:ext uri="{FF2B5EF4-FFF2-40B4-BE49-F238E27FC236}">
                <a16:creationId xmlns:a16="http://schemas.microsoft.com/office/drawing/2014/main" id="{2D359687-DBC3-4ADA-AC44-DA9CD6C6F5A2}"/>
              </a:ext>
            </a:extLst>
          </p:cNvPr>
          <p:cNvGraphicFramePr>
            <a:graphicFrameLocks noGrp="1"/>
          </p:cNvGraphicFramePr>
          <p:nvPr>
            <p:extLst>
              <p:ext uri="{D42A27DB-BD31-4B8C-83A1-F6EECF244321}">
                <p14:modId xmlns:p14="http://schemas.microsoft.com/office/powerpoint/2010/main" val="1723531373"/>
              </p:ext>
            </p:extLst>
          </p:nvPr>
        </p:nvGraphicFramePr>
        <p:xfrm>
          <a:off x="0" y="926123"/>
          <a:ext cx="12192001" cy="8260261"/>
        </p:xfrm>
        <a:graphic>
          <a:graphicData uri="http://schemas.openxmlformats.org/drawingml/2006/table">
            <a:tbl>
              <a:tblPr firstRow="1" firstCol="1" bandRow="1">
                <a:tableStyleId>{93296810-A885-4BE3-A3E7-6D5BEEA58F35}</a:tableStyleId>
              </a:tblPr>
              <a:tblGrid>
                <a:gridCol w="3251200">
                  <a:extLst>
                    <a:ext uri="{9D8B030D-6E8A-4147-A177-3AD203B41FA5}">
                      <a16:colId xmlns:a16="http://schemas.microsoft.com/office/drawing/2014/main" val="525781018"/>
                    </a:ext>
                  </a:extLst>
                </a:gridCol>
                <a:gridCol w="1938550">
                  <a:extLst>
                    <a:ext uri="{9D8B030D-6E8A-4147-A177-3AD203B41FA5}">
                      <a16:colId xmlns:a16="http://schemas.microsoft.com/office/drawing/2014/main" val="2577120706"/>
                    </a:ext>
                  </a:extLst>
                </a:gridCol>
                <a:gridCol w="7002251">
                  <a:extLst>
                    <a:ext uri="{9D8B030D-6E8A-4147-A177-3AD203B41FA5}">
                      <a16:colId xmlns:a16="http://schemas.microsoft.com/office/drawing/2014/main" val="904599851"/>
                    </a:ext>
                  </a:extLst>
                </a:gridCol>
              </a:tblGrid>
              <a:tr h="383780">
                <a:tc>
                  <a:txBody>
                    <a:bodyPr/>
                    <a:lstStyle/>
                    <a:p>
                      <a:pPr marL="0" marR="0" algn="l">
                        <a:lnSpc>
                          <a:spcPct val="107000"/>
                        </a:lnSpc>
                        <a:spcBef>
                          <a:spcPts val="0"/>
                        </a:spcBef>
                        <a:spcAft>
                          <a:spcPts val="0"/>
                        </a:spcAft>
                      </a:pPr>
                      <a:r>
                        <a:rPr lang="en-US" sz="2800" dirty="0" err="1">
                          <a:solidFill>
                            <a:schemeClr val="bg1"/>
                          </a:solidFill>
                          <a:effectLst/>
                        </a:rPr>
                        <a:t>Komanda</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ctr">
                        <a:lnSpc>
                          <a:spcPct val="107000"/>
                        </a:lnSpc>
                        <a:spcBef>
                          <a:spcPts val="0"/>
                        </a:spcBef>
                        <a:spcAft>
                          <a:spcPts val="0"/>
                        </a:spcAft>
                      </a:pPr>
                      <a:r>
                        <a:rPr lang="en-US" sz="2800" dirty="0" err="1">
                          <a:solidFill>
                            <a:schemeClr val="bg1"/>
                          </a:solidFill>
                          <a:effectLst/>
                        </a:rPr>
                        <a:t>Piemērs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ctr">
                        <a:lnSpc>
                          <a:spcPct val="107000"/>
                        </a:lnSpc>
                        <a:spcBef>
                          <a:spcPts val="0"/>
                        </a:spcBef>
                        <a:spcAft>
                          <a:spcPts val="0"/>
                        </a:spcAft>
                      </a:pPr>
                      <a:r>
                        <a:rPr lang="en-US" sz="2800" dirty="0" err="1">
                          <a:solidFill>
                            <a:schemeClr val="bg1"/>
                          </a:solidFill>
                          <a:effectLst/>
                        </a:rPr>
                        <a:t>Paskaidrojums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extLst>
                  <a:ext uri="{0D108BD9-81ED-4DB2-BD59-A6C34878D82A}">
                    <a16:rowId xmlns:a16="http://schemas.microsoft.com/office/drawing/2014/main" val="3475728120"/>
                  </a:ext>
                </a:extLst>
              </a:tr>
              <a:tr h="654445">
                <a:tc>
                  <a:txBody>
                    <a:bodyPr/>
                    <a:lstStyle/>
                    <a:p>
                      <a:pPr marL="0" marR="0">
                        <a:lnSpc>
                          <a:spcPct val="107000"/>
                        </a:lnSpc>
                        <a:spcBef>
                          <a:spcPts val="0"/>
                        </a:spcBef>
                        <a:spcAft>
                          <a:spcPts val="0"/>
                        </a:spcAft>
                      </a:pPr>
                      <a:r>
                        <a:rPr lang="en-US" sz="2000" dirty="0">
                          <a:solidFill>
                            <a:srgbClr val="F9A169"/>
                          </a:solidFill>
                          <a:effectLst/>
                        </a:rPr>
                        <a:t>Un</a:t>
                      </a:r>
                      <a:endParaRPr lang="en-US" sz="1800" dirty="0">
                        <a:solidFill>
                          <a:srgbClr val="F9A16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n-US" sz="2000" dirty="0" err="1">
                          <a:solidFill>
                            <a:srgbClr val="5E5E5E"/>
                          </a:solidFill>
                          <a:effectLst/>
                        </a:rPr>
                        <a:t>jauni</a:t>
                      </a:r>
                      <a:r>
                        <a:rPr lang="en-US" sz="2000" dirty="0">
                          <a:solidFill>
                            <a:srgbClr val="5E5E5E"/>
                          </a:solidFill>
                          <a:effectLst/>
                        </a:rPr>
                        <a:t> iPhone </a:t>
                      </a:r>
                      <a:r>
                        <a:rPr lang="en-US" sz="2000" dirty="0" err="1">
                          <a:solidFill>
                            <a:srgbClr val="5E5E5E"/>
                          </a:solidFill>
                          <a:effectLst/>
                        </a:rPr>
                        <a:t>piedāvājumi</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err="1">
                          <a:solidFill>
                            <a:srgbClr val="5E5E5E"/>
                          </a:solidFill>
                          <a:effectLst/>
                        </a:rPr>
                        <a:t>Meklē</a:t>
                      </a:r>
                      <a:r>
                        <a:rPr lang="en-US" sz="2000" dirty="0">
                          <a:solidFill>
                            <a:srgbClr val="5E5E5E"/>
                          </a:solidFill>
                          <a:effectLst/>
                        </a:rPr>
                        <a:t> </a:t>
                      </a:r>
                      <a:r>
                        <a:rPr lang="en-US" sz="2000" dirty="0" err="1">
                          <a:solidFill>
                            <a:srgbClr val="5E5E5E"/>
                          </a:solidFill>
                          <a:effectLst/>
                        </a:rPr>
                        <a:t>visus</a:t>
                      </a:r>
                      <a:r>
                        <a:rPr lang="en-US" sz="2000" dirty="0">
                          <a:solidFill>
                            <a:srgbClr val="5E5E5E"/>
                          </a:solidFill>
                          <a:effectLst/>
                        </a:rPr>
                        <a:t> </a:t>
                      </a:r>
                      <a:r>
                        <a:rPr lang="en-US" sz="2000" dirty="0" err="1">
                          <a:solidFill>
                            <a:srgbClr val="5E5E5E"/>
                          </a:solidFill>
                          <a:effectLst/>
                        </a:rPr>
                        <a:t>vārdus</a:t>
                      </a:r>
                      <a:r>
                        <a:rPr lang="en-US" sz="2000" dirty="0">
                          <a:solidFill>
                            <a:srgbClr val="5E5E5E"/>
                          </a:solidFill>
                          <a:effectLst/>
                        </a:rPr>
                        <a:t>: </a:t>
                      </a:r>
                      <a:r>
                        <a:rPr lang="en-US" sz="2000" dirty="0" err="1">
                          <a:solidFill>
                            <a:srgbClr val="5E5E5E"/>
                          </a:solidFill>
                          <a:effectLst/>
                        </a:rPr>
                        <a:t>jauns</a:t>
                      </a:r>
                      <a:r>
                        <a:rPr lang="en-US" sz="2000" dirty="0">
                          <a:solidFill>
                            <a:srgbClr val="5E5E5E"/>
                          </a:solidFill>
                          <a:effectLst/>
                        </a:rPr>
                        <a:t>, iPhone un </a:t>
                      </a:r>
                      <a:r>
                        <a:rPr lang="en-US" sz="2000" dirty="0" err="1">
                          <a:solidFill>
                            <a:srgbClr val="5E5E5E"/>
                          </a:solidFill>
                          <a:effectLst/>
                        </a:rPr>
                        <a:t>piedāvājumi</a:t>
                      </a:r>
                      <a:r>
                        <a:rPr lang="en-US" sz="2000" dirty="0">
                          <a:solidFill>
                            <a:srgbClr val="5E5E5E"/>
                          </a:solidFill>
                          <a:effectLst/>
                        </a:rPr>
                        <a:t>; </a:t>
                      </a:r>
                      <a:r>
                        <a:rPr lang="en-US" sz="2000" dirty="0" err="1">
                          <a:solidFill>
                            <a:srgbClr val="5E5E5E"/>
                          </a:solidFill>
                          <a:effectLst/>
                        </a:rPr>
                        <a:t>līdzīgi</a:t>
                      </a:r>
                      <a:r>
                        <a:rPr lang="en-US" sz="2000" dirty="0">
                          <a:solidFill>
                            <a:srgbClr val="5E5E5E"/>
                          </a:solidFill>
                          <a:effectLst/>
                        </a:rPr>
                        <a:t> </a:t>
                      </a:r>
                      <a:r>
                        <a:rPr lang="en-US" sz="2000" dirty="0" err="1">
                          <a:solidFill>
                            <a:srgbClr val="5E5E5E"/>
                          </a:solidFill>
                          <a:effectLst/>
                        </a:rPr>
                        <a:t>ir</a:t>
                      </a:r>
                      <a:r>
                        <a:rPr lang="en-US" sz="2000" dirty="0">
                          <a:solidFill>
                            <a:srgbClr val="5E5E5E"/>
                          </a:solidFill>
                          <a:effectLst/>
                        </a:rPr>
                        <a:t> </a:t>
                      </a:r>
                      <a:r>
                        <a:rPr lang="en-US" sz="2000" dirty="0" err="1">
                          <a:solidFill>
                            <a:srgbClr val="5E5E5E"/>
                          </a:solidFill>
                          <a:effectLst/>
                        </a:rPr>
                        <a:t>lietot</a:t>
                      </a:r>
                      <a:r>
                        <a:rPr lang="en-US" sz="2000" dirty="0">
                          <a:solidFill>
                            <a:srgbClr val="5E5E5E"/>
                          </a:solidFill>
                          <a:effectLst/>
                        </a:rPr>
                        <a:t>  AND </a:t>
                      </a:r>
                      <a:r>
                        <a:rPr lang="en-US" sz="2000" dirty="0" err="1">
                          <a:solidFill>
                            <a:srgbClr val="5E5E5E"/>
                          </a:solidFill>
                          <a:effectLst/>
                        </a:rPr>
                        <a:t>starp</a:t>
                      </a:r>
                      <a:r>
                        <a:rPr lang="en-US" sz="2000" dirty="0">
                          <a:solidFill>
                            <a:srgbClr val="5E5E5E"/>
                          </a:solidFill>
                          <a:effectLst/>
                        </a:rPr>
                        <a:t> </a:t>
                      </a:r>
                      <a:r>
                        <a:rPr lang="en-US" sz="2000" dirty="0" err="1">
                          <a:solidFill>
                            <a:srgbClr val="5E5E5E"/>
                          </a:solidFill>
                          <a:effectLst/>
                        </a:rPr>
                        <a:t>terminiem</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530760025"/>
                  </a:ext>
                </a:extLst>
              </a:tr>
              <a:tr h="319795">
                <a:tc>
                  <a:txBody>
                    <a:bodyPr/>
                    <a:lstStyle/>
                    <a:p>
                      <a:pPr marL="0" marR="0">
                        <a:lnSpc>
                          <a:spcPct val="107000"/>
                        </a:lnSpc>
                        <a:spcBef>
                          <a:spcPts val="0"/>
                        </a:spcBef>
                        <a:spcAft>
                          <a:spcPts val="0"/>
                        </a:spcAft>
                      </a:pPr>
                      <a:r>
                        <a:rPr lang="en-US" sz="2000" dirty="0" err="1">
                          <a:solidFill>
                            <a:srgbClr val="F9A169"/>
                          </a:solidFill>
                          <a:effectLst/>
                        </a:rPr>
                        <a:t>Vai</a:t>
                      </a:r>
                      <a:endParaRPr lang="en-US" sz="1800" dirty="0">
                        <a:solidFill>
                          <a:srgbClr val="F9A16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n-US" sz="2000" dirty="0" err="1">
                          <a:solidFill>
                            <a:srgbClr val="5E5E5E"/>
                          </a:solidFill>
                          <a:effectLst/>
                        </a:rPr>
                        <a:t>burāt</a:t>
                      </a:r>
                      <a:r>
                        <a:rPr lang="en-US" sz="2000" dirty="0">
                          <a:solidFill>
                            <a:srgbClr val="5E5E5E"/>
                          </a:solidFill>
                          <a:effectLst/>
                        </a:rPr>
                        <a:t> OR </a:t>
                      </a:r>
                      <a:r>
                        <a:rPr lang="en-US" sz="2000" dirty="0" err="1">
                          <a:solidFill>
                            <a:srgbClr val="5E5E5E"/>
                          </a:solidFill>
                          <a:effectLst/>
                        </a:rPr>
                        <a:t>laivot</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err="1">
                          <a:solidFill>
                            <a:srgbClr val="5E5E5E"/>
                          </a:solidFill>
                          <a:effectLst/>
                        </a:rPr>
                        <a:t>Meklē</a:t>
                      </a:r>
                      <a:r>
                        <a:rPr lang="en-US" sz="2000" dirty="0">
                          <a:solidFill>
                            <a:srgbClr val="5E5E5E"/>
                          </a:solidFill>
                          <a:effectLst/>
                        </a:rPr>
                        <a:t> </a:t>
                      </a:r>
                      <a:r>
                        <a:rPr lang="en-US" sz="2000" dirty="0" err="1">
                          <a:solidFill>
                            <a:srgbClr val="5E5E5E"/>
                          </a:solidFill>
                          <a:effectLst/>
                        </a:rPr>
                        <a:t>burāšanu</a:t>
                      </a:r>
                      <a:r>
                        <a:rPr lang="en-US" sz="2000" dirty="0">
                          <a:solidFill>
                            <a:srgbClr val="5E5E5E"/>
                          </a:solidFill>
                          <a:effectLst/>
                        </a:rPr>
                        <a:t> </a:t>
                      </a:r>
                      <a:r>
                        <a:rPr lang="en-US" sz="2000" dirty="0" err="1">
                          <a:solidFill>
                            <a:srgbClr val="5E5E5E"/>
                          </a:solidFill>
                          <a:effectLst/>
                        </a:rPr>
                        <a:t>vai</a:t>
                      </a:r>
                      <a:r>
                        <a:rPr lang="en-US" sz="2000" dirty="0">
                          <a:solidFill>
                            <a:srgbClr val="5E5E5E"/>
                          </a:solidFill>
                          <a:effectLst/>
                        </a:rPr>
                        <a:t> </a:t>
                      </a:r>
                      <a:r>
                        <a:rPr lang="en-US" sz="2000" dirty="0" err="1">
                          <a:solidFill>
                            <a:srgbClr val="5E5E5E"/>
                          </a:solidFill>
                          <a:effectLst/>
                        </a:rPr>
                        <a:t>laivošanu</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12026450"/>
                  </a:ext>
                </a:extLst>
              </a:tr>
              <a:tr h="319795">
                <a:tc>
                  <a:txBody>
                    <a:bodyPr/>
                    <a:lstStyle/>
                    <a:p>
                      <a:pPr marL="0" marR="0">
                        <a:lnSpc>
                          <a:spcPct val="107000"/>
                        </a:lnSpc>
                        <a:spcBef>
                          <a:spcPts val="0"/>
                        </a:spcBef>
                        <a:spcAft>
                          <a:spcPts val="0"/>
                        </a:spcAft>
                      </a:pPr>
                      <a:r>
                        <a:rPr lang="en-US" sz="2000" u="sng" dirty="0" err="1">
                          <a:solidFill>
                            <a:schemeClr val="tx1"/>
                          </a:solidFill>
                          <a:effectLst/>
                        </a:rPr>
                        <a:t>Precīza</a:t>
                      </a:r>
                      <a:r>
                        <a:rPr lang="en-US" sz="2000" u="sng" dirty="0">
                          <a:solidFill>
                            <a:schemeClr val="tx1"/>
                          </a:solidFill>
                          <a:effectLst/>
                        </a:rPr>
                        <a:t> </a:t>
                      </a:r>
                      <a:r>
                        <a:rPr lang="en-US" sz="2000" u="sng" dirty="0" err="1">
                          <a:solidFill>
                            <a:schemeClr val="tx1"/>
                          </a:solidFill>
                          <a:effectLst/>
                        </a:rPr>
                        <a:t>atbilstība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n-US" sz="2000" dirty="0">
                          <a:solidFill>
                            <a:srgbClr val="5E5E5E"/>
                          </a:solidFill>
                          <a:effectLst/>
                        </a:rPr>
                        <a:t>“</a:t>
                      </a:r>
                      <a:r>
                        <a:rPr lang="en-US" sz="2000" dirty="0" err="1">
                          <a:solidFill>
                            <a:srgbClr val="5E5E5E"/>
                          </a:solidFill>
                          <a:effectLst/>
                        </a:rPr>
                        <a:t>tēja</a:t>
                      </a:r>
                      <a:r>
                        <a:rPr lang="en-US" sz="2000" dirty="0">
                          <a:solidFill>
                            <a:srgbClr val="5E5E5E"/>
                          </a:solidFill>
                          <a:effectLst/>
                        </a:rPr>
                        <a:t> un </a:t>
                      </a:r>
                      <a:r>
                        <a:rPr lang="en-US" sz="2000" dirty="0" err="1">
                          <a:solidFill>
                            <a:srgbClr val="5E5E5E"/>
                          </a:solidFill>
                          <a:effectLst/>
                        </a:rPr>
                        <a:t>kafija</a:t>
                      </a:r>
                      <a:r>
                        <a:rPr lang="en-US" sz="2000" dirty="0">
                          <a:solidFill>
                            <a:srgbClr val="5E5E5E"/>
                          </a:solidFill>
                          <a:effectLst/>
                        </a:rPr>
                        <a:t>"</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err="1">
                          <a:solidFill>
                            <a:srgbClr val="5E5E5E"/>
                          </a:solidFill>
                          <a:effectLst/>
                        </a:rPr>
                        <a:t>Meklē</a:t>
                      </a:r>
                      <a:r>
                        <a:rPr lang="en-US" sz="2000" dirty="0">
                          <a:solidFill>
                            <a:srgbClr val="5E5E5E"/>
                          </a:solidFill>
                          <a:effectLst/>
                        </a:rPr>
                        <a:t> </a:t>
                      </a:r>
                      <a:r>
                        <a:rPr lang="en-US" sz="2000" dirty="0" err="1">
                          <a:solidFill>
                            <a:srgbClr val="5E5E5E"/>
                          </a:solidFill>
                          <a:effectLst/>
                        </a:rPr>
                        <a:t>lapas</a:t>
                      </a:r>
                      <a:r>
                        <a:rPr lang="en-US" sz="2000" dirty="0">
                          <a:solidFill>
                            <a:srgbClr val="5E5E5E"/>
                          </a:solidFill>
                          <a:effectLst/>
                        </a:rPr>
                        <a:t>, </a:t>
                      </a:r>
                      <a:r>
                        <a:rPr lang="en-US" sz="2000" dirty="0" err="1">
                          <a:solidFill>
                            <a:srgbClr val="5E5E5E"/>
                          </a:solidFill>
                          <a:effectLst/>
                        </a:rPr>
                        <a:t>kur</a:t>
                      </a:r>
                      <a:r>
                        <a:rPr lang="en-US" sz="2000" dirty="0">
                          <a:solidFill>
                            <a:srgbClr val="5E5E5E"/>
                          </a:solidFill>
                          <a:effectLst/>
                        </a:rPr>
                        <a:t> </a:t>
                      </a:r>
                      <a:r>
                        <a:rPr lang="en-US" sz="2000" dirty="0" err="1">
                          <a:solidFill>
                            <a:srgbClr val="5E5E5E"/>
                          </a:solidFill>
                          <a:effectLst/>
                        </a:rPr>
                        <a:t>ir</a:t>
                      </a:r>
                      <a:r>
                        <a:rPr lang="en-US" sz="2000" dirty="0">
                          <a:solidFill>
                            <a:srgbClr val="5E5E5E"/>
                          </a:solidFill>
                          <a:effectLst/>
                        </a:rPr>
                        <a:t> </a:t>
                      </a:r>
                      <a:r>
                        <a:rPr lang="en-US" sz="2000" dirty="0" err="1">
                          <a:solidFill>
                            <a:srgbClr val="5E5E5E"/>
                          </a:solidFill>
                          <a:effectLst/>
                        </a:rPr>
                        <a:t>visi</a:t>
                      </a:r>
                      <a:r>
                        <a:rPr lang="en-US" sz="2000" dirty="0">
                          <a:solidFill>
                            <a:srgbClr val="5E5E5E"/>
                          </a:solidFill>
                          <a:effectLst/>
                        </a:rPr>
                        <a:t> </a:t>
                      </a:r>
                      <a:r>
                        <a:rPr lang="en-US" sz="2000" dirty="0" err="1">
                          <a:solidFill>
                            <a:srgbClr val="5E5E5E"/>
                          </a:solidFill>
                          <a:effectLst/>
                        </a:rPr>
                        <a:t>atslēgvārdi</a:t>
                      </a:r>
                      <a:r>
                        <a:rPr lang="en-US" sz="2000" dirty="0">
                          <a:solidFill>
                            <a:srgbClr val="5E5E5E"/>
                          </a:solidFill>
                          <a:effectLst/>
                        </a:rPr>
                        <a:t> </a:t>
                      </a:r>
                      <a:r>
                        <a:rPr lang="en-US" sz="2000" dirty="0" err="1">
                          <a:solidFill>
                            <a:srgbClr val="5E5E5E"/>
                          </a:solidFill>
                          <a:effectLst/>
                        </a:rPr>
                        <a:t>tādā</a:t>
                      </a:r>
                      <a:r>
                        <a:rPr lang="en-US" sz="2000" dirty="0">
                          <a:solidFill>
                            <a:srgbClr val="5E5E5E"/>
                          </a:solidFill>
                          <a:effectLst/>
                        </a:rPr>
                        <a:t> </a:t>
                      </a:r>
                      <a:r>
                        <a:rPr lang="en-US" sz="2000" dirty="0" err="1">
                          <a:solidFill>
                            <a:srgbClr val="5E5E5E"/>
                          </a:solidFill>
                          <a:effectLst/>
                        </a:rPr>
                        <a:t>secībā</a:t>
                      </a:r>
                      <a:r>
                        <a:rPr lang="en-US" sz="2000" dirty="0">
                          <a:solidFill>
                            <a:srgbClr val="5E5E5E"/>
                          </a:solidFill>
                          <a:effectLst/>
                        </a:rPr>
                        <a:t>, </a:t>
                      </a:r>
                      <a:r>
                        <a:rPr lang="en-US" sz="2000" dirty="0" err="1">
                          <a:solidFill>
                            <a:srgbClr val="5E5E5E"/>
                          </a:solidFill>
                          <a:effectLst/>
                        </a:rPr>
                        <a:t>kā</a:t>
                      </a:r>
                      <a:r>
                        <a:rPr lang="en-US" sz="2000" dirty="0">
                          <a:solidFill>
                            <a:srgbClr val="5E5E5E"/>
                          </a:solidFill>
                          <a:effectLst/>
                        </a:rPr>
                        <a:t> </a:t>
                      </a:r>
                      <a:r>
                        <a:rPr lang="en-US" sz="2000" dirty="0" err="1">
                          <a:solidFill>
                            <a:srgbClr val="5E5E5E"/>
                          </a:solidFill>
                          <a:effectLst/>
                        </a:rPr>
                        <a:t>rakstīts</a:t>
                      </a:r>
                      <a:endParaRPr lang="en-US" sz="2000" dirty="0">
                        <a:solidFill>
                          <a:srgbClr val="5E5E5E"/>
                        </a:solidFill>
                        <a:effectLst/>
                      </a:endParaRPr>
                    </a:p>
                  </a:txBody>
                  <a:tcPr marL="68580" marR="68580" marT="0" marB="0">
                    <a:solidFill>
                      <a:schemeClr val="bg1">
                        <a:lumMod val="95000"/>
                      </a:schemeClr>
                    </a:solidFill>
                  </a:tcPr>
                </a:tc>
                <a:extLst>
                  <a:ext uri="{0D108BD9-81ED-4DB2-BD59-A6C34878D82A}">
                    <a16:rowId xmlns:a16="http://schemas.microsoft.com/office/drawing/2014/main" val="1091131084"/>
                  </a:ext>
                </a:extLst>
              </a:tr>
              <a:tr h="647187">
                <a:tc>
                  <a:txBody>
                    <a:bodyPr/>
                    <a:lstStyle/>
                    <a:p>
                      <a:pPr marL="0" marR="0">
                        <a:lnSpc>
                          <a:spcPct val="107000"/>
                        </a:lnSpc>
                        <a:spcBef>
                          <a:spcPts val="0"/>
                        </a:spcBef>
                        <a:spcAft>
                          <a:spcPts val="0"/>
                        </a:spcAft>
                      </a:pPr>
                      <a:r>
                        <a:rPr lang="en-US" sz="2000" dirty="0" err="1">
                          <a:solidFill>
                            <a:srgbClr val="F9A169"/>
                          </a:solidFill>
                          <a:effectLst/>
                        </a:rPr>
                        <a:t>Pirms</a:t>
                      </a:r>
                      <a:r>
                        <a:rPr lang="en-US" sz="2000" dirty="0">
                          <a:solidFill>
                            <a:srgbClr val="F9A169"/>
                          </a:solidFill>
                          <a:effectLst/>
                        </a:rPr>
                        <a:t> </a:t>
                      </a:r>
                      <a:r>
                        <a:rPr lang="en-US" sz="2000" dirty="0" err="1">
                          <a:solidFill>
                            <a:srgbClr val="F9A169"/>
                          </a:solidFill>
                          <a:effectLst/>
                        </a:rPr>
                        <a:t>vārda</a:t>
                      </a:r>
                      <a:r>
                        <a:rPr lang="en-US" sz="2000" dirty="0">
                          <a:solidFill>
                            <a:srgbClr val="F9A169"/>
                          </a:solidFill>
                          <a:effectLst/>
                        </a:rPr>
                        <a:t> </a:t>
                      </a:r>
                      <a:r>
                        <a:rPr lang="en-US" sz="2000" dirty="0" err="1">
                          <a:solidFill>
                            <a:srgbClr val="F9A169"/>
                          </a:solidFill>
                          <a:effectLst/>
                        </a:rPr>
                        <a:t>liek</a:t>
                      </a:r>
                      <a:r>
                        <a:rPr lang="en-US" sz="2000" dirty="0">
                          <a:solidFill>
                            <a:srgbClr val="F9A169"/>
                          </a:solidFill>
                          <a:effectLst/>
                        </a:rPr>
                        <a:t> </a:t>
                      </a:r>
                      <a:r>
                        <a:rPr lang="en-US" sz="2000" dirty="0" err="1">
                          <a:solidFill>
                            <a:srgbClr val="F9A169"/>
                          </a:solidFill>
                          <a:effectLst/>
                        </a:rPr>
                        <a:t>simbolu</a:t>
                      </a:r>
                      <a:r>
                        <a:rPr lang="en-US" sz="2000" dirty="0">
                          <a:solidFill>
                            <a:srgbClr val="F9A169"/>
                          </a:solidFill>
                          <a:effectLst/>
                        </a:rPr>
                        <a:t> -, </a:t>
                      </a:r>
                      <a:r>
                        <a:rPr lang="en-US" sz="2000" dirty="0" err="1">
                          <a:solidFill>
                            <a:srgbClr val="F9A169"/>
                          </a:solidFill>
                          <a:effectLst/>
                        </a:rPr>
                        <a:t>lai</a:t>
                      </a:r>
                      <a:r>
                        <a:rPr lang="en-US" sz="2000" dirty="0">
                          <a:solidFill>
                            <a:srgbClr val="F9A169"/>
                          </a:solidFill>
                          <a:effectLst/>
                        </a:rPr>
                        <a:t> </a:t>
                      </a:r>
                      <a:r>
                        <a:rPr lang="en-US" sz="2000" dirty="0" err="1">
                          <a:solidFill>
                            <a:srgbClr val="F9A169"/>
                          </a:solidFill>
                          <a:effectLst/>
                        </a:rPr>
                        <a:t>izslēgtu</a:t>
                      </a:r>
                      <a:r>
                        <a:rPr lang="en-US" sz="2000" dirty="0">
                          <a:solidFill>
                            <a:srgbClr val="F9A169"/>
                          </a:solidFill>
                          <a:effectLst/>
                        </a:rPr>
                        <a:t> </a:t>
                      </a:r>
                      <a:r>
                        <a:rPr lang="en-US" sz="2000" dirty="0" err="1">
                          <a:solidFill>
                            <a:srgbClr val="F9A169"/>
                          </a:solidFill>
                          <a:effectLst/>
                        </a:rPr>
                        <a:t>šo</a:t>
                      </a:r>
                      <a:r>
                        <a:rPr lang="en-US" sz="2000" dirty="0">
                          <a:solidFill>
                            <a:srgbClr val="F9A169"/>
                          </a:solidFill>
                          <a:effectLst/>
                        </a:rPr>
                        <a:t> </a:t>
                      </a:r>
                      <a:r>
                        <a:rPr lang="en-US" sz="2000" dirty="0" err="1">
                          <a:solidFill>
                            <a:srgbClr val="F9A169"/>
                          </a:solidFill>
                          <a:effectLst/>
                        </a:rPr>
                        <a:t>vārdu</a:t>
                      </a:r>
                      <a:r>
                        <a:rPr lang="en-US" sz="2000" dirty="0">
                          <a:solidFill>
                            <a:srgbClr val="F9A169"/>
                          </a:solidFill>
                          <a:effectLst/>
                        </a:rPr>
                        <a:t> no </a:t>
                      </a:r>
                      <a:r>
                        <a:rPr lang="en-US" sz="2000" dirty="0" err="1">
                          <a:solidFill>
                            <a:srgbClr val="F9A169"/>
                          </a:solidFill>
                          <a:effectLst/>
                        </a:rPr>
                        <a:t>rezultātiem</a:t>
                      </a:r>
                      <a:r>
                        <a:rPr lang="en-US" sz="2000" dirty="0">
                          <a:solidFill>
                            <a:srgbClr val="F9A169"/>
                          </a:solidFill>
                          <a:effectLst/>
                        </a:rPr>
                        <a:t> </a:t>
                      </a:r>
                    </a:p>
                  </a:txBody>
                  <a:tcPr marL="68580" marR="68580" marT="0" marB="0">
                    <a:solidFill>
                      <a:srgbClr val="8D5B98"/>
                    </a:solidFill>
                  </a:tcPr>
                </a:tc>
                <a:tc>
                  <a:txBody>
                    <a:bodyPr/>
                    <a:lstStyle/>
                    <a:p>
                      <a:pPr marL="0" marR="0" algn="l">
                        <a:lnSpc>
                          <a:spcPct val="107000"/>
                        </a:lnSpc>
                        <a:spcBef>
                          <a:spcPts val="0"/>
                        </a:spcBef>
                        <a:spcAft>
                          <a:spcPts val="0"/>
                        </a:spcAft>
                      </a:pPr>
                      <a:r>
                        <a:rPr lang="en-US" sz="2000" dirty="0" err="1">
                          <a:solidFill>
                            <a:srgbClr val="5E5E5E"/>
                          </a:solidFill>
                          <a:effectLst/>
                        </a:rPr>
                        <a:t>Tēja</a:t>
                      </a:r>
                      <a:r>
                        <a:rPr lang="en-US" sz="2000" dirty="0">
                          <a:solidFill>
                            <a:srgbClr val="5E5E5E"/>
                          </a:solidFill>
                          <a:effectLst/>
                        </a:rPr>
                        <a:t> -</a:t>
                      </a:r>
                      <a:r>
                        <a:rPr lang="en-US" sz="2000" dirty="0" err="1">
                          <a:solidFill>
                            <a:srgbClr val="5E5E5E"/>
                          </a:solidFill>
                          <a:effectLst/>
                        </a:rPr>
                        <a:t>kafija</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err="1">
                          <a:solidFill>
                            <a:srgbClr val="5E5E5E"/>
                          </a:solidFill>
                          <a:effectLst/>
                        </a:rPr>
                        <a:t>Meklē</a:t>
                      </a:r>
                      <a:r>
                        <a:rPr lang="en-US" sz="2000" dirty="0">
                          <a:solidFill>
                            <a:srgbClr val="5E5E5E"/>
                          </a:solidFill>
                          <a:effectLst/>
                        </a:rPr>
                        <a:t> </a:t>
                      </a:r>
                      <a:r>
                        <a:rPr lang="en-US" sz="2000" dirty="0" err="1">
                          <a:solidFill>
                            <a:srgbClr val="5E5E5E"/>
                          </a:solidFill>
                          <a:effectLst/>
                        </a:rPr>
                        <a:t>lapas</a:t>
                      </a:r>
                      <a:r>
                        <a:rPr lang="en-US" sz="2000" dirty="0">
                          <a:solidFill>
                            <a:srgbClr val="5E5E5E"/>
                          </a:solidFill>
                          <a:effectLst/>
                        </a:rPr>
                        <a:t>, </a:t>
                      </a:r>
                      <a:r>
                        <a:rPr lang="en-US" sz="2000" dirty="0" err="1">
                          <a:solidFill>
                            <a:srgbClr val="5E5E5E"/>
                          </a:solidFill>
                          <a:effectLst/>
                        </a:rPr>
                        <a:t>kur</a:t>
                      </a:r>
                      <a:r>
                        <a:rPr lang="en-US" sz="2000" dirty="0">
                          <a:solidFill>
                            <a:srgbClr val="5E5E5E"/>
                          </a:solidFill>
                          <a:effectLst/>
                        </a:rPr>
                        <a:t> </a:t>
                      </a:r>
                      <a:r>
                        <a:rPr lang="en-US" sz="2000" dirty="0" err="1">
                          <a:solidFill>
                            <a:srgbClr val="5E5E5E"/>
                          </a:solidFill>
                          <a:effectLst/>
                        </a:rPr>
                        <a:t>ir</a:t>
                      </a:r>
                      <a:r>
                        <a:rPr lang="en-US" sz="2000" dirty="0">
                          <a:solidFill>
                            <a:srgbClr val="5E5E5E"/>
                          </a:solidFill>
                          <a:effectLst/>
                        </a:rPr>
                        <a:t> </a:t>
                      </a:r>
                      <a:r>
                        <a:rPr lang="en-US" sz="2000" dirty="0" err="1">
                          <a:solidFill>
                            <a:srgbClr val="5E5E5E"/>
                          </a:solidFill>
                          <a:effectLst/>
                        </a:rPr>
                        <a:t>atslēgvārds</a:t>
                      </a:r>
                      <a:r>
                        <a:rPr lang="en-US" sz="2000" dirty="0">
                          <a:solidFill>
                            <a:srgbClr val="5E5E5E"/>
                          </a:solidFill>
                          <a:effectLst/>
                        </a:rPr>
                        <a:t> “</a:t>
                      </a:r>
                      <a:r>
                        <a:rPr lang="en-US" sz="2000" dirty="0" err="1">
                          <a:solidFill>
                            <a:srgbClr val="5E5E5E"/>
                          </a:solidFill>
                          <a:effectLst/>
                        </a:rPr>
                        <a:t>tēja</a:t>
                      </a:r>
                      <a:r>
                        <a:rPr lang="en-US" sz="2000" dirty="0">
                          <a:solidFill>
                            <a:srgbClr val="5E5E5E"/>
                          </a:solidFill>
                          <a:effectLst/>
                        </a:rPr>
                        <a:t>”, bet </a:t>
                      </a:r>
                      <a:r>
                        <a:rPr lang="en-US" sz="2000" dirty="0" err="1">
                          <a:solidFill>
                            <a:srgbClr val="5E5E5E"/>
                          </a:solidFill>
                          <a:effectLst/>
                        </a:rPr>
                        <a:t>nav</a:t>
                      </a:r>
                      <a:r>
                        <a:rPr lang="en-US" sz="2000" dirty="0">
                          <a:solidFill>
                            <a:srgbClr val="5E5E5E"/>
                          </a:solidFill>
                          <a:effectLst/>
                        </a:rPr>
                        <a:t> “</a:t>
                      </a:r>
                      <a:r>
                        <a:rPr lang="en-US" sz="2000" dirty="0" err="1">
                          <a:solidFill>
                            <a:srgbClr val="5E5E5E"/>
                          </a:solidFill>
                          <a:effectLst/>
                        </a:rPr>
                        <a:t>kafija</a:t>
                      </a:r>
                      <a:r>
                        <a:rPr lang="en-US" sz="2000" dirty="0">
                          <a:solidFill>
                            <a:srgbClr val="5E5E5E"/>
                          </a:solidFill>
                          <a:effectLst/>
                        </a:rPr>
                        <a:t>”</a:t>
                      </a:r>
                    </a:p>
                  </a:txBody>
                  <a:tcPr marL="68580" marR="68580" marT="0" marB="0">
                    <a:solidFill>
                      <a:schemeClr val="bg1">
                        <a:lumMod val="95000"/>
                      </a:schemeClr>
                    </a:solidFill>
                  </a:tcPr>
                </a:tc>
                <a:extLst>
                  <a:ext uri="{0D108BD9-81ED-4DB2-BD59-A6C34878D82A}">
                    <a16:rowId xmlns:a16="http://schemas.microsoft.com/office/drawing/2014/main" val="4209939336"/>
                  </a:ext>
                </a:extLst>
              </a:tr>
              <a:tr h="319795">
                <a:tc>
                  <a:txBody>
                    <a:bodyPr/>
                    <a:lstStyle/>
                    <a:p>
                      <a:pPr marL="0" marR="0">
                        <a:lnSpc>
                          <a:spcPct val="107000"/>
                        </a:lnSpc>
                        <a:spcBef>
                          <a:spcPts val="0"/>
                        </a:spcBef>
                        <a:spcAft>
                          <a:spcPts val="0"/>
                        </a:spcAft>
                      </a:pPr>
                      <a:r>
                        <a:rPr lang="en-US" sz="2000" dirty="0" err="1">
                          <a:solidFill>
                            <a:srgbClr val="F9A169"/>
                          </a:solidFill>
                          <a:effectLst/>
                        </a:rPr>
                        <a:t>Definīcijas</a:t>
                      </a:r>
                      <a:endParaRPr lang="en-US" sz="1800" dirty="0">
                        <a:solidFill>
                          <a:srgbClr val="F9A16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n-US" sz="2000" dirty="0" err="1">
                          <a:solidFill>
                            <a:srgbClr val="5E5E5E"/>
                          </a:solidFill>
                          <a:effectLst/>
                        </a:rPr>
                        <a:t>Definēt:serendipity</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err="1">
                          <a:solidFill>
                            <a:srgbClr val="5E5E5E"/>
                          </a:solidFill>
                          <a:effectLst/>
                        </a:rPr>
                        <a:t>Definīcijas</a:t>
                      </a:r>
                      <a:r>
                        <a:rPr lang="en-US" sz="2000" dirty="0">
                          <a:solidFill>
                            <a:srgbClr val="5E5E5E"/>
                          </a:solidFill>
                          <a:effectLst/>
                        </a:rPr>
                        <a:t> </a:t>
                      </a:r>
                      <a:r>
                        <a:rPr lang="en-US" sz="2000" dirty="0" err="1">
                          <a:solidFill>
                            <a:srgbClr val="5E5E5E"/>
                          </a:solidFill>
                          <a:effectLst/>
                        </a:rPr>
                        <a:t>vārdam</a:t>
                      </a:r>
                      <a:r>
                        <a:rPr lang="en-US" sz="2000" dirty="0">
                          <a:solidFill>
                            <a:srgbClr val="5E5E5E"/>
                          </a:solidFill>
                          <a:effectLst/>
                        </a:rPr>
                        <a:t> serendipity</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820499474"/>
                  </a:ext>
                </a:extLst>
              </a:tr>
              <a:tr h="654445">
                <a:tc>
                  <a:txBody>
                    <a:bodyPr/>
                    <a:lstStyle/>
                    <a:p>
                      <a:pPr marL="0" marR="0">
                        <a:lnSpc>
                          <a:spcPct val="107000"/>
                        </a:lnSpc>
                        <a:spcBef>
                          <a:spcPts val="0"/>
                        </a:spcBef>
                        <a:spcAft>
                          <a:spcPts val="0"/>
                        </a:spcAft>
                      </a:pPr>
                      <a:r>
                        <a:rPr lang="en-US" sz="2000" u="sng" dirty="0" err="1">
                          <a:solidFill>
                            <a:schemeClr val="tx1"/>
                          </a:solidFill>
                          <a:effectLst/>
                        </a:rPr>
                        <a:t>Pievieno</a:t>
                      </a:r>
                      <a:r>
                        <a:rPr lang="en-US" sz="2000" u="sng" dirty="0">
                          <a:solidFill>
                            <a:schemeClr val="tx1"/>
                          </a:solidFill>
                          <a:effectLst/>
                        </a:rPr>
                        <a:t> </a:t>
                      </a:r>
                      <a:r>
                        <a:rPr lang="en-US" sz="2000" u="sng" dirty="0" err="1">
                          <a:solidFill>
                            <a:schemeClr val="tx1"/>
                          </a:solidFill>
                          <a:effectLst/>
                        </a:rPr>
                        <a:t>zvaigznīti</a:t>
                      </a:r>
                      <a:r>
                        <a:rPr lang="en-US" sz="2000" u="sng" dirty="0">
                          <a:solidFill>
                            <a:schemeClr val="tx1"/>
                          </a:solidFill>
                          <a:effectLst/>
                        </a:rPr>
                        <a:t> </a:t>
                      </a:r>
                      <a:r>
                        <a:rPr lang="en-US" sz="2000" u="sng" dirty="0" err="1">
                          <a:solidFill>
                            <a:schemeClr val="tx1"/>
                          </a:solidFill>
                          <a:effectLst/>
                        </a:rPr>
                        <a:t>vārda</a:t>
                      </a:r>
                      <a:r>
                        <a:rPr lang="en-US" sz="2000" u="sng" dirty="0">
                          <a:solidFill>
                            <a:schemeClr val="tx1"/>
                          </a:solidFill>
                          <a:effectLst/>
                        </a:rPr>
                        <a:t> </a:t>
                      </a:r>
                      <a:r>
                        <a:rPr lang="en-US" sz="2000" u="sng" dirty="0" err="1">
                          <a:solidFill>
                            <a:schemeClr val="tx1"/>
                          </a:solidFill>
                          <a:effectLst/>
                        </a:rPr>
                        <a:t>vai</a:t>
                      </a:r>
                      <a:r>
                        <a:rPr lang="en-US" sz="2000" u="sng" dirty="0">
                          <a:solidFill>
                            <a:schemeClr val="tx1"/>
                          </a:solidFill>
                          <a:effectLst/>
                        </a:rPr>
                        <a:t> </a:t>
                      </a:r>
                      <a:r>
                        <a:rPr lang="en-US" sz="2000" u="sng" dirty="0" err="1">
                          <a:solidFill>
                            <a:schemeClr val="tx1"/>
                          </a:solidFill>
                          <a:effectLst/>
                        </a:rPr>
                        <a:t>frāzes</a:t>
                      </a:r>
                      <a:r>
                        <a:rPr lang="en-US" sz="2000" u="sng" dirty="0">
                          <a:solidFill>
                            <a:schemeClr val="tx1"/>
                          </a:solidFill>
                          <a:effectLst/>
                        </a:rPr>
                        <a:t> </a:t>
                      </a:r>
                      <a:r>
                        <a:rPr lang="en-US" sz="2000" u="sng" dirty="0" err="1">
                          <a:solidFill>
                            <a:schemeClr val="tx1"/>
                          </a:solidFill>
                          <a:effectLst/>
                        </a:rPr>
                        <a:t>priekšā</a:t>
                      </a:r>
                      <a:r>
                        <a:rPr lang="en-US" sz="2000" u="sng" dirty="0">
                          <a:solidFill>
                            <a:schemeClr val="tx1"/>
                          </a:solidFill>
                          <a:effectLst/>
                        </a:rPr>
                        <a:t>, </a:t>
                      </a:r>
                      <a:r>
                        <a:rPr lang="en-US" sz="2000" u="sng" dirty="0" err="1">
                          <a:solidFill>
                            <a:schemeClr val="tx1"/>
                          </a:solidFill>
                          <a:effectLst/>
                        </a:rPr>
                        <a:t>vidū</a:t>
                      </a:r>
                      <a:r>
                        <a:rPr lang="en-US" sz="2000" u="sng" dirty="0">
                          <a:solidFill>
                            <a:schemeClr val="tx1"/>
                          </a:solidFill>
                          <a:effectLst/>
                        </a:rPr>
                        <a:t> </a:t>
                      </a:r>
                      <a:r>
                        <a:rPr lang="en-US" sz="2000" u="sng" dirty="0" err="1">
                          <a:solidFill>
                            <a:schemeClr val="tx1"/>
                          </a:solidFill>
                          <a:effectLst/>
                        </a:rPr>
                        <a:t>vai</a:t>
                      </a:r>
                      <a:r>
                        <a:rPr lang="en-US" sz="2000" u="sng" dirty="0">
                          <a:solidFill>
                            <a:schemeClr val="tx1"/>
                          </a:solidFill>
                          <a:effectLst/>
                        </a:rPr>
                        <a:t> </a:t>
                      </a:r>
                      <a:r>
                        <a:rPr lang="en-US" sz="2000" u="sng" dirty="0" err="1">
                          <a:solidFill>
                            <a:schemeClr val="tx1"/>
                          </a:solidFill>
                          <a:effectLst/>
                        </a:rPr>
                        <a:t>beigās</a:t>
                      </a:r>
                      <a:r>
                        <a:rPr lang="en-US" sz="2000" u="sng" dirty="0">
                          <a:solidFill>
                            <a:schemeClr val="tx1"/>
                          </a:solidFill>
                          <a:effectLst/>
                        </a:rPr>
                        <a:t>, </a:t>
                      </a:r>
                      <a:r>
                        <a:rPr lang="en-US" sz="2000" u="sng" dirty="0" err="1">
                          <a:solidFill>
                            <a:schemeClr val="tx1"/>
                          </a:solidFill>
                          <a:effectLst/>
                        </a:rPr>
                        <a:t>lai</a:t>
                      </a:r>
                      <a:r>
                        <a:rPr lang="en-US" sz="2000" u="sng" dirty="0">
                          <a:solidFill>
                            <a:schemeClr val="tx1"/>
                          </a:solidFill>
                          <a:effectLst/>
                        </a:rPr>
                        <a:t> </a:t>
                      </a:r>
                      <a:r>
                        <a:rPr lang="en-US" sz="2000" u="sng" dirty="0" err="1">
                          <a:solidFill>
                            <a:schemeClr val="tx1"/>
                          </a:solidFill>
                          <a:effectLst/>
                        </a:rPr>
                        <a:t>atrastu</a:t>
                      </a:r>
                      <a:r>
                        <a:rPr lang="en-US" sz="2000" u="sng" dirty="0">
                          <a:solidFill>
                            <a:schemeClr val="tx1"/>
                          </a:solidFill>
                          <a:effectLst/>
                        </a:rPr>
                        <a:t> </a:t>
                      </a:r>
                      <a:r>
                        <a:rPr lang="en-US" sz="2000" u="sng" dirty="0" err="1">
                          <a:solidFill>
                            <a:schemeClr val="tx1"/>
                          </a:solidFill>
                          <a:effectLst/>
                        </a:rPr>
                        <a:t>visbiežāk</a:t>
                      </a:r>
                      <a:r>
                        <a:rPr lang="en-US" sz="2000" u="sng" dirty="0">
                          <a:solidFill>
                            <a:schemeClr val="tx1"/>
                          </a:solidFill>
                          <a:effectLst/>
                        </a:rPr>
                        <a:t> </a:t>
                      </a:r>
                      <a:r>
                        <a:rPr lang="en-US" sz="2000" u="sng" dirty="0" err="1">
                          <a:solidFill>
                            <a:schemeClr val="tx1"/>
                          </a:solidFill>
                          <a:effectLst/>
                        </a:rPr>
                        <a:t>meklētos</a:t>
                      </a:r>
                      <a:r>
                        <a:rPr lang="en-US" sz="2000" u="sng" dirty="0">
                          <a:solidFill>
                            <a:schemeClr val="tx1"/>
                          </a:solidFill>
                          <a:effectLst/>
                        </a:rPr>
                        <a:t> </a:t>
                      </a:r>
                      <a:r>
                        <a:rPr lang="en-US" sz="2000" u="sng" dirty="0" err="1">
                          <a:solidFill>
                            <a:schemeClr val="tx1"/>
                          </a:solidFill>
                          <a:effectLst/>
                        </a:rPr>
                        <a:t>vārdus</a:t>
                      </a:r>
                      <a:r>
                        <a:rPr lang="en-US" sz="2000" u="sng" dirty="0">
                          <a:solidFill>
                            <a:schemeClr val="tx1"/>
                          </a:solidFill>
                          <a:effectLst/>
                        </a:rPr>
                        <a:t> </a:t>
                      </a:r>
                      <a:r>
                        <a:rPr lang="en-US" sz="2000" u="sng" dirty="0" err="1">
                          <a:solidFill>
                            <a:schemeClr val="tx1"/>
                          </a:solidFill>
                          <a:effectLst/>
                        </a:rPr>
                        <a:t>norādītajā</a:t>
                      </a:r>
                      <a:r>
                        <a:rPr lang="en-US" sz="2000" u="sng" dirty="0">
                          <a:solidFill>
                            <a:schemeClr val="tx1"/>
                          </a:solidFill>
                          <a:effectLst/>
                        </a:rPr>
                        <a:t> </a:t>
                      </a:r>
                      <a:r>
                        <a:rPr lang="en-US" sz="2000" u="sng" dirty="0" err="1">
                          <a:solidFill>
                            <a:schemeClr val="tx1"/>
                          </a:solidFill>
                          <a:effectLst/>
                        </a:rPr>
                        <a:t>kontekstā</a:t>
                      </a:r>
                      <a:r>
                        <a:rPr lang="en-US" sz="2000" u="sng" dirty="0">
                          <a:solidFill>
                            <a:schemeClr val="tx1"/>
                          </a:solidFill>
                          <a:effectLst/>
                        </a:rPr>
                        <a:t>. </a:t>
                      </a:r>
                    </a:p>
                  </a:txBody>
                  <a:tcPr marL="68580" marR="68580" marT="0" marB="0">
                    <a:solidFill>
                      <a:srgbClr val="8D5B98"/>
                    </a:solidFill>
                  </a:tcPr>
                </a:tc>
                <a:tc>
                  <a:txBody>
                    <a:bodyPr/>
                    <a:lstStyle/>
                    <a:p>
                      <a:pPr marL="0" marR="0" algn="l">
                        <a:lnSpc>
                          <a:spcPct val="107000"/>
                        </a:lnSpc>
                        <a:spcBef>
                          <a:spcPts val="0"/>
                        </a:spcBef>
                        <a:spcAft>
                          <a:spcPts val="0"/>
                        </a:spcAft>
                      </a:pPr>
                      <a:r>
                        <a:rPr lang="en-US" sz="2000" dirty="0">
                          <a:solidFill>
                            <a:srgbClr val="5E5E5E"/>
                          </a:solidFill>
                          <a:effectLst/>
                        </a:rPr>
                        <a:t>“</a:t>
                      </a:r>
                      <a:r>
                        <a:rPr lang="en-US" sz="2000" dirty="0" err="1">
                          <a:solidFill>
                            <a:srgbClr val="5E5E5E"/>
                          </a:solidFill>
                          <a:effectLst/>
                        </a:rPr>
                        <a:t>kā</a:t>
                      </a:r>
                      <a:r>
                        <a:rPr lang="en-US" sz="2000" dirty="0">
                          <a:solidFill>
                            <a:srgbClr val="5E5E5E"/>
                          </a:solidFill>
                          <a:effectLst/>
                        </a:rPr>
                        <a:t> </a:t>
                      </a:r>
                      <a:r>
                        <a:rPr lang="en-US" sz="2000" dirty="0" err="1">
                          <a:solidFill>
                            <a:srgbClr val="5E5E5E"/>
                          </a:solidFill>
                          <a:effectLst/>
                        </a:rPr>
                        <a:t>atrast</a:t>
                      </a:r>
                      <a:r>
                        <a:rPr lang="en-US" sz="2000" dirty="0">
                          <a:solidFill>
                            <a:srgbClr val="5E5E5E"/>
                          </a:solidFill>
                          <a:effectLst/>
                        </a:rPr>
                        <a:t> *”</a:t>
                      </a: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lv-LV" sz="2000" dirty="0">
                          <a:solidFill>
                            <a:srgbClr val="5E5E5E"/>
                          </a:solidFill>
                          <a:effectLst/>
                        </a:rPr>
                        <a:t>Ierakstot “kā atrast *”, tiek piedāvāti rezultāti, kā atrast gan lētākās aviobiļetes, gan piemērotu darbu.</a:t>
                      </a:r>
                    </a:p>
                  </a:txBody>
                  <a:tcPr marL="68580" marR="68580" marT="0" marB="0">
                    <a:solidFill>
                      <a:schemeClr val="bg1">
                        <a:lumMod val="95000"/>
                      </a:schemeClr>
                    </a:solidFill>
                  </a:tcPr>
                </a:tc>
                <a:extLst>
                  <a:ext uri="{0D108BD9-81ED-4DB2-BD59-A6C34878D82A}">
                    <a16:rowId xmlns:a16="http://schemas.microsoft.com/office/drawing/2014/main" val="3765248290"/>
                  </a:ext>
                </a:extLst>
              </a:tr>
              <a:tr h="989096">
                <a:tc>
                  <a:txBody>
                    <a:bodyPr/>
                    <a:lstStyle/>
                    <a:p>
                      <a:pPr marL="0" marR="0">
                        <a:lnSpc>
                          <a:spcPct val="107000"/>
                        </a:lnSpc>
                        <a:spcBef>
                          <a:spcPts val="0"/>
                        </a:spcBef>
                        <a:spcAft>
                          <a:spcPts val="0"/>
                        </a:spcAft>
                      </a:pPr>
                      <a:r>
                        <a:rPr lang="en-US" sz="2000" dirty="0" err="1">
                          <a:solidFill>
                            <a:srgbClr val="F9A169"/>
                          </a:solidFill>
                          <a:effectLst/>
                        </a:rPr>
                        <a:t>Mērvienības</a:t>
                      </a:r>
                      <a:endParaRPr lang="en-US" sz="1800" dirty="0">
                        <a:solidFill>
                          <a:srgbClr val="F9A16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n-US" sz="2000" dirty="0">
                          <a:solidFill>
                            <a:srgbClr val="5E5E5E"/>
                          </a:solidFill>
                          <a:effectLst/>
                        </a:rPr>
                        <a:t>45 </a:t>
                      </a:r>
                      <a:r>
                        <a:rPr lang="en-US" sz="2000" dirty="0" err="1">
                          <a:solidFill>
                            <a:srgbClr val="5E5E5E"/>
                          </a:solidFill>
                          <a:effectLst/>
                        </a:rPr>
                        <a:t>celsius</a:t>
                      </a:r>
                      <a:r>
                        <a:rPr lang="en-US" sz="2000" dirty="0">
                          <a:solidFill>
                            <a:srgbClr val="5E5E5E"/>
                          </a:solidFill>
                          <a:effectLst/>
                        </a:rPr>
                        <a:t> in </a:t>
                      </a:r>
                      <a:r>
                        <a:rPr lang="en-US" sz="2000" dirty="0" err="1">
                          <a:solidFill>
                            <a:srgbClr val="5E5E5E"/>
                          </a:solidFill>
                          <a:effectLst/>
                        </a:rPr>
                        <a:t>fahrenheit</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err="1">
                          <a:solidFill>
                            <a:srgbClr val="5E5E5E"/>
                          </a:solidFill>
                          <a:effectLst/>
                        </a:rPr>
                        <a:t>Parāda</a:t>
                      </a:r>
                      <a:r>
                        <a:rPr lang="en-US" sz="2000" dirty="0">
                          <a:solidFill>
                            <a:srgbClr val="5E5E5E"/>
                          </a:solidFill>
                          <a:effectLst/>
                        </a:rPr>
                        <a:t>, </a:t>
                      </a:r>
                      <a:r>
                        <a:rPr lang="en-US" sz="2000" dirty="0" err="1">
                          <a:solidFill>
                            <a:srgbClr val="5E5E5E"/>
                          </a:solidFill>
                          <a:effectLst/>
                        </a:rPr>
                        <a:t>kā</a:t>
                      </a:r>
                      <a:r>
                        <a:rPr lang="en-US" sz="2000" dirty="0">
                          <a:solidFill>
                            <a:srgbClr val="5E5E5E"/>
                          </a:solidFill>
                          <a:effectLst/>
                        </a:rPr>
                        <a:t> 45 Celsius </a:t>
                      </a:r>
                      <a:r>
                        <a:rPr lang="en-US" sz="2000" dirty="0" err="1">
                          <a:solidFill>
                            <a:srgbClr val="5E5E5E"/>
                          </a:solidFill>
                          <a:effectLst/>
                        </a:rPr>
                        <a:t>tiek</a:t>
                      </a:r>
                      <a:r>
                        <a:rPr lang="en-US" sz="2000" dirty="0">
                          <a:solidFill>
                            <a:srgbClr val="5E5E5E"/>
                          </a:solidFill>
                          <a:effectLst/>
                        </a:rPr>
                        <a:t> </a:t>
                      </a:r>
                      <a:r>
                        <a:rPr lang="en-US" sz="2000" dirty="0" err="1">
                          <a:solidFill>
                            <a:srgbClr val="5E5E5E"/>
                          </a:solidFill>
                          <a:effectLst/>
                        </a:rPr>
                        <a:t>izteikts</a:t>
                      </a:r>
                      <a:r>
                        <a:rPr lang="en-US" sz="2000" dirty="0">
                          <a:solidFill>
                            <a:srgbClr val="5E5E5E"/>
                          </a:solidFill>
                          <a:effectLst/>
                        </a:rPr>
                        <a:t> </a:t>
                      </a:r>
                      <a:r>
                        <a:rPr lang="en-US" sz="2000" dirty="0" err="1">
                          <a:solidFill>
                            <a:srgbClr val="5E5E5E"/>
                          </a:solidFill>
                          <a:effectLst/>
                        </a:rPr>
                        <a:t>pēc</a:t>
                      </a:r>
                      <a:r>
                        <a:rPr lang="en-US" sz="2000" dirty="0">
                          <a:solidFill>
                            <a:srgbClr val="5E5E5E"/>
                          </a:solidFill>
                          <a:effectLst/>
                        </a:rPr>
                        <a:t> Fahrenheit, </a:t>
                      </a:r>
                      <a:r>
                        <a:rPr lang="en-US" sz="2000" dirty="0" err="1">
                          <a:solidFill>
                            <a:srgbClr val="5E5E5E"/>
                          </a:solidFill>
                          <a:effectLst/>
                        </a:rPr>
                        <a:t>parāda</a:t>
                      </a:r>
                      <a:r>
                        <a:rPr lang="en-US" sz="2000" dirty="0">
                          <a:solidFill>
                            <a:srgbClr val="5E5E5E"/>
                          </a:solidFill>
                          <a:effectLst/>
                        </a:rPr>
                        <a:t> 113; </a:t>
                      </a:r>
                      <a:r>
                        <a:rPr lang="en-US" sz="2000" dirty="0" err="1">
                          <a:solidFill>
                            <a:srgbClr val="5E5E5E"/>
                          </a:solidFill>
                          <a:effectLst/>
                        </a:rPr>
                        <a:t>arī</a:t>
                      </a:r>
                      <a:r>
                        <a:rPr lang="en-US" sz="2000" dirty="0">
                          <a:solidFill>
                            <a:srgbClr val="5E5E5E"/>
                          </a:solidFill>
                          <a:effectLst/>
                        </a:rPr>
                        <a:t> </a:t>
                      </a:r>
                      <a:r>
                        <a:rPr lang="en-US" sz="2000" dirty="0" err="1">
                          <a:solidFill>
                            <a:srgbClr val="5E5E5E"/>
                          </a:solidFill>
                          <a:effectLst/>
                        </a:rPr>
                        <a:t>noder</a:t>
                      </a:r>
                      <a:r>
                        <a:rPr lang="en-US" sz="2000" dirty="0">
                          <a:solidFill>
                            <a:srgbClr val="5E5E5E"/>
                          </a:solidFill>
                          <a:effectLst/>
                        </a:rPr>
                        <a:t> </a:t>
                      </a:r>
                      <a:r>
                        <a:rPr lang="en-US" sz="2000" dirty="0" err="1">
                          <a:solidFill>
                            <a:srgbClr val="5E5E5E"/>
                          </a:solidFill>
                          <a:effectLst/>
                        </a:rPr>
                        <a:t>ar</a:t>
                      </a:r>
                      <a:r>
                        <a:rPr lang="en-US" sz="2000" dirty="0">
                          <a:solidFill>
                            <a:srgbClr val="5E5E5E"/>
                          </a:solidFill>
                          <a:effectLst/>
                        </a:rPr>
                        <a:t> </a:t>
                      </a:r>
                      <a:r>
                        <a:rPr lang="en-US" sz="2000" dirty="0" err="1">
                          <a:solidFill>
                            <a:srgbClr val="5E5E5E"/>
                          </a:solidFill>
                          <a:effectLst/>
                        </a:rPr>
                        <a:t>valūtām</a:t>
                      </a:r>
                      <a:r>
                        <a:rPr lang="en-US" sz="2000" dirty="0">
                          <a:solidFill>
                            <a:srgbClr val="5E5E5E"/>
                          </a:solidFill>
                          <a:effectLst/>
                        </a:rPr>
                        <a:t>,</a:t>
                      </a:r>
                      <a:r>
                        <a:rPr lang="en-US" sz="2000" baseline="0" dirty="0">
                          <a:solidFill>
                            <a:srgbClr val="5E5E5E"/>
                          </a:solidFill>
                          <a:effectLst/>
                        </a:rPr>
                        <a:t> </a:t>
                      </a:r>
                      <a:r>
                        <a:rPr lang="en-US" sz="2000" baseline="0" dirty="0" err="1">
                          <a:solidFill>
                            <a:srgbClr val="5E5E5E"/>
                          </a:solidFill>
                          <a:effectLst/>
                        </a:rPr>
                        <a:t>svaru</a:t>
                      </a:r>
                      <a:r>
                        <a:rPr lang="en-US" sz="2000" baseline="0" dirty="0">
                          <a:solidFill>
                            <a:srgbClr val="5E5E5E"/>
                          </a:solidFill>
                          <a:effectLst/>
                        </a:rPr>
                        <a:t>, </a:t>
                      </a:r>
                      <a:r>
                        <a:rPr lang="en-US" sz="2000" baseline="0" dirty="0" err="1">
                          <a:solidFill>
                            <a:srgbClr val="5E5E5E"/>
                          </a:solidFill>
                          <a:effectLst/>
                        </a:rPr>
                        <a:t>attālumu</a:t>
                      </a:r>
                      <a:r>
                        <a:rPr lang="en-US" sz="2000" baseline="0" dirty="0">
                          <a:solidFill>
                            <a:srgbClr val="5E5E5E"/>
                          </a:solidFill>
                          <a:effectLst/>
                        </a:rPr>
                        <a:t> un </a:t>
                      </a:r>
                      <a:r>
                        <a:rPr lang="en-US" sz="2000" baseline="0" dirty="0" err="1">
                          <a:solidFill>
                            <a:srgbClr val="5E5E5E"/>
                          </a:solidFill>
                          <a:effectLst/>
                        </a:rPr>
                        <a:t>citiem</a:t>
                      </a:r>
                      <a:r>
                        <a:rPr lang="en-US" sz="2000" baseline="0" dirty="0">
                          <a:solidFill>
                            <a:srgbClr val="5E5E5E"/>
                          </a:solidFill>
                          <a:effectLst/>
                        </a:rPr>
                        <a:t> </a:t>
                      </a:r>
                      <a:r>
                        <a:rPr lang="en-US" sz="2000" baseline="0" dirty="0" err="1">
                          <a:solidFill>
                            <a:srgbClr val="5E5E5E"/>
                          </a:solidFill>
                          <a:effectLst/>
                        </a:rPr>
                        <a:t>lielumiem</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187752770"/>
                  </a:ext>
                </a:extLst>
              </a:tr>
              <a:tr h="654445">
                <a:tc>
                  <a:txBody>
                    <a:bodyPr/>
                    <a:lstStyle/>
                    <a:p>
                      <a:pPr marL="0" marR="0">
                        <a:lnSpc>
                          <a:spcPct val="107000"/>
                        </a:lnSpc>
                        <a:spcBef>
                          <a:spcPts val="0"/>
                        </a:spcBef>
                        <a:spcAft>
                          <a:spcPts val="0"/>
                        </a:spcAft>
                      </a:pPr>
                      <a:r>
                        <a:rPr lang="en-US" sz="2000" u="sng" dirty="0" err="1">
                          <a:solidFill>
                            <a:srgbClr val="F9A169"/>
                          </a:solidFill>
                          <a:effectLst/>
                          <a:hlinkClick r:id="rId2">
                            <a:extLst>
                              <a:ext uri="{A12FA001-AC4F-418D-AE19-62706E023703}">
                                <ahyp:hlinkClr xmlns:ahyp="http://schemas.microsoft.com/office/drawing/2018/hyperlinkcolor" val="tx"/>
                              </a:ext>
                            </a:extLst>
                          </a:hlinkClick>
                        </a:rPr>
                        <a:t>Domēnu</a:t>
                      </a:r>
                      <a:r>
                        <a:rPr lang="en-US" sz="2000" u="sng" dirty="0">
                          <a:solidFill>
                            <a:srgbClr val="F9A169"/>
                          </a:solidFill>
                          <a:effectLst/>
                          <a:hlinkClick r:id="rId2">
                            <a:extLst>
                              <a:ext uri="{A12FA001-AC4F-418D-AE19-62706E023703}">
                                <ahyp:hlinkClr xmlns:ahyp="http://schemas.microsoft.com/office/drawing/2018/hyperlinkcolor" val="tx"/>
                              </a:ext>
                            </a:extLst>
                          </a:hlinkClick>
                        </a:rPr>
                        <a:t> </a:t>
                      </a:r>
                      <a:r>
                        <a:rPr lang="en-US" sz="2000" u="sng" dirty="0" err="1">
                          <a:solidFill>
                            <a:srgbClr val="F9A169"/>
                          </a:solidFill>
                          <a:effectLst/>
                          <a:hlinkClick r:id="rId2">
                            <a:extLst>
                              <a:ext uri="{A12FA001-AC4F-418D-AE19-62706E023703}">
                                <ahyp:hlinkClr xmlns:ahyp="http://schemas.microsoft.com/office/drawing/2018/hyperlinkcolor" val="tx"/>
                              </a:ext>
                            </a:extLst>
                          </a:hlinkClick>
                        </a:rPr>
                        <a:t>meklēšana</a:t>
                      </a:r>
                      <a:r>
                        <a:rPr lang="en-US" sz="2000" u="sng" dirty="0">
                          <a:solidFill>
                            <a:srgbClr val="F9A169"/>
                          </a:solidFill>
                          <a:effectLst/>
                        </a:rPr>
                        <a:t> </a:t>
                      </a:r>
                      <a:r>
                        <a:rPr lang="en-US" sz="2000" u="sng" dirty="0" err="1">
                          <a:solidFill>
                            <a:srgbClr val="F9A169"/>
                          </a:solidFill>
                          <a:effectLst/>
                        </a:rPr>
                        <a:t>Lieto</a:t>
                      </a:r>
                      <a:r>
                        <a:rPr lang="en-US" sz="2000" u="sng" dirty="0">
                          <a:solidFill>
                            <a:srgbClr val="F9A169"/>
                          </a:solidFill>
                          <a:effectLst/>
                        </a:rPr>
                        <a:t> </a:t>
                      </a:r>
                      <a:r>
                        <a:rPr lang="en-US" sz="2000" u="sng" dirty="0" err="1">
                          <a:solidFill>
                            <a:srgbClr val="F9A169"/>
                          </a:solidFill>
                          <a:effectLst/>
                        </a:rPr>
                        <a:t>komandu</a:t>
                      </a:r>
                      <a:r>
                        <a:rPr lang="en-US" sz="2000" u="sng" dirty="0">
                          <a:solidFill>
                            <a:srgbClr val="F9A169"/>
                          </a:solidFill>
                          <a:effectLst/>
                        </a:rPr>
                        <a:t> site:, </a:t>
                      </a:r>
                      <a:r>
                        <a:rPr lang="en-US" sz="2000" u="sng" dirty="0" err="1">
                          <a:solidFill>
                            <a:srgbClr val="F9A169"/>
                          </a:solidFill>
                          <a:effectLst/>
                        </a:rPr>
                        <a:t>lai</a:t>
                      </a:r>
                      <a:r>
                        <a:rPr lang="en-US" sz="2000" u="sng" dirty="0">
                          <a:solidFill>
                            <a:srgbClr val="F9A169"/>
                          </a:solidFill>
                          <a:effectLst/>
                        </a:rPr>
                        <a:t> </a:t>
                      </a:r>
                      <a:r>
                        <a:rPr lang="en-US" sz="2000" u="sng" dirty="0" err="1">
                          <a:solidFill>
                            <a:srgbClr val="F9A169"/>
                          </a:solidFill>
                          <a:effectLst/>
                        </a:rPr>
                        <a:t>meklētu</a:t>
                      </a:r>
                      <a:r>
                        <a:rPr lang="en-US" sz="2000" u="sng" dirty="0">
                          <a:solidFill>
                            <a:srgbClr val="F9A169"/>
                          </a:solidFill>
                          <a:effectLst/>
                        </a:rPr>
                        <a:t>, </a:t>
                      </a:r>
                      <a:r>
                        <a:rPr lang="en-US" sz="2000" u="sng" dirty="0" err="1">
                          <a:solidFill>
                            <a:srgbClr val="F9A169"/>
                          </a:solidFill>
                          <a:effectLst/>
                        </a:rPr>
                        <a:t>kādā</a:t>
                      </a:r>
                      <a:r>
                        <a:rPr lang="en-US" sz="2000" u="sng" dirty="0">
                          <a:solidFill>
                            <a:srgbClr val="F9A169"/>
                          </a:solidFill>
                          <a:effectLst/>
                        </a:rPr>
                        <a:t> </a:t>
                      </a:r>
                      <a:r>
                        <a:rPr lang="en-US" sz="2000" u="sng" dirty="0" err="1">
                          <a:solidFill>
                            <a:srgbClr val="F9A169"/>
                          </a:solidFill>
                          <a:effectLst/>
                        </a:rPr>
                        <a:t>konkrētā</a:t>
                      </a:r>
                      <a:r>
                        <a:rPr lang="en-US" sz="2000" u="sng" dirty="0">
                          <a:solidFill>
                            <a:srgbClr val="F9A169"/>
                          </a:solidFill>
                          <a:effectLst/>
                        </a:rPr>
                        <a:t> </a:t>
                      </a:r>
                      <a:r>
                        <a:rPr lang="en-US" sz="2000" u="sng" dirty="0" err="1">
                          <a:solidFill>
                            <a:srgbClr val="F9A169"/>
                          </a:solidFill>
                          <a:effectLst/>
                        </a:rPr>
                        <a:t>vietnē</a:t>
                      </a:r>
                      <a:endParaRPr lang="en-US" sz="2000" u="sng" dirty="0">
                        <a:solidFill>
                          <a:srgbClr val="F9A169"/>
                        </a:solidFill>
                        <a:effectLst/>
                      </a:endParaRPr>
                    </a:p>
                    <a:p>
                      <a:pPr marL="0" marR="0">
                        <a:lnSpc>
                          <a:spcPct val="107000"/>
                        </a:lnSpc>
                        <a:spcBef>
                          <a:spcPts val="0"/>
                        </a:spcBef>
                        <a:spcAft>
                          <a:spcPts val="0"/>
                        </a:spcAft>
                      </a:pPr>
                      <a:endParaRPr lang="en-US" sz="1800" dirty="0">
                        <a:solidFill>
                          <a:srgbClr val="F9A16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n-US" sz="2000" dirty="0" err="1">
                          <a:solidFill>
                            <a:srgbClr val="5E5E5E"/>
                          </a:solidFill>
                          <a:effectLst/>
                        </a:rPr>
                        <a:t>site:lifewire.com</a:t>
                      </a:r>
                      <a:r>
                        <a:rPr lang="en-US" sz="2000" dirty="0">
                          <a:solidFill>
                            <a:srgbClr val="5E5E5E"/>
                          </a:solidFill>
                          <a:effectLst/>
                        </a:rPr>
                        <a:t> "best phone"</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err="1">
                          <a:solidFill>
                            <a:srgbClr val="5E5E5E"/>
                          </a:solidFill>
                          <a:effectLst/>
                        </a:rPr>
                        <a:t>Meklē</a:t>
                      </a:r>
                      <a:r>
                        <a:rPr lang="en-US" sz="2000" dirty="0">
                          <a:solidFill>
                            <a:srgbClr val="5E5E5E"/>
                          </a:solidFill>
                          <a:effectLst/>
                        </a:rPr>
                        <a:t> </a:t>
                      </a:r>
                      <a:r>
                        <a:rPr lang="en-US" sz="2000" dirty="0" err="1">
                          <a:solidFill>
                            <a:srgbClr val="5E5E5E"/>
                          </a:solidFill>
                          <a:effectLst/>
                        </a:rPr>
                        <a:t>lifewire.com</a:t>
                      </a:r>
                      <a:r>
                        <a:rPr lang="en-US" sz="2000" dirty="0">
                          <a:solidFill>
                            <a:srgbClr val="5E5E5E"/>
                          </a:solidFill>
                          <a:effectLst/>
                        </a:rPr>
                        <a:t>, </a:t>
                      </a:r>
                      <a:r>
                        <a:rPr lang="en-US" sz="2000" dirty="0" err="1">
                          <a:solidFill>
                            <a:srgbClr val="5E5E5E"/>
                          </a:solidFill>
                          <a:effectLst/>
                        </a:rPr>
                        <a:t>lai</a:t>
                      </a:r>
                      <a:r>
                        <a:rPr lang="en-US" sz="2000" dirty="0">
                          <a:solidFill>
                            <a:srgbClr val="5E5E5E"/>
                          </a:solidFill>
                          <a:effectLst/>
                        </a:rPr>
                        <a:t> </a:t>
                      </a:r>
                      <a:r>
                        <a:rPr lang="en-US" sz="2000" dirty="0" err="1">
                          <a:solidFill>
                            <a:srgbClr val="5E5E5E"/>
                          </a:solidFill>
                          <a:effectLst/>
                        </a:rPr>
                        <a:t>atrastu</a:t>
                      </a:r>
                      <a:r>
                        <a:rPr lang="en-US" sz="2000" dirty="0">
                          <a:solidFill>
                            <a:srgbClr val="5E5E5E"/>
                          </a:solidFill>
                          <a:effectLst/>
                        </a:rPr>
                        <a:t> "best phone"</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13735287"/>
                  </a:ext>
                </a:extLst>
              </a:tr>
              <a:tr h="989096">
                <a:tc>
                  <a:txBody>
                    <a:bodyPr/>
                    <a:lstStyle/>
                    <a:p>
                      <a:pPr marL="0" marR="0">
                        <a:lnSpc>
                          <a:spcPct val="107000"/>
                        </a:lnSpc>
                        <a:spcBef>
                          <a:spcPts val="0"/>
                        </a:spcBef>
                        <a:spcAft>
                          <a:spcPts val="0"/>
                        </a:spcAft>
                      </a:pPr>
                      <a:r>
                        <a:rPr lang="en-US" sz="2000" dirty="0" err="1">
                          <a:solidFill>
                            <a:srgbClr val="F9A169"/>
                          </a:solidFill>
                          <a:effectLst/>
                        </a:rPr>
                        <a:t>Diapazona</a:t>
                      </a:r>
                      <a:r>
                        <a:rPr lang="en-US" sz="2000" dirty="0">
                          <a:solidFill>
                            <a:srgbClr val="F9A169"/>
                          </a:solidFill>
                          <a:effectLst/>
                        </a:rPr>
                        <a:t> </a:t>
                      </a:r>
                      <a:r>
                        <a:rPr lang="en-US" sz="2000">
                          <a:solidFill>
                            <a:srgbClr val="F9A169"/>
                          </a:solidFill>
                          <a:effectLst/>
                        </a:rPr>
                        <a:t>meklēšana</a:t>
                      </a:r>
                      <a:endParaRPr lang="en-US" sz="1800" dirty="0">
                        <a:solidFill>
                          <a:srgbClr val="F9A16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n-US" sz="2000" dirty="0">
                          <a:solidFill>
                            <a:srgbClr val="5E5E5E"/>
                          </a:solidFill>
                          <a:effectLst/>
                        </a:rPr>
                        <a:t>"Android phone" $300..$500</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err="1">
                          <a:solidFill>
                            <a:srgbClr val="5E5E5E"/>
                          </a:solidFill>
                          <a:effectLst/>
                        </a:rPr>
                        <a:t>Meklē</a:t>
                      </a:r>
                      <a:r>
                        <a:rPr lang="en-US" sz="2000" dirty="0">
                          <a:solidFill>
                            <a:srgbClr val="5E5E5E"/>
                          </a:solidFill>
                          <a:effectLst/>
                        </a:rPr>
                        <a:t> "Android phone”, bet </a:t>
                      </a:r>
                      <a:r>
                        <a:rPr lang="en-US" sz="2000" dirty="0" err="1">
                          <a:solidFill>
                            <a:srgbClr val="5E5E5E"/>
                          </a:solidFill>
                          <a:effectLst/>
                        </a:rPr>
                        <a:t>parāda</a:t>
                      </a:r>
                      <a:r>
                        <a:rPr lang="en-US" sz="2000" dirty="0">
                          <a:solidFill>
                            <a:srgbClr val="5E5E5E"/>
                          </a:solidFill>
                          <a:effectLst/>
                        </a:rPr>
                        <a:t> </a:t>
                      </a:r>
                      <a:r>
                        <a:rPr lang="en-US" sz="2000" dirty="0" err="1">
                          <a:solidFill>
                            <a:srgbClr val="5E5E5E"/>
                          </a:solidFill>
                          <a:effectLst/>
                        </a:rPr>
                        <a:t>tikai</a:t>
                      </a:r>
                      <a:r>
                        <a:rPr lang="en-US" sz="2000" dirty="0">
                          <a:solidFill>
                            <a:srgbClr val="5E5E5E"/>
                          </a:solidFill>
                          <a:effectLst/>
                        </a:rPr>
                        <a:t> </a:t>
                      </a:r>
                      <a:r>
                        <a:rPr lang="en-US" sz="2000" dirty="0" err="1">
                          <a:solidFill>
                            <a:srgbClr val="5E5E5E"/>
                          </a:solidFill>
                          <a:effectLst/>
                        </a:rPr>
                        <a:t>tos</a:t>
                      </a:r>
                      <a:r>
                        <a:rPr lang="en-US" sz="2000" dirty="0">
                          <a:solidFill>
                            <a:srgbClr val="5E5E5E"/>
                          </a:solidFill>
                          <a:effectLst/>
                        </a:rPr>
                        <a:t> </a:t>
                      </a:r>
                      <a:r>
                        <a:rPr lang="en-US" sz="2000" dirty="0" err="1">
                          <a:solidFill>
                            <a:srgbClr val="5E5E5E"/>
                          </a:solidFill>
                          <a:effectLst/>
                        </a:rPr>
                        <a:t>rezultātus</a:t>
                      </a:r>
                      <a:r>
                        <a:rPr lang="en-US" sz="2000" dirty="0">
                          <a:solidFill>
                            <a:srgbClr val="5E5E5E"/>
                          </a:solidFill>
                          <a:effectLst/>
                        </a:rPr>
                        <a:t>, </a:t>
                      </a:r>
                      <a:r>
                        <a:rPr lang="en-US" sz="2000" dirty="0" err="1">
                          <a:solidFill>
                            <a:srgbClr val="5E5E5E"/>
                          </a:solidFill>
                          <a:effectLst/>
                        </a:rPr>
                        <a:t>kur</a:t>
                      </a:r>
                      <a:r>
                        <a:rPr lang="en-US" sz="2000" dirty="0">
                          <a:solidFill>
                            <a:srgbClr val="5E5E5E"/>
                          </a:solidFill>
                          <a:effectLst/>
                        </a:rPr>
                        <a:t> </a:t>
                      </a:r>
                      <a:r>
                        <a:rPr lang="en-US" sz="2000" dirty="0" err="1">
                          <a:solidFill>
                            <a:srgbClr val="5E5E5E"/>
                          </a:solidFill>
                          <a:effectLst/>
                        </a:rPr>
                        <a:t>cenas</a:t>
                      </a:r>
                      <a:r>
                        <a:rPr lang="en-US" sz="2000" dirty="0">
                          <a:solidFill>
                            <a:srgbClr val="5E5E5E"/>
                          </a:solidFill>
                          <a:effectLst/>
                        </a:rPr>
                        <a:t> </a:t>
                      </a:r>
                      <a:r>
                        <a:rPr lang="en-US" sz="2000" dirty="0" err="1">
                          <a:solidFill>
                            <a:srgbClr val="5E5E5E"/>
                          </a:solidFill>
                          <a:effectLst/>
                        </a:rPr>
                        <a:t>diapazons</a:t>
                      </a:r>
                      <a:r>
                        <a:rPr lang="en-US" sz="2000" dirty="0">
                          <a:solidFill>
                            <a:srgbClr val="5E5E5E"/>
                          </a:solidFill>
                          <a:effectLst/>
                        </a:rPr>
                        <a:t> </a:t>
                      </a:r>
                      <a:r>
                        <a:rPr lang="en-US" sz="2000" dirty="0" err="1">
                          <a:solidFill>
                            <a:srgbClr val="5E5E5E"/>
                          </a:solidFill>
                          <a:effectLst/>
                        </a:rPr>
                        <a:t>ir</a:t>
                      </a:r>
                      <a:r>
                        <a:rPr lang="en-US" sz="2000" dirty="0">
                          <a:solidFill>
                            <a:srgbClr val="5E5E5E"/>
                          </a:solidFill>
                          <a:effectLst/>
                        </a:rPr>
                        <a:t> $300-$500; der </a:t>
                      </a:r>
                      <a:r>
                        <a:rPr lang="en-US" sz="2000" dirty="0" err="1">
                          <a:solidFill>
                            <a:srgbClr val="5E5E5E"/>
                          </a:solidFill>
                          <a:effectLst/>
                        </a:rPr>
                        <a:t>arī</a:t>
                      </a:r>
                      <a:r>
                        <a:rPr lang="en-US" sz="2000" dirty="0">
                          <a:solidFill>
                            <a:srgbClr val="5E5E5E"/>
                          </a:solidFill>
                          <a:effectLst/>
                        </a:rPr>
                        <a:t> </a:t>
                      </a:r>
                      <a:r>
                        <a:rPr lang="en-US" sz="2000" dirty="0" err="1">
                          <a:solidFill>
                            <a:srgbClr val="5E5E5E"/>
                          </a:solidFill>
                          <a:effectLst/>
                        </a:rPr>
                        <a:t>ar</a:t>
                      </a:r>
                      <a:r>
                        <a:rPr lang="en-US" sz="2000" dirty="0">
                          <a:solidFill>
                            <a:srgbClr val="5E5E5E"/>
                          </a:solidFill>
                          <a:effectLst/>
                        </a:rPr>
                        <a:t> </a:t>
                      </a:r>
                      <a:r>
                        <a:rPr lang="en-US" sz="2000" dirty="0" err="1">
                          <a:solidFill>
                            <a:srgbClr val="5E5E5E"/>
                          </a:solidFill>
                          <a:effectLst/>
                        </a:rPr>
                        <a:t>datumiem</a:t>
                      </a:r>
                      <a:r>
                        <a:rPr lang="en-US" sz="2000" dirty="0">
                          <a:solidFill>
                            <a:srgbClr val="5E5E5E"/>
                          </a:solidFill>
                          <a:effectLst/>
                        </a:rPr>
                        <a:t> un </a:t>
                      </a:r>
                      <a:r>
                        <a:rPr lang="en-US" sz="2000" dirty="0" err="1">
                          <a:solidFill>
                            <a:srgbClr val="5E5E5E"/>
                          </a:solidFill>
                          <a:effectLst/>
                        </a:rPr>
                        <a:t>citiem</a:t>
                      </a:r>
                      <a:r>
                        <a:rPr lang="en-US" sz="2000" dirty="0">
                          <a:solidFill>
                            <a:srgbClr val="5E5E5E"/>
                          </a:solidFill>
                          <a:effectLst/>
                        </a:rPr>
                        <a:t> </a:t>
                      </a:r>
                      <a:r>
                        <a:rPr lang="en-US" sz="2000" dirty="0" err="1">
                          <a:solidFill>
                            <a:srgbClr val="5E5E5E"/>
                          </a:solidFill>
                          <a:effectLst/>
                        </a:rPr>
                        <a:t>skaitļiem</a:t>
                      </a:r>
                      <a:r>
                        <a:rPr lang="en-US" sz="2000" dirty="0">
                          <a:solidFill>
                            <a:srgbClr val="5E5E5E"/>
                          </a:solidFill>
                          <a:effectLst/>
                        </a:rPr>
                        <a:t> </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1877173"/>
                  </a:ext>
                </a:extLst>
              </a:tr>
            </a:tbl>
          </a:graphicData>
        </a:graphic>
      </p:graphicFrame>
    </p:spTree>
    <p:extLst>
      <p:ext uri="{BB962C8B-B14F-4D97-AF65-F5344CB8AC3E}">
        <p14:creationId xmlns:p14="http://schemas.microsoft.com/office/powerpoint/2010/main" val="4257412009"/>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0898980-9366-40D7-BC0C-93EA486C05B8}">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5659</TotalTime>
  <Words>6471</Words>
  <Application>Microsoft Office PowerPoint</Application>
  <PresentationFormat>Widescreen</PresentationFormat>
  <Paragraphs>497</Paragraphs>
  <Slides>77</Slides>
  <Notes>0</Notes>
  <HiddenSlides>0</HiddenSlides>
  <MMClips>9</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Arial</vt:lpstr>
      <vt:lpstr>Avenir Book</vt:lpstr>
      <vt:lpstr>Calibri</vt:lpstr>
      <vt:lpstr>Calibri Light</vt:lpstr>
      <vt:lpstr>Quattrocento Sans</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329</cp:revision>
  <dcterms:created xsi:type="dcterms:W3CDTF">2019-11-20T14:08:21Z</dcterms:created>
  <dcterms:modified xsi:type="dcterms:W3CDTF">2022-11-04T12:23:46Z</dcterms:modified>
</cp:coreProperties>
</file>