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75" r:id="rId2"/>
    <p:sldId id="321" r:id="rId3"/>
    <p:sldId id="682" r:id="rId4"/>
    <p:sldId id="751" r:id="rId5"/>
    <p:sldId id="324" r:id="rId6"/>
    <p:sldId id="777" r:id="rId7"/>
    <p:sldId id="776" r:id="rId8"/>
    <p:sldId id="343" r:id="rId9"/>
    <p:sldId id="325" r:id="rId10"/>
    <p:sldId id="752" r:id="rId11"/>
    <p:sldId id="326" r:id="rId12"/>
    <p:sldId id="346" r:id="rId13"/>
    <p:sldId id="345" r:id="rId14"/>
    <p:sldId id="347" r:id="rId15"/>
    <p:sldId id="778" r:id="rId16"/>
    <p:sldId id="753" r:id="rId17"/>
    <p:sldId id="779" r:id="rId18"/>
    <p:sldId id="761" r:id="rId19"/>
    <p:sldId id="683" r:id="rId20"/>
    <p:sldId id="780" r:id="rId21"/>
    <p:sldId id="709" r:id="rId22"/>
    <p:sldId id="708" r:id="rId23"/>
    <p:sldId id="782" r:id="rId24"/>
    <p:sldId id="783" r:id="rId25"/>
    <p:sldId id="784" r:id="rId26"/>
    <p:sldId id="785" r:id="rId27"/>
    <p:sldId id="786" r:id="rId28"/>
    <p:sldId id="787" r:id="rId29"/>
    <p:sldId id="788" r:id="rId30"/>
    <p:sldId id="789" r:id="rId31"/>
    <p:sldId id="790" r:id="rId32"/>
    <p:sldId id="791" r:id="rId33"/>
    <p:sldId id="793" r:id="rId34"/>
    <p:sldId id="794" r:id="rId35"/>
    <p:sldId id="795" r:id="rId36"/>
    <p:sldId id="796" r:id="rId37"/>
    <p:sldId id="797" r:id="rId38"/>
    <p:sldId id="798" r:id="rId39"/>
    <p:sldId id="799" r:id="rId40"/>
    <p:sldId id="800" r:id="rId41"/>
    <p:sldId id="801" r:id="rId42"/>
    <p:sldId id="802" r:id="rId43"/>
    <p:sldId id="803" r:id="rId44"/>
    <p:sldId id="804" r:id="rId45"/>
    <p:sldId id="805" r:id="rId46"/>
    <p:sldId id="806" r:id="rId47"/>
    <p:sldId id="807" r:id="rId48"/>
    <p:sldId id="808" r:id="rId49"/>
    <p:sldId id="809" r:id="rId50"/>
    <p:sldId id="810" r:id="rId51"/>
    <p:sldId id="811" r:id="rId52"/>
    <p:sldId id="812" r:id="rId53"/>
    <p:sldId id="813" r:id="rId54"/>
    <p:sldId id="814" r:id="rId55"/>
    <p:sldId id="815" r:id="rId56"/>
    <p:sldId id="816" r:id="rId57"/>
  </p:sldIdLst>
  <p:sldSz cx="12192000" cy="6858000"/>
  <p:notesSz cx="6858000" cy="9144000"/>
  <p:defaultTextStyle>
    <a:defPPr>
      <a:defRPr lang="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5B98"/>
    <a:srgbClr val="F9A169"/>
    <a:srgbClr val="0675AD"/>
    <a:srgbClr val="F35383"/>
    <a:srgbClr val="404040"/>
    <a:srgbClr val="2BBCAD"/>
    <a:srgbClr val="E7F3F9"/>
    <a:srgbClr val="7AB5E1"/>
    <a:srgbClr val="F8B601"/>
    <a:srgbClr val="F6BC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4"/>
    <p:restoredTop sz="93557" autoAdjust="0"/>
  </p:normalViewPr>
  <p:slideViewPr>
    <p:cSldViewPr snapToGrid="0" snapToObjects="1">
      <p:cViewPr varScale="1">
        <p:scale>
          <a:sx n="63" d="100"/>
          <a:sy n="63" d="100"/>
        </p:scale>
        <p:origin x="632" y="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34</a:t>
            </a:fld>
            <a:endParaRPr lang="en-US"/>
          </a:p>
        </p:txBody>
      </p:sp>
    </p:spTree>
    <p:extLst>
      <p:ext uri="{BB962C8B-B14F-4D97-AF65-F5344CB8AC3E}">
        <p14:creationId xmlns:p14="http://schemas.microsoft.com/office/powerpoint/2010/main" val="132904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48</a:t>
            </a:fld>
            <a:endParaRPr lang="en-US"/>
          </a:p>
        </p:txBody>
      </p:sp>
    </p:spTree>
    <p:extLst>
      <p:ext uri="{BB962C8B-B14F-4D97-AF65-F5344CB8AC3E}">
        <p14:creationId xmlns:p14="http://schemas.microsoft.com/office/powerpoint/2010/main" val="3546010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51</a:t>
            </a:fld>
            <a:endParaRPr lang="en-US"/>
          </a:p>
        </p:txBody>
      </p:sp>
    </p:spTree>
    <p:extLst>
      <p:ext uri="{BB962C8B-B14F-4D97-AF65-F5344CB8AC3E}">
        <p14:creationId xmlns:p14="http://schemas.microsoft.com/office/powerpoint/2010/main" val="244819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ED4A299-DD6E-4F4E-AAAF-972CE464E941}" type="slidenum">
              <a:rPr lang="en-US" smtClean="0"/>
              <a:t>52</a:t>
            </a:fld>
            <a:endParaRPr lang="en-US"/>
          </a:p>
        </p:txBody>
      </p:sp>
    </p:spTree>
    <p:extLst>
      <p:ext uri="{BB962C8B-B14F-4D97-AF65-F5344CB8AC3E}">
        <p14:creationId xmlns:p14="http://schemas.microsoft.com/office/powerpoint/2010/main" val="127948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3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Teach Digital</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010856"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Teach Digital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722A7-1C39-FC47-A432-2622D9F013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12" name="Rectangle 11">
            <a:extLst>
              <a:ext uri="{FF2B5EF4-FFF2-40B4-BE49-F238E27FC236}">
                <a16:creationId xmlns:a16="http://schemas.microsoft.com/office/drawing/2014/main" id="{B66362D1-9BC6-4A43-A55E-EF4CF15CD31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02A44D93-0D27-9042-8159-A057051648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DC487E3-6074-0D4C-A74B-C31FF52A9FB5}"/>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80F47B9-CF40-104D-B859-E5ADBFCC8392}"/>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9" name="Picture Placeholder 2">
            <a:extLst>
              <a:ext uri="{FF2B5EF4-FFF2-40B4-BE49-F238E27FC236}">
                <a16:creationId xmlns:a16="http://schemas.microsoft.com/office/drawing/2014/main" id="{8CBECFD7-6A1A-E94D-99C1-A40B89BF84E7}"/>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5B40126E-A39E-AA4E-8BA6-822A959A8E42}"/>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5703266C-6EF7-554B-B3AF-CB53EABB957F}"/>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C7C98D3C-5D14-0644-9D61-3D928919F272}"/>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99989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00E06-BB24-D446-BDB7-9877E43B8F90}"/>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7A171C3C-3123-D043-8935-8A5F41157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5B02EDA3-E147-CC4C-953A-1F76B5E34F9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6E4421A-BF50-A045-B702-F5275BA889E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F71D76A7-02EA-3A4E-B3A2-4BC162A1D4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7" name="Picture Placeholder 2">
            <a:extLst>
              <a:ext uri="{FF2B5EF4-FFF2-40B4-BE49-F238E27FC236}">
                <a16:creationId xmlns:a16="http://schemas.microsoft.com/office/drawing/2014/main" id="{D3837191-2305-4545-8A7D-51611BEDD958}"/>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064A771-7213-3C40-829C-171D54EA401D}"/>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Text Placeholder 25">
            <a:extLst>
              <a:ext uri="{FF2B5EF4-FFF2-40B4-BE49-F238E27FC236}">
                <a16:creationId xmlns:a16="http://schemas.microsoft.com/office/drawing/2014/main" id="{97607DEF-B7D1-E444-91B0-E2C90C327490}"/>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B971CD8E-79E8-E74C-A829-1BAF50499B5A}"/>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403461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73220A-3550-FD4D-94C5-803CC658900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F6A7C662-CBC3-794F-95C8-EC9186ABD9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94BC335C-1692-C24F-A409-A469A1AA8B00}"/>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573BD9B-8871-D249-9E18-4E3B9CE2DF9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5" name="Picture 24">
            <a:extLst>
              <a:ext uri="{FF2B5EF4-FFF2-40B4-BE49-F238E27FC236}">
                <a16:creationId xmlns:a16="http://schemas.microsoft.com/office/drawing/2014/main" id="{ACFB8328-D730-C342-920A-585A5D964F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37266" y="670133"/>
            <a:ext cx="2471620" cy="3724835"/>
          </a:xfrm>
          <a:prstGeom prst="rect">
            <a:avLst/>
          </a:prstGeom>
        </p:spPr>
      </p:pic>
      <p:sp>
        <p:nvSpPr>
          <p:cNvPr id="28" name="Text Placeholder 23">
            <a:extLst>
              <a:ext uri="{FF2B5EF4-FFF2-40B4-BE49-F238E27FC236}">
                <a16:creationId xmlns:a16="http://schemas.microsoft.com/office/drawing/2014/main" id="{74795602-565A-C34E-B570-10AFC727C56A}"/>
              </a:ext>
            </a:extLst>
          </p:cNvPr>
          <p:cNvSpPr>
            <a:spLocks noGrp="1"/>
          </p:cNvSpPr>
          <p:nvPr>
            <p:ph type="body" sz="quarter" idx="26" hasCustomPrompt="1"/>
          </p:nvPr>
        </p:nvSpPr>
        <p:spPr>
          <a:xfrm>
            <a:off x="447066" y="1747397"/>
            <a:ext cx="4642930" cy="697353"/>
          </a:xfrm>
        </p:spPr>
        <p:txBody>
          <a:bodyPr>
            <a:normAutofit/>
          </a:bodyPr>
          <a:lstStyle>
            <a:lvl1pPr marL="0" indent="0" algn="l">
              <a:buNone/>
              <a:defRPr sz="2800">
                <a:solidFill>
                  <a:srgbClr val="0675AD"/>
                </a:solidFill>
                <a:latin typeface="+mn-lt"/>
              </a:defRPr>
            </a:lvl1pPr>
          </a:lstStyle>
          <a:p>
            <a:pPr lvl="0"/>
            <a:r>
              <a:rPr lang="en-US" dirty="0"/>
              <a:t>Sub-Heading</a:t>
            </a:r>
          </a:p>
        </p:txBody>
      </p:sp>
      <p:sp>
        <p:nvSpPr>
          <p:cNvPr id="15" name="Picture Placeholder 2">
            <a:extLst>
              <a:ext uri="{FF2B5EF4-FFF2-40B4-BE49-F238E27FC236}">
                <a16:creationId xmlns:a16="http://schemas.microsoft.com/office/drawing/2014/main" id="{4DB1E918-52B8-C849-8B5C-8F9112A8E10D}"/>
              </a:ext>
            </a:extLst>
          </p:cNvPr>
          <p:cNvSpPr>
            <a:spLocks noGrp="1"/>
          </p:cNvSpPr>
          <p:nvPr>
            <p:ph type="pic" sz="quarter" idx="24"/>
          </p:nvPr>
        </p:nvSpPr>
        <p:spPr>
          <a:xfrm>
            <a:off x="5950633" y="2662517"/>
            <a:ext cx="4871697" cy="3251547"/>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5">
            <a:extLst>
              <a:ext uri="{FF2B5EF4-FFF2-40B4-BE49-F238E27FC236}">
                <a16:creationId xmlns:a16="http://schemas.microsoft.com/office/drawing/2014/main" id="{2DDEAD3F-B1A9-A840-9B5E-D12893E8498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F0837F0F-E238-624F-AC6A-3558BE4D0899}"/>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9189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3" name="Picture 2">
            <a:extLst>
              <a:ext uri="{FF2B5EF4-FFF2-40B4-BE49-F238E27FC236}">
                <a16:creationId xmlns:a16="http://schemas.microsoft.com/office/drawing/2014/main" id="{98656A3C-6134-654C-A191-012BD1E222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49109257-17FB-F14B-909D-1E00C235A684}"/>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BE0F57F-6783-BA48-82E0-591F6E3B09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4702883-DA73-7240-95D7-1FF75AC62E6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22049B3-136D-764C-9BCD-4FF4201D720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2">
            <a:extLst>
              <a:ext uri="{FF2B5EF4-FFF2-40B4-BE49-F238E27FC236}">
                <a16:creationId xmlns:a16="http://schemas.microsoft.com/office/drawing/2014/main" id="{A6DB122B-F156-F14C-AA68-E8EC2B3474DE}"/>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D6630FFF-7AAE-FB44-8905-6A809A4030FA}"/>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189064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2E8290-5B0C-2E48-B190-526416823B97}"/>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4" name="Picture 13">
            <a:extLst>
              <a:ext uri="{FF2B5EF4-FFF2-40B4-BE49-F238E27FC236}">
                <a16:creationId xmlns:a16="http://schemas.microsoft.com/office/drawing/2014/main" id="{1EDD457B-C0D0-E24E-8AD2-ADEAC9933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71C524F2-611C-E84A-A1CA-DE982187234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26AC7D4F-A7BC-9043-AA54-BC9367F0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822D7F6A-76D5-614E-B084-713B6FC8CF5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2A4A021-9130-BD4C-8343-74592FD738F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Picture Placeholder 2">
            <a:extLst>
              <a:ext uri="{FF2B5EF4-FFF2-40B4-BE49-F238E27FC236}">
                <a16:creationId xmlns:a16="http://schemas.microsoft.com/office/drawing/2014/main" id="{60F74401-A7B9-C742-98C2-76F8087999CA}"/>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3" name="Text Placeholder 23">
            <a:extLst>
              <a:ext uri="{FF2B5EF4-FFF2-40B4-BE49-F238E27FC236}">
                <a16:creationId xmlns:a16="http://schemas.microsoft.com/office/drawing/2014/main" id="{DF71B142-5F17-FC44-9F56-FD565305E633}"/>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88217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4256EE-1B43-EC48-BD98-89B156361636}"/>
              </a:ext>
            </a:extLst>
          </p:cNvPr>
          <p:cNvSpPr/>
          <p:nvPr userDrawn="1"/>
        </p:nvSpPr>
        <p:spPr>
          <a:xfrm>
            <a:off x="1" y="-1"/>
            <a:ext cx="3657600"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pic>
        <p:nvPicPr>
          <p:cNvPr id="13" name="Picture 12">
            <a:extLst>
              <a:ext uri="{FF2B5EF4-FFF2-40B4-BE49-F238E27FC236}">
                <a16:creationId xmlns:a16="http://schemas.microsoft.com/office/drawing/2014/main" id="{8C22E070-D2CE-5041-87A2-8A203DA0E9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9915" y="4092648"/>
            <a:ext cx="3369019" cy="2490321"/>
          </a:xfrm>
          <a:prstGeom prst="rect">
            <a:avLst/>
          </a:prstGeom>
        </p:spPr>
      </p:pic>
      <p:sp>
        <p:nvSpPr>
          <p:cNvPr id="12" name="Rectangle 11">
            <a:extLst>
              <a:ext uri="{FF2B5EF4-FFF2-40B4-BE49-F238E27FC236}">
                <a16:creationId xmlns:a16="http://schemas.microsoft.com/office/drawing/2014/main" id="{FBB6D345-DBD3-B64F-B8AE-DFA5C47F99EB}"/>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84E86738-5BE0-8848-9F64-68AF73D236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18969E69-C484-9743-AD7B-308CBF152A5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06318F6-1B24-8E41-A52A-1D7C0AF7ACB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2" name="Picture Placeholder 2">
            <a:extLst>
              <a:ext uri="{FF2B5EF4-FFF2-40B4-BE49-F238E27FC236}">
                <a16:creationId xmlns:a16="http://schemas.microsoft.com/office/drawing/2014/main" id="{84C7C39E-1C29-3441-A0E8-241DF76273F2}"/>
              </a:ext>
            </a:extLst>
          </p:cNvPr>
          <p:cNvSpPr>
            <a:spLocks noGrp="1"/>
          </p:cNvSpPr>
          <p:nvPr>
            <p:ph type="pic" sz="quarter" idx="19"/>
          </p:nvPr>
        </p:nvSpPr>
        <p:spPr>
          <a:xfrm>
            <a:off x="3657601" y="0"/>
            <a:ext cx="8534398" cy="4234376"/>
          </a:xfrm>
        </p:spPr>
        <p:txBody>
          <a:bodyPr>
            <a:normAutofit/>
          </a:bodyPr>
          <a:lstStyle>
            <a:lvl1pPr marL="0" indent="0" algn="ctr">
              <a:buNone/>
              <a:defRPr sz="2000" i="1">
                <a:solidFill>
                  <a:srgbClr val="404040"/>
                </a:solidFill>
              </a:defRPr>
            </a:lvl1pPr>
          </a:lstStyle>
          <a:p>
            <a:endParaRPr lang="en-US" dirty="0"/>
          </a:p>
          <a:p>
            <a:r>
              <a:rPr lang="en-US" dirty="0"/>
              <a:t>Click picture or </a:t>
            </a:r>
          </a:p>
          <a:p>
            <a:r>
              <a:rPr lang="en-US" dirty="0"/>
              <a:t>texture fill to add photo</a:t>
            </a:r>
          </a:p>
        </p:txBody>
      </p:sp>
      <p:sp>
        <p:nvSpPr>
          <p:cNvPr id="11" name="Text Placeholder 23">
            <a:extLst>
              <a:ext uri="{FF2B5EF4-FFF2-40B4-BE49-F238E27FC236}">
                <a16:creationId xmlns:a16="http://schemas.microsoft.com/office/drawing/2014/main" id="{2F290070-81DB-BA43-9D70-1B91919F32BF}"/>
              </a:ext>
            </a:extLst>
          </p:cNvPr>
          <p:cNvSpPr>
            <a:spLocks noGrp="1"/>
          </p:cNvSpPr>
          <p:nvPr>
            <p:ph type="body" sz="quarter" idx="18" hasCustomPrompt="1"/>
          </p:nvPr>
        </p:nvSpPr>
        <p:spPr>
          <a:xfrm>
            <a:off x="447066" y="309492"/>
            <a:ext cx="2735972" cy="354311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322515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17410-EDF9-3A4A-9D7F-B614F6D482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7" name="Rectangle 26">
            <a:extLst>
              <a:ext uri="{FF2B5EF4-FFF2-40B4-BE49-F238E27FC236}">
                <a16:creationId xmlns:a16="http://schemas.microsoft.com/office/drawing/2014/main" id="{6CD8EA75-CA34-6A4F-A3BC-AA7CBC6BD8D1}"/>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11" name="Rectangle 10">
            <a:extLst>
              <a:ext uri="{FF2B5EF4-FFF2-40B4-BE49-F238E27FC236}">
                <a16:creationId xmlns:a16="http://schemas.microsoft.com/office/drawing/2014/main" id="{90A4AF43-A94D-5D4B-AB74-5D2BB300297A}"/>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2" name="Picture 11">
            <a:extLst>
              <a:ext uri="{FF2B5EF4-FFF2-40B4-BE49-F238E27FC236}">
                <a16:creationId xmlns:a16="http://schemas.microsoft.com/office/drawing/2014/main" id="{4D54F347-7888-9A4A-91F4-F411D12EA9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ABED707A-40A9-3148-86C3-0373DF40C34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38C4A9-07F5-CB43-A760-9064E4CAF56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23" name="Text Placeholder 23">
            <a:extLst>
              <a:ext uri="{FF2B5EF4-FFF2-40B4-BE49-F238E27FC236}">
                <a16:creationId xmlns:a16="http://schemas.microsoft.com/office/drawing/2014/main" id="{8D4F9F0C-89D5-7E4D-B38B-CAB98B64DEF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a:extLst>
              <a:ext uri="{FF2B5EF4-FFF2-40B4-BE49-F238E27FC236}">
                <a16:creationId xmlns:a16="http://schemas.microsoft.com/office/drawing/2014/main" id="{47A2C8AF-628A-2348-855D-3AE0B7205C24}"/>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5" name="Text Placeholder 23">
            <a:extLst>
              <a:ext uri="{FF2B5EF4-FFF2-40B4-BE49-F238E27FC236}">
                <a16:creationId xmlns:a16="http://schemas.microsoft.com/office/drawing/2014/main" id="{F3D2B0FC-1B22-6D44-A024-C09860EE666B}"/>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6" name="Text Placeholder 25">
            <a:extLst>
              <a:ext uri="{FF2B5EF4-FFF2-40B4-BE49-F238E27FC236}">
                <a16:creationId xmlns:a16="http://schemas.microsoft.com/office/drawing/2014/main" id="{54DD936C-F814-8144-8DF1-5B74DC96DF1B}"/>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7" name="Text Placeholder 23">
            <a:extLst>
              <a:ext uri="{FF2B5EF4-FFF2-40B4-BE49-F238E27FC236}">
                <a16:creationId xmlns:a16="http://schemas.microsoft.com/office/drawing/2014/main" id="{C4B9319D-6C8C-0147-8CAC-3A52DE310CDB}"/>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434540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DDC49D-173C-7C41-A7D8-49B6AD37AC56}"/>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38C3E6E9-9520-E449-97C3-018099DCA7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242D04DB-0DD8-D04B-A7A1-E9CFEB96436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479E146-C551-CA4C-A359-EDCA83500757}"/>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5F99FA72-C0AE-EA43-AB1F-46B9878B37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1592C7B2-D692-5D4F-9B9B-D4646E51A1E2}"/>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6" name="Text Placeholder 23">
            <a:extLst>
              <a:ext uri="{FF2B5EF4-FFF2-40B4-BE49-F238E27FC236}">
                <a16:creationId xmlns:a16="http://schemas.microsoft.com/office/drawing/2014/main" id="{1C3DCBE2-C19F-CB42-BBC6-392F00243FDD}"/>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6F31E50C-9BC5-EA47-8A02-12D8E750D7B6}"/>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3F627DAD-2378-8641-BA54-0A532B723F96}"/>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5">
            <a:extLst>
              <a:ext uri="{FF2B5EF4-FFF2-40B4-BE49-F238E27FC236}">
                <a16:creationId xmlns:a16="http://schemas.microsoft.com/office/drawing/2014/main" id="{A62659DF-D1B3-5544-88AA-7CE822EB4CAE}"/>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3">
            <a:extLst>
              <a:ext uri="{FF2B5EF4-FFF2-40B4-BE49-F238E27FC236}">
                <a16:creationId xmlns:a16="http://schemas.microsoft.com/office/drawing/2014/main" id="{C53D4E93-3AB3-F546-8C27-761B43EF27C5}"/>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32536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271CE3-C108-B346-B89F-D5E376B1D43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9" name="Picture 18">
            <a:extLst>
              <a:ext uri="{FF2B5EF4-FFF2-40B4-BE49-F238E27FC236}">
                <a16:creationId xmlns:a16="http://schemas.microsoft.com/office/drawing/2014/main" id="{14D88905-FF2C-7445-B877-891AD78E3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0" name="Straight Connector 19">
            <a:extLst>
              <a:ext uri="{FF2B5EF4-FFF2-40B4-BE49-F238E27FC236}">
                <a16:creationId xmlns:a16="http://schemas.microsoft.com/office/drawing/2014/main" id="{AEA3A5DB-900B-D244-9636-32F7F32DCC8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FFBAFCD-346C-724F-8637-2AF1B652BBE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2" name="Picture 21">
            <a:extLst>
              <a:ext uri="{FF2B5EF4-FFF2-40B4-BE49-F238E27FC236}">
                <a16:creationId xmlns:a16="http://schemas.microsoft.com/office/drawing/2014/main" id="{350DCD9C-4FF3-CB43-8A1E-DB09A06571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482307">
            <a:off x="5410559" y="3284324"/>
            <a:ext cx="1495961" cy="2944906"/>
          </a:xfrm>
          <a:prstGeom prst="rect">
            <a:avLst/>
          </a:prstGeom>
        </p:spPr>
      </p:pic>
      <p:sp>
        <p:nvSpPr>
          <p:cNvPr id="23" name="Rectangle 22">
            <a:extLst>
              <a:ext uri="{FF2B5EF4-FFF2-40B4-BE49-F238E27FC236}">
                <a16:creationId xmlns:a16="http://schemas.microsoft.com/office/drawing/2014/main" id="{7C57141E-5C33-5041-BC74-0D7DAE08BDA8}"/>
              </a:ext>
            </a:extLst>
          </p:cNvPr>
          <p:cNvSpPr/>
          <p:nvPr userDrawn="1"/>
        </p:nvSpPr>
        <p:spPr>
          <a:xfrm>
            <a:off x="6904935" y="-1"/>
            <a:ext cx="5312815" cy="6342927"/>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A726"/>
              </a:solidFill>
            </a:endParaRPr>
          </a:p>
        </p:txBody>
      </p:sp>
      <p:sp>
        <p:nvSpPr>
          <p:cNvPr id="24" name="Text Placeholder 25">
            <a:extLst>
              <a:ext uri="{FF2B5EF4-FFF2-40B4-BE49-F238E27FC236}">
                <a16:creationId xmlns:a16="http://schemas.microsoft.com/office/drawing/2014/main" id="{867F17CC-BEE1-D349-B9FA-10B4C8E7942D}"/>
              </a:ext>
            </a:extLst>
          </p:cNvPr>
          <p:cNvSpPr>
            <a:spLocks noGrp="1"/>
          </p:cNvSpPr>
          <p:nvPr>
            <p:ph type="body" sz="quarter" idx="16"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3">
            <a:extLst>
              <a:ext uri="{FF2B5EF4-FFF2-40B4-BE49-F238E27FC236}">
                <a16:creationId xmlns:a16="http://schemas.microsoft.com/office/drawing/2014/main" id="{04F14022-B116-0941-883F-17EF84AB1A5E}"/>
              </a:ext>
            </a:extLst>
          </p:cNvPr>
          <p:cNvSpPr>
            <a:spLocks noGrp="1"/>
          </p:cNvSpPr>
          <p:nvPr>
            <p:ph type="body" sz="quarter" idx="14" hasCustomPrompt="1"/>
          </p:nvPr>
        </p:nvSpPr>
        <p:spPr>
          <a:xfrm>
            <a:off x="11010154" y="4790143"/>
            <a:ext cx="785328" cy="1056986"/>
          </a:xfrm>
          <a:solidFill>
            <a:srgbClr val="E7F3F9"/>
          </a:solidFill>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7" name="Text Placeholder 23">
            <a:extLst>
              <a:ext uri="{FF2B5EF4-FFF2-40B4-BE49-F238E27FC236}">
                <a16:creationId xmlns:a16="http://schemas.microsoft.com/office/drawing/2014/main" id="{B3293A82-8B38-F644-907E-F602CC0FD908}"/>
              </a:ext>
            </a:extLst>
          </p:cNvPr>
          <p:cNvSpPr>
            <a:spLocks noGrp="1"/>
          </p:cNvSpPr>
          <p:nvPr>
            <p:ph type="body" sz="quarter" idx="13" hasCustomPrompt="1"/>
          </p:nvPr>
        </p:nvSpPr>
        <p:spPr>
          <a:xfrm>
            <a:off x="7426090" y="1112738"/>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8" name="Text Placeholder 23">
            <a:extLst>
              <a:ext uri="{FF2B5EF4-FFF2-40B4-BE49-F238E27FC236}">
                <a16:creationId xmlns:a16="http://schemas.microsoft.com/office/drawing/2014/main" id="{BDDF8DE1-F791-AE4B-B035-728B6E2FE48E}"/>
              </a:ext>
            </a:extLst>
          </p:cNvPr>
          <p:cNvSpPr>
            <a:spLocks noGrp="1"/>
          </p:cNvSpPr>
          <p:nvPr>
            <p:ph type="body" sz="quarter" idx="15" hasCustomPrompt="1"/>
          </p:nvPr>
        </p:nvSpPr>
        <p:spPr>
          <a:xfrm>
            <a:off x="7337674" y="915420"/>
            <a:ext cx="2613204" cy="1221666"/>
          </a:xfrm>
          <a:solidFill>
            <a:srgbClr val="E7F3F9"/>
          </a:solidFill>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8FBE295B-C991-184C-8376-09983C4A173D}"/>
              </a:ext>
            </a:extLst>
          </p:cNvPr>
          <p:cNvSpPr>
            <a:spLocks noGrp="1"/>
          </p:cNvSpPr>
          <p:nvPr>
            <p:ph type="body" sz="quarter" idx="18" hasCustomPrompt="1"/>
          </p:nvPr>
        </p:nvSpPr>
        <p:spPr>
          <a:xfrm>
            <a:off x="447066" y="309492"/>
            <a:ext cx="5648934" cy="1331796"/>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3004303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550F17-CAB0-FA4C-BEA4-978DCFA9688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0" name="Picture 9">
            <a:extLst>
              <a:ext uri="{FF2B5EF4-FFF2-40B4-BE49-F238E27FC236}">
                <a16:creationId xmlns:a16="http://schemas.microsoft.com/office/drawing/2014/main" id="{BBBF37F2-6EFA-A34C-AC25-6EC9E07F4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3" name="Straight Connector 12">
            <a:extLst>
              <a:ext uri="{FF2B5EF4-FFF2-40B4-BE49-F238E27FC236}">
                <a16:creationId xmlns:a16="http://schemas.microsoft.com/office/drawing/2014/main" id="{0CD03717-FE35-7F4B-9C71-F9F6D389DE1E}"/>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17014B4-DCCE-E140-A4B6-7F58DFBAED7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8" name="Text Placeholder 23">
            <a:extLst>
              <a:ext uri="{FF2B5EF4-FFF2-40B4-BE49-F238E27FC236}">
                <a16:creationId xmlns:a16="http://schemas.microsoft.com/office/drawing/2014/main" id="{3CED6840-CC93-A54A-B914-0BD66E5D7418}"/>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846720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F8B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Teach Digital</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807F8D-88D4-7E49-B490-4FB946EF64EC}"/>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017050-F2FA-CE45-B004-73CF13497B5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01C255B7-971E-9345-9E79-4645B8ED07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2033975D-9864-834C-BBA3-D649429F8864}"/>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94F560C-B007-9440-A3BF-2646C11CDFD4}"/>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52674A0C-D6B5-AB4C-8491-7188D48BF5C6}"/>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25CAAAF-9203-344C-A81B-62D974EF1D53}"/>
              </a:ext>
            </a:extLst>
          </p:cNvPr>
          <p:cNvSpPr/>
          <p:nvPr userDrawn="1"/>
        </p:nvSpPr>
        <p:spPr>
          <a:xfrm>
            <a:off x="0" y="0"/>
            <a:ext cx="12191993" cy="65151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71D9DF-1F77-5241-8F15-ADFC835A8E73}"/>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9" name="Picture 8">
            <a:extLst>
              <a:ext uri="{FF2B5EF4-FFF2-40B4-BE49-F238E27FC236}">
                <a16:creationId xmlns:a16="http://schemas.microsoft.com/office/drawing/2014/main" id="{DA631EB9-87FE-3C4D-88F8-2BD6FDD4F7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0" name="Straight Connector 9">
            <a:extLst>
              <a:ext uri="{FF2B5EF4-FFF2-40B4-BE49-F238E27FC236}">
                <a16:creationId xmlns:a16="http://schemas.microsoft.com/office/drawing/2014/main" id="{13B96A47-9A9C-314B-9ECF-1CBB1B5F1E1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C3781A-0B12-8A43-B311-F278A3A0734D}"/>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2" name="Text Placeholder 23">
            <a:extLst>
              <a:ext uri="{FF2B5EF4-FFF2-40B4-BE49-F238E27FC236}">
                <a16:creationId xmlns:a16="http://schemas.microsoft.com/office/drawing/2014/main" id="{BFC85CD8-3289-9A4A-A9E7-1366A69D2FF1}"/>
              </a:ext>
            </a:extLst>
          </p:cNvPr>
          <p:cNvSpPr>
            <a:spLocks noGrp="1"/>
          </p:cNvSpPr>
          <p:nvPr>
            <p:ph type="body" sz="quarter" idx="14" hasCustomPrompt="1"/>
          </p:nvPr>
        </p:nvSpPr>
        <p:spPr>
          <a:xfrm>
            <a:off x="447066" y="309492"/>
            <a:ext cx="4957828" cy="4389830"/>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3530547" y="2061842"/>
            <a:ext cx="8139132"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384839"/>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3530547" y="2061842"/>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098619" y="1851684"/>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1396563" y="1983442"/>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1573306" y="221468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3543994" y="3460336"/>
            <a:ext cx="8139132"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3543994" y="3460336"/>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12066" y="3250178"/>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1410010" y="3381936"/>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1586753" y="3613174"/>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3557441" y="4872277"/>
            <a:ext cx="8139132"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3557441" y="4872277"/>
            <a:ext cx="7291784"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8299903">
            <a:off x="1125513" y="4662119"/>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1423457" y="4793877"/>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1600200" y="502511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152916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4 bullet poin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6DD84E-8EE2-C12E-60FC-21C6D935CFCF}"/>
              </a:ext>
            </a:extLst>
          </p:cNvPr>
          <p:cNvSpPr/>
          <p:nvPr userDrawn="1"/>
        </p:nvSpPr>
        <p:spPr>
          <a:xfrm>
            <a:off x="0" y="1"/>
            <a:ext cx="6028091" cy="6406916"/>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271CBFE2-FFCE-FE44-9495-8BA176042583}"/>
              </a:ext>
            </a:extLst>
          </p:cNvPr>
          <p:cNvSpPr/>
          <p:nvPr userDrawn="1"/>
        </p:nvSpPr>
        <p:spPr>
          <a:xfrm>
            <a:off x="8265310" y="5129250"/>
            <a:ext cx="3404367" cy="950300"/>
          </a:xfrm>
          <a:prstGeom prst="rect">
            <a:avLst/>
          </a:prstGeom>
          <a:solidFill>
            <a:srgbClr val="7AB5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B7882A9-44AD-E337-3645-CF022F98696C}"/>
              </a:ext>
            </a:extLst>
          </p:cNvPr>
          <p:cNvSpPr/>
          <p:nvPr userDrawn="1"/>
        </p:nvSpPr>
        <p:spPr>
          <a:xfrm>
            <a:off x="8265311" y="3759876"/>
            <a:ext cx="3404367" cy="950300"/>
          </a:xfrm>
          <a:prstGeom prst="rect">
            <a:avLst/>
          </a:prstGeom>
          <a:solidFill>
            <a:srgbClr val="F9A16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FB76C00-9DB4-3765-0B71-F97B2B604D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79788" y="4868060"/>
            <a:ext cx="933450" cy="1004414"/>
          </a:xfrm>
          <a:prstGeom prst="rect">
            <a:avLst/>
          </a:prstGeom>
        </p:spPr>
      </p:pic>
      <p:sp>
        <p:nvSpPr>
          <p:cNvPr id="17" name="Rectangle 16"/>
          <p:cNvSpPr/>
          <p:nvPr userDrawn="1"/>
        </p:nvSpPr>
        <p:spPr>
          <a:xfrm>
            <a:off x="8278760" y="1161750"/>
            <a:ext cx="3390918" cy="950300"/>
          </a:xfrm>
          <a:prstGeom prst="rect">
            <a:avLst/>
          </a:prstGeom>
          <a:solidFill>
            <a:srgbClr val="8D5B9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3"/>
            <a:ext cx="5789781" cy="848718"/>
          </a:xfrm>
          <a:noFill/>
        </p:spPr>
        <p:txBody>
          <a:bodyPr>
            <a:normAutofit/>
          </a:bodyPr>
          <a:lstStyle>
            <a:lvl1pPr marL="0" indent="0" algn="l">
              <a:buNone/>
              <a:defRPr sz="3600" b="1">
                <a:solidFill>
                  <a:srgbClr val="8D5B98"/>
                </a:solidFill>
                <a:latin typeface="+mn-lt"/>
              </a:defRPr>
            </a:lvl1pPr>
          </a:lstStyle>
          <a:p>
            <a:pPr lvl="0"/>
            <a:r>
              <a:rPr lang="en-US" dirty="0"/>
              <a:t>TITLE</a:t>
            </a:r>
          </a:p>
        </p:txBody>
      </p:sp>
      <p:sp>
        <p:nvSpPr>
          <p:cNvPr id="55" name="Text Placeholder 25"/>
          <p:cNvSpPr>
            <a:spLocks noGrp="1"/>
          </p:cNvSpPr>
          <p:nvPr>
            <p:ph type="body" sz="quarter" idx="16" hasCustomPrompt="1"/>
          </p:nvPr>
        </p:nvSpPr>
        <p:spPr>
          <a:xfrm>
            <a:off x="8278759" y="1235315"/>
            <a:ext cx="254357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6" name="Rectangle 25">
            <a:extLst>
              <a:ext uri="{FF2B5EF4-FFF2-40B4-BE49-F238E27FC236}">
                <a16:creationId xmlns:a16="http://schemas.microsoft.com/office/drawing/2014/main" id="{FF5A11C8-FC85-3F4D-8EC9-3AE55DC5C17E}"/>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27" name="Picture 26">
            <a:extLst>
              <a:ext uri="{FF2B5EF4-FFF2-40B4-BE49-F238E27FC236}">
                <a16:creationId xmlns:a16="http://schemas.microsoft.com/office/drawing/2014/main" id="{E5CA41B4-BB8D-454A-94FA-0DE7559FFF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28" name="Straight Connector 27">
            <a:extLst>
              <a:ext uri="{FF2B5EF4-FFF2-40B4-BE49-F238E27FC236}">
                <a16:creationId xmlns:a16="http://schemas.microsoft.com/office/drawing/2014/main" id="{ACCFB690-6EBC-AF4A-B1CE-B241EB115543}"/>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D753F54-0DB2-E849-864F-12037BC6F38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3D8443A2-1886-5F47-B715-5B4160CC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5" y="854347"/>
            <a:ext cx="933450" cy="1004414"/>
          </a:xfrm>
          <a:prstGeom prst="rect">
            <a:avLst/>
          </a:prstGeom>
        </p:spPr>
      </p:pic>
      <p:sp>
        <p:nvSpPr>
          <p:cNvPr id="3" name="Oval 2">
            <a:extLst>
              <a:ext uri="{FF2B5EF4-FFF2-40B4-BE49-F238E27FC236}">
                <a16:creationId xmlns:a16="http://schemas.microsoft.com/office/drawing/2014/main" id="{37D7EC09-A18B-D94B-A3C4-D52B3CA98306}"/>
              </a:ext>
            </a:extLst>
          </p:cNvPr>
          <p:cNvSpPr/>
          <p:nvPr userDrawn="1"/>
        </p:nvSpPr>
        <p:spPr>
          <a:xfrm>
            <a:off x="6389247" y="1025863"/>
            <a:ext cx="1169894" cy="1169894"/>
          </a:xfrm>
          <a:prstGeom prst="ellipse">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54" name="Text Placeholder 25"/>
          <p:cNvSpPr>
            <a:spLocks noGrp="1"/>
          </p:cNvSpPr>
          <p:nvPr>
            <p:ph type="body" sz="quarter" idx="15" hasCustomPrompt="1"/>
          </p:nvPr>
        </p:nvSpPr>
        <p:spPr>
          <a:xfrm>
            <a:off x="6552543" y="1226845"/>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30" name="Rectangle 29">
            <a:extLst>
              <a:ext uri="{FF2B5EF4-FFF2-40B4-BE49-F238E27FC236}">
                <a16:creationId xmlns:a16="http://schemas.microsoft.com/office/drawing/2014/main" id="{95C3329D-256D-DA47-AB58-BA302FF0AF0C}"/>
              </a:ext>
            </a:extLst>
          </p:cNvPr>
          <p:cNvSpPr/>
          <p:nvPr userDrawn="1"/>
        </p:nvSpPr>
        <p:spPr>
          <a:xfrm>
            <a:off x="8272036" y="2420228"/>
            <a:ext cx="3404366" cy="950300"/>
          </a:xfrm>
          <a:prstGeom prst="rect">
            <a:avLst/>
          </a:prstGeom>
          <a:solidFill>
            <a:srgbClr val="0675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25">
            <a:extLst>
              <a:ext uri="{FF2B5EF4-FFF2-40B4-BE49-F238E27FC236}">
                <a16:creationId xmlns:a16="http://schemas.microsoft.com/office/drawing/2014/main" id="{7A3B195A-6064-AA4E-B6DD-9CF1476F3F33}"/>
              </a:ext>
            </a:extLst>
          </p:cNvPr>
          <p:cNvSpPr>
            <a:spLocks noGrp="1"/>
          </p:cNvSpPr>
          <p:nvPr>
            <p:ph type="body" sz="quarter" idx="17" hasCustomPrompt="1"/>
          </p:nvPr>
        </p:nvSpPr>
        <p:spPr>
          <a:xfrm>
            <a:off x="8272036" y="2429791"/>
            <a:ext cx="2557017"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2" name="Picture 31">
            <a:extLst>
              <a:ext uri="{FF2B5EF4-FFF2-40B4-BE49-F238E27FC236}">
                <a16:creationId xmlns:a16="http://schemas.microsoft.com/office/drawing/2014/main" id="{67401369-38F2-E34D-8B98-28581ED0B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190434" y="2160929"/>
            <a:ext cx="933450" cy="1004414"/>
          </a:xfrm>
          <a:prstGeom prst="rect">
            <a:avLst/>
          </a:prstGeom>
        </p:spPr>
      </p:pic>
      <p:sp>
        <p:nvSpPr>
          <p:cNvPr id="33" name="Oval 32">
            <a:extLst>
              <a:ext uri="{FF2B5EF4-FFF2-40B4-BE49-F238E27FC236}">
                <a16:creationId xmlns:a16="http://schemas.microsoft.com/office/drawing/2014/main" id="{162D1FF3-6D32-A04F-8E17-7BA25B709709}"/>
              </a:ext>
            </a:extLst>
          </p:cNvPr>
          <p:cNvSpPr/>
          <p:nvPr userDrawn="1"/>
        </p:nvSpPr>
        <p:spPr>
          <a:xfrm>
            <a:off x="6389247" y="2394101"/>
            <a:ext cx="1169894" cy="1169894"/>
          </a:xfrm>
          <a:prstGeom prst="ellipse">
            <a:avLst/>
          </a:prstGeom>
          <a:solidFill>
            <a:srgbClr val="067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Text Placeholder 25">
            <a:extLst>
              <a:ext uri="{FF2B5EF4-FFF2-40B4-BE49-F238E27FC236}">
                <a16:creationId xmlns:a16="http://schemas.microsoft.com/office/drawing/2014/main" id="{B4CFE5A5-E559-BB40-8123-58565035922B}"/>
              </a:ext>
            </a:extLst>
          </p:cNvPr>
          <p:cNvSpPr>
            <a:spLocks noGrp="1"/>
          </p:cNvSpPr>
          <p:nvPr>
            <p:ph type="body" sz="quarter" idx="18" hasCustomPrompt="1"/>
          </p:nvPr>
        </p:nvSpPr>
        <p:spPr>
          <a:xfrm>
            <a:off x="6565990" y="262533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36" name="Text Placeholder 25">
            <a:extLst>
              <a:ext uri="{FF2B5EF4-FFF2-40B4-BE49-F238E27FC236}">
                <a16:creationId xmlns:a16="http://schemas.microsoft.com/office/drawing/2014/main" id="{7B7D6ABF-A700-7F44-B319-60A3EFAD100A}"/>
              </a:ext>
            </a:extLst>
          </p:cNvPr>
          <p:cNvSpPr>
            <a:spLocks noGrp="1"/>
          </p:cNvSpPr>
          <p:nvPr>
            <p:ph type="body" sz="quarter" idx="19" hasCustomPrompt="1"/>
          </p:nvPr>
        </p:nvSpPr>
        <p:spPr>
          <a:xfrm>
            <a:off x="8265310" y="3818342"/>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37" name="Picture 36">
            <a:extLst>
              <a:ext uri="{FF2B5EF4-FFF2-40B4-BE49-F238E27FC236}">
                <a16:creationId xmlns:a16="http://schemas.microsoft.com/office/drawing/2014/main" id="{ACB29A91-B7BB-9345-9DC8-4FC97AEAEF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8299903">
            <a:off x="6240450" y="3495596"/>
            <a:ext cx="933450" cy="1004414"/>
          </a:xfrm>
          <a:prstGeom prst="rect">
            <a:avLst/>
          </a:prstGeom>
        </p:spPr>
      </p:pic>
      <p:sp>
        <p:nvSpPr>
          <p:cNvPr id="38" name="Oval 37">
            <a:extLst>
              <a:ext uri="{FF2B5EF4-FFF2-40B4-BE49-F238E27FC236}">
                <a16:creationId xmlns:a16="http://schemas.microsoft.com/office/drawing/2014/main" id="{E23FC8F7-AA5B-3149-B285-30F341B5FB52}"/>
              </a:ext>
            </a:extLst>
          </p:cNvPr>
          <p:cNvSpPr/>
          <p:nvPr userDrawn="1"/>
        </p:nvSpPr>
        <p:spPr>
          <a:xfrm>
            <a:off x="6411114" y="5050463"/>
            <a:ext cx="1169894" cy="1169894"/>
          </a:xfrm>
          <a:prstGeom prst="ellipse">
            <a:avLst/>
          </a:prstGeom>
          <a:solidFill>
            <a:srgbClr val="7AB5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Text Placeholder 25">
            <a:extLst>
              <a:ext uri="{FF2B5EF4-FFF2-40B4-BE49-F238E27FC236}">
                <a16:creationId xmlns:a16="http://schemas.microsoft.com/office/drawing/2014/main" id="{B1435DFE-2114-054A-B0FC-A57DF4EC41B9}"/>
              </a:ext>
            </a:extLst>
          </p:cNvPr>
          <p:cNvSpPr>
            <a:spLocks noGrp="1"/>
          </p:cNvSpPr>
          <p:nvPr>
            <p:ph type="body" sz="quarter" idx="20" hasCustomPrompt="1"/>
          </p:nvPr>
        </p:nvSpPr>
        <p:spPr>
          <a:xfrm>
            <a:off x="6552542" y="5238749"/>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3" name="Text Placeholder 25">
            <a:extLst>
              <a:ext uri="{FF2B5EF4-FFF2-40B4-BE49-F238E27FC236}">
                <a16:creationId xmlns:a16="http://schemas.microsoft.com/office/drawing/2014/main" id="{B605F751-26EC-7704-06DD-36995F69DC8F}"/>
              </a:ext>
            </a:extLst>
          </p:cNvPr>
          <p:cNvSpPr>
            <a:spLocks noGrp="1"/>
          </p:cNvSpPr>
          <p:nvPr>
            <p:ph type="body" sz="quarter" idx="21" hasCustomPrompt="1"/>
          </p:nvPr>
        </p:nvSpPr>
        <p:spPr>
          <a:xfrm>
            <a:off x="8280330" y="5221100"/>
            <a:ext cx="2557020" cy="950300"/>
          </a:xfrm>
          <a:noFill/>
        </p:spPr>
        <p:txBody>
          <a:bodyPr>
            <a:noAutofit/>
          </a:bodyPr>
          <a:lstStyle>
            <a:lvl1pPr marL="0" indent="0" algn="l">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25" name="Oval 24">
            <a:extLst>
              <a:ext uri="{FF2B5EF4-FFF2-40B4-BE49-F238E27FC236}">
                <a16:creationId xmlns:a16="http://schemas.microsoft.com/office/drawing/2014/main" id="{38EA0F53-E002-A440-FABC-A543D25ED5C2}"/>
              </a:ext>
            </a:extLst>
          </p:cNvPr>
          <p:cNvSpPr/>
          <p:nvPr userDrawn="1"/>
        </p:nvSpPr>
        <p:spPr>
          <a:xfrm>
            <a:off x="6411114" y="3650079"/>
            <a:ext cx="1169894" cy="1169894"/>
          </a:xfrm>
          <a:prstGeom prst="ellipse">
            <a:avLst/>
          </a:prstGeom>
          <a:solidFill>
            <a:srgbClr val="F9A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Text Placeholder 25">
            <a:extLst>
              <a:ext uri="{FF2B5EF4-FFF2-40B4-BE49-F238E27FC236}">
                <a16:creationId xmlns:a16="http://schemas.microsoft.com/office/drawing/2014/main" id="{3C90A4D2-5610-D4BD-8C41-FEB7F8A0F1F7}"/>
              </a:ext>
            </a:extLst>
          </p:cNvPr>
          <p:cNvSpPr>
            <a:spLocks noGrp="1"/>
          </p:cNvSpPr>
          <p:nvPr>
            <p:ph type="body" sz="quarter" idx="22" hasCustomPrompt="1"/>
          </p:nvPr>
        </p:nvSpPr>
        <p:spPr>
          <a:xfrm>
            <a:off x="6608007" y="3813140"/>
            <a:ext cx="833717" cy="770567"/>
          </a:xfrm>
        </p:spPr>
        <p:txBody>
          <a:bodyPr anchor="ctr">
            <a:noAutofit/>
          </a:bodyPr>
          <a:lstStyle>
            <a:lvl1pPr marL="0" indent="0" algn="ctr">
              <a:buNone/>
              <a:defRPr sz="40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Tree>
    <p:extLst>
      <p:ext uri="{BB962C8B-B14F-4D97-AF65-F5344CB8AC3E}">
        <p14:creationId xmlns:p14="http://schemas.microsoft.com/office/powerpoint/2010/main" val="3980829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0" name="Rectangle 9">
            <a:extLst>
              <a:ext uri="{FF2B5EF4-FFF2-40B4-BE49-F238E27FC236}">
                <a16:creationId xmlns:a16="http://schemas.microsoft.com/office/drawing/2014/main" id="{F788E446-E118-774D-AB19-C44130379EC7}"/>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285A7D5-15B9-A345-A206-EA0575CEC6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AF4A7412-FA68-E246-AFC6-9FDC6D3AC4BF}"/>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C09FB67-04A3-F947-9F1F-295D6EA60953}"/>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3" name="Picture 2">
            <a:extLst>
              <a:ext uri="{FF2B5EF4-FFF2-40B4-BE49-F238E27FC236}">
                <a16:creationId xmlns:a16="http://schemas.microsoft.com/office/drawing/2014/main" id="{3F18ABFE-2C34-3F42-B56E-DB633831C8E9}"/>
              </a:ext>
            </a:extLst>
          </p:cNvPr>
          <p:cNvPicPr>
            <a:picLocks noChangeAspect="1"/>
          </p:cNvPicPr>
          <p:nvPr userDrawn="1"/>
        </p:nvPicPr>
        <p:blipFill>
          <a:blip r:embed="rId4"/>
          <a:stretch>
            <a:fillRect/>
          </a:stretch>
        </p:blipFill>
        <p:spPr>
          <a:xfrm>
            <a:off x="9487647" y="2266200"/>
            <a:ext cx="2719554" cy="2325600"/>
          </a:xfrm>
          <a:prstGeom prst="rect">
            <a:avLst/>
          </a:prstGeom>
        </p:spPr>
      </p:pic>
      <p:sp>
        <p:nvSpPr>
          <p:cNvPr id="17" name="Text Placeholder 23">
            <a:extLst>
              <a:ext uri="{FF2B5EF4-FFF2-40B4-BE49-F238E27FC236}">
                <a16:creationId xmlns:a16="http://schemas.microsoft.com/office/drawing/2014/main" id="{E80FF3BA-1540-F841-8174-8B00F6499291}"/>
              </a:ext>
            </a:extLst>
          </p:cNvPr>
          <p:cNvSpPr>
            <a:spLocks noGrp="1"/>
          </p:cNvSpPr>
          <p:nvPr>
            <p:ph type="body" sz="quarter" idx="13" hasCustomPrompt="1"/>
          </p:nvPr>
        </p:nvSpPr>
        <p:spPr>
          <a:xfrm>
            <a:off x="447066" y="309492"/>
            <a:ext cx="11222614" cy="1057553"/>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423686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66294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6430300" y="740153"/>
            <a:ext cx="57617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072285" y="1223694"/>
            <a:ext cx="4119716"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184586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rot="5400000">
            <a:off x="6169800" y="2883714"/>
            <a:ext cx="7394997" cy="4176728"/>
          </a:xfrm>
          <a:prstGeom prst="rect">
            <a:avLst/>
          </a:prstGeom>
        </p:spPr>
      </p:pic>
      <p:sp>
        <p:nvSpPr>
          <p:cNvPr id="10" name="Rectangle 9">
            <a:extLst>
              <a:ext uri="{FF2B5EF4-FFF2-40B4-BE49-F238E27FC236}">
                <a16:creationId xmlns:a16="http://schemas.microsoft.com/office/drawing/2014/main" id="{04CAB93D-F2F9-6A4E-B93B-AA4D39B82EC1}"/>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3" name="Picture 12">
            <a:extLst>
              <a:ext uri="{FF2B5EF4-FFF2-40B4-BE49-F238E27FC236}">
                <a16:creationId xmlns:a16="http://schemas.microsoft.com/office/drawing/2014/main" id="{9779D811-CADC-284B-BA68-F58DA79E9D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4" name="Straight Connector 13">
            <a:extLst>
              <a:ext uri="{FF2B5EF4-FFF2-40B4-BE49-F238E27FC236}">
                <a16:creationId xmlns:a16="http://schemas.microsoft.com/office/drawing/2014/main" id="{EE6ED192-1BF0-D241-85AE-1AD3E6549CA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727FE09-AF5D-A342-B421-92940B34371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2" name="Picture 1">
            <a:extLst>
              <a:ext uri="{FF2B5EF4-FFF2-40B4-BE49-F238E27FC236}">
                <a16:creationId xmlns:a16="http://schemas.microsoft.com/office/drawing/2014/main" id="{A97484F3-F520-C047-831B-70CB74C12FC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5761703"/>
            <a:ext cx="1528948" cy="1096296"/>
          </a:xfrm>
          <a:prstGeom prst="rect">
            <a:avLst/>
          </a:prstGeom>
        </p:spPr>
      </p:pic>
      <p:sp>
        <p:nvSpPr>
          <p:cNvPr id="16" name="Text Placeholder 23">
            <a:extLst>
              <a:ext uri="{FF2B5EF4-FFF2-40B4-BE49-F238E27FC236}">
                <a16:creationId xmlns:a16="http://schemas.microsoft.com/office/drawing/2014/main" id="{08AB1C73-2554-CE44-B3F5-0E39261EDA7B}"/>
              </a:ext>
            </a:extLst>
          </p:cNvPr>
          <p:cNvSpPr>
            <a:spLocks noGrp="1"/>
          </p:cNvSpPr>
          <p:nvPr>
            <p:ph type="body" sz="quarter" idx="19" hasCustomPrompt="1"/>
          </p:nvPr>
        </p:nvSpPr>
        <p:spPr>
          <a:xfrm>
            <a:off x="447066" y="309492"/>
            <a:ext cx="11222614" cy="965087"/>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3BDC11-316A-2942-A68D-84819EE5171B}"/>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6221353" y="1155882"/>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6221353" y="1701813"/>
            <a:ext cx="2812464" cy="323455"/>
          </a:xfrm>
        </p:spPr>
        <p:txBody>
          <a:bodyPr anchor="t">
            <a:normAutofit/>
          </a:bodyPr>
          <a:lstStyle>
            <a:lvl1pPr marL="0" indent="0">
              <a:buNone/>
              <a:defRPr sz="1600">
                <a:solidFill>
                  <a:srgbClr val="0675AD"/>
                </a:solidFill>
              </a:defRPr>
            </a:lvl1pPr>
          </a:lstStyle>
          <a:p>
            <a:pPr lvl="0"/>
            <a:r>
              <a:rPr lang="en-US" dirty="0"/>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6221353" y="2268752"/>
            <a:ext cx="2812464" cy="323455"/>
          </a:xfrm>
        </p:spPr>
        <p:txBody>
          <a:bodyPr anchor="t">
            <a:normAutofit/>
          </a:bodyPr>
          <a:lstStyle>
            <a:lvl1pPr marL="0" indent="0">
              <a:buNone/>
              <a:defRPr sz="1600">
                <a:solidFill>
                  <a:srgbClr val="0675AD"/>
                </a:solidFill>
              </a:defRPr>
            </a:lvl1pPr>
          </a:lstStyle>
          <a:p>
            <a:pPr lvl="0"/>
            <a:r>
              <a:rPr lang="en-US" dirty="0"/>
              <a:t>Text 1</a:t>
            </a:r>
          </a:p>
        </p:txBody>
      </p:sp>
      <p:pic>
        <p:nvPicPr>
          <p:cNvPr id="10" name="Picture 9">
            <a:extLst>
              <a:ext uri="{FF2B5EF4-FFF2-40B4-BE49-F238E27FC236}">
                <a16:creationId xmlns:a16="http://schemas.microsoft.com/office/drawing/2014/main" id="{F353FDFF-8009-F547-9313-A94F138AB5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12" name="Picture 11">
            <a:extLst>
              <a:ext uri="{FF2B5EF4-FFF2-40B4-BE49-F238E27FC236}">
                <a16:creationId xmlns:a16="http://schemas.microsoft.com/office/drawing/2014/main" id="{C5271788-4CA4-464C-9D7B-65B32F0F3EFF}"/>
              </a:ext>
            </a:extLst>
          </p:cNvPr>
          <p:cNvPicPr>
            <a:picLocks noChangeAspect="1"/>
          </p:cNvPicPr>
          <p:nvPr userDrawn="1"/>
        </p:nvPicPr>
        <p:blipFill>
          <a:blip r:embed="rId3"/>
          <a:stretch>
            <a:fillRect/>
          </a:stretch>
        </p:blipFill>
        <p:spPr>
          <a:xfrm>
            <a:off x="9063505" y="5761161"/>
            <a:ext cx="1840921" cy="411785"/>
          </a:xfrm>
          <a:prstGeom prst="rect">
            <a:avLst/>
          </a:prstGeom>
        </p:spPr>
      </p:pic>
      <p:sp>
        <p:nvSpPr>
          <p:cNvPr id="13" name="Text Placeholder 23">
            <a:extLst>
              <a:ext uri="{FF2B5EF4-FFF2-40B4-BE49-F238E27FC236}">
                <a16:creationId xmlns:a16="http://schemas.microsoft.com/office/drawing/2014/main" id="{02748C14-CCCA-334E-B307-BB13D4F83C0B}"/>
              </a:ext>
            </a:extLst>
          </p:cNvPr>
          <p:cNvSpPr>
            <a:spLocks noGrp="1"/>
          </p:cNvSpPr>
          <p:nvPr>
            <p:ph type="body" sz="quarter" idx="18"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Thank You</a:t>
            </a:r>
          </a:p>
        </p:txBody>
      </p:sp>
      <p:sp>
        <p:nvSpPr>
          <p:cNvPr id="14" name="Text Placeholder 23">
            <a:extLst>
              <a:ext uri="{FF2B5EF4-FFF2-40B4-BE49-F238E27FC236}">
                <a16:creationId xmlns:a16="http://schemas.microsoft.com/office/drawing/2014/main" id="{B26830F4-09E1-E34D-8894-84D33E94EECE}"/>
              </a:ext>
            </a:extLst>
          </p:cNvPr>
          <p:cNvSpPr>
            <a:spLocks noGrp="1"/>
          </p:cNvSpPr>
          <p:nvPr>
            <p:ph type="body" sz="quarter" idx="19" hasCustomPrompt="1"/>
          </p:nvPr>
        </p:nvSpPr>
        <p:spPr>
          <a:xfrm>
            <a:off x="428263" y="5726857"/>
            <a:ext cx="4642930" cy="697353"/>
          </a:xfrm>
        </p:spPr>
        <p:txBody>
          <a:bodyPr>
            <a:normAutofit/>
          </a:bodyPr>
          <a:lstStyle>
            <a:lvl1pPr marL="0" indent="0" algn="l">
              <a:buNone/>
              <a:defRPr sz="3600" i="1">
                <a:solidFill>
                  <a:srgbClr val="0675AD"/>
                </a:solidFill>
                <a:latin typeface="+mn-lt"/>
              </a:defRPr>
            </a:lvl1pPr>
          </a:lstStyle>
          <a:p>
            <a:pPr lvl="0"/>
            <a:r>
              <a:rPr lang="en-US" dirty="0"/>
              <a:t>Any Questions?</a:t>
            </a:r>
          </a:p>
        </p:txBody>
      </p:sp>
      <p:pic>
        <p:nvPicPr>
          <p:cNvPr id="2" name="Picture 1">
            <a:extLst>
              <a:ext uri="{FF2B5EF4-FFF2-40B4-BE49-F238E27FC236}">
                <a16:creationId xmlns:a16="http://schemas.microsoft.com/office/drawing/2014/main" id="{6389045F-A720-BA40-8837-7037E6E87E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53894" y="5695577"/>
            <a:ext cx="188637" cy="477369"/>
          </a:xfrm>
          <a:prstGeom prst="rect">
            <a:avLst/>
          </a:prstGeom>
        </p:spPr>
      </p:pic>
    </p:spTree>
    <p:extLst>
      <p:ext uri="{BB962C8B-B14F-4D97-AF65-F5344CB8AC3E}">
        <p14:creationId xmlns:p14="http://schemas.microsoft.com/office/powerpoint/2010/main" val="2813256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ig Laptop">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FC3F552-799F-368A-EB57-59E4D62D25C1}"/>
              </a:ext>
            </a:extLst>
          </p:cNvPr>
          <p:cNvPicPr>
            <a:picLocks noChangeAspect="1"/>
          </p:cNvPicPr>
          <p:nvPr userDrawn="1"/>
        </p:nvPicPr>
        <p:blipFill>
          <a:blip r:embed="rId2"/>
          <a:stretch>
            <a:fillRect/>
          </a:stretch>
        </p:blipFill>
        <p:spPr>
          <a:xfrm rot="10800000">
            <a:off x="0" y="3981233"/>
            <a:ext cx="2719554" cy="2325600"/>
          </a:xfrm>
          <a:prstGeom prst="rect">
            <a:avLst/>
          </a:prstGeom>
        </p:spPr>
      </p:pic>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8387" t="10823" r="49050" b="5574"/>
          <a:stretch/>
        </p:blipFill>
        <p:spPr>
          <a:xfrm>
            <a:off x="5427977" y="740153"/>
            <a:ext cx="6764023"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7372351" y="1223694"/>
            <a:ext cx="4819650"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447066" y="1419515"/>
            <a:ext cx="6361734" cy="3642009"/>
          </a:xfrm>
        </p:spPr>
        <p:txBody>
          <a:bodyPr>
            <a:noAutofit/>
          </a:bodyPr>
          <a:lstStyle>
            <a:lvl1pPr marL="0" indent="0" algn="l">
              <a:buNone/>
              <a:defRPr sz="3000">
                <a:solidFill>
                  <a:srgbClr val="0675AD"/>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1" name="Rectangle 10">
            <a:extLst>
              <a:ext uri="{FF2B5EF4-FFF2-40B4-BE49-F238E27FC236}">
                <a16:creationId xmlns:a16="http://schemas.microsoft.com/office/drawing/2014/main" id="{0CF0BF99-CFCD-0F46-BBE0-A1C4C8D1732F}"/>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4" name="Picture 13">
            <a:extLst>
              <a:ext uri="{FF2B5EF4-FFF2-40B4-BE49-F238E27FC236}">
                <a16:creationId xmlns:a16="http://schemas.microsoft.com/office/drawing/2014/main" id="{CA9BF7F7-7DC0-4544-9CD8-7DE5D967D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5" name="Straight Connector 14">
            <a:extLst>
              <a:ext uri="{FF2B5EF4-FFF2-40B4-BE49-F238E27FC236}">
                <a16:creationId xmlns:a16="http://schemas.microsoft.com/office/drawing/2014/main" id="{F89E66D3-F47D-A74D-A0AD-DE3EBCE23F52}"/>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71B33F-07CA-164A-8B7A-C8F9CE27F8D6}"/>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Text Placeholder 23">
            <a:extLst>
              <a:ext uri="{FF2B5EF4-FFF2-40B4-BE49-F238E27FC236}">
                <a16:creationId xmlns:a16="http://schemas.microsoft.com/office/drawing/2014/main" id="{DD04F487-90D6-984D-93A3-D9F6A6C3EC71}"/>
              </a:ext>
            </a:extLst>
          </p:cNvPr>
          <p:cNvSpPr>
            <a:spLocks noGrp="1"/>
          </p:cNvSpPr>
          <p:nvPr>
            <p:ph type="body" sz="quarter" idx="13" hasCustomPrompt="1"/>
          </p:nvPr>
        </p:nvSpPr>
        <p:spPr>
          <a:xfrm>
            <a:off x="447066" y="309492"/>
            <a:ext cx="11222614" cy="914202"/>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90854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D09352-FE04-874F-A87F-A04D70A36ECA}"/>
              </a:ext>
            </a:extLst>
          </p:cNvPr>
          <p:cNvSpPr/>
          <p:nvPr userDrawn="1"/>
        </p:nvSpPr>
        <p:spPr>
          <a:xfrm>
            <a:off x="5544273" y="0"/>
            <a:ext cx="6647726" cy="6858000"/>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428263" y="4998225"/>
            <a:ext cx="4642930" cy="697353"/>
          </a:xfrm>
        </p:spPr>
        <p:txBody>
          <a:bodyPr>
            <a:noAutofit/>
          </a:bodyPr>
          <a:lstStyle>
            <a:lvl1pPr marL="0" indent="0" algn="l">
              <a:buNone/>
              <a:defRPr sz="5400" b="1" baseline="0">
                <a:solidFill>
                  <a:srgbClr val="8D5B98"/>
                </a:solidFill>
                <a:latin typeface="+mn-lt"/>
              </a:defRPr>
            </a:lvl1pPr>
          </a:lstStyle>
          <a:p>
            <a:pPr lvl="0"/>
            <a:r>
              <a:rPr lang="en-US" dirty="0"/>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428263" y="5726857"/>
            <a:ext cx="4642930" cy="697353"/>
          </a:xfrm>
        </p:spPr>
        <p:txBody>
          <a:bodyPr>
            <a:normAutofit/>
          </a:bodyPr>
          <a:lstStyle>
            <a:lvl1pPr marL="0" indent="0" algn="l">
              <a:buNone/>
              <a:defRPr sz="3600">
                <a:solidFill>
                  <a:srgbClr val="0675AD"/>
                </a:solidFill>
                <a:latin typeface="+mn-lt"/>
              </a:defRPr>
            </a:lvl1pPr>
          </a:lstStyle>
          <a:p>
            <a:pPr lvl="0"/>
            <a:r>
              <a:rPr lang="en-US" dirty="0"/>
              <a:t>Sub-Heading</a:t>
            </a:r>
          </a:p>
        </p:txBody>
      </p:sp>
      <p:pic>
        <p:nvPicPr>
          <p:cNvPr id="3" name="Picture 2">
            <a:extLst>
              <a:ext uri="{FF2B5EF4-FFF2-40B4-BE49-F238E27FC236}">
                <a16:creationId xmlns:a16="http://schemas.microsoft.com/office/drawing/2014/main" id="{D9F052E0-18CA-3C4C-8E5E-1F470BDB11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3699204" cy="2457422"/>
          </a:xfrm>
          <a:prstGeom prst="rect">
            <a:avLst/>
          </a:prstGeom>
        </p:spPr>
      </p:pic>
      <p:pic>
        <p:nvPicPr>
          <p:cNvPr id="2" name="Picture 1">
            <a:extLst>
              <a:ext uri="{FF2B5EF4-FFF2-40B4-BE49-F238E27FC236}">
                <a16:creationId xmlns:a16="http://schemas.microsoft.com/office/drawing/2014/main" id="{D440D5B1-3A8C-7144-85FD-5C371ADEE80B}"/>
              </a:ext>
            </a:extLst>
          </p:cNvPr>
          <p:cNvPicPr>
            <a:picLocks noChangeAspect="1"/>
          </p:cNvPicPr>
          <p:nvPr userDrawn="1"/>
        </p:nvPicPr>
        <p:blipFill>
          <a:blip r:embed="rId3"/>
          <a:stretch>
            <a:fillRect/>
          </a:stretch>
        </p:blipFill>
        <p:spPr>
          <a:xfrm>
            <a:off x="9922816" y="5966387"/>
            <a:ext cx="1840921" cy="411785"/>
          </a:xfrm>
          <a:prstGeom prst="rect">
            <a:avLst/>
          </a:prstGeom>
        </p:spPr>
      </p:pic>
      <p:pic>
        <p:nvPicPr>
          <p:cNvPr id="5" name="Picture 4">
            <a:extLst>
              <a:ext uri="{FF2B5EF4-FFF2-40B4-BE49-F238E27FC236}">
                <a16:creationId xmlns:a16="http://schemas.microsoft.com/office/drawing/2014/main" id="{0EBF5FB9-B95A-F14D-8111-8A6A108DCE8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168596" y="307620"/>
            <a:ext cx="8939513" cy="50551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E401A6-8CBB-7347-AE68-CF40E8E271A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4" name="Picture 3">
            <a:extLst>
              <a:ext uri="{FF2B5EF4-FFF2-40B4-BE49-F238E27FC236}">
                <a16:creationId xmlns:a16="http://schemas.microsoft.com/office/drawing/2014/main" id="{442EA92D-015D-2942-B7A3-AB073D593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6" name="Straight Connector 5">
            <a:extLst>
              <a:ext uri="{FF2B5EF4-FFF2-40B4-BE49-F238E27FC236}">
                <a16:creationId xmlns:a16="http://schemas.microsoft.com/office/drawing/2014/main" id="{DD25099F-7AB0-4042-8921-59D5711CB42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F5E91B6-3403-7E40-919D-CCD57C73FD4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DE1DBA07-AE71-4D42-8641-CB6451CD8773}"/>
              </a:ext>
            </a:extLst>
          </p:cNvPr>
          <p:cNvSpPr>
            <a:spLocks noGrp="1"/>
          </p:cNvSpPr>
          <p:nvPr>
            <p:ph type="body" sz="quarter" idx="16" hasCustomPrompt="1"/>
          </p:nvPr>
        </p:nvSpPr>
        <p:spPr>
          <a:xfrm>
            <a:off x="447065" y="2067342"/>
            <a:ext cx="11102510"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D5F533DB-D984-6540-A285-55FAE447A3A6}"/>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8D5B98"/>
                </a:solidFill>
                <a:latin typeface="+mn-lt"/>
              </a:defRPr>
            </a:lvl1pPr>
          </a:lstStyle>
          <a:p>
            <a:pPr lvl="0"/>
            <a:r>
              <a:rPr lang="en-US" dirty="0"/>
              <a:t>TITLE</a:t>
            </a:r>
          </a:p>
        </p:txBody>
      </p:sp>
      <p:pic>
        <p:nvPicPr>
          <p:cNvPr id="12" name="Picture 11">
            <a:extLst>
              <a:ext uri="{FF2B5EF4-FFF2-40B4-BE49-F238E27FC236}">
                <a16:creationId xmlns:a16="http://schemas.microsoft.com/office/drawing/2014/main" id="{291D2253-3D13-6D2D-6606-22642C087B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96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159A3D-32AD-A943-B9C2-32D47AD2612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59A89641-21ED-9F47-A130-650ABF0712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C75F316-164B-DB4E-B698-15F45B2962F6}"/>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767266-3D72-094F-8416-5A6EC4C08C5F}"/>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9" name="Text Placeholder 25">
            <a:extLst>
              <a:ext uri="{FF2B5EF4-FFF2-40B4-BE49-F238E27FC236}">
                <a16:creationId xmlns:a16="http://schemas.microsoft.com/office/drawing/2014/main" id="{8E4DB493-497A-8248-9FDE-F55F2F4D0DC8}"/>
              </a:ext>
            </a:extLst>
          </p:cNvPr>
          <p:cNvSpPr>
            <a:spLocks noGrp="1"/>
          </p:cNvSpPr>
          <p:nvPr>
            <p:ph type="body" sz="quarter" idx="16" hasCustomPrompt="1"/>
          </p:nvPr>
        </p:nvSpPr>
        <p:spPr>
          <a:xfrm>
            <a:off x="447065" y="1587992"/>
            <a:ext cx="11102510" cy="4517366"/>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CC257068-6BBA-4E4C-B610-5F2FD98BBECF}"/>
              </a:ext>
            </a:extLst>
          </p:cNvPr>
          <p:cNvSpPr>
            <a:spLocks noGrp="1"/>
          </p:cNvSpPr>
          <p:nvPr>
            <p:ph type="body" sz="quarter" idx="18" hasCustomPrompt="1"/>
          </p:nvPr>
        </p:nvSpPr>
        <p:spPr>
          <a:xfrm>
            <a:off x="447065" y="309491"/>
            <a:ext cx="11097969" cy="772057"/>
          </a:xfrm>
          <a:noFill/>
        </p:spPr>
        <p:txBody>
          <a:bodyPr>
            <a:normAutofit/>
          </a:bodyPr>
          <a:lstStyle>
            <a:lvl1pPr marL="0" indent="0" algn="l">
              <a:buNone/>
              <a:defRPr sz="3600" b="1">
                <a:solidFill>
                  <a:srgbClr val="0675AD"/>
                </a:solidFill>
                <a:latin typeface="+mn-lt"/>
              </a:defRPr>
            </a:lvl1pPr>
          </a:lstStyle>
          <a:p>
            <a:pPr lvl="0"/>
            <a:r>
              <a:rPr lang="en-US" dirty="0"/>
              <a:t>TITLE</a:t>
            </a:r>
          </a:p>
        </p:txBody>
      </p:sp>
      <p:pic>
        <p:nvPicPr>
          <p:cNvPr id="15" name="Picture 14">
            <a:extLst>
              <a:ext uri="{FF2B5EF4-FFF2-40B4-BE49-F238E27FC236}">
                <a16:creationId xmlns:a16="http://schemas.microsoft.com/office/drawing/2014/main" id="{FE75D628-1F12-824E-D844-A4EBC965A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Tree>
    <p:extLst>
      <p:ext uri="{BB962C8B-B14F-4D97-AF65-F5344CB8AC3E}">
        <p14:creationId xmlns:p14="http://schemas.microsoft.com/office/powerpoint/2010/main" val="30991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447065" y="1445342"/>
            <a:ext cx="11102510" cy="4660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Rectangle 9">
            <a:extLst>
              <a:ext uri="{FF2B5EF4-FFF2-40B4-BE49-F238E27FC236}">
                <a16:creationId xmlns:a16="http://schemas.microsoft.com/office/drawing/2014/main" id="{E7757506-312E-3B4F-B8E9-79DB3312C5D9}"/>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1" name="Picture 10">
            <a:extLst>
              <a:ext uri="{FF2B5EF4-FFF2-40B4-BE49-F238E27FC236}">
                <a16:creationId xmlns:a16="http://schemas.microsoft.com/office/drawing/2014/main" id="{93F0C59B-B99B-2D4F-A1EE-6991B907E5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2" name="Straight Connector 11">
            <a:extLst>
              <a:ext uri="{FF2B5EF4-FFF2-40B4-BE49-F238E27FC236}">
                <a16:creationId xmlns:a16="http://schemas.microsoft.com/office/drawing/2014/main" id="{241CA349-CF18-F347-84DC-CB04E29ECEE1}"/>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5D0A5F3-7F8C-5743-88BD-EEA50ECCC7A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pic>
        <p:nvPicPr>
          <p:cNvPr id="14" name="Picture 13">
            <a:extLst>
              <a:ext uri="{FF2B5EF4-FFF2-40B4-BE49-F238E27FC236}">
                <a16:creationId xmlns:a16="http://schemas.microsoft.com/office/drawing/2014/main" id="{AA00CE89-737E-CC4D-91F2-EE84C18ADB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3837" y="90186"/>
            <a:ext cx="1077615" cy="1433814"/>
          </a:xfrm>
          <a:prstGeom prst="rect">
            <a:avLst/>
          </a:prstGeom>
        </p:spPr>
      </p:pic>
      <p:sp>
        <p:nvSpPr>
          <p:cNvPr id="9" name="Text Placeholder 23">
            <a:extLst>
              <a:ext uri="{FF2B5EF4-FFF2-40B4-BE49-F238E27FC236}">
                <a16:creationId xmlns:a16="http://schemas.microsoft.com/office/drawing/2014/main" id="{830227FD-D232-1F47-B9E7-1D674ACEDC52}"/>
              </a:ext>
            </a:extLst>
          </p:cNvPr>
          <p:cNvSpPr>
            <a:spLocks noGrp="1"/>
          </p:cNvSpPr>
          <p:nvPr>
            <p:ph type="body" sz="quarter" idx="18" hasCustomPrompt="1"/>
          </p:nvPr>
        </p:nvSpPr>
        <p:spPr>
          <a:xfrm>
            <a:off x="447065" y="309492"/>
            <a:ext cx="11097969" cy="713064"/>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9214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C07F5-DAE3-874F-A9F9-D6B1381CBCE5}"/>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0" name="Picture Placeholder 15">
            <a:extLst>
              <a:ext uri="{FF2B5EF4-FFF2-40B4-BE49-F238E27FC236}">
                <a16:creationId xmlns:a16="http://schemas.microsoft.com/office/drawing/2014/main" id="{F8B5B00A-F2BC-E64F-9A25-1B4B39FCB1E2}"/>
              </a:ext>
            </a:extLst>
          </p:cNvPr>
          <p:cNvSpPr>
            <a:spLocks noGrp="1"/>
          </p:cNvSpPr>
          <p:nvPr>
            <p:ph type="pic" sz="quarter" idx="17"/>
          </p:nvPr>
        </p:nvSpPr>
        <p:spPr>
          <a:xfrm>
            <a:off x="6420970" y="717755"/>
            <a:ext cx="5771030" cy="5196308"/>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4" name="Rectangle 13">
            <a:extLst>
              <a:ext uri="{FF2B5EF4-FFF2-40B4-BE49-F238E27FC236}">
                <a16:creationId xmlns:a16="http://schemas.microsoft.com/office/drawing/2014/main" id="{6A96AA36-A2F8-844C-B5E2-A9E204FC6662}"/>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7D70F97E-D317-914F-84EB-327CD19FA6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4FE5F3EE-4A5B-2C4E-8EC5-938A0C9749FA}"/>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A9E74C-AD6D-4044-89EF-14AAD09FD4F5}"/>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1" name="Text Placeholder 25">
            <a:extLst>
              <a:ext uri="{FF2B5EF4-FFF2-40B4-BE49-F238E27FC236}">
                <a16:creationId xmlns:a16="http://schemas.microsoft.com/office/drawing/2014/main" id="{79B275A0-5264-7043-8FE1-391CF5C5EFF1}"/>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16DEE8FA-F484-3E4E-A518-F7D1542AF214}"/>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8D5B98"/>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76FFB81-661F-934A-8674-C69A828E7C9E}"/>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dirty="0"/>
          </a:p>
        </p:txBody>
      </p:sp>
      <p:sp>
        <p:nvSpPr>
          <p:cNvPr id="14" name="Rectangle 13">
            <a:extLst>
              <a:ext uri="{FF2B5EF4-FFF2-40B4-BE49-F238E27FC236}">
                <a16:creationId xmlns:a16="http://schemas.microsoft.com/office/drawing/2014/main" id="{7AD2B8EC-C4D4-AC46-9E08-AC7F87E6E6B5}"/>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67588149-6299-234C-ABB1-D11A4879F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0CF1D849-1BF8-2F45-80F0-390389FC6DCC}"/>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95E4BEE-8D91-5A4C-8D40-41C78C8BB23B}"/>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5D603DE8-405A-9D46-A2CD-2C7F351A06C1}"/>
              </a:ext>
            </a:extLst>
          </p:cNvPr>
          <p:cNvSpPr>
            <a:spLocks noGrp="1"/>
          </p:cNvSpPr>
          <p:nvPr>
            <p:ph type="pic" sz="quarter" idx="17"/>
          </p:nvPr>
        </p:nvSpPr>
        <p:spPr>
          <a:xfrm>
            <a:off x="6420970" y="875071"/>
            <a:ext cx="5771030" cy="5038992"/>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1" name="Text Placeholder 25">
            <a:extLst>
              <a:ext uri="{FF2B5EF4-FFF2-40B4-BE49-F238E27FC236}">
                <a16:creationId xmlns:a16="http://schemas.microsoft.com/office/drawing/2014/main" id="{9628AC4E-6B80-5C4D-99F7-8B05425911DD}"/>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2" name="Text Placeholder 23">
            <a:extLst>
              <a:ext uri="{FF2B5EF4-FFF2-40B4-BE49-F238E27FC236}">
                <a16:creationId xmlns:a16="http://schemas.microsoft.com/office/drawing/2014/main" id="{9865D4DE-78E1-5F46-A136-FE6DA40F564E}"/>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0675AD"/>
                </a:solidFill>
                <a:latin typeface="+mn-lt"/>
              </a:defRPr>
            </a:lvl1pPr>
          </a:lstStyle>
          <a:p>
            <a:pPr lvl="0"/>
            <a:r>
              <a:rPr lang="en-US" dirty="0"/>
              <a:t>TITLE</a:t>
            </a:r>
          </a:p>
        </p:txBody>
      </p:sp>
    </p:spTree>
    <p:extLst>
      <p:ext uri="{BB962C8B-B14F-4D97-AF65-F5344CB8AC3E}">
        <p14:creationId xmlns:p14="http://schemas.microsoft.com/office/powerpoint/2010/main" val="51686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FB5F084-F6BC-BC49-9A67-9ADE70E76C62}"/>
              </a:ext>
            </a:extLst>
          </p:cNvPr>
          <p:cNvSpPr/>
          <p:nvPr userDrawn="1"/>
        </p:nvSpPr>
        <p:spPr>
          <a:xfrm>
            <a:off x="6420970" y="-1"/>
            <a:ext cx="5771030" cy="6857999"/>
          </a:xfrm>
          <a:prstGeom prst="rect">
            <a:avLst/>
          </a:prstGeom>
          <a:solidFill>
            <a:srgbClr val="E7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14" name="Rectangle 13">
            <a:extLst>
              <a:ext uri="{FF2B5EF4-FFF2-40B4-BE49-F238E27FC236}">
                <a16:creationId xmlns:a16="http://schemas.microsoft.com/office/drawing/2014/main" id="{8D619265-86C4-2045-A30C-3F031E0D468D}"/>
              </a:ext>
            </a:extLst>
          </p:cNvPr>
          <p:cNvSpPr/>
          <p:nvPr userDrawn="1"/>
        </p:nvSpPr>
        <p:spPr>
          <a:xfrm>
            <a:off x="0" y="6342926"/>
            <a:ext cx="12192000" cy="515073"/>
          </a:xfrm>
          <a:prstGeom prst="rect">
            <a:avLst/>
          </a:prstGeom>
          <a:solidFill>
            <a:srgbClr val="8D5B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pic>
        <p:nvPicPr>
          <p:cNvPr id="15" name="Picture 14">
            <a:extLst>
              <a:ext uri="{FF2B5EF4-FFF2-40B4-BE49-F238E27FC236}">
                <a16:creationId xmlns:a16="http://schemas.microsoft.com/office/drawing/2014/main" id="{C2A5D363-054E-DF45-BA48-F7D3B8DB0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92072" y="6406917"/>
            <a:ext cx="152963" cy="387090"/>
          </a:xfrm>
          <a:prstGeom prst="rect">
            <a:avLst/>
          </a:prstGeom>
        </p:spPr>
      </p:pic>
      <p:cxnSp>
        <p:nvCxnSpPr>
          <p:cNvPr id="16" name="Straight Connector 15">
            <a:extLst>
              <a:ext uri="{FF2B5EF4-FFF2-40B4-BE49-F238E27FC236}">
                <a16:creationId xmlns:a16="http://schemas.microsoft.com/office/drawing/2014/main" id="{68FD11B5-ADC9-0F4C-891F-A04761C476AD}"/>
              </a:ext>
            </a:extLst>
          </p:cNvPr>
          <p:cNvCxnSpPr/>
          <p:nvPr userDrawn="1"/>
        </p:nvCxnSpPr>
        <p:spPr>
          <a:xfrm flipV="1">
            <a:off x="10822330" y="6406917"/>
            <a:ext cx="0" cy="3703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8109F8-531E-8340-A751-4CE0EBD94BE1}"/>
              </a:ext>
            </a:extLst>
          </p:cNvPr>
          <p:cNvSpPr txBox="1"/>
          <p:nvPr userDrawn="1"/>
        </p:nvSpPr>
        <p:spPr>
          <a:xfrm>
            <a:off x="5122044" y="6464648"/>
            <a:ext cx="5313782" cy="246221"/>
          </a:xfrm>
          <a:prstGeom prst="rect">
            <a:avLst/>
          </a:prstGeom>
          <a:noFill/>
        </p:spPr>
        <p:txBody>
          <a:bodyPr wrap="square" rtlCol="0">
            <a:spAutoFit/>
          </a:bodyPr>
          <a:lstStyle/>
          <a:p>
            <a:pPr algn="ctr"/>
            <a:r>
              <a:rPr lang="en-GB" sz="1000" spc="100" baseline="0" dirty="0">
                <a:solidFill>
                  <a:schemeClr val="bg1"/>
                </a:solidFill>
                <a:latin typeface="Avenir Book" panose="02000503020000020003" pitchFamily="2" charset="0"/>
              </a:rPr>
              <a:t>supporting migrant and minority ethnic women through digital education</a:t>
            </a:r>
            <a:endParaRPr lang="en-RU" sz="1000" spc="100" baseline="0" dirty="0">
              <a:solidFill>
                <a:schemeClr val="bg1"/>
              </a:solidFill>
              <a:latin typeface="Avenir Book" panose="02000503020000020003" pitchFamily="2" charset="0"/>
            </a:endParaRPr>
          </a:p>
        </p:txBody>
      </p:sp>
      <p:sp>
        <p:nvSpPr>
          <p:cNvPr id="10" name="Picture Placeholder 15">
            <a:extLst>
              <a:ext uri="{FF2B5EF4-FFF2-40B4-BE49-F238E27FC236}">
                <a16:creationId xmlns:a16="http://schemas.microsoft.com/office/drawing/2014/main" id="{6BBE2729-66F1-1F4D-B7E2-FC063FEAD467}"/>
              </a:ext>
            </a:extLst>
          </p:cNvPr>
          <p:cNvSpPr>
            <a:spLocks noGrp="1"/>
          </p:cNvSpPr>
          <p:nvPr>
            <p:ph type="pic" sz="quarter" idx="17"/>
          </p:nvPr>
        </p:nvSpPr>
        <p:spPr>
          <a:xfrm>
            <a:off x="6420970" y="1258529"/>
            <a:ext cx="5771030" cy="4655534"/>
          </a:xfrm>
          <a:prstGeom prst="rect">
            <a:avLst/>
          </a:prstGeom>
        </p:spPr>
        <p:txBody>
          <a:bodyPr vert="horz">
            <a:normAutofit/>
          </a:bodyPr>
          <a:lstStyle>
            <a:lvl1pPr marL="0" indent="0" algn="ctr">
              <a:buNone/>
              <a:defRPr sz="2000" i="1">
                <a:solidFill>
                  <a:schemeClr val="accent6"/>
                </a:solidFill>
              </a:defRPr>
            </a:lvl1pPr>
          </a:lstStyle>
          <a:p>
            <a:endParaRPr lang="en-US" dirty="0"/>
          </a:p>
          <a:p>
            <a:r>
              <a:rPr lang="en-US" dirty="0"/>
              <a:t>Click picture or </a:t>
            </a:r>
          </a:p>
          <a:p>
            <a:r>
              <a:rPr lang="en-US" dirty="0"/>
              <a:t>texture fill to add photo </a:t>
            </a:r>
          </a:p>
        </p:txBody>
      </p:sp>
      <p:sp>
        <p:nvSpPr>
          <p:cNvPr id="12" name="Text Placeholder 25">
            <a:extLst>
              <a:ext uri="{FF2B5EF4-FFF2-40B4-BE49-F238E27FC236}">
                <a16:creationId xmlns:a16="http://schemas.microsoft.com/office/drawing/2014/main" id="{14372943-F452-7B46-9C67-ED05F0AADCBB}"/>
              </a:ext>
            </a:extLst>
          </p:cNvPr>
          <p:cNvSpPr>
            <a:spLocks noGrp="1"/>
          </p:cNvSpPr>
          <p:nvPr>
            <p:ph type="body" sz="quarter" idx="27" hasCustomPrompt="1"/>
          </p:nvPr>
        </p:nvSpPr>
        <p:spPr>
          <a:xfrm>
            <a:off x="447067" y="2660293"/>
            <a:ext cx="4690200" cy="3251547"/>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3">
            <a:extLst>
              <a:ext uri="{FF2B5EF4-FFF2-40B4-BE49-F238E27FC236}">
                <a16:creationId xmlns:a16="http://schemas.microsoft.com/office/drawing/2014/main" id="{0AA56B91-2DFB-2B44-B405-4FE5FB1DC7FA}"/>
              </a:ext>
            </a:extLst>
          </p:cNvPr>
          <p:cNvSpPr>
            <a:spLocks noGrp="1"/>
          </p:cNvSpPr>
          <p:nvPr>
            <p:ph type="body" sz="quarter" idx="18" hasCustomPrompt="1"/>
          </p:nvPr>
        </p:nvSpPr>
        <p:spPr>
          <a:xfrm>
            <a:off x="447066" y="309491"/>
            <a:ext cx="5648934" cy="1919715"/>
          </a:xfrm>
          <a:noFill/>
        </p:spPr>
        <p:txBody>
          <a:bodyPr>
            <a:normAutofit/>
          </a:bodyPr>
          <a:lstStyle>
            <a:lvl1pPr marL="0" indent="0" algn="l">
              <a:buNone/>
              <a:defRPr sz="3600" b="1">
                <a:solidFill>
                  <a:srgbClr val="F9A169"/>
                </a:solidFill>
                <a:latin typeface="+mn-lt"/>
              </a:defRPr>
            </a:lvl1pPr>
          </a:lstStyle>
          <a:p>
            <a:pPr lvl="0"/>
            <a:r>
              <a:rPr lang="en-US" dirty="0"/>
              <a:t>TITLE</a:t>
            </a:r>
          </a:p>
        </p:txBody>
      </p:sp>
    </p:spTree>
    <p:extLst>
      <p:ext uri="{BB962C8B-B14F-4D97-AF65-F5344CB8AC3E}">
        <p14:creationId xmlns:p14="http://schemas.microsoft.com/office/powerpoint/2010/main" val="40105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
              <a:t>Noklikšķiniet, lai rediģētu galvenā nosaukuma stilu</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
              <a:t>Noklikšķiniet, lai rediģētu galveno teksta stilus</a:t>
            </a:r>
          </a:p>
          <a:p>
            <a:pPr lvl="1"/>
            <a:r>
              <a:rPr lang="lv"/>
              <a:t>Otrais līmenis</a:t>
            </a:r>
          </a:p>
          <a:p>
            <a:pPr lvl="2"/>
            <a:r>
              <a:rPr lang="lv"/>
              <a:t>Trešais līmenis</a:t>
            </a:r>
          </a:p>
          <a:p>
            <a:pPr lvl="3"/>
            <a:r>
              <a:rPr lang="lv"/>
              <a:t>Ceturtais līmenis</a:t>
            </a:r>
          </a:p>
          <a:p>
            <a:pPr lvl="4"/>
            <a:r>
              <a:rPr lang="lv"/>
              <a:t>Piektais līmenis</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66" r:id="rId3"/>
    <p:sldLayoutId id="2147483682" r:id="rId4"/>
    <p:sldLayoutId id="2147483685" r:id="rId5"/>
    <p:sldLayoutId id="2147483686" r:id="rId6"/>
    <p:sldLayoutId id="2147483673" r:id="rId7"/>
    <p:sldLayoutId id="2147483687" r:id="rId8"/>
    <p:sldLayoutId id="2147483688" r:id="rId9"/>
    <p:sldLayoutId id="2147483651" r:id="rId10"/>
    <p:sldLayoutId id="2147483683" r:id="rId11"/>
    <p:sldLayoutId id="2147483684" r:id="rId12"/>
    <p:sldLayoutId id="2147483674" r:id="rId13"/>
    <p:sldLayoutId id="2147483680" r:id="rId14"/>
    <p:sldLayoutId id="2147483681" r:id="rId15"/>
    <p:sldLayoutId id="2147483675" r:id="rId16"/>
    <p:sldLayoutId id="2147483678" r:id="rId17"/>
    <p:sldLayoutId id="2147483679" r:id="rId18"/>
    <p:sldLayoutId id="2147483653" r:id="rId19"/>
    <p:sldLayoutId id="2147483663" r:id="rId20"/>
    <p:sldLayoutId id="2147483664" r:id="rId21"/>
    <p:sldLayoutId id="2147483689" r:id="rId22"/>
    <p:sldLayoutId id="2147483690" r:id="rId23"/>
    <p:sldLayoutId id="2147483677" r:id="rId24"/>
    <p:sldLayoutId id="2147483670" r:id="rId25"/>
    <p:sldLayoutId id="2147483692" r:id="rId26"/>
    <p:sldLayoutId id="2147483676" r:id="rId27"/>
    <p:sldLayoutId id="2147483669" r:id="rId28"/>
    <p:sldLayoutId id="2147483691"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youtube.com/watch?v=hk-ZgRIYYXc"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hk-ZgRIYYXc?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usercentrics.com/knowledge-hub/personally-identifiable-information-vs-personal-data/" TargetMode="Externa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policies.google.com/privacy?hl=en-U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www.youtube.com/watch?v=PMauhUveLZU"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PMauhUveLZU?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pribot.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classroom.thenational.academy/lessons/how-the-online-world-is-different-to-real-life-c8vk4d"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www.youtube.com/watch?v=Z0ztO86ImQg" TargetMode="External"/><Relationship Id="rId7" Type="http://schemas.openxmlformats.org/officeDocument/2006/relationships/image" Target="../media/image26.svg"/><Relationship Id="rId2" Type="http://schemas.openxmlformats.org/officeDocument/2006/relationships/slideLayout" Target="../slideLayouts/slideLayout29.xml"/><Relationship Id="rId1" Type="http://schemas.openxmlformats.org/officeDocument/2006/relationships/video" Target="https://www.youtube.com/embed/Z0ztO86ImQg?feature=oembed"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s://www.mindtools.com/pages/article/newTCS_08.htm"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techradar.com/broadband/how-to-change-your-router-password" TargetMode="External"/><Relationship Id="rId2" Type="http://schemas.openxmlformats.org/officeDocument/2006/relationships/hyperlink" Target="https://www.netspotapp.com/blog/wifi-settings/how-to-change-wifi-name.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lifehacker.com/how-to-turn-your-computers-firewall-on-and-off-for-begi-5805326" TargetMode="External"/><Relationship Id="rId2" Type="http://schemas.openxmlformats.org/officeDocument/2006/relationships/hyperlink" Target="https://support.google.com/googlenest/answer/6327302?hl=en"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nordvpn.com/what-is-a-vpn/"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f-secure.com/en/home/free-tools/identity-theft-checker"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ictworks.org/tag/ict4d/"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codecademy.co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ictworks.org/digital-technologies-climate-change-problem/#.YgT4XN_MKUk" TargetMode="External"/><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www.ecosia.org/?c=en" TargetMode="External"/><Relationship Id="rId2" Type="http://schemas.openxmlformats.org/officeDocument/2006/relationships/slideLayout" Target="../slideLayouts/slideLayout26.xml"/><Relationship Id="rId1" Type="http://schemas.openxmlformats.org/officeDocument/2006/relationships/video" Target="https://www.youtube.com/embed/yRDA1ynrHTU?feature=oembed" TargetMode="External"/><Relationship Id="rId5" Type="http://schemas.openxmlformats.org/officeDocument/2006/relationships/image" Target="../media/image58.jpeg"/><Relationship Id="rId4" Type="http://schemas.openxmlformats.org/officeDocument/2006/relationships/hyperlink" Target="https://www.youtube.com/watch?v=yRDA1ynrHTU"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uman_rights_law" TargetMode="External"/><Relationship Id="rId2" Type="http://schemas.openxmlformats.org/officeDocument/2006/relationships/hyperlink" Target="https://en.wikipedia.org/wiki/Privacy_law" TargetMode="External"/><Relationship Id="rId1" Type="http://schemas.openxmlformats.org/officeDocument/2006/relationships/slideLayout" Target="../slideLayouts/slideLayout8.xml"/><Relationship Id="rId5" Type="http://schemas.openxmlformats.org/officeDocument/2006/relationships/image" Target="../media/image22.jpg"/><Relationship Id="rId4" Type="http://schemas.openxmlformats.org/officeDocument/2006/relationships/hyperlink" Target="https://en.wikipedia.org/wiki/Personal_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110210" y="4649548"/>
            <a:ext cx="4642930" cy="697353"/>
          </a:xfrm>
        </p:spPr>
        <p:txBody>
          <a:bodyPr/>
          <a:lstStyle/>
          <a:p>
            <a:r>
              <a:rPr lang="lv" dirty="0"/>
              <a:t>4. modulis</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110210" y="5408454"/>
            <a:ext cx="4948807" cy="1240473"/>
          </a:xfrm>
        </p:spPr>
        <p:txBody>
          <a:bodyPr>
            <a:normAutofit/>
          </a:bodyPr>
          <a:lstStyle/>
          <a:p>
            <a:r>
              <a:rPr lang="lv" sz="3600" b="1" dirty="0"/>
              <a:t>Digitālā drošība</a:t>
            </a:r>
            <a:endParaRPr lang="en-US" dirty="0"/>
          </a:p>
        </p:txBody>
      </p:sp>
    </p:spTree>
    <p:extLst>
      <p:ext uri="{BB962C8B-B14F-4D97-AF65-F5344CB8AC3E}">
        <p14:creationId xmlns:p14="http://schemas.microsoft.com/office/powerpoint/2010/main" val="326592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parocīgo video, kurā ir izceltas dažas GDPR ieviestās izmaiņas, kā arī informācija par datu privātumu.</a:t>
            </a:r>
            <a:endParaRPr lang="en-IE" sz="2400" dirty="0">
              <a:solidFill>
                <a:srgbClr val="8D5B98"/>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https://www.youtube.com/watch?v=hk-ZgRIYYXc</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datu privātums un GDPR</a:t>
            </a:r>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10" name="Picture 3" descr="Logo, company name&#10;&#10;Description automatically generated">
            <a:extLst>
              <a:ext uri="{FF2B5EF4-FFF2-40B4-BE49-F238E27FC236}">
                <a16:creationId xmlns:a16="http://schemas.microsoft.com/office/drawing/2014/main" id="{549280EF-7ED9-49F1-D4B8-0A3BAE1192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3022" y="-36795"/>
            <a:ext cx="2318308" cy="1064668"/>
          </a:xfrm>
          <a:prstGeom prst="rect">
            <a:avLst/>
          </a:prstGeom>
        </p:spPr>
      </p:pic>
      <p:pic>
        <p:nvPicPr>
          <p:cNvPr id="4" name="Online Media 3" title="Data privacy and GDPR">
            <a:hlinkClick r:id="" action="ppaction://media"/>
            <a:extLst>
              <a:ext uri="{FF2B5EF4-FFF2-40B4-BE49-F238E27FC236}">
                <a16:creationId xmlns:a16="http://schemas.microsoft.com/office/drawing/2014/main" id="{B32DD2E8-BF00-8434-2396-CD3C42404087}"/>
              </a:ext>
            </a:extLst>
          </p:cNvPr>
          <p:cNvPicPr>
            <a:picLocks noRot="1" noChangeAspect="1"/>
          </p:cNvPicPr>
          <p:nvPr>
            <a:videoFile r:link="rId1"/>
          </p:nvPr>
        </p:nvPicPr>
        <p:blipFill>
          <a:blip r:embed="rId9"/>
          <a:stretch>
            <a:fillRect/>
          </a:stretch>
        </p:blipFill>
        <p:spPr>
          <a:xfrm>
            <a:off x="7372351" y="1223694"/>
            <a:ext cx="4819650" cy="4033653"/>
          </a:xfrm>
          <a:prstGeom prst="rect">
            <a:avLst/>
          </a:prstGeom>
        </p:spPr>
      </p:pic>
    </p:spTree>
    <p:extLst>
      <p:ext uri="{BB962C8B-B14F-4D97-AF65-F5344CB8AC3E}">
        <p14:creationId xmlns:p14="http://schemas.microsoft.com/office/powerpoint/2010/main" val="72785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74092E-DDBA-3142-BFA3-6FF47CD5E411}"/>
              </a:ext>
            </a:extLst>
          </p:cNvPr>
          <p:cNvSpPr>
            <a:spLocks noGrp="1"/>
          </p:cNvSpPr>
          <p:nvPr>
            <p:ph type="body" sz="quarter" idx="16"/>
          </p:nvPr>
        </p:nvSpPr>
        <p:spPr/>
        <p:txBody>
          <a:bodyPr>
            <a:normAutofit/>
          </a:bodyPr>
          <a:lstStyle/>
          <a:p>
            <a:r>
              <a:rPr lang="lv" b="1" dirty="0"/>
              <a:t>Personu identificējošā informācija (PII) sastāv no informācijas, ko atsevišķi vai kopā ar ierobežotu daudzumu citu datu var izmantot personas identificēšanai. Daži informācijas veidi tiek uzskatīti par sensitīvākiem nekā citi.</a:t>
            </a:r>
          </a:p>
          <a:p>
            <a:r>
              <a:rPr lang="lv" b="1" dirty="0"/>
              <a:t>Ir divi galvenie PII veidi:</a:t>
            </a:r>
          </a:p>
          <a:p>
            <a:endParaRPr lang="en-US" dirty="0">
              <a:ea typeface="+mn-lt"/>
              <a:cs typeface="+mn-lt"/>
            </a:endParaRPr>
          </a:p>
          <a:p>
            <a:endParaRPr lang="en-US" dirty="0"/>
          </a:p>
          <a:p>
            <a:endParaRPr lang="en-RU" dirty="0"/>
          </a:p>
          <a:p>
            <a:endParaRPr lang="en-RU" dirty="0"/>
          </a:p>
        </p:txBody>
      </p:sp>
      <p:sp>
        <p:nvSpPr>
          <p:cNvPr id="3" name="Text Placeholder 2">
            <a:extLst>
              <a:ext uri="{FF2B5EF4-FFF2-40B4-BE49-F238E27FC236}">
                <a16:creationId xmlns:a16="http://schemas.microsoft.com/office/drawing/2014/main" id="{32EB6ED7-3A05-2C48-9A52-EA72CCCC7356}"/>
              </a:ext>
            </a:extLst>
          </p:cNvPr>
          <p:cNvSpPr>
            <a:spLocks noGrp="1"/>
          </p:cNvSpPr>
          <p:nvPr>
            <p:ph type="body" sz="quarter" idx="18"/>
          </p:nvPr>
        </p:nvSpPr>
        <p:spPr>
          <a:xfrm>
            <a:off x="214101" y="144315"/>
            <a:ext cx="11097969" cy="604908"/>
          </a:xfrm>
        </p:spPr>
        <p:txBody>
          <a:bodyPr>
            <a:normAutofit/>
          </a:bodyPr>
          <a:lstStyle/>
          <a:p>
            <a:r>
              <a:rPr lang="lv" dirty="0"/>
              <a:t>Lietojiet un kopīgojiet personu identificējošu informāciju</a:t>
            </a:r>
          </a:p>
          <a:p>
            <a:endParaRPr lang="en-US" dirty="0"/>
          </a:p>
          <a:p>
            <a:endParaRPr lang="en-RU" dirty="0"/>
          </a:p>
        </p:txBody>
      </p:sp>
      <p:sp>
        <p:nvSpPr>
          <p:cNvPr id="2" name="TextBox 1">
            <a:extLst>
              <a:ext uri="{FF2B5EF4-FFF2-40B4-BE49-F238E27FC236}">
                <a16:creationId xmlns:a16="http://schemas.microsoft.com/office/drawing/2014/main" id="{3322C39C-2BBA-9258-0355-69001976BE6F}"/>
              </a:ext>
            </a:extLst>
          </p:cNvPr>
          <p:cNvSpPr txBox="1"/>
          <p:nvPr/>
        </p:nvSpPr>
        <p:spPr>
          <a:xfrm>
            <a:off x="214101" y="6064882"/>
            <a:ext cx="7264866" cy="461665"/>
          </a:xfrm>
          <a:prstGeom prst="rect">
            <a:avLst/>
          </a:prstGeom>
          <a:noFill/>
        </p:spPr>
        <p:txBody>
          <a:bodyPr wrap="square" rtlCol="0">
            <a:spAutoFit/>
          </a:bodyPr>
          <a:lstStyle/>
          <a:p>
            <a:r>
              <a:rPr lang="lv" sz="1200" b="1" dirty="0"/>
              <a:t>AVOTS</a:t>
            </a:r>
            <a:r>
              <a:rPr lang="lv" sz="1200" dirty="0"/>
              <a:t> </a:t>
            </a:r>
            <a:r>
              <a:rPr lang="lv" sz="1200" dirty="0">
                <a:hlinkClick r:id="rId2"/>
              </a:rPr>
              <a:t>https://usercentrics.com/knowledge-hub/personally-identifiable-information-vs-personal-data/</a:t>
            </a:r>
            <a:endParaRPr lang="en-IE" sz="1200" dirty="0"/>
          </a:p>
          <a:p>
            <a:endParaRPr lang="en-IE" sz="1200" dirty="0"/>
          </a:p>
        </p:txBody>
      </p:sp>
      <p:pic>
        <p:nvPicPr>
          <p:cNvPr id="5" name="Graphic 4" descr="Shield Tick outline">
            <a:extLst>
              <a:ext uri="{FF2B5EF4-FFF2-40B4-BE49-F238E27FC236}">
                <a16:creationId xmlns:a16="http://schemas.microsoft.com/office/drawing/2014/main" id="{71C327F4-436E-13D2-4778-3D91CD7BE2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8096" y="3442489"/>
            <a:ext cx="1369806" cy="1369806"/>
          </a:xfrm>
          <a:prstGeom prst="rect">
            <a:avLst/>
          </a:prstGeom>
        </p:spPr>
      </p:pic>
      <p:pic>
        <p:nvPicPr>
          <p:cNvPr id="7" name="Graphic 6" descr="Shield Cross outline">
            <a:extLst>
              <a:ext uri="{FF2B5EF4-FFF2-40B4-BE49-F238E27FC236}">
                <a16:creationId xmlns:a16="http://schemas.microsoft.com/office/drawing/2014/main" id="{476C6425-78D5-CF72-8D7C-F924F91547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02764" y="3442489"/>
            <a:ext cx="1369806" cy="1369806"/>
          </a:xfrm>
          <a:prstGeom prst="rect">
            <a:avLst/>
          </a:prstGeom>
        </p:spPr>
      </p:pic>
      <p:sp>
        <p:nvSpPr>
          <p:cNvPr id="8" name="TextBox 7">
            <a:extLst>
              <a:ext uri="{FF2B5EF4-FFF2-40B4-BE49-F238E27FC236}">
                <a16:creationId xmlns:a16="http://schemas.microsoft.com/office/drawing/2014/main" id="{3E9F8CBD-B481-CF76-9DD5-CC8B94A2C6CF}"/>
              </a:ext>
            </a:extLst>
          </p:cNvPr>
          <p:cNvSpPr txBox="1"/>
          <p:nvPr/>
        </p:nvSpPr>
        <p:spPr>
          <a:xfrm>
            <a:off x="1073791" y="4727902"/>
            <a:ext cx="4546833" cy="1477328"/>
          </a:xfrm>
          <a:prstGeom prst="rect">
            <a:avLst/>
          </a:prstGeom>
          <a:noFill/>
        </p:spPr>
        <p:txBody>
          <a:bodyPr wrap="square" rtlCol="0">
            <a:spAutoFit/>
          </a:bodyPr>
          <a:lstStyle/>
          <a:p>
            <a:pPr algn="ctr"/>
            <a:r>
              <a:rPr lang="lv" sz="2400" b="1" i="0" dirty="0">
                <a:solidFill>
                  <a:srgbClr val="0675AD"/>
                </a:solidFill>
                <a:effectLst/>
              </a:rPr>
              <a:t>Sensitīva personu identificējoša informācija</a:t>
            </a:r>
          </a:p>
          <a:p>
            <a:pPr algn="ctr"/>
            <a:endParaRPr lang="en-IE" sz="2400" dirty="0">
              <a:solidFill>
                <a:srgbClr val="021836"/>
              </a:solidFill>
            </a:endParaRPr>
          </a:p>
          <a:p>
            <a:endParaRPr lang="en-IE" dirty="0"/>
          </a:p>
        </p:txBody>
      </p:sp>
      <p:sp>
        <p:nvSpPr>
          <p:cNvPr id="9" name="TextBox 8">
            <a:extLst>
              <a:ext uri="{FF2B5EF4-FFF2-40B4-BE49-F238E27FC236}">
                <a16:creationId xmlns:a16="http://schemas.microsoft.com/office/drawing/2014/main" id="{24A70D3C-2C4B-329B-50D1-00272BFFE8E1}"/>
              </a:ext>
            </a:extLst>
          </p:cNvPr>
          <p:cNvSpPr txBox="1"/>
          <p:nvPr/>
        </p:nvSpPr>
        <p:spPr>
          <a:xfrm>
            <a:off x="6258187" y="4685957"/>
            <a:ext cx="5059821" cy="1107996"/>
          </a:xfrm>
          <a:prstGeom prst="rect">
            <a:avLst/>
          </a:prstGeom>
          <a:noFill/>
        </p:spPr>
        <p:txBody>
          <a:bodyPr wrap="square" rtlCol="0">
            <a:spAutoFit/>
          </a:bodyPr>
          <a:lstStyle/>
          <a:p>
            <a:pPr algn="ctr"/>
            <a:r>
              <a:rPr lang="lv" sz="2400" b="1" i="0" dirty="0">
                <a:solidFill>
                  <a:srgbClr val="8D5B98"/>
                </a:solidFill>
                <a:effectLst/>
              </a:rPr>
              <a:t>Nesensitīva personu identificējoša informācija</a:t>
            </a:r>
          </a:p>
          <a:p>
            <a:endParaRPr lang="en-IE" dirty="0"/>
          </a:p>
        </p:txBody>
      </p:sp>
    </p:spTree>
    <p:extLst>
      <p:ext uri="{BB962C8B-B14F-4D97-AF65-F5344CB8AC3E}">
        <p14:creationId xmlns:p14="http://schemas.microsoft.com/office/powerpoint/2010/main" val="380167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288039" y="1222516"/>
            <a:ext cx="11102510" cy="1898371"/>
          </a:xfrm>
        </p:spPr>
        <p:txBody>
          <a:bodyPr/>
          <a:lstStyle/>
          <a:p>
            <a:r>
              <a:rPr lang="lv" dirty="0">
                <a:solidFill>
                  <a:schemeClr val="tx1"/>
                </a:solidFill>
              </a:rPr>
              <a:t>Informācija, kas ir tieši saistīta ar personas identitāti, piemēram, vārds un uzvārds vai kredītkartes numurs, ir sensitīva personu identificējoša informācija vai saistītie dati. Tas ir tāpēc, ka šī informācija ir tieši vai gandrīz tieši saistīta ar indivīda identitāti un var atklāt to.</a:t>
            </a:r>
          </a:p>
          <a:p>
            <a:r>
              <a:rPr lang="lv" sz="2400" dirty="0">
                <a:solidFill>
                  <a:schemeClr val="tx1"/>
                </a:solidFill>
              </a:rPr>
              <a:t>Daži piemēri:</a:t>
            </a:r>
          </a:p>
          <a:p>
            <a:pPr algn="l" fontAlgn="base">
              <a:lnSpc>
                <a:spcPct val="100000"/>
              </a:lnSpc>
              <a:spcBef>
                <a:spcPts val="0"/>
              </a:spcBef>
            </a:pPr>
            <a:r>
              <a:rPr lang="lv" b="0" i="0" dirty="0">
                <a:solidFill>
                  <a:schemeClr val="bg2">
                    <a:lumMod val="25000"/>
                  </a:schemeClr>
                </a:solidFill>
                <a:effectLst/>
              </a:rPr>
              <a:t> </a:t>
            </a:r>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24179"/>
          </a:xfrm>
        </p:spPr>
        <p:txBody>
          <a:bodyPr/>
          <a:lstStyle/>
          <a:p>
            <a:r>
              <a:rPr lang="lv" dirty="0"/>
              <a:t>Sensitīva personu identificējoša informācija</a:t>
            </a:r>
          </a:p>
        </p:txBody>
      </p:sp>
      <p:sp>
        <p:nvSpPr>
          <p:cNvPr id="3" name="TextBox 2">
            <a:extLst>
              <a:ext uri="{FF2B5EF4-FFF2-40B4-BE49-F238E27FC236}">
                <a16:creationId xmlns:a16="http://schemas.microsoft.com/office/drawing/2014/main" id="{59E5C9FF-1B5E-F630-9EC8-E33AC44AD895}"/>
              </a:ext>
            </a:extLst>
          </p:cNvPr>
          <p:cNvSpPr txBox="1"/>
          <p:nvPr/>
        </p:nvSpPr>
        <p:spPr>
          <a:xfrm>
            <a:off x="4840357" y="3829878"/>
            <a:ext cx="4572000" cy="2176670"/>
          </a:xfrm>
          <a:prstGeom prst="rect">
            <a:avLst/>
          </a:prstGeom>
          <a:noFill/>
        </p:spPr>
        <p:txBody>
          <a:bodyPr wrap="square" rtlCol="0">
            <a:spAutoFit/>
          </a:bodyPr>
          <a:lstStyle/>
          <a:p>
            <a:endParaRPr lang="en-IE" dirty="0"/>
          </a:p>
        </p:txBody>
      </p:sp>
      <p:sp>
        <p:nvSpPr>
          <p:cNvPr id="5" name="TextBox 4">
            <a:extLst>
              <a:ext uri="{FF2B5EF4-FFF2-40B4-BE49-F238E27FC236}">
                <a16:creationId xmlns:a16="http://schemas.microsoft.com/office/drawing/2014/main" id="{C62345F4-D5F4-8FE1-D744-CB7806D2C9C7}"/>
              </a:ext>
            </a:extLst>
          </p:cNvPr>
          <p:cNvSpPr txBox="1"/>
          <p:nvPr/>
        </p:nvSpPr>
        <p:spPr>
          <a:xfrm>
            <a:off x="1036984" y="3421225"/>
            <a:ext cx="4572000" cy="2585323"/>
          </a:xfrm>
          <a:prstGeom prst="rect">
            <a:avLst/>
          </a:prstGeom>
          <a:noFill/>
        </p:spPr>
        <p:txBody>
          <a:bodyPr wrap="square" rtlCol="0">
            <a:spAutoFit/>
          </a:bodyPr>
          <a:lstStyle/>
          <a:p>
            <a:pPr marL="285750" indent="-285750">
              <a:buClr>
                <a:srgbClr val="8D5B98"/>
              </a:buClr>
              <a:buFont typeface="Arial" panose="020B0604020202020204" pitchFamily="34" charset="0"/>
              <a:buChar char="•"/>
            </a:pPr>
            <a:r>
              <a:rPr lang="lv" sz="2400" dirty="0"/>
              <a:t>Sociālās apdrošināšanas numurs</a:t>
            </a:r>
          </a:p>
          <a:p>
            <a:pPr marL="285750" indent="-285750">
              <a:buClr>
                <a:srgbClr val="8D5B98"/>
              </a:buClr>
              <a:buFont typeface="Arial" panose="020B0604020202020204" pitchFamily="34" charset="0"/>
              <a:buChar char="•"/>
            </a:pPr>
            <a:r>
              <a:rPr lang="lv" sz="2400" dirty="0"/>
              <a:t>Sejas fotoattēls</a:t>
            </a:r>
          </a:p>
          <a:p>
            <a:pPr marL="285750" indent="-285750">
              <a:buClr>
                <a:srgbClr val="8D5B98"/>
              </a:buClr>
              <a:buFont typeface="Arial" panose="020B0604020202020204" pitchFamily="34" charset="0"/>
              <a:buChar char="•"/>
            </a:pPr>
            <a:r>
              <a:rPr lang="lv" sz="2400" dirty="0"/>
              <a:t>Kredītkartes numurs</a:t>
            </a:r>
          </a:p>
          <a:p>
            <a:pPr marL="285750" indent="-285750">
              <a:buClr>
                <a:srgbClr val="8D5B98"/>
              </a:buClr>
              <a:buFont typeface="Arial" panose="020B0604020202020204" pitchFamily="34" charset="0"/>
              <a:buChar char="•"/>
            </a:pPr>
            <a:r>
              <a:rPr lang="lv" sz="2400" dirty="0"/>
              <a:t>Konta lietotājvārds</a:t>
            </a:r>
          </a:p>
          <a:p>
            <a:pPr marL="285750" indent="-285750">
              <a:buClr>
                <a:srgbClr val="8D5B98"/>
              </a:buClr>
              <a:buFont typeface="Arial" panose="020B0604020202020204" pitchFamily="34" charset="0"/>
              <a:buChar char="•"/>
            </a:pPr>
            <a:r>
              <a:rPr lang="lv" sz="2400" dirty="0"/>
              <a:t>Pirkstu nospiedumi</a:t>
            </a:r>
          </a:p>
          <a:p>
            <a:pPr marL="285750" indent="-285750">
              <a:buClr>
                <a:srgbClr val="8D5B98"/>
              </a:buClr>
              <a:buFont typeface="Arial" panose="020B0604020202020204" pitchFamily="34" charset="0"/>
              <a:buChar char="•"/>
            </a:pPr>
            <a:r>
              <a:rPr lang="lv" sz="2400" dirty="0"/>
              <a:t>Finanšu uzskaite</a:t>
            </a:r>
          </a:p>
          <a:p>
            <a:endParaRPr lang="en-IE" dirty="0"/>
          </a:p>
        </p:txBody>
      </p:sp>
      <p:sp>
        <p:nvSpPr>
          <p:cNvPr id="8" name="TextBox 7">
            <a:extLst>
              <a:ext uri="{FF2B5EF4-FFF2-40B4-BE49-F238E27FC236}">
                <a16:creationId xmlns:a16="http://schemas.microsoft.com/office/drawing/2014/main" id="{87913FAE-9518-E96F-BB4D-F9AD778640E6}"/>
              </a:ext>
            </a:extLst>
          </p:cNvPr>
          <p:cNvSpPr txBox="1"/>
          <p:nvPr/>
        </p:nvSpPr>
        <p:spPr>
          <a:xfrm>
            <a:off x="5453271" y="3429000"/>
            <a:ext cx="4572000" cy="2585323"/>
          </a:xfrm>
          <a:prstGeom prst="rect">
            <a:avLst/>
          </a:prstGeom>
          <a:noFill/>
        </p:spPr>
        <p:txBody>
          <a:bodyPr wrap="square" rtlCol="0">
            <a:spAutoFit/>
          </a:bodyPr>
          <a:lstStyle/>
          <a:p>
            <a:pPr marL="285750" indent="-285750">
              <a:buClr>
                <a:srgbClr val="F9A169"/>
              </a:buClr>
              <a:buFont typeface="Arial" panose="020B0604020202020204" pitchFamily="34" charset="0"/>
              <a:buChar char="•"/>
            </a:pPr>
            <a:r>
              <a:rPr lang="lv" sz="2400" dirty="0"/>
              <a:t>Vārds un uzvārds</a:t>
            </a:r>
          </a:p>
          <a:p>
            <a:pPr marL="285750" indent="-285750">
              <a:buClr>
                <a:srgbClr val="F9A169"/>
              </a:buClr>
              <a:buFont typeface="Arial" panose="020B0604020202020204" pitchFamily="34" charset="0"/>
              <a:buChar char="•"/>
            </a:pPr>
            <a:r>
              <a:rPr lang="lv" sz="2400" dirty="0"/>
              <a:t>Mājas adrese</a:t>
            </a:r>
          </a:p>
          <a:p>
            <a:pPr marL="285750" indent="-285750">
              <a:buClr>
                <a:srgbClr val="F9A169"/>
              </a:buClr>
              <a:buFont typeface="Arial" panose="020B0604020202020204" pitchFamily="34" charset="0"/>
              <a:buChar char="•"/>
            </a:pPr>
            <a:r>
              <a:rPr lang="lv" sz="2400" dirty="0"/>
              <a:t>Epasta adrese</a:t>
            </a:r>
          </a:p>
          <a:p>
            <a:pPr marL="285750" indent="-285750">
              <a:buClr>
                <a:srgbClr val="F9A169"/>
              </a:buClr>
              <a:buFont typeface="Arial" panose="020B0604020202020204" pitchFamily="34" charset="0"/>
              <a:buChar char="•"/>
            </a:pPr>
            <a:r>
              <a:rPr lang="lv" sz="2400" dirty="0"/>
              <a:t>Telefona numurs</a:t>
            </a:r>
          </a:p>
          <a:p>
            <a:pPr marL="285750" indent="-285750">
              <a:buClr>
                <a:srgbClr val="F9A169"/>
              </a:buClr>
              <a:buFont typeface="Arial" panose="020B0604020202020204" pitchFamily="34" charset="0"/>
              <a:buChar char="•"/>
            </a:pPr>
            <a:r>
              <a:rPr lang="lv" sz="2400" dirty="0"/>
              <a:t>Pases numurs</a:t>
            </a:r>
          </a:p>
          <a:p>
            <a:pPr marL="285750" indent="-285750">
              <a:buClr>
                <a:srgbClr val="F9A169"/>
              </a:buClr>
              <a:buFont typeface="Arial" panose="020B0604020202020204" pitchFamily="34" charset="0"/>
              <a:buChar char="•"/>
            </a:pPr>
            <a:r>
              <a:rPr lang="lv" sz="2400" dirty="0"/>
              <a:t>Autovadītāja apliecības numurs</a:t>
            </a:r>
          </a:p>
          <a:p>
            <a:endParaRPr lang="en-IE" dirty="0"/>
          </a:p>
        </p:txBody>
      </p:sp>
    </p:spTree>
    <p:extLst>
      <p:ext uri="{BB962C8B-B14F-4D97-AF65-F5344CB8AC3E}">
        <p14:creationId xmlns:p14="http://schemas.microsoft.com/office/powerpoint/2010/main" val="4105351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6302" y="1054845"/>
            <a:ext cx="11102510" cy="4038015"/>
          </a:xfrm>
        </p:spPr>
        <p:txBody>
          <a:bodyPr/>
          <a:lstStyle/>
          <a:p>
            <a:r>
              <a:rPr lang="lv" dirty="0">
                <a:solidFill>
                  <a:schemeClr val="tx1"/>
                </a:solidFill>
              </a:rPr>
              <a:t>Nesensitīvu personu identificējošu informāciju </a:t>
            </a:r>
            <a:r>
              <a:rPr lang="lv" sz="2400" b="0" i="0" dirty="0">
                <a:solidFill>
                  <a:schemeClr val="tx1"/>
                </a:solidFill>
                <a:effectLst/>
              </a:rPr>
              <a:t>dēvē arī par saistāmiem datiem, jo, lai noteiktu indivīda identitāti, </a:t>
            </a:r>
            <a:r>
              <a:rPr lang="en-US" sz="2400" b="0" i="0" dirty="0" err="1">
                <a:solidFill>
                  <a:schemeClr val="tx1"/>
                </a:solidFill>
                <a:effectLst/>
              </a:rPr>
              <a:t>nepietiek</a:t>
            </a:r>
            <a:r>
              <a:rPr lang="en-US" sz="2400" b="0" i="0" dirty="0">
                <a:solidFill>
                  <a:schemeClr val="tx1"/>
                </a:solidFill>
                <a:effectLst/>
              </a:rPr>
              <a:t> </a:t>
            </a:r>
            <a:r>
              <a:rPr lang="en-US" sz="2400" b="0" i="0" dirty="0" err="1">
                <a:solidFill>
                  <a:schemeClr val="tx1"/>
                </a:solidFill>
                <a:effectLst/>
              </a:rPr>
              <a:t>ar</a:t>
            </a:r>
            <a:r>
              <a:rPr lang="en-US" sz="2400" b="0" i="0" dirty="0">
                <a:solidFill>
                  <a:schemeClr val="tx1"/>
                </a:solidFill>
                <a:effectLst/>
              </a:rPr>
              <a:t> </a:t>
            </a:r>
            <a:r>
              <a:rPr lang="en-US" sz="2400" b="0" i="0" dirty="0" err="1">
                <a:solidFill>
                  <a:schemeClr val="tx1"/>
                </a:solidFill>
                <a:effectLst/>
              </a:rPr>
              <a:t>atseviškām</a:t>
            </a:r>
            <a:r>
              <a:rPr lang="en-US" sz="2400" b="0" i="0" dirty="0">
                <a:solidFill>
                  <a:schemeClr val="tx1"/>
                </a:solidFill>
                <a:effectLst/>
              </a:rPr>
              <a:t> </a:t>
            </a:r>
            <a:r>
              <a:rPr lang="en-US" sz="2400" b="0" i="0" dirty="0" err="1">
                <a:solidFill>
                  <a:schemeClr val="tx1"/>
                </a:solidFill>
                <a:effectLst/>
              </a:rPr>
              <a:t>informācijas</a:t>
            </a:r>
            <a:r>
              <a:rPr lang="en-US" sz="2400" b="0" i="0" dirty="0">
                <a:solidFill>
                  <a:schemeClr val="tx1"/>
                </a:solidFill>
                <a:effectLst/>
              </a:rPr>
              <a:t> </a:t>
            </a:r>
            <a:r>
              <a:rPr lang="en-US" sz="2400" b="0" i="0" dirty="0" err="1">
                <a:solidFill>
                  <a:schemeClr val="tx1"/>
                </a:solidFill>
                <a:effectLst/>
              </a:rPr>
              <a:t>daļām</a:t>
            </a:r>
            <a:r>
              <a:rPr lang="en-US" sz="2400" b="0" i="0" dirty="0">
                <a:solidFill>
                  <a:schemeClr val="tx1"/>
                </a:solidFill>
                <a:effectLst/>
              </a:rPr>
              <a:t>, </a:t>
            </a:r>
            <a:r>
              <a:rPr lang="lv" sz="2400" b="0" i="0" dirty="0">
                <a:solidFill>
                  <a:schemeClr val="tx1"/>
                </a:solidFill>
                <a:effectLst/>
              </a:rPr>
              <a:t>ir jāsaista kopā vairāk</a:t>
            </a:r>
            <a:r>
              <a:rPr lang="en-US" sz="2400" b="0" i="0" dirty="0" err="1">
                <a:solidFill>
                  <a:schemeClr val="tx1"/>
                </a:solidFill>
                <a:effectLst/>
              </a:rPr>
              <a:t>i</a:t>
            </a:r>
            <a:r>
              <a:rPr lang="lv" sz="2400" b="0" i="0" dirty="0">
                <a:solidFill>
                  <a:schemeClr val="tx1"/>
                </a:solidFill>
                <a:effectLst/>
              </a:rPr>
              <a:t> datu element</a:t>
            </a:r>
            <a:r>
              <a:rPr lang="en-US" sz="2400" b="0" i="0" dirty="0" err="1">
                <a:solidFill>
                  <a:schemeClr val="tx1"/>
                </a:solidFill>
                <a:effectLst/>
              </a:rPr>
              <a:t>i</a:t>
            </a:r>
            <a:r>
              <a:rPr lang="lv" sz="2400" b="0" i="0" dirty="0">
                <a:solidFill>
                  <a:schemeClr val="tx1"/>
                </a:solidFill>
                <a:effectLst/>
              </a:rPr>
              <a:t>.</a:t>
            </a:r>
          </a:p>
          <a:p>
            <a:r>
              <a:rPr lang="lv" dirty="0">
                <a:solidFill>
                  <a:schemeClr val="tx1"/>
                </a:solidFill>
              </a:rPr>
              <a:t>Daži nesensitīvas personu identificējošas informācijas piemēri:</a:t>
            </a:r>
          </a:p>
          <a:p>
            <a:pPr marL="342900" indent="-342900">
              <a:buFont typeface="Arial" panose="020B0604020202020204" pitchFamily="34" charset="0"/>
              <a:buChar char="•"/>
            </a:pPr>
            <a:r>
              <a:rPr lang="en-US" dirty="0">
                <a:solidFill>
                  <a:schemeClr val="tx1"/>
                </a:solidFill>
              </a:rPr>
              <a:t>V</a:t>
            </a:r>
            <a:r>
              <a:rPr lang="lv" sz="2400" dirty="0">
                <a:solidFill>
                  <a:schemeClr val="tx1"/>
                </a:solidFill>
              </a:rPr>
              <a:t>ārds vai uzvārds (ja tas ir izplatīts)</a:t>
            </a:r>
          </a:p>
          <a:p>
            <a:pPr marL="342900" indent="-342900">
              <a:buFont typeface="Arial" panose="020B0604020202020204" pitchFamily="34" charset="0"/>
              <a:buChar char="•"/>
            </a:pPr>
            <a:r>
              <a:rPr lang="en-US" sz="2400" dirty="0">
                <a:solidFill>
                  <a:schemeClr val="tx1"/>
                </a:solidFill>
              </a:rPr>
              <a:t>P</a:t>
            </a:r>
            <a:r>
              <a:rPr lang="lv" sz="2400" dirty="0">
                <a:solidFill>
                  <a:schemeClr val="tx1"/>
                </a:solidFill>
              </a:rPr>
              <a:t>irmslaulības uzvārds</a:t>
            </a:r>
          </a:p>
          <a:p>
            <a:pPr marL="342900" indent="-342900">
              <a:buFont typeface="Arial" panose="020B0604020202020204" pitchFamily="34" charset="0"/>
              <a:buChar char="•"/>
            </a:pPr>
            <a:r>
              <a:rPr lang="lv" dirty="0">
                <a:solidFill>
                  <a:schemeClr val="tx1"/>
                </a:solidFill>
              </a:rPr>
              <a:t>Daļēja </a:t>
            </a:r>
            <a:r>
              <a:rPr lang="lv" sz="2400" dirty="0">
                <a:solidFill>
                  <a:schemeClr val="tx1"/>
                </a:solidFill>
              </a:rPr>
              <a:t>adrese, piemēram, valsts vai pasta indekss</a:t>
            </a:r>
          </a:p>
          <a:p>
            <a:pPr marL="342900" indent="-342900">
              <a:buFont typeface="Arial" panose="020B0604020202020204" pitchFamily="34" charset="0"/>
              <a:buChar char="•"/>
            </a:pPr>
            <a:r>
              <a:rPr lang="lv" sz="2400" dirty="0">
                <a:solidFill>
                  <a:schemeClr val="tx1"/>
                </a:solidFill>
              </a:rPr>
              <a:t>Vecuma diapazons, piemēram, 35-44</a:t>
            </a:r>
          </a:p>
          <a:p>
            <a:pPr marL="342900" indent="-342900">
              <a:buFont typeface="Arial" panose="020B0604020202020204" pitchFamily="34" charset="0"/>
              <a:buChar char="•"/>
            </a:pPr>
            <a:r>
              <a:rPr lang="lv" dirty="0">
                <a:solidFill>
                  <a:schemeClr val="tx1"/>
                </a:solidFill>
              </a:rPr>
              <a:t>D</a:t>
            </a:r>
            <a:r>
              <a:rPr lang="lv" sz="2400" dirty="0">
                <a:solidFill>
                  <a:schemeClr val="tx1"/>
                </a:solidFill>
              </a:rPr>
              <a:t>zimšanas datums</a:t>
            </a:r>
          </a:p>
          <a:p>
            <a:pPr marL="342900" indent="-342900">
              <a:buFont typeface="Arial" panose="020B0604020202020204" pitchFamily="34" charset="0"/>
              <a:buChar char="•"/>
            </a:pPr>
            <a:r>
              <a:rPr lang="en-US" dirty="0" err="1">
                <a:solidFill>
                  <a:schemeClr val="tx1"/>
                </a:solidFill>
              </a:rPr>
              <a:t>Dzimta</a:t>
            </a:r>
            <a:endParaRPr lang="lv" sz="2400" dirty="0">
              <a:solidFill>
                <a:schemeClr val="tx1"/>
              </a:solidFill>
            </a:endParaRPr>
          </a:p>
          <a:p>
            <a:pPr marL="342900" indent="-342900">
              <a:buFont typeface="Arial" panose="020B0604020202020204" pitchFamily="34" charset="0"/>
              <a:buChar char="•"/>
            </a:pPr>
            <a:r>
              <a:rPr lang="en-US" sz="2400" dirty="0">
                <a:solidFill>
                  <a:schemeClr val="tx1"/>
                </a:solidFill>
              </a:rPr>
              <a:t>D</a:t>
            </a:r>
            <a:r>
              <a:rPr lang="lv" sz="2400" dirty="0">
                <a:solidFill>
                  <a:schemeClr val="tx1"/>
                </a:solidFill>
              </a:rPr>
              <a:t>arba devējs</a:t>
            </a:r>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675" y="309563"/>
            <a:ext cx="11096625" cy="545202"/>
          </a:xfrm>
        </p:spPr>
        <p:txBody>
          <a:bodyPr>
            <a:normAutofit/>
          </a:bodyPr>
          <a:lstStyle/>
          <a:p>
            <a:r>
              <a:rPr lang="lv" sz="3000" dirty="0"/>
              <a:t>Nesensitīvas personu identificējošas informācijas piemēri</a:t>
            </a:r>
          </a:p>
          <a:p>
            <a:endParaRPr lang="en-IE" dirty="0"/>
          </a:p>
        </p:txBody>
      </p:sp>
    </p:spTree>
    <p:extLst>
      <p:ext uri="{BB962C8B-B14F-4D97-AF65-F5344CB8AC3E}">
        <p14:creationId xmlns:p14="http://schemas.microsoft.com/office/powerpoint/2010/main" val="263400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073426"/>
            <a:ext cx="11102510" cy="4038015"/>
          </a:xfrm>
        </p:spPr>
        <p:txBody>
          <a:bodyPr/>
          <a:lstStyle/>
          <a:p>
            <a:r>
              <a:rPr lang="lv" dirty="0">
                <a:solidFill>
                  <a:schemeClr val="tx1"/>
                </a:solidFill>
              </a:rPr>
              <a:t>Iespējams, esat pamanījis, ka, izmantojot internetu, jums bieži ir jāpieņem sīkfaili, lai izmantotu </a:t>
            </a:r>
            <a:r>
              <a:rPr lang="en-US" dirty="0" err="1">
                <a:solidFill>
                  <a:schemeClr val="tx1"/>
                </a:solidFill>
              </a:rPr>
              <a:t>kādu</a:t>
            </a:r>
            <a:r>
              <a:rPr lang="en-US" dirty="0">
                <a:solidFill>
                  <a:schemeClr val="tx1"/>
                </a:solidFill>
              </a:rPr>
              <a:t> </a:t>
            </a:r>
            <a:r>
              <a:rPr lang="lv" dirty="0">
                <a:solidFill>
                  <a:schemeClr val="tx1"/>
                </a:solidFill>
              </a:rPr>
              <a:t>vietni. Vēl viens uznirstošais paziņojums, ko bieži redzēsit, ir paziņojums par konfidencialitātes politiku.</a:t>
            </a:r>
          </a:p>
          <a:p>
            <a:r>
              <a:rPr lang="lv" b="0" i="0" dirty="0">
                <a:solidFill>
                  <a:schemeClr val="tx1"/>
                </a:solidFill>
                <a:effectLst/>
              </a:rPr>
              <a:t>Vietnes un lietotnes arvien vairāk mudina jūs izlasīt un atzīt to konfidencialitātes politikas — paziņojumu, kas norāda, kā uzņēmums apstrādās jūsu datus.</a:t>
            </a:r>
          </a:p>
          <a:p>
            <a:r>
              <a:rPr lang="lv" b="0" i="0" dirty="0">
                <a:solidFill>
                  <a:schemeClr val="tx1"/>
                </a:solidFill>
                <a:effectLst/>
              </a:rPr>
              <a:t>Labā privātuma politikā ir rūpīgi izskaidroti apkopotās informācijas veidi, kā šī informācija tiek vākta un vai tā tiks kopīgota ar trešajām pusēm. Privātuma politikā ir arī jānorāda, kā un vai jūsu informācija tiks izsekota.</a:t>
            </a:r>
          </a:p>
          <a:p>
            <a:r>
              <a:rPr lang="lv" b="0" i="0" dirty="0">
                <a:solidFill>
                  <a:schemeClr val="tx1"/>
                </a:solidFill>
                <a:effectLst/>
              </a:rPr>
              <a:t>Lai samazinātu informācijas izsekošanu, apsveriet iespēju atteikties no reklāmu izsekotājiem un proaktīvi pārvald</a:t>
            </a:r>
            <a:r>
              <a:rPr lang="en-US" b="0" i="0" dirty="0" err="1">
                <a:solidFill>
                  <a:schemeClr val="tx1"/>
                </a:solidFill>
                <a:effectLst/>
              </a:rPr>
              <a:t>ie</a:t>
            </a:r>
            <a:r>
              <a:rPr lang="lv" b="0" i="0" dirty="0">
                <a:solidFill>
                  <a:schemeClr val="tx1"/>
                </a:solidFill>
                <a:effectLst/>
              </a:rPr>
              <a:t>t savus sīkfailus, dzēšot tos, kā arī savu vēsturi un kešatmiņu.</a:t>
            </a:r>
          </a:p>
          <a:p>
            <a:r>
              <a:rPr lang="lv" dirty="0">
                <a:solidFill>
                  <a:schemeClr val="tx1"/>
                </a:solidFill>
              </a:rPr>
              <a:t>Vai vēlaties uzzināt, kā varētu izskatīties privātuma politika? Iepazīstieties ar Google konfidencialitātes politiku, noklikšķinot uz šīs saites: </a:t>
            </a:r>
            <a:r>
              <a:rPr lang="lv" dirty="0">
                <a:solidFill>
                  <a:srgbClr val="F9A169"/>
                </a:solidFill>
                <a:hlinkClick r:id="rId2">
                  <a:extLst>
                    <a:ext uri="{A12FA001-AC4F-418D-AE19-62706E023703}">
                      <ahyp:hlinkClr xmlns:ahyp="http://schemas.microsoft.com/office/drawing/2018/hyperlinkcolor" val="tx"/>
                    </a:ext>
                  </a:extLst>
                </a:hlinkClick>
              </a:rPr>
              <a:t>https://policies.google.com/privacy?hl=lv</a:t>
            </a:r>
            <a:endParaRPr lang="en-US" dirty="0">
              <a:solidFill>
                <a:srgbClr val="F9A169"/>
              </a:solidFill>
            </a:endParaRPr>
          </a:p>
          <a:p>
            <a:endParaRPr lang="en-US" dirty="0">
              <a:solidFill>
                <a:schemeClr val="tx1"/>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lv" dirty="0"/>
              <a:t>Privātuma politikas paziņojumi</a:t>
            </a:r>
          </a:p>
        </p:txBody>
      </p:sp>
    </p:spTree>
    <p:extLst>
      <p:ext uri="{BB962C8B-B14F-4D97-AF65-F5344CB8AC3E}">
        <p14:creationId xmlns:p14="http://schemas.microsoft.com/office/powerpoint/2010/main" val="2379921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B952C3-E79F-E051-8D9E-37DA1C5E8673}"/>
              </a:ext>
            </a:extLst>
          </p:cNvPr>
          <p:cNvSpPr>
            <a:spLocks noGrp="1"/>
          </p:cNvSpPr>
          <p:nvPr>
            <p:ph type="body" sz="quarter" idx="16"/>
          </p:nvPr>
        </p:nvSpPr>
        <p:spPr>
          <a:xfrm>
            <a:off x="178708" y="1409992"/>
            <a:ext cx="11102510" cy="4038015"/>
          </a:xfrm>
        </p:spPr>
        <p:txBody>
          <a:bodyPr/>
          <a:lstStyle/>
          <a:p>
            <a:pPr marL="342900" indent="-342900">
              <a:buFont typeface="Arial" panose="020B0604020202020204" pitchFamily="34" charset="0"/>
              <a:buChar char="•"/>
            </a:pPr>
            <a:r>
              <a:rPr lang="en-US" dirty="0">
                <a:solidFill>
                  <a:schemeClr val="tx1"/>
                </a:solidFill>
              </a:rPr>
              <a:t>A</a:t>
            </a:r>
            <a:r>
              <a:rPr lang="lv" dirty="0">
                <a:solidFill>
                  <a:schemeClr val="tx1"/>
                </a:solidFill>
              </a:rPr>
              <a:t>pkopotās informācijas veidu</a:t>
            </a:r>
            <a:r>
              <a:rPr lang="en-US" dirty="0">
                <a:solidFill>
                  <a:schemeClr val="tx1"/>
                </a:solidFill>
              </a:rPr>
              <a:t> </a:t>
            </a:r>
            <a:r>
              <a:rPr lang="en-US" dirty="0" err="1">
                <a:solidFill>
                  <a:schemeClr val="tx1"/>
                </a:solidFill>
              </a:rPr>
              <a:t>ap</a:t>
            </a:r>
            <a:r>
              <a:rPr lang="lv" dirty="0">
                <a:solidFill>
                  <a:schemeClr val="tx1"/>
                </a:solidFill>
              </a:rPr>
              <a:t>rakst</a:t>
            </a:r>
            <a:r>
              <a:rPr lang="en-US" dirty="0">
                <a:solidFill>
                  <a:schemeClr val="tx1"/>
                </a:solidFill>
              </a:rPr>
              <a:t>s</a:t>
            </a:r>
            <a:r>
              <a:rPr lang="lv" dirty="0">
                <a:solidFill>
                  <a:schemeClr val="tx1"/>
                </a:solidFill>
              </a:rPr>
              <a:t>, piemēram, maksājumu metodes un IP adreses, un aprakst</a:t>
            </a:r>
            <a:r>
              <a:rPr lang="en-US" dirty="0">
                <a:solidFill>
                  <a:schemeClr val="tx1"/>
                </a:solidFill>
              </a:rPr>
              <a:t>s</a:t>
            </a:r>
            <a:r>
              <a:rPr lang="lv" dirty="0">
                <a:solidFill>
                  <a:schemeClr val="tx1"/>
                </a:solidFill>
              </a:rPr>
              <a:t>, kā tās tiek izmantotas.</a:t>
            </a:r>
          </a:p>
          <a:p>
            <a:pPr marL="342900" indent="-342900">
              <a:buFont typeface="Arial" panose="020B0604020202020204" pitchFamily="34" charset="0"/>
              <a:buChar char="•"/>
            </a:pPr>
            <a:r>
              <a:rPr lang="en-US" dirty="0" err="1">
                <a:solidFill>
                  <a:schemeClr val="tx1"/>
                </a:solidFill>
              </a:rPr>
              <a:t>Veids</a:t>
            </a:r>
            <a:r>
              <a:rPr lang="lv" dirty="0">
                <a:solidFill>
                  <a:schemeClr val="tx1"/>
                </a:solidFill>
              </a:rPr>
              <a:t>, kā tiek vākta informācija, tostarp par pārlūkprogrammas sīkfailu izmantošanu.</a:t>
            </a:r>
          </a:p>
          <a:p>
            <a:pPr marL="342900" indent="-342900">
              <a:buFont typeface="Arial" panose="020B0604020202020204" pitchFamily="34" charset="0"/>
              <a:buChar char="•"/>
            </a:pPr>
            <a:r>
              <a:rPr lang="en-US" dirty="0" err="1">
                <a:solidFill>
                  <a:schemeClr val="tx1"/>
                </a:solidFill>
              </a:rPr>
              <a:t>Jāi</a:t>
            </a:r>
            <a:r>
              <a:rPr lang="lv" dirty="0">
                <a:solidFill>
                  <a:schemeClr val="tx1"/>
                </a:solidFill>
              </a:rPr>
              <a:t>dentificē visas trešās puses vai organizācijas, kurām varētu būt piekļuve jūsu informācijai.</a:t>
            </a:r>
          </a:p>
          <a:p>
            <a:pPr marL="342900" indent="-342900">
              <a:buFont typeface="Arial" panose="020B0604020202020204" pitchFamily="34" charset="0"/>
              <a:buChar char="•"/>
            </a:pPr>
            <a:r>
              <a:rPr lang="en-US" dirty="0" err="1">
                <a:solidFill>
                  <a:schemeClr val="tx1"/>
                </a:solidFill>
              </a:rPr>
              <a:t>Jāi</a:t>
            </a:r>
            <a:r>
              <a:rPr lang="lv" dirty="0">
                <a:solidFill>
                  <a:schemeClr val="tx1"/>
                </a:solidFill>
              </a:rPr>
              <a:t>eskicē pieejamās privātuma izvēles iespējas, sniedzot norādījumus par to, kā atteikties no informācijas koplietošanas un kādas ir šādas rīcības sekas.</a:t>
            </a:r>
          </a:p>
          <a:p>
            <a:pPr marL="342900" indent="-342900">
              <a:buFont typeface="Arial" panose="020B0604020202020204" pitchFamily="34" charset="0"/>
              <a:buChar char="•"/>
            </a:pPr>
            <a:r>
              <a:rPr lang="en-US" dirty="0" err="1">
                <a:solidFill>
                  <a:schemeClr val="tx1"/>
                </a:solidFill>
              </a:rPr>
              <a:t>Jāa</a:t>
            </a:r>
            <a:r>
              <a:rPr lang="lv" dirty="0">
                <a:solidFill>
                  <a:schemeClr val="tx1"/>
                </a:solidFill>
              </a:rPr>
              <a:t>prakst</a:t>
            </a:r>
            <a:r>
              <a:rPr lang="en-US" dirty="0">
                <a:solidFill>
                  <a:schemeClr val="tx1"/>
                </a:solidFill>
              </a:rPr>
              <a:t>a</a:t>
            </a:r>
            <a:r>
              <a:rPr lang="lv" dirty="0">
                <a:solidFill>
                  <a:schemeClr val="tx1"/>
                </a:solidFill>
              </a:rPr>
              <a:t> vietnes drošības protokol</a:t>
            </a:r>
            <a:r>
              <a:rPr lang="en-US" dirty="0" err="1">
                <a:solidFill>
                  <a:schemeClr val="tx1"/>
                </a:solidFill>
              </a:rPr>
              <a:t>i</a:t>
            </a:r>
            <a:r>
              <a:rPr lang="lv" dirty="0">
                <a:solidFill>
                  <a:schemeClr val="tx1"/>
                </a:solidFill>
              </a:rPr>
              <a:t>.</a:t>
            </a:r>
          </a:p>
          <a:p>
            <a:pPr marL="342900" indent="-342900">
              <a:buFont typeface="Arial" panose="020B0604020202020204" pitchFamily="34" charset="0"/>
              <a:buChar char="•"/>
            </a:pPr>
            <a:r>
              <a:rPr lang="en-US" dirty="0" err="1">
                <a:solidFill>
                  <a:schemeClr val="tx1"/>
                </a:solidFill>
              </a:rPr>
              <a:t>Jān</a:t>
            </a:r>
            <a:r>
              <a:rPr lang="lv" dirty="0">
                <a:solidFill>
                  <a:schemeClr val="tx1"/>
                </a:solidFill>
              </a:rPr>
              <a:t>orād</a:t>
            </a:r>
            <a:r>
              <a:rPr lang="en-US" dirty="0">
                <a:solidFill>
                  <a:schemeClr val="tx1"/>
                </a:solidFill>
              </a:rPr>
              <a:t>a</a:t>
            </a:r>
            <a:r>
              <a:rPr lang="lv" dirty="0">
                <a:solidFill>
                  <a:schemeClr val="tx1"/>
                </a:solidFill>
              </a:rPr>
              <a:t> atbilstī</a:t>
            </a:r>
            <a:r>
              <a:rPr lang="en-US" dirty="0" err="1">
                <a:solidFill>
                  <a:schemeClr val="tx1"/>
                </a:solidFill>
              </a:rPr>
              <a:t>ba</a:t>
            </a:r>
            <a:r>
              <a:rPr lang="lv" dirty="0">
                <a:solidFill>
                  <a:schemeClr val="tx1"/>
                </a:solidFill>
              </a:rPr>
              <a:t> Bērnu tiešsaistes privātuma aizsardzības likumam (COPPA), ja vietnē tiek apkopoti dati </a:t>
            </a:r>
            <a:r>
              <a:rPr lang="en-US" dirty="0">
                <a:solidFill>
                  <a:schemeClr val="tx1"/>
                </a:solidFill>
              </a:rPr>
              <a:t>par</a:t>
            </a:r>
            <a:r>
              <a:rPr lang="lv" dirty="0">
                <a:solidFill>
                  <a:schemeClr val="tx1"/>
                </a:solidFill>
              </a:rPr>
              <a:t> bērniem, kas jaunāki par 13 gadiem.</a:t>
            </a:r>
          </a:p>
          <a:p>
            <a:pPr marL="342900" indent="-342900">
              <a:buFont typeface="Arial" panose="020B0604020202020204" pitchFamily="34" charset="0"/>
              <a:buChar char="•"/>
            </a:pPr>
            <a:r>
              <a:rPr lang="en-US" dirty="0" err="1">
                <a:solidFill>
                  <a:schemeClr val="tx1"/>
                </a:solidFill>
              </a:rPr>
              <a:t>Jās</a:t>
            </a:r>
            <a:r>
              <a:rPr lang="lv" dirty="0">
                <a:solidFill>
                  <a:schemeClr val="tx1"/>
                </a:solidFill>
              </a:rPr>
              <a:t>niedz kontaktinformācij</a:t>
            </a:r>
            <a:r>
              <a:rPr lang="en-US" dirty="0">
                <a:solidFill>
                  <a:schemeClr val="tx1"/>
                </a:solidFill>
              </a:rPr>
              <a:t>a</a:t>
            </a:r>
            <a:r>
              <a:rPr lang="lv" dirty="0">
                <a:solidFill>
                  <a:schemeClr val="tx1"/>
                </a:solidFill>
              </a:rPr>
              <a:t> papildu jautājumiem.</a:t>
            </a:r>
          </a:p>
          <a:p>
            <a:endParaRPr lang="en-US" dirty="0">
              <a:solidFill>
                <a:schemeClr val="tx1"/>
              </a:solidFill>
            </a:endParaRPr>
          </a:p>
          <a:p>
            <a:pPr>
              <a:buClr>
                <a:srgbClr val="FFDE17"/>
              </a:buClr>
            </a:pPr>
            <a:endParaRPr lang="en-IE" dirty="0"/>
          </a:p>
          <a:p>
            <a:endParaRPr lang="en-IE" sz="2400" dirty="0">
              <a:solidFill>
                <a:schemeClr val="tx1"/>
              </a:solidFill>
            </a:endParaRPr>
          </a:p>
        </p:txBody>
      </p:sp>
      <p:sp>
        <p:nvSpPr>
          <p:cNvPr id="7" name="Text Placeholder 3">
            <a:extLst>
              <a:ext uri="{FF2B5EF4-FFF2-40B4-BE49-F238E27FC236}">
                <a16:creationId xmlns:a16="http://schemas.microsoft.com/office/drawing/2014/main" id="{30C9B4F4-743D-E11F-736E-FEF6B5F6A873}"/>
              </a:ext>
            </a:extLst>
          </p:cNvPr>
          <p:cNvSpPr>
            <a:spLocks noGrp="1"/>
          </p:cNvSpPr>
          <p:nvPr>
            <p:ph type="body" sz="quarter" idx="18"/>
          </p:nvPr>
        </p:nvSpPr>
        <p:spPr>
          <a:xfrm>
            <a:off x="447065" y="309491"/>
            <a:ext cx="11097969" cy="763935"/>
          </a:xfrm>
        </p:spPr>
        <p:txBody>
          <a:bodyPr/>
          <a:lstStyle/>
          <a:p>
            <a:r>
              <a:rPr lang="lv" dirty="0"/>
              <a:t>Kas jāiekļauj labā privātuma politikā?</a:t>
            </a:r>
          </a:p>
        </p:txBody>
      </p:sp>
    </p:spTree>
    <p:extLst>
      <p:ext uri="{BB962C8B-B14F-4D97-AF65-F5344CB8AC3E}">
        <p14:creationId xmlns:p14="http://schemas.microsoft.com/office/powerpoint/2010/main" val="319762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5F9E9-0CBC-99E3-A502-67DF36B47629}"/>
              </a:ext>
            </a:extLst>
          </p:cNvPr>
          <p:cNvSpPr>
            <a:spLocks noGrp="1"/>
          </p:cNvSpPr>
          <p:nvPr>
            <p:ph type="pic" sz="quarter" idx="15"/>
          </p:nvPr>
        </p:nvSpPr>
        <p:spPr/>
      </p:sp>
      <p:sp>
        <p:nvSpPr>
          <p:cNvPr id="6" name="Text Placeholder 5">
            <a:extLst>
              <a:ext uri="{FF2B5EF4-FFF2-40B4-BE49-F238E27FC236}">
                <a16:creationId xmlns:a16="http://schemas.microsoft.com/office/drawing/2014/main" id="{7D4D9554-0B1A-DCEF-B2FA-F996B538D77E}"/>
              </a:ext>
            </a:extLst>
          </p:cNvPr>
          <p:cNvSpPr>
            <a:spLocks noGrp="1"/>
          </p:cNvSpPr>
          <p:nvPr>
            <p:ph type="body" sz="quarter" idx="17"/>
          </p:nvPr>
        </p:nvSpPr>
        <p:spPr/>
        <p:txBody>
          <a:bodyPr/>
          <a:lstStyle/>
          <a:p>
            <a:r>
              <a:rPr lang="lv" sz="2400" dirty="0"/>
              <a:t>Noskatieties šo parocīgo video, kurā ir paskaidrots, kā izveidot konfidencialitātes politiku savai vietnei:</a:t>
            </a:r>
          </a:p>
          <a:p>
            <a:endParaRPr lang="en-IE" sz="2400" dirty="0">
              <a:solidFill>
                <a:srgbClr val="8D5B98"/>
              </a:solidFill>
            </a:endParaRP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https://www.youtube.com/watch?v=PMauhUveLZU</a:t>
            </a:r>
            <a:endParaRPr lang="en-IE" sz="2400" dirty="0">
              <a:solidFill>
                <a:srgbClr val="F9A169"/>
              </a:solidFill>
            </a:endParaRPr>
          </a:p>
          <a:p>
            <a:endParaRPr lang="en-IE" sz="2400" dirty="0">
              <a:solidFill>
                <a:srgbClr val="8D5B98"/>
              </a:solidFill>
            </a:endParaRPr>
          </a:p>
        </p:txBody>
      </p:sp>
      <p:sp>
        <p:nvSpPr>
          <p:cNvPr id="3" name="Text Placeholder 2">
            <a:extLst>
              <a:ext uri="{FF2B5EF4-FFF2-40B4-BE49-F238E27FC236}">
                <a16:creationId xmlns:a16="http://schemas.microsoft.com/office/drawing/2014/main" id="{4D190C55-C7D0-2F2E-0690-4A84F8B7DC09}"/>
              </a:ext>
            </a:extLst>
          </p:cNvPr>
          <p:cNvSpPr>
            <a:spLocks noGrp="1"/>
          </p:cNvSpPr>
          <p:nvPr>
            <p:ph type="body" sz="quarter" idx="13"/>
          </p:nvPr>
        </p:nvSpPr>
        <p:spPr/>
        <p:txBody>
          <a:bodyPr>
            <a:normAutofit/>
          </a:bodyPr>
          <a:lstStyle/>
          <a:p>
            <a:r>
              <a:rPr lang="lv" dirty="0"/>
              <a:t>Video: kā izveidot savas vietnes konfidencialitātes politiku</a:t>
            </a:r>
            <a:endParaRPr lang="en-IE" dirty="0"/>
          </a:p>
        </p:txBody>
      </p:sp>
      <p:pic>
        <p:nvPicPr>
          <p:cNvPr id="7" name="Graphic 6" descr="Mouse outline">
            <a:extLst>
              <a:ext uri="{FF2B5EF4-FFF2-40B4-BE49-F238E27FC236}">
                <a16:creationId xmlns:a16="http://schemas.microsoft.com/office/drawing/2014/main" id="{FAFD0EF2-91CE-C9BF-C1BB-685EE4B927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4175439" y="4140012"/>
            <a:ext cx="683699" cy="683699"/>
          </a:xfrm>
          <a:prstGeom prst="rect">
            <a:avLst/>
          </a:prstGeom>
        </p:spPr>
      </p:pic>
      <p:sp>
        <p:nvSpPr>
          <p:cNvPr id="8" name="TextBox 7">
            <a:extLst>
              <a:ext uri="{FF2B5EF4-FFF2-40B4-BE49-F238E27FC236}">
                <a16:creationId xmlns:a16="http://schemas.microsoft.com/office/drawing/2014/main" id="{673EC251-28AF-CB55-F2DD-13EA5E070A56}"/>
              </a:ext>
            </a:extLst>
          </p:cNvPr>
          <p:cNvSpPr txBox="1"/>
          <p:nvPr/>
        </p:nvSpPr>
        <p:spPr>
          <a:xfrm>
            <a:off x="4865262" y="4220252"/>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9" name="Graphic 8" descr="Arrow: Slight curve with solid fill">
            <a:extLst>
              <a:ext uri="{FF2B5EF4-FFF2-40B4-BE49-F238E27FC236}">
                <a16:creationId xmlns:a16="http://schemas.microsoft.com/office/drawing/2014/main" id="{D41C1135-1DBF-11FD-A3D2-A6857A5F78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230345">
            <a:off x="5882848" y="4390777"/>
            <a:ext cx="1513197" cy="1522472"/>
          </a:xfrm>
          <a:prstGeom prst="rect">
            <a:avLst/>
          </a:prstGeom>
        </p:spPr>
      </p:pic>
      <p:pic>
        <p:nvPicPr>
          <p:cNvPr id="4" name="Online Media 3" title="How to Create a Privacy Policy for Your Website">
            <a:hlinkClick r:id="" action="ppaction://media"/>
            <a:extLst>
              <a:ext uri="{FF2B5EF4-FFF2-40B4-BE49-F238E27FC236}">
                <a16:creationId xmlns:a16="http://schemas.microsoft.com/office/drawing/2014/main" id="{9562D5E4-E91C-28F5-4AE6-C5B5FDBDBE9D}"/>
              </a:ext>
            </a:extLst>
          </p:cNvPr>
          <p:cNvPicPr>
            <a:picLocks noRot="1" noChangeAspect="1"/>
          </p:cNvPicPr>
          <p:nvPr>
            <a:videoFile r:link="rId1"/>
          </p:nvPr>
        </p:nvPicPr>
        <p:blipFill>
          <a:blip r:embed="rId8"/>
          <a:stretch>
            <a:fillRect/>
          </a:stretch>
        </p:blipFill>
        <p:spPr>
          <a:xfrm>
            <a:off x="7317511" y="1223694"/>
            <a:ext cx="4906582" cy="4172455"/>
          </a:xfrm>
          <a:prstGeom prst="rect">
            <a:avLst/>
          </a:prstGeom>
        </p:spPr>
      </p:pic>
    </p:spTree>
    <p:extLst>
      <p:ext uri="{BB962C8B-B14F-4D97-AF65-F5344CB8AC3E}">
        <p14:creationId xmlns:p14="http://schemas.microsoft.com/office/powerpoint/2010/main" val="309030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162879"/>
            <a:ext cx="5648933" cy="4748962"/>
          </a:xfrm>
        </p:spPr>
        <p:txBody>
          <a:bodyPr/>
          <a:lstStyle/>
          <a:p>
            <a:r>
              <a:rPr lang="lv" dirty="0">
                <a:solidFill>
                  <a:schemeClr val="tx1"/>
                </a:solidFill>
              </a:rPr>
              <a:t>Dažreiz privātuma politika var šķist diezgan mulsinoša. Lai gan viens no GDPR noteikumiem ir tāds, ka uzņēmumiem ir jābūt viegli lasāmām un saprotamām privātuma politikām, tomēr dažreiz var būt grūti saprast visu, kas </a:t>
            </a:r>
            <a:r>
              <a:rPr lang="en-US" dirty="0" err="1">
                <a:solidFill>
                  <a:schemeClr val="tx1"/>
                </a:solidFill>
              </a:rPr>
              <a:t>tajās</a:t>
            </a:r>
            <a:r>
              <a:rPr lang="en-US" dirty="0">
                <a:solidFill>
                  <a:schemeClr val="tx1"/>
                </a:solidFill>
              </a:rPr>
              <a:t> </a:t>
            </a:r>
            <a:r>
              <a:rPr lang="lv" dirty="0">
                <a:solidFill>
                  <a:schemeClr val="tx1"/>
                </a:solidFill>
              </a:rPr>
              <a:t>ir iekļauts.</a:t>
            </a:r>
          </a:p>
          <a:p>
            <a:r>
              <a:rPr lang="lv" dirty="0">
                <a:solidFill>
                  <a:schemeClr val="tx1"/>
                </a:solidFill>
              </a:rPr>
              <a:t>Ja jums ir grūtības saprast konfidencialitātes politiku, mēģiniet to meklēt vietnē </a:t>
            </a:r>
            <a:r>
              <a:rPr lang="lv" dirty="0">
                <a:solidFill>
                  <a:srgbClr val="F9A169"/>
                </a:solidFill>
                <a:hlinkClick r:id="rId2" action="ppaction://hlinkfile">
                  <a:extLst>
                    <a:ext uri="{A12FA001-AC4F-418D-AE19-62706E023703}">
                      <ahyp:hlinkClr xmlns:ahyp="http://schemas.microsoft.com/office/drawing/2018/hyperlinkcolor" val="tx"/>
                    </a:ext>
                  </a:extLst>
                </a:hlinkClick>
              </a:rPr>
              <a:t>pribot.org</a:t>
            </a:r>
            <a:endParaRPr lang="en-US" dirty="0">
              <a:solidFill>
                <a:srgbClr val="F9A169"/>
              </a:solidFill>
            </a:endParaRPr>
          </a:p>
          <a:p>
            <a:r>
              <a:rPr lang="lv" dirty="0">
                <a:solidFill>
                  <a:schemeClr val="tx1"/>
                </a:solidFill>
              </a:rPr>
              <a:t>Šo vietni izveidoja pētnieki, kas vēlējās vienkāršot privātuma dokumentus vidusmēra patērētājam.</a:t>
            </a:r>
          </a:p>
          <a:p>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853387"/>
          </a:xfrm>
        </p:spPr>
        <p:txBody>
          <a:bodyPr>
            <a:normAutofit fontScale="92500" lnSpcReduction="20000"/>
          </a:bodyPr>
          <a:lstStyle/>
          <a:p>
            <a:r>
              <a:rPr lang="lv" dirty="0"/>
              <a:t>Vai jums ir grūtības izprast privātuma politiku?</a:t>
            </a:r>
          </a:p>
        </p:txBody>
      </p:sp>
      <p:pic>
        <p:nvPicPr>
          <p:cNvPr id="5" name="Picture Placeholder 4">
            <a:extLst>
              <a:ext uri="{FF2B5EF4-FFF2-40B4-BE49-F238E27FC236}">
                <a16:creationId xmlns:a16="http://schemas.microsoft.com/office/drawing/2014/main" id="{1D6F388B-E69D-280F-9C7B-B75E9679354E}"/>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3814049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9C2AF37-59B1-4993-DD7C-A3B061FFCC79}"/>
              </a:ext>
            </a:extLst>
          </p:cNvPr>
          <p:cNvSpPr>
            <a:spLocks noGrp="1"/>
          </p:cNvSpPr>
          <p:nvPr>
            <p:ph type="body" sz="quarter" idx="27"/>
          </p:nvPr>
        </p:nvSpPr>
        <p:spPr>
          <a:xfrm>
            <a:off x="447066" y="1162879"/>
            <a:ext cx="5648933" cy="4748962"/>
          </a:xfrm>
        </p:spPr>
        <p:txBody>
          <a:bodyPr/>
          <a:lstStyle/>
          <a:p>
            <a:r>
              <a:rPr lang="lv" dirty="0"/>
              <a:t>Š</a:t>
            </a:r>
            <a:r>
              <a:rPr lang="en-US" dirty="0"/>
              <a:t>ī</a:t>
            </a:r>
            <a:r>
              <a:rPr lang="lv" dirty="0"/>
              <a:t> pašnovērtējuma viktorīn</a:t>
            </a:r>
            <a:r>
              <a:rPr lang="en-US" dirty="0"/>
              <a:t>a</a:t>
            </a:r>
            <a:r>
              <a:rPr lang="lv" dirty="0"/>
              <a:t> parād</a:t>
            </a:r>
            <a:r>
              <a:rPr lang="en-US" dirty="0"/>
              <a:t>a,</a:t>
            </a:r>
            <a:r>
              <a:rPr lang="lv" dirty="0"/>
              <a:t> </a:t>
            </a:r>
            <a:r>
              <a:rPr lang="en-US" dirty="0" err="1"/>
              <a:t>cik</a:t>
            </a:r>
            <a:r>
              <a:rPr lang="lv" dirty="0"/>
              <a:t> ļoti </a:t>
            </a:r>
            <a:r>
              <a:rPr lang="en-US" dirty="0" err="1"/>
              <a:t>var</a:t>
            </a:r>
            <a:r>
              <a:rPr lang="en-US" dirty="0"/>
              <a:t> </a:t>
            </a:r>
            <a:r>
              <a:rPr lang="lv" dirty="0"/>
              <a:t>atšķirties tiešsaistes pasaule no reālās dzīves.</a:t>
            </a:r>
          </a:p>
          <a:p>
            <a:endParaRPr lang="en-IE" dirty="0"/>
          </a:p>
          <a:p>
            <a:r>
              <a:rPr lang="lv" dirty="0"/>
              <a:t>Lai piekļūtu resursam, noklikšķiniet uz tālāk esošās saites:</a:t>
            </a:r>
          </a:p>
          <a:p>
            <a:r>
              <a:rPr lang="lv" dirty="0">
                <a:solidFill>
                  <a:srgbClr val="F9A169"/>
                </a:solidFill>
                <a:hlinkClick r:id="rId2">
                  <a:extLst>
                    <a:ext uri="{A12FA001-AC4F-418D-AE19-62706E023703}">
                      <ahyp:hlinkClr xmlns:ahyp="http://schemas.microsoft.com/office/drawing/2018/hyperlinkcolor" val="tx"/>
                    </a:ext>
                  </a:extLst>
                </a:hlinkClick>
              </a:rPr>
              <a:t>https://classroom.thenational.academy/lesssons/how-the-online-world-is-different-to-real-life-c8vk4d</a:t>
            </a:r>
            <a:endParaRPr lang="en-IE" dirty="0">
              <a:solidFill>
                <a:srgbClr val="F9A169"/>
              </a:solidFill>
            </a:endParaRPr>
          </a:p>
          <a:p>
            <a:endParaRPr lang="en-IE" dirty="0"/>
          </a:p>
        </p:txBody>
      </p:sp>
      <p:sp>
        <p:nvSpPr>
          <p:cNvPr id="6" name="Text Placeholder 5">
            <a:extLst>
              <a:ext uri="{FF2B5EF4-FFF2-40B4-BE49-F238E27FC236}">
                <a16:creationId xmlns:a16="http://schemas.microsoft.com/office/drawing/2014/main" id="{2723C3A8-258F-AE4B-DEE8-950E0519600A}"/>
              </a:ext>
            </a:extLst>
          </p:cNvPr>
          <p:cNvSpPr>
            <a:spLocks noGrp="1"/>
          </p:cNvSpPr>
          <p:nvPr>
            <p:ph type="body" sz="quarter" idx="18"/>
          </p:nvPr>
        </p:nvSpPr>
        <p:spPr>
          <a:xfrm>
            <a:off x="447066" y="309491"/>
            <a:ext cx="5648934" cy="853387"/>
          </a:xfrm>
        </p:spPr>
        <p:txBody>
          <a:bodyPr>
            <a:normAutofit fontScale="92500" lnSpcReduction="20000"/>
          </a:bodyPr>
          <a:lstStyle/>
          <a:p>
            <a:r>
              <a:rPr lang="lv" dirty="0"/>
              <a:t>Aktivitāte: pašnovērtējuma viktorīna</a:t>
            </a:r>
          </a:p>
        </p:txBody>
      </p:sp>
      <p:pic>
        <p:nvPicPr>
          <p:cNvPr id="4" name="Picture Placeholder 3">
            <a:extLst>
              <a:ext uri="{FF2B5EF4-FFF2-40B4-BE49-F238E27FC236}">
                <a16:creationId xmlns:a16="http://schemas.microsoft.com/office/drawing/2014/main" id="{8B302FB6-85B5-35B4-B4B5-80108BA0171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265552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908742" y="4493866"/>
            <a:ext cx="7186186" cy="3543114"/>
          </a:xfrm>
        </p:spPr>
        <p:txBody>
          <a:bodyPr/>
          <a:lstStyle/>
          <a:p>
            <a:r>
              <a:rPr lang="lv" dirty="0"/>
              <a:t>2. tēma: </a:t>
            </a:r>
            <a:r>
              <a:rPr lang="en-US" dirty="0" err="1"/>
              <a:t>Savas</a:t>
            </a:r>
            <a:r>
              <a:rPr lang="en-US" dirty="0"/>
              <a:t> v</a:t>
            </a:r>
            <a:r>
              <a:rPr lang="lv" sz="3600" dirty="0"/>
              <a:t>eselības un labklājības aizsardzība</a:t>
            </a:r>
          </a:p>
          <a:p>
            <a:endParaRPr lang="en-IE" dirty="0"/>
          </a:p>
        </p:txBody>
      </p:sp>
      <p:pic>
        <p:nvPicPr>
          <p:cNvPr id="7" name="Picture Placeholder 6">
            <a:extLst>
              <a:ext uri="{FF2B5EF4-FFF2-40B4-BE49-F238E27FC236}">
                <a16:creationId xmlns:a16="http://schemas.microsoft.com/office/drawing/2014/main" id="{C2D647B9-49A4-D6AA-2303-1AB79124394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29450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A0DEB0F-01E0-8344-B663-229CCBC78CAA}"/>
              </a:ext>
            </a:extLst>
          </p:cNvPr>
          <p:cNvSpPr>
            <a:spLocks noGrp="1"/>
          </p:cNvSpPr>
          <p:nvPr>
            <p:ph type="body" sz="quarter" idx="13"/>
          </p:nvPr>
        </p:nvSpPr>
        <p:spPr/>
        <p:txBody>
          <a:bodyPr/>
          <a:lstStyle/>
          <a:p>
            <a:r>
              <a:rPr lang="lv" dirty="0"/>
              <a:t>4. moduļa pārskats</a:t>
            </a:r>
          </a:p>
        </p:txBody>
      </p:sp>
      <p:sp>
        <p:nvSpPr>
          <p:cNvPr id="14" name="Text Placeholder 13">
            <a:extLst>
              <a:ext uri="{FF2B5EF4-FFF2-40B4-BE49-F238E27FC236}">
                <a16:creationId xmlns:a16="http://schemas.microsoft.com/office/drawing/2014/main" id="{84C80B11-E721-BB2C-60A8-16EFA590CB46}"/>
              </a:ext>
            </a:extLst>
          </p:cNvPr>
          <p:cNvSpPr>
            <a:spLocks noGrp="1"/>
          </p:cNvSpPr>
          <p:nvPr>
            <p:ph type="body" sz="quarter" idx="16"/>
          </p:nvPr>
        </p:nvSpPr>
        <p:spPr>
          <a:xfrm>
            <a:off x="8280329" y="1260994"/>
            <a:ext cx="3240693" cy="950300"/>
          </a:xfrm>
        </p:spPr>
        <p:txBody>
          <a:bodyPr/>
          <a:lstStyle/>
          <a:p>
            <a:r>
              <a:rPr lang="lv" sz="2000" dirty="0"/>
              <a:t>Personas datu un privātuma aizsardzība</a:t>
            </a:r>
          </a:p>
        </p:txBody>
      </p:sp>
      <p:sp>
        <p:nvSpPr>
          <p:cNvPr id="13" name="Text Placeholder 12">
            <a:extLst>
              <a:ext uri="{FF2B5EF4-FFF2-40B4-BE49-F238E27FC236}">
                <a16:creationId xmlns:a16="http://schemas.microsoft.com/office/drawing/2014/main" id="{680C324C-9436-0A7C-1236-8BD2702F168A}"/>
              </a:ext>
            </a:extLst>
          </p:cNvPr>
          <p:cNvSpPr>
            <a:spLocks noGrp="1"/>
          </p:cNvSpPr>
          <p:nvPr>
            <p:ph type="body" sz="quarter" idx="15"/>
          </p:nvPr>
        </p:nvSpPr>
        <p:spPr/>
        <p:txBody>
          <a:bodyPr/>
          <a:lstStyle/>
          <a:p>
            <a:r>
              <a:rPr lang="lv" dirty="0"/>
              <a:t>01</a:t>
            </a:r>
          </a:p>
        </p:txBody>
      </p:sp>
      <p:sp>
        <p:nvSpPr>
          <p:cNvPr id="15" name="Text Placeholder 14">
            <a:extLst>
              <a:ext uri="{FF2B5EF4-FFF2-40B4-BE49-F238E27FC236}">
                <a16:creationId xmlns:a16="http://schemas.microsoft.com/office/drawing/2014/main" id="{F6A85A95-0425-8375-EE94-55FD4F59886C}"/>
              </a:ext>
            </a:extLst>
          </p:cNvPr>
          <p:cNvSpPr>
            <a:spLocks noGrp="1"/>
          </p:cNvSpPr>
          <p:nvPr>
            <p:ph type="body" sz="quarter" idx="17"/>
          </p:nvPr>
        </p:nvSpPr>
        <p:spPr>
          <a:xfrm>
            <a:off x="8280329" y="2526828"/>
            <a:ext cx="3326929" cy="950300"/>
          </a:xfrm>
        </p:spPr>
        <p:txBody>
          <a:bodyPr/>
          <a:lstStyle/>
          <a:p>
            <a:r>
              <a:rPr lang="lv" sz="2000" dirty="0"/>
              <a:t>Veselības un labklājības aizsardzība</a:t>
            </a:r>
          </a:p>
        </p:txBody>
      </p:sp>
      <p:sp>
        <p:nvSpPr>
          <p:cNvPr id="16" name="Text Placeholder 15">
            <a:extLst>
              <a:ext uri="{FF2B5EF4-FFF2-40B4-BE49-F238E27FC236}">
                <a16:creationId xmlns:a16="http://schemas.microsoft.com/office/drawing/2014/main" id="{3B0E560C-168D-26E7-3862-1D7F4BF412A8}"/>
              </a:ext>
            </a:extLst>
          </p:cNvPr>
          <p:cNvSpPr>
            <a:spLocks noGrp="1"/>
          </p:cNvSpPr>
          <p:nvPr>
            <p:ph type="body" sz="quarter" idx="18"/>
          </p:nvPr>
        </p:nvSpPr>
        <p:spPr/>
        <p:txBody>
          <a:bodyPr/>
          <a:lstStyle/>
          <a:p>
            <a:r>
              <a:rPr lang="lv" dirty="0"/>
              <a:t>02</a:t>
            </a:r>
          </a:p>
        </p:txBody>
      </p:sp>
      <p:sp>
        <p:nvSpPr>
          <p:cNvPr id="17" name="Text Placeholder 16">
            <a:extLst>
              <a:ext uri="{FF2B5EF4-FFF2-40B4-BE49-F238E27FC236}">
                <a16:creationId xmlns:a16="http://schemas.microsoft.com/office/drawing/2014/main" id="{924F113E-D770-438D-FD64-F24A53747AD4}"/>
              </a:ext>
            </a:extLst>
          </p:cNvPr>
          <p:cNvSpPr>
            <a:spLocks noGrp="1"/>
          </p:cNvSpPr>
          <p:nvPr>
            <p:ph type="body" sz="quarter" idx="19"/>
          </p:nvPr>
        </p:nvSpPr>
        <p:spPr>
          <a:xfrm>
            <a:off x="8265310" y="3865741"/>
            <a:ext cx="3326928" cy="950300"/>
          </a:xfrm>
        </p:spPr>
        <p:txBody>
          <a:bodyPr/>
          <a:lstStyle/>
          <a:p>
            <a:r>
              <a:rPr lang="lv" sz="2000" dirty="0"/>
              <a:t>Aizsardzības ierīces</a:t>
            </a:r>
          </a:p>
        </p:txBody>
      </p:sp>
      <p:sp>
        <p:nvSpPr>
          <p:cNvPr id="18" name="Text Placeholder 17">
            <a:extLst>
              <a:ext uri="{FF2B5EF4-FFF2-40B4-BE49-F238E27FC236}">
                <a16:creationId xmlns:a16="http://schemas.microsoft.com/office/drawing/2014/main" id="{A58F9EFA-263A-EDEC-62E7-F4348136D19D}"/>
              </a:ext>
            </a:extLst>
          </p:cNvPr>
          <p:cNvSpPr>
            <a:spLocks noGrp="1"/>
          </p:cNvSpPr>
          <p:nvPr>
            <p:ph type="body" sz="quarter" idx="20"/>
          </p:nvPr>
        </p:nvSpPr>
        <p:spPr/>
        <p:txBody>
          <a:bodyPr/>
          <a:lstStyle/>
          <a:p>
            <a:r>
              <a:rPr lang="lv" dirty="0"/>
              <a:t>04</a:t>
            </a:r>
          </a:p>
        </p:txBody>
      </p:sp>
      <p:sp>
        <p:nvSpPr>
          <p:cNvPr id="19" name="Text Placeholder 18">
            <a:extLst>
              <a:ext uri="{FF2B5EF4-FFF2-40B4-BE49-F238E27FC236}">
                <a16:creationId xmlns:a16="http://schemas.microsoft.com/office/drawing/2014/main" id="{2BC5A265-29EB-74CE-1E0A-ABE025EA6305}"/>
              </a:ext>
            </a:extLst>
          </p:cNvPr>
          <p:cNvSpPr>
            <a:spLocks noGrp="1"/>
          </p:cNvSpPr>
          <p:nvPr>
            <p:ph type="body" sz="quarter" idx="21"/>
          </p:nvPr>
        </p:nvSpPr>
        <p:spPr>
          <a:xfrm>
            <a:off x="8280329" y="5221100"/>
            <a:ext cx="3239121" cy="950300"/>
          </a:xfrm>
        </p:spPr>
        <p:txBody>
          <a:bodyPr/>
          <a:lstStyle/>
          <a:p>
            <a:r>
              <a:rPr lang="lv" sz="2000" dirty="0"/>
              <a:t>Vides aizsardzība</a:t>
            </a:r>
          </a:p>
        </p:txBody>
      </p:sp>
      <p:sp>
        <p:nvSpPr>
          <p:cNvPr id="20" name="Text Placeholder 19">
            <a:extLst>
              <a:ext uri="{FF2B5EF4-FFF2-40B4-BE49-F238E27FC236}">
                <a16:creationId xmlns:a16="http://schemas.microsoft.com/office/drawing/2014/main" id="{DE8FA2B8-2B75-A87E-4005-EFB33414C903}"/>
              </a:ext>
            </a:extLst>
          </p:cNvPr>
          <p:cNvSpPr>
            <a:spLocks noGrp="1"/>
          </p:cNvSpPr>
          <p:nvPr>
            <p:ph type="body" sz="quarter" idx="22"/>
          </p:nvPr>
        </p:nvSpPr>
        <p:spPr/>
        <p:txBody>
          <a:bodyPr/>
          <a:lstStyle/>
          <a:p>
            <a:r>
              <a:rPr lang="lv" dirty="0"/>
              <a:t>03</a:t>
            </a:r>
          </a:p>
        </p:txBody>
      </p:sp>
      <p:sp>
        <p:nvSpPr>
          <p:cNvPr id="21" name="TextBox 20">
            <a:extLst>
              <a:ext uri="{FF2B5EF4-FFF2-40B4-BE49-F238E27FC236}">
                <a16:creationId xmlns:a16="http://schemas.microsoft.com/office/drawing/2014/main" id="{865777F6-3AD1-9C95-A586-2736F0CFB00A}"/>
              </a:ext>
            </a:extLst>
          </p:cNvPr>
          <p:cNvSpPr txBox="1"/>
          <p:nvPr/>
        </p:nvSpPr>
        <p:spPr>
          <a:xfrm>
            <a:off x="218661" y="1313740"/>
            <a:ext cx="5704908" cy="5355312"/>
          </a:xfrm>
          <a:prstGeom prst="rect">
            <a:avLst/>
          </a:prstGeom>
          <a:noFill/>
        </p:spPr>
        <p:txBody>
          <a:bodyPr wrap="square" rtlCol="0">
            <a:spAutoFit/>
          </a:bodyPr>
          <a:lstStyle/>
          <a:p>
            <a:r>
              <a:rPr lang="lv" dirty="0"/>
              <a:t>Laipni lūdzam </a:t>
            </a:r>
            <a:r>
              <a:rPr lang="en-US" dirty="0" err="1"/>
              <a:t>Mācīt</a:t>
            </a:r>
            <a:r>
              <a:rPr lang="en-US" dirty="0"/>
              <a:t> </a:t>
            </a:r>
            <a:r>
              <a:rPr lang="en-US" dirty="0" err="1"/>
              <a:t>digitāli</a:t>
            </a:r>
            <a:r>
              <a:rPr lang="en-US" dirty="0"/>
              <a:t> </a:t>
            </a:r>
            <a:r>
              <a:rPr lang="en-US" dirty="0" err="1"/>
              <a:t>atvērto</a:t>
            </a:r>
            <a:r>
              <a:rPr lang="en-US" dirty="0"/>
              <a:t> </a:t>
            </a:r>
            <a:r>
              <a:rPr lang="en-US" dirty="0" err="1"/>
              <a:t>izglītības</a:t>
            </a:r>
            <a:r>
              <a:rPr lang="en-US" dirty="0"/>
              <a:t> </a:t>
            </a:r>
            <a:r>
              <a:rPr lang="en-US" dirty="0" err="1"/>
              <a:t>resursu</a:t>
            </a:r>
            <a:r>
              <a:rPr lang="en-US" dirty="0"/>
              <a:t> </a:t>
            </a:r>
            <a:r>
              <a:rPr lang="lv" dirty="0"/>
              <a:t>4. modulī. 4. modulis </a:t>
            </a:r>
            <a:r>
              <a:rPr lang="en-US" dirty="0" err="1"/>
              <a:t>veltīts</a:t>
            </a:r>
            <a:r>
              <a:rPr lang="lv" dirty="0"/>
              <a:t> digitāl</a:t>
            </a:r>
            <a:r>
              <a:rPr lang="en-US" dirty="0" err="1"/>
              <a:t>ajai</a:t>
            </a:r>
            <a:r>
              <a:rPr lang="lv" dirty="0"/>
              <a:t> drošīb</a:t>
            </a:r>
            <a:r>
              <a:rPr lang="en-US" dirty="0" err="1"/>
              <a:t>ai</a:t>
            </a:r>
            <a:r>
              <a:rPr lang="lv" dirty="0"/>
              <a:t>. Šajā modulī jūs uzzināsiet, kā aizsargāt savus personas datus un metodes, kā uzlabot savu drošību, izmantojot digitālās tehnoloģijas.</a:t>
            </a:r>
          </a:p>
          <a:p>
            <a:endParaRPr lang="en-US" dirty="0"/>
          </a:p>
          <a:p>
            <a:r>
              <a:rPr lang="lv" dirty="0"/>
              <a:t>2. tēmā ir ietverta informācija par jūsu veselības un labklājības uzlabošan</a:t>
            </a:r>
            <a:r>
              <a:rPr lang="en-US" dirty="0"/>
              <a:t>as </a:t>
            </a:r>
            <a:r>
              <a:rPr lang="en-US" dirty="0" err="1"/>
              <a:t>iespējām</a:t>
            </a:r>
            <a:r>
              <a:rPr lang="lv" dirty="0"/>
              <a:t>, izmantojot digitālās tehnoloģijas</a:t>
            </a:r>
            <a:r>
              <a:rPr lang="en-US" dirty="0"/>
              <a:t>. </a:t>
            </a:r>
            <a:r>
              <a:rPr lang="en-US" dirty="0" err="1"/>
              <a:t>Te</a:t>
            </a:r>
            <a:r>
              <a:rPr lang="en-US" dirty="0"/>
              <a:t> u</a:t>
            </a:r>
            <a:r>
              <a:rPr lang="lv" dirty="0"/>
              <a:t>zsvert</a:t>
            </a:r>
            <a:r>
              <a:rPr lang="en-US" dirty="0"/>
              <a:t>s</a:t>
            </a:r>
            <a:r>
              <a:rPr lang="lv" dirty="0"/>
              <a:t>, kā digitālās tehnoloģijas var mūs ietekmēt pozitīvi </a:t>
            </a:r>
            <a:r>
              <a:rPr lang="en-US" dirty="0" err="1"/>
              <a:t>vai</a:t>
            </a:r>
            <a:r>
              <a:rPr lang="lv" dirty="0"/>
              <a:t> negatīvi, kā arī </a:t>
            </a:r>
            <a:r>
              <a:rPr lang="en-US" dirty="0" err="1"/>
              <a:t>sniegtas</a:t>
            </a:r>
            <a:r>
              <a:rPr lang="en-US" dirty="0"/>
              <a:t> </a:t>
            </a:r>
            <a:r>
              <a:rPr lang="lv" dirty="0"/>
              <a:t>dažas stratēģijas, kā izvairīties no tehnoloģiju negatīvās ietekmes.</a:t>
            </a:r>
          </a:p>
          <a:p>
            <a:endParaRPr lang="en-US" dirty="0"/>
          </a:p>
          <a:p>
            <a:r>
              <a:rPr lang="lv" dirty="0"/>
              <a:t>3. tēmā jūs uzzināsi</a:t>
            </a:r>
            <a:r>
              <a:rPr lang="en-US" dirty="0"/>
              <a:t>e</a:t>
            </a:r>
            <a:r>
              <a:rPr lang="lv" dirty="0"/>
              <a:t>t, kā aizsargāt savas ierīces, piemēram, mobilo tālruni un modemu.</a:t>
            </a:r>
          </a:p>
          <a:p>
            <a:endParaRPr lang="en-US" dirty="0"/>
          </a:p>
          <a:p>
            <a:r>
              <a:rPr lang="lv" dirty="0"/>
              <a:t>Visbeidzot, 4. tēma iepazīstina jūs ar</a:t>
            </a:r>
            <a:r>
              <a:rPr lang="en-US" dirty="0"/>
              <a:t> </a:t>
            </a:r>
            <a:r>
              <a:rPr lang="lv" dirty="0"/>
              <a:t>tehnoloģijas </a:t>
            </a:r>
            <a:r>
              <a:rPr lang="en-US" dirty="0" err="1"/>
              <a:t>negatīvo</a:t>
            </a:r>
            <a:r>
              <a:rPr lang="en-US" dirty="0"/>
              <a:t> </a:t>
            </a:r>
            <a:r>
              <a:rPr lang="lv" dirty="0"/>
              <a:t>ietekmi uz vidi, un to, kā mēs varam palīdzēt no tā izvairīties.</a:t>
            </a:r>
          </a:p>
          <a:p>
            <a:endParaRPr lang="en-IE" dirty="0"/>
          </a:p>
        </p:txBody>
      </p:sp>
    </p:spTree>
    <p:extLst>
      <p:ext uri="{BB962C8B-B14F-4D97-AF65-F5344CB8AC3E}">
        <p14:creationId xmlns:p14="http://schemas.microsoft.com/office/powerpoint/2010/main" val="2225679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343831"/>
            <a:ext cx="11102510" cy="4038015"/>
          </a:xfrm>
        </p:spPr>
        <p:txBody>
          <a:bodyPr/>
          <a:lstStyle/>
          <a:p>
            <a:r>
              <a:rPr lang="lv" dirty="0">
                <a:solidFill>
                  <a:schemeClr val="accent6"/>
                </a:solidFill>
              </a:rPr>
              <a:t>Pirms sākam 2. tēmu, </a:t>
            </a:r>
            <a:r>
              <a:rPr lang="en-US" dirty="0" err="1">
                <a:solidFill>
                  <a:schemeClr val="accent6"/>
                </a:solidFill>
              </a:rPr>
              <a:t>piedāv;ajam</a:t>
            </a:r>
            <a:r>
              <a:rPr lang="lv" dirty="0">
                <a:solidFill>
                  <a:schemeClr val="accent6"/>
                </a:solidFill>
              </a:rPr>
              <a:t> dažas noderīgas definīcijas, kas palīdzēs izprast daļu no šajā modulī ietvertās informācijas.</a:t>
            </a:r>
          </a:p>
          <a:p>
            <a:endParaRPr lang="en-US" sz="2200" dirty="0">
              <a:solidFill>
                <a:schemeClr val="accent6"/>
              </a:solidFill>
            </a:endParaRPr>
          </a:p>
          <a:p>
            <a:pPr marL="0"/>
            <a:r>
              <a:rPr lang="lv" sz="2400" b="1" i="0" dirty="0">
                <a:effectLst/>
              </a:rPr>
              <a:t>Digitālā labklājība </a:t>
            </a:r>
            <a:r>
              <a:rPr lang="lv" dirty="0"/>
              <a:t>ir termins, ko lieto, lai aprakstītu tehnoloģiju un digitālo pakalpojumu ietekmi uz cilvēku garīgo, fizisko, sociālo un emocionālo veselību.</a:t>
            </a:r>
          </a:p>
          <a:p>
            <a:pPr marL="0"/>
            <a:r>
              <a:rPr lang="lv" sz="2400" b="1" dirty="0"/>
              <a:t>Tehnostress</a:t>
            </a:r>
            <a:r>
              <a:rPr lang="lv" sz="2400" dirty="0"/>
              <a:t> </a:t>
            </a:r>
            <a:r>
              <a:rPr lang="lv" dirty="0"/>
              <a:t>ir stresa veids, ko izraisa straujas tehnoloģiju izmaiņas un kas rodas </a:t>
            </a:r>
            <a:r>
              <a:rPr lang="en-US" dirty="0"/>
              <a:t>no </a:t>
            </a:r>
            <a:r>
              <a:rPr lang="lv" dirty="0"/>
              <a:t>nespējas </a:t>
            </a:r>
            <a:r>
              <a:rPr lang="en-US" dirty="0" err="1"/>
              <a:t>izpildīt</a:t>
            </a:r>
            <a:r>
              <a:rPr lang="lv" dirty="0"/>
              <a:t> šo tehnoloģiju mainīgās prasības.</a:t>
            </a:r>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308399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023732"/>
            <a:ext cx="5648934" cy="3251547"/>
          </a:xfrm>
        </p:spPr>
        <p:txBody>
          <a:bodyPr/>
          <a:lstStyle/>
          <a:p>
            <a:pPr algn="just"/>
            <a:r>
              <a:rPr lang="en-US" sz="2400" dirty="0">
                <a:solidFill>
                  <a:srgbClr val="525252"/>
                </a:solidFill>
              </a:rPr>
              <a:t>P</a:t>
            </a:r>
            <a:r>
              <a:rPr lang="lv" sz="2400" dirty="0">
                <a:solidFill>
                  <a:srgbClr val="525252"/>
                </a:solidFill>
              </a:rPr>
              <a:t>andēmijas laikā, </a:t>
            </a:r>
            <a:r>
              <a:rPr lang="lv" dirty="0">
                <a:solidFill>
                  <a:srgbClr val="525252"/>
                </a:solidFill>
              </a:rPr>
              <a:t>lai nodrošinātu</a:t>
            </a:r>
            <a:r>
              <a:rPr lang="en-US" dirty="0">
                <a:solidFill>
                  <a:srgbClr val="525252"/>
                </a:solidFill>
              </a:rPr>
              <a:t> </a:t>
            </a:r>
            <a:r>
              <a:rPr lang="lv" dirty="0">
                <a:solidFill>
                  <a:srgbClr val="525252"/>
                </a:solidFill>
              </a:rPr>
              <a:t>sazinā</a:t>
            </a:r>
            <a:r>
              <a:rPr lang="en-US" dirty="0" err="1">
                <a:solidFill>
                  <a:srgbClr val="525252"/>
                </a:solidFill>
              </a:rPr>
              <a:t>šanos</a:t>
            </a:r>
            <a:r>
              <a:rPr lang="lv" dirty="0">
                <a:solidFill>
                  <a:srgbClr val="525252"/>
                </a:solidFill>
              </a:rPr>
              <a:t> vien</a:t>
            </a:r>
            <a:r>
              <a:rPr lang="en-US" dirty="0">
                <a:solidFill>
                  <a:srgbClr val="525252"/>
                </a:solidFill>
              </a:rPr>
              <a:t>am</a:t>
            </a:r>
            <a:r>
              <a:rPr lang="lv" dirty="0">
                <a:solidFill>
                  <a:srgbClr val="525252"/>
                </a:solidFill>
              </a:rPr>
              <a:t> ar otru, mums bija jāpaļaujas uz tehnoloģijām.</a:t>
            </a:r>
          </a:p>
          <a:p>
            <a:pPr algn="just"/>
            <a:r>
              <a:rPr lang="en-US" dirty="0">
                <a:solidFill>
                  <a:srgbClr val="525252"/>
                </a:solidFill>
              </a:rPr>
              <a:t>T</a:t>
            </a:r>
            <a:r>
              <a:rPr lang="lv" sz="2400" dirty="0">
                <a:solidFill>
                  <a:srgbClr val="525252"/>
                </a:solidFill>
              </a:rPr>
              <a:t>ehnoloģij</a:t>
            </a:r>
            <a:r>
              <a:rPr lang="en-US" sz="2400" dirty="0">
                <a:solidFill>
                  <a:srgbClr val="525252"/>
                </a:solidFill>
              </a:rPr>
              <a:t>u </a:t>
            </a:r>
            <a:r>
              <a:rPr lang="en-US" sz="2400" dirty="0" err="1">
                <a:solidFill>
                  <a:srgbClr val="525252"/>
                </a:solidFill>
              </a:rPr>
              <a:t>lietošana</a:t>
            </a:r>
            <a:r>
              <a:rPr lang="en-US" sz="2400" dirty="0">
                <a:solidFill>
                  <a:srgbClr val="525252"/>
                </a:solidFill>
              </a:rPr>
              <a:t> </a:t>
            </a:r>
            <a:r>
              <a:rPr lang="en-US" sz="2400" dirty="0" err="1">
                <a:solidFill>
                  <a:srgbClr val="525252"/>
                </a:solidFill>
              </a:rPr>
              <a:t>mērenos</a:t>
            </a:r>
            <a:r>
              <a:rPr lang="en-US" sz="2400" dirty="0">
                <a:solidFill>
                  <a:srgbClr val="525252"/>
                </a:solidFill>
              </a:rPr>
              <a:t> </a:t>
            </a:r>
            <a:r>
              <a:rPr lang="en-US" sz="2400" dirty="0" err="1">
                <a:solidFill>
                  <a:srgbClr val="525252"/>
                </a:solidFill>
              </a:rPr>
              <a:t>apjomos</a:t>
            </a:r>
            <a:r>
              <a:rPr lang="en-US" sz="2400" dirty="0">
                <a:solidFill>
                  <a:srgbClr val="525252"/>
                </a:solidFill>
              </a:rPr>
              <a:t>,</a:t>
            </a:r>
            <a:r>
              <a:rPr lang="lv" sz="2400" dirty="0">
                <a:solidFill>
                  <a:srgbClr val="525252"/>
                </a:solidFill>
              </a:rPr>
              <a:t> </a:t>
            </a:r>
            <a:r>
              <a:rPr lang="lv" dirty="0">
                <a:solidFill>
                  <a:srgbClr val="525252"/>
                </a:solidFill>
              </a:rPr>
              <a:t>problēmas</a:t>
            </a:r>
            <a:r>
              <a:rPr lang="en-US" dirty="0">
                <a:solidFill>
                  <a:srgbClr val="525252"/>
                </a:solidFill>
              </a:rPr>
              <a:t> </a:t>
            </a:r>
            <a:r>
              <a:rPr lang="lv" dirty="0">
                <a:solidFill>
                  <a:srgbClr val="525252"/>
                </a:solidFill>
              </a:rPr>
              <a:t>nerada. Tomēr, ja t</a:t>
            </a:r>
            <a:r>
              <a:rPr lang="en-US" dirty="0" err="1">
                <a:solidFill>
                  <a:srgbClr val="525252"/>
                </a:solidFill>
              </a:rPr>
              <a:t>ās</a:t>
            </a:r>
            <a:r>
              <a:rPr lang="lv" dirty="0">
                <a:solidFill>
                  <a:srgbClr val="525252"/>
                </a:solidFill>
              </a:rPr>
              <a:t> lieto pārmērīgi, var izraisīt</a:t>
            </a:r>
            <a:r>
              <a:rPr lang="en-US" dirty="0" err="1">
                <a:solidFill>
                  <a:srgbClr val="525252"/>
                </a:solidFill>
              </a:rPr>
              <a:t>ies</a:t>
            </a:r>
            <a:r>
              <a:rPr lang="lv" dirty="0">
                <a:solidFill>
                  <a:srgbClr val="525252"/>
                </a:solidFill>
              </a:rPr>
              <a:t> dažādas fiziskas un psiholoģiskas problēmas.</a:t>
            </a:r>
          </a:p>
          <a:p>
            <a:pPr algn="just"/>
            <a:r>
              <a:rPr lang="lv" dirty="0">
                <a:solidFill>
                  <a:srgbClr val="525252"/>
                </a:solidFill>
              </a:rPr>
              <a:t>Ir svarīgi spēt atpazīt simptomus, jo tehnostress un negatīva digitālā labklājība var ietekmēt dažādas mūsu dzīves daļas. </a:t>
            </a:r>
            <a:endParaRPr lang="en-US" dirty="0">
              <a:solidFill>
                <a:srgbClr val="525252"/>
              </a:solidFill>
            </a:endParaRPr>
          </a:p>
          <a:p>
            <a:pPr algn="just"/>
            <a:r>
              <a:rPr lang="lv" dirty="0">
                <a:solidFill>
                  <a:srgbClr val="525252"/>
                </a:solidFill>
              </a:rPr>
              <a:t>Šajā sadaļā mēs apskatīsim, kā izvairīties no dažām iespējamām problēmām un kā samazināt tehnoloģiju izmantošanas negatīvo ietekmi.</a:t>
            </a:r>
            <a:endParaRPr lang="en-IE" sz="2400" dirty="0">
              <a:solidFill>
                <a:srgbClr val="525252"/>
              </a:solidFill>
            </a:endParaRPr>
          </a:p>
          <a:p>
            <a:endParaRPr lang="en-IE" dirty="0"/>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324970" y="150466"/>
            <a:ext cx="5771030" cy="873266"/>
          </a:xfrm>
        </p:spPr>
        <p:txBody>
          <a:bodyPr>
            <a:normAutofit/>
          </a:bodyPr>
          <a:lstStyle/>
          <a:p>
            <a:r>
              <a:rPr lang="lv" sz="2800" dirty="0"/>
              <a:t>Pievēršot uzmanību tehnoloģiju izmantošanai</a:t>
            </a:r>
          </a:p>
        </p:txBody>
      </p:sp>
      <p:pic>
        <p:nvPicPr>
          <p:cNvPr id="4" name="Picture Placeholder 3">
            <a:extLst>
              <a:ext uri="{FF2B5EF4-FFF2-40B4-BE49-F238E27FC236}">
                <a16:creationId xmlns:a16="http://schemas.microsoft.com/office/drawing/2014/main" id="{A3DFA30A-898D-264D-75AD-2D1E2B7558EA}"/>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9986" b="19986"/>
          <a:stretch>
            <a:fillRect/>
          </a:stretch>
        </p:blipFill>
        <p:spPr/>
      </p:pic>
    </p:spTree>
    <p:extLst>
      <p:ext uri="{BB962C8B-B14F-4D97-AF65-F5344CB8AC3E}">
        <p14:creationId xmlns:p14="http://schemas.microsoft.com/office/powerpoint/2010/main" val="427914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339654" y="1409992"/>
            <a:ext cx="11102510" cy="4038015"/>
          </a:xfrm>
        </p:spPr>
        <p:txBody>
          <a:bodyPr/>
          <a:lstStyle/>
          <a:p>
            <a:pPr marL="0"/>
            <a:r>
              <a:rPr lang="lv" dirty="0"/>
              <a:t>Digitālā pārslodze rodas</a:t>
            </a:r>
            <a:r>
              <a:rPr lang="lv" sz="2400" dirty="0"/>
              <a:t>, </a:t>
            </a:r>
            <a:r>
              <a:rPr lang="en-US" sz="2400" dirty="0"/>
              <a:t>ja </a:t>
            </a:r>
            <a:r>
              <a:rPr lang="lv" sz="2400" dirty="0"/>
              <a:t>pastāvīgi atrod</a:t>
            </a:r>
            <a:r>
              <a:rPr lang="en-US" sz="2400" dirty="0"/>
              <a:t>am</a:t>
            </a:r>
            <a:r>
              <a:rPr lang="lv" sz="2400" dirty="0"/>
              <a:t>ies digitālajās platformās un saņem</a:t>
            </a:r>
            <a:r>
              <a:rPr lang="en-US" sz="2400" dirty="0"/>
              <a:t>am</a:t>
            </a:r>
            <a:r>
              <a:rPr lang="lv" sz="2400" dirty="0"/>
              <a:t> daudz paziņojumu. </a:t>
            </a:r>
            <a:r>
              <a:rPr lang="en-US" sz="2400" dirty="0"/>
              <a:t>Ja </a:t>
            </a:r>
            <a:r>
              <a:rPr lang="lv" sz="2400" dirty="0"/>
              <a:t>jūs pavadāt </a:t>
            </a:r>
            <a:r>
              <a:rPr lang="en-US" sz="2400" dirty="0" err="1"/>
              <a:t>daudz</a:t>
            </a:r>
            <a:r>
              <a:rPr lang="lv" sz="2400" dirty="0"/>
              <a:t> laika, izmantojot digitālās tehnoloģijas, tas mēdz izraisīt sajūtu, ka esat </a:t>
            </a:r>
            <a:r>
              <a:rPr lang="en-US" sz="2400" dirty="0" err="1"/>
              <a:t>ar</a:t>
            </a:r>
            <a:r>
              <a:rPr lang="en-US" sz="2400" dirty="0"/>
              <a:t> </a:t>
            </a:r>
            <a:r>
              <a:rPr lang="en-US" sz="2400" dirty="0" err="1"/>
              <a:t>tām</a:t>
            </a:r>
            <a:r>
              <a:rPr lang="en-US" sz="2400" dirty="0"/>
              <a:t> </a:t>
            </a:r>
            <a:r>
              <a:rPr lang="lv" sz="2400" dirty="0"/>
              <a:t>pārņemts. Tā ir digitālā pārslodze.</a:t>
            </a:r>
            <a:endParaRPr lang="en-IE" dirty="0"/>
          </a:p>
          <a:p>
            <a:pPr marL="0"/>
            <a:r>
              <a:rPr lang="lv" dirty="0"/>
              <a:t>Jūsu smadzenes ir brīnišķīga lieta, taču tās spēj </a:t>
            </a:r>
            <a:r>
              <a:rPr lang="en-US" dirty="0" err="1"/>
              <a:t>apstrādāt</a:t>
            </a:r>
            <a:r>
              <a:rPr lang="en-US" dirty="0"/>
              <a:t> </a:t>
            </a:r>
            <a:r>
              <a:rPr lang="en-US" dirty="0" err="1"/>
              <a:t>ierobežotu</a:t>
            </a:r>
            <a:r>
              <a:rPr lang="en-US" dirty="0"/>
              <a:t> </a:t>
            </a:r>
            <a:r>
              <a:rPr lang="lv" dirty="0"/>
              <a:t>daudz</a:t>
            </a:r>
            <a:r>
              <a:rPr lang="en-US" dirty="0" err="1"/>
              <a:t>umu</a:t>
            </a:r>
            <a:r>
              <a:rPr lang="en-US" dirty="0"/>
              <a:t> </a:t>
            </a:r>
            <a:r>
              <a:rPr lang="en-US" dirty="0" err="1"/>
              <a:t>informācijas</a:t>
            </a:r>
            <a:r>
              <a:rPr lang="lv" dirty="0"/>
              <a:t>. Ja jūs pārāk daudz domājat, atceraties daudz informācijas un ilgstoši koncentrējaties, tas var pasliktināt jūsu koncentrēšan</a:t>
            </a:r>
            <a:r>
              <a:rPr lang="en-US" dirty="0"/>
              <a:t>ā</a:t>
            </a:r>
            <a:r>
              <a:rPr lang="lv" dirty="0"/>
              <a:t>s</a:t>
            </a:r>
            <a:r>
              <a:rPr lang="en-US" dirty="0"/>
              <a:t> </a:t>
            </a:r>
            <a:r>
              <a:rPr lang="en-US" dirty="0" err="1"/>
              <a:t>spējas</a:t>
            </a:r>
            <a:r>
              <a:rPr lang="lv" dirty="0"/>
              <a:t>.</a:t>
            </a:r>
          </a:p>
          <a:p>
            <a:pPr marL="0"/>
            <a:r>
              <a:rPr lang="en-US" dirty="0"/>
              <a:t>Ja </a:t>
            </a:r>
            <a:r>
              <a:rPr lang="en-US" dirty="0" err="1"/>
              <a:t>tā</a:t>
            </a:r>
            <a:r>
              <a:rPr lang="en-US" dirty="0"/>
              <a:t> </a:t>
            </a:r>
            <a:r>
              <a:rPr lang="en-US" dirty="0" err="1"/>
              <a:t>notiek</a:t>
            </a:r>
            <a:r>
              <a:rPr lang="en-US" dirty="0"/>
              <a:t>, </a:t>
            </a:r>
            <a:r>
              <a:rPr lang="en-US" dirty="0" err="1"/>
              <a:t>i</a:t>
            </a:r>
            <a:r>
              <a:rPr lang="lv" dirty="0"/>
              <a:t>espējams, atklāsiet, ka, jūs neesat tik izturīgs, nedaudz mazāk radošs un nevarat koncentrēties tik labi, kā parasti.</a:t>
            </a:r>
          </a:p>
          <a:p>
            <a:pPr marL="0"/>
            <a:r>
              <a:rPr lang="lv" dirty="0"/>
              <a:t>Apskatīsim dažas iespējamās digitālās pārslodzes sekas.</a:t>
            </a:r>
            <a:endParaRPr lang="en-US" dirty="0"/>
          </a:p>
          <a:p>
            <a:endParaRPr lang="en-US"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Kas ir digitālā pārslodze?</a:t>
            </a:r>
            <a:endParaRPr lang="en-RU" dirty="0"/>
          </a:p>
        </p:txBody>
      </p:sp>
    </p:spTree>
    <p:extLst>
      <p:ext uri="{BB962C8B-B14F-4D97-AF65-F5344CB8AC3E}">
        <p14:creationId xmlns:p14="http://schemas.microsoft.com/office/powerpoint/2010/main" val="472911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447066" y="1075414"/>
            <a:ext cx="5973904" cy="3251547"/>
          </a:xfrm>
        </p:spPr>
        <p:txBody>
          <a:bodyPr/>
          <a:lstStyle/>
          <a:p>
            <a:r>
              <a:rPr lang="lv" sz="2400" dirty="0">
                <a:solidFill>
                  <a:srgbClr val="525252"/>
                </a:solidFill>
              </a:rPr>
              <a:t>Tālāk ir norādītas dažas no digitālās pārslodzes sekām.</a:t>
            </a:r>
          </a:p>
          <a:p>
            <a:r>
              <a:rPr lang="lv" sz="2400" b="1" dirty="0"/>
              <a:t>Kontroles zaudēšana pār savu ikdienas dzīvi.</a:t>
            </a:r>
            <a:endParaRPr lang="en-IE" dirty="0">
              <a:solidFill>
                <a:srgbClr val="525252"/>
              </a:solidFill>
            </a:endParaRPr>
          </a:p>
          <a:p>
            <a:r>
              <a:rPr lang="lv" dirty="0">
                <a:solidFill>
                  <a:srgbClr val="525252"/>
                </a:solidFill>
              </a:rPr>
              <a:t>Ja jūtat, ka nevarat nolikt tālruni un vēlaties to izmantot, jo</a:t>
            </a:r>
            <a:r>
              <a:rPr lang="en-US" dirty="0">
                <a:solidFill>
                  <a:srgbClr val="525252"/>
                </a:solidFill>
              </a:rPr>
              <a:t> </a:t>
            </a:r>
            <a:r>
              <a:rPr lang="en-US" dirty="0" err="1">
                <a:solidFill>
                  <a:srgbClr val="525252"/>
                </a:solidFill>
              </a:rPr>
              <a:t>tā</a:t>
            </a:r>
            <a:r>
              <a:rPr lang="lv" dirty="0">
                <a:solidFill>
                  <a:srgbClr val="525252"/>
                </a:solidFill>
              </a:rPr>
              <a:t> jūtaties labi, to var uzskatīt par atkarību no tehnoloģijām.</a:t>
            </a:r>
          </a:p>
          <a:p>
            <a:r>
              <a:rPr lang="lv" b="1" dirty="0"/>
              <a:t>Digitālā pārslodze var ietekmēt jūsu garīgo veselību.</a:t>
            </a:r>
          </a:p>
          <a:p>
            <a:r>
              <a:rPr lang="en-US" dirty="0"/>
              <a:t>P</a:t>
            </a:r>
            <a:r>
              <a:rPr lang="lv" dirty="0"/>
              <a:t>aplašinoties digitālajai dzīv</a:t>
            </a:r>
            <a:r>
              <a:rPr lang="en-US" dirty="0" err="1"/>
              <a:t>ei</a:t>
            </a:r>
            <a:r>
              <a:rPr lang="en-US" dirty="0"/>
              <a:t>, </a:t>
            </a:r>
            <a:r>
              <a:rPr lang="en-US" dirty="0" err="1"/>
              <a:t>var</a:t>
            </a:r>
            <a:r>
              <a:rPr lang="lv" dirty="0"/>
              <a:t> palielināt</a:t>
            </a:r>
            <a:r>
              <a:rPr lang="en-US" dirty="0" err="1"/>
              <a:t>ies</a:t>
            </a:r>
            <a:r>
              <a:rPr lang="lv" dirty="0"/>
              <a:t> stres</a:t>
            </a:r>
            <a:r>
              <a:rPr lang="en-US" dirty="0"/>
              <a:t>s</a:t>
            </a:r>
            <a:r>
              <a:rPr lang="lv" dirty="0"/>
              <a:t>, trauksm</a:t>
            </a:r>
            <a:r>
              <a:rPr lang="en-US" dirty="0"/>
              <a:t>e</a:t>
            </a:r>
            <a:r>
              <a:rPr lang="lv" dirty="0"/>
              <a:t> un depresij</a:t>
            </a:r>
            <a:r>
              <a:rPr lang="en-US" dirty="0"/>
              <a:t>a</a:t>
            </a:r>
            <a:r>
              <a:rPr lang="lv" dirty="0"/>
              <a:t>. Mazāka mijiedarbība </a:t>
            </a:r>
            <a:r>
              <a:rPr lang="en-US" dirty="0" err="1"/>
              <a:t>klātienē</a:t>
            </a:r>
            <a:r>
              <a:rPr lang="en-US" dirty="0"/>
              <a:t> </a:t>
            </a:r>
            <a:r>
              <a:rPr lang="en-US" dirty="0" err="1"/>
              <a:t>var</a:t>
            </a:r>
            <a:r>
              <a:rPr lang="lv" dirty="0"/>
              <a:t> </a:t>
            </a:r>
            <a:r>
              <a:rPr lang="en-US" dirty="0" err="1"/>
              <a:t>samazināt</a:t>
            </a:r>
            <a:r>
              <a:rPr lang="en-US" dirty="0"/>
              <a:t> </a:t>
            </a:r>
            <a:r>
              <a:rPr lang="en-US" dirty="0" err="1"/>
              <a:t>jūsu</a:t>
            </a:r>
            <a:r>
              <a:rPr lang="en-US" dirty="0"/>
              <a:t> </a:t>
            </a:r>
            <a:r>
              <a:rPr lang="lv" dirty="0"/>
              <a:t>aktivitāt</a:t>
            </a:r>
            <a:r>
              <a:rPr lang="en-US" dirty="0" err="1"/>
              <a:t>i</a:t>
            </a:r>
            <a:r>
              <a:rPr lang="lv" dirty="0"/>
              <a:t>,</a:t>
            </a:r>
            <a:r>
              <a:rPr lang="en-US" dirty="0"/>
              <a:t> </a:t>
            </a:r>
            <a:r>
              <a:rPr lang="en-US" dirty="0" err="1"/>
              <a:t>var</a:t>
            </a:r>
            <a:r>
              <a:rPr lang="en-US" dirty="0"/>
              <a:t> pa</a:t>
            </a:r>
            <a:r>
              <a:rPr lang="lv" dirty="0"/>
              <a:t>slikt</a:t>
            </a:r>
            <a:r>
              <a:rPr lang="en-US" dirty="0" err="1"/>
              <a:t>ināties</a:t>
            </a:r>
            <a:r>
              <a:rPr lang="lv" dirty="0"/>
              <a:t> personiskās komunikācijas prasmes un </a:t>
            </a:r>
            <a:r>
              <a:rPr lang="en-US" dirty="0" err="1"/>
              <a:t>var</a:t>
            </a:r>
            <a:r>
              <a:rPr lang="en-US" dirty="0"/>
              <a:t> </a:t>
            </a:r>
            <a:r>
              <a:rPr lang="en-US" dirty="0" err="1"/>
              <a:t>veidoties</a:t>
            </a:r>
            <a:r>
              <a:rPr lang="en-US" dirty="0"/>
              <a:t> </a:t>
            </a:r>
            <a:r>
              <a:rPr lang="lv" dirty="0"/>
              <a:t>vispārēja neuzticēšanās cilvēkiem.</a:t>
            </a:r>
          </a:p>
          <a:p>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1153548"/>
          </a:xfrm>
        </p:spPr>
        <p:txBody>
          <a:bodyPr>
            <a:normAutofit/>
          </a:bodyPr>
          <a:lstStyle/>
          <a:p>
            <a:r>
              <a:rPr lang="lv" dirty="0"/>
              <a:t>Digitālās pārslodzes ietekme</a:t>
            </a:r>
          </a:p>
        </p:txBody>
      </p:sp>
      <p:pic>
        <p:nvPicPr>
          <p:cNvPr id="2" name="Picture Placeholder 1">
            <a:extLst>
              <a:ext uri="{FF2B5EF4-FFF2-40B4-BE49-F238E27FC236}">
                <a16:creationId xmlns:a16="http://schemas.microsoft.com/office/drawing/2014/main" id="{9C3C6BFD-C048-7E2D-7953-0CD01064FEE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715567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233705" y="1014987"/>
            <a:ext cx="5998129" cy="5142618"/>
          </a:xfrm>
        </p:spPr>
        <p:txBody>
          <a:bodyPr>
            <a:normAutofit fontScale="85000" lnSpcReduction="10000"/>
          </a:bodyPr>
          <a:lstStyle/>
          <a:p>
            <a:r>
              <a:rPr lang="lv" sz="2400" dirty="0">
                <a:solidFill>
                  <a:srgbClr val="525252"/>
                </a:solidFill>
              </a:rPr>
              <a:t>Jūs varētu atpazīt kādu no tālāk norādītajām darbībām, kas var pasliktināt jūsu digitālo labklājību.</a:t>
            </a:r>
          </a:p>
          <a:p>
            <a:r>
              <a:rPr lang="lv" sz="2400" b="1" dirty="0">
                <a:solidFill>
                  <a:srgbClr val="525252"/>
                </a:solidFill>
              </a:rPr>
              <a:t>Interneta atkarība </a:t>
            </a:r>
            <a:r>
              <a:rPr lang="lv" sz="2400" dirty="0">
                <a:solidFill>
                  <a:srgbClr val="525252"/>
                </a:solidFill>
              </a:rPr>
              <a:t>– iepirkšanās tiešsaistē, videospēļu spēlēšana, Facebook, emuāru, video, sociālo mediju apskate</a:t>
            </a:r>
            <a:r>
              <a:rPr lang="en-US" sz="2400" dirty="0">
                <a:solidFill>
                  <a:srgbClr val="525252"/>
                </a:solidFill>
              </a:rPr>
              <a:t>.</a:t>
            </a:r>
            <a:endParaRPr lang="lv" sz="2400" dirty="0">
              <a:solidFill>
                <a:srgbClr val="525252"/>
              </a:solidFill>
            </a:endParaRPr>
          </a:p>
          <a:p>
            <a:r>
              <a:rPr lang="lv" sz="2400" b="1" dirty="0">
                <a:solidFill>
                  <a:srgbClr val="525252"/>
                </a:solidFill>
              </a:rPr>
              <a:t>Laika tērēšana </a:t>
            </a:r>
            <a:r>
              <a:rPr lang="lv" sz="2400" dirty="0">
                <a:solidFill>
                  <a:srgbClr val="525252"/>
                </a:solidFill>
              </a:rPr>
              <a:t>— pārāk daudz laika pavadīšana ritinot, mazāk laika pavadot, dzīvojot reālajā pasaulē un izbaudot mijiedarbību ar cilvēkiem, vingrojot utt.</a:t>
            </a:r>
          </a:p>
          <a:p>
            <a:r>
              <a:rPr lang="en-US" b="1" dirty="0">
                <a:solidFill>
                  <a:srgbClr val="525252"/>
                </a:solidFill>
              </a:rPr>
              <a:t>S</a:t>
            </a:r>
            <a:r>
              <a:rPr lang="lv" b="1" dirty="0">
                <a:solidFill>
                  <a:srgbClr val="525252"/>
                </a:solidFill>
              </a:rPr>
              <a:t>ociālo </a:t>
            </a:r>
            <a:r>
              <a:rPr lang="en-US" b="1" dirty="0">
                <a:solidFill>
                  <a:srgbClr val="525252"/>
                </a:solidFill>
              </a:rPr>
              <a:t>M</a:t>
            </a:r>
            <a:r>
              <a:rPr lang="lv" b="1" dirty="0">
                <a:solidFill>
                  <a:srgbClr val="525252"/>
                </a:solidFill>
              </a:rPr>
              <a:t>ediju</a:t>
            </a:r>
            <a:r>
              <a:rPr lang="en-US" b="1" dirty="0">
                <a:solidFill>
                  <a:srgbClr val="525252"/>
                </a:solidFill>
              </a:rPr>
              <a:t> </a:t>
            </a:r>
            <a:r>
              <a:rPr lang="en-US" b="1" dirty="0" err="1">
                <a:solidFill>
                  <a:srgbClr val="525252"/>
                </a:solidFill>
              </a:rPr>
              <a:t>i</a:t>
            </a:r>
            <a:r>
              <a:rPr lang="lv" sz="2400" b="1" dirty="0">
                <a:solidFill>
                  <a:srgbClr val="525252"/>
                </a:solidFill>
              </a:rPr>
              <a:t>pulsīva</a:t>
            </a:r>
            <a:r>
              <a:rPr lang="en-US" sz="2400" b="1" dirty="0">
                <a:solidFill>
                  <a:srgbClr val="525252"/>
                </a:solidFill>
              </a:rPr>
              <a:t> un </a:t>
            </a:r>
            <a:r>
              <a:rPr lang="en-US" sz="2400" b="1" dirty="0" err="1">
                <a:solidFill>
                  <a:srgbClr val="525252"/>
                </a:solidFill>
              </a:rPr>
              <a:t>ilgstoša</a:t>
            </a:r>
            <a:r>
              <a:rPr lang="en-US" sz="2400" b="1" dirty="0">
                <a:solidFill>
                  <a:srgbClr val="525252"/>
                </a:solidFill>
              </a:rPr>
              <a:t> </a:t>
            </a:r>
            <a:r>
              <a:rPr lang="lv" sz="2400" b="1" dirty="0">
                <a:solidFill>
                  <a:srgbClr val="525252"/>
                </a:solidFill>
              </a:rPr>
              <a:t>pārbaude </a:t>
            </a:r>
            <a:r>
              <a:rPr lang="lv" b="1" dirty="0">
                <a:solidFill>
                  <a:srgbClr val="525252"/>
                </a:solidFill>
              </a:rPr>
              <a:t> — </a:t>
            </a:r>
            <a:r>
              <a:rPr lang="lv" sz="2400" dirty="0">
                <a:solidFill>
                  <a:srgbClr val="525252"/>
                </a:solidFill>
              </a:rPr>
              <a:t>kļūstat atkarīgiem un pavadāt lielāko daļu sava laika tiešsaistē</a:t>
            </a:r>
            <a:r>
              <a:rPr lang="en-US" sz="2400" dirty="0">
                <a:solidFill>
                  <a:srgbClr val="525252"/>
                </a:solidFill>
              </a:rPr>
              <a:t>.</a:t>
            </a:r>
            <a:endParaRPr lang="lv" sz="2400" dirty="0">
              <a:solidFill>
                <a:srgbClr val="525252"/>
              </a:solidFill>
            </a:endParaRPr>
          </a:p>
          <a:p>
            <a:r>
              <a:rPr lang="lv" sz="2400" b="1" dirty="0">
                <a:solidFill>
                  <a:srgbClr val="525252"/>
                </a:solidFill>
              </a:rPr>
              <a:t>Rīkojoties kā </a:t>
            </a:r>
            <a:r>
              <a:rPr lang="en-US" sz="2400" b="1" dirty="0" err="1">
                <a:solidFill>
                  <a:srgbClr val="525252"/>
                </a:solidFill>
              </a:rPr>
              <a:t>roboti</a:t>
            </a:r>
            <a:r>
              <a:rPr lang="lv" sz="2400" b="1" dirty="0">
                <a:solidFill>
                  <a:srgbClr val="525252"/>
                </a:solidFill>
              </a:rPr>
              <a:t> </a:t>
            </a:r>
            <a:r>
              <a:rPr lang="lv" sz="2400" dirty="0">
                <a:solidFill>
                  <a:srgbClr val="525252"/>
                </a:solidFill>
              </a:rPr>
              <a:t>– rīkojoties tā, it kā </a:t>
            </a:r>
            <a:r>
              <a:rPr lang="en-US" sz="2400" dirty="0" err="1">
                <a:solidFill>
                  <a:srgbClr val="525252"/>
                </a:solidFill>
              </a:rPr>
              <a:t>jums</a:t>
            </a:r>
            <a:r>
              <a:rPr lang="lv" sz="2400" dirty="0">
                <a:solidFill>
                  <a:srgbClr val="525252"/>
                </a:solidFill>
              </a:rPr>
              <a:t> nekavējoties jāreaģē</a:t>
            </a:r>
            <a:r>
              <a:rPr lang="en-US" sz="2400" dirty="0">
                <a:solidFill>
                  <a:srgbClr val="525252"/>
                </a:solidFill>
              </a:rPr>
              <a:t>.</a:t>
            </a:r>
            <a:endParaRPr lang="lv" sz="2400" dirty="0">
              <a:solidFill>
                <a:srgbClr val="525252"/>
              </a:solidFill>
            </a:endParaRPr>
          </a:p>
          <a:p>
            <a:r>
              <a:rPr lang="lv" sz="2400" b="1" dirty="0">
                <a:solidFill>
                  <a:srgbClr val="525252"/>
                </a:solidFill>
              </a:rPr>
              <a:t>Fantoma kabatas vibrācijas </a:t>
            </a:r>
            <a:r>
              <a:rPr lang="lv" sz="2400" dirty="0">
                <a:solidFill>
                  <a:srgbClr val="525252"/>
                </a:solidFill>
              </a:rPr>
              <a:t>– uztver</a:t>
            </a:r>
            <a:r>
              <a:rPr lang="en-US" sz="2400" dirty="0">
                <a:solidFill>
                  <a:srgbClr val="525252"/>
                </a:solidFill>
              </a:rPr>
              <a:t>at</a:t>
            </a:r>
            <a:r>
              <a:rPr lang="lv" sz="2400" dirty="0">
                <a:solidFill>
                  <a:srgbClr val="525252"/>
                </a:solidFill>
              </a:rPr>
              <a:t> neesošus paziņojumus no viedtālruņiem</a:t>
            </a:r>
            <a:r>
              <a:rPr lang="en-US" sz="2400" dirty="0">
                <a:solidFill>
                  <a:srgbClr val="525252"/>
                </a:solidFill>
              </a:rPr>
              <a:t>.</a:t>
            </a:r>
            <a:endParaRPr lang="lv" sz="2400" dirty="0">
              <a:solidFill>
                <a:srgbClr val="525252"/>
              </a:solidFill>
            </a:endParaRPr>
          </a:p>
          <a:p>
            <a:r>
              <a:rPr lang="lv" sz="2400" b="1" dirty="0">
                <a:solidFill>
                  <a:srgbClr val="525252"/>
                </a:solidFill>
              </a:rPr>
              <a:t>Google efekts</a:t>
            </a:r>
            <a:r>
              <a:rPr lang="lv" sz="2400" dirty="0">
                <a:solidFill>
                  <a:srgbClr val="525252"/>
                </a:solidFill>
              </a:rPr>
              <a:t> — pasaulē, kas vienmēr ir savienota, cilvēki mazāk </a:t>
            </a:r>
            <a:r>
              <a:rPr lang="en-US" sz="2400" dirty="0" err="1">
                <a:solidFill>
                  <a:srgbClr val="525252"/>
                </a:solidFill>
              </a:rPr>
              <a:t>cenšas</a:t>
            </a:r>
            <a:r>
              <a:rPr lang="en-US" sz="2400" dirty="0">
                <a:solidFill>
                  <a:srgbClr val="525252"/>
                </a:solidFill>
              </a:rPr>
              <a:t> </a:t>
            </a:r>
            <a:r>
              <a:rPr lang="lv" sz="2400" dirty="0">
                <a:solidFill>
                  <a:srgbClr val="525252"/>
                </a:solidFill>
              </a:rPr>
              <a:t>atcer</a:t>
            </a:r>
            <a:r>
              <a:rPr lang="en-US" sz="2400" dirty="0" err="1">
                <a:solidFill>
                  <a:srgbClr val="525252"/>
                </a:solidFill>
              </a:rPr>
              <a:t>ētie</a:t>
            </a:r>
            <a:r>
              <a:rPr lang="lv" sz="2400" dirty="0">
                <a:solidFill>
                  <a:srgbClr val="525252"/>
                </a:solidFill>
              </a:rPr>
              <a:t>s informāciju</a:t>
            </a:r>
            <a:r>
              <a:rPr lang="en-US" sz="2400" dirty="0">
                <a:solidFill>
                  <a:srgbClr val="525252"/>
                </a:solidFill>
              </a:rPr>
              <a:t>, bet </a:t>
            </a:r>
            <a:r>
              <a:rPr lang="en-US" sz="2400" dirty="0" err="1">
                <a:solidFill>
                  <a:srgbClr val="525252"/>
                </a:solidFill>
              </a:rPr>
              <a:t>biežāk</a:t>
            </a:r>
            <a:r>
              <a:rPr lang="en-US" sz="2400" dirty="0">
                <a:solidFill>
                  <a:srgbClr val="525252"/>
                </a:solidFill>
              </a:rPr>
              <a:t> to </a:t>
            </a:r>
            <a:r>
              <a:rPr lang="en-US" sz="2400" dirty="0" err="1">
                <a:solidFill>
                  <a:srgbClr val="525252"/>
                </a:solidFill>
              </a:rPr>
              <a:t>vienkārši</a:t>
            </a:r>
            <a:r>
              <a:rPr lang="en-US" sz="2400" dirty="0">
                <a:solidFill>
                  <a:srgbClr val="525252"/>
                </a:solidFill>
              </a:rPr>
              <a:t> </a:t>
            </a:r>
            <a:r>
              <a:rPr lang="en-US" sz="2400" dirty="0" err="1">
                <a:solidFill>
                  <a:srgbClr val="525252"/>
                </a:solidFill>
              </a:rPr>
              <a:t>sameklē</a:t>
            </a:r>
            <a:r>
              <a:rPr lang="en-US" sz="2400" dirty="0">
                <a:solidFill>
                  <a:srgbClr val="525252"/>
                </a:solidFill>
              </a:rPr>
              <a:t> internet.</a:t>
            </a:r>
            <a:endParaRPr lang="lv"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1"/>
            <a:ext cx="5648934" cy="787789"/>
          </a:xfrm>
        </p:spPr>
        <p:txBody>
          <a:bodyPr>
            <a:normAutofit fontScale="92500"/>
          </a:bodyPr>
          <a:lstStyle/>
          <a:p>
            <a:r>
              <a:rPr lang="lv" dirty="0"/>
              <a:t>Digitālās pārslodzes uzvedība</a:t>
            </a:r>
          </a:p>
        </p:txBody>
      </p:sp>
      <p:pic>
        <p:nvPicPr>
          <p:cNvPr id="7" name="Picture Placeholder 6">
            <a:extLst>
              <a:ext uri="{FF2B5EF4-FFF2-40B4-BE49-F238E27FC236}">
                <a16:creationId xmlns:a16="http://schemas.microsoft.com/office/drawing/2014/main" id="{5723653B-227D-E2F8-1C98-D010B46312F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8610" r="8610"/>
          <a:stretch>
            <a:fillRect/>
          </a:stretch>
        </p:blipFill>
        <p:spPr/>
      </p:pic>
    </p:spTree>
    <p:extLst>
      <p:ext uri="{BB962C8B-B14F-4D97-AF65-F5344CB8AC3E}">
        <p14:creationId xmlns:p14="http://schemas.microsoft.com/office/powerpoint/2010/main" val="171506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C72985-2794-641D-FA9D-630C95FF5508}"/>
              </a:ext>
            </a:extLst>
          </p:cNvPr>
          <p:cNvSpPr>
            <a:spLocks noGrp="1"/>
          </p:cNvSpPr>
          <p:nvPr>
            <p:ph type="pic" sz="quarter" idx="15"/>
          </p:nvPr>
        </p:nvSpPr>
        <p:spPr/>
      </p:sp>
      <p:sp>
        <p:nvSpPr>
          <p:cNvPr id="4" name="Text Placeholder 3">
            <a:extLst>
              <a:ext uri="{FF2B5EF4-FFF2-40B4-BE49-F238E27FC236}">
                <a16:creationId xmlns:a16="http://schemas.microsoft.com/office/drawing/2014/main" id="{A0305757-EC31-36D4-810F-3313FC658A68}"/>
              </a:ext>
            </a:extLst>
          </p:cNvPr>
          <p:cNvSpPr>
            <a:spLocks noGrp="1"/>
          </p:cNvSpPr>
          <p:nvPr>
            <p:ph type="body" sz="quarter" idx="17"/>
          </p:nvPr>
        </p:nvSpPr>
        <p:spPr>
          <a:xfrm>
            <a:off x="218364" y="1419515"/>
            <a:ext cx="6590436" cy="3642009"/>
          </a:xfrm>
        </p:spPr>
        <p:txBody>
          <a:bodyPr/>
          <a:lstStyle/>
          <a:p>
            <a:r>
              <a:rPr lang="lv" sz="2400" dirty="0">
                <a:solidFill>
                  <a:srgbClr val="8D5B98"/>
                </a:solidFill>
              </a:rPr>
              <a:t>Apskatiet šo Teda Talka videoklipu, kurā ir </a:t>
            </a:r>
            <a:r>
              <a:rPr lang="en-US" sz="2400" dirty="0" err="1">
                <a:solidFill>
                  <a:srgbClr val="8D5B98"/>
                </a:solidFill>
              </a:rPr>
              <a:t>atspoguļota</a:t>
            </a:r>
            <a:r>
              <a:rPr lang="lv" sz="2400" dirty="0">
                <a:solidFill>
                  <a:srgbClr val="8D5B98"/>
                </a:solidFill>
              </a:rPr>
              <a:t> runātāju kognitīv</a:t>
            </a:r>
            <a:r>
              <a:rPr lang="en-US" sz="2400" dirty="0" err="1">
                <a:solidFill>
                  <a:srgbClr val="8D5B98"/>
                </a:solidFill>
              </a:rPr>
              <a:t>ās</a:t>
            </a:r>
            <a:r>
              <a:rPr lang="lv" sz="2400" dirty="0">
                <a:solidFill>
                  <a:srgbClr val="8D5B98"/>
                </a:solidFill>
              </a:rPr>
              <a:t> pārslodz</a:t>
            </a:r>
            <a:r>
              <a:rPr lang="en-US" sz="2400" dirty="0" err="1">
                <a:solidFill>
                  <a:srgbClr val="8D5B98"/>
                </a:solidFill>
              </a:rPr>
              <a:t>es</a:t>
            </a:r>
            <a:r>
              <a:rPr lang="lv" sz="2400" dirty="0">
                <a:solidFill>
                  <a:srgbClr val="8D5B98"/>
                </a:solidFill>
              </a:rPr>
              <a:t> pieredze saistībā ar digitālajām tehnoloģijām.</a:t>
            </a:r>
          </a:p>
          <a:p>
            <a:r>
              <a:rPr lang="lv" sz="2400" dirty="0">
                <a:solidFill>
                  <a:srgbClr val="F9A169"/>
                </a:solidFill>
                <a:hlinkClick r:id="rId3">
                  <a:extLst>
                    <a:ext uri="{A12FA001-AC4F-418D-AE19-62706E023703}">
                      <ahyp:hlinkClr xmlns:ahyp="http://schemas.microsoft.com/office/drawing/2018/hyperlinkcolor" val="tx"/>
                    </a:ext>
                  </a:extLst>
                </a:hlinkClick>
              </a:rPr>
              <a:t>https://www.youtube.com/watch?v=Z0ztO86ImQg</a:t>
            </a:r>
            <a:endParaRPr lang="en-IE" sz="2400" dirty="0">
              <a:solidFill>
                <a:srgbClr val="F9A169"/>
              </a:solidFill>
            </a:endParaRPr>
          </a:p>
          <a:p>
            <a:endParaRPr lang="en-IE" sz="2400" dirty="0">
              <a:solidFill>
                <a:srgbClr val="8D5B98"/>
              </a:solidFill>
            </a:endParaRPr>
          </a:p>
          <a:p>
            <a:endParaRPr lang="en-IE" sz="2800" dirty="0">
              <a:solidFill>
                <a:srgbClr val="0675AD"/>
              </a:solidFill>
            </a:endParaRPr>
          </a:p>
          <a:p>
            <a:endParaRPr lang="en-IE" sz="2800" dirty="0">
              <a:solidFill>
                <a:srgbClr val="0675AD"/>
              </a:solidFill>
            </a:endParaRPr>
          </a:p>
          <a:p>
            <a:endParaRPr lang="en-IE" dirty="0"/>
          </a:p>
        </p:txBody>
      </p:sp>
      <p:sp>
        <p:nvSpPr>
          <p:cNvPr id="5" name="Text Placeholder 4">
            <a:extLst>
              <a:ext uri="{FF2B5EF4-FFF2-40B4-BE49-F238E27FC236}">
                <a16:creationId xmlns:a16="http://schemas.microsoft.com/office/drawing/2014/main" id="{5C92E2B1-9C96-BDBC-8C8E-8DD7BA75E2AB}"/>
              </a:ext>
            </a:extLst>
          </p:cNvPr>
          <p:cNvSpPr>
            <a:spLocks noGrp="1"/>
          </p:cNvSpPr>
          <p:nvPr>
            <p:ph type="body" sz="quarter" idx="13"/>
          </p:nvPr>
        </p:nvSpPr>
        <p:spPr>
          <a:xfrm>
            <a:off x="0" y="50184"/>
            <a:ext cx="11222614" cy="1110023"/>
          </a:xfrm>
        </p:spPr>
        <p:txBody>
          <a:bodyPr>
            <a:normAutofit fontScale="92500" lnSpcReduction="10000"/>
          </a:bodyPr>
          <a:lstStyle/>
          <a:p>
            <a:r>
              <a:rPr lang="lv" dirty="0"/>
              <a:t>Skatieties video: Kognitīvā pārslodze-</a:t>
            </a:r>
          </a:p>
          <a:p>
            <a:r>
              <a:rPr lang="lv" b="1" i="0" dirty="0">
                <a:effectLst/>
                <a:latin typeface="YouTube Sans"/>
              </a:rPr>
              <a:t>Atjaunojiet savas smadzenes digitālajā laikmetā</a:t>
            </a:r>
            <a:endParaRPr lang="en-US" dirty="0"/>
          </a:p>
        </p:txBody>
      </p:sp>
      <p:pic>
        <p:nvPicPr>
          <p:cNvPr id="8" name="Graphic 7" descr="Mouse outline">
            <a:extLst>
              <a:ext uri="{FF2B5EF4-FFF2-40B4-BE49-F238E27FC236}">
                <a16:creationId xmlns:a16="http://schemas.microsoft.com/office/drawing/2014/main" id="{8AB9E757-7C27-FF90-A28C-4D75868B91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999002">
            <a:off x="11197862" y="198523"/>
            <a:ext cx="683699" cy="683699"/>
          </a:xfrm>
          <a:prstGeom prst="rect">
            <a:avLst/>
          </a:prstGeom>
        </p:spPr>
      </p:pic>
      <p:sp>
        <p:nvSpPr>
          <p:cNvPr id="9" name="TextBox 8">
            <a:extLst>
              <a:ext uri="{FF2B5EF4-FFF2-40B4-BE49-F238E27FC236}">
                <a16:creationId xmlns:a16="http://schemas.microsoft.com/office/drawing/2014/main" id="{4732B1FF-3B88-9DAC-5742-E280B617A4A4}"/>
              </a:ext>
            </a:extLst>
          </p:cNvPr>
          <p:cNvSpPr txBox="1"/>
          <p:nvPr/>
        </p:nvSpPr>
        <p:spPr>
          <a:xfrm>
            <a:off x="4926001" y="3523526"/>
            <a:ext cx="2254720" cy="523220"/>
          </a:xfrm>
          <a:prstGeom prst="rect">
            <a:avLst/>
          </a:prstGeom>
          <a:noFill/>
        </p:spPr>
        <p:txBody>
          <a:bodyPr wrap="square" rtlCol="0">
            <a:spAutoFit/>
          </a:bodyPr>
          <a:lstStyle/>
          <a:p>
            <a:r>
              <a:rPr lang="lv" sz="2800" b="1" dirty="0">
                <a:solidFill>
                  <a:srgbClr val="E78631"/>
                </a:solidFill>
              </a:rPr>
              <a:t>Noklikšķiniet, lai skatītos</a:t>
            </a:r>
            <a:endParaRPr lang="en-US" sz="2800" b="1" dirty="0">
              <a:solidFill>
                <a:srgbClr val="E78631"/>
              </a:solidFill>
            </a:endParaRPr>
          </a:p>
        </p:txBody>
      </p:sp>
      <p:pic>
        <p:nvPicPr>
          <p:cNvPr id="10" name="Graphic 9" descr="Arrow: Slight curve with solid fill">
            <a:extLst>
              <a:ext uri="{FF2B5EF4-FFF2-40B4-BE49-F238E27FC236}">
                <a16:creationId xmlns:a16="http://schemas.microsoft.com/office/drawing/2014/main" id="{E25CC574-B165-5128-E4FE-8B190A90FE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960388">
            <a:off x="10772267" y="268065"/>
            <a:ext cx="1451764" cy="1460662"/>
          </a:xfrm>
          <a:prstGeom prst="rect">
            <a:avLst/>
          </a:prstGeom>
        </p:spPr>
      </p:pic>
      <p:pic>
        <p:nvPicPr>
          <p:cNvPr id="2" name="Online Media 1" title="Cognitive overload -- rewire your brain in the digital age | Darren McNelis | TEDxTallaght">
            <a:hlinkClick r:id="" action="ppaction://media"/>
            <a:extLst>
              <a:ext uri="{FF2B5EF4-FFF2-40B4-BE49-F238E27FC236}">
                <a16:creationId xmlns:a16="http://schemas.microsoft.com/office/drawing/2014/main" id="{DD04A419-5767-5EB3-7E63-3D6867009B38}"/>
              </a:ext>
            </a:extLst>
          </p:cNvPr>
          <p:cNvPicPr>
            <a:picLocks noRot="1" noChangeAspect="1"/>
          </p:cNvPicPr>
          <p:nvPr>
            <a:videoFile r:link="rId1"/>
          </p:nvPr>
        </p:nvPicPr>
        <p:blipFill>
          <a:blip r:embed="rId8"/>
          <a:stretch>
            <a:fillRect/>
          </a:stretch>
        </p:blipFill>
        <p:spPr>
          <a:xfrm>
            <a:off x="7359871" y="1202819"/>
            <a:ext cx="4825236" cy="4075399"/>
          </a:xfrm>
          <a:prstGeom prst="rect">
            <a:avLst/>
          </a:prstGeom>
        </p:spPr>
      </p:pic>
    </p:spTree>
    <p:extLst>
      <p:ext uri="{BB962C8B-B14F-4D97-AF65-F5344CB8AC3E}">
        <p14:creationId xmlns:p14="http://schemas.microsoft.com/office/powerpoint/2010/main" val="8886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7627C6D-B174-D817-AA5A-B0D970AE8E54}"/>
              </a:ext>
            </a:extLst>
          </p:cNvPr>
          <p:cNvSpPr>
            <a:spLocks noGrp="1"/>
          </p:cNvSpPr>
          <p:nvPr>
            <p:ph type="body" sz="quarter" idx="27"/>
          </p:nvPr>
        </p:nvSpPr>
        <p:spPr>
          <a:xfrm>
            <a:off x="251448" y="1253888"/>
            <a:ext cx="5844552" cy="5111197"/>
          </a:xfrm>
        </p:spPr>
        <p:txBody>
          <a:bodyPr>
            <a:normAutofit/>
          </a:bodyPr>
          <a:lstStyle/>
          <a:p>
            <a:pPr algn="just"/>
            <a:r>
              <a:rPr lang="lv" sz="2400" dirty="0">
                <a:solidFill>
                  <a:srgbClr val="525252"/>
                </a:solidFill>
              </a:rPr>
              <a:t>Lai gan ir ļoti viegli koncentrēties uz digitālo tehnoloģiju negatīvajām pusēm, tās </a:t>
            </a:r>
            <a:r>
              <a:rPr lang="en-US" sz="2400" dirty="0" err="1">
                <a:solidFill>
                  <a:srgbClr val="525252"/>
                </a:solidFill>
              </a:rPr>
              <a:t>tomēr</a:t>
            </a:r>
            <a:r>
              <a:rPr lang="en-US" sz="2400" dirty="0">
                <a:solidFill>
                  <a:srgbClr val="525252"/>
                </a:solidFill>
              </a:rPr>
              <a:t> </a:t>
            </a:r>
            <a:r>
              <a:rPr lang="lv" sz="2400" dirty="0">
                <a:solidFill>
                  <a:srgbClr val="525252"/>
                </a:solidFill>
              </a:rPr>
              <a:t>ir būtiska mūsdienu dzīves sastāvdaļa. Lielākā daļa no mums izmantos </a:t>
            </a:r>
            <a:r>
              <a:rPr lang="en-US" sz="2400" dirty="0" err="1">
                <a:solidFill>
                  <a:srgbClr val="525252"/>
                </a:solidFill>
              </a:rPr>
              <a:t>dažādas</a:t>
            </a:r>
            <a:r>
              <a:rPr lang="lv" sz="2400" dirty="0">
                <a:solidFill>
                  <a:srgbClr val="525252"/>
                </a:solidFill>
              </a:rPr>
              <a:t> digitālās tehnoloģijas, veicot ikdienas darbus.</a:t>
            </a:r>
          </a:p>
          <a:p>
            <a:pPr algn="just"/>
            <a:r>
              <a:rPr lang="lv" sz="2400" dirty="0">
                <a:solidFill>
                  <a:srgbClr val="525252"/>
                </a:solidFill>
              </a:rPr>
              <a:t>Ir svarīgi iegūt pareizu izpratni par digitālo tehnoloģiju radītajām briesmām, taču ir arī svarīgi, lai </a:t>
            </a:r>
            <a:r>
              <a:rPr lang="en-US" sz="2400" dirty="0" err="1">
                <a:solidFill>
                  <a:srgbClr val="525252"/>
                </a:solidFill>
              </a:rPr>
              <a:t>mēs</a:t>
            </a:r>
            <a:r>
              <a:rPr lang="en-US" sz="2400" dirty="0">
                <a:solidFill>
                  <a:srgbClr val="525252"/>
                </a:solidFill>
              </a:rPr>
              <a:t> </a:t>
            </a:r>
            <a:r>
              <a:rPr lang="en-US" sz="2400" dirty="0" err="1">
                <a:solidFill>
                  <a:srgbClr val="525252"/>
                </a:solidFill>
              </a:rPr>
              <a:t>zinātu</a:t>
            </a:r>
            <a:r>
              <a:rPr lang="lv" sz="2400" dirty="0">
                <a:solidFill>
                  <a:srgbClr val="525252"/>
                </a:solidFill>
              </a:rPr>
              <a:t> paņēmien</a:t>
            </a:r>
            <a:r>
              <a:rPr lang="en-US" sz="2400" dirty="0">
                <a:solidFill>
                  <a:srgbClr val="525252"/>
                </a:solidFill>
              </a:rPr>
              <a:t>us</a:t>
            </a:r>
            <a:r>
              <a:rPr lang="lv" sz="2400" dirty="0">
                <a:solidFill>
                  <a:srgbClr val="525252"/>
                </a:solidFill>
              </a:rPr>
              <a:t> un metodes, </a:t>
            </a:r>
            <a:r>
              <a:rPr lang="en-US" sz="2400" dirty="0" err="1">
                <a:solidFill>
                  <a:srgbClr val="525252"/>
                </a:solidFill>
              </a:rPr>
              <a:t>kā</a:t>
            </a:r>
            <a:r>
              <a:rPr lang="lv" sz="2400" dirty="0">
                <a:solidFill>
                  <a:srgbClr val="525252"/>
                </a:solidFill>
              </a:rPr>
              <a:t> nodrošināt</a:t>
            </a:r>
            <a:r>
              <a:rPr lang="en-US" sz="2400" dirty="0">
                <a:solidFill>
                  <a:srgbClr val="525252"/>
                </a:solidFill>
              </a:rPr>
              <a:t> </a:t>
            </a:r>
            <a:r>
              <a:rPr lang="lv" sz="2400" dirty="0">
                <a:solidFill>
                  <a:srgbClr val="525252"/>
                </a:solidFill>
              </a:rPr>
              <a:t>digitāl</a:t>
            </a:r>
            <a:r>
              <a:rPr lang="en-US" sz="2400" dirty="0">
                <a:solidFill>
                  <a:srgbClr val="525252"/>
                </a:solidFill>
              </a:rPr>
              <a:t>o</a:t>
            </a:r>
            <a:r>
              <a:rPr lang="lv" sz="2400" dirty="0">
                <a:solidFill>
                  <a:srgbClr val="525252"/>
                </a:solidFill>
              </a:rPr>
              <a:t> tehnoloģij</a:t>
            </a:r>
            <a:r>
              <a:rPr lang="en-US" sz="2400" dirty="0">
                <a:solidFill>
                  <a:srgbClr val="525252"/>
                </a:solidFill>
              </a:rPr>
              <a:t>u</a:t>
            </a:r>
            <a:r>
              <a:rPr lang="lv" sz="2400" dirty="0">
                <a:solidFill>
                  <a:srgbClr val="525252"/>
                </a:solidFill>
              </a:rPr>
              <a:t> </a:t>
            </a:r>
            <a:r>
              <a:rPr lang="lv" dirty="0">
                <a:solidFill>
                  <a:srgbClr val="525252"/>
                </a:solidFill>
              </a:rPr>
              <a:t>izmanto</a:t>
            </a:r>
            <a:r>
              <a:rPr lang="en-US" dirty="0" err="1">
                <a:solidFill>
                  <a:srgbClr val="525252"/>
                </a:solidFill>
              </a:rPr>
              <a:t>šanu</a:t>
            </a:r>
            <a:r>
              <a:rPr lang="en-US" dirty="0">
                <a:solidFill>
                  <a:srgbClr val="525252"/>
                </a:solidFill>
              </a:rPr>
              <a:t> d</a:t>
            </a:r>
            <a:r>
              <a:rPr lang="lv" dirty="0">
                <a:solidFill>
                  <a:srgbClr val="525252"/>
                </a:solidFill>
              </a:rPr>
              <a:t>rošā </a:t>
            </a:r>
            <a:r>
              <a:rPr lang="lv" sz="2400" dirty="0">
                <a:solidFill>
                  <a:srgbClr val="525252"/>
                </a:solidFill>
              </a:rPr>
              <a:t>veidā.</a:t>
            </a:r>
          </a:p>
          <a:p>
            <a:pPr algn="just"/>
            <a:r>
              <a:rPr lang="lv" sz="2400" dirty="0">
                <a:solidFill>
                  <a:srgbClr val="525252"/>
                </a:solidFill>
              </a:rPr>
              <a:t>Sīkāk apskatīsim dažas digitālo tehnoloģiju izmantošanas negatīvās sekas un kā no tām izvairīties</a:t>
            </a:r>
            <a:r>
              <a:rPr lang="en-US" sz="2400" dirty="0">
                <a:solidFill>
                  <a:srgbClr val="525252"/>
                </a:solidFill>
              </a:rPr>
              <a:t>.</a:t>
            </a:r>
            <a:endParaRPr lang="en-IE" sz="2400" dirty="0">
              <a:solidFill>
                <a:srgbClr val="525252"/>
              </a:solidFill>
            </a:endParaRPr>
          </a:p>
        </p:txBody>
      </p:sp>
      <p:sp>
        <p:nvSpPr>
          <p:cNvPr id="5" name="Text Placeholder 4">
            <a:extLst>
              <a:ext uri="{FF2B5EF4-FFF2-40B4-BE49-F238E27FC236}">
                <a16:creationId xmlns:a16="http://schemas.microsoft.com/office/drawing/2014/main" id="{9249699E-CDEF-EA66-4CDC-4687B449B59F}"/>
              </a:ext>
            </a:extLst>
          </p:cNvPr>
          <p:cNvSpPr>
            <a:spLocks noGrp="1"/>
          </p:cNvSpPr>
          <p:nvPr>
            <p:ph type="body" sz="quarter" idx="18"/>
          </p:nvPr>
        </p:nvSpPr>
        <p:spPr>
          <a:xfrm>
            <a:off x="447066" y="309492"/>
            <a:ext cx="5648934" cy="890658"/>
          </a:xfrm>
        </p:spPr>
        <p:txBody>
          <a:bodyPr>
            <a:normAutofit fontScale="92500" lnSpcReduction="20000"/>
          </a:bodyPr>
          <a:lstStyle/>
          <a:p>
            <a:r>
              <a:rPr lang="lv" sz="3600" dirty="0"/>
              <a:t>Sagatavošanās pret tehnoloģiju negatīvajām pusēm</a:t>
            </a:r>
            <a:endParaRPr lang="en-IE" sz="3600" dirty="0"/>
          </a:p>
        </p:txBody>
      </p:sp>
      <p:pic>
        <p:nvPicPr>
          <p:cNvPr id="4" name="Picture Placeholder 3">
            <a:extLst>
              <a:ext uri="{FF2B5EF4-FFF2-40B4-BE49-F238E27FC236}">
                <a16:creationId xmlns:a16="http://schemas.microsoft.com/office/drawing/2014/main" id="{191F8240-3243-C682-80B1-FC7DF39FD1D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54" b="20854"/>
          <a:stretch>
            <a:fillRect/>
          </a:stretch>
        </p:blipFill>
        <p:spPr/>
      </p:pic>
    </p:spTree>
    <p:extLst>
      <p:ext uri="{BB962C8B-B14F-4D97-AF65-F5344CB8AC3E}">
        <p14:creationId xmlns:p14="http://schemas.microsoft.com/office/powerpoint/2010/main" val="2327273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normAutofit fontScale="92500"/>
          </a:bodyPr>
          <a:lstStyle/>
          <a:p>
            <a:r>
              <a:rPr lang="lv" sz="3600" dirty="0"/>
              <a:t>Digitālā</a:t>
            </a:r>
            <a:r>
              <a:rPr lang="en-US" sz="3600" dirty="0"/>
              <a:t>s</a:t>
            </a:r>
            <a:r>
              <a:rPr lang="lv" sz="3600" dirty="0"/>
              <a:t> uzmanības novēršana</a:t>
            </a:r>
            <a:endParaRPr lang="en-IE" sz="3600" dirty="0"/>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95534" y="1146816"/>
            <a:ext cx="5709843" cy="4493538"/>
          </a:xfrm>
          <a:prstGeom prst="rect">
            <a:avLst/>
          </a:prstGeom>
          <a:noFill/>
        </p:spPr>
        <p:txBody>
          <a:bodyPr wrap="square">
            <a:spAutoFit/>
          </a:bodyPr>
          <a:lstStyle/>
          <a:p>
            <a:pPr algn="just"/>
            <a:r>
              <a:rPr lang="lv" sz="2200" dirty="0">
                <a:solidFill>
                  <a:srgbClr val="404040"/>
                </a:solidFill>
              </a:rPr>
              <a:t>Digitālā</a:t>
            </a:r>
            <a:r>
              <a:rPr lang="en-US" sz="2200" dirty="0">
                <a:solidFill>
                  <a:srgbClr val="404040"/>
                </a:solidFill>
              </a:rPr>
              <a:t>s</a:t>
            </a:r>
            <a:r>
              <a:rPr lang="lv" sz="2200" dirty="0">
                <a:solidFill>
                  <a:srgbClr val="404040"/>
                </a:solidFill>
              </a:rPr>
              <a:t> uzmanības novēršana ir tad, kad digitālo ierīci (viedtālruni, klēpjdatoru, planšetdatoru) izmantoj</a:t>
            </a:r>
            <a:r>
              <a:rPr lang="en-US" sz="2200" dirty="0">
                <a:solidFill>
                  <a:srgbClr val="404040"/>
                </a:solidFill>
              </a:rPr>
              <a:t>am,</a:t>
            </a:r>
            <a:r>
              <a:rPr lang="lv" sz="2200" dirty="0">
                <a:solidFill>
                  <a:srgbClr val="404040"/>
                </a:solidFill>
              </a:rPr>
              <a:t> vienlaikus iesaistoties citā darbībā.</a:t>
            </a:r>
          </a:p>
          <a:p>
            <a:pPr algn="just"/>
            <a:endParaRPr lang="en-US" sz="2200" dirty="0">
              <a:solidFill>
                <a:srgbClr val="404040"/>
              </a:solidFill>
            </a:endParaRPr>
          </a:p>
          <a:p>
            <a:pPr algn="just"/>
            <a:r>
              <a:rPr lang="lv" sz="2200" dirty="0">
                <a:solidFill>
                  <a:srgbClr val="404040"/>
                </a:solidFill>
              </a:rPr>
              <a:t>Tas notiek, ja digitālās ierīces tiek izmantotas darbībām, kas nav saistītas ar </a:t>
            </a:r>
            <a:r>
              <a:rPr lang="en-US" sz="2200" dirty="0" err="1">
                <a:solidFill>
                  <a:srgbClr val="404040"/>
                </a:solidFill>
              </a:rPr>
              <a:t>tiešā</a:t>
            </a:r>
            <a:r>
              <a:rPr lang="en-US" sz="2200" dirty="0">
                <a:solidFill>
                  <a:srgbClr val="404040"/>
                </a:solidFill>
              </a:rPr>
              <a:t> </a:t>
            </a:r>
            <a:r>
              <a:rPr lang="lv" sz="2200" dirty="0">
                <a:solidFill>
                  <a:srgbClr val="404040"/>
                </a:solidFill>
              </a:rPr>
              <a:t>darba </a:t>
            </a:r>
            <a:r>
              <a:rPr lang="en-US" sz="2200" dirty="0" err="1">
                <a:solidFill>
                  <a:srgbClr val="404040"/>
                </a:solidFill>
              </a:rPr>
              <a:t>izpildi</a:t>
            </a:r>
            <a:r>
              <a:rPr lang="lv" sz="2200" dirty="0">
                <a:solidFill>
                  <a:srgbClr val="404040"/>
                </a:solidFill>
              </a:rPr>
              <a:t>. T</a:t>
            </a:r>
            <a:r>
              <a:rPr lang="en-US" sz="2200" dirty="0">
                <a:solidFill>
                  <a:srgbClr val="404040"/>
                </a:solidFill>
              </a:rPr>
              <a:t>ā </a:t>
            </a:r>
            <a:r>
              <a:rPr lang="en-US" sz="2200" dirty="0" err="1">
                <a:solidFill>
                  <a:srgbClr val="404040"/>
                </a:solidFill>
              </a:rPr>
              <a:t>ir</a:t>
            </a:r>
            <a:r>
              <a:rPr lang="lv" sz="2200" dirty="0">
                <a:solidFill>
                  <a:srgbClr val="404040"/>
                </a:solidFill>
              </a:rPr>
              <a:t> īsziņ</a:t>
            </a:r>
            <a:r>
              <a:rPr lang="en-US" sz="2200" dirty="0">
                <a:solidFill>
                  <a:srgbClr val="404040"/>
                </a:solidFill>
              </a:rPr>
              <a:t>u</a:t>
            </a:r>
            <a:r>
              <a:rPr lang="lv" sz="2200" dirty="0">
                <a:solidFill>
                  <a:srgbClr val="404040"/>
                </a:solidFill>
              </a:rPr>
              <a:t>, e-pastu sūtīšan</a:t>
            </a:r>
            <a:r>
              <a:rPr lang="en-US" sz="2200" dirty="0">
                <a:solidFill>
                  <a:srgbClr val="404040"/>
                </a:solidFill>
              </a:rPr>
              <a:t>a</a:t>
            </a:r>
            <a:r>
              <a:rPr lang="lv" sz="2200" dirty="0">
                <a:solidFill>
                  <a:srgbClr val="404040"/>
                </a:solidFill>
              </a:rPr>
              <a:t>, sērfošan</a:t>
            </a:r>
            <a:r>
              <a:rPr lang="en-US" sz="2200" dirty="0">
                <a:solidFill>
                  <a:srgbClr val="404040"/>
                </a:solidFill>
              </a:rPr>
              <a:t>a</a:t>
            </a:r>
            <a:r>
              <a:rPr lang="lv" sz="2200" dirty="0">
                <a:solidFill>
                  <a:srgbClr val="404040"/>
                </a:solidFill>
              </a:rPr>
              <a:t> tīmeklī, sociālo mediju izmantošan</a:t>
            </a:r>
            <a:r>
              <a:rPr lang="en-US" sz="2200" dirty="0">
                <a:solidFill>
                  <a:srgbClr val="404040"/>
                </a:solidFill>
              </a:rPr>
              <a:t>a</a:t>
            </a:r>
            <a:r>
              <a:rPr lang="lv" sz="2200" dirty="0">
                <a:solidFill>
                  <a:srgbClr val="404040"/>
                </a:solidFill>
              </a:rPr>
              <a:t> un spēļu spēlēšan</a:t>
            </a:r>
            <a:r>
              <a:rPr lang="en-US" sz="2200" dirty="0">
                <a:solidFill>
                  <a:srgbClr val="404040"/>
                </a:solidFill>
              </a:rPr>
              <a:t>a</a:t>
            </a:r>
            <a:r>
              <a:rPr lang="lv" sz="2200" dirty="0">
                <a:solidFill>
                  <a:srgbClr val="404040"/>
                </a:solidFill>
              </a:rPr>
              <a:t>.</a:t>
            </a:r>
          </a:p>
          <a:p>
            <a:pPr algn="just"/>
            <a:endParaRPr lang="en-US" sz="2200" dirty="0">
              <a:solidFill>
                <a:srgbClr val="404040"/>
              </a:solidFill>
            </a:endParaRPr>
          </a:p>
          <a:p>
            <a:pPr algn="just"/>
            <a:r>
              <a:rPr lang="lv" sz="2200" dirty="0">
                <a:solidFill>
                  <a:srgbClr val="404040"/>
                </a:solidFill>
              </a:rPr>
              <a:t>Pandēmijas izraisītās digitalizācijas dēļ</a:t>
            </a:r>
            <a:r>
              <a:rPr lang="en-US" sz="2200" dirty="0">
                <a:solidFill>
                  <a:srgbClr val="404040"/>
                </a:solidFill>
              </a:rPr>
              <a:t>, </a:t>
            </a:r>
            <a:r>
              <a:rPr lang="en-US" sz="2200" dirty="0" err="1">
                <a:solidFill>
                  <a:srgbClr val="404040"/>
                </a:solidFill>
              </a:rPr>
              <a:t>piemēram</a:t>
            </a:r>
            <a:r>
              <a:rPr lang="en-US" sz="2200" dirty="0">
                <a:solidFill>
                  <a:srgbClr val="404040"/>
                </a:solidFill>
              </a:rPr>
              <a:t>, </a:t>
            </a:r>
            <a:r>
              <a:rPr lang="lv" sz="2200" dirty="0">
                <a:solidFill>
                  <a:srgbClr val="404040"/>
                </a:solidFill>
              </a:rPr>
              <a:t> ir viegli pārņemt ieradumu pārbaudīt tālruni, skatoties televizoru.</a:t>
            </a:r>
          </a:p>
        </p:txBody>
      </p:sp>
      <p:pic>
        <p:nvPicPr>
          <p:cNvPr id="3" name="Picture Placeholder 2">
            <a:extLst>
              <a:ext uri="{FF2B5EF4-FFF2-40B4-BE49-F238E27FC236}">
                <a16:creationId xmlns:a16="http://schemas.microsoft.com/office/drawing/2014/main" id="{ECE2E827-F887-7C84-AEDD-B620773B86A5}"/>
              </a:ext>
            </a:extLst>
          </p:cNvPr>
          <p:cNvPicPr>
            <a:picLocks noGrp="1" noChangeAspect="1"/>
          </p:cNvPicPr>
          <p:nvPr>
            <p:ph type="pic" sz="quarter" idx="17"/>
          </p:nvPr>
        </p:nvPicPr>
        <p:blipFill>
          <a:blip r:embed="rId2"/>
          <a:srcRect t="14964" b="14964"/>
          <a:stretch>
            <a:fillRect/>
          </a:stretch>
        </p:blipFill>
        <p:spPr>
          <a:xfrm>
            <a:off x="6421438" y="874713"/>
            <a:ext cx="5770562" cy="5038725"/>
          </a:xfrm>
          <a:prstGeom prst="rect">
            <a:avLst/>
          </a:prstGeom>
        </p:spPr>
      </p:pic>
    </p:spTree>
    <p:extLst>
      <p:ext uri="{BB962C8B-B14F-4D97-AF65-F5344CB8AC3E}">
        <p14:creationId xmlns:p14="http://schemas.microsoft.com/office/powerpoint/2010/main" val="88810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753764"/>
          </a:xfrm>
        </p:spPr>
        <p:txBody>
          <a:bodyPr>
            <a:normAutofit fontScale="92500"/>
          </a:bodyPr>
          <a:lstStyle/>
          <a:p>
            <a:r>
              <a:rPr lang="lv" dirty="0">
                <a:solidFill>
                  <a:srgbClr val="F9A169"/>
                </a:solidFill>
              </a:rPr>
              <a:t>Digitālās </a:t>
            </a:r>
            <a:r>
              <a:rPr lang="en-US" dirty="0" err="1">
                <a:solidFill>
                  <a:srgbClr val="F9A169"/>
                </a:solidFill>
              </a:rPr>
              <a:t>uzmanības</a:t>
            </a:r>
            <a:r>
              <a:rPr lang="lv" dirty="0">
                <a:solidFill>
                  <a:srgbClr val="F9A169"/>
                </a:solidFill>
              </a:rPr>
              <a:t> pārvaldība</a:t>
            </a:r>
          </a:p>
        </p:txBody>
      </p:sp>
      <p:sp>
        <p:nvSpPr>
          <p:cNvPr id="8" name="TextBox 7">
            <a:extLst>
              <a:ext uri="{FF2B5EF4-FFF2-40B4-BE49-F238E27FC236}">
                <a16:creationId xmlns:a16="http://schemas.microsoft.com/office/drawing/2014/main" id="{362EE83E-0C8B-1160-1685-D85B537B1A06}"/>
              </a:ext>
            </a:extLst>
          </p:cNvPr>
          <p:cNvSpPr txBox="1"/>
          <p:nvPr/>
        </p:nvSpPr>
        <p:spPr>
          <a:xfrm>
            <a:off x="0" y="1341784"/>
            <a:ext cx="6096000" cy="4832092"/>
          </a:xfrm>
          <a:prstGeom prst="rect">
            <a:avLst/>
          </a:prstGeom>
          <a:noFill/>
        </p:spPr>
        <p:txBody>
          <a:bodyPr wrap="square">
            <a:spAutoFit/>
          </a:bodyPr>
          <a:lstStyle/>
          <a:p>
            <a:r>
              <a:rPr lang="lv" sz="2200" dirty="0">
                <a:solidFill>
                  <a:srgbClr val="404040"/>
                </a:solidFill>
              </a:rPr>
              <a:t>Viens no labākajiem veidiem, kā pārvaldīt digitālo uzmanību, ir īslaicīgi atvienoties no tehnoloģijām, kas samazina digitālo uzmanību.</a:t>
            </a:r>
            <a:endParaRPr lang="en-US" sz="2200" dirty="0">
              <a:solidFill>
                <a:srgbClr val="404040"/>
              </a:solidFill>
            </a:endParaRPr>
          </a:p>
          <a:p>
            <a:endParaRPr lang="lv" sz="2200" dirty="0">
              <a:solidFill>
                <a:srgbClr val="404040"/>
              </a:solidFill>
            </a:endParaRPr>
          </a:p>
          <a:p>
            <a:r>
              <a:rPr lang="lv" sz="2200" dirty="0">
                <a:solidFill>
                  <a:srgbClr val="404040"/>
                </a:solidFill>
              </a:rPr>
              <a:t>Lai gan spēja veikt vairākus uzdevumus daudziem tiek uzskatīta par pozitīvu īpašību, t</a:t>
            </a:r>
            <a:r>
              <a:rPr lang="en-US" sz="2200" dirty="0">
                <a:solidFill>
                  <a:srgbClr val="404040"/>
                </a:solidFill>
              </a:rPr>
              <a:t>as</a:t>
            </a:r>
            <a:r>
              <a:rPr lang="lv" sz="2200" dirty="0">
                <a:solidFill>
                  <a:srgbClr val="404040"/>
                </a:solidFill>
              </a:rPr>
              <a:t> ir arī galvenais digitāli izraisītā stresa avots, ko var kontrolēt, tiklīdz </a:t>
            </a:r>
            <a:r>
              <a:rPr lang="en-US" sz="2200" dirty="0" err="1">
                <a:solidFill>
                  <a:srgbClr val="404040"/>
                </a:solidFill>
              </a:rPr>
              <a:t>spējam</a:t>
            </a:r>
            <a:r>
              <a:rPr lang="en-US" sz="2200" dirty="0">
                <a:solidFill>
                  <a:srgbClr val="404040"/>
                </a:solidFill>
              </a:rPr>
              <a:t> </a:t>
            </a:r>
            <a:r>
              <a:rPr lang="en-US" sz="2200" dirty="0" err="1">
                <a:solidFill>
                  <a:srgbClr val="404040"/>
                </a:solidFill>
              </a:rPr>
              <a:t>regulāri</a:t>
            </a:r>
            <a:r>
              <a:rPr lang="en-US" sz="2200" dirty="0">
                <a:solidFill>
                  <a:srgbClr val="404040"/>
                </a:solidFill>
              </a:rPr>
              <a:t> </a:t>
            </a:r>
            <a:r>
              <a:rPr lang="lv" sz="2200" dirty="0">
                <a:solidFill>
                  <a:srgbClr val="404040"/>
                </a:solidFill>
              </a:rPr>
              <a:t>ieturēt pārtraukumus.</a:t>
            </a:r>
            <a:endParaRPr lang="en-US" sz="2200" dirty="0">
              <a:solidFill>
                <a:srgbClr val="404040"/>
              </a:solidFill>
            </a:endParaRPr>
          </a:p>
          <a:p>
            <a:endParaRPr lang="lv" sz="2200" dirty="0">
              <a:solidFill>
                <a:srgbClr val="404040"/>
              </a:solidFill>
            </a:endParaRPr>
          </a:p>
          <a:p>
            <a:r>
              <a:rPr lang="lv" sz="2200" dirty="0">
                <a:solidFill>
                  <a:srgbClr val="404040"/>
                </a:solidFill>
              </a:rPr>
              <a:t>Kad esam sākuši redzēt atšķirību, ko rada ierīču atvienošana, iespējams, vēlēsities apmainīt savu pastāvīgo ziņu plūsmas </a:t>
            </a:r>
            <a:r>
              <a:rPr lang="en-US" sz="2200" dirty="0" err="1">
                <a:solidFill>
                  <a:srgbClr val="404040"/>
                </a:solidFill>
              </a:rPr>
              <a:t>skatīšanu</a:t>
            </a:r>
            <a:r>
              <a:rPr lang="lv" sz="2200" dirty="0">
                <a:solidFill>
                  <a:srgbClr val="404040"/>
                </a:solidFill>
              </a:rPr>
              <a:t> un reakcijas uz paziņojumiem, lai dzīvotu bez digitāliem traucējumiem.</a:t>
            </a:r>
          </a:p>
        </p:txBody>
      </p:sp>
      <p:pic>
        <p:nvPicPr>
          <p:cNvPr id="9" name="Picture Placeholder 8">
            <a:extLst>
              <a:ext uri="{FF2B5EF4-FFF2-40B4-BE49-F238E27FC236}">
                <a16:creationId xmlns:a16="http://schemas.microsoft.com/office/drawing/2014/main" id="{24468636-A43C-8EBE-E20A-F82CCDA0B32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1192232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lstStyle/>
          <a:p>
            <a:r>
              <a:rPr lang="lv" sz="3600" dirty="0"/>
              <a:t>Kas ir uzmanības diapazons?</a:t>
            </a:r>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447066" y="1146816"/>
            <a:ext cx="5358311" cy="4832092"/>
          </a:xfrm>
          <a:prstGeom prst="rect">
            <a:avLst/>
          </a:prstGeom>
          <a:noFill/>
        </p:spPr>
        <p:txBody>
          <a:bodyPr wrap="square">
            <a:spAutoFit/>
          </a:bodyPr>
          <a:lstStyle/>
          <a:p>
            <a:pPr algn="just"/>
            <a:r>
              <a:rPr lang="lv" sz="2200" dirty="0">
                <a:solidFill>
                  <a:srgbClr val="404040"/>
                </a:solidFill>
              </a:rPr>
              <a:t>Jūsu uzmanības diapazons ir laiks, kad varat koncentrēties uz uzdevumu, pirms jūtat, ka jums ir nepieciešams pārtraukums vai esat apjucis.</a:t>
            </a:r>
          </a:p>
          <a:p>
            <a:pPr algn="just"/>
            <a:endParaRPr lang="en-US" sz="2200" dirty="0">
              <a:solidFill>
                <a:srgbClr val="404040"/>
              </a:solidFill>
            </a:endParaRPr>
          </a:p>
          <a:p>
            <a:pPr algn="just"/>
            <a:r>
              <a:rPr lang="lv" sz="2200" dirty="0">
                <a:solidFill>
                  <a:srgbClr val="404040"/>
                </a:solidFill>
              </a:rPr>
              <a:t>Šis laiks var atšķirties atkarībā no personas. Ir grūti noteikt precīzu katras personas uzmanības ilgumu, jo tas var būt atkarīgs no uzdevuma sarežģītības un katras personas dabiskajām kognitīvajām spējām.</a:t>
            </a:r>
          </a:p>
          <a:p>
            <a:pPr algn="just"/>
            <a:endParaRPr lang="en-US" sz="2200" dirty="0">
              <a:solidFill>
                <a:srgbClr val="404040"/>
              </a:solidFill>
            </a:endParaRPr>
          </a:p>
          <a:p>
            <a:pPr algn="just"/>
            <a:r>
              <a:rPr lang="lv" sz="2200" dirty="0">
                <a:solidFill>
                  <a:srgbClr val="404040"/>
                </a:solidFill>
              </a:rPr>
              <a:t>Apskatiet šo slaidu, lai iegūtu dažus padomus par to, kā uzlabot uzmanību, izmantojot digitālās tehnoloģijas.</a:t>
            </a:r>
          </a:p>
        </p:txBody>
      </p:sp>
      <p:pic>
        <p:nvPicPr>
          <p:cNvPr id="6" name="Picture Placeholder 6">
            <a:extLst>
              <a:ext uri="{FF2B5EF4-FFF2-40B4-BE49-F238E27FC236}">
                <a16:creationId xmlns:a16="http://schemas.microsoft.com/office/drawing/2014/main" id="{55070027-9FE8-AD8B-D8A4-8F81DE47AFD3}"/>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a:xfrm>
            <a:off x="6421438" y="874713"/>
            <a:ext cx="5770562" cy="5038725"/>
          </a:xfrm>
        </p:spPr>
      </p:pic>
    </p:spTree>
    <p:extLst>
      <p:ext uri="{BB962C8B-B14F-4D97-AF65-F5344CB8AC3E}">
        <p14:creationId xmlns:p14="http://schemas.microsoft.com/office/powerpoint/2010/main" val="93508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5005814" y="4801979"/>
            <a:ext cx="7186186" cy="3543114"/>
          </a:xfrm>
        </p:spPr>
        <p:txBody>
          <a:bodyPr/>
          <a:lstStyle/>
          <a:p>
            <a:r>
              <a:rPr lang="lv" sz="3600" dirty="0"/>
              <a:t>1. tēma – Personas datu un privātuma aizsardzība</a:t>
            </a:r>
            <a:endParaRPr lang="en-IE" dirty="0"/>
          </a:p>
        </p:txBody>
      </p:sp>
      <p:pic>
        <p:nvPicPr>
          <p:cNvPr id="4" name="Picture Placeholder 3">
            <a:extLst>
              <a:ext uri="{FF2B5EF4-FFF2-40B4-BE49-F238E27FC236}">
                <a16:creationId xmlns:a16="http://schemas.microsoft.com/office/drawing/2014/main" id="{89E05246-E1F6-D2A4-9A50-432BA9E4E62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1531" b="11531"/>
          <a:stretch>
            <a:fillRect/>
          </a:stretch>
        </p:blipFill>
        <p:spPr/>
      </p:pic>
    </p:spTree>
    <p:extLst>
      <p:ext uri="{BB962C8B-B14F-4D97-AF65-F5344CB8AC3E}">
        <p14:creationId xmlns:p14="http://schemas.microsoft.com/office/powerpoint/2010/main" val="31523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565579"/>
          </a:xfrm>
        </p:spPr>
        <p:txBody>
          <a:bodyPr>
            <a:normAutofit fontScale="77500" lnSpcReduction="20000"/>
          </a:bodyPr>
          <a:lstStyle/>
          <a:p>
            <a:r>
              <a:rPr lang="lv" dirty="0">
                <a:solidFill>
                  <a:srgbClr val="F9A169"/>
                </a:solidFill>
              </a:rPr>
              <a:t>Jūsu uzmanības līmeņa uzlabošana</a:t>
            </a:r>
          </a:p>
        </p:txBody>
      </p:sp>
      <p:sp>
        <p:nvSpPr>
          <p:cNvPr id="8" name="TextBox 7">
            <a:extLst>
              <a:ext uri="{FF2B5EF4-FFF2-40B4-BE49-F238E27FC236}">
                <a16:creationId xmlns:a16="http://schemas.microsoft.com/office/drawing/2014/main" id="{362EE83E-0C8B-1160-1685-D85B537B1A06}"/>
              </a:ext>
            </a:extLst>
          </p:cNvPr>
          <p:cNvSpPr txBox="1"/>
          <p:nvPr/>
        </p:nvSpPr>
        <p:spPr>
          <a:xfrm>
            <a:off x="324969" y="1063256"/>
            <a:ext cx="5925705" cy="5262979"/>
          </a:xfrm>
          <a:prstGeom prst="rect">
            <a:avLst/>
          </a:prstGeom>
          <a:noFill/>
        </p:spPr>
        <p:txBody>
          <a:bodyPr wrap="square">
            <a:spAutoFit/>
          </a:bodyPr>
          <a:lstStyle/>
          <a:p>
            <a:pPr algn="just"/>
            <a:r>
              <a:rPr lang="lv" sz="2400" dirty="0">
                <a:solidFill>
                  <a:srgbClr val="404040"/>
                </a:solidFill>
              </a:rPr>
              <a:t>Šie ir daži ieteikumi, kā palielināt uzmanību:</a:t>
            </a:r>
          </a:p>
          <a:p>
            <a:pPr algn="just"/>
            <a:endParaRPr lang="en-US" sz="2400" b="1" dirty="0">
              <a:solidFill>
                <a:srgbClr val="0675AD"/>
              </a:solidFill>
            </a:endParaRPr>
          </a:p>
          <a:p>
            <a:pPr algn="just"/>
            <a:r>
              <a:rPr lang="lv" sz="2400" b="1" dirty="0">
                <a:solidFill>
                  <a:srgbClr val="0675AD"/>
                </a:solidFill>
              </a:rPr>
              <a:t>Praktizējiet uzmanīgu klausīšanos</a:t>
            </a:r>
            <a:r>
              <a:rPr lang="lv" sz="2400" dirty="0">
                <a:solidFill>
                  <a:srgbClr val="404040"/>
                </a:solidFill>
              </a:rPr>
              <a:t>. Viens no veidiem, kā mēs varam uzlabot </a:t>
            </a:r>
            <a:r>
              <a:rPr lang="en-US" sz="2400" dirty="0">
                <a:solidFill>
                  <a:srgbClr val="404040"/>
                </a:solidFill>
              </a:rPr>
              <a:t>un </a:t>
            </a:r>
            <a:r>
              <a:rPr lang="en-US" sz="2400" dirty="0" err="1">
                <a:solidFill>
                  <a:srgbClr val="404040"/>
                </a:solidFill>
              </a:rPr>
              <a:t>paildzināt</a:t>
            </a:r>
            <a:r>
              <a:rPr lang="en-US" sz="2400" dirty="0">
                <a:solidFill>
                  <a:srgbClr val="404040"/>
                </a:solidFill>
              </a:rPr>
              <a:t> </a:t>
            </a:r>
            <a:r>
              <a:rPr lang="lv" sz="2400" dirty="0">
                <a:solidFill>
                  <a:srgbClr val="404040"/>
                </a:solidFill>
              </a:rPr>
              <a:t>savu uzmanību, ir praktizēt aktīvu, uzmanīgu klausīšanos. Tas palīdz koncentrēt prāta spēju saņemt un absorbēt informāciju.</a:t>
            </a:r>
            <a:endParaRPr lang="en-US" sz="2400" dirty="0">
              <a:solidFill>
                <a:srgbClr val="404040"/>
              </a:solidFill>
            </a:endParaRPr>
          </a:p>
          <a:p>
            <a:pPr algn="just"/>
            <a:endParaRPr lang="lv" sz="2400" dirty="0">
              <a:solidFill>
                <a:srgbClr val="404040"/>
              </a:solidFill>
            </a:endParaRPr>
          </a:p>
          <a:p>
            <a:pPr algn="just"/>
            <a:r>
              <a:rPr lang="lv" sz="2400" b="1" dirty="0">
                <a:solidFill>
                  <a:srgbClr val="0675AD"/>
                </a:solidFill>
              </a:rPr>
              <a:t>Vairāk laika veltiet lasīšanai</a:t>
            </a:r>
            <a:r>
              <a:rPr lang="lv" sz="2400" dirty="0">
                <a:solidFill>
                  <a:srgbClr val="404040"/>
                </a:solidFill>
              </a:rPr>
              <a:t>. </a:t>
            </a:r>
            <a:r>
              <a:rPr lang="en-US" sz="2400" dirty="0">
                <a:solidFill>
                  <a:srgbClr val="404040"/>
                </a:solidFill>
              </a:rPr>
              <a:t>V</a:t>
            </a:r>
            <a:r>
              <a:rPr lang="lv" sz="2400" dirty="0">
                <a:solidFill>
                  <a:srgbClr val="404040"/>
                </a:solidFill>
              </a:rPr>
              <a:t>eids, kā uzlabot mūsu prāta koncentrēšanās spēju, ir uzmanīga lasīšana. ...</a:t>
            </a:r>
            <a:endParaRPr lang="en-US" sz="2400" dirty="0">
              <a:solidFill>
                <a:srgbClr val="404040"/>
              </a:solidFill>
            </a:endParaRPr>
          </a:p>
          <a:p>
            <a:pPr algn="just"/>
            <a:endParaRPr lang="lv" sz="2400" dirty="0">
              <a:solidFill>
                <a:srgbClr val="404040"/>
              </a:solidFill>
            </a:endParaRPr>
          </a:p>
          <a:p>
            <a:pPr algn="just"/>
            <a:r>
              <a:rPr lang="lv" sz="2400" b="1" dirty="0">
                <a:solidFill>
                  <a:srgbClr val="0675AD"/>
                </a:solidFill>
              </a:rPr>
              <a:t>Fiziskā aktivitāte </a:t>
            </a:r>
            <a:r>
              <a:rPr lang="lv" sz="2400" dirty="0">
                <a:solidFill>
                  <a:srgbClr val="404040"/>
                </a:solidFill>
              </a:rPr>
              <a:t>. Vēl viens veids, kā palielināt mūsu uzmanību, ir mēren</a:t>
            </a:r>
            <a:r>
              <a:rPr lang="en-US" sz="2400" dirty="0" err="1">
                <a:solidFill>
                  <a:srgbClr val="404040"/>
                </a:solidFill>
              </a:rPr>
              <a:t>i</a:t>
            </a:r>
            <a:r>
              <a:rPr lang="en-US" sz="2400" dirty="0">
                <a:solidFill>
                  <a:srgbClr val="404040"/>
                </a:solidFill>
              </a:rPr>
              <a:t> </a:t>
            </a:r>
            <a:r>
              <a:rPr lang="en-US" sz="2400" dirty="0" err="1">
                <a:solidFill>
                  <a:srgbClr val="404040"/>
                </a:solidFill>
              </a:rPr>
              <a:t>fiziski</a:t>
            </a:r>
            <a:r>
              <a:rPr lang="lv" sz="2400" dirty="0">
                <a:solidFill>
                  <a:srgbClr val="404040"/>
                </a:solidFill>
              </a:rPr>
              <a:t> vingrinājum</a:t>
            </a:r>
            <a:r>
              <a:rPr lang="en-US" sz="2400" dirty="0" err="1">
                <a:solidFill>
                  <a:srgbClr val="404040"/>
                </a:solidFill>
              </a:rPr>
              <a:t>i</a:t>
            </a:r>
            <a:r>
              <a:rPr lang="lv" sz="2400" dirty="0">
                <a:solidFill>
                  <a:srgbClr val="404040"/>
                </a:solidFill>
              </a:rPr>
              <a:t>.</a:t>
            </a:r>
          </a:p>
        </p:txBody>
      </p:sp>
      <p:pic>
        <p:nvPicPr>
          <p:cNvPr id="4" name="Picture Placeholder 3">
            <a:extLst>
              <a:ext uri="{FF2B5EF4-FFF2-40B4-BE49-F238E27FC236}">
                <a16:creationId xmlns:a16="http://schemas.microsoft.com/office/drawing/2014/main" id="{7635530D-1DEA-0337-9F2B-F387660AA8A0}"/>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20894" b="20894"/>
          <a:stretch>
            <a:fillRect/>
          </a:stretch>
        </p:blipFill>
        <p:spPr/>
      </p:pic>
    </p:spTree>
    <p:extLst>
      <p:ext uri="{BB962C8B-B14F-4D97-AF65-F5344CB8AC3E}">
        <p14:creationId xmlns:p14="http://schemas.microsoft.com/office/powerpoint/2010/main" val="316430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2"/>
            <a:ext cx="5648934" cy="565579"/>
          </a:xfrm>
        </p:spPr>
        <p:txBody>
          <a:bodyPr>
            <a:normAutofit lnSpcReduction="10000"/>
          </a:bodyPr>
          <a:lstStyle/>
          <a:p>
            <a:r>
              <a:rPr lang="lv" dirty="0">
                <a:solidFill>
                  <a:srgbClr val="F9A169"/>
                </a:solidFill>
              </a:rPr>
              <a:t>Daudzu</a:t>
            </a:r>
            <a:r>
              <a:rPr lang="en-US" dirty="0">
                <a:solidFill>
                  <a:srgbClr val="F9A169"/>
                </a:solidFill>
              </a:rPr>
              <a:t> u</a:t>
            </a:r>
            <a:r>
              <a:rPr lang="lv" dirty="0">
                <a:solidFill>
                  <a:srgbClr val="F9A169"/>
                </a:solidFill>
              </a:rPr>
              <a:t>zdevumu veikšana</a:t>
            </a:r>
          </a:p>
        </p:txBody>
      </p:sp>
      <p:sp>
        <p:nvSpPr>
          <p:cNvPr id="8" name="TextBox 7">
            <a:extLst>
              <a:ext uri="{FF2B5EF4-FFF2-40B4-BE49-F238E27FC236}">
                <a16:creationId xmlns:a16="http://schemas.microsoft.com/office/drawing/2014/main" id="{362EE83E-0C8B-1160-1685-D85B537B1A06}"/>
              </a:ext>
            </a:extLst>
          </p:cNvPr>
          <p:cNvSpPr txBox="1"/>
          <p:nvPr/>
        </p:nvSpPr>
        <p:spPr>
          <a:xfrm>
            <a:off x="151948" y="875071"/>
            <a:ext cx="6239170" cy="5632311"/>
          </a:xfrm>
          <a:prstGeom prst="rect">
            <a:avLst/>
          </a:prstGeom>
          <a:noFill/>
        </p:spPr>
        <p:txBody>
          <a:bodyPr wrap="square">
            <a:spAutoFit/>
          </a:bodyPr>
          <a:lstStyle/>
          <a:p>
            <a:pPr algn="just"/>
            <a:r>
              <a:rPr lang="lv" sz="2400" dirty="0">
                <a:solidFill>
                  <a:srgbClr val="404040"/>
                </a:solidFill>
              </a:rPr>
              <a:t>Šķiet, ka vairāku uzdevumu veikšana ir lielisks veids, kā paveikt daudz vienlaikus, taču pētījumi liecina, ka mūsu smadzenes ne tuvu nespēj tikt galā ar vairākiem uzdevumiem, kā mums patīk domāt.</a:t>
            </a:r>
          </a:p>
          <a:p>
            <a:pPr algn="just"/>
            <a:endParaRPr lang="en-US" sz="2400" dirty="0">
              <a:solidFill>
                <a:srgbClr val="404040"/>
              </a:solidFill>
            </a:endParaRPr>
          </a:p>
          <a:p>
            <a:pPr algn="just"/>
            <a:r>
              <a:rPr lang="lv" sz="2400" dirty="0">
                <a:solidFill>
                  <a:srgbClr val="404040"/>
                </a:solidFill>
              </a:rPr>
              <a:t>Faktiski daži pētījumi liecina, ka vairāk</a:t>
            </a:r>
            <a:r>
              <a:rPr lang="en-US" sz="2400" dirty="0">
                <a:solidFill>
                  <a:srgbClr val="404040"/>
                </a:solidFill>
              </a:rPr>
              <a:t>u </a:t>
            </a:r>
            <a:r>
              <a:rPr lang="lv" sz="2400" dirty="0">
                <a:solidFill>
                  <a:srgbClr val="404040"/>
                </a:solidFill>
              </a:rPr>
              <a:t>uzdevumu veikšana var kavēt mūsu produktivitāti, samazinot mūsu izpratni, uzmanību un vispārējo veiktspēju.</a:t>
            </a:r>
          </a:p>
          <a:p>
            <a:pPr algn="just"/>
            <a:endParaRPr lang="en-US" sz="2400" dirty="0">
              <a:solidFill>
                <a:srgbClr val="404040"/>
              </a:solidFill>
            </a:endParaRPr>
          </a:p>
          <a:p>
            <a:pPr algn="just"/>
            <a:r>
              <a:rPr lang="lv" sz="2400" dirty="0">
                <a:solidFill>
                  <a:srgbClr val="404040"/>
                </a:solidFill>
              </a:rPr>
              <a:t>Cilvēki, kas veic vairākus uzdevumus, ir vairāk izklaidīgi, un viņiem var būt grūtības koncentrēt uzmanību pat tad, ja viņi nestrādā pie vairākiem uzdevumiem vienlaikus.</a:t>
            </a:r>
          </a:p>
        </p:txBody>
      </p:sp>
      <p:pic>
        <p:nvPicPr>
          <p:cNvPr id="7" name="Picture Placeholder 6">
            <a:extLst>
              <a:ext uri="{FF2B5EF4-FFF2-40B4-BE49-F238E27FC236}">
                <a16:creationId xmlns:a16="http://schemas.microsoft.com/office/drawing/2014/main" id="{BF0471DF-F343-D511-952B-2B38D6AF1DD4}"/>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3120860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7E6669-5BBF-72E8-7228-F5A83E7D8AC3}"/>
              </a:ext>
            </a:extLst>
          </p:cNvPr>
          <p:cNvSpPr>
            <a:spLocks noGrp="1"/>
          </p:cNvSpPr>
          <p:nvPr>
            <p:ph type="body" sz="quarter" idx="18"/>
          </p:nvPr>
        </p:nvSpPr>
        <p:spPr>
          <a:xfrm>
            <a:off x="447066" y="309491"/>
            <a:ext cx="5648934" cy="679337"/>
          </a:xfrm>
        </p:spPr>
        <p:txBody>
          <a:bodyPr>
            <a:normAutofit fontScale="77500" lnSpcReduction="20000"/>
          </a:bodyPr>
          <a:lstStyle/>
          <a:p>
            <a:r>
              <a:rPr lang="lv" sz="3600" dirty="0"/>
              <a:t>Padomi vairāku</a:t>
            </a:r>
            <a:r>
              <a:rPr lang="en-US" sz="3600" dirty="0"/>
              <a:t> u</a:t>
            </a:r>
            <a:r>
              <a:rPr lang="lv" sz="3600" dirty="0"/>
              <a:t>zdevumu veikšanai</a:t>
            </a:r>
          </a:p>
          <a:p>
            <a:endParaRPr lang="en-IE" dirty="0"/>
          </a:p>
        </p:txBody>
      </p:sp>
      <p:sp>
        <p:nvSpPr>
          <p:cNvPr id="8" name="TextBox 7">
            <a:extLst>
              <a:ext uri="{FF2B5EF4-FFF2-40B4-BE49-F238E27FC236}">
                <a16:creationId xmlns:a16="http://schemas.microsoft.com/office/drawing/2014/main" id="{362EE83E-0C8B-1160-1685-D85B537B1A06}"/>
              </a:ext>
            </a:extLst>
          </p:cNvPr>
          <p:cNvSpPr txBox="1"/>
          <p:nvPr/>
        </p:nvSpPr>
        <p:spPr>
          <a:xfrm>
            <a:off x="447066" y="1146816"/>
            <a:ext cx="5648934" cy="4524315"/>
          </a:xfrm>
          <a:prstGeom prst="rect">
            <a:avLst/>
          </a:prstGeom>
          <a:noFill/>
        </p:spPr>
        <p:txBody>
          <a:bodyPr wrap="square">
            <a:spAutoFit/>
          </a:bodyPr>
          <a:lstStyle/>
          <a:p>
            <a:r>
              <a:rPr lang="lv" sz="2400" dirty="0">
                <a:solidFill>
                  <a:srgbClr val="404040"/>
                </a:solidFill>
              </a:rPr>
              <a:t>Veiciet šīs vienkāršās darbības, lai vairāku</a:t>
            </a:r>
            <a:r>
              <a:rPr lang="en-US" sz="2400" dirty="0">
                <a:solidFill>
                  <a:srgbClr val="404040"/>
                </a:solidFill>
              </a:rPr>
              <a:t> u</a:t>
            </a:r>
            <a:r>
              <a:rPr lang="lv" sz="2400" dirty="0">
                <a:solidFill>
                  <a:srgbClr val="404040"/>
                </a:solidFill>
              </a:rPr>
              <a:t>zdevumu veikšana nebūtu tik saspringta:</a:t>
            </a:r>
          </a:p>
          <a:p>
            <a:endParaRPr lang="en-US" sz="2400" dirty="0">
              <a:solidFill>
                <a:srgbClr val="404040"/>
              </a:solidFill>
            </a:endParaRPr>
          </a:p>
          <a:p>
            <a:pPr marL="342900" indent="-342900">
              <a:buFont typeface="Arial" panose="020B0604020202020204" pitchFamily="34" charset="0"/>
              <a:buChar char="•"/>
            </a:pPr>
            <a:r>
              <a:rPr lang="en-US" sz="2400" dirty="0">
                <a:solidFill>
                  <a:srgbClr val="404040"/>
                </a:solidFill>
              </a:rPr>
              <a:t>V</a:t>
            </a:r>
            <a:r>
              <a:rPr lang="lv" sz="2400" dirty="0">
                <a:solidFill>
                  <a:srgbClr val="404040"/>
                </a:solidFill>
              </a:rPr>
              <a:t>ienlaikus</a:t>
            </a:r>
            <a:r>
              <a:rPr lang="en-US" sz="2400" dirty="0">
                <a:solidFill>
                  <a:srgbClr val="404040"/>
                </a:solidFill>
              </a:rPr>
              <a:t> v</a:t>
            </a:r>
            <a:r>
              <a:rPr lang="lv" sz="2400" dirty="0">
                <a:solidFill>
                  <a:srgbClr val="404040"/>
                </a:solidFill>
              </a:rPr>
              <a:t>eiciet </a:t>
            </a:r>
            <a:r>
              <a:rPr lang="en-US" sz="2400" dirty="0" err="1">
                <a:solidFill>
                  <a:srgbClr val="404040"/>
                </a:solidFill>
              </a:rPr>
              <a:t>tikai</a:t>
            </a:r>
            <a:r>
              <a:rPr lang="en-US" sz="2400" dirty="0">
                <a:solidFill>
                  <a:srgbClr val="404040"/>
                </a:solidFill>
              </a:rPr>
              <a:t> </a:t>
            </a:r>
            <a:r>
              <a:rPr lang="lv" sz="2400" dirty="0">
                <a:solidFill>
                  <a:srgbClr val="404040"/>
                </a:solidFill>
              </a:rPr>
              <a:t>vienu uzdevumu</a:t>
            </a:r>
            <a:r>
              <a:rPr lang="en-US" sz="2400" dirty="0">
                <a:solidFill>
                  <a:srgbClr val="404040"/>
                </a:solidFill>
              </a:rPr>
              <a:t>;</a:t>
            </a:r>
            <a:endParaRPr lang="lv" sz="2400" dirty="0">
              <a:solidFill>
                <a:srgbClr val="404040"/>
              </a:solidFill>
            </a:endParaRPr>
          </a:p>
          <a:p>
            <a:pPr marL="342900" indent="-342900">
              <a:buFont typeface="Arial" panose="020B0604020202020204" pitchFamily="34" charset="0"/>
              <a:buChar char="•"/>
            </a:pPr>
            <a:r>
              <a:rPr lang="lv" sz="2400" dirty="0">
                <a:solidFill>
                  <a:srgbClr val="404040"/>
                </a:solidFill>
              </a:rPr>
              <a:t>Nesāciet </a:t>
            </a:r>
            <a:r>
              <a:rPr lang="en-US" sz="2400" dirty="0">
                <a:solidFill>
                  <a:srgbClr val="404040"/>
                </a:solidFill>
              </a:rPr>
              <a:t>o</a:t>
            </a:r>
            <a:r>
              <a:rPr lang="lv" sz="2400" dirty="0">
                <a:solidFill>
                  <a:srgbClr val="404040"/>
                </a:solidFill>
              </a:rPr>
              <a:t>tru uzdevumu, pirms nav pabeigts pirmais</a:t>
            </a:r>
            <a:r>
              <a:rPr lang="en-US" sz="2400" dirty="0">
                <a:solidFill>
                  <a:srgbClr val="404040"/>
                </a:solidFill>
              </a:rPr>
              <a:t>;</a:t>
            </a:r>
            <a:endParaRPr lang="lv" sz="2400" dirty="0">
              <a:solidFill>
                <a:srgbClr val="404040"/>
              </a:solidFill>
            </a:endParaRPr>
          </a:p>
          <a:p>
            <a:pPr marL="342900" indent="-342900">
              <a:buFont typeface="Arial" panose="020B0604020202020204" pitchFamily="34" charset="0"/>
              <a:buChar char="•"/>
            </a:pPr>
            <a:r>
              <a:rPr lang="lv" sz="2400" dirty="0">
                <a:solidFill>
                  <a:srgbClr val="404040"/>
                </a:solidFill>
              </a:rPr>
              <a:t>Vispirms sāciet ar vienkāršām un </a:t>
            </a:r>
            <a:r>
              <a:rPr lang="en-US" sz="2400" dirty="0" err="1">
                <a:solidFill>
                  <a:srgbClr val="404040"/>
                </a:solidFill>
              </a:rPr>
              <a:t>mazām</a:t>
            </a:r>
            <a:r>
              <a:rPr lang="lv" sz="2400" dirty="0">
                <a:solidFill>
                  <a:srgbClr val="404040"/>
                </a:solidFill>
              </a:rPr>
              <a:t> lietām</a:t>
            </a:r>
            <a:r>
              <a:rPr lang="en-US" sz="2400" dirty="0">
                <a:solidFill>
                  <a:srgbClr val="404040"/>
                </a:solidFill>
              </a:rPr>
              <a:t>;</a:t>
            </a:r>
            <a:endParaRPr lang="lv" sz="2400" dirty="0">
              <a:solidFill>
                <a:srgbClr val="404040"/>
              </a:solidFill>
            </a:endParaRPr>
          </a:p>
          <a:p>
            <a:pPr marL="342900" indent="-342900">
              <a:buFont typeface="Arial" panose="020B0604020202020204" pitchFamily="34" charset="0"/>
              <a:buChar char="•"/>
            </a:pPr>
            <a:r>
              <a:rPr lang="lv" sz="2400" dirty="0">
                <a:solidFill>
                  <a:srgbClr val="404040"/>
                </a:solidFill>
              </a:rPr>
              <a:t>Izvairieties no tālruņa, kamēr darāt kaut ko citu, vai </a:t>
            </a:r>
            <a:r>
              <a:rPr lang="en-US" sz="2400" dirty="0" err="1">
                <a:solidFill>
                  <a:srgbClr val="404040"/>
                </a:solidFill>
              </a:rPr>
              <a:t>iestatiet</a:t>
            </a:r>
            <a:r>
              <a:rPr lang="en-US" sz="2400" dirty="0">
                <a:solidFill>
                  <a:srgbClr val="404040"/>
                </a:solidFill>
              </a:rPr>
              <a:t> to </a:t>
            </a:r>
            <a:r>
              <a:rPr lang="lv" sz="2400" dirty="0">
                <a:solidFill>
                  <a:srgbClr val="404040"/>
                </a:solidFill>
              </a:rPr>
              <a:t>klus</a:t>
            </a:r>
            <a:r>
              <a:rPr lang="en-US" sz="2400" dirty="0" err="1">
                <a:solidFill>
                  <a:srgbClr val="404040"/>
                </a:solidFill>
              </a:rPr>
              <a:t>uma</a:t>
            </a:r>
            <a:r>
              <a:rPr lang="en-US" sz="2400" dirty="0">
                <a:solidFill>
                  <a:srgbClr val="404040"/>
                </a:solidFill>
              </a:rPr>
              <a:t> </a:t>
            </a:r>
            <a:r>
              <a:rPr lang="en-US" sz="2400" dirty="0" err="1">
                <a:solidFill>
                  <a:srgbClr val="404040"/>
                </a:solidFill>
              </a:rPr>
              <a:t>režīmā</a:t>
            </a:r>
            <a:r>
              <a:rPr lang="en-US" sz="2400" dirty="0">
                <a:solidFill>
                  <a:srgbClr val="404040"/>
                </a:solidFill>
              </a:rPr>
              <a:t>;</a:t>
            </a:r>
            <a:endParaRPr lang="lv" sz="2400" dirty="0">
              <a:solidFill>
                <a:srgbClr val="404040"/>
              </a:solidFill>
            </a:endParaRPr>
          </a:p>
          <a:p>
            <a:pPr marL="342900" indent="-342900">
              <a:buFont typeface="Arial" panose="020B0604020202020204" pitchFamily="34" charset="0"/>
              <a:buChar char="•"/>
            </a:pPr>
            <a:r>
              <a:rPr lang="lv" sz="2400" dirty="0">
                <a:solidFill>
                  <a:srgbClr val="404040"/>
                </a:solidFill>
              </a:rPr>
              <a:t>Pārraugiet savu stresa līmeni un, ja nepieciešams, paņemiet pārtraukumu</a:t>
            </a:r>
            <a:r>
              <a:rPr lang="en-US" sz="2400" dirty="0">
                <a:solidFill>
                  <a:srgbClr val="404040"/>
                </a:solidFill>
              </a:rPr>
              <a:t>.</a:t>
            </a:r>
            <a:endParaRPr lang="lv" sz="2400" dirty="0">
              <a:solidFill>
                <a:srgbClr val="404040"/>
              </a:solidFill>
            </a:endParaRPr>
          </a:p>
        </p:txBody>
      </p:sp>
      <p:pic>
        <p:nvPicPr>
          <p:cNvPr id="7" name="Picture Placeholder 6">
            <a:extLst>
              <a:ext uri="{FF2B5EF4-FFF2-40B4-BE49-F238E27FC236}">
                <a16:creationId xmlns:a16="http://schemas.microsoft.com/office/drawing/2014/main" id="{38AC8E8A-5573-8E79-C8B7-CF2D6891C6AC}"/>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1968923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8E64DE-9416-B505-8C38-2200FE6041D3}"/>
              </a:ext>
            </a:extLst>
          </p:cNvPr>
          <p:cNvSpPr>
            <a:spLocks noGrp="1"/>
          </p:cNvSpPr>
          <p:nvPr>
            <p:ph type="body" sz="quarter" idx="18"/>
          </p:nvPr>
        </p:nvSpPr>
        <p:spPr/>
        <p:txBody>
          <a:bodyPr/>
          <a:lstStyle/>
          <a:p>
            <a:r>
              <a:rPr lang="en-US" dirty="0" err="1"/>
              <a:t>Vai</a:t>
            </a:r>
            <a:r>
              <a:rPr lang="en-US" dirty="0"/>
              <a:t> </a:t>
            </a:r>
            <a:r>
              <a:rPr lang="en-US" dirty="0" err="1"/>
              <a:t>jums</a:t>
            </a:r>
            <a:r>
              <a:rPr lang="en-US" dirty="0"/>
              <a:t> </a:t>
            </a:r>
            <a:r>
              <a:rPr lang="en-US" dirty="0" err="1"/>
              <a:t>ir</a:t>
            </a:r>
            <a:r>
              <a:rPr lang="en-US" dirty="0"/>
              <a:t> </a:t>
            </a:r>
            <a:r>
              <a:rPr lang="en-US" dirty="0" err="1"/>
              <a:t>sajūta</a:t>
            </a:r>
            <a:r>
              <a:rPr lang="lv" dirty="0"/>
              <a:t>,</a:t>
            </a:r>
            <a:r>
              <a:rPr lang="en-US" dirty="0"/>
              <a:t> </a:t>
            </a:r>
            <a:r>
              <a:rPr lang="en-US" dirty="0" err="1"/>
              <a:t>ka</a:t>
            </a:r>
            <a:r>
              <a:rPr lang="lv" dirty="0"/>
              <a:t> esat digitāli izdedzis?</a:t>
            </a:r>
          </a:p>
        </p:txBody>
      </p:sp>
      <p:sp>
        <p:nvSpPr>
          <p:cNvPr id="8" name="TextBox 7">
            <a:extLst>
              <a:ext uri="{FF2B5EF4-FFF2-40B4-BE49-F238E27FC236}">
                <a16:creationId xmlns:a16="http://schemas.microsoft.com/office/drawing/2014/main" id="{362EE83E-0C8B-1160-1685-D85B537B1A06}"/>
              </a:ext>
            </a:extLst>
          </p:cNvPr>
          <p:cNvSpPr txBox="1"/>
          <p:nvPr/>
        </p:nvSpPr>
        <p:spPr>
          <a:xfrm>
            <a:off x="197379" y="1351508"/>
            <a:ext cx="11184853" cy="3416320"/>
          </a:xfrm>
          <a:prstGeom prst="rect">
            <a:avLst/>
          </a:prstGeom>
          <a:noFill/>
        </p:spPr>
        <p:txBody>
          <a:bodyPr wrap="square">
            <a:spAutoFit/>
          </a:bodyPr>
          <a:lstStyle/>
          <a:p>
            <a:pPr marL="0"/>
            <a:r>
              <a:rPr lang="lv" sz="2400" dirty="0"/>
              <a:t>Ir vairāki jautājumi, kurus varat uzdot sev, mēģinot noskaidrot, cik digitāli izdeguši jūs varētu būt. Pajautājiet sev:</a:t>
            </a:r>
          </a:p>
          <a:p>
            <a:pPr marL="0"/>
            <a:endParaRPr lang="en-US" sz="2400" dirty="0"/>
          </a:p>
          <a:p>
            <a:pPr indent="-457200">
              <a:buFont typeface="Arial" panose="020B0604020202020204" pitchFamily="34" charset="0"/>
              <a:buChar char="•"/>
            </a:pPr>
            <a:r>
              <a:rPr lang="lv" sz="2400" dirty="0"/>
              <a:t>Cik apmierināts esat ar </a:t>
            </a:r>
            <a:r>
              <a:rPr lang="en-US" sz="2400" dirty="0" err="1"/>
              <a:t>laika</a:t>
            </a:r>
            <a:r>
              <a:rPr lang="en-US" sz="2400" dirty="0"/>
              <a:t> </a:t>
            </a:r>
            <a:r>
              <a:rPr lang="en-US" sz="2400" dirty="0" err="1"/>
              <a:t>apjomu</a:t>
            </a:r>
            <a:r>
              <a:rPr lang="en-US" sz="2400" dirty="0"/>
              <a:t>, </a:t>
            </a:r>
            <a:r>
              <a:rPr lang="en-US" sz="2400" dirty="0" err="1"/>
              <a:t>ko</a:t>
            </a:r>
            <a:r>
              <a:rPr lang="en-US" sz="2400" dirty="0"/>
              <a:t> </a:t>
            </a:r>
            <a:r>
              <a:rPr lang="en-US" sz="2400" dirty="0" err="1"/>
              <a:t>pavadāt</a:t>
            </a:r>
            <a:r>
              <a:rPr lang="en-US" sz="2400" dirty="0"/>
              <a:t>,</a:t>
            </a:r>
            <a:r>
              <a:rPr lang="lv" sz="2400" dirty="0"/>
              <a:t> izmanto</a:t>
            </a:r>
            <a:r>
              <a:rPr lang="en-US" sz="2400" dirty="0"/>
              <a:t>j</a:t>
            </a:r>
            <a:r>
              <a:rPr lang="lv" sz="2400" dirty="0"/>
              <a:t>o</a:t>
            </a:r>
            <a:r>
              <a:rPr lang="en-US" sz="2400" dirty="0"/>
              <a:t>t</a:t>
            </a:r>
            <a:r>
              <a:rPr lang="lv" sz="2400" dirty="0"/>
              <a:t> digitāl</a:t>
            </a:r>
            <a:r>
              <a:rPr lang="en-US" sz="2400" dirty="0" err="1"/>
              <a:t>ās</a:t>
            </a:r>
            <a:r>
              <a:rPr lang="lv" sz="2400" dirty="0"/>
              <a:t> ierī</a:t>
            </a:r>
            <a:r>
              <a:rPr lang="en-US" sz="2400" dirty="0" err="1"/>
              <a:t>ces</a:t>
            </a:r>
            <a:r>
              <a:rPr lang="en-US" sz="2400" dirty="0"/>
              <a:t>?</a:t>
            </a:r>
            <a:endParaRPr lang="lv" sz="2400" dirty="0"/>
          </a:p>
          <a:p>
            <a:pPr indent="-457200">
              <a:buFont typeface="Arial" panose="020B0604020202020204" pitchFamily="34" charset="0"/>
              <a:buChar char="•"/>
            </a:pPr>
            <a:r>
              <a:rPr lang="lv" sz="2400" dirty="0"/>
              <a:t>Vai jūs pavadāt daudz laika, sērfojot internetā vai iepērkoties tiešsaistē?</a:t>
            </a:r>
          </a:p>
          <a:p>
            <a:pPr indent="-457200">
              <a:buFont typeface="Arial" panose="020B0604020202020204" pitchFamily="34" charset="0"/>
              <a:buChar char="•"/>
            </a:pPr>
            <a:r>
              <a:rPr lang="lv" sz="2400" dirty="0"/>
              <a:t>Vai jūtat izdegšanu, bet nezināt, kāpēc?</a:t>
            </a:r>
          </a:p>
          <a:p>
            <a:pPr indent="-457200">
              <a:buFont typeface="Arial" panose="020B0604020202020204" pitchFamily="34" charset="0"/>
              <a:buChar char="•"/>
            </a:pPr>
            <a:r>
              <a:rPr lang="lv" sz="2400" dirty="0"/>
              <a:t>Vai jūs esat neapmierināts, ja kāds jūs traucē, kad izmantojat </a:t>
            </a:r>
            <a:r>
              <a:rPr lang="en-US" sz="2400" dirty="0" err="1"/>
              <a:t>digitālo</a:t>
            </a:r>
            <a:r>
              <a:rPr lang="en-US" sz="2400" dirty="0"/>
              <a:t> </a:t>
            </a:r>
            <a:r>
              <a:rPr lang="lv" sz="2400" dirty="0"/>
              <a:t>ierīci?</a:t>
            </a:r>
          </a:p>
          <a:p>
            <a:pPr indent="-457200">
              <a:buFont typeface="Arial" panose="020B0604020202020204" pitchFamily="34" charset="0"/>
              <a:buChar char="•"/>
            </a:pPr>
            <a:r>
              <a:rPr lang="lv" sz="2400" dirty="0"/>
              <a:t>Vai jūs </a:t>
            </a:r>
            <a:r>
              <a:rPr lang="en-US" sz="2400" dirty="0" err="1"/>
              <a:t>bieži</a:t>
            </a:r>
            <a:r>
              <a:rPr lang="en-US" sz="2400" dirty="0"/>
              <a:t> </a:t>
            </a:r>
            <a:r>
              <a:rPr lang="lv" sz="2400" dirty="0"/>
              <a:t>jūtaties noguris?</a:t>
            </a:r>
          </a:p>
          <a:p>
            <a:pPr indent="-457200">
              <a:buFont typeface="Arial" panose="020B0604020202020204" pitchFamily="34" charset="0"/>
              <a:buChar char="•"/>
            </a:pPr>
            <a:r>
              <a:rPr lang="lv" sz="2400" dirty="0"/>
              <a:t>Vai atklājat, ka esat nomodā, jo izmantojat digitālās ierīces?</a:t>
            </a:r>
          </a:p>
        </p:txBody>
      </p:sp>
    </p:spTree>
    <p:extLst>
      <p:ext uri="{BB962C8B-B14F-4D97-AF65-F5344CB8AC3E}">
        <p14:creationId xmlns:p14="http://schemas.microsoft.com/office/powerpoint/2010/main" val="366630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3AC10C9-01B9-6FFA-A2BF-242B42140D4C}"/>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l="8674" r="8674"/>
          <a:stretch>
            <a:fillRect/>
          </a:stretch>
        </p:blipFill>
        <p:spPr/>
      </p:pic>
      <p:sp>
        <p:nvSpPr>
          <p:cNvPr id="6" name="Text Placeholder 5">
            <a:extLst>
              <a:ext uri="{FF2B5EF4-FFF2-40B4-BE49-F238E27FC236}">
                <a16:creationId xmlns:a16="http://schemas.microsoft.com/office/drawing/2014/main" id="{EC4D5DE6-3E42-31BB-552C-53803B25738B}"/>
              </a:ext>
            </a:extLst>
          </p:cNvPr>
          <p:cNvSpPr>
            <a:spLocks noGrp="1"/>
          </p:cNvSpPr>
          <p:nvPr>
            <p:ph type="body" sz="quarter" idx="27"/>
          </p:nvPr>
        </p:nvSpPr>
        <p:spPr>
          <a:xfrm>
            <a:off x="447066" y="1924493"/>
            <a:ext cx="5648933" cy="3987347"/>
          </a:xfrm>
        </p:spPr>
        <p:txBody>
          <a:bodyPr/>
          <a:lstStyle/>
          <a:p>
            <a:r>
              <a:rPr lang="lv" dirty="0"/>
              <a:t>Ja uz vairākiem iepriekšējā slaidā uzdotajiem jautājumiem atbildējāt "jā", jūs varētu ciest no digitālās pārslodzes vai tehnostressa!</a:t>
            </a:r>
          </a:p>
          <a:p>
            <a:r>
              <a:rPr lang="lv" dirty="0"/>
              <a:t>Mēģiniet aizpildīt šo ātro aptauju, lai palīdzētu analizēt savu stresa līmeni:</a:t>
            </a:r>
          </a:p>
          <a:p>
            <a:r>
              <a:rPr lang="lv" dirty="0">
                <a:solidFill>
                  <a:srgbClr val="F9A169"/>
                </a:solidFill>
                <a:hlinkClick r:id="rId4">
                  <a:extLst>
                    <a:ext uri="{A12FA001-AC4F-418D-AE19-62706E023703}">
                      <ahyp:hlinkClr xmlns:ahyp="http://schemas.microsoft.com/office/drawing/2018/hyperlinkcolor" val="tx"/>
                    </a:ext>
                  </a:extLst>
                </a:hlinkClick>
              </a:rPr>
              <a:t>https://www.mindtools.com/pages/article/newTCS_08.htm</a:t>
            </a:r>
            <a:endParaRPr lang="en-IE" dirty="0">
              <a:solidFill>
                <a:srgbClr val="F9A169"/>
              </a:solidFill>
            </a:endParaRPr>
          </a:p>
          <a:p>
            <a:endParaRPr lang="en-IE" dirty="0"/>
          </a:p>
        </p:txBody>
      </p:sp>
      <p:sp>
        <p:nvSpPr>
          <p:cNvPr id="5" name="Text Placeholder 4">
            <a:extLst>
              <a:ext uri="{FF2B5EF4-FFF2-40B4-BE49-F238E27FC236}">
                <a16:creationId xmlns:a16="http://schemas.microsoft.com/office/drawing/2014/main" id="{D38E4C78-3CC9-21DC-1EBB-0A2C91BB2EB3}"/>
              </a:ext>
            </a:extLst>
          </p:cNvPr>
          <p:cNvSpPr>
            <a:spLocks noGrp="1"/>
          </p:cNvSpPr>
          <p:nvPr>
            <p:ph type="body" sz="quarter" idx="18"/>
          </p:nvPr>
        </p:nvSpPr>
        <p:spPr>
          <a:xfrm>
            <a:off x="447066" y="309492"/>
            <a:ext cx="5648934" cy="806928"/>
          </a:xfrm>
        </p:spPr>
        <p:txBody>
          <a:bodyPr>
            <a:normAutofit fontScale="85000" lnSpcReduction="20000"/>
          </a:bodyPr>
          <a:lstStyle/>
          <a:p>
            <a:r>
              <a:rPr lang="lv" dirty="0"/>
              <a:t>Vingrinājums — veiciet digitālās izdegšanas testu</a:t>
            </a:r>
          </a:p>
        </p:txBody>
      </p:sp>
    </p:spTree>
    <p:extLst>
      <p:ext uri="{BB962C8B-B14F-4D97-AF65-F5344CB8AC3E}">
        <p14:creationId xmlns:p14="http://schemas.microsoft.com/office/powerpoint/2010/main" val="478231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1630487"/>
          </a:xfrm>
        </p:spPr>
        <p:txBody>
          <a:bodyPr/>
          <a:lstStyle/>
          <a:p>
            <a:r>
              <a:rPr lang="lv" dirty="0"/>
              <a:t>3. tēma: </a:t>
            </a:r>
            <a:r>
              <a:rPr lang="en-US" dirty="0"/>
              <a:t>I</a:t>
            </a:r>
            <a:r>
              <a:rPr lang="lv" sz="3600" dirty="0"/>
              <a:t>erīču aizsardzība</a:t>
            </a:r>
          </a:p>
          <a:p>
            <a:endParaRPr lang="en-IE" dirty="0"/>
          </a:p>
        </p:txBody>
      </p:sp>
      <p:pic>
        <p:nvPicPr>
          <p:cNvPr id="4" name="Picture Placeholder 3">
            <a:extLst>
              <a:ext uri="{FF2B5EF4-FFF2-40B4-BE49-F238E27FC236}">
                <a16:creationId xmlns:a16="http://schemas.microsoft.com/office/drawing/2014/main" id="{4730E5E9-EC0E-FFEE-1816-68DAD6D8AB4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793" b="12793"/>
          <a:stretch>
            <a:fillRect/>
          </a:stretch>
        </p:blipFill>
        <p:spPr/>
      </p:pic>
    </p:spTree>
    <p:extLst>
      <p:ext uri="{BB962C8B-B14F-4D97-AF65-F5344CB8AC3E}">
        <p14:creationId xmlns:p14="http://schemas.microsoft.com/office/powerpoint/2010/main" val="3225236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442524" y="1409992"/>
            <a:ext cx="11102510" cy="4038015"/>
          </a:xfrm>
        </p:spPr>
        <p:txBody>
          <a:bodyPr/>
          <a:lstStyle/>
          <a:p>
            <a:r>
              <a:rPr lang="lv" dirty="0">
                <a:solidFill>
                  <a:schemeClr val="tx1"/>
                </a:solidFill>
              </a:rPr>
              <a:t>Pirms sākam 3. tēmu, šeit ir dažas noderīgas definīcijas, kas palīdzēs izprast daļu no šajā modulī ietvertās informācijas.</a:t>
            </a:r>
          </a:p>
          <a:p>
            <a:pPr marL="285750" indent="-285750">
              <a:buFont typeface="Arial" panose="020B0604020202020204" pitchFamily="34" charset="0"/>
              <a:buChar char="•"/>
            </a:pPr>
            <a:r>
              <a:rPr lang="lv" sz="2400" b="1" i="0" dirty="0">
                <a:solidFill>
                  <a:schemeClr val="tx1"/>
                </a:solidFill>
                <a:effectLst/>
              </a:rPr>
              <a:t>Interneta drošība </a:t>
            </a:r>
            <a:r>
              <a:rPr lang="lv" sz="2400" b="0" i="0" dirty="0">
                <a:solidFill>
                  <a:schemeClr val="tx1"/>
                </a:solidFill>
                <a:effectLst/>
              </a:rPr>
              <a:t>ir termins, kas raksturo drošību darbībām un darījumiem, kas veikti internetā.</a:t>
            </a:r>
          </a:p>
          <a:p>
            <a:pPr marL="342900" indent="-342900" algn="l" fontAlgn="base">
              <a:buFont typeface="Arial" panose="020B0604020202020204" pitchFamily="34" charset="0"/>
              <a:buChar char="•"/>
            </a:pPr>
            <a:r>
              <a:rPr lang="lv" sz="2400" b="1" i="0" dirty="0">
                <a:solidFill>
                  <a:schemeClr val="tx1"/>
                </a:solidFill>
                <a:effectLst/>
              </a:rPr>
              <a:t>Datorurķēšana </a:t>
            </a:r>
            <a:r>
              <a:rPr lang="lv" sz="2400" dirty="0">
                <a:solidFill>
                  <a:schemeClr val="tx1"/>
                </a:solidFill>
              </a:rPr>
              <a:t>ir vieta, kur </a:t>
            </a:r>
            <a:r>
              <a:rPr lang="lv" sz="2400" b="0" i="0" dirty="0">
                <a:solidFill>
                  <a:schemeClr val="tx1"/>
                </a:solidFill>
                <a:effectLst/>
              </a:rPr>
              <a:t>nesankcionēti lietotāji piekļūst datorsistēmām, e-pasta kontiem vai vietnēm.</a:t>
            </a:r>
          </a:p>
          <a:p>
            <a:pPr marL="342900" indent="-342900" algn="l" fontAlgn="base">
              <a:buFont typeface="Arial" panose="020B0604020202020204" pitchFamily="34" charset="0"/>
              <a:buChar char="•"/>
            </a:pPr>
            <a:r>
              <a:rPr lang="lv" sz="2400" b="1" i="0" dirty="0">
                <a:solidFill>
                  <a:schemeClr val="tx1"/>
                </a:solidFill>
                <a:effectLst/>
              </a:rPr>
              <a:t>Vīrusi vai ļaunprātīga programmatūra </a:t>
            </a:r>
            <a:r>
              <a:rPr lang="lv" sz="2400" b="0" i="0" dirty="0">
                <a:solidFill>
                  <a:schemeClr val="tx1"/>
                </a:solidFill>
                <a:effectLst/>
              </a:rPr>
              <a:t>(pazīstama kā ļaunprātīga programmatūra) var sabojāt datus vai padarīt sistēmas neaizsargātas pret citiem draudiem.</a:t>
            </a:r>
          </a:p>
          <a:p>
            <a:pPr marL="342900" indent="-342900" algn="l" fontAlgn="base">
              <a:buFont typeface="Arial" panose="020B0604020202020204" pitchFamily="34" charset="0"/>
              <a:buChar char="•"/>
            </a:pPr>
            <a:r>
              <a:rPr lang="lv" sz="2400" b="1" i="0" dirty="0">
                <a:solidFill>
                  <a:schemeClr val="tx1"/>
                </a:solidFill>
                <a:effectLst/>
              </a:rPr>
              <a:t>Identitātes zādzība </a:t>
            </a:r>
            <a:r>
              <a:rPr lang="lv" sz="2400" dirty="0">
                <a:solidFill>
                  <a:schemeClr val="tx1"/>
                </a:solidFill>
              </a:rPr>
              <a:t>ir vieta, </a:t>
            </a:r>
            <a:r>
              <a:rPr lang="lv" sz="2400" b="0" i="0" dirty="0">
                <a:solidFill>
                  <a:schemeClr val="tx1"/>
                </a:solidFill>
                <a:effectLst/>
              </a:rPr>
              <a:t>kur noziedznieki var nozagt personas un finanšu informāciju.</a:t>
            </a:r>
          </a:p>
          <a:p>
            <a:pPr marL="342900" indent="-342900">
              <a:buFont typeface="Arial" panose="020B0604020202020204" pitchFamily="34" charset="0"/>
              <a:buChar char="•"/>
            </a:pPr>
            <a:endParaRPr lang="en-US" sz="2400"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36706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24FB635-4C07-26B0-00C3-E755E738647D}"/>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27"/>
          </p:nvPr>
        </p:nvSpPr>
        <p:spPr>
          <a:xfrm>
            <a:off x="447067" y="1260475"/>
            <a:ext cx="5648933" cy="5038991"/>
          </a:xfrm>
        </p:spPr>
        <p:txBody>
          <a:bodyPr/>
          <a:lstStyle/>
          <a:p>
            <a:r>
              <a:rPr lang="lv" dirty="0"/>
              <a:t>Kā sieviete migrante</a:t>
            </a:r>
            <a:r>
              <a:rPr lang="en-US" dirty="0" err="1"/>
              <a:t>i</a:t>
            </a:r>
            <a:r>
              <a:rPr lang="lv" dirty="0"/>
              <a:t>, visticamāk, j</a:t>
            </a:r>
            <a:r>
              <a:rPr lang="en-US" dirty="0"/>
              <a:t>ums</a:t>
            </a:r>
            <a:r>
              <a:rPr lang="lv" dirty="0"/>
              <a:t> tālrunis ir kas vairāk nekā tikai ierīce, kuru izmantojat. Daudziem no mums tālruņi ļauj sazināties ar ģimeni un draugiem mājās, izmantojot dažād</a:t>
            </a:r>
            <a:r>
              <a:rPr lang="en-US" dirty="0"/>
              <a:t>u</a:t>
            </a:r>
            <a:r>
              <a:rPr lang="lv" dirty="0"/>
              <a:t>s tērzēšanas</a:t>
            </a:r>
            <a:r>
              <a:rPr lang="en-US" dirty="0"/>
              <a:t> </a:t>
            </a:r>
            <a:r>
              <a:rPr lang="en-US" dirty="0" err="1"/>
              <a:t>veidus</a:t>
            </a:r>
            <a:r>
              <a:rPr lang="lv" dirty="0"/>
              <a:t>,</a:t>
            </a:r>
            <a:r>
              <a:rPr lang="en-US" dirty="0"/>
              <a:t> </a:t>
            </a:r>
            <a:r>
              <a:rPr lang="en-US" dirty="0" err="1"/>
              <a:t>paziņu</a:t>
            </a:r>
            <a:r>
              <a:rPr lang="en-US" dirty="0"/>
              <a:t> </a:t>
            </a:r>
            <a:r>
              <a:rPr lang="lv" dirty="0"/>
              <a:t> grupas un sociālos tīklus.</a:t>
            </a:r>
          </a:p>
          <a:p>
            <a:r>
              <a:rPr lang="lv" dirty="0"/>
              <a:t>Daudzi no mums izmanto savus tālruņus, lai fotografētu un </a:t>
            </a:r>
            <a:r>
              <a:rPr lang="en-US" dirty="0" err="1"/>
              <a:t>dokumentētu</a:t>
            </a:r>
            <a:r>
              <a:rPr lang="lv" dirty="0"/>
              <a:t> savas dzīves </a:t>
            </a:r>
            <a:r>
              <a:rPr lang="en-US" dirty="0" err="1"/>
              <a:t>faktus</a:t>
            </a:r>
            <a:r>
              <a:rPr lang="lv" dirty="0"/>
              <a:t>, un bez tā mēs būtu pazuduši.</a:t>
            </a:r>
          </a:p>
          <a:p>
            <a:r>
              <a:rPr lang="lv" dirty="0"/>
              <a:t>Jūsu tālrunis var glabāt milzīgu emocionālu vērtību</a:t>
            </a:r>
            <a:r>
              <a:rPr lang="en-US" dirty="0"/>
              <a:t>. </a:t>
            </a:r>
            <a:r>
              <a:rPr lang="en-US" dirty="0" err="1"/>
              <a:t>Apskatīsim</a:t>
            </a:r>
            <a:r>
              <a:rPr lang="lv" dirty="0"/>
              <a:t> kā aizsargāt to un citas jums piederošās </a:t>
            </a:r>
            <a:r>
              <a:rPr lang="en-US" dirty="0" err="1"/>
              <a:t>digitālās</a:t>
            </a:r>
            <a:r>
              <a:rPr lang="en-US" dirty="0"/>
              <a:t> </a:t>
            </a:r>
            <a:r>
              <a:rPr lang="lv" dirty="0"/>
              <a:t>ierīces!</a:t>
            </a:r>
          </a:p>
          <a:p>
            <a:endParaRPr lang="en-IE" dirty="0"/>
          </a:p>
        </p:txBody>
      </p:sp>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8"/>
          </p:nvPr>
        </p:nvSpPr>
        <p:spPr>
          <a:xfrm>
            <a:off x="447066" y="309491"/>
            <a:ext cx="5973904" cy="734118"/>
          </a:xfrm>
        </p:spPr>
        <p:txBody>
          <a:bodyPr>
            <a:normAutofit fontScale="92500"/>
          </a:bodyPr>
          <a:lstStyle/>
          <a:p>
            <a:r>
              <a:rPr lang="lv" dirty="0"/>
              <a:t>Jūsu tālrunis ir vairāk nekā ierīce!</a:t>
            </a:r>
          </a:p>
        </p:txBody>
      </p:sp>
    </p:spTree>
    <p:extLst>
      <p:ext uri="{BB962C8B-B14F-4D97-AF65-F5344CB8AC3E}">
        <p14:creationId xmlns:p14="http://schemas.microsoft.com/office/powerpoint/2010/main" val="1060976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a:bodyPr>
          <a:lstStyle/>
          <a:p>
            <a:pPr marL="342900" indent="-342900">
              <a:lnSpc>
                <a:spcPct val="150000"/>
              </a:lnSpc>
              <a:buFont typeface="Wingdings" panose="05000000000000000000" pitchFamily="2" charset="2"/>
              <a:buChar char="ü"/>
            </a:pPr>
            <a:r>
              <a:rPr lang="en-US" b="1" dirty="0" err="1"/>
              <a:t>Nākošie</a:t>
            </a:r>
            <a:r>
              <a:rPr lang="lv" b="1" dirty="0"/>
              <a:t> </a:t>
            </a:r>
            <a:r>
              <a:rPr lang="lv" b="1" dirty="0">
                <a:solidFill>
                  <a:schemeClr val="tx1"/>
                </a:solidFill>
              </a:rPr>
              <a:t>slaidi ir soli pa solim</a:t>
            </a:r>
            <a:r>
              <a:rPr lang="en-US" b="1" dirty="0">
                <a:solidFill>
                  <a:schemeClr val="tx1"/>
                </a:solidFill>
              </a:rPr>
              <a:t> </a:t>
            </a:r>
            <a:r>
              <a:rPr lang="en-US" b="1" dirty="0" err="1">
                <a:solidFill>
                  <a:schemeClr val="tx1"/>
                </a:solidFill>
              </a:rPr>
              <a:t>instrukcija</a:t>
            </a:r>
            <a:r>
              <a:rPr lang="en-US" b="1" dirty="0">
                <a:solidFill>
                  <a:schemeClr val="tx1"/>
                </a:solidFill>
              </a:rPr>
              <a:t> </a:t>
            </a:r>
            <a:r>
              <a:rPr lang="lv" b="1" dirty="0">
                <a:solidFill>
                  <a:schemeClr val="tx1"/>
                </a:solidFill>
              </a:rPr>
              <a:t>drošība</a:t>
            </a:r>
            <a:r>
              <a:rPr lang="en-US" b="1" dirty="0" err="1">
                <a:solidFill>
                  <a:schemeClr val="tx1"/>
                </a:solidFill>
              </a:rPr>
              <a:t>i</a:t>
            </a:r>
            <a:r>
              <a:rPr lang="en-US" b="1" dirty="0">
                <a:solidFill>
                  <a:schemeClr val="tx1"/>
                </a:solidFill>
              </a:rPr>
              <a:t> </a:t>
            </a:r>
            <a:r>
              <a:rPr lang="lv" b="1" dirty="0">
                <a:solidFill>
                  <a:schemeClr val="tx1"/>
                </a:solidFill>
              </a:rPr>
              <a:t>tiešsaist</a:t>
            </a:r>
            <a:r>
              <a:rPr lang="en-US" b="1" dirty="0">
                <a:solidFill>
                  <a:schemeClr val="tx1"/>
                </a:solidFill>
              </a:rPr>
              <a:t>ē</a:t>
            </a:r>
            <a:r>
              <a:rPr lang="lv" b="1" dirty="0">
                <a:solidFill>
                  <a:schemeClr val="tx1"/>
                </a:solidFill>
              </a:rPr>
              <a:t>.</a:t>
            </a:r>
          </a:p>
          <a:p>
            <a:pPr marL="342900" indent="-342900">
              <a:lnSpc>
                <a:spcPct val="150000"/>
              </a:lnSpc>
              <a:buFont typeface="Wingdings" panose="05000000000000000000" pitchFamily="2" charset="2"/>
              <a:buChar char="ü"/>
            </a:pPr>
            <a:r>
              <a:rPr lang="lv" b="1" dirty="0">
                <a:solidFill>
                  <a:schemeClr val="tx1"/>
                </a:solidFill>
              </a:rPr>
              <a:t>Izpētiet katru tēmu un sekojiet norādītajām saitēm.</a:t>
            </a:r>
          </a:p>
          <a:p>
            <a:pPr marL="342900" indent="-342900">
              <a:lnSpc>
                <a:spcPct val="150000"/>
              </a:lnSpc>
              <a:buFont typeface="Wingdings" panose="05000000000000000000" pitchFamily="2" charset="2"/>
              <a:buChar char="ü"/>
            </a:pPr>
            <a:r>
              <a:rPr lang="lv" b="1" dirty="0">
                <a:solidFill>
                  <a:schemeClr val="tx1"/>
                </a:solidFill>
              </a:rPr>
              <a:t>Izdrukājiet nākamos </a:t>
            </a:r>
            <a:r>
              <a:rPr lang="en-US" b="1" dirty="0">
                <a:solidFill>
                  <a:schemeClr val="tx1"/>
                </a:solidFill>
              </a:rPr>
              <a:t>5</a:t>
            </a:r>
            <a:r>
              <a:rPr lang="lv" b="1" dirty="0">
                <a:solidFill>
                  <a:schemeClr val="tx1"/>
                </a:solidFill>
              </a:rPr>
              <a:t> slaidus un runājiet par tiem ar ģimeni vai draugiem, kuri</a:t>
            </a:r>
            <a:r>
              <a:rPr lang="en-US" b="1" dirty="0">
                <a:solidFill>
                  <a:schemeClr val="tx1"/>
                </a:solidFill>
              </a:rPr>
              <a:t> </a:t>
            </a:r>
            <a:r>
              <a:rPr lang="en-US" b="1" dirty="0" err="1">
                <a:solidFill>
                  <a:schemeClr val="tx1"/>
                </a:solidFill>
              </a:rPr>
              <a:t>prot</a:t>
            </a:r>
            <a:r>
              <a:rPr lang="en-US" b="1" dirty="0">
                <a:solidFill>
                  <a:schemeClr val="tx1"/>
                </a:solidFill>
              </a:rPr>
              <a:t> </a:t>
            </a:r>
            <a:r>
              <a:rPr lang="lv" b="1" dirty="0">
                <a:solidFill>
                  <a:schemeClr val="tx1"/>
                </a:solidFill>
              </a:rPr>
              <a:t>labi </a:t>
            </a:r>
            <a:r>
              <a:rPr lang="en-US" b="1" dirty="0" err="1">
                <a:solidFill>
                  <a:schemeClr val="tx1"/>
                </a:solidFill>
              </a:rPr>
              <a:t>rīkoties</a:t>
            </a:r>
            <a:r>
              <a:rPr lang="en-US" b="1" dirty="0">
                <a:solidFill>
                  <a:schemeClr val="tx1"/>
                </a:solidFill>
              </a:rPr>
              <a:t> </a:t>
            </a:r>
            <a:r>
              <a:rPr lang="en-US" b="1" dirty="0" err="1">
                <a:solidFill>
                  <a:schemeClr val="tx1"/>
                </a:solidFill>
              </a:rPr>
              <a:t>ar</a:t>
            </a:r>
            <a:r>
              <a:rPr lang="en-US" b="1" dirty="0">
                <a:solidFill>
                  <a:schemeClr val="tx1"/>
                </a:solidFill>
              </a:rPr>
              <a:t> </a:t>
            </a:r>
            <a:r>
              <a:rPr lang="lv" b="1" dirty="0">
                <a:solidFill>
                  <a:schemeClr val="tx1"/>
                </a:solidFill>
              </a:rPr>
              <a:t>digitāl</a:t>
            </a:r>
            <a:r>
              <a:rPr lang="en-US" b="1" dirty="0" err="1">
                <a:solidFill>
                  <a:schemeClr val="tx1"/>
                </a:solidFill>
              </a:rPr>
              <a:t>ajām</a:t>
            </a:r>
            <a:r>
              <a:rPr lang="lv" b="1" dirty="0">
                <a:solidFill>
                  <a:schemeClr val="tx1"/>
                </a:solidFill>
              </a:rPr>
              <a:t> tehnoloģij</a:t>
            </a:r>
            <a:r>
              <a:rPr lang="en-US" b="1" dirty="0" err="1">
                <a:solidFill>
                  <a:schemeClr val="tx1"/>
                </a:solidFill>
              </a:rPr>
              <a:t>ām</a:t>
            </a:r>
            <a:r>
              <a:rPr lang="lv" b="1" dirty="0">
                <a:solidFill>
                  <a:schemeClr val="tx1"/>
                </a:solidFill>
              </a:rPr>
              <a:t>.</a:t>
            </a:r>
            <a:endParaRPr lang="hr-BA" b="1" dirty="0">
              <a:solidFill>
                <a:schemeClr val="tx1"/>
              </a:solidFill>
            </a:endParaRPr>
          </a:p>
          <a:p>
            <a:pPr marL="342900" indent="-342900">
              <a:lnSpc>
                <a:spcPct val="150000"/>
              </a:lnSpc>
              <a:buFont typeface="Wingdings" panose="05000000000000000000" pitchFamily="2" charset="2"/>
              <a:buChar char="ü"/>
            </a:pPr>
            <a:r>
              <a:rPr lang="lv" b="1" dirty="0">
                <a:solidFill>
                  <a:schemeClr val="tx1"/>
                </a:solidFill>
              </a:rPr>
              <a:t>Mēģiniet īstenot dažus no šiem padomiem nākamo 6 mēnešu laikā .</a:t>
            </a:r>
            <a:endParaRPr lang="en-US" b="1" dirty="0">
              <a:solidFill>
                <a:schemeClr val="tx1"/>
              </a:solidFill>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UZDEVUMS</a:t>
            </a:r>
          </a:p>
        </p:txBody>
      </p:sp>
    </p:spTree>
    <p:extLst>
      <p:ext uri="{BB962C8B-B14F-4D97-AF65-F5344CB8AC3E}">
        <p14:creationId xmlns:p14="http://schemas.microsoft.com/office/powerpoint/2010/main" val="3200372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85000" lnSpcReduction="10000"/>
          </a:bodyPr>
          <a:lstStyle/>
          <a:p>
            <a:pPr algn="l">
              <a:lnSpc>
                <a:spcPct val="100000"/>
              </a:lnSpc>
            </a:pPr>
            <a:r>
              <a:rPr lang="lv" b="1" i="0" dirty="0">
                <a:solidFill>
                  <a:schemeClr val="bg2">
                    <a:lumMod val="25000"/>
                  </a:schemeClr>
                </a:solidFill>
                <a:effectLst/>
              </a:rPr>
              <a:t>Šīs ir dažas darbības, ko varat veikt, lai iestatītu maršrutētāju un uzlabotu drošību.</a:t>
            </a:r>
            <a:r>
              <a:rPr lang="lv" b="1" i="0" dirty="0">
                <a:solidFill>
                  <a:srgbClr val="00ACA7"/>
                </a:solidFill>
                <a:effectLst/>
              </a:rPr>
              <a:t> </a:t>
            </a:r>
          </a:p>
          <a:p>
            <a:pPr marL="342900" indent="-342900" algn="l">
              <a:lnSpc>
                <a:spcPct val="100000"/>
              </a:lnSpc>
              <a:buFont typeface="Arial" panose="020B0604020202020204" pitchFamily="34" charset="0"/>
              <a:buChar char="•"/>
            </a:pPr>
            <a:r>
              <a:rPr lang="lv" b="1" i="0" dirty="0">
                <a:solidFill>
                  <a:srgbClr val="F9A169"/>
                </a:solidFill>
                <a:effectLst/>
                <a:hlinkClick r:id="rId2">
                  <a:extLst>
                    <a:ext uri="{A12FA001-AC4F-418D-AE19-62706E023703}">
                      <ahyp:hlinkClr xmlns:ahyp="http://schemas.microsoft.com/office/drawing/2018/hyperlinkcolor" val="tx"/>
                    </a:ext>
                  </a:extLst>
                </a:hlinkClick>
              </a:rPr>
              <a:t>Mainiet maršrutētāja nosaukumu</a:t>
            </a:r>
            <a:r>
              <a:rPr lang="lv" b="1" i="0" dirty="0">
                <a:solidFill>
                  <a:schemeClr val="accent5"/>
                </a:solidFill>
                <a:effectLst/>
              </a:rPr>
              <a:t>:</a:t>
            </a:r>
            <a:r>
              <a:rPr lang="lv" b="0" i="0" dirty="0">
                <a:solidFill>
                  <a:schemeClr val="accent5"/>
                </a:solidFill>
                <a:effectLst/>
              </a:rPr>
              <a:t> </a:t>
            </a:r>
          </a:p>
          <a:p>
            <a:pPr>
              <a:lnSpc>
                <a:spcPct val="100000"/>
              </a:lnSpc>
            </a:pPr>
            <a:r>
              <a:rPr lang="lv" b="0" i="0" dirty="0">
                <a:solidFill>
                  <a:schemeClr val="bg2">
                    <a:lumMod val="25000"/>
                  </a:schemeClr>
                </a:solidFill>
                <a:effectLst/>
              </a:rPr>
              <a:t>Noklusējuma ID — mainiet maršrutētāja nosaukumu (SSID) uz tādu nosaukumu, kas ir unikāls jums un </a:t>
            </a:r>
            <a:r>
              <a:rPr lang="en-US" b="0" i="0" dirty="0" err="1">
                <a:solidFill>
                  <a:schemeClr val="bg2">
                    <a:lumMod val="25000"/>
                  </a:schemeClr>
                </a:solidFill>
                <a:effectLst/>
              </a:rPr>
              <a:t>ko</a:t>
            </a:r>
            <a:r>
              <a:rPr lang="en-US" b="0" i="0" dirty="0">
                <a:solidFill>
                  <a:schemeClr val="bg2">
                    <a:lumMod val="25000"/>
                  </a:schemeClr>
                </a:solidFill>
                <a:effectLst/>
              </a:rPr>
              <a:t> </a:t>
            </a:r>
            <a:r>
              <a:rPr lang="lv" b="0" i="0" dirty="0">
                <a:solidFill>
                  <a:schemeClr val="bg2">
                    <a:lumMod val="25000"/>
                  </a:schemeClr>
                </a:solidFill>
                <a:effectLst/>
              </a:rPr>
              <a:t>citiem bū</a:t>
            </a:r>
            <a:r>
              <a:rPr lang="en-US" b="0" i="0" dirty="0" err="1">
                <a:solidFill>
                  <a:schemeClr val="bg2">
                    <a:lumMod val="25000"/>
                  </a:schemeClr>
                </a:solidFill>
                <a:effectLst/>
              </a:rPr>
              <a:t>tu</a:t>
            </a:r>
            <a:r>
              <a:rPr lang="en-US" b="0" i="0" dirty="0">
                <a:solidFill>
                  <a:schemeClr val="bg2">
                    <a:lumMod val="25000"/>
                  </a:schemeClr>
                </a:solidFill>
                <a:effectLst/>
              </a:rPr>
              <a:t> </a:t>
            </a:r>
            <a:r>
              <a:rPr lang="en-US" b="0" i="0" dirty="0" err="1">
                <a:solidFill>
                  <a:schemeClr val="bg2">
                    <a:lumMod val="25000"/>
                  </a:schemeClr>
                </a:solidFill>
                <a:effectLst/>
              </a:rPr>
              <a:t>grūti</a:t>
            </a:r>
            <a:r>
              <a:rPr lang="lv" b="0" i="0" dirty="0">
                <a:solidFill>
                  <a:schemeClr val="bg2">
                    <a:lumMod val="25000"/>
                  </a:schemeClr>
                </a:solidFill>
                <a:effectLst/>
              </a:rPr>
              <a:t> uzminēt</a:t>
            </a:r>
            <a:r>
              <a:rPr lang="lv" dirty="0">
                <a:solidFill>
                  <a:schemeClr val="bg2">
                    <a:lumMod val="25000"/>
                  </a:schemeClr>
                </a:solidFill>
              </a:rPr>
              <a:t>. Noklikšķiniet uz iepriekš esošās saites, lai uzzinātu, kā to pa</a:t>
            </a:r>
            <a:r>
              <a:rPr lang="en-US" dirty="0" err="1">
                <a:solidFill>
                  <a:schemeClr val="bg2">
                    <a:lumMod val="25000"/>
                  </a:schemeClr>
                </a:solidFill>
              </a:rPr>
              <a:t>šam</a:t>
            </a:r>
            <a:r>
              <a:rPr lang="en-US" dirty="0">
                <a:solidFill>
                  <a:schemeClr val="bg2">
                    <a:lumMod val="25000"/>
                  </a:schemeClr>
                </a:solidFill>
              </a:rPr>
              <a:t> </a:t>
            </a:r>
            <a:r>
              <a:rPr lang="lv" dirty="0">
                <a:solidFill>
                  <a:schemeClr val="bg2">
                    <a:lumMod val="25000"/>
                  </a:schemeClr>
                </a:solidFill>
              </a:rPr>
              <a:t>izdarīt.</a:t>
            </a:r>
            <a:endParaRPr lang="en-US" b="0" i="0" dirty="0">
              <a:solidFill>
                <a:schemeClr val="bg2">
                  <a:lumMod val="25000"/>
                </a:schemeClr>
              </a:solidFill>
              <a:effectLst/>
            </a:endParaRPr>
          </a:p>
          <a:p>
            <a:pPr marL="342900" indent="-342900" algn="l">
              <a:lnSpc>
                <a:spcPct val="100000"/>
              </a:lnSpc>
              <a:buFont typeface="Arial" panose="020B0604020202020204" pitchFamily="34" charset="0"/>
              <a:buChar char="•"/>
            </a:pPr>
            <a:r>
              <a:rPr lang="lv" b="1" i="0" dirty="0">
                <a:solidFill>
                  <a:srgbClr val="F9A169"/>
                </a:solidFill>
                <a:effectLst/>
                <a:hlinkClick r:id="rId3">
                  <a:extLst>
                    <a:ext uri="{A12FA001-AC4F-418D-AE19-62706E023703}">
                      <ahyp:hlinkClr xmlns:ahyp="http://schemas.microsoft.com/office/drawing/2018/hyperlinkcolor" val="tx"/>
                    </a:ext>
                  </a:extLst>
                </a:hlinkClick>
              </a:rPr>
              <a:t>Mainiet maršrutētāja iepriekš iestatīto ieejas frāzi</a:t>
            </a:r>
            <a:r>
              <a:rPr lang="en-US" b="1" i="0" dirty="0">
                <a:solidFill>
                  <a:schemeClr val="accent5"/>
                </a:solidFill>
                <a:effectLst/>
              </a:rPr>
              <a:t>:</a:t>
            </a:r>
            <a:r>
              <a:rPr lang="lv" b="0" i="0" dirty="0">
                <a:solidFill>
                  <a:srgbClr val="F9A169"/>
                </a:solidFill>
                <a:effectLst/>
              </a:rPr>
              <a:t> </a:t>
            </a:r>
          </a:p>
          <a:p>
            <a:pPr>
              <a:lnSpc>
                <a:spcPct val="100000"/>
              </a:lnSpc>
            </a:pPr>
            <a:r>
              <a:rPr lang="lv" b="0" i="0" dirty="0">
                <a:solidFill>
                  <a:schemeClr val="bg2">
                    <a:lumMod val="25000"/>
                  </a:schemeClr>
                </a:solidFill>
                <a:effectLst/>
              </a:rPr>
              <a:t>Ja noklusējuma ieejas frāze netiek mainīta, hakeriem ir daudz vieglāk piekļūt jūsu tīklam. Jums t</a:t>
            </a:r>
            <a:r>
              <a:rPr lang="en-US" b="0" i="0" dirty="0">
                <a:solidFill>
                  <a:schemeClr val="bg2">
                    <a:lumMod val="25000"/>
                  </a:schemeClr>
                </a:solidFill>
                <a:effectLst/>
              </a:rPr>
              <a:t>ā</a:t>
            </a:r>
            <a:r>
              <a:rPr lang="lv" b="0" i="0" dirty="0">
                <a:solidFill>
                  <a:schemeClr val="bg2">
                    <a:lumMod val="25000"/>
                  </a:schemeClr>
                </a:solidFill>
                <a:effectLst/>
              </a:rPr>
              <a:t> jāmaina pēc iespējas </a:t>
            </a:r>
            <a:r>
              <a:rPr lang="en-US" b="0" i="0" dirty="0" err="1">
                <a:solidFill>
                  <a:schemeClr val="bg2">
                    <a:lumMod val="25000"/>
                  </a:schemeClr>
                </a:solidFill>
                <a:effectLst/>
              </a:rPr>
              <a:t>biežāk</a:t>
            </a:r>
            <a:r>
              <a:rPr lang="lv" b="0" i="0" dirty="0">
                <a:solidFill>
                  <a:schemeClr val="bg2">
                    <a:lumMod val="25000"/>
                  </a:schemeClr>
                </a:solidFill>
                <a:effectLst/>
              </a:rPr>
              <a:t>. Spēcīga ieejas frāze ir teikums, kas </a:t>
            </a:r>
            <a:r>
              <a:rPr lang="en-US" b="0" i="0" dirty="0" err="1">
                <a:solidFill>
                  <a:schemeClr val="bg2">
                    <a:lumMod val="25000"/>
                  </a:schemeClr>
                </a:solidFill>
                <a:effectLst/>
              </a:rPr>
              <a:t>sastāv</a:t>
            </a:r>
            <a:r>
              <a:rPr lang="en-US" b="0" i="0" dirty="0">
                <a:solidFill>
                  <a:schemeClr val="bg2">
                    <a:lumMod val="25000"/>
                  </a:schemeClr>
                </a:solidFill>
                <a:effectLst/>
              </a:rPr>
              <a:t> no</a:t>
            </a:r>
            <a:r>
              <a:rPr lang="lv" b="0" i="0" dirty="0">
                <a:solidFill>
                  <a:schemeClr val="bg2">
                    <a:lumMod val="25000"/>
                  </a:schemeClr>
                </a:solidFill>
                <a:effectLst/>
              </a:rPr>
              <a:t> vismaz 12 rakstzīm</a:t>
            </a:r>
            <a:r>
              <a:rPr lang="en-US" b="0" i="0" dirty="0" err="1">
                <a:solidFill>
                  <a:schemeClr val="bg2">
                    <a:lumMod val="25000"/>
                  </a:schemeClr>
                </a:solidFill>
                <a:effectLst/>
              </a:rPr>
              <a:t>ēm</a:t>
            </a:r>
            <a:r>
              <a:rPr lang="lv" b="0" i="0" dirty="0">
                <a:solidFill>
                  <a:schemeClr val="bg2">
                    <a:lumMod val="25000"/>
                  </a:schemeClr>
                </a:solidFill>
                <a:effectLst/>
              </a:rPr>
              <a:t>. </a:t>
            </a:r>
            <a:r>
              <a:rPr lang="lv" dirty="0">
                <a:solidFill>
                  <a:schemeClr val="bg2">
                    <a:lumMod val="25000"/>
                  </a:schemeClr>
                </a:solidFill>
              </a:rPr>
              <a:t>Noklikšķiniet uz iepriekš esošās saites, lai uzzinātu, kā to </a:t>
            </a:r>
            <a:r>
              <a:rPr lang="en-US" dirty="0" err="1">
                <a:solidFill>
                  <a:schemeClr val="bg2">
                    <a:lumMod val="25000"/>
                  </a:schemeClr>
                </a:solidFill>
              </a:rPr>
              <a:t>pašam</a:t>
            </a:r>
            <a:r>
              <a:rPr lang="en-US" dirty="0">
                <a:solidFill>
                  <a:schemeClr val="bg2">
                    <a:lumMod val="25000"/>
                  </a:schemeClr>
                </a:solidFill>
              </a:rPr>
              <a:t>  </a:t>
            </a:r>
            <a:r>
              <a:rPr lang="lv" dirty="0">
                <a:solidFill>
                  <a:schemeClr val="bg2">
                    <a:lumMod val="25000"/>
                  </a:schemeClr>
                </a:solidFill>
              </a:rPr>
              <a:t>izdarīt.</a:t>
            </a:r>
            <a:endParaRPr lang="en-US" b="0" i="0" dirty="0">
              <a:solidFill>
                <a:schemeClr val="bg2">
                  <a:lumMod val="25000"/>
                </a:schemeClr>
              </a:solidFill>
              <a:effectLst/>
            </a:endParaRPr>
          </a:p>
          <a:p>
            <a:pPr marL="342900" indent="-342900" algn="l">
              <a:lnSpc>
                <a:spcPct val="100000"/>
              </a:lnSpc>
              <a:buFont typeface="Arial" panose="020B0604020202020204" pitchFamily="34" charset="0"/>
              <a:buChar char="•"/>
            </a:pPr>
            <a:r>
              <a:rPr lang="lv" b="1" i="0" dirty="0">
                <a:solidFill>
                  <a:srgbClr val="F9A169"/>
                </a:solidFill>
                <a:effectLst/>
              </a:rPr>
              <a:t>Pārskatiet drošības iespējas:</a:t>
            </a:r>
            <a:r>
              <a:rPr lang="lv" b="0" i="0" dirty="0">
                <a:solidFill>
                  <a:srgbClr val="F9A169"/>
                </a:solidFill>
                <a:effectLst/>
              </a:rPr>
              <a:t> </a:t>
            </a:r>
          </a:p>
          <a:p>
            <a:pPr algn="l">
              <a:lnSpc>
                <a:spcPct val="100000"/>
              </a:lnSpc>
            </a:pPr>
            <a:r>
              <a:rPr lang="lv" b="0" i="0" dirty="0">
                <a:solidFill>
                  <a:schemeClr val="bg2">
                    <a:lumMod val="25000"/>
                  </a:schemeClr>
                </a:solidFill>
                <a:effectLst/>
              </a:rPr>
              <a:t>Izvēloties maršrutētāja drošības līmeni, izvēlieties WPA2, ja pieejams, vai WPA — šie līmeņi ir drošāki nekā WEP opcija.</a:t>
            </a: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Bezvadu maršrutētāja aizsardzība</a:t>
            </a:r>
          </a:p>
        </p:txBody>
      </p:sp>
    </p:spTree>
    <p:extLst>
      <p:ext uri="{BB962C8B-B14F-4D97-AF65-F5344CB8AC3E}">
        <p14:creationId xmlns:p14="http://schemas.microsoft.com/office/powerpoint/2010/main" val="39074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343831"/>
            <a:ext cx="11102510" cy="4038015"/>
          </a:xfrm>
        </p:spPr>
        <p:txBody>
          <a:bodyPr/>
          <a:lstStyle/>
          <a:p>
            <a:r>
              <a:rPr lang="lv" dirty="0">
                <a:solidFill>
                  <a:schemeClr val="accent6"/>
                </a:solidFill>
              </a:rPr>
              <a:t>Pirms sākam 1. tēmu, šeit ir dažas noderīgas definīcijas, kas palīdzēs izprast daļu no šajā modulī ietvertās informācijas.</a:t>
            </a:r>
          </a:p>
          <a:p>
            <a:endParaRPr lang="en-US" dirty="0">
              <a:solidFill>
                <a:schemeClr val="accent6"/>
              </a:solidFill>
            </a:endParaRPr>
          </a:p>
          <a:p>
            <a:pPr marL="285750" indent="-285750">
              <a:buFont typeface="Arial" panose="020B0604020202020204" pitchFamily="34" charset="0"/>
              <a:buChar char="•"/>
            </a:pPr>
            <a:r>
              <a:rPr lang="lv" b="1" i="0" dirty="0">
                <a:effectLst/>
              </a:rPr>
              <a:t>Datu privātums </a:t>
            </a:r>
            <a:r>
              <a:rPr lang="lv" b="0" i="0" dirty="0">
                <a:effectLst/>
              </a:rPr>
              <a:t>parasti nozīmē personas spēju pašai noteikt, kad, kā un kād</a:t>
            </a:r>
            <a:r>
              <a:rPr lang="en-US" b="0" i="0" dirty="0">
                <a:effectLst/>
              </a:rPr>
              <a:t>u</a:t>
            </a:r>
            <a:r>
              <a:rPr lang="lv" b="0" i="0" dirty="0">
                <a:effectLst/>
              </a:rPr>
              <a:t> </a:t>
            </a:r>
            <a:r>
              <a:rPr lang="lv" b="0" i="0" u="none" strike="noStrike" dirty="0">
                <a:effectLst/>
              </a:rPr>
              <a:t>personas informācij</a:t>
            </a:r>
            <a:r>
              <a:rPr lang="en-US" b="0" i="0" u="none" strike="noStrike" dirty="0">
                <a:effectLst/>
              </a:rPr>
              <a:t>u</a:t>
            </a:r>
            <a:r>
              <a:rPr lang="lv" b="0" i="0" u="none" strike="noStrike" dirty="0">
                <a:effectLst/>
              </a:rPr>
              <a:t> </a:t>
            </a:r>
            <a:r>
              <a:rPr lang="lv" b="0" i="0" dirty="0">
                <a:effectLst/>
              </a:rPr>
              <a:t>par viņu </a:t>
            </a:r>
            <a:r>
              <a:rPr lang="en-US" b="0" i="0" dirty="0" err="1">
                <a:effectLst/>
              </a:rPr>
              <a:t>var</a:t>
            </a:r>
            <a:r>
              <a:rPr lang="lv" b="0" i="0" dirty="0">
                <a:effectLst/>
              </a:rPr>
              <a:t> kopīgot vai paziņota citiem.</a:t>
            </a:r>
          </a:p>
          <a:p>
            <a:pPr marL="285750" indent="-285750">
              <a:buFont typeface="Arial" panose="020B0604020202020204" pitchFamily="34" charset="0"/>
              <a:buChar char="•"/>
            </a:pPr>
            <a:r>
              <a:rPr lang="lv" b="1" i="0" dirty="0">
                <a:effectLst/>
              </a:rPr>
              <a:t>Datu drošība </a:t>
            </a:r>
            <a:r>
              <a:rPr lang="lv" i="0" dirty="0">
                <a:effectLst/>
              </a:rPr>
              <a:t>ietver standartu kopumu un dažādus drošības pasākumus, kas veikti, lai novērstu jebkādu trešo personu nesankcionētu piekļuvi digitālajiem datiem vai jebkādu tīšu vai netīšu datu pārveidošanu, dzēšanu vai izpaušanu.</a:t>
            </a:r>
            <a:endParaRPr lang="en-US"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393214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lnSpcReduction="10000"/>
          </a:bodyPr>
          <a:lstStyle/>
          <a:p>
            <a:pPr marL="342900" indent="-342900" algn="l">
              <a:lnSpc>
                <a:spcPct val="100000"/>
              </a:lnSpc>
              <a:buFont typeface="Arial" panose="020B0604020202020204" pitchFamily="34" charset="0"/>
              <a:buChar char="•"/>
            </a:pPr>
            <a:r>
              <a:rPr lang="lv" b="1" i="0" dirty="0">
                <a:solidFill>
                  <a:srgbClr val="F9A169"/>
                </a:solidFill>
                <a:effectLst/>
              </a:rPr>
              <a:t>Izveidojiet viesa ieejas frāzi:</a:t>
            </a:r>
            <a:r>
              <a:rPr lang="lv" b="0" i="0" dirty="0">
                <a:solidFill>
                  <a:srgbClr val="F9A169"/>
                </a:solidFill>
                <a:effectLst/>
              </a:rPr>
              <a:t> </a:t>
            </a:r>
          </a:p>
          <a:p>
            <a:pPr algn="l">
              <a:lnSpc>
                <a:spcPct val="100000"/>
              </a:lnSpc>
            </a:pPr>
            <a:r>
              <a:rPr lang="lv" b="0" i="0" dirty="0">
                <a:solidFill>
                  <a:schemeClr val="bg2">
                    <a:lumMod val="25000"/>
                  </a:schemeClr>
                </a:solidFill>
                <a:effectLst/>
              </a:rPr>
              <a:t>Daži maršrutētāji ļauj viesiem izmantot tīklus, izmantojot atsevišķas viesu ieejas frāzes. Ja jūsu mājā ir daudz apmeklētāju, ieteicams </a:t>
            </a:r>
            <a:r>
              <a:rPr lang="lv" b="0" i="0" dirty="0">
                <a:solidFill>
                  <a:srgbClr val="0675AD"/>
                </a:solidFill>
                <a:effectLst/>
                <a:hlinkClick r:id="rId2">
                  <a:extLst>
                    <a:ext uri="{A12FA001-AC4F-418D-AE19-62706E023703}">
                      <ahyp:hlinkClr xmlns:ahyp="http://schemas.microsoft.com/office/drawing/2018/hyperlinkcolor" val="tx"/>
                    </a:ext>
                  </a:extLst>
                </a:hlinkClick>
              </a:rPr>
              <a:t>izveidot viesu tīklu </a:t>
            </a:r>
            <a:r>
              <a:rPr lang="lv"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lv" b="1" i="0" dirty="0">
                <a:solidFill>
                  <a:srgbClr val="F9A169"/>
                </a:solidFill>
                <a:effectLst/>
              </a:rPr>
              <a:t>Izmantojiet ugunsmūri:</a:t>
            </a:r>
            <a:r>
              <a:rPr lang="lv" b="0" i="0" dirty="0">
                <a:solidFill>
                  <a:srgbClr val="F9A169"/>
                </a:solidFill>
                <a:effectLst/>
              </a:rPr>
              <a:t> </a:t>
            </a:r>
          </a:p>
          <a:p>
            <a:pPr algn="l">
              <a:lnSpc>
                <a:spcPct val="100000"/>
              </a:lnSpc>
            </a:pPr>
            <a:r>
              <a:rPr lang="lv" b="0" i="0" dirty="0">
                <a:solidFill>
                  <a:schemeClr val="bg2">
                    <a:lumMod val="25000"/>
                  </a:schemeClr>
                </a:solidFill>
                <a:effectLst/>
              </a:rPr>
              <a:t>Ugunsmūri palīdz neļaut hakeriem izmantot jūsu ierīci, lai bez jūsu atļaujas nosūtītu jūsu personisko informāciju. Kamēr pretvīrusu programmatūra skenē ienākošos e-pastus un failus, ugunsmūris ir kā sargs, kas vēro mēģinājumus piekļūt jūsu sistēmai un bloķē saziņu ar avotiem, </a:t>
            </a:r>
            <a:r>
              <a:rPr lang="en-US" b="0" i="0" dirty="0" err="1">
                <a:solidFill>
                  <a:schemeClr val="bg2">
                    <a:lumMod val="25000"/>
                  </a:schemeClr>
                </a:solidFill>
                <a:effectLst/>
              </a:rPr>
              <a:t>ar</a:t>
            </a:r>
            <a:r>
              <a:rPr lang="en-US" b="0" i="0" dirty="0">
                <a:solidFill>
                  <a:schemeClr val="bg2">
                    <a:lumMod val="25000"/>
                  </a:schemeClr>
                </a:solidFill>
                <a:effectLst/>
              </a:rPr>
              <a:t> </a:t>
            </a:r>
            <a:r>
              <a:rPr lang="lv" b="0" i="0" dirty="0">
                <a:solidFill>
                  <a:schemeClr val="bg2">
                    <a:lumMod val="25000"/>
                  </a:schemeClr>
                </a:solidFill>
                <a:effectLst/>
              </a:rPr>
              <a:t>kur</a:t>
            </a:r>
            <a:r>
              <a:rPr lang="en-US" b="0" i="0" dirty="0" err="1">
                <a:solidFill>
                  <a:schemeClr val="bg2">
                    <a:lumMod val="25000"/>
                  </a:schemeClr>
                </a:solidFill>
                <a:effectLst/>
              </a:rPr>
              <a:t>iem</a:t>
            </a:r>
            <a:r>
              <a:rPr lang="lv" b="0" i="0" dirty="0">
                <a:solidFill>
                  <a:schemeClr val="bg2">
                    <a:lumMod val="25000"/>
                  </a:schemeClr>
                </a:solidFill>
                <a:effectLst/>
              </a:rPr>
              <a:t> jūs neatļaujat</a:t>
            </a:r>
            <a:r>
              <a:rPr lang="en-US" b="0" i="0" dirty="0">
                <a:solidFill>
                  <a:schemeClr val="bg2">
                    <a:lumMod val="25000"/>
                  </a:schemeClr>
                </a:solidFill>
                <a:effectLst/>
              </a:rPr>
              <a:t> </a:t>
            </a:r>
            <a:r>
              <a:rPr lang="en-US" b="0" i="0" dirty="0" err="1">
                <a:solidFill>
                  <a:schemeClr val="bg2">
                    <a:lumMod val="25000"/>
                  </a:schemeClr>
                </a:solidFill>
                <a:effectLst/>
              </a:rPr>
              <a:t>sazināties</a:t>
            </a:r>
            <a:r>
              <a:rPr lang="lv" b="0" i="0" dirty="0">
                <a:solidFill>
                  <a:schemeClr val="bg2">
                    <a:lumMod val="25000"/>
                  </a:schemeClr>
                </a:solidFill>
                <a:effectLst/>
              </a:rPr>
              <a:t>. Jūsu operētājsistēmai un/vai drošības programmatūrai, iespējams, ir iepriekš instalēts ugunsmūris, taču noteikti </a:t>
            </a:r>
            <a:r>
              <a:rPr lang="lv" b="0" i="0" dirty="0">
                <a:solidFill>
                  <a:srgbClr val="0675AD"/>
                </a:solidFill>
                <a:effectLst/>
                <a:hlinkClick r:id="rId3">
                  <a:extLst>
                    <a:ext uri="{A12FA001-AC4F-418D-AE19-62706E023703}">
                      <ahyp:hlinkClr xmlns:ahyp="http://schemas.microsoft.com/office/drawing/2018/hyperlinkcolor" val="tx"/>
                    </a:ext>
                  </a:extLst>
                </a:hlinkClick>
              </a:rPr>
              <a:t>ieslēdziet šīs funkcijas </a:t>
            </a:r>
            <a:r>
              <a:rPr lang="lv" b="0" i="0" dirty="0">
                <a:solidFill>
                  <a:srgbClr val="0675AD"/>
                </a:solidFill>
                <a:effectLst/>
              </a:rPr>
              <a:t>.</a:t>
            </a: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Bezvadu maršrutētāja aizsardzība</a:t>
            </a:r>
          </a:p>
        </p:txBody>
      </p:sp>
    </p:spTree>
    <p:extLst>
      <p:ext uri="{BB962C8B-B14F-4D97-AF65-F5344CB8AC3E}">
        <p14:creationId xmlns:p14="http://schemas.microsoft.com/office/powerpoint/2010/main" val="484638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442524" y="1496151"/>
            <a:ext cx="11102510" cy="4038015"/>
          </a:xfrm>
        </p:spPr>
        <p:txBody>
          <a:bodyPr>
            <a:normAutofit fontScale="92500" lnSpcReduction="10000"/>
          </a:bodyPr>
          <a:lstStyle/>
          <a:p>
            <a:pPr algn="l"/>
            <a:r>
              <a:rPr lang="lv" b="0" i="0" dirty="0">
                <a:solidFill>
                  <a:schemeClr val="bg2">
                    <a:lumMod val="25000"/>
                  </a:schemeClr>
                </a:solidFill>
                <a:effectLst/>
              </a:rPr>
              <a:t>Ja neesat cilvēks ar spēcīgu datora pieredzi un tīkla </a:t>
            </a:r>
            <a:r>
              <a:rPr lang="en-US" b="0" i="0" dirty="0" err="1">
                <a:solidFill>
                  <a:schemeClr val="bg2">
                    <a:lumMod val="25000"/>
                  </a:schemeClr>
                </a:solidFill>
                <a:effectLst/>
              </a:rPr>
              <a:t>pārvaldīšanas</a:t>
            </a:r>
            <a:r>
              <a:rPr lang="en-US" b="0" i="0" dirty="0">
                <a:solidFill>
                  <a:schemeClr val="bg2">
                    <a:lumMod val="25000"/>
                  </a:schemeClr>
                </a:solidFill>
                <a:effectLst/>
              </a:rPr>
              <a:t> </a:t>
            </a:r>
            <a:r>
              <a:rPr lang="lv" b="0" i="0" dirty="0">
                <a:solidFill>
                  <a:schemeClr val="bg2">
                    <a:lumMod val="25000"/>
                  </a:schemeClr>
                </a:solidFill>
                <a:effectLst/>
              </a:rPr>
              <a:t>iemaņām,</a:t>
            </a:r>
            <a:r>
              <a:rPr lang="en-US" b="0" i="0" dirty="0">
                <a:solidFill>
                  <a:schemeClr val="bg2">
                    <a:lumMod val="25000"/>
                  </a:schemeClr>
                </a:solidFill>
                <a:effectLst/>
              </a:rPr>
              <a:t> </a:t>
            </a:r>
            <a:r>
              <a:rPr lang="en-US" b="0" i="0" dirty="0" err="1">
                <a:solidFill>
                  <a:schemeClr val="bg2">
                    <a:lumMod val="25000"/>
                  </a:schemeClr>
                </a:solidFill>
                <a:effectLst/>
              </a:rPr>
              <a:t>jūs</a:t>
            </a:r>
            <a:r>
              <a:rPr lang="en-US" b="0" i="0" dirty="0">
                <a:solidFill>
                  <a:schemeClr val="bg2">
                    <a:lumMod val="25000"/>
                  </a:schemeClr>
                </a:solidFill>
                <a:effectLst/>
              </a:rPr>
              <a:t> </a:t>
            </a:r>
            <a:r>
              <a:rPr lang="lv" b="0" i="0" dirty="0">
                <a:solidFill>
                  <a:schemeClr val="bg2">
                    <a:lumMod val="25000"/>
                  </a:schemeClr>
                </a:solidFill>
                <a:effectLst/>
              </a:rPr>
              <a:t>tomēr varat kaut ko darīt, lai aizsargātu savu digitālo privātumu bez milzīgām zināšanām par tīkla drošību. </a:t>
            </a:r>
            <a:endParaRPr lang="en-US" b="0" i="0" dirty="0">
              <a:solidFill>
                <a:schemeClr val="bg2">
                  <a:lumMod val="25000"/>
                </a:schemeClr>
              </a:solidFill>
              <a:effectLst/>
            </a:endParaRPr>
          </a:p>
          <a:p>
            <a:pPr algn="l"/>
            <a:r>
              <a:rPr lang="lv" b="0" i="0" dirty="0">
                <a:solidFill>
                  <a:srgbClr val="151D51"/>
                </a:solidFill>
                <a:effectLst/>
              </a:rPr>
              <a:t>Tālāk ir sniegti padomi, kā tiešsaistē nodrošināt personas informācijas drošību.</a:t>
            </a:r>
          </a:p>
          <a:p>
            <a:pPr marL="342900" indent="-342900" algn="l">
              <a:buFont typeface="Arial" panose="020B0604020202020204" pitchFamily="34" charset="0"/>
              <a:buChar char="•"/>
            </a:pPr>
            <a:r>
              <a:rPr lang="lv" b="1" i="0" dirty="0">
                <a:solidFill>
                  <a:srgbClr val="0675AD"/>
                </a:solidFill>
                <a:effectLst/>
              </a:rPr>
              <a:t>Padomājiet, pirms dalāties</a:t>
            </a:r>
            <a:r>
              <a:rPr lang="lv" b="0" i="0" dirty="0">
                <a:solidFill>
                  <a:srgbClr val="0675AD"/>
                </a:solidFill>
                <a:effectLst/>
              </a:rPr>
              <a:t> </a:t>
            </a:r>
          </a:p>
          <a:p>
            <a:pPr algn="l"/>
            <a:r>
              <a:rPr lang="lv" b="0" i="0" dirty="0">
                <a:solidFill>
                  <a:schemeClr val="bg2">
                    <a:lumMod val="25000"/>
                  </a:schemeClr>
                </a:solidFill>
                <a:effectLst/>
              </a:rPr>
              <a:t>Viss, ko kopīgojat tiešsaistē, </a:t>
            </a:r>
            <a:r>
              <a:rPr lang="en-US" b="0" i="0" dirty="0" err="1">
                <a:solidFill>
                  <a:schemeClr val="bg2">
                    <a:lumMod val="25000"/>
                  </a:schemeClr>
                </a:solidFill>
                <a:effectLst/>
              </a:rPr>
              <a:t>nokļūst</a:t>
            </a:r>
            <a:r>
              <a:rPr lang="lv" b="0" i="0" dirty="0">
                <a:solidFill>
                  <a:schemeClr val="bg2">
                    <a:lumMod val="25000"/>
                  </a:schemeClr>
                </a:solidFill>
                <a:effectLst/>
              </a:rPr>
              <a:t> ārpus jūsu kontroles — vai tā ir parole, bērna fotoattēls vai filozofiska doma vēlā vakarā. Veltiet laiku, lai apsvērtu riskus, kas saistīti ar pārāk </a:t>
            </a:r>
            <a:r>
              <a:rPr lang="en-US" b="0" i="0" dirty="0" err="1">
                <a:solidFill>
                  <a:schemeClr val="bg2">
                    <a:lumMod val="25000"/>
                  </a:schemeClr>
                </a:solidFill>
                <a:effectLst/>
              </a:rPr>
              <a:t>lielu</a:t>
            </a:r>
            <a:r>
              <a:rPr lang="lv" b="0" i="0" dirty="0">
                <a:solidFill>
                  <a:schemeClr val="bg2">
                    <a:lumMod val="25000"/>
                  </a:schemeClr>
                </a:solidFill>
                <a:effectLst/>
              </a:rPr>
              <a:t> kopīgošanu.</a:t>
            </a:r>
          </a:p>
          <a:p>
            <a:pPr marL="342900" indent="-342900" algn="l">
              <a:buFont typeface="Arial" panose="020B0604020202020204" pitchFamily="34" charset="0"/>
              <a:buChar char="•"/>
            </a:pPr>
            <a:r>
              <a:rPr lang="lv" b="1" i="0" dirty="0">
                <a:solidFill>
                  <a:srgbClr val="0675AD"/>
                </a:solidFill>
                <a:effectLst/>
              </a:rPr>
              <a:t>Bloķējiet ierīces un aizsedziet kameras</a:t>
            </a:r>
            <a:r>
              <a:rPr lang="lv" b="0" i="0" dirty="0">
                <a:solidFill>
                  <a:srgbClr val="0675AD"/>
                </a:solidFill>
                <a:effectLst/>
              </a:rPr>
              <a:t> </a:t>
            </a:r>
          </a:p>
          <a:p>
            <a:pPr algn="l"/>
            <a:r>
              <a:rPr lang="lv" b="0" i="0" dirty="0">
                <a:solidFill>
                  <a:schemeClr val="bg2">
                    <a:lumMod val="25000"/>
                  </a:schemeClr>
                </a:solidFill>
                <a:effectLst/>
              </a:rPr>
              <a:t>Nenovērtējiet par zemu vienkāršus risinājumus, kad runa ir par jūsu privātumu.</a:t>
            </a:r>
          </a:p>
          <a:p>
            <a:pPr marL="342900" indent="-342900" algn="l">
              <a:buFont typeface="Arial" panose="020B0604020202020204" pitchFamily="34" charset="0"/>
              <a:buChar char="•"/>
            </a:pPr>
            <a:r>
              <a:rPr lang="lv" b="1" i="0" dirty="0">
                <a:solidFill>
                  <a:srgbClr val="0675AD"/>
                </a:solidFill>
                <a:effectLst/>
              </a:rPr>
              <a:t>Izmantojiet </a:t>
            </a:r>
            <a:r>
              <a:rPr lang="lv" b="1" i="0" dirty="0">
                <a:solidFill>
                  <a:srgbClr val="0675AD"/>
                </a:solidFill>
                <a:effectLst/>
                <a:hlinkClick r:id="rId2">
                  <a:extLst>
                    <a:ext uri="{A12FA001-AC4F-418D-AE19-62706E023703}">
                      <ahyp:hlinkClr xmlns:ahyp="http://schemas.microsoft.com/office/drawing/2018/hyperlinkcolor" val="tx"/>
                    </a:ext>
                  </a:extLst>
                </a:hlinkClick>
              </a:rPr>
              <a:t>VPN </a:t>
            </a:r>
            <a:r>
              <a:rPr lang="lv" b="1" i="0" dirty="0">
                <a:solidFill>
                  <a:srgbClr val="0675AD"/>
                </a:solidFill>
                <a:effectLst/>
              </a:rPr>
              <a:t>un drošības programmatūru</a:t>
            </a:r>
            <a:r>
              <a:rPr lang="lv" b="0" i="0" dirty="0">
                <a:solidFill>
                  <a:srgbClr val="0675AD"/>
                </a:solidFill>
                <a:effectLst/>
              </a:rPr>
              <a:t> </a:t>
            </a:r>
            <a:r>
              <a:rPr lang="lv" dirty="0"/>
              <a:t>( Virtuāls privātais tīkls, noklikšķiniet uz saites, lai uzzinātu vairāk )</a:t>
            </a:r>
            <a:endParaRPr lang="en-US" b="0" i="0" dirty="0">
              <a:solidFill>
                <a:srgbClr val="D6315A"/>
              </a:solidFill>
              <a:effectLst/>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Jūsu digitālā privātuma aizsardzība</a:t>
            </a:r>
          </a:p>
        </p:txBody>
      </p:sp>
    </p:spTree>
    <p:extLst>
      <p:ext uri="{BB962C8B-B14F-4D97-AF65-F5344CB8AC3E}">
        <p14:creationId xmlns:p14="http://schemas.microsoft.com/office/powerpoint/2010/main" val="755386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fontScale="92500" lnSpcReduction="10000"/>
          </a:bodyPr>
          <a:lstStyle/>
          <a:p>
            <a:pPr marL="342900" indent="-342900" algn="l">
              <a:buFont typeface="Arial" panose="020B0604020202020204" pitchFamily="34" charset="0"/>
              <a:buChar char="•"/>
            </a:pPr>
            <a:r>
              <a:rPr lang="lv" b="1" i="0" dirty="0">
                <a:solidFill>
                  <a:srgbClr val="0675AD"/>
                </a:solidFill>
                <a:effectLst/>
              </a:rPr>
              <a:t>Ja iespējams, izmantojiet unikālas, spēcīgas paroles un iespējojiet divu faktoru autentifikāciju.</a:t>
            </a:r>
          </a:p>
          <a:p>
            <a:pPr algn="l"/>
            <a:r>
              <a:rPr lang="lv" b="0" i="0" dirty="0">
                <a:solidFill>
                  <a:schemeClr val="bg2">
                    <a:lumMod val="25000"/>
                  </a:schemeClr>
                </a:solidFill>
                <a:effectLst/>
              </a:rPr>
              <a:t>Papildu pūles </a:t>
            </a:r>
            <a:r>
              <a:rPr lang="en-US" dirty="0" err="1">
                <a:solidFill>
                  <a:schemeClr val="bg2">
                    <a:lumMod val="25000"/>
                  </a:schemeClr>
                </a:solidFill>
              </a:rPr>
              <a:t>atmaksājas</a:t>
            </a:r>
            <a:r>
              <a:rPr lang="lv" b="0" i="0" dirty="0">
                <a:solidFill>
                  <a:schemeClr val="bg2">
                    <a:lumMod val="25000"/>
                  </a:schemeClr>
                </a:solidFill>
                <a:effectLst/>
              </a:rPr>
              <a:t>, ja vēlaties aizsargāt savus kontus no hakeriem vai zagļiem.</a:t>
            </a:r>
          </a:p>
          <a:p>
            <a:pPr marL="342900" indent="-342900" algn="l">
              <a:buFont typeface="Arial" panose="020B0604020202020204" pitchFamily="34" charset="0"/>
              <a:buChar char="•"/>
            </a:pPr>
            <a:r>
              <a:rPr lang="lv" b="1" i="0" dirty="0">
                <a:solidFill>
                  <a:srgbClr val="0675AD"/>
                </a:solidFill>
                <a:effectLst/>
              </a:rPr>
              <a:t>Pārskatiet konfidencialitātes politikas un lietotņu atļaujas</a:t>
            </a:r>
          </a:p>
          <a:p>
            <a:pPr algn="l"/>
            <a:r>
              <a:rPr lang="lv" b="0" i="0" dirty="0">
                <a:solidFill>
                  <a:schemeClr val="bg2">
                    <a:lumMod val="25000"/>
                  </a:schemeClr>
                </a:solidFill>
                <a:effectLst/>
              </a:rPr>
              <a:t>Iepazīstieties ar jaunāko informāciju par to, kā tiek vākti un izmantoti jūsu personas dati. Tālrunī un planšetdatorā pārskatiet lietotņu piekļuves atļaujas un izslēdziet visu, ko uzskatāt par pārmērīgu.</a:t>
            </a:r>
          </a:p>
          <a:p>
            <a:pPr marL="342900" indent="-342900" algn="l">
              <a:buFont typeface="Arial" panose="020B0604020202020204" pitchFamily="34" charset="0"/>
              <a:buChar char="•"/>
            </a:pPr>
            <a:r>
              <a:rPr lang="lv" b="1" i="0" dirty="0">
                <a:solidFill>
                  <a:srgbClr val="0675AD"/>
                </a:solidFill>
                <a:effectLst/>
              </a:rPr>
              <a:t>Nodrošiniet savas viedierīces</a:t>
            </a:r>
          </a:p>
          <a:p>
            <a:pPr algn="l"/>
            <a:r>
              <a:rPr lang="lv" b="0" i="0" dirty="0">
                <a:solidFill>
                  <a:schemeClr val="bg2">
                    <a:lumMod val="25000"/>
                  </a:schemeClr>
                </a:solidFill>
                <a:effectLst/>
              </a:rPr>
              <a:t>Pārliecinieties, vai jūsu mājas tīkls un sīkrīki ir aizsargāti ar unikālām, spēcīgām parolēm.</a:t>
            </a:r>
          </a:p>
          <a:p>
            <a:pPr marL="342900" indent="-342900" algn="l">
              <a:buFont typeface="Arial" panose="020B0604020202020204" pitchFamily="34" charset="0"/>
              <a:buChar char="•"/>
            </a:pPr>
            <a:r>
              <a:rPr lang="lv" b="1" i="0" dirty="0">
                <a:solidFill>
                  <a:srgbClr val="0675AD"/>
                </a:solidFill>
                <a:effectLst/>
              </a:rPr>
              <a:t>Regulāri pārbaudiet savu datu pārkāpuma statusu : </a:t>
            </a:r>
            <a:r>
              <a:rPr lang="lv" sz="2000" i="0" dirty="0">
                <a:solidFill>
                  <a:srgbClr val="F9A169"/>
                </a:solidFill>
                <a:effectLst/>
                <a:hlinkClick r:id="rId2">
                  <a:extLst>
                    <a:ext uri="{A12FA001-AC4F-418D-AE19-62706E023703}">
                      <ahyp:hlinkClr xmlns:ahyp="http://schemas.microsoft.com/office/drawing/2018/hyperlinkcolor" val="tx"/>
                    </a:ext>
                  </a:extLst>
                </a:hlinkClick>
              </a:rPr>
              <a:t>https://www.f-secure.com/en/home/free-tools/identity-theft-checker</a:t>
            </a:r>
            <a:r>
              <a:rPr lang="lv" sz="2000" i="0" dirty="0">
                <a:solidFill>
                  <a:srgbClr val="F9A169"/>
                </a:solidFill>
                <a:effectLst/>
              </a:rPr>
              <a:t> </a:t>
            </a:r>
            <a:endParaRPr lang="en-US" i="0" dirty="0">
              <a:solidFill>
                <a:srgbClr val="F9A169"/>
              </a:solidFill>
              <a:effectLst/>
            </a:endParaRP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Jūsu digitālā privātuma aizsardzība</a:t>
            </a:r>
          </a:p>
        </p:txBody>
      </p:sp>
    </p:spTree>
    <p:extLst>
      <p:ext uri="{BB962C8B-B14F-4D97-AF65-F5344CB8AC3E}">
        <p14:creationId xmlns:p14="http://schemas.microsoft.com/office/powerpoint/2010/main" val="13491909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B06EDE7-4651-894A-FEA8-19442D331E4C}"/>
              </a:ext>
            </a:extLst>
          </p:cNvPr>
          <p:cNvSpPr>
            <a:spLocks noGrp="1"/>
          </p:cNvSpPr>
          <p:nvPr>
            <p:ph type="body" sz="quarter" idx="16"/>
          </p:nvPr>
        </p:nvSpPr>
        <p:spPr>
          <a:xfrm>
            <a:off x="544745" y="1409992"/>
            <a:ext cx="11102510" cy="4038015"/>
          </a:xfrm>
        </p:spPr>
        <p:txBody>
          <a:bodyPr>
            <a:normAutofit/>
          </a:bodyPr>
          <a:lstStyle/>
          <a:p>
            <a:pPr marL="342900" indent="-342900" algn="l">
              <a:lnSpc>
                <a:spcPct val="100000"/>
              </a:lnSpc>
              <a:buFont typeface="Arial" panose="020B0604020202020204" pitchFamily="34" charset="0"/>
              <a:buChar char="•"/>
            </a:pPr>
            <a:r>
              <a:rPr lang="lv" b="1" i="0" dirty="0">
                <a:solidFill>
                  <a:srgbClr val="0675AD"/>
                </a:solidFill>
                <a:effectLst/>
              </a:rPr>
              <a:t>Aizsargājiet savus €:</a:t>
            </a:r>
            <a:r>
              <a:rPr lang="lv" b="0" i="0" dirty="0">
                <a:solidFill>
                  <a:srgbClr val="0675AD"/>
                </a:solidFill>
                <a:effectLst/>
              </a:rPr>
              <a:t> </a:t>
            </a:r>
          </a:p>
          <a:p>
            <a:pPr algn="l">
              <a:lnSpc>
                <a:spcPct val="100000"/>
              </a:lnSpc>
            </a:pPr>
            <a:r>
              <a:rPr lang="lv" b="0" i="0" dirty="0">
                <a:solidFill>
                  <a:schemeClr val="bg2">
                    <a:lumMod val="25000"/>
                  </a:schemeClr>
                </a:solidFill>
                <a:effectLst/>
              </a:rPr>
              <a:t>Veicot darījumus ar bankām un iepērkoties, pārbaudiet, vai vietnēs ir iespējota drošība. Meklējiet tīmekļa adreses ar </a:t>
            </a:r>
            <a:r>
              <a:rPr lang="lv" b="1" i="0" dirty="0">
                <a:solidFill>
                  <a:schemeClr val="tx1"/>
                </a:solidFill>
                <a:effectLst/>
              </a:rPr>
              <a:t>“https://”, </a:t>
            </a:r>
            <a:r>
              <a:rPr lang="lv" b="0" i="0" dirty="0">
                <a:solidFill>
                  <a:schemeClr val="bg2">
                    <a:lumMod val="25000"/>
                  </a:schemeClr>
                </a:solidFill>
                <a:effectLst/>
              </a:rPr>
              <a:t>kas nozīmē, ka vietne veic papildu pasākumus, lai palīdzētu aizsargāt jūsu informāciju. </a:t>
            </a:r>
            <a:r>
              <a:rPr lang="lv" b="1" i="0" dirty="0">
                <a:solidFill>
                  <a:schemeClr val="tx1"/>
                </a:solidFill>
                <a:effectLst/>
              </a:rPr>
              <a:t>“http://” </a:t>
            </a:r>
            <a:r>
              <a:rPr lang="lv" b="1" i="0" dirty="0">
                <a:solidFill>
                  <a:srgbClr val="0675AD"/>
                </a:solidFill>
                <a:effectLst/>
              </a:rPr>
              <a:t>nav drošs </a:t>
            </a:r>
            <a:r>
              <a:rPr lang="lv" b="0" i="0" dirty="0">
                <a:solidFill>
                  <a:schemeClr val="bg2">
                    <a:lumMod val="25000"/>
                  </a:schemeClr>
                </a:solidFill>
                <a:effectLst/>
              </a:rPr>
              <a:t>.</a:t>
            </a:r>
          </a:p>
          <a:p>
            <a:pPr marL="342900" indent="-342900" algn="l">
              <a:lnSpc>
                <a:spcPct val="100000"/>
              </a:lnSpc>
              <a:buFont typeface="Arial" panose="020B0604020202020204" pitchFamily="34" charset="0"/>
              <a:buChar char="•"/>
            </a:pPr>
            <a:r>
              <a:rPr lang="lv" b="1" i="0" dirty="0">
                <a:solidFill>
                  <a:srgbClr val="0675AD"/>
                </a:solidFill>
                <a:effectLst/>
              </a:rPr>
              <a:t>Dublējiet:</a:t>
            </a:r>
            <a:r>
              <a:rPr lang="lv" b="0" i="0" dirty="0">
                <a:solidFill>
                  <a:srgbClr val="0675AD"/>
                </a:solidFill>
                <a:effectLst/>
              </a:rPr>
              <a:t> </a:t>
            </a:r>
          </a:p>
          <a:p>
            <a:pPr algn="l">
              <a:lnSpc>
                <a:spcPct val="100000"/>
              </a:lnSpc>
            </a:pPr>
            <a:r>
              <a:rPr lang="lv" b="0" i="0" dirty="0">
                <a:solidFill>
                  <a:schemeClr val="bg2">
                    <a:lumMod val="25000"/>
                  </a:schemeClr>
                </a:solidFill>
                <a:effectLst/>
              </a:rPr>
              <a:t>Aizsargājiet savu</a:t>
            </a:r>
            <a:r>
              <a:rPr lang="en-US" b="0" i="0" dirty="0">
                <a:solidFill>
                  <a:schemeClr val="bg2">
                    <a:lumMod val="25000"/>
                  </a:schemeClr>
                </a:solidFill>
                <a:effectLst/>
              </a:rPr>
              <a:t>s</a:t>
            </a:r>
            <a:r>
              <a:rPr lang="lv" b="0" i="0" dirty="0">
                <a:solidFill>
                  <a:schemeClr val="bg2">
                    <a:lumMod val="25000"/>
                  </a:schemeClr>
                </a:solidFill>
                <a:effectLst/>
              </a:rPr>
              <a:t> </a:t>
            </a:r>
            <a:r>
              <a:rPr lang="en-US" b="0" i="0" dirty="0" err="1">
                <a:solidFill>
                  <a:schemeClr val="bg2">
                    <a:lumMod val="25000"/>
                  </a:schemeClr>
                </a:solidFill>
                <a:effectLst/>
              </a:rPr>
              <a:t>datus</a:t>
            </a:r>
            <a:r>
              <a:rPr lang="lv" b="0" i="0" dirty="0">
                <a:solidFill>
                  <a:schemeClr val="bg2">
                    <a:lumMod val="25000"/>
                  </a:schemeClr>
                </a:solidFill>
                <a:effectLst/>
              </a:rPr>
              <a:t>, mūziku, fotoattēlus un citu digitālo informāciju, izveidojot svarīgo failu elektroniskas kopijas un glabājot tos droši.</a:t>
            </a:r>
          </a:p>
        </p:txBody>
      </p:sp>
      <p:sp>
        <p:nvSpPr>
          <p:cNvPr id="6" name="Text Placeholder 5">
            <a:extLst>
              <a:ext uri="{FF2B5EF4-FFF2-40B4-BE49-F238E27FC236}">
                <a16:creationId xmlns:a16="http://schemas.microsoft.com/office/drawing/2014/main" id="{E0A2D277-D5D6-64FB-1450-8D61ADDBA5BB}"/>
              </a:ext>
            </a:extLst>
          </p:cNvPr>
          <p:cNvSpPr>
            <a:spLocks noGrp="1"/>
          </p:cNvSpPr>
          <p:nvPr>
            <p:ph type="body" sz="quarter" idx="18"/>
          </p:nvPr>
        </p:nvSpPr>
        <p:spPr/>
        <p:txBody>
          <a:bodyPr>
            <a:normAutofit/>
          </a:bodyPr>
          <a:lstStyle/>
          <a:p>
            <a:r>
              <a:rPr lang="lv" dirty="0"/>
              <a:t>Aizsargājiet sevi, izmantojot šos tiešsaistes padomus</a:t>
            </a:r>
          </a:p>
        </p:txBody>
      </p:sp>
    </p:spTree>
    <p:extLst>
      <p:ext uri="{BB962C8B-B14F-4D97-AF65-F5344CB8AC3E}">
        <p14:creationId xmlns:p14="http://schemas.microsoft.com/office/powerpoint/2010/main" val="292833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0F61E04C-DBEF-1FD0-EFB3-C3C04EEF31C9}"/>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313901" y="765889"/>
            <a:ext cx="5782099" cy="4632047"/>
          </a:xfrm>
        </p:spPr>
        <p:txBody>
          <a:bodyPr/>
          <a:lstStyle/>
          <a:p>
            <a:pPr algn="just"/>
            <a:r>
              <a:rPr lang="lv" b="0" i="0" dirty="0">
                <a:solidFill>
                  <a:schemeClr val="tx1"/>
                </a:solidFill>
                <a:effectLst/>
              </a:rPr>
              <a:t>Aizsargāts mājas tīkls nozīmē, ka varat drošāk izmantot internetu.</a:t>
            </a:r>
          </a:p>
          <a:p>
            <a:pPr algn="just"/>
            <a:r>
              <a:rPr lang="lv" b="0" i="0" dirty="0">
                <a:solidFill>
                  <a:schemeClr val="tx1"/>
                </a:solidFill>
                <a:effectLst/>
              </a:rPr>
              <a:t>Lielākajā daļā mājsaimniecību tagad ir izveidoti ar internetu savienotu ierīču tīkli, tostarp datori, spēļu sistēmas, televizori, planšetdatori, viedtālruņi un </a:t>
            </a:r>
            <a:r>
              <a:rPr lang="en-US" b="0" i="0" dirty="0" err="1">
                <a:solidFill>
                  <a:schemeClr val="tx1"/>
                </a:solidFill>
                <a:effectLst/>
              </a:rPr>
              <a:t>pārnēsājam</a:t>
            </a:r>
            <a:r>
              <a:rPr lang="en-US" dirty="0" err="1">
                <a:solidFill>
                  <a:schemeClr val="tx1"/>
                </a:solidFill>
              </a:rPr>
              <a:t>ās</a:t>
            </a:r>
            <a:r>
              <a:rPr lang="lv" b="0" i="0" dirty="0">
                <a:solidFill>
                  <a:schemeClr val="tx1"/>
                </a:solidFill>
                <a:effectLst/>
              </a:rPr>
              <a:t> ierīces, kas piekļūst bezvadu tīkliem. Lai aizsargātu savu mājas tīklu, jums ir jābūt piemērotiem rīkiem.</a:t>
            </a:r>
          </a:p>
          <a:p>
            <a:pPr algn="just"/>
            <a:r>
              <a:rPr lang="lv" b="0" i="0" dirty="0">
                <a:solidFill>
                  <a:schemeClr val="tx1"/>
                </a:solidFill>
                <a:effectLst/>
              </a:rPr>
              <a:t>Pirmais solis ir uzturēt tīru iekārtu un pārliecināties, ka visās jūsu ierīcēs ar interneta pieslēgumu ir jaunākā operētājsistēma, tīmekļa pārlūkprogrammas un drošības programmatūra. Tas ietver mobilās ierīces, kas piekļūst jūsu bezvadu tīklam.</a:t>
            </a:r>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200309"/>
            <a:ext cx="5648934" cy="565580"/>
          </a:xfrm>
        </p:spPr>
        <p:txBody>
          <a:bodyPr>
            <a:normAutofit/>
          </a:bodyPr>
          <a:lstStyle/>
          <a:p>
            <a:r>
              <a:rPr lang="lv" sz="3200" dirty="0"/>
              <a:t>Jūsu mājas tīkla aizsardzība</a:t>
            </a:r>
            <a:endParaRPr lang="en-IE" sz="3200" dirty="0"/>
          </a:p>
        </p:txBody>
      </p:sp>
    </p:spTree>
    <p:extLst>
      <p:ext uri="{BB962C8B-B14F-4D97-AF65-F5344CB8AC3E}">
        <p14:creationId xmlns:p14="http://schemas.microsoft.com/office/powerpoint/2010/main" val="49035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E247247-66D5-08AE-E6C8-0CC59C27A06F}"/>
              </a:ext>
            </a:extLst>
          </p:cNvPr>
          <p:cNvSpPr>
            <a:spLocks noGrp="1"/>
          </p:cNvSpPr>
          <p:nvPr>
            <p:ph type="body" sz="quarter" idx="18"/>
          </p:nvPr>
        </p:nvSpPr>
        <p:spPr>
          <a:xfrm>
            <a:off x="4817302" y="4738415"/>
            <a:ext cx="7186186" cy="767863"/>
          </a:xfrm>
        </p:spPr>
        <p:txBody>
          <a:bodyPr/>
          <a:lstStyle/>
          <a:p>
            <a:r>
              <a:rPr lang="lv" dirty="0"/>
              <a:t>4. tēma: </a:t>
            </a:r>
            <a:r>
              <a:rPr lang="lv" sz="3600" dirty="0"/>
              <a:t>Vides aizsardzība</a:t>
            </a:r>
          </a:p>
          <a:p>
            <a:endParaRPr lang="en-IE" dirty="0"/>
          </a:p>
        </p:txBody>
      </p:sp>
      <p:pic>
        <p:nvPicPr>
          <p:cNvPr id="4" name="Picture Placeholder 3">
            <a:extLst>
              <a:ext uri="{FF2B5EF4-FFF2-40B4-BE49-F238E27FC236}">
                <a16:creationId xmlns:a16="http://schemas.microsoft.com/office/drawing/2014/main" id="{64663E41-5174-A1B0-3E87-EEF20633104C}"/>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2822" b="12822"/>
          <a:stretch>
            <a:fillRect/>
          </a:stretch>
        </p:blipFill>
        <p:spPr/>
      </p:pic>
    </p:spTree>
    <p:extLst>
      <p:ext uri="{BB962C8B-B14F-4D97-AF65-F5344CB8AC3E}">
        <p14:creationId xmlns:p14="http://schemas.microsoft.com/office/powerpoint/2010/main" val="2169297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409992"/>
            <a:ext cx="11102510" cy="4038015"/>
          </a:xfrm>
        </p:spPr>
        <p:txBody>
          <a:bodyPr/>
          <a:lstStyle/>
          <a:p>
            <a:r>
              <a:rPr lang="lv" dirty="0">
                <a:solidFill>
                  <a:schemeClr val="accent6"/>
                </a:solidFill>
              </a:rPr>
              <a:t>Pirms sākam 4. tēmu, šeit ir dažas noderīgas definīcijas, kas palīdzēs jums izprast šajā modulī ietvert</a:t>
            </a:r>
            <a:r>
              <a:rPr lang="en-US" dirty="0">
                <a:solidFill>
                  <a:schemeClr val="accent6"/>
                </a:solidFill>
              </a:rPr>
              <a:t>o</a:t>
            </a:r>
            <a:r>
              <a:rPr lang="lv" dirty="0">
                <a:solidFill>
                  <a:schemeClr val="accent6"/>
                </a:solidFill>
              </a:rPr>
              <a:t> informācij</a:t>
            </a:r>
            <a:r>
              <a:rPr lang="en-US" dirty="0">
                <a:solidFill>
                  <a:schemeClr val="accent6"/>
                </a:solidFill>
              </a:rPr>
              <a:t>u</a:t>
            </a:r>
            <a:r>
              <a:rPr lang="lv" dirty="0">
                <a:solidFill>
                  <a:schemeClr val="accent6"/>
                </a:solidFill>
              </a:rPr>
              <a:t>.</a:t>
            </a:r>
          </a:p>
          <a:p>
            <a:endParaRPr lang="en-US" sz="2200" dirty="0">
              <a:solidFill>
                <a:schemeClr val="accent6"/>
              </a:solidFill>
            </a:endParaRPr>
          </a:p>
          <a:p>
            <a:pPr marL="285750" indent="-285750">
              <a:buFont typeface="Arial" panose="020B0604020202020204" pitchFamily="34" charset="0"/>
              <a:buChar char="•"/>
            </a:pPr>
            <a:r>
              <a:rPr lang="lv" sz="2400" b="1" dirty="0"/>
              <a:t>Digitālais piesārņojums </a:t>
            </a:r>
            <a:r>
              <a:rPr lang="lv" sz="2400" b="0" i="0" dirty="0">
                <a:effectLst/>
                <a:cs typeface="Assistant" panose="020B0604020202020204" pitchFamily="2" charset="-79"/>
              </a:rPr>
              <a:t>ietver visus </a:t>
            </a:r>
            <a:r>
              <a:rPr lang="lv" sz="2400" i="0" dirty="0">
                <a:effectLst/>
                <a:cs typeface="Assistant" panose="020B0604020202020204" pitchFamily="2" charset="-79"/>
              </a:rPr>
              <a:t>vides piesārņojuma avotus, </a:t>
            </a:r>
            <a:r>
              <a:rPr lang="lv" sz="2400" b="0" i="0" dirty="0">
                <a:effectLst/>
                <a:cs typeface="Assistant" panose="020B0604020202020204" pitchFamily="2" charset="-79"/>
              </a:rPr>
              <a:t>ko rada digitālie rīki. Tas ir sadalīts divās daļās: pirmā ir saistīta ar jebkura digitālā rīka </a:t>
            </a:r>
            <a:r>
              <a:rPr lang="lv" sz="2400" i="0" dirty="0">
                <a:effectLst/>
                <a:cs typeface="Assistant" panose="020B0604020202020204" pitchFamily="2" charset="-79"/>
              </a:rPr>
              <a:t>ražošanu</a:t>
            </a:r>
            <a:r>
              <a:rPr lang="lv" sz="2400" b="0" i="0" dirty="0">
                <a:effectLst/>
                <a:cs typeface="Assistant" panose="020B0604020202020204" pitchFamily="2" charset="-79"/>
              </a:rPr>
              <a:t>, bet otrā - ar interneta </a:t>
            </a:r>
            <a:r>
              <a:rPr lang="lv" sz="2400" i="0" dirty="0">
                <a:effectLst/>
                <a:cs typeface="Assistant" panose="020B0604020202020204" pitchFamily="2" charset="-79"/>
              </a:rPr>
              <a:t>darbību</a:t>
            </a:r>
            <a:r>
              <a:rPr lang="lv" sz="2400" b="0" i="0" dirty="0">
                <a:effectLst/>
                <a:cs typeface="Assistant" panose="020B0604020202020204" pitchFamily="2" charset="-79"/>
              </a:rPr>
              <a:t>.</a:t>
            </a:r>
            <a:endParaRPr lang="en-US" sz="2400" b="1" dirty="0"/>
          </a:p>
          <a:p>
            <a:pPr marL="285750" indent="-285750">
              <a:buFont typeface="Arial" panose="020B0604020202020204" pitchFamily="34" charset="0"/>
              <a:buChar char="•"/>
            </a:pPr>
            <a:r>
              <a:rPr lang="lv" sz="2400" b="1" dirty="0"/>
              <a:t>e-Atkritumi </a:t>
            </a:r>
            <a:r>
              <a:rPr lang="lv" sz="2400" b="0" i="0" dirty="0">
                <a:effectLst/>
              </a:rPr>
              <a:t>ir elektroniski izstrādājumi, kas ir nevēlami, nedarbojas un tuvojas sava “lietderīgā mūža” beigām.</a:t>
            </a:r>
            <a:endParaRPr lang="en-US" sz="6000" b="1" dirty="0"/>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lstStyle/>
          <a:p>
            <a:r>
              <a:rPr lang="lv" dirty="0"/>
              <a:t>Attiecīgās definīcijas</a:t>
            </a:r>
            <a:endParaRPr lang="en-RU" dirty="0"/>
          </a:p>
        </p:txBody>
      </p:sp>
    </p:spTree>
    <p:extLst>
      <p:ext uri="{BB962C8B-B14F-4D97-AF65-F5344CB8AC3E}">
        <p14:creationId xmlns:p14="http://schemas.microsoft.com/office/powerpoint/2010/main" val="3075176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27"/>
          </p:nvPr>
        </p:nvSpPr>
        <p:spPr>
          <a:xfrm>
            <a:off x="205740" y="1540153"/>
            <a:ext cx="6012355" cy="4632047"/>
          </a:xfrm>
        </p:spPr>
        <p:txBody>
          <a:bodyPr/>
          <a:lstStyle/>
          <a:p>
            <a:r>
              <a:rPr lang="lv" b="0" i="0" dirty="0">
                <a:solidFill>
                  <a:schemeClr val="accent6"/>
                </a:solidFill>
                <a:effectLst/>
              </a:rPr>
              <a:t>Mēs bieži pieņemam, ka </a:t>
            </a:r>
            <a:r>
              <a:rPr lang="lv" i="0" dirty="0">
                <a:solidFill>
                  <a:schemeClr val="accent6"/>
                </a:solidFill>
                <a:effectLst/>
              </a:rPr>
              <a:t>digitālajām tehnoloģijām </a:t>
            </a:r>
            <a:r>
              <a:rPr lang="lv" b="0" i="0" dirty="0">
                <a:solidFill>
                  <a:schemeClr val="accent6"/>
                </a:solidFill>
                <a:effectLst/>
              </a:rPr>
              <a:t>nav </a:t>
            </a:r>
            <a:r>
              <a:rPr lang="lv" dirty="0">
                <a:solidFill>
                  <a:schemeClr val="accent6"/>
                </a:solidFill>
              </a:rPr>
              <a:t>lielas ietekmes uz mūsu planētu, taču patiesībā tehnoloģijām, ja tās netiek pareizi pārvaldītas, ir ievērojama kaitīga ietekme uz vidi.</a:t>
            </a:r>
          </a:p>
          <a:p>
            <a:pPr>
              <a:spcBef>
                <a:spcPts val="1200"/>
              </a:spcBef>
            </a:pPr>
            <a:r>
              <a:rPr lang="lv" b="0" i="0" dirty="0">
                <a:solidFill>
                  <a:schemeClr val="accent6"/>
                </a:solidFill>
                <a:effectLst/>
              </a:rPr>
              <a:t>Apskatīsim šādus 4 digitālo tehnoloģiju ietekmes uz vidi aspektus:</a:t>
            </a:r>
          </a:p>
          <a:p>
            <a:pPr>
              <a:lnSpc>
                <a:spcPct val="100000"/>
              </a:lnSpc>
              <a:spcBef>
                <a:spcPts val="0"/>
              </a:spcBef>
              <a:buFont typeface="+mj-lt"/>
              <a:buAutoNum type="arabicPeriod"/>
            </a:pPr>
            <a:r>
              <a:rPr lang="lv" b="1" dirty="0">
                <a:solidFill>
                  <a:schemeClr val="accent6"/>
                </a:solidFill>
              </a:rPr>
              <a:t>Ierīces mūža beigas</a:t>
            </a:r>
            <a:r>
              <a:rPr lang="en-US" b="1" dirty="0">
                <a:solidFill>
                  <a:schemeClr val="accent6"/>
                </a:solidFill>
              </a:rPr>
              <a:t>.</a:t>
            </a:r>
            <a:r>
              <a:rPr lang="lv" b="1" i="0" dirty="0">
                <a:solidFill>
                  <a:schemeClr val="accent6"/>
                </a:solidFill>
                <a:effectLst/>
              </a:rPr>
              <a:t> </a:t>
            </a:r>
          </a:p>
          <a:p>
            <a:pPr>
              <a:lnSpc>
                <a:spcPct val="100000"/>
              </a:lnSpc>
              <a:spcBef>
                <a:spcPts val="0"/>
              </a:spcBef>
              <a:buFont typeface="+mj-lt"/>
              <a:buAutoNum type="arabicPeriod"/>
            </a:pPr>
            <a:r>
              <a:rPr lang="lv" b="1" i="0" dirty="0">
                <a:solidFill>
                  <a:schemeClr val="accent6"/>
                </a:solidFill>
                <a:effectLst/>
              </a:rPr>
              <a:t>Cik </a:t>
            </a:r>
            <a:r>
              <a:rPr lang="en-US" b="1" i="0" dirty="0" err="1">
                <a:solidFill>
                  <a:schemeClr val="accent6"/>
                </a:solidFill>
                <a:effectLst/>
              </a:rPr>
              <a:t>liels</a:t>
            </a:r>
            <a:r>
              <a:rPr lang="lv" b="1" i="0" dirty="0">
                <a:solidFill>
                  <a:schemeClr val="accent6"/>
                </a:solidFill>
                <a:effectLst/>
              </a:rPr>
              <a:t> elektrības </a:t>
            </a:r>
            <a:r>
              <a:rPr lang="en-US" b="1" i="0" dirty="0" err="1">
                <a:solidFill>
                  <a:schemeClr val="accent6"/>
                </a:solidFill>
                <a:effectLst/>
              </a:rPr>
              <a:t>patēriņš</a:t>
            </a:r>
            <a:r>
              <a:rPr lang="en-US" b="1" i="0" dirty="0">
                <a:solidFill>
                  <a:schemeClr val="accent6"/>
                </a:solidFill>
                <a:effectLst/>
              </a:rPr>
              <a:t> </a:t>
            </a:r>
            <a:r>
              <a:rPr lang="lv" b="1" i="0" dirty="0">
                <a:solidFill>
                  <a:schemeClr val="accent6"/>
                </a:solidFill>
                <a:effectLst/>
              </a:rPr>
              <a:t>ir </a:t>
            </a:r>
            <a:r>
              <a:rPr lang="en-US" b="1" i="0" dirty="0" err="1">
                <a:solidFill>
                  <a:schemeClr val="accent6"/>
                </a:solidFill>
                <a:effectLst/>
              </a:rPr>
              <a:t>uzskatāms</a:t>
            </a:r>
            <a:r>
              <a:rPr lang="en-US" b="1" i="0" dirty="0">
                <a:solidFill>
                  <a:schemeClr val="accent6"/>
                </a:solidFill>
                <a:effectLst/>
              </a:rPr>
              <a:t> </a:t>
            </a:r>
            <a:r>
              <a:rPr lang="en-US" b="1" i="0" dirty="0" err="1">
                <a:solidFill>
                  <a:schemeClr val="accent6"/>
                </a:solidFill>
                <a:effectLst/>
              </a:rPr>
              <a:t>kā</a:t>
            </a:r>
            <a:r>
              <a:rPr lang="en-US" b="1" i="0" dirty="0">
                <a:solidFill>
                  <a:schemeClr val="accent6"/>
                </a:solidFill>
                <a:effectLst/>
              </a:rPr>
              <a:t> </a:t>
            </a:r>
            <a:r>
              <a:rPr lang="en-US" b="1" i="0" dirty="0" err="1">
                <a:solidFill>
                  <a:schemeClr val="accent6"/>
                </a:solidFill>
                <a:effectLst/>
              </a:rPr>
              <a:t>pārmērīgs</a:t>
            </a:r>
            <a:r>
              <a:rPr lang="lv" b="1" i="0" dirty="0">
                <a:solidFill>
                  <a:schemeClr val="accent6"/>
                </a:solidFill>
                <a:effectLst/>
              </a:rPr>
              <a:t>?</a:t>
            </a:r>
          </a:p>
          <a:p>
            <a:pPr algn="l">
              <a:lnSpc>
                <a:spcPct val="100000"/>
              </a:lnSpc>
              <a:spcBef>
                <a:spcPts val="0"/>
              </a:spcBef>
              <a:buFont typeface="+mj-lt"/>
              <a:buAutoNum type="arabicPeriod"/>
            </a:pPr>
            <a:r>
              <a:rPr lang="lv" b="1" i="0" dirty="0">
                <a:solidFill>
                  <a:schemeClr val="accent6"/>
                </a:solidFill>
                <a:effectLst/>
              </a:rPr>
              <a:t>No kā ir izgatavota jūsu ierīce?</a:t>
            </a:r>
          </a:p>
          <a:p>
            <a:pPr algn="l">
              <a:lnSpc>
                <a:spcPct val="100000"/>
              </a:lnSpc>
              <a:spcBef>
                <a:spcPts val="0"/>
              </a:spcBef>
              <a:buFont typeface="+mj-lt"/>
              <a:buAutoNum type="arabicPeriod"/>
            </a:pPr>
            <a:r>
              <a:rPr lang="lv" b="1" dirty="0">
                <a:solidFill>
                  <a:schemeClr val="accent6"/>
                </a:solidFill>
              </a:rPr>
              <a:t>Tehnoloģiju ietekme uz </a:t>
            </a:r>
            <a:r>
              <a:rPr lang="en-US" b="1" dirty="0" err="1">
                <a:solidFill>
                  <a:schemeClr val="accent6"/>
                </a:solidFill>
              </a:rPr>
              <a:t>vidi</a:t>
            </a:r>
            <a:r>
              <a:rPr lang="en-US" b="1" dirty="0">
                <a:solidFill>
                  <a:schemeClr val="accent6"/>
                </a:solidFill>
              </a:rPr>
              <a:t>.</a:t>
            </a:r>
            <a:endParaRPr lang="en-US" b="1" i="0" dirty="0">
              <a:solidFill>
                <a:schemeClr val="accent6"/>
              </a:solidFill>
              <a:effectLst/>
            </a:endParaRPr>
          </a:p>
        </p:txBody>
      </p:sp>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8"/>
          </p:nvPr>
        </p:nvSpPr>
        <p:spPr>
          <a:xfrm>
            <a:off x="447066" y="309491"/>
            <a:ext cx="5648934" cy="1073539"/>
          </a:xfrm>
        </p:spPr>
        <p:txBody>
          <a:bodyPr>
            <a:normAutofit/>
          </a:bodyPr>
          <a:lstStyle/>
          <a:p>
            <a:r>
              <a:rPr lang="lv" dirty="0"/>
              <a:t>Tehnoloģiju ietekme uz vidi</a:t>
            </a:r>
            <a:endParaRPr lang="en-IE" dirty="0"/>
          </a:p>
        </p:txBody>
      </p:sp>
      <p:pic>
        <p:nvPicPr>
          <p:cNvPr id="7" name="Picture Placeholder 6">
            <a:extLst>
              <a:ext uri="{FF2B5EF4-FFF2-40B4-BE49-F238E27FC236}">
                <a16:creationId xmlns:a16="http://schemas.microsoft.com/office/drawing/2014/main" id="{FDAA7CD1-73E2-1BDB-17DE-FD23BC8D2DBB}"/>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1825" r="11825"/>
          <a:stretch>
            <a:fillRect/>
          </a:stretch>
        </p:blipFill>
        <p:spPr/>
      </p:pic>
    </p:spTree>
    <p:extLst>
      <p:ext uri="{BB962C8B-B14F-4D97-AF65-F5344CB8AC3E}">
        <p14:creationId xmlns:p14="http://schemas.microsoft.com/office/powerpoint/2010/main" val="2180332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107976" y="1137738"/>
            <a:ext cx="11776146" cy="5611248"/>
          </a:xfrm>
        </p:spPr>
        <p:txBody>
          <a:bodyPr>
            <a:normAutofit/>
          </a:bodyPr>
          <a:lstStyle/>
          <a:p>
            <a:pPr>
              <a:lnSpc>
                <a:spcPct val="100000"/>
              </a:lnSpc>
              <a:spcBef>
                <a:spcPts val="0"/>
              </a:spcBef>
            </a:pPr>
            <a:r>
              <a:rPr lang="lv" dirty="0">
                <a:solidFill>
                  <a:schemeClr val="accent6"/>
                </a:solidFill>
              </a:rPr>
              <a:t>Neilgtspējība un ierīču novecošana vai </a:t>
            </a:r>
            <a:r>
              <a:rPr lang="en-US" dirty="0" err="1">
                <a:solidFill>
                  <a:schemeClr val="accent6"/>
                </a:solidFill>
              </a:rPr>
              <a:t>kļūstot</a:t>
            </a:r>
            <a:r>
              <a:rPr lang="en-US" dirty="0">
                <a:solidFill>
                  <a:schemeClr val="accent6"/>
                </a:solidFill>
              </a:rPr>
              <a:t> </a:t>
            </a:r>
            <a:r>
              <a:rPr lang="en-US" dirty="0" err="1">
                <a:solidFill>
                  <a:schemeClr val="accent6"/>
                </a:solidFill>
              </a:rPr>
              <a:t>nevajadzīgām</a:t>
            </a:r>
            <a:r>
              <a:rPr lang="lv" dirty="0">
                <a:solidFill>
                  <a:schemeClr val="accent6"/>
                </a:solidFill>
              </a:rPr>
              <a:t> ir tehnoloģiju biznesa modeļa galvenā </a:t>
            </a:r>
            <a:r>
              <a:rPr lang="en-US" dirty="0" err="1">
                <a:solidFill>
                  <a:schemeClr val="accent6"/>
                </a:solidFill>
              </a:rPr>
              <a:t>sastāv</a:t>
            </a:r>
            <a:r>
              <a:rPr lang="lv" dirty="0">
                <a:solidFill>
                  <a:schemeClr val="accent6"/>
                </a:solidFill>
              </a:rPr>
              <a:t>daļa. Šeit var atzīmēt vismaz trīs galvenās problēmas:</a:t>
            </a:r>
          </a:p>
          <a:p>
            <a:pPr>
              <a:lnSpc>
                <a:spcPct val="100000"/>
              </a:lnSpc>
              <a:spcBef>
                <a:spcPts val="0"/>
              </a:spcBef>
            </a:pPr>
            <a:endParaRPr lang="en-IE" dirty="0">
              <a:solidFill>
                <a:srgbClr val="00ACA7"/>
              </a:solidFill>
            </a:endParaRPr>
          </a:p>
          <a:p>
            <a:pPr marL="342900" indent="-342900">
              <a:lnSpc>
                <a:spcPct val="100000"/>
              </a:lnSpc>
              <a:spcBef>
                <a:spcPts val="0"/>
              </a:spcBef>
              <a:buFont typeface="Arial" panose="020B0604020202020204" pitchFamily="34" charset="0"/>
              <a:buChar char="•"/>
            </a:pPr>
            <a:r>
              <a:rPr lang="lv" b="1" dirty="0">
                <a:solidFill>
                  <a:srgbClr val="8D5B98"/>
                </a:solidFill>
              </a:rPr>
              <a:t>Nomaiņa, nevis remonts</a:t>
            </a:r>
          </a:p>
          <a:p>
            <a:pPr>
              <a:lnSpc>
                <a:spcPct val="100000"/>
              </a:lnSpc>
              <a:spcBef>
                <a:spcPts val="0"/>
              </a:spcBef>
            </a:pPr>
            <a:r>
              <a:rPr lang="lv" dirty="0">
                <a:solidFill>
                  <a:schemeClr val="bg2">
                    <a:lumMod val="25000"/>
                  </a:schemeClr>
                </a:solidFill>
              </a:rPr>
              <a:t>Lielākā daļa </a:t>
            </a:r>
            <a:r>
              <a:rPr lang="en-US" dirty="0" err="1">
                <a:solidFill>
                  <a:schemeClr val="bg2">
                    <a:lumMod val="25000"/>
                  </a:schemeClr>
                </a:solidFill>
              </a:rPr>
              <a:t>šīs</a:t>
            </a:r>
            <a:r>
              <a:rPr lang="en-US" dirty="0">
                <a:solidFill>
                  <a:schemeClr val="bg2">
                    <a:lumMod val="25000"/>
                  </a:schemeClr>
                </a:solidFill>
              </a:rPr>
              <a:t> </a:t>
            </a:r>
            <a:r>
              <a:rPr lang="lv" dirty="0">
                <a:solidFill>
                  <a:schemeClr val="bg2">
                    <a:lumMod val="25000"/>
                  </a:schemeClr>
                </a:solidFill>
              </a:rPr>
              <a:t>nozares ir balstīta uz nomaiņas, nevis remonta koncepciju. </a:t>
            </a:r>
            <a:r>
              <a:rPr lang="en-US" dirty="0">
                <a:solidFill>
                  <a:schemeClr val="bg2">
                    <a:lumMod val="25000"/>
                  </a:schemeClr>
                </a:solidFill>
              </a:rPr>
              <a:t>T</a:t>
            </a:r>
            <a:r>
              <a:rPr lang="lv" dirty="0">
                <a:solidFill>
                  <a:srgbClr val="3D3D3D"/>
                </a:solidFill>
              </a:rPr>
              <a:t>ehnoloģijas strauji noveco, un parasti cilvēki </a:t>
            </a:r>
            <a:r>
              <a:rPr lang="lv" dirty="0">
                <a:solidFill>
                  <a:schemeClr val="bg2">
                    <a:lumMod val="25000"/>
                  </a:schemeClr>
                </a:solidFill>
              </a:rPr>
              <a:t>nomaina savus tālruņus ik pēc diviem gadiem. Iznāk jauni modeļi un tiek reklamētas jaunas modes.</a:t>
            </a:r>
          </a:p>
          <a:p>
            <a:pPr marL="342900" indent="-342900">
              <a:lnSpc>
                <a:spcPct val="100000"/>
              </a:lnSpc>
              <a:spcBef>
                <a:spcPts val="0"/>
              </a:spcBef>
              <a:buFont typeface="Arial" panose="020B0604020202020204" pitchFamily="34" charset="0"/>
              <a:buChar char="•"/>
            </a:pPr>
            <a:r>
              <a:rPr lang="en-US" b="1" dirty="0" err="1">
                <a:solidFill>
                  <a:srgbClr val="8D5B98"/>
                </a:solidFill>
              </a:rPr>
              <a:t>Jaunu</a:t>
            </a:r>
            <a:r>
              <a:rPr lang="en-US" b="1" dirty="0">
                <a:solidFill>
                  <a:srgbClr val="8D5B98"/>
                </a:solidFill>
              </a:rPr>
              <a:t> p</a:t>
            </a:r>
            <a:r>
              <a:rPr lang="lv" b="1" dirty="0">
                <a:solidFill>
                  <a:srgbClr val="8D5B98"/>
                </a:solidFill>
              </a:rPr>
              <a:t>rogrammatūr</a:t>
            </a:r>
            <a:r>
              <a:rPr lang="en-US" b="1" dirty="0">
                <a:solidFill>
                  <a:srgbClr val="8D5B98"/>
                </a:solidFill>
              </a:rPr>
              <a:t>u</a:t>
            </a:r>
            <a:r>
              <a:rPr lang="lv" b="1" dirty="0">
                <a:solidFill>
                  <a:srgbClr val="8D5B98"/>
                </a:solidFill>
              </a:rPr>
              <a:t> izstrāde liek </a:t>
            </a:r>
            <a:r>
              <a:rPr lang="en-US" b="1" dirty="0" err="1">
                <a:solidFill>
                  <a:srgbClr val="8D5B98"/>
                </a:solidFill>
              </a:rPr>
              <a:t>nomainīt</a:t>
            </a:r>
            <a:r>
              <a:rPr lang="en-US" b="1" dirty="0">
                <a:solidFill>
                  <a:srgbClr val="8D5B98"/>
                </a:solidFill>
              </a:rPr>
              <a:t> </a:t>
            </a:r>
            <a:r>
              <a:rPr lang="en-US" b="1" dirty="0" err="1">
                <a:solidFill>
                  <a:srgbClr val="8D5B98"/>
                </a:solidFill>
              </a:rPr>
              <a:t>ierīces</a:t>
            </a:r>
            <a:endParaRPr lang="lv" b="1" dirty="0">
              <a:solidFill>
                <a:srgbClr val="8D5B98"/>
              </a:solidFill>
            </a:endParaRPr>
          </a:p>
          <a:p>
            <a:pPr>
              <a:lnSpc>
                <a:spcPct val="100000"/>
              </a:lnSpc>
              <a:spcBef>
                <a:spcPts val="0"/>
              </a:spcBef>
            </a:pPr>
            <a:r>
              <a:rPr lang="lv" dirty="0">
                <a:solidFill>
                  <a:schemeClr val="bg2">
                    <a:lumMod val="25000"/>
                  </a:schemeClr>
                </a:solidFill>
              </a:rPr>
              <a:t>Aparatūras un programmatūras izstrādes cikls liek lietotājiem regulāri atjaunināt savu aprīkojumu. </a:t>
            </a:r>
            <a:r>
              <a:rPr lang="en-US" dirty="0" err="1">
                <a:solidFill>
                  <a:schemeClr val="bg2">
                    <a:lumMod val="25000"/>
                  </a:schemeClr>
                </a:solidFill>
              </a:rPr>
              <a:t>Jaunu</a:t>
            </a:r>
            <a:r>
              <a:rPr lang="en-US" dirty="0">
                <a:solidFill>
                  <a:schemeClr val="bg2">
                    <a:lumMod val="25000"/>
                  </a:schemeClr>
                </a:solidFill>
              </a:rPr>
              <a:t> </a:t>
            </a:r>
            <a:r>
              <a:rPr lang="en-US" dirty="0" err="1">
                <a:solidFill>
                  <a:schemeClr val="bg2">
                    <a:lumMod val="25000"/>
                  </a:schemeClr>
                </a:solidFill>
              </a:rPr>
              <a:t>programmatūru</a:t>
            </a:r>
            <a:r>
              <a:rPr lang="en-US" dirty="0">
                <a:solidFill>
                  <a:schemeClr val="bg2">
                    <a:lumMod val="25000"/>
                  </a:schemeClr>
                </a:solidFill>
              </a:rPr>
              <a:t> </a:t>
            </a:r>
            <a:r>
              <a:rPr lang="en-US" dirty="0" err="1">
                <a:solidFill>
                  <a:schemeClr val="bg2">
                    <a:lumMod val="25000"/>
                  </a:schemeClr>
                </a:solidFill>
              </a:rPr>
              <a:t>lietošana</a:t>
            </a:r>
            <a:r>
              <a:rPr lang="lv" dirty="0">
                <a:solidFill>
                  <a:schemeClr val="bg2">
                    <a:lumMod val="25000"/>
                  </a:schemeClr>
                </a:solidFill>
              </a:rPr>
              <a:t> dažkārt nozīmē, ka ierīces var darboties lēnāk vai akumulatora darbības laiks nav tik </a:t>
            </a:r>
            <a:r>
              <a:rPr lang="en-US" dirty="0" err="1">
                <a:solidFill>
                  <a:schemeClr val="bg2">
                    <a:lumMod val="25000"/>
                  </a:schemeClr>
                </a:solidFill>
              </a:rPr>
              <a:t>ilgs</a:t>
            </a:r>
            <a:r>
              <a:rPr lang="lv" dirty="0">
                <a:solidFill>
                  <a:schemeClr val="bg2">
                    <a:lumMod val="25000"/>
                  </a:schemeClr>
                </a:solidFill>
              </a:rPr>
              <a:t> kā kādreiz.</a:t>
            </a:r>
          </a:p>
          <a:p>
            <a:pPr marL="342900" indent="-342900">
              <a:lnSpc>
                <a:spcPct val="100000"/>
              </a:lnSpc>
              <a:spcBef>
                <a:spcPts val="0"/>
              </a:spcBef>
              <a:buFont typeface="Arial" panose="020B0604020202020204" pitchFamily="34" charset="0"/>
              <a:buChar char="•"/>
            </a:pPr>
            <a:r>
              <a:rPr lang="lv" b="1" dirty="0">
                <a:solidFill>
                  <a:srgbClr val="8D5B98"/>
                </a:solidFill>
              </a:rPr>
              <a:t>Pieaugošā e-atkritumu problēma</a:t>
            </a:r>
          </a:p>
          <a:p>
            <a:pPr>
              <a:lnSpc>
                <a:spcPct val="100000"/>
              </a:lnSpc>
              <a:spcBef>
                <a:spcPts val="0"/>
              </a:spcBef>
            </a:pPr>
            <a:r>
              <a:rPr lang="lv" dirty="0">
                <a:solidFill>
                  <a:srgbClr val="3D3D3D"/>
                </a:solidFill>
              </a:rPr>
              <a:t>Liela daļa e-atkritumu satur koncentrētu daudzumu potenciāli kaitīgu produktu, un </a:t>
            </a:r>
            <a:r>
              <a:rPr lang="en-US" dirty="0" err="1">
                <a:solidFill>
                  <a:srgbClr val="3D3D3D"/>
                </a:solidFill>
              </a:rPr>
              <a:t>šī</a:t>
            </a:r>
            <a:r>
              <a:rPr lang="en-US" dirty="0">
                <a:solidFill>
                  <a:srgbClr val="3D3D3D"/>
                </a:solidFill>
              </a:rPr>
              <a:t> </a:t>
            </a:r>
            <a:r>
              <a:rPr lang="en-US" dirty="0" err="1">
                <a:solidFill>
                  <a:srgbClr val="3D3D3D"/>
                </a:solidFill>
              </a:rPr>
              <a:t>tendence</a:t>
            </a:r>
            <a:r>
              <a:rPr lang="lv" dirty="0">
                <a:solidFill>
                  <a:srgbClr val="3D3D3D"/>
                </a:solidFill>
              </a:rPr>
              <a:t> nemazinās.</a:t>
            </a:r>
            <a:endParaRPr lang="en-IE" dirty="0">
              <a:solidFill>
                <a:srgbClr val="00ACA7"/>
              </a:solidFill>
            </a:endParaRPr>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lv" dirty="0"/>
              <a:t>Ierīces mūža beigas</a:t>
            </a:r>
          </a:p>
        </p:txBody>
      </p:sp>
    </p:spTree>
    <p:extLst>
      <p:ext uri="{BB962C8B-B14F-4D97-AF65-F5344CB8AC3E}">
        <p14:creationId xmlns:p14="http://schemas.microsoft.com/office/powerpoint/2010/main" val="39705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93437" y="1409992"/>
            <a:ext cx="11102510" cy="4038015"/>
          </a:xfrm>
        </p:spPr>
        <p:txBody>
          <a:bodyPr/>
          <a:lstStyle/>
          <a:p>
            <a:r>
              <a:rPr lang="lv" b="0" i="0" dirty="0">
                <a:solidFill>
                  <a:schemeClr val="bg2">
                    <a:lumMod val="25000"/>
                  </a:schemeClr>
                </a:solidFill>
                <a:effectLst/>
              </a:rPr>
              <a:t>Digitālajām tehnoloģijām ir </a:t>
            </a:r>
            <a:r>
              <a:rPr lang="en-US" b="0" i="0" dirty="0" err="1">
                <a:solidFill>
                  <a:schemeClr val="bg2">
                    <a:lumMod val="25000"/>
                  </a:schemeClr>
                </a:solidFill>
                <a:effectLst/>
              </a:rPr>
              <a:t>nepieciešama</a:t>
            </a:r>
            <a:r>
              <a:rPr lang="lv" b="0" i="0" dirty="0">
                <a:solidFill>
                  <a:schemeClr val="bg2">
                    <a:lumMod val="25000"/>
                  </a:schemeClr>
                </a:solidFill>
                <a:effectLst/>
              </a:rPr>
              <a:t> elektrība, lai tā darbotos, un, tā kā </a:t>
            </a:r>
            <a:r>
              <a:rPr lang="en-US" b="0" i="0" dirty="0" err="1">
                <a:solidFill>
                  <a:schemeClr val="bg2">
                    <a:lumMod val="25000"/>
                  </a:schemeClr>
                </a:solidFill>
                <a:effectLst/>
              </a:rPr>
              <a:t>ražošana</a:t>
            </a:r>
            <a:r>
              <a:rPr lang="lv" b="0" i="0" dirty="0">
                <a:solidFill>
                  <a:schemeClr val="bg2">
                    <a:lumMod val="25000"/>
                  </a:schemeClr>
                </a:solidFill>
                <a:effectLst/>
              </a:rPr>
              <a:t> un sabiedrība kļūst arvien atkarīgāka no elektroenerģijas patēriņa, pieprasījums pēc elektroenerģijas turpina pieaugt.</a:t>
            </a:r>
          </a:p>
          <a:p>
            <a:pPr>
              <a:lnSpc>
                <a:spcPct val="100000"/>
              </a:lnSpc>
              <a:spcBef>
                <a:spcPts val="0"/>
              </a:spcBef>
            </a:pPr>
            <a:r>
              <a:rPr lang="en-US" b="0" i="0" dirty="0">
                <a:solidFill>
                  <a:schemeClr val="bg2">
                    <a:lumMod val="25000"/>
                  </a:schemeClr>
                </a:solidFill>
                <a:effectLst/>
              </a:rPr>
              <a:t>Č</a:t>
            </a:r>
            <a:r>
              <a:rPr lang="lv" b="0" i="0" dirty="0">
                <a:solidFill>
                  <a:schemeClr val="bg2">
                    <a:lumMod val="25000"/>
                  </a:schemeClr>
                </a:solidFill>
                <a:effectLst/>
              </a:rPr>
              <a:t>etr</a:t>
            </a:r>
            <a:r>
              <a:rPr lang="en-US" b="0" i="0" dirty="0" err="1">
                <a:solidFill>
                  <a:schemeClr val="bg2">
                    <a:lumMod val="25000"/>
                  </a:schemeClr>
                </a:solidFill>
                <a:effectLst/>
              </a:rPr>
              <a:t>i</a:t>
            </a:r>
            <a:r>
              <a:rPr lang="lv" b="0" i="0" dirty="0">
                <a:solidFill>
                  <a:schemeClr val="bg2">
                    <a:lumMod val="25000"/>
                  </a:schemeClr>
                </a:solidFill>
                <a:effectLst/>
              </a:rPr>
              <a:t> savstarpēji saistīt</a:t>
            </a:r>
            <a:r>
              <a:rPr lang="en-US" b="0" i="0" dirty="0" err="1">
                <a:solidFill>
                  <a:schemeClr val="bg2">
                    <a:lumMod val="25000"/>
                  </a:schemeClr>
                </a:solidFill>
                <a:effectLst/>
              </a:rPr>
              <a:t>i</a:t>
            </a:r>
            <a:r>
              <a:rPr lang="lv" b="0" i="0" dirty="0">
                <a:solidFill>
                  <a:schemeClr val="bg2">
                    <a:lumMod val="25000"/>
                  </a:schemeClr>
                </a:solidFill>
                <a:effectLst/>
              </a:rPr>
              <a:t> piemēr</a:t>
            </a:r>
            <a:r>
              <a:rPr lang="en-US" b="0" i="0" dirty="0" err="1">
                <a:solidFill>
                  <a:schemeClr val="bg2">
                    <a:lumMod val="25000"/>
                  </a:schemeClr>
                </a:solidFill>
                <a:effectLst/>
              </a:rPr>
              <a:t>i</a:t>
            </a:r>
            <a:r>
              <a:rPr lang="lv" b="0" i="0" dirty="0">
                <a:solidFill>
                  <a:schemeClr val="bg2">
                    <a:lumMod val="25000"/>
                  </a:schemeClr>
                </a:solidFill>
                <a:effectLst/>
              </a:rPr>
              <a:t> par vides ietekmes uz klimata pārmaiņām mērogu.</a:t>
            </a:r>
          </a:p>
          <a:p>
            <a:pPr marL="342900" indent="-342900">
              <a:lnSpc>
                <a:spcPct val="100000"/>
              </a:lnSpc>
              <a:spcBef>
                <a:spcPts val="0"/>
              </a:spcBef>
              <a:buFont typeface="Arial" panose="020B0604020202020204" pitchFamily="34" charset="0"/>
              <a:buChar char="•"/>
            </a:pPr>
            <a:r>
              <a:rPr lang="lv" b="1" i="0" dirty="0">
                <a:solidFill>
                  <a:srgbClr val="F9A169"/>
                </a:solidFill>
                <a:effectLst/>
              </a:rPr>
              <a:t>Elektrība ražošanas ierīcēm</a:t>
            </a:r>
          </a:p>
          <a:p>
            <a:pPr>
              <a:lnSpc>
                <a:spcPct val="100000"/>
              </a:lnSpc>
              <a:spcBef>
                <a:spcPts val="0"/>
              </a:spcBef>
            </a:pPr>
            <a:r>
              <a:rPr lang="lv" b="0" i="0" dirty="0">
                <a:solidFill>
                  <a:schemeClr val="bg2">
                    <a:lumMod val="25000"/>
                  </a:schemeClr>
                </a:solidFill>
                <a:effectLst/>
              </a:rPr>
              <a:t>Digitālo ierīču ražošanā bieži tiek patērēts daudz vairāk elektroenerģijas nekā to ikdienas lietošanā.</a:t>
            </a:r>
            <a:endParaRPr lang="en-IE" b="0" i="0" dirty="0">
              <a:solidFill>
                <a:schemeClr val="bg2">
                  <a:lumMod val="25000"/>
                </a:schemeClr>
              </a:solidFill>
              <a:effectLst/>
            </a:endParaRPr>
          </a:p>
          <a:p>
            <a:pPr marL="342900" indent="-342900">
              <a:lnSpc>
                <a:spcPct val="100000"/>
              </a:lnSpc>
              <a:spcBef>
                <a:spcPts val="0"/>
              </a:spcBef>
              <a:buFont typeface="Arial" panose="020B0604020202020204" pitchFamily="34" charset="0"/>
              <a:buChar char="•"/>
            </a:pPr>
            <a:r>
              <a:rPr lang="lv" b="1" i="0" dirty="0">
                <a:solidFill>
                  <a:srgbClr val="F9A169"/>
                </a:solidFill>
                <a:effectLst/>
              </a:rPr>
              <a:t>Elektroenerģija digitālo tehnoloģiju izmantošanai</a:t>
            </a:r>
          </a:p>
          <a:p>
            <a:pPr>
              <a:lnSpc>
                <a:spcPct val="100000"/>
              </a:lnSpc>
              <a:spcBef>
                <a:spcPts val="0"/>
              </a:spcBef>
            </a:pPr>
            <a:r>
              <a:rPr lang="lv" b="0" i="0" dirty="0">
                <a:solidFill>
                  <a:schemeClr val="bg2">
                    <a:lumMod val="25000"/>
                  </a:schemeClr>
                </a:solidFill>
                <a:effectLst/>
              </a:rPr>
              <a:t>Lielākā daļa elektroenerģijas mērījum</a:t>
            </a:r>
            <a:r>
              <a:rPr lang="en-US" dirty="0">
                <a:solidFill>
                  <a:schemeClr val="bg2">
                    <a:lumMod val="25000"/>
                  </a:schemeClr>
                </a:solidFill>
              </a:rPr>
              <a:t>u </a:t>
            </a:r>
            <a:r>
              <a:rPr lang="lv" dirty="0">
                <a:solidFill>
                  <a:schemeClr val="bg2">
                    <a:lumMod val="25000"/>
                  </a:schemeClr>
                </a:solidFill>
              </a:rPr>
              <a:t>pieprasījum</a:t>
            </a:r>
            <a:r>
              <a:rPr lang="en-US" dirty="0" err="1">
                <a:solidFill>
                  <a:schemeClr val="bg2">
                    <a:lumMod val="25000"/>
                  </a:schemeClr>
                </a:solidFill>
              </a:rPr>
              <a:t>i</a:t>
            </a:r>
            <a:r>
              <a:rPr lang="lv" dirty="0">
                <a:solidFill>
                  <a:schemeClr val="bg2">
                    <a:lumMod val="25000"/>
                  </a:schemeClr>
                </a:solidFill>
              </a:rPr>
              <a:t> </a:t>
            </a:r>
            <a:r>
              <a:rPr lang="lv" b="0" i="0" dirty="0">
                <a:solidFill>
                  <a:schemeClr val="bg2">
                    <a:lumMod val="25000"/>
                  </a:schemeClr>
                </a:solidFill>
                <a:effectLst/>
              </a:rPr>
              <a:t>ir vērsti uz </a:t>
            </a:r>
            <a:r>
              <a:rPr lang="lv" b="0" i="0" dirty="0">
                <a:solidFill>
                  <a:schemeClr val="bg2">
                    <a:lumMod val="25000"/>
                  </a:schemeClr>
                </a:solidFill>
                <a:effectLst/>
                <a:hlinkClick r:id="rId2">
                  <a:extLst>
                    <a:ext uri="{A12FA001-AC4F-418D-AE19-62706E023703}">
                      <ahyp:hlinkClr xmlns:ahyp="http://schemas.microsoft.com/office/drawing/2018/hyperlinkcolor" val="tx"/>
                    </a:ext>
                  </a:extLst>
                </a:hlinkClick>
              </a:rPr>
              <a:t>digitālo tehnoloģiju izmantošanu</a:t>
            </a:r>
            <a:r>
              <a:rPr lang="lv" b="0" i="0" dirty="0">
                <a:solidFill>
                  <a:schemeClr val="bg2">
                    <a:lumMod val="25000"/>
                  </a:schemeClr>
                </a:solidFill>
                <a:effectLst/>
              </a:rPr>
              <a:t>, piemēram, serveru, aprīkojuma un mobilo ierīču (telefonu, planšetdatoru un klēpjdatoru) uzlādi, taču ir jāatzīst arī netieš</a:t>
            </a:r>
            <a:r>
              <a:rPr lang="en-US" b="0" i="0" dirty="0" err="1">
                <a:solidFill>
                  <a:schemeClr val="bg2">
                    <a:lumMod val="25000"/>
                  </a:schemeClr>
                </a:solidFill>
                <a:effectLst/>
              </a:rPr>
              <a:t>ās</a:t>
            </a:r>
            <a:r>
              <a:rPr lang="lv" b="0" i="0" dirty="0">
                <a:solidFill>
                  <a:schemeClr val="bg2">
                    <a:lumMod val="25000"/>
                  </a:schemeClr>
                </a:solidFill>
                <a:effectLst/>
              </a:rPr>
              <a:t> </a:t>
            </a:r>
            <a:r>
              <a:rPr lang="en-US" b="0" i="0" dirty="0" err="1">
                <a:solidFill>
                  <a:schemeClr val="bg2">
                    <a:lumMod val="25000"/>
                  </a:schemeClr>
                </a:solidFill>
                <a:effectLst/>
              </a:rPr>
              <a:t>vajadzības</a:t>
            </a:r>
            <a:r>
              <a:rPr lang="lv" b="0" i="0" dirty="0">
                <a:solidFill>
                  <a:schemeClr val="bg2">
                    <a:lumMod val="25000"/>
                  </a:schemeClr>
                </a:solidFill>
                <a:effectLst/>
              </a:rPr>
              <a:t>, jo īpaši gaisa kondicionēšana, kas nepieciešama, lai samazinātu temperatūr</a:t>
            </a:r>
            <a:r>
              <a:rPr lang="en-US" b="0" i="0" dirty="0">
                <a:solidFill>
                  <a:schemeClr val="bg2">
                    <a:lumMod val="25000"/>
                  </a:schemeClr>
                </a:solidFill>
                <a:effectLst/>
              </a:rPr>
              <a:t>u</a:t>
            </a:r>
            <a:r>
              <a:rPr lang="lv" b="0" i="0" dirty="0">
                <a:solidFill>
                  <a:schemeClr val="bg2">
                    <a:lumMod val="25000"/>
                  </a:schemeClr>
                </a:solidFill>
                <a:effectLst/>
              </a:rPr>
              <a:t> vietās, kurās darbojas digitālās tehnoloģijas.</a:t>
            </a:r>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a:xfrm>
            <a:off x="447065" y="290442"/>
            <a:ext cx="11097969" cy="663716"/>
          </a:xfrm>
        </p:spPr>
        <p:txBody>
          <a:bodyPr>
            <a:normAutofit/>
          </a:bodyPr>
          <a:lstStyle/>
          <a:p>
            <a:r>
              <a:rPr lang="lv-LV" dirty="0"/>
              <a:t>Cik liels elektrības patēriņš ir uzskatāms kā pārmērīgs?</a:t>
            </a:r>
          </a:p>
          <a:p>
            <a:endParaRPr lang="en-RU" dirty="0"/>
          </a:p>
        </p:txBody>
      </p:sp>
    </p:spTree>
    <p:extLst>
      <p:ext uri="{BB962C8B-B14F-4D97-AF65-F5344CB8AC3E}">
        <p14:creationId xmlns:p14="http://schemas.microsoft.com/office/powerpoint/2010/main" val="384142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313898" y="1173788"/>
            <a:ext cx="5782101" cy="4510423"/>
          </a:xfrm>
        </p:spPr>
        <p:txBody>
          <a:bodyPr/>
          <a:lstStyle/>
          <a:p>
            <a:pPr algn="just"/>
            <a:r>
              <a:rPr lang="lv" dirty="0"/>
              <a:t>Ikreiz, kad atrodaties tiešsaistē vai izmantojat tehnoloģijas, lielie tehnoloģiju uzņēmumi apkopo noteiktus jūsu uzvedības aspektus.</a:t>
            </a:r>
          </a:p>
          <a:p>
            <a:pPr algn="just"/>
            <a:r>
              <a:rPr lang="lv" dirty="0"/>
              <a:t>Tie ir zināmi kā jūsu personas dati, un tie ietver informāciju, ko esat labprātīgi nodevis vietnei vai lietotnei (piemēram, jūsu vārds, dzimšanas diena utt.), bet </a:t>
            </a:r>
            <a:r>
              <a:rPr lang="en-US" dirty="0"/>
              <a:t>tie </a:t>
            </a:r>
            <a:r>
              <a:rPr lang="lv" dirty="0"/>
              <a:t>ietvers arī </a:t>
            </a:r>
            <a:r>
              <a:rPr lang="en-US" dirty="0" err="1"/>
              <a:t>citu</a:t>
            </a:r>
            <a:r>
              <a:rPr lang="en-US" dirty="0"/>
              <a:t> </a:t>
            </a:r>
            <a:r>
              <a:rPr lang="lv" dirty="0"/>
              <a:t>informāciju, </a:t>
            </a:r>
            <a:r>
              <a:rPr lang="en-US" dirty="0" err="1"/>
              <a:t>kas</a:t>
            </a:r>
            <a:r>
              <a:rPr lang="en-US" dirty="0"/>
              <a:t> </a:t>
            </a:r>
            <a:r>
              <a:rPr lang="en-US" dirty="0" err="1"/>
              <a:t>tiek</a:t>
            </a:r>
            <a:r>
              <a:rPr lang="en-US" dirty="0"/>
              <a:t> </a:t>
            </a:r>
            <a:r>
              <a:rPr lang="en-US" dirty="0" err="1"/>
              <a:t>apkopota</a:t>
            </a:r>
            <a:r>
              <a:rPr lang="en-US" dirty="0"/>
              <a:t> par </a:t>
            </a:r>
            <a:r>
              <a:rPr lang="en-US" dirty="0" err="1"/>
              <a:t>jums</a:t>
            </a:r>
            <a:r>
              <a:rPr lang="en-US" dirty="0"/>
              <a:t>, </a:t>
            </a:r>
            <a:r>
              <a:rPr lang="lv" dirty="0"/>
              <a:t>piemēram, jūsu tīmekļa vietne</a:t>
            </a:r>
            <a:r>
              <a:rPr lang="en-US" dirty="0"/>
              <a:t>s</a:t>
            </a:r>
            <a:r>
              <a:rPr lang="lv" dirty="0"/>
              <a:t> vēstur</a:t>
            </a:r>
            <a:r>
              <a:rPr lang="en-US" dirty="0"/>
              <a:t>e</a:t>
            </a:r>
            <a:r>
              <a:rPr lang="lv" dirty="0"/>
              <a:t>, intereses un to, kādus produktus/</a:t>
            </a:r>
            <a:r>
              <a:rPr lang="en-US" dirty="0"/>
              <a:t> </a:t>
            </a:r>
            <a:r>
              <a:rPr lang="lv" dirty="0"/>
              <a:t>pakalpojumus jūs varētu regulāri skatīt.</a:t>
            </a:r>
          </a:p>
          <a:p>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lv" dirty="0"/>
              <a:t>Kas ir jūsu personas dati?</a:t>
            </a:r>
            <a:endParaRPr lang="en-RU" dirty="0"/>
          </a:p>
        </p:txBody>
      </p:sp>
      <p:pic>
        <p:nvPicPr>
          <p:cNvPr id="10" name="Picture Placeholder 9">
            <a:extLst>
              <a:ext uri="{FF2B5EF4-FFF2-40B4-BE49-F238E27FC236}">
                <a16:creationId xmlns:a16="http://schemas.microsoft.com/office/drawing/2014/main" id="{F0F7187A-BDC4-CDBF-58FC-BAE5F884EF16}"/>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51" r="12951"/>
          <a:stretch>
            <a:fillRect/>
          </a:stretch>
        </p:blipFill>
        <p:spPr/>
      </p:pic>
    </p:spTree>
    <p:extLst>
      <p:ext uri="{BB962C8B-B14F-4D97-AF65-F5344CB8AC3E}">
        <p14:creationId xmlns:p14="http://schemas.microsoft.com/office/powerpoint/2010/main" val="4083924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D872DA-E9E4-AD46-8289-2EC462F68D36}"/>
              </a:ext>
            </a:extLst>
          </p:cNvPr>
          <p:cNvSpPr>
            <a:spLocks noGrp="1"/>
          </p:cNvSpPr>
          <p:nvPr>
            <p:ph type="body" sz="quarter" idx="16"/>
          </p:nvPr>
        </p:nvSpPr>
        <p:spPr>
          <a:xfrm>
            <a:off x="264185" y="1170317"/>
            <a:ext cx="9005545" cy="4517366"/>
          </a:xfrm>
        </p:spPr>
        <p:txBody>
          <a:bodyPr/>
          <a:lstStyle/>
          <a:p>
            <a:pPr marL="342900" indent="-342900">
              <a:lnSpc>
                <a:spcPct val="100000"/>
              </a:lnSpc>
              <a:spcBef>
                <a:spcPts val="0"/>
              </a:spcBef>
              <a:buFont typeface="Arial" panose="020B0604020202020204" pitchFamily="34" charset="0"/>
              <a:buChar char="•"/>
            </a:pPr>
            <a:r>
              <a:rPr lang="lv" b="1" i="0" dirty="0">
                <a:solidFill>
                  <a:srgbClr val="F9A169"/>
                </a:solidFill>
                <a:effectLst/>
              </a:rPr>
              <a:t>Elektrība jaunām digitālajām tehnoloģijām</a:t>
            </a:r>
          </a:p>
          <a:p>
            <a:pPr>
              <a:lnSpc>
                <a:spcPct val="100000"/>
              </a:lnSpc>
              <a:spcBef>
                <a:spcPts val="0"/>
              </a:spcBef>
            </a:pPr>
            <a:r>
              <a:rPr lang="lv" b="0" i="0" dirty="0">
                <a:solidFill>
                  <a:schemeClr val="bg2">
                    <a:lumMod val="25000"/>
                  </a:schemeClr>
                </a:solidFill>
                <a:effectLst/>
              </a:rPr>
              <a:t>Īpašas jaunas tehnoloģijas, jo īpaši blokķēdes un kriptovalūtas, ir izstrādātas, </a:t>
            </a:r>
            <a:r>
              <a:rPr lang="en-US" b="0" i="0" dirty="0">
                <a:solidFill>
                  <a:schemeClr val="bg2">
                    <a:lumMod val="25000"/>
                  </a:schemeClr>
                </a:solidFill>
                <a:effectLst/>
              </a:rPr>
              <a:t>ne</a:t>
            </a:r>
            <a:r>
              <a:rPr lang="lv" b="0" i="0" dirty="0">
                <a:solidFill>
                  <a:schemeClr val="bg2">
                    <a:lumMod val="25000"/>
                  </a:schemeClr>
                </a:solidFill>
                <a:effectLst/>
              </a:rPr>
              <a:t>ņemot vērā elektroenerģijas </a:t>
            </a:r>
            <a:r>
              <a:rPr lang="en-US" b="0" i="0" dirty="0" err="1">
                <a:solidFill>
                  <a:schemeClr val="bg2">
                    <a:lumMod val="25000"/>
                  </a:schemeClr>
                </a:solidFill>
                <a:effectLst/>
              </a:rPr>
              <a:t>patēriņu</a:t>
            </a:r>
            <a:r>
              <a:rPr lang="lv" b="0" i="0" dirty="0">
                <a:solidFill>
                  <a:schemeClr val="bg2">
                    <a:lumMod val="25000"/>
                  </a:schemeClr>
                </a:solidFill>
                <a:effectLst/>
              </a:rPr>
              <a:t> un līdz ar to ietekmi uz vidi. </a:t>
            </a:r>
            <a:r>
              <a:rPr lang="lv" dirty="0">
                <a:solidFill>
                  <a:schemeClr val="bg2">
                    <a:lumMod val="25000"/>
                  </a:schemeClr>
                </a:solidFill>
              </a:rPr>
              <a:t>Piemēram, </a:t>
            </a:r>
            <a:r>
              <a:rPr lang="lv" b="1" i="0" dirty="0">
                <a:solidFill>
                  <a:schemeClr val="accent6"/>
                </a:solidFill>
                <a:effectLst/>
              </a:rPr>
              <a:t>Bitcoin ieguve </a:t>
            </a:r>
            <a:r>
              <a:rPr lang="lv" b="0" i="0" dirty="0">
                <a:solidFill>
                  <a:schemeClr val="bg2">
                    <a:lumMod val="25000"/>
                  </a:schemeClr>
                </a:solidFill>
                <a:effectLst/>
              </a:rPr>
              <a:t>katru gadu varētu patērēt tādu pašu elektroenerģijas daudzumu, kādu pašlaik izmanto visa pasaule.</a:t>
            </a:r>
          </a:p>
          <a:p>
            <a:pPr marL="342900" indent="-342900">
              <a:lnSpc>
                <a:spcPct val="100000"/>
              </a:lnSpc>
              <a:spcBef>
                <a:spcPts val="0"/>
              </a:spcBef>
              <a:buFont typeface="Arial" panose="020B0604020202020204" pitchFamily="34" charset="0"/>
              <a:buChar char="•"/>
            </a:pPr>
            <a:r>
              <a:rPr lang="lv" b="1" i="0" dirty="0">
                <a:solidFill>
                  <a:srgbClr val="F9A169"/>
                </a:solidFill>
                <a:effectLst/>
              </a:rPr>
              <a:t>Elektrība 5G un lietu internetam</a:t>
            </a:r>
          </a:p>
          <a:p>
            <a:r>
              <a:rPr lang="lv" b="0" i="0" dirty="0">
                <a:solidFill>
                  <a:srgbClr val="3D3D3D"/>
                </a:solidFill>
                <a:effectLst/>
              </a:rPr>
              <a:t>Nākotnes prognozes saistībā ar viedajām pilsētām, 5G un liet</a:t>
            </a:r>
            <a:r>
              <a:rPr lang="en-US" b="0" i="0" dirty="0">
                <a:solidFill>
                  <a:srgbClr val="3D3D3D"/>
                </a:solidFill>
                <a:effectLst/>
              </a:rPr>
              <a:t>u</a:t>
            </a:r>
            <a:r>
              <a:rPr lang="lv" b="0" i="0" dirty="0">
                <a:solidFill>
                  <a:srgbClr val="3D3D3D"/>
                </a:solidFill>
                <a:effectLst/>
              </a:rPr>
              <a:t> internetu arī rada papildu bažas par enerģijas pieprasījumu. Piemēram, 5G — nepieciešamie blīvāki</a:t>
            </a:r>
            <a:r>
              <a:rPr lang="en-US" b="0" i="0" dirty="0">
                <a:solidFill>
                  <a:srgbClr val="3D3D3D"/>
                </a:solidFill>
                <a:effectLst/>
              </a:rPr>
              <a:t>e</a:t>
            </a:r>
            <a:r>
              <a:rPr lang="lv" b="0" i="0" dirty="0">
                <a:solidFill>
                  <a:srgbClr val="3D3D3D"/>
                </a:solidFill>
                <a:effectLst/>
              </a:rPr>
              <a:t> tīkli — radīs daudz lielākas prasības elektroenerģijai, ja vien netiks ieviestas energoefektīvākas tehnoloģijas</a:t>
            </a:r>
            <a:r>
              <a:rPr lang="en-US" b="0" i="0" dirty="0">
                <a:solidFill>
                  <a:srgbClr val="3D3D3D"/>
                </a:solidFill>
                <a:effectLst/>
              </a:rPr>
              <a:t>.</a:t>
            </a:r>
            <a:r>
              <a:rPr lang="lv" b="0" i="0" dirty="0">
                <a:solidFill>
                  <a:srgbClr val="3D3D3D"/>
                </a:solidFill>
                <a:effectLst/>
              </a:rPr>
              <a:t> </a:t>
            </a:r>
            <a:r>
              <a:rPr lang="en-US" b="0" i="0" dirty="0" err="1">
                <a:solidFill>
                  <a:srgbClr val="3D3D3D"/>
                </a:solidFill>
                <a:effectLst/>
              </a:rPr>
              <a:t>Piemēram</a:t>
            </a:r>
            <a:r>
              <a:rPr lang="lv" b="0" i="0" dirty="0">
                <a:solidFill>
                  <a:srgbClr val="3D3D3D"/>
                </a:solidFill>
                <a:effectLst/>
              </a:rPr>
              <a:t>, elektriskie transportlīdzekļi kļūst arvien populārāki.</a:t>
            </a:r>
            <a:endParaRPr lang="en-US" dirty="0">
              <a:solidFill>
                <a:schemeClr val="bg2">
                  <a:lumMod val="25000"/>
                </a:schemeClr>
              </a:solidFill>
            </a:endParaRPr>
          </a:p>
          <a:p>
            <a:endParaRPr lang="en-US" b="1" dirty="0"/>
          </a:p>
          <a:p>
            <a:endParaRPr lang="en-US" dirty="0"/>
          </a:p>
          <a:p>
            <a:endParaRPr lang="en-RU" dirty="0"/>
          </a:p>
        </p:txBody>
      </p:sp>
      <p:sp>
        <p:nvSpPr>
          <p:cNvPr id="3" name="Text Placeholder 2">
            <a:extLst>
              <a:ext uri="{FF2B5EF4-FFF2-40B4-BE49-F238E27FC236}">
                <a16:creationId xmlns:a16="http://schemas.microsoft.com/office/drawing/2014/main" id="{1B416A8A-D457-D74C-8C24-410E11CC50CF}"/>
              </a:ext>
            </a:extLst>
          </p:cNvPr>
          <p:cNvSpPr>
            <a:spLocks noGrp="1"/>
          </p:cNvSpPr>
          <p:nvPr>
            <p:ph type="body" sz="quarter" idx="18"/>
          </p:nvPr>
        </p:nvSpPr>
        <p:spPr/>
        <p:txBody>
          <a:bodyPr/>
          <a:lstStyle/>
          <a:p>
            <a:r>
              <a:rPr lang="lv-LV" dirty="0"/>
              <a:t>Cik liels elektrības patēriņš ir uzskatāms kā pārmērīgs?</a:t>
            </a:r>
          </a:p>
        </p:txBody>
      </p:sp>
      <p:pic>
        <p:nvPicPr>
          <p:cNvPr id="4" name="Picture 3">
            <a:extLst>
              <a:ext uri="{FF2B5EF4-FFF2-40B4-BE49-F238E27FC236}">
                <a16:creationId xmlns:a16="http://schemas.microsoft.com/office/drawing/2014/main" id="{6BAEB70D-5AA1-1E3F-71F5-EA92B909E9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555" t="10666" r="20708"/>
          <a:stretch/>
        </p:blipFill>
        <p:spPr>
          <a:xfrm>
            <a:off x="9269730" y="2971800"/>
            <a:ext cx="2888730" cy="3325249"/>
          </a:xfrm>
          <a:prstGeom prst="rect">
            <a:avLst/>
          </a:prstGeom>
        </p:spPr>
      </p:pic>
    </p:spTree>
    <p:extLst>
      <p:ext uri="{BB962C8B-B14F-4D97-AF65-F5344CB8AC3E}">
        <p14:creationId xmlns:p14="http://schemas.microsoft.com/office/powerpoint/2010/main" val="162468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5094A3-A24E-E28C-9F67-838E16AE8C81}"/>
              </a:ext>
            </a:extLst>
          </p:cNvPr>
          <p:cNvSpPr>
            <a:spLocks noGrp="1"/>
          </p:cNvSpPr>
          <p:nvPr>
            <p:ph type="body" sz="quarter" idx="16"/>
          </p:nvPr>
        </p:nvSpPr>
        <p:spPr>
          <a:xfrm>
            <a:off x="107976" y="1279021"/>
            <a:ext cx="11776146" cy="5611248"/>
          </a:xfrm>
        </p:spPr>
        <p:txBody>
          <a:bodyPr>
            <a:normAutofit/>
          </a:bodyPr>
          <a:lstStyle/>
          <a:p>
            <a:r>
              <a:rPr lang="lv" sz="2400" b="0" i="0" dirty="0">
                <a:solidFill>
                  <a:srgbClr val="3D3D3D"/>
                </a:solidFill>
                <a:effectLst/>
              </a:rPr>
              <a:t>Daudzu retu derīgo izrakteņu izmantošana nav ilgtspējīga. Šeit ir svarīgi divi aspekti:</a:t>
            </a:r>
          </a:p>
          <a:p>
            <a:pPr marL="285750" indent="-285750">
              <a:buFont typeface="Arial" panose="020B0604020202020204" pitchFamily="34" charset="0"/>
              <a:buChar char="•"/>
            </a:pPr>
            <a:r>
              <a:rPr lang="lv" sz="2400" b="1" i="0" dirty="0">
                <a:solidFill>
                  <a:srgbClr val="F9A169"/>
                </a:solidFill>
                <a:effectLst/>
              </a:rPr>
              <a:t>Nepieciešamība pēc retiem minerāliem</a:t>
            </a:r>
          </a:p>
          <a:p>
            <a:r>
              <a:rPr lang="lv" sz="2400" b="0" i="0" dirty="0">
                <a:solidFill>
                  <a:schemeClr val="bg2">
                    <a:lumMod val="25000"/>
                  </a:schemeClr>
                </a:solidFill>
                <a:effectLst/>
              </a:rPr>
              <a:t>Lielākā daļa digitālo tehnoloģiju balstās uz retiem minerāliem, kuru </a:t>
            </a:r>
            <a:r>
              <a:rPr lang="en-US" sz="2400" b="0" i="0" dirty="0" err="1">
                <a:solidFill>
                  <a:schemeClr val="bg2">
                    <a:lumMod val="25000"/>
                  </a:schemeClr>
                </a:solidFill>
                <a:effectLst/>
              </a:rPr>
              <a:t>daudzums</a:t>
            </a:r>
            <a:r>
              <a:rPr lang="en-US" sz="2400" b="0" i="0" dirty="0">
                <a:solidFill>
                  <a:schemeClr val="bg2">
                    <a:lumMod val="25000"/>
                  </a:schemeClr>
                </a:solidFill>
                <a:effectLst/>
              </a:rPr>
              <a:t> </a:t>
            </a:r>
            <a:r>
              <a:rPr lang="en-US" sz="2400" b="0" i="0" dirty="0" err="1">
                <a:solidFill>
                  <a:schemeClr val="bg2">
                    <a:lumMod val="25000"/>
                  </a:schemeClr>
                </a:solidFill>
                <a:effectLst/>
              </a:rPr>
              <a:t>vidē</a:t>
            </a:r>
            <a:r>
              <a:rPr lang="en-US" sz="2400" b="0" i="0" dirty="0">
                <a:solidFill>
                  <a:schemeClr val="bg2">
                    <a:lumMod val="25000"/>
                  </a:schemeClr>
                </a:solidFill>
                <a:effectLst/>
              </a:rPr>
              <a:t> </a:t>
            </a:r>
            <a:r>
              <a:rPr lang="en-US" sz="2400" b="0" i="0" dirty="0" err="1">
                <a:solidFill>
                  <a:schemeClr val="bg2">
                    <a:lumMod val="25000"/>
                  </a:schemeClr>
                </a:solidFill>
                <a:effectLst/>
              </a:rPr>
              <a:t>nav</a:t>
            </a:r>
            <a:r>
              <a:rPr lang="en-US" sz="2400" b="0" i="0" dirty="0">
                <a:solidFill>
                  <a:schemeClr val="bg2">
                    <a:lumMod val="25000"/>
                  </a:schemeClr>
                </a:solidFill>
                <a:effectLst/>
              </a:rPr>
              <a:t> </a:t>
            </a:r>
            <a:r>
              <a:rPr lang="en-US" sz="2400" b="0" i="0" dirty="0" err="1">
                <a:solidFill>
                  <a:schemeClr val="bg2">
                    <a:lumMod val="25000"/>
                  </a:schemeClr>
                </a:solidFill>
                <a:effectLst/>
              </a:rPr>
              <a:t>bezgalīgs</a:t>
            </a:r>
            <a:r>
              <a:rPr lang="lv" sz="2400" b="0" i="0" dirty="0">
                <a:solidFill>
                  <a:schemeClr val="bg2">
                    <a:lumMod val="25000"/>
                  </a:schemeClr>
                </a:solidFill>
                <a:effectLst/>
              </a:rPr>
              <a:t>. Daudzi cilvēki nezina, piemēram, ka mobilais tālrunis satur vairāk nekā trešdaļu </a:t>
            </a:r>
            <a:r>
              <a:rPr lang="en-US" sz="2400" b="0" i="0" dirty="0" err="1">
                <a:solidFill>
                  <a:schemeClr val="bg2">
                    <a:lumMod val="25000"/>
                  </a:schemeClr>
                </a:solidFill>
                <a:effectLst/>
              </a:rPr>
              <a:t>Mendeļejeva</a:t>
            </a:r>
            <a:r>
              <a:rPr lang="en-US" sz="2400" b="0" i="0" dirty="0">
                <a:solidFill>
                  <a:schemeClr val="bg2">
                    <a:lumMod val="25000"/>
                  </a:schemeClr>
                </a:solidFill>
                <a:effectLst/>
              </a:rPr>
              <a:t> </a:t>
            </a:r>
            <a:r>
              <a:rPr lang="lv" sz="2400" b="0" i="0" dirty="0">
                <a:solidFill>
                  <a:schemeClr val="bg2">
                    <a:lumMod val="25000"/>
                  </a:schemeClr>
                </a:solidFill>
                <a:effectLst/>
              </a:rPr>
              <a:t>periodiskās tabulas elementu.</a:t>
            </a:r>
            <a:r>
              <a:rPr lang="lv" sz="2400" dirty="0">
                <a:solidFill>
                  <a:schemeClr val="bg2">
                    <a:lumMod val="25000"/>
                  </a:schemeClr>
                </a:solidFill>
              </a:rPr>
              <a:t> </a:t>
            </a:r>
            <a:r>
              <a:rPr lang="lv" sz="2400" b="0" i="0" dirty="0">
                <a:solidFill>
                  <a:schemeClr val="bg2">
                    <a:lumMod val="25000"/>
                  </a:schemeClr>
                </a:solidFill>
                <a:effectLst/>
              </a:rPr>
              <a:t>Minerāli, piemēram, kobalts, 17 ret</a:t>
            </a:r>
            <a:r>
              <a:rPr lang="en-US" sz="2400" b="0" i="0" dirty="0" err="1">
                <a:solidFill>
                  <a:schemeClr val="bg2">
                    <a:lumMod val="25000"/>
                  </a:schemeClr>
                </a:solidFill>
                <a:effectLst/>
              </a:rPr>
              <a:t>i</a:t>
            </a:r>
            <a:r>
              <a:rPr lang="en-US" sz="2400" b="0" i="0" dirty="0">
                <a:solidFill>
                  <a:schemeClr val="bg2">
                    <a:lumMod val="25000"/>
                  </a:schemeClr>
                </a:solidFill>
                <a:effectLst/>
              </a:rPr>
              <a:t> </a:t>
            </a:r>
            <a:r>
              <a:rPr lang="en-US" sz="2400" b="0" i="0" dirty="0" err="1">
                <a:solidFill>
                  <a:schemeClr val="bg2">
                    <a:lumMod val="25000"/>
                  </a:schemeClr>
                </a:solidFill>
                <a:effectLst/>
              </a:rPr>
              <a:t>pieejami</a:t>
            </a:r>
            <a:r>
              <a:rPr lang="lv" sz="2400" b="0" i="0" dirty="0">
                <a:solidFill>
                  <a:schemeClr val="bg2">
                    <a:lumMod val="25000"/>
                  </a:schemeClr>
                </a:solidFill>
                <a:effectLst/>
              </a:rPr>
              <a:t> elementi, gallijs, indijs un volframs, kļūst arvien pieprasītāki, un, tā kā piedāvājums ir ierobežots, cenas bieži ir ievērojami palielinājušās.</a:t>
            </a:r>
          </a:p>
          <a:p>
            <a:pPr marL="342900" indent="-342900">
              <a:buFont typeface="Arial" panose="020B0604020202020204" pitchFamily="34" charset="0"/>
              <a:buChar char="•"/>
            </a:pPr>
            <a:r>
              <a:rPr lang="lv" sz="2400" b="1" i="0" dirty="0">
                <a:solidFill>
                  <a:srgbClr val="F9A169"/>
                </a:solidFill>
                <a:effectLst/>
              </a:rPr>
              <a:t>Reto minerālu ieguve</a:t>
            </a:r>
          </a:p>
          <a:p>
            <a:r>
              <a:rPr lang="lv" sz="2400" b="0" i="0" dirty="0">
                <a:solidFill>
                  <a:schemeClr val="bg2">
                    <a:lumMod val="25000"/>
                  </a:schemeClr>
                </a:solidFill>
                <a:effectLst/>
              </a:rPr>
              <a:t>Šādu resursu faktiskā izmantošana bieži vien ir ļoti kaitīga videi. Raktuvju atliekas, atklātās raktuves metodes un atkritum</a:t>
            </a:r>
            <a:r>
              <a:rPr lang="en-US" sz="2400" b="0" i="0" dirty="0" err="1">
                <a:solidFill>
                  <a:schemeClr val="bg2">
                    <a:lumMod val="25000"/>
                  </a:schemeClr>
                </a:solidFill>
                <a:effectLst/>
              </a:rPr>
              <a:t>i</a:t>
            </a:r>
            <a:r>
              <a:rPr lang="lv" sz="2400" b="0" i="0" dirty="0">
                <a:solidFill>
                  <a:schemeClr val="bg2">
                    <a:lumMod val="25000"/>
                  </a:schemeClr>
                </a:solidFill>
                <a:effectLst/>
              </a:rPr>
              <a:t> ir ierasta parādība.</a:t>
            </a:r>
            <a:endParaRPr lang="en-IE" sz="2400" dirty="0">
              <a:solidFill>
                <a:schemeClr val="bg2">
                  <a:lumMod val="25000"/>
                </a:schemeClr>
              </a:solidFill>
            </a:endParaRPr>
          </a:p>
          <a:p>
            <a:endParaRPr lang="en-IE" dirty="0"/>
          </a:p>
        </p:txBody>
      </p:sp>
      <p:sp>
        <p:nvSpPr>
          <p:cNvPr id="5" name="Text Placeholder 4">
            <a:extLst>
              <a:ext uri="{FF2B5EF4-FFF2-40B4-BE49-F238E27FC236}">
                <a16:creationId xmlns:a16="http://schemas.microsoft.com/office/drawing/2014/main" id="{D119AF2F-299A-7AC2-4FB7-0D19679DC736}"/>
              </a:ext>
            </a:extLst>
          </p:cNvPr>
          <p:cNvSpPr>
            <a:spLocks noGrp="1"/>
          </p:cNvSpPr>
          <p:nvPr>
            <p:ph type="body" sz="quarter" idx="18"/>
          </p:nvPr>
        </p:nvSpPr>
        <p:spPr/>
        <p:txBody>
          <a:bodyPr/>
          <a:lstStyle/>
          <a:p>
            <a:r>
              <a:rPr lang="lv" dirty="0"/>
              <a:t>No kā ir izgatavota jūsu ierīce?</a:t>
            </a:r>
            <a:endParaRPr lang="en-RU" dirty="0"/>
          </a:p>
        </p:txBody>
      </p:sp>
    </p:spTree>
    <p:extLst>
      <p:ext uri="{BB962C8B-B14F-4D97-AF65-F5344CB8AC3E}">
        <p14:creationId xmlns:p14="http://schemas.microsoft.com/office/powerpoint/2010/main" val="145717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140690" y="629723"/>
            <a:ext cx="6203800" cy="4655534"/>
          </a:xfrm>
        </p:spPr>
        <p:txBody>
          <a:bodyPr/>
          <a:lstStyle/>
          <a:p>
            <a:pPr marL="342900" indent="-342900">
              <a:lnSpc>
                <a:spcPct val="100000"/>
              </a:lnSpc>
              <a:spcBef>
                <a:spcPts val="0"/>
              </a:spcBef>
              <a:buFont typeface="Arial" panose="020B0604020202020204" pitchFamily="34" charset="0"/>
              <a:buChar char="•"/>
            </a:pPr>
            <a:r>
              <a:rPr lang="en-US" b="1" dirty="0">
                <a:solidFill>
                  <a:srgbClr val="F9A169"/>
                </a:solidFill>
              </a:rPr>
              <a:t>P</a:t>
            </a:r>
            <a:r>
              <a:rPr lang="lv" b="1" dirty="0">
                <a:solidFill>
                  <a:srgbClr val="F9A169"/>
                </a:solidFill>
              </a:rPr>
              <a:t>ieprasījums</a:t>
            </a:r>
            <a:r>
              <a:rPr lang="en-US" b="1" dirty="0">
                <a:solidFill>
                  <a:srgbClr val="F9A169"/>
                </a:solidFill>
              </a:rPr>
              <a:t> </a:t>
            </a:r>
            <a:r>
              <a:rPr lang="en-US" b="1" dirty="0" err="1">
                <a:solidFill>
                  <a:srgbClr val="F9A169"/>
                </a:solidFill>
              </a:rPr>
              <a:t>pēc</a:t>
            </a:r>
            <a:r>
              <a:rPr lang="en-US" b="1" dirty="0">
                <a:solidFill>
                  <a:srgbClr val="F9A169"/>
                </a:solidFill>
              </a:rPr>
              <a:t> j</a:t>
            </a:r>
            <a:r>
              <a:rPr lang="lv" b="1" dirty="0">
                <a:solidFill>
                  <a:srgbClr val="F9A169"/>
                </a:solidFill>
              </a:rPr>
              <a:t>aun</a:t>
            </a:r>
            <a:r>
              <a:rPr lang="en-US" b="1" dirty="0">
                <a:solidFill>
                  <a:srgbClr val="F9A169"/>
                </a:solidFill>
              </a:rPr>
              <a:t>as e</a:t>
            </a:r>
            <a:r>
              <a:rPr lang="lv" b="1" dirty="0">
                <a:solidFill>
                  <a:srgbClr val="F9A169"/>
                </a:solidFill>
              </a:rPr>
              <a:t>lektrisk</a:t>
            </a:r>
            <a:r>
              <a:rPr lang="en-US" b="1" dirty="0" err="1">
                <a:solidFill>
                  <a:srgbClr val="F9A169"/>
                </a:solidFill>
              </a:rPr>
              <a:t>ās</a:t>
            </a:r>
            <a:r>
              <a:rPr lang="lv" b="1" dirty="0">
                <a:solidFill>
                  <a:srgbClr val="F9A169"/>
                </a:solidFill>
              </a:rPr>
              <a:t> tehnoloģij</a:t>
            </a:r>
            <a:r>
              <a:rPr lang="en-US" b="1" dirty="0">
                <a:solidFill>
                  <a:srgbClr val="F9A169"/>
                </a:solidFill>
              </a:rPr>
              <a:t>as</a:t>
            </a:r>
            <a:endParaRPr lang="lv" b="1" i="0" dirty="0">
              <a:solidFill>
                <a:srgbClr val="F9A169"/>
              </a:solidFill>
              <a:effectLst/>
            </a:endParaRPr>
          </a:p>
          <a:p>
            <a:pPr>
              <a:lnSpc>
                <a:spcPct val="100000"/>
              </a:lnSpc>
              <a:spcBef>
                <a:spcPts val="0"/>
              </a:spcBef>
            </a:pPr>
            <a:r>
              <a:rPr lang="lv" b="0" i="0" dirty="0">
                <a:solidFill>
                  <a:schemeClr val="bg2">
                    <a:lumMod val="25000"/>
                  </a:schemeClr>
                </a:solidFill>
                <a:effectLst/>
              </a:rPr>
              <a:t>Atjaunojamie enerģijas avoti neapšaubāmi samazinātu digitālo tehnoloģiju ietekmi uz oglekļa emisiju, taču jāņem vērā arī to </a:t>
            </a:r>
            <a:r>
              <a:rPr lang="lv" b="0" i="0" dirty="0">
                <a:solidFill>
                  <a:schemeClr val="tx1">
                    <a:lumMod val="85000"/>
                    <a:lumOff val="15000"/>
                  </a:schemeClr>
                </a:solidFill>
                <a:effectLst/>
              </a:rPr>
              <a:t>negatīvās blakusparādības. </a:t>
            </a:r>
            <a:endParaRPr lang="en-US" b="0" i="0" dirty="0">
              <a:solidFill>
                <a:schemeClr val="tx1">
                  <a:lumMod val="85000"/>
                  <a:lumOff val="15000"/>
                </a:schemeClr>
              </a:solidFill>
              <a:effectLst/>
            </a:endParaRPr>
          </a:p>
          <a:p>
            <a:pPr>
              <a:lnSpc>
                <a:spcPct val="100000"/>
              </a:lnSpc>
              <a:spcBef>
                <a:spcPts val="0"/>
              </a:spcBef>
            </a:pPr>
            <a:r>
              <a:rPr lang="lv" b="0" i="0" dirty="0">
                <a:solidFill>
                  <a:schemeClr val="bg2">
                    <a:lumMod val="25000"/>
                  </a:schemeClr>
                </a:solidFill>
                <a:effectLst/>
              </a:rPr>
              <a:t>Digitālās tehnoloģijas ir ļoti svarīgas viedajām automaģistrālēm un pašbraucošiem elektriskajiem automobiļiem. </a:t>
            </a:r>
            <a:r>
              <a:rPr lang="lv" dirty="0">
                <a:solidFill>
                  <a:schemeClr val="bg2">
                    <a:lumMod val="25000"/>
                  </a:schemeClr>
                </a:solidFill>
              </a:rPr>
              <a:t>Pāreja </a:t>
            </a:r>
            <a:r>
              <a:rPr lang="lv" b="0" i="0" dirty="0">
                <a:solidFill>
                  <a:schemeClr val="bg2">
                    <a:lumMod val="25000"/>
                  </a:schemeClr>
                </a:solidFill>
                <a:effectLst/>
              </a:rPr>
              <a:t>uz atjaunojamo energoresursu ražošanu radīs ļoti ievērojamu ietekmi uz vidi, būvējot vēja turbīnas un saules enerģijas parkus.</a:t>
            </a:r>
          </a:p>
          <a:p>
            <a:pPr>
              <a:lnSpc>
                <a:spcPct val="100000"/>
              </a:lnSpc>
              <a:spcBef>
                <a:spcPts val="0"/>
              </a:spcBef>
            </a:pPr>
            <a:r>
              <a:rPr lang="lv" b="0" i="1" dirty="0">
                <a:solidFill>
                  <a:srgbClr val="8D5B98"/>
                </a:solidFill>
                <a:effectLst/>
              </a:rPr>
              <a:t>Piemēram, vēja parkiem būtu jāaptver visa Skotija, lai darbinātu Lielbritānijas elektromobiļus.</a:t>
            </a:r>
            <a:endParaRPr lang="en-US" b="0" i="0" dirty="0">
              <a:solidFill>
                <a:srgbClr val="8D5B98"/>
              </a:solidFill>
              <a:effectLst/>
              <a:latin typeface="Arial" panose="020B0604020202020204" pitchFamily="34" charset="0"/>
            </a:endParaRPr>
          </a:p>
          <a:p>
            <a:pPr>
              <a:lnSpc>
                <a:spcPct val="100000"/>
              </a:lnSpc>
              <a:tabLst>
                <a:tab pos="484741" algn="l"/>
              </a:tabLst>
            </a:pPr>
            <a:r>
              <a:rPr lang="lv" dirty="0">
                <a:solidFill>
                  <a:srgbClr val="F9A169"/>
                </a:solidFill>
                <a:hlinkClick r:id="rId3">
                  <a:extLst>
                    <a:ext uri="{A12FA001-AC4F-418D-AE19-62706E023703}">
                      <ahyp:hlinkClr xmlns:ahyp="http://schemas.microsoft.com/office/drawing/2018/hyperlinkcolor" val="tx"/>
                    </a:ext>
                  </a:extLst>
                </a:hlinkClick>
              </a:rPr>
              <a:t> </a:t>
            </a:r>
            <a:endParaRPr lang="en-IE" dirty="0">
              <a:solidFill>
                <a:srgbClr val="F9A169"/>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370130" y="219281"/>
            <a:ext cx="5897880" cy="1039248"/>
          </a:xfrm>
        </p:spPr>
        <p:txBody>
          <a:bodyPr>
            <a:normAutofit/>
          </a:bodyPr>
          <a:lstStyle/>
          <a:p>
            <a:r>
              <a:rPr lang="lv" sz="3200" dirty="0">
                <a:solidFill>
                  <a:srgbClr val="0675AD"/>
                </a:solidFill>
              </a:rPr>
              <a:t>Tehnoloģiju ietekme uz </a:t>
            </a:r>
            <a:r>
              <a:rPr lang="en-US" sz="3200" dirty="0" err="1">
                <a:solidFill>
                  <a:srgbClr val="0675AD"/>
                </a:solidFill>
              </a:rPr>
              <a:t>vidi</a:t>
            </a:r>
            <a:endParaRPr lang="en-US" sz="3200" b="0" i="0" dirty="0">
              <a:solidFill>
                <a:srgbClr val="0675AD"/>
              </a:solidFill>
              <a:effectLst/>
            </a:endParaRPr>
          </a:p>
        </p:txBody>
      </p:sp>
      <p:pic>
        <p:nvPicPr>
          <p:cNvPr id="9" name="Picture Placeholder 8">
            <a:extLst>
              <a:ext uri="{FF2B5EF4-FFF2-40B4-BE49-F238E27FC236}">
                <a16:creationId xmlns:a16="http://schemas.microsoft.com/office/drawing/2014/main" id="{514BA0AE-FB8E-7E09-4426-74AFC0F67D18}"/>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l="5995" r="5995"/>
          <a:stretch>
            <a:fillRect/>
          </a:stretch>
        </p:blipFill>
        <p:spPr/>
      </p:pic>
    </p:spTree>
    <p:extLst>
      <p:ext uri="{BB962C8B-B14F-4D97-AF65-F5344CB8AC3E}">
        <p14:creationId xmlns:p14="http://schemas.microsoft.com/office/powerpoint/2010/main" val="501551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138456" y="1448896"/>
            <a:ext cx="6282513" cy="3251547"/>
          </a:xfrm>
        </p:spPr>
        <p:txBody>
          <a:bodyPr/>
          <a:lstStyle/>
          <a:p>
            <a:pPr marL="342900" indent="-342900">
              <a:lnSpc>
                <a:spcPct val="100000"/>
              </a:lnSpc>
              <a:buFont typeface="Arial" panose="020B0604020202020204" pitchFamily="34" charset="0"/>
              <a:buChar char="•"/>
              <a:tabLst>
                <a:tab pos="484741" algn="l"/>
              </a:tabLst>
            </a:pPr>
            <a:r>
              <a:rPr lang="lv" b="1" dirty="0">
                <a:solidFill>
                  <a:srgbClr val="F9A169"/>
                </a:solidFill>
              </a:rPr>
              <a:t>Paplašināta fiziskā infrastruktūra</a:t>
            </a:r>
          </a:p>
          <a:p>
            <a:pPr>
              <a:lnSpc>
                <a:spcPct val="100000"/>
              </a:lnSpc>
              <a:tabLst>
                <a:tab pos="484741" algn="l"/>
              </a:tabLst>
            </a:pPr>
            <a:endParaRPr lang="en-IE" dirty="0">
              <a:solidFill>
                <a:srgbClr val="F9A169"/>
              </a:solidFill>
            </a:endParaRPr>
          </a:p>
          <a:p>
            <a:pPr>
              <a:lnSpc>
                <a:spcPct val="100000"/>
              </a:lnSpc>
              <a:spcBef>
                <a:spcPts val="0"/>
              </a:spcBef>
            </a:pPr>
            <a:r>
              <a:rPr lang="lv" sz="2400" b="0" i="0" dirty="0">
                <a:solidFill>
                  <a:schemeClr val="bg2">
                    <a:lumMod val="25000"/>
                  </a:schemeClr>
                </a:solidFill>
                <a:effectLst/>
              </a:rPr>
              <a:t>Liela skaita jaunu šūnu torņu un antenu, kas būs nepieciešami 5G tīkliem, kā arī serveru fermu un datu centru ēku ietekmei arī ir būtiska ietekme uz vidi.</a:t>
            </a:r>
          </a:p>
          <a:p>
            <a:pPr>
              <a:lnSpc>
                <a:spcPct val="100000"/>
              </a:lnSpc>
              <a:spcBef>
                <a:spcPts val="0"/>
              </a:spcBef>
            </a:pPr>
            <a:r>
              <a:rPr lang="lv" sz="2400" b="0" i="0" dirty="0">
                <a:solidFill>
                  <a:schemeClr val="bg2">
                    <a:lumMod val="25000"/>
                  </a:schemeClr>
                </a:solidFill>
                <a:effectLst/>
              </a:rPr>
              <a:t>Svarīgs ir ne tikai dzesēšanai nepieciešamais elektrības patēriņš, bet arī datu fermu milzīgajam izmēram ir būtiska fiziska ietekme uz vidi. Vidējais datu centrs aizņem aptuveni 100 000 kvadrātpēdu zemes.</a:t>
            </a:r>
          </a:p>
          <a:p>
            <a:pPr>
              <a:lnSpc>
                <a:spcPct val="100000"/>
              </a:lnSpc>
              <a:tabLst>
                <a:tab pos="484741" algn="l"/>
              </a:tabLst>
            </a:pPr>
            <a:endParaRPr lang="en-IE" b="1" dirty="0">
              <a:solidFill>
                <a:srgbClr val="F9A169"/>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122096" y="235276"/>
            <a:ext cx="6118683" cy="1016389"/>
          </a:xfrm>
        </p:spPr>
        <p:txBody>
          <a:bodyPr>
            <a:normAutofit/>
          </a:bodyPr>
          <a:lstStyle/>
          <a:p>
            <a:r>
              <a:rPr lang="lv" sz="3200" dirty="0"/>
              <a:t>Tehnoloģiju ietekme uz </a:t>
            </a:r>
            <a:r>
              <a:rPr lang="en-US" sz="3200" dirty="0" err="1"/>
              <a:t>vidi</a:t>
            </a:r>
            <a:endParaRPr lang="en-US" sz="3200" b="0" i="0" dirty="0">
              <a:effectLst/>
            </a:endParaRPr>
          </a:p>
        </p:txBody>
      </p:sp>
      <p:pic>
        <p:nvPicPr>
          <p:cNvPr id="7" name="Picture Placeholder 6">
            <a:extLst>
              <a:ext uri="{FF2B5EF4-FFF2-40B4-BE49-F238E27FC236}">
                <a16:creationId xmlns:a16="http://schemas.microsoft.com/office/drawing/2014/main" id="{994B2430-BE3B-12E8-C566-F7D8B464F1E1}"/>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t="16235" b="16235"/>
          <a:stretch>
            <a:fillRect/>
          </a:stretch>
        </p:blipFill>
        <p:spPr/>
      </p:pic>
    </p:spTree>
    <p:extLst>
      <p:ext uri="{BB962C8B-B14F-4D97-AF65-F5344CB8AC3E}">
        <p14:creationId xmlns:p14="http://schemas.microsoft.com/office/powerpoint/2010/main" val="2971736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D1C84FC-6BAF-52D5-4B4D-F3AF032A2A3B}"/>
              </a:ext>
            </a:extLst>
          </p:cNvPr>
          <p:cNvPicPr>
            <a:picLocks noGrp="1" noChangeAspect="1"/>
          </p:cNvPicPr>
          <p:nvPr>
            <p:ph type="pic" sz="quarter" idx="17"/>
          </p:nvPr>
        </p:nvPicPr>
        <p:blipFill rotWithShape="1">
          <a:blip r:embed="rId2" cstate="screen">
            <a:extLst>
              <a:ext uri="{28A0092B-C50C-407E-A947-70E740481C1C}">
                <a14:useLocalDpi xmlns:a14="http://schemas.microsoft.com/office/drawing/2010/main"/>
              </a:ext>
            </a:extLst>
          </a:blip>
          <a:srcRect t="4979" b="4979"/>
          <a:stretch/>
        </p:blipFill>
        <p:spPr>
          <a:xfrm>
            <a:off x="6420970" y="703949"/>
            <a:ext cx="5771030" cy="5196308"/>
          </a:xfrm>
        </p:spPr>
      </p:pic>
      <p:sp>
        <p:nvSpPr>
          <p:cNvPr id="6" name="Text Placeholder 5">
            <a:extLst>
              <a:ext uri="{FF2B5EF4-FFF2-40B4-BE49-F238E27FC236}">
                <a16:creationId xmlns:a16="http://schemas.microsoft.com/office/drawing/2014/main" id="{F8BD9AC3-81A5-879C-BD0E-5D71E3A90CB3}"/>
              </a:ext>
            </a:extLst>
          </p:cNvPr>
          <p:cNvSpPr>
            <a:spLocks noGrp="1"/>
          </p:cNvSpPr>
          <p:nvPr>
            <p:ph type="body" sz="quarter" idx="27"/>
          </p:nvPr>
        </p:nvSpPr>
        <p:spPr>
          <a:xfrm>
            <a:off x="138457" y="1163146"/>
            <a:ext cx="5957544" cy="3251547"/>
          </a:xfrm>
        </p:spPr>
        <p:txBody>
          <a:bodyPr/>
          <a:lstStyle/>
          <a:p>
            <a:pPr>
              <a:lnSpc>
                <a:spcPct val="100000"/>
              </a:lnSpc>
              <a:spcBef>
                <a:spcPts val="0"/>
              </a:spcBef>
            </a:pPr>
            <a:r>
              <a:rPr lang="lv" b="0" i="0" dirty="0">
                <a:solidFill>
                  <a:srgbClr val="F9A169"/>
                </a:solidFill>
                <a:effectLst/>
              </a:rPr>
              <a:t>Satelītu zvaigznāju izplatība</a:t>
            </a:r>
          </a:p>
          <a:p>
            <a:pPr marL="342900" indent="-342900">
              <a:lnSpc>
                <a:spcPct val="100000"/>
              </a:lnSpc>
              <a:spcBef>
                <a:spcPts val="0"/>
              </a:spcBef>
              <a:buFont typeface="Arial" panose="020B0604020202020204" pitchFamily="34" charset="0"/>
              <a:buChar char="•"/>
            </a:pPr>
            <a:endParaRPr lang="en-IE" dirty="0">
              <a:solidFill>
                <a:srgbClr val="F9A169"/>
              </a:solidFill>
            </a:endParaRPr>
          </a:p>
          <a:p>
            <a:pPr>
              <a:lnSpc>
                <a:spcPct val="100000"/>
              </a:lnSpc>
              <a:spcBef>
                <a:spcPts val="0"/>
              </a:spcBef>
            </a:pPr>
            <a:r>
              <a:rPr lang="lv" sz="2400" b="0" i="0" dirty="0">
                <a:solidFill>
                  <a:schemeClr val="bg2">
                    <a:lumMod val="25000"/>
                  </a:schemeClr>
                </a:solidFill>
                <a:effectLst/>
              </a:rPr>
              <a:t>Tiek uzskatīts, ka kosmoss nav saistīts ar vides jautājumiem, gluži kā kādreiz tika uzskatīts par okeāniem, taču patiesībā kosmosa piesārņojums mums ir ļoti svarīgs.</a:t>
            </a:r>
          </a:p>
          <a:p>
            <a:pPr>
              <a:lnSpc>
                <a:spcPct val="100000"/>
              </a:lnSpc>
              <a:spcBef>
                <a:spcPts val="0"/>
              </a:spcBef>
            </a:pPr>
            <a:endParaRPr lang="en-US" sz="2400" b="0" i="0" dirty="0">
              <a:solidFill>
                <a:schemeClr val="bg2">
                  <a:lumMod val="25000"/>
                </a:schemeClr>
              </a:solidFill>
              <a:effectLst/>
            </a:endParaRPr>
          </a:p>
          <a:p>
            <a:pPr>
              <a:lnSpc>
                <a:spcPct val="100000"/>
              </a:lnSpc>
              <a:spcBef>
                <a:spcPts val="0"/>
              </a:spcBef>
            </a:pPr>
            <a:r>
              <a:rPr lang="lv" sz="2400" b="0" i="0" dirty="0">
                <a:solidFill>
                  <a:schemeClr val="bg2">
                    <a:lumMod val="25000"/>
                  </a:schemeClr>
                </a:solidFill>
                <a:effectLst/>
              </a:rPr>
              <a:t>To raķešu ietekme uz vidi, kuras palaiž satelītus kosmosā, vēl nesen gandrīz netika ņemta vērā. Tiek lēsts, ka kosmosā ir palaisti aptuveni 8950 satelīti, no kuriem aptuveni 5000 joprojām atr</a:t>
            </a:r>
            <a:r>
              <a:rPr lang="en-US" sz="2400" b="0" i="0" dirty="0">
                <a:solidFill>
                  <a:schemeClr val="bg2">
                    <a:lumMod val="25000"/>
                  </a:schemeClr>
                </a:solidFill>
                <a:effectLst/>
              </a:rPr>
              <a:t>o</a:t>
            </a:r>
            <a:r>
              <a:rPr lang="lv" sz="2400" b="0" i="0" dirty="0">
                <a:solidFill>
                  <a:schemeClr val="bg2">
                    <a:lumMod val="25000"/>
                  </a:schemeClr>
                </a:solidFill>
                <a:effectLst/>
              </a:rPr>
              <a:t>d</a:t>
            </a:r>
            <a:r>
              <a:rPr lang="en-US" sz="2400" b="0" i="0" dirty="0">
                <a:solidFill>
                  <a:schemeClr val="bg2">
                    <a:lumMod val="25000"/>
                  </a:schemeClr>
                </a:solidFill>
                <a:effectLst/>
              </a:rPr>
              <a:t>a</a:t>
            </a:r>
            <a:r>
              <a:rPr lang="lv" sz="2400" b="0" i="0" dirty="0">
                <a:solidFill>
                  <a:schemeClr val="bg2">
                    <a:lumMod val="25000"/>
                  </a:schemeClr>
                </a:solidFill>
                <a:effectLst/>
              </a:rPr>
              <a:t>s kosmosā, un tikai 1950 joprojām darbojas.</a:t>
            </a:r>
            <a:endParaRPr lang="en-IE" b="1" dirty="0">
              <a:solidFill>
                <a:srgbClr val="F9A169"/>
              </a:solidFill>
            </a:endParaRPr>
          </a:p>
        </p:txBody>
      </p:sp>
      <p:sp>
        <p:nvSpPr>
          <p:cNvPr id="5" name="Text Placeholder 4">
            <a:extLst>
              <a:ext uri="{FF2B5EF4-FFF2-40B4-BE49-F238E27FC236}">
                <a16:creationId xmlns:a16="http://schemas.microsoft.com/office/drawing/2014/main" id="{E4A6E59E-EB79-5349-2038-BDA4A0CAE71B}"/>
              </a:ext>
            </a:extLst>
          </p:cNvPr>
          <p:cNvSpPr>
            <a:spLocks noGrp="1"/>
          </p:cNvSpPr>
          <p:nvPr>
            <p:ph type="body" sz="quarter" idx="18"/>
          </p:nvPr>
        </p:nvSpPr>
        <p:spPr>
          <a:xfrm>
            <a:off x="122096" y="235276"/>
            <a:ext cx="6118683" cy="1016389"/>
          </a:xfrm>
        </p:spPr>
        <p:txBody>
          <a:bodyPr>
            <a:normAutofit/>
          </a:bodyPr>
          <a:lstStyle/>
          <a:p>
            <a:r>
              <a:rPr lang="lv" sz="3200" dirty="0"/>
              <a:t>Tehnoloģiju ietekme uz </a:t>
            </a:r>
            <a:r>
              <a:rPr lang="en-US" sz="3200" dirty="0" err="1"/>
              <a:t>vidi</a:t>
            </a:r>
            <a:endParaRPr lang="en-US" sz="3200" b="0" i="0" dirty="0">
              <a:effectLst/>
            </a:endParaRPr>
          </a:p>
        </p:txBody>
      </p:sp>
      <p:sp>
        <p:nvSpPr>
          <p:cNvPr id="2" name="TextBox 1">
            <a:extLst>
              <a:ext uri="{FF2B5EF4-FFF2-40B4-BE49-F238E27FC236}">
                <a16:creationId xmlns:a16="http://schemas.microsoft.com/office/drawing/2014/main" id="{6CB5A3EE-1BA8-7E64-86A5-F58BAC0CF934}"/>
              </a:ext>
            </a:extLst>
          </p:cNvPr>
          <p:cNvSpPr txBox="1"/>
          <p:nvPr/>
        </p:nvSpPr>
        <p:spPr>
          <a:xfrm>
            <a:off x="6858000" y="5938119"/>
            <a:ext cx="2068830" cy="369332"/>
          </a:xfrm>
          <a:prstGeom prst="rect">
            <a:avLst/>
          </a:prstGeom>
          <a:noFill/>
        </p:spPr>
        <p:txBody>
          <a:bodyPr wrap="square" rtlCol="0">
            <a:spAutoFit/>
          </a:bodyPr>
          <a:lstStyle/>
          <a:p>
            <a:r>
              <a:rPr lang="lv" dirty="0">
                <a:hlinkClick r:id="rId3"/>
              </a:rPr>
              <a:t>AVOTS</a:t>
            </a:r>
            <a:endParaRPr lang="en-IE" dirty="0"/>
          </a:p>
        </p:txBody>
      </p:sp>
    </p:spTree>
    <p:extLst>
      <p:ext uri="{BB962C8B-B14F-4D97-AF65-F5344CB8AC3E}">
        <p14:creationId xmlns:p14="http://schemas.microsoft.com/office/powerpoint/2010/main" val="4185493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6D43642D-6ACD-6CD2-D0CB-F80F3DE821C9}"/>
              </a:ext>
            </a:extLst>
          </p:cNvPr>
          <p:cNvSpPr>
            <a:spLocks noGrp="1"/>
          </p:cNvSpPr>
          <p:nvPr>
            <p:ph type="pic" sz="quarter" idx="15"/>
          </p:nvPr>
        </p:nvSpPr>
        <p:spPr/>
      </p:sp>
      <p:sp>
        <p:nvSpPr>
          <p:cNvPr id="10" name="Text Placeholder 9">
            <a:extLst>
              <a:ext uri="{FF2B5EF4-FFF2-40B4-BE49-F238E27FC236}">
                <a16:creationId xmlns:a16="http://schemas.microsoft.com/office/drawing/2014/main" id="{FD45CEC8-0526-3F28-EE91-5F66AB82C61E}"/>
              </a:ext>
            </a:extLst>
          </p:cNvPr>
          <p:cNvSpPr>
            <a:spLocks noGrp="1"/>
          </p:cNvSpPr>
          <p:nvPr>
            <p:ph type="body" sz="quarter" idx="17"/>
          </p:nvPr>
        </p:nvSpPr>
        <p:spPr/>
        <p:txBody>
          <a:bodyPr/>
          <a:lstStyle/>
          <a:p>
            <a:r>
              <a:rPr lang="lv" sz="2400" dirty="0"/>
              <a:t>Mēs visi varam </a:t>
            </a:r>
            <a:r>
              <a:rPr lang="en-US" sz="2400" dirty="0"/>
              <a:t> </a:t>
            </a:r>
            <a:r>
              <a:rPr lang="en-US" sz="2400" dirty="0" err="1"/>
              <a:t>kaut</a:t>
            </a:r>
            <a:r>
              <a:rPr lang="en-US" sz="2400" dirty="0"/>
              <a:t> </a:t>
            </a:r>
            <a:r>
              <a:rPr lang="en-US" sz="2400" dirty="0" err="1"/>
              <a:t>ko</a:t>
            </a:r>
            <a:r>
              <a:rPr lang="en-US" sz="2400" dirty="0"/>
              <a:t> </a:t>
            </a:r>
            <a:r>
              <a:rPr lang="lv" sz="2400" dirty="0"/>
              <a:t>darīt, lai palīdzētu videi un </a:t>
            </a:r>
            <a:r>
              <a:rPr lang="en-US" sz="2400" dirty="0" err="1"/>
              <a:t>optimizētu</a:t>
            </a:r>
            <a:r>
              <a:rPr lang="lv" sz="2400" dirty="0"/>
              <a:t> mūsu digitālās lietošanas ietekmi. Viens </a:t>
            </a:r>
            <a:r>
              <a:rPr lang="en-US" sz="2400" dirty="0"/>
              <a:t>k</a:t>
            </a:r>
            <a:r>
              <a:rPr lang="lv" sz="2400" dirty="0"/>
              <a:t>o mēs varam </a:t>
            </a:r>
            <a:r>
              <a:rPr lang="en-US" sz="2400" dirty="0" err="1"/>
              <a:t>darīt</a:t>
            </a:r>
            <a:r>
              <a:rPr lang="lv" sz="2400" dirty="0"/>
              <a:t>, ir meklētājprogrammas Ecosia izmantošana Google vietā.</a:t>
            </a:r>
          </a:p>
          <a:p>
            <a:r>
              <a:rPr lang="lv" sz="2400" dirty="0"/>
              <a:t>Ecosia stāda kokus katru reizi, kad izmantojat vietni, lai kaut ko meklētu! Plašāku informāciju par Ecosia skatiet pretējā videoklipā.</a:t>
            </a:r>
          </a:p>
          <a:p>
            <a:r>
              <a:rPr lang="lv" sz="2400" dirty="0">
                <a:solidFill>
                  <a:srgbClr val="8D5B98"/>
                </a:solidFill>
                <a:hlinkClick r:id="rId3">
                  <a:extLst>
                    <a:ext uri="{A12FA001-AC4F-418D-AE19-62706E023703}">
                      <ahyp:hlinkClr xmlns:ahyp="http://schemas.microsoft.com/office/drawing/2018/hyperlinkcolor" val="tx"/>
                    </a:ext>
                  </a:extLst>
                </a:hlinkClick>
              </a:rPr>
              <a:t>Noklikšķiniet šeit, lai iegūtu saiti uz Ecosia vietni</a:t>
            </a:r>
            <a:endParaRPr lang="en-IE" sz="2400" dirty="0">
              <a:solidFill>
                <a:srgbClr val="8D5B98"/>
              </a:solidFill>
            </a:endParaRPr>
          </a:p>
          <a:p>
            <a:r>
              <a:rPr lang="lv" sz="2400" dirty="0">
                <a:solidFill>
                  <a:srgbClr val="F9A169"/>
                </a:solidFill>
                <a:hlinkClick r:id="rId4">
                  <a:extLst>
                    <a:ext uri="{A12FA001-AC4F-418D-AE19-62706E023703}">
                      <ahyp:hlinkClr xmlns:ahyp="http://schemas.microsoft.com/office/drawing/2018/hyperlinkcolor" val="tx"/>
                    </a:ext>
                  </a:extLst>
                </a:hlinkClick>
              </a:rPr>
              <a:t>Videoklipa saite: https://www.youtube.com/watch?v=yRDA1ynrHTU</a:t>
            </a:r>
            <a:endParaRPr lang="en-IE" sz="2400" dirty="0">
              <a:solidFill>
                <a:srgbClr val="F9A169"/>
              </a:solidFill>
            </a:endParaRPr>
          </a:p>
          <a:p>
            <a:endParaRPr lang="en-IE" dirty="0"/>
          </a:p>
        </p:txBody>
      </p:sp>
      <p:sp>
        <p:nvSpPr>
          <p:cNvPr id="8" name="Text Placeholder 7">
            <a:extLst>
              <a:ext uri="{FF2B5EF4-FFF2-40B4-BE49-F238E27FC236}">
                <a16:creationId xmlns:a16="http://schemas.microsoft.com/office/drawing/2014/main" id="{80784370-73CF-024E-C979-DCA2C72D0705}"/>
              </a:ext>
            </a:extLst>
          </p:cNvPr>
          <p:cNvSpPr>
            <a:spLocks noGrp="1"/>
          </p:cNvSpPr>
          <p:nvPr>
            <p:ph type="body" sz="quarter" idx="13"/>
          </p:nvPr>
        </p:nvSpPr>
        <p:spPr/>
        <p:txBody>
          <a:bodyPr>
            <a:normAutofit/>
          </a:bodyPr>
          <a:lstStyle/>
          <a:p>
            <a:r>
              <a:rPr lang="lv" dirty="0"/>
              <a:t>Skatīties — meklētājprogramm</a:t>
            </a:r>
            <a:r>
              <a:rPr lang="en-US" dirty="0"/>
              <a:t>ā</a:t>
            </a:r>
            <a:r>
              <a:rPr lang="lv" dirty="0"/>
              <a:t> Ecosia</a:t>
            </a:r>
          </a:p>
        </p:txBody>
      </p:sp>
      <p:pic>
        <p:nvPicPr>
          <p:cNvPr id="13" name="Online Media 12" title="What’s Ecosia and how does it work?">
            <a:hlinkClick r:id="" action="ppaction://media"/>
            <a:extLst>
              <a:ext uri="{FF2B5EF4-FFF2-40B4-BE49-F238E27FC236}">
                <a16:creationId xmlns:a16="http://schemas.microsoft.com/office/drawing/2014/main" id="{6CEF3325-A232-E4F1-EFBD-0CCDD8894285}"/>
              </a:ext>
            </a:extLst>
          </p:cNvPr>
          <p:cNvPicPr>
            <a:picLocks noRot="1" noChangeAspect="1"/>
          </p:cNvPicPr>
          <p:nvPr>
            <a:videoFile r:link="rId1"/>
          </p:nvPr>
        </p:nvPicPr>
        <p:blipFill>
          <a:blip r:embed="rId5"/>
          <a:stretch>
            <a:fillRect/>
          </a:stretch>
        </p:blipFill>
        <p:spPr>
          <a:xfrm>
            <a:off x="8072285" y="1223694"/>
            <a:ext cx="4144939" cy="4109031"/>
          </a:xfrm>
          <a:prstGeom prst="rect">
            <a:avLst/>
          </a:prstGeom>
        </p:spPr>
      </p:pic>
    </p:spTree>
    <p:extLst>
      <p:ext uri="{BB962C8B-B14F-4D97-AF65-F5344CB8AC3E}">
        <p14:creationId xmlns:p14="http://schemas.microsoft.com/office/powerpoint/2010/main" val="30926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A255C9-FEE2-0E4C-8109-43731FA45918}"/>
              </a:ext>
            </a:extLst>
          </p:cNvPr>
          <p:cNvSpPr>
            <a:spLocks noGrp="1"/>
          </p:cNvSpPr>
          <p:nvPr>
            <p:ph type="body" sz="quarter" idx="15"/>
          </p:nvPr>
        </p:nvSpPr>
        <p:spPr>
          <a:xfrm>
            <a:off x="5737860" y="1040131"/>
            <a:ext cx="6454139" cy="5022740"/>
          </a:xfrm>
        </p:spPr>
        <p:txBody>
          <a:bodyPr>
            <a:normAutofit/>
          </a:bodyPr>
          <a:lstStyle/>
          <a:p>
            <a:r>
              <a:rPr lang="lv" sz="2200" dirty="0"/>
              <a:t>Paldies, ka izlasījāt 4. moduli, un mēs ceram, </a:t>
            </a:r>
            <a:r>
              <a:rPr lang="en-US" sz="2200" dirty="0" err="1"/>
              <a:t>jūs</a:t>
            </a:r>
            <a:r>
              <a:rPr lang="en-US" sz="2200" dirty="0"/>
              <a:t> </a:t>
            </a:r>
            <a:r>
              <a:rPr lang="en-US" sz="2200" dirty="0" err="1"/>
              <a:t>ieguvāt</a:t>
            </a:r>
            <a:r>
              <a:rPr lang="en-US" sz="2200" dirty="0"/>
              <a:t> </a:t>
            </a:r>
            <a:r>
              <a:rPr lang="lv" sz="2200" dirty="0"/>
              <a:t>noderīgu informāciju.</a:t>
            </a:r>
          </a:p>
          <a:p>
            <a:r>
              <a:rPr lang="lv" sz="2200" dirty="0"/>
              <a:t>Digitālo OER mācīšanas 5. modu</a:t>
            </a:r>
            <a:r>
              <a:rPr lang="en-US" sz="2200" dirty="0" err="1"/>
              <a:t>lis</a:t>
            </a:r>
            <a:r>
              <a:rPr lang="lv" sz="2200" dirty="0"/>
              <a:t> ir “ </a:t>
            </a:r>
            <a:r>
              <a:rPr lang="lv" sz="2200" b="1" dirty="0"/>
              <a:t>Problēmu risināšana </a:t>
            </a:r>
            <a:r>
              <a:rPr lang="lv" sz="2200" dirty="0"/>
              <a:t>”. </a:t>
            </a:r>
            <a:endParaRPr lang="en-US" sz="2200" dirty="0"/>
          </a:p>
          <a:p>
            <a:r>
              <a:rPr lang="lv" sz="2200" dirty="0"/>
              <a:t>Šeit jūs atradīsiet vairāk informācijas par šādām tēmām:</a:t>
            </a:r>
          </a:p>
          <a:p>
            <a:r>
              <a:rPr lang="lv" sz="2400" b="1" dirty="0"/>
              <a:t>1. tēma: </a:t>
            </a:r>
            <a:r>
              <a:rPr lang="en-US" sz="2400" b="1"/>
              <a:t>V</a:t>
            </a:r>
            <a:r>
              <a:rPr lang="lv" sz="2400" b="1"/>
              <a:t>ajadzību </a:t>
            </a:r>
            <a:r>
              <a:rPr lang="lv" sz="2400" b="1" dirty="0"/>
              <a:t>un tehnoloģisko reakciju noteikšana</a:t>
            </a:r>
          </a:p>
          <a:p>
            <a:r>
              <a:rPr lang="lv" sz="2400" b="1" dirty="0"/>
              <a:t>2. tēma: Tehnisku problēmu risināšana</a:t>
            </a:r>
          </a:p>
          <a:p>
            <a:r>
              <a:rPr lang="lv" sz="2400" b="1" dirty="0"/>
              <a:t>3. tēma: Radoša digitālo tehnoloģiju izmantošana</a:t>
            </a:r>
          </a:p>
          <a:p>
            <a:r>
              <a:rPr lang="lv" sz="2400" b="1" dirty="0"/>
              <a:t>4. tēma: Digitālās kompetences trūkumu identificēšana</a:t>
            </a:r>
            <a:endParaRPr lang="en-RU" dirty="0"/>
          </a:p>
        </p:txBody>
      </p:sp>
      <p:sp>
        <p:nvSpPr>
          <p:cNvPr id="5" name="Text Placeholder 4">
            <a:extLst>
              <a:ext uri="{FF2B5EF4-FFF2-40B4-BE49-F238E27FC236}">
                <a16:creationId xmlns:a16="http://schemas.microsoft.com/office/drawing/2014/main" id="{DF9116DE-DFFF-7E45-95B7-F194DC3D9E56}"/>
              </a:ext>
            </a:extLst>
          </p:cNvPr>
          <p:cNvSpPr>
            <a:spLocks noGrp="1"/>
          </p:cNvSpPr>
          <p:nvPr>
            <p:ph type="body" sz="quarter" idx="18"/>
          </p:nvPr>
        </p:nvSpPr>
        <p:spPr>
          <a:xfrm>
            <a:off x="5934541" y="237382"/>
            <a:ext cx="4642930" cy="697353"/>
          </a:xfrm>
        </p:spPr>
        <p:txBody>
          <a:bodyPr/>
          <a:lstStyle/>
          <a:p>
            <a:r>
              <a:rPr lang="lv" sz="4800" dirty="0"/>
              <a:t>4. moduļa beigas</a:t>
            </a:r>
            <a:endParaRPr lang="en-RU" sz="4800" dirty="0"/>
          </a:p>
        </p:txBody>
      </p:sp>
      <p:pic>
        <p:nvPicPr>
          <p:cNvPr id="9" name="Picture 8">
            <a:extLst>
              <a:ext uri="{FF2B5EF4-FFF2-40B4-BE49-F238E27FC236}">
                <a16:creationId xmlns:a16="http://schemas.microsoft.com/office/drawing/2014/main" id="{1FDBFF01-D5B6-8434-0008-AD825E1597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165" y="3944058"/>
            <a:ext cx="3369019" cy="2490321"/>
          </a:xfrm>
          <a:prstGeom prst="rect">
            <a:avLst/>
          </a:prstGeom>
        </p:spPr>
      </p:pic>
    </p:spTree>
    <p:extLst>
      <p:ext uri="{BB962C8B-B14F-4D97-AF65-F5344CB8AC3E}">
        <p14:creationId xmlns:p14="http://schemas.microsoft.com/office/powerpoint/2010/main" val="375277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r>
              <a:rPr lang="lv" dirty="0"/>
              <a:t>Iepriekšējā modulī mēs minējām sīkfailus, kas ir niecīgi datu </a:t>
            </a:r>
            <a:r>
              <a:rPr lang="en-US" dirty="0" err="1"/>
              <a:t>apjomi</a:t>
            </a:r>
            <a:r>
              <a:rPr lang="lv" dirty="0"/>
              <a:t>, kas palīdz paātrināt vietnes ielādes laiku.</a:t>
            </a:r>
          </a:p>
          <a:p>
            <a:r>
              <a:rPr lang="lv" dirty="0"/>
              <a:t>Tomēr sīkfaili apkopo arī datus par jums, un citas vietnes tos lasīs, lai palīdzētu jums sniegt mērķtiecīgas reklāmas un informāciju.</a:t>
            </a:r>
          </a:p>
          <a:p>
            <a:r>
              <a:rPr lang="lv" dirty="0"/>
              <a:t>Iespējams, esat pamanījis, ka, apmeklējot tīmekļa vietnes, kuras iepriekš neesat apmeklējis, jums bieži būs jāpieņem sīkfaili, lai izmantotu vai skatītu tīmekļa lapu. Tas ir saistīts ar datu līmeni, ko var uzglabāt sīkfailos.</a:t>
            </a:r>
          </a:p>
          <a:p>
            <a:pPr marL="457200" indent="-457200">
              <a:buFont typeface="+mj-lt"/>
              <a:buAutoNum type="arabicPeriod"/>
            </a:pPr>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lv" dirty="0"/>
              <a:t>Piezīme par sīkdatnēm</a:t>
            </a:r>
            <a:endParaRPr lang="en-RU" dirty="0"/>
          </a:p>
        </p:txBody>
      </p:sp>
      <p:pic>
        <p:nvPicPr>
          <p:cNvPr id="7" name="Picture Placeholder 6">
            <a:extLst>
              <a:ext uri="{FF2B5EF4-FFF2-40B4-BE49-F238E27FC236}">
                <a16:creationId xmlns:a16="http://schemas.microsoft.com/office/drawing/2014/main" id="{19D74376-B872-3B1D-7D4D-42CB401F6B62}"/>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432379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9601-6A6B-8040-9042-1174B1F1384C}"/>
              </a:ext>
            </a:extLst>
          </p:cNvPr>
          <p:cNvSpPr>
            <a:spLocks noGrp="1"/>
          </p:cNvSpPr>
          <p:nvPr>
            <p:ph type="body" sz="quarter" idx="27"/>
          </p:nvPr>
        </p:nvSpPr>
        <p:spPr>
          <a:xfrm>
            <a:off x="447067" y="1173788"/>
            <a:ext cx="5735072" cy="4510423"/>
          </a:xfrm>
        </p:spPr>
        <p:txBody>
          <a:bodyPr/>
          <a:lstStyle/>
          <a:p>
            <a:r>
              <a:rPr lang="lv" dirty="0"/>
              <a:t>Vai esat kādreiz pamanījis, ka, iespējams, esat kaut ko meklējis Google un pēc tam pastāvīgi saņemat sludinājumus par šo vienumu pakalpojumā Facebook? Šis ir viens no veidiem, kā uzņēmumi var izmantot jūsu datus, lai sniegtu jums mērķtiecīgākus rezultātus.</a:t>
            </a:r>
          </a:p>
          <a:p>
            <a:r>
              <a:rPr lang="lv" sz="2400" dirty="0"/>
              <a:t>Jūsu personas dati ir </a:t>
            </a:r>
            <a:r>
              <a:rPr lang="lv" dirty="0"/>
              <a:t>ļoti sensitīvi, un lielākoties tie ir anonīmi. Sīkāk apskatīsim, kā jūs varat aizsargāt savus datus un kā uzņēmumi aizsargās jūsu datus.</a:t>
            </a:r>
            <a:endParaRPr lang="en-IE" sz="2400" dirty="0"/>
          </a:p>
          <a:p>
            <a:endParaRPr lang="en-IE" b="1" dirty="0"/>
          </a:p>
          <a:p>
            <a:endParaRPr lang="en-IE" dirty="0"/>
          </a:p>
          <a:p>
            <a:endParaRPr lang="en-IE" dirty="0"/>
          </a:p>
        </p:txBody>
      </p:sp>
      <p:sp>
        <p:nvSpPr>
          <p:cNvPr id="4" name="Text Placeholder 3">
            <a:extLst>
              <a:ext uri="{FF2B5EF4-FFF2-40B4-BE49-F238E27FC236}">
                <a16:creationId xmlns:a16="http://schemas.microsoft.com/office/drawing/2014/main" id="{33CAE5B2-018B-004C-BF01-23090C140AC6}"/>
              </a:ext>
            </a:extLst>
          </p:cNvPr>
          <p:cNvSpPr>
            <a:spLocks noGrp="1"/>
          </p:cNvSpPr>
          <p:nvPr>
            <p:ph type="body" sz="quarter" idx="18"/>
          </p:nvPr>
        </p:nvSpPr>
        <p:spPr>
          <a:xfrm>
            <a:off x="447066" y="309492"/>
            <a:ext cx="5648934" cy="893144"/>
          </a:xfrm>
        </p:spPr>
        <p:txBody>
          <a:bodyPr>
            <a:normAutofit/>
          </a:bodyPr>
          <a:lstStyle/>
          <a:p>
            <a:r>
              <a:rPr lang="lv" dirty="0"/>
              <a:t>Mērķtiecīgas reklāmas</a:t>
            </a:r>
            <a:endParaRPr lang="en-RU" dirty="0"/>
          </a:p>
        </p:txBody>
      </p:sp>
      <p:pic>
        <p:nvPicPr>
          <p:cNvPr id="7" name="Picture Placeholder 6">
            <a:extLst>
              <a:ext uri="{FF2B5EF4-FFF2-40B4-BE49-F238E27FC236}">
                <a16:creationId xmlns:a16="http://schemas.microsoft.com/office/drawing/2014/main" id="{9633424F-E8A0-FCCE-8FB7-47B8F06C4EA7}"/>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l="12980" r="12980"/>
          <a:stretch>
            <a:fillRect/>
          </a:stretch>
        </p:blipFill>
        <p:spPr/>
      </p:pic>
    </p:spTree>
    <p:extLst>
      <p:ext uri="{BB962C8B-B14F-4D97-AF65-F5344CB8AC3E}">
        <p14:creationId xmlns:p14="http://schemas.microsoft.com/office/powerpoint/2010/main" val="131755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C5B834-5EA5-B447-B057-89CCA841DC5B}"/>
              </a:ext>
            </a:extLst>
          </p:cNvPr>
          <p:cNvSpPr>
            <a:spLocks noGrp="1"/>
          </p:cNvSpPr>
          <p:nvPr>
            <p:ph type="body" sz="quarter" idx="16"/>
          </p:nvPr>
        </p:nvSpPr>
        <p:spPr>
          <a:xfrm>
            <a:off x="307917" y="1168349"/>
            <a:ext cx="11102510" cy="2809292"/>
          </a:xfrm>
        </p:spPr>
        <p:txBody>
          <a:bodyPr/>
          <a:lstStyle/>
          <a:p>
            <a:r>
              <a:rPr lang="lv" sz="2400" dirty="0"/>
              <a:t>Datu konfidencialitāte vai informācijas konfidencialitāte ietver 3 galvenos elementus:</a:t>
            </a:r>
          </a:p>
          <a:p>
            <a:endParaRPr lang="en-US" sz="2400" dirty="0"/>
          </a:p>
          <a:p>
            <a:pPr marL="457200" indent="-457200">
              <a:buFont typeface="+mj-lt"/>
              <a:buAutoNum type="arabicPeriod"/>
            </a:pPr>
            <a:r>
              <a:rPr lang="lv" sz="2400" dirty="0"/>
              <a:t>Personas tiesības tikt atstātai vienai un kontrolēt savus personas datus</a:t>
            </a:r>
          </a:p>
          <a:p>
            <a:pPr marL="457200" indent="-457200">
              <a:buFont typeface="+mj-lt"/>
              <a:buAutoNum type="arabicPeriod"/>
            </a:pPr>
            <a:r>
              <a:rPr lang="lv" sz="2400" dirty="0"/>
              <a:t>Procedūras pareizai personas datu apstrādei, vākšanai un kopīgošanai</a:t>
            </a:r>
          </a:p>
          <a:p>
            <a:pPr marL="457200" indent="-457200">
              <a:buFont typeface="+mj-lt"/>
              <a:buAutoNum type="arabicPeriod"/>
            </a:pPr>
            <a:r>
              <a:rPr lang="lv" sz="2400" dirty="0"/>
              <a:t>Atbilstība datu aizsardzības likumiem</a:t>
            </a:r>
          </a:p>
          <a:p>
            <a:endParaRPr lang="en-US" sz="2400" dirty="0"/>
          </a:p>
          <a:p>
            <a:endParaRPr lang="en-US" sz="2400" dirty="0"/>
          </a:p>
          <a:p>
            <a:endParaRPr lang="en-IE" sz="2400" dirty="0"/>
          </a:p>
        </p:txBody>
      </p:sp>
      <p:sp>
        <p:nvSpPr>
          <p:cNvPr id="3" name="Text Placeholder 2">
            <a:extLst>
              <a:ext uri="{FF2B5EF4-FFF2-40B4-BE49-F238E27FC236}">
                <a16:creationId xmlns:a16="http://schemas.microsoft.com/office/drawing/2014/main" id="{75EAE40D-9E96-D640-A3D5-6D42D7796328}"/>
              </a:ext>
            </a:extLst>
          </p:cNvPr>
          <p:cNvSpPr>
            <a:spLocks noGrp="1"/>
          </p:cNvSpPr>
          <p:nvPr>
            <p:ph type="body" sz="quarter" idx="18"/>
          </p:nvPr>
        </p:nvSpPr>
        <p:spPr>
          <a:xfrm>
            <a:off x="447065" y="374957"/>
            <a:ext cx="11097969" cy="609018"/>
          </a:xfrm>
        </p:spPr>
        <p:txBody>
          <a:bodyPr/>
          <a:lstStyle/>
          <a:p>
            <a:r>
              <a:rPr lang="lv" dirty="0"/>
              <a:t>Kāpēc datu konfidencialitāte ir svarīga?</a:t>
            </a:r>
            <a:endParaRPr lang="en-RU" dirty="0"/>
          </a:p>
        </p:txBody>
      </p:sp>
      <p:sp>
        <p:nvSpPr>
          <p:cNvPr id="4" name="Oval 3">
            <a:extLst>
              <a:ext uri="{FF2B5EF4-FFF2-40B4-BE49-F238E27FC236}">
                <a16:creationId xmlns:a16="http://schemas.microsoft.com/office/drawing/2014/main" id="{1E4771D6-1CB6-22E9-E9BA-2F07D53DBBAA}"/>
              </a:ext>
            </a:extLst>
          </p:cNvPr>
          <p:cNvSpPr/>
          <p:nvPr/>
        </p:nvSpPr>
        <p:spPr>
          <a:xfrm>
            <a:off x="629173" y="4070195"/>
            <a:ext cx="2754351" cy="1895707"/>
          </a:xfrm>
          <a:prstGeom prst="ellipse">
            <a:avLst/>
          </a:prstGeom>
          <a:solidFill>
            <a:srgbClr val="F9A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sz="2800" b="0" dirty="0"/>
          </a:p>
        </p:txBody>
      </p:sp>
      <p:sp>
        <p:nvSpPr>
          <p:cNvPr id="5" name="Oval 4">
            <a:extLst>
              <a:ext uri="{FF2B5EF4-FFF2-40B4-BE49-F238E27FC236}">
                <a16:creationId xmlns:a16="http://schemas.microsoft.com/office/drawing/2014/main" id="{875604F6-2FDE-F758-7244-762E8FCCD278}"/>
              </a:ext>
            </a:extLst>
          </p:cNvPr>
          <p:cNvSpPr/>
          <p:nvPr/>
        </p:nvSpPr>
        <p:spPr>
          <a:xfrm>
            <a:off x="4541070" y="4070195"/>
            <a:ext cx="3347003" cy="1895707"/>
          </a:xfrm>
          <a:prstGeom prst="ellipse">
            <a:avLst/>
          </a:prstGeom>
          <a:solidFill>
            <a:srgbClr val="8D5B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800" dirty="0"/>
          </a:p>
        </p:txBody>
      </p:sp>
      <p:sp>
        <p:nvSpPr>
          <p:cNvPr id="6" name="Oval 5">
            <a:extLst>
              <a:ext uri="{FF2B5EF4-FFF2-40B4-BE49-F238E27FC236}">
                <a16:creationId xmlns:a16="http://schemas.microsoft.com/office/drawing/2014/main" id="{4A537B0F-42B5-E370-ADFE-E8A8C0EBC646}"/>
              </a:ext>
            </a:extLst>
          </p:cNvPr>
          <p:cNvSpPr/>
          <p:nvPr/>
        </p:nvSpPr>
        <p:spPr>
          <a:xfrm>
            <a:off x="8808476" y="4070195"/>
            <a:ext cx="2754351" cy="1895707"/>
          </a:xfrm>
          <a:prstGeom prst="ellipse">
            <a:avLst/>
          </a:prstGeom>
          <a:solidFill>
            <a:srgbClr val="0675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1BEEF53A-CF74-65E5-7B09-D063E0D53ABF}"/>
              </a:ext>
            </a:extLst>
          </p:cNvPr>
          <p:cNvSpPr/>
          <p:nvPr/>
        </p:nvSpPr>
        <p:spPr>
          <a:xfrm>
            <a:off x="3612002" y="4705834"/>
            <a:ext cx="878344" cy="624426"/>
          </a:xfrm>
          <a:prstGeom prst="rightArrow">
            <a:avLst/>
          </a:prstGeom>
          <a:solidFill>
            <a:srgbClr val="F3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Arrow: Right 7">
            <a:extLst>
              <a:ext uri="{FF2B5EF4-FFF2-40B4-BE49-F238E27FC236}">
                <a16:creationId xmlns:a16="http://schemas.microsoft.com/office/drawing/2014/main" id="{5D9C3985-C615-22AB-6E71-236D1868DDEC}"/>
              </a:ext>
            </a:extLst>
          </p:cNvPr>
          <p:cNvSpPr/>
          <p:nvPr/>
        </p:nvSpPr>
        <p:spPr>
          <a:xfrm>
            <a:off x="7879710" y="4792345"/>
            <a:ext cx="878344" cy="624426"/>
          </a:xfrm>
          <a:prstGeom prst="rightArrow">
            <a:avLst/>
          </a:prstGeom>
          <a:solidFill>
            <a:srgbClr val="F353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277B38F-D6CB-0064-B3B1-3CBA2C52CF99}"/>
              </a:ext>
            </a:extLst>
          </p:cNvPr>
          <p:cNvSpPr txBox="1"/>
          <p:nvPr/>
        </p:nvSpPr>
        <p:spPr>
          <a:xfrm>
            <a:off x="982980" y="4789170"/>
            <a:ext cx="2303406" cy="461665"/>
          </a:xfrm>
          <a:prstGeom prst="rect">
            <a:avLst/>
          </a:prstGeom>
          <a:noFill/>
        </p:spPr>
        <p:txBody>
          <a:bodyPr wrap="square" rtlCol="0">
            <a:spAutoFit/>
          </a:bodyPr>
          <a:lstStyle/>
          <a:p>
            <a:r>
              <a:rPr lang="lv" sz="2400" b="1" dirty="0">
                <a:solidFill>
                  <a:schemeClr val="bg1"/>
                </a:solidFill>
              </a:rPr>
              <a:t>DATU DROŠĪBA</a:t>
            </a:r>
          </a:p>
        </p:txBody>
      </p:sp>
      <p:sp>
        <p:nvSpPr>
          <p:cNvPr id="10" name="TextBox 9">
            <a:extLst>
              <a:ext uri="{FF2B5EF4-FFF2-40B4-BE49-F238E27FC236}">
                <a16:creationId xmlns:a16="http://schemas.microsoft.com/office/drawing/2014/main" id="{8293B34C-7AF0-3C4D-7A9A-496D3E2F31C0}"/>
              </a:ext>
            </a:extLst>
          </p:cNvPr>
          <p:cNvSpPr txBox="1"/>
          <p:nvPr/>
        </p:nvSpPr>
        <p:spPr>
          <a:xfrm>
            <a:off x="9134091" y="4499263"/>
            <a:ext cx="2103120" cy="830997"/>
          </a:xfrm>
          <a:prstGeom prst="rect">
            <a:avLst/>
          </a:prstGeom>
          <a:noFill/>
        </p:spPr>
        <p:txBody>
          <a:bodyPr wrap="square" rtlCol="0">
            <a:spAutoFit/>
          </a:bodyPr>
          <a:lstStyle/>
          <a:p>
            <a:pPr algn="ctr"/>
            <a:r>
              <a:rPr lang="lv" sz="2400" b="1" dirty="0">
                <a:solidFill>
                  <a:schemeClr val="bg1"/>
                </a:solidFill>
              </a:rPr>
              <a:t>AIZSARGĀTI LIETOJAMI DATI</a:t>
            </a:r>
          </a:p>
        </p:txBody>
      </p:sp>
      <p:sp>
        <p:nvSpPr>
          <p:cNvPr id="11" name="TextBox 10">
            <a:extLst>
              <a:ext uri="{FF2B5EF4-FFF2-40B4-BE49-F238E27FC236}">
                <a16:creationId xmlns:a16="http://schemas.microsoft.com/office/drawing/2014/main" id="{48CE3CEF-5048-38AB-0B40-0C11F71D27CA}"/>
              </a:ext>
            </a:extLst>
          </p:cNvPr>
          <p:cNvSpPr txBox="1"/>
          <p:nvPr/>
        </p:nvSpPr>
        <p:spPr>
          <a:xfrm>
            <a:off x="5044439" y="4749513"/>
            <a:ext cx="2925853" cy="830997"/>
          </a:xfrm>
          <a:prstGeom prst="rect">
            <a:avLst/>
          </a:prstGeom>
          <a:noFill/>
        </p:spPr>
        <p:txBody>
          <a:bodyPr wrap="square" rtlCol="0">
            <a:spAutoFit/>
          </a:bodyPr>
          <a:lstStyle/>
          <a:p>
            <a:r>
              <a:rPr lang="lv" sz="2400" b="1" dirty="0">
                <a:solidFill>
                  <a:schemeClr val="bg1"/>
                </a:solidFill>
              </a:rPr>
              <a:t>DATU KONFIDENCIALITĀTE</a:t>
            </a:r>
          </a:p>
        </p:txBody>
      </p:sp>
    </p:spTree>
    <p:extLst>
      <p:ext uri="{BB962C8B-B14F-4D97-AF65-F5344CB8AC3E}">
        <p14:creationId xmlns:p14="http://schemas.microsoft.com/office/powerpoint/2010/main" val="230480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C0EC75-0AC4-654F-89A2-6944C89965E0}"/>
              </a:ext>
            </a:extLst>
          </p:cNvPr>
          <p:cNvSpPr>
            <a:spLocks noGrp="1"/>
          </p:cNvSpPr>
          <p:nvPr>
            <p:ph type="body" sz="quarter" idx="27"/>
          </p:nvPr>
        </p:nvSpPr>
        <p:spPr>
          <a:xfrm>
            <a:off x="447066" y="1172817"/>
            <a:ext cx="5973903" cy="4739024"/>
          </a:xfrm>
        </p:spPr>
        <p:txBody>
          <a:bodyPr/>
          <a:lstStyle/>
          <a:p>
            <a:pPr algn="just"/>
            <a:r>
              <a:rPr lang="lv" i="0" dirty="0">
                <a:solidFill>
                  <a:schemeClr val="bg2">
                    <a:lumMod val="25000"/>
                  </a:schemeClr>
                </a:solidFill>
                <a:effectLst/>
              </a:rPr>
              <a:t>Vispārīgā datu aizsardzības regula (GDPR) ir stingrākais privātuma un drošības likums pasaulē, un tas stājās spēkā 2018. gada maijā.</a:t>
            </a:r>
            <a:endParaRPr lang="en-US" dirty="0">
              <a:solidFill>
                <a:schemeClr val="bg2">
                  <a:lumMod val="25000"/>
                </a:schemeClr>
              </a:solidFill>
            </a:endParaRPr>
          </a:p>
          <a:p>
            <a:pPr algn="just"/>
            <a:r>
              <a:rPr lang="lv" i="0" dirty="0">
                <a:solidFill>
                  <a:schemeClr val="bg2">
                    <a:lumMod val="25000"/>
                  </a:schemeClr>
                </a:solidFill>
                <a:effectLst/>
              </a:rPr>
              <a:t>GDPR ir svarīga ES </a:t>
            </a:r>
            <a:r>
              <a:rPr lang="lv" i="0" u="none" strike="noStrike" dirty="0">
                <a:solidFill>
                  <a:schemeClr val="bg2">
                    <a:lumMod val="25000"/>
                  </a:schemeClr>
                </a:solidFill>
                <a:effectLst/>
                <a:hlinkClick r:id="rId2" tooltip="Privacy law">
                  <a:extLst>
                    <a:ext uri="{A12FA001-AC4F-418D-AE19-62706E023703}">
                      <ahyp:hlinkClr xmlns:ahyp="http://schemas.microsoft.com/office/drawing/2018/hyperlinkcolor" val="tx"/>
                    </a:ext>
                  </a:extLst>
                </a:hlinkClick>
              </a:rPr>
              <a:t>privātuma tiesību </a:t>
            </a:r>
            <a:r>
              <a:rPr lang="lv" i="0" dirty="0">
                <a:solidFill>
                  <a:schemeClr val="bg2">
                    <a:lumMod val="25000"/>
                  </a:schemeClr>
                </a:solidFill>
                <a:effectLst/>
              </a:rPr>
              <a:t>un </a:t>
            </a:r>
            <a:r>
              <a:rPr lang="lv" i="0" u="none" strike="noStrike" dirty="0">
                <a:solidFill>
                  <a:schemeClr val="bg2">
                    <a:lumMod val="25000"/>
                  </a:schemeClr>
                </a:solidFill>
                <a:effectLst/>
                <a:hlinkClick r:id="rId3" tooltip="Human rights law">
                  <a:extLst>
                    <a:ext uri="{A12FA001-AC4F-418D-AE19-62706E023703}">
                      <ahyp:hlinkClr xmlns:ahyp="http://schemas.microsoft.com/office/drawing/2018/hyperlinkcolor" val="tx"/>
                    </a:ext>
                  </a:extLst>
                </a:hlinkClick>
              </a:rPr>
              <a:t>cilvēktiesību tiesību sastāvdaļa</a:t>
            </a:r>
            <a:r>
              <a:rPr lang="lv" i="0" dirty="0">
                <a:solidFill>
                  <a:schemeClr val="bg2">
                    <a:lumMod val="25000"/>
                  </a:schemeClr>
                </a:solidFill>
                <a:effectLst/>
              </a:rPr>
              <a:t>. T</a:t>
            </a:r>
            <a:r>
              <a:rPr lang="en-US" i="0" dirty="0">
                <a:solidFill>
                  <a:schemeClr val="bg2">
                    <a:lumMod val="25000"/>
                  </a:schemeClr>
                </a:solidFill>
                <a:effectLst/>
              </a:rPr>
              <a:t>ā</a:t>
            </a:r>
            <a:r>
              <a:rPr lang="lv" i="0" dirty="0">
                <a:solidFill>
                  <a:schemeClr val="bg2">
                    <a:lumMod val="25000"/>
                  </a:schemeClr>
                </a:solidFill>
                <a:effectLst/>
              </a:rPr>
              <a:t> attiecas arī uz </a:t>
            </a:r>
            <a:r>
              <a:rPr lang="lv" i="0" u="none" strike="noStrike" dirty="0">
                <a:solidFill>
                  <a:schemeClr val="bg2">
                    <a:lumMod val="25000"/>
                  </a:schemeClr>
                </a:solidFill>
                <a:effectLst/>
                <a:hlinkClick r:id="rId4" tooltip="Personal data">
                  <a:extLst>
                    <a:ext uri="{A12FA001-AC4F-418D-AE19-62706E023703}">
                      <ahyp:hlinkClr xmlns:ahyp="http://schemas.microsoft.com/office/drawing/2018/hyperlinkcolor" val="tx"/>
                    </a:ext>
                  </a:extLst>
                </a:hlinkClick>
              </a:rPr>
              <a:t>personas datu pārsūtīšanu </a:t>
            </a:r>
            <a:r>
              <a:rPr lang="lv" i="0" dirty="0">
                <a:solidFill>
                  <a:schemeClr val="bg2">
                    <a:lumMod val="25000"/>
                  </a:schemeClr>
                </a:solidFill>
                <a:effectLst/>
              </a:rPr>
              <a:t>ārpus ES un EEZ zonām.</a:t>
            </a:r>
          </a:p>
          <a:p>
            <a:pPr algn="just"/>
            <a:r>
              <a:rPr lang="lv" i="0" dirty="0">
                <a:solidFill>
                  <a:schemeClr val="bg2">
                    <a:lumMod val="25000"/>
                  </a:schemeClr>
                </a:solidFill>
                <a:effectLst/>
              </a:rPr>
              <a:t>Lai gan GDPR nebija pirmais privātuma likums, tas bija visplašākais un revolucionārākais datu aizsardzības likums, kas atspoguļoja jauno digitālo laikmetu datu radīšanas un pārvaldības veid</a:t>
            </a:r>
            <a:r>
              <a:rPr lang="en-US" i="0" dirty="0">
                <a:solidFill>
                  <a:schemeClr val="bg2">
                    <a:lumMod val="25000"/>
                  </a:schemeClr>
                </a:solidFill>
                <a:effectLst/>
              </a:rPr>
              <a:t>u</a:t>
            </a:r>
            <a:r>
              <a:rPr lang="lv" i="0" dirty="0">
                <a:solidFill>
                  <a:schemeClr val="bg2">
                    <a:lumMod val="25000"/>
                  </a:schemeClr>
                </a:solidFill>
                <a:effectLst/>
              </a:rPr>
              <a:t> mūsdienu ikdienas biznesa procesos.</a:t>
            </a:r>
          </a:p>
          <a:p>
            <a:endParaRPr lang="en-US" dirty="0">
              <a:solidFill>
                <a:schemeClr val="tx1"/>
              </a:solidFill>
            </a:endParaRPr>
          </a:p>
          <a:p>
            <a:endParaRPr lang="en-RU" dirty="0">
              <a:solidFill>
                <a:schemeClr val="tx1"/>
              </a:solidFill>
            </a:endParaRPr>
          </a:p>
        </p:txBody>
      </p:sp>
      <p:sp>
        <p:nvSpPr>
          <p:cNvPr id="4" name="Text Placeholder 3">
            <a:extLst>
              <a:ext uri="{FF2B5EF4-FFF2-40B4-BE49-F238E27FC236}">
                <a16:creationId xmlns:a16="http://schemas.microsoft.com/office/drawing/2014/main" id="{3EDBFC09-B9C7-894B-B17D-930881A48D69}"/>
              </a:ext>
            </a:extLst>
          </p:cNvPr>
          <p:cNvSpPr>
            <a:spLocks noGrp="1"/>
          </p:cNvSpPr>
          <p:nvPr>
            <p:ph type="body" sz="quarter" idx="18"/>
          </p:nvPr>
        </p:nvSpPr>
        <p:spPr>
          <a:xfrm>
            <a:off x="447066" y="309491"/>
            <a:ext cx="5648934" cy="763935"/>
          </a:xfrm>
        </p:spPr>
        <p:txBody>
          <a:bodyPr>
            <a:normAutofit/>
          </a:bodyPr>
          <a:lstStyle/>
          <a:p>
            <a:r>
              <a:rPr lang="lv" dirty="0"/>
              <a:t>Kas ir GDPR?</a:t>
            </a:r>
            <a:endParaRPr lang="en-RU" dirty="0"/>
          </a:p>
        </p:txBody>
      </p:sp>
      <p:pic>
        <p:nvPicPr>
          <p:cNvPr id="20" name="Picture 19" descr="Graphical user interface, application">
            <a:extLst>
              <a:ext uri="{FF2B5EF4-FFF2-40B4-BE49-F238E27FC236}">
                <a16:creationId xmlns:a16="http://schemas.microsoft.com/office/drawing/2014/main" id="{5EFE3185-0D3A-75AE-AEA6-CAA4A28CC1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20970" y="1658934"/>
            <a:ext cx="5870090" cy="3766790"/>
          </a:xfrm>
          <a:prstGeom prst="rect">
            <a:avLst/>
          </a:prstGeom>
        </p:spPr>
      </p:pic>
    </p:spTree>
    <p:extLst>
      <p:ext uri="{BB962C8B-B14F-4D97-AF65-F5344CB8AC3E}">
        <p14:creationId xmlns:p14="http://schemas.microsoft.com/office/powerpoint/2010/main" val="3126682900"/>
      </p:ext>
    </p:extLst>
  </p:cSld>
  <p:clrMapOvr>
    <a:masterClrMapping/>
  </p:clrMapOvr>
</p:sld>
</file>

<file path=ppt/theme/theme1.xml><?xml version="1.0" encoding="utf-8"?>
<a:theme xmlns:a="http://schemas.openxmlformats.org/drawingml/2006/main" name="Office Theme">
  <a:themeElements>
    <a:clrScheme name="Gre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5D6652-50A6-4F01-B2F1-45B8F987AC0B}">
  <we:reference id="wa104379997" version="2.0.0.0" store="en-US"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96339</TotalTime>
  <Words>4633</Words>
  <Application>Microsoft Office PowerPoint</Application>
  <PresentationFormat>Widescreen</PresentationFormat>
  <Paragraphs>349</Paragraphs>
  <Slides>56</Slides>
  <Notes>4</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Avenir Book</vt:lpstr>
      <vt:lpstr>Calibri</vt:lpstr>
      <vt:lpstr>Calibri Light</vt:lpstr>
      <vt:lpstr>Quattrocento Sans</vt:lpstr>
      <vt:lpstr>Times New Roman</vt:lpstr>
      <vt:lpstr>Wingdings</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aine hamill</cp:lastModifiedBy>
  <cp:revision>193</cp:revision>
  <dcterms:created xsi:type="dcterms:W3CDTF">2019-11-20T14:08:21Z</dcterms:created>
  <dcterms:modified xsi:type="dcterms:W3CDTF">2022-11-04T12:24:44Z</dcterms:modified>
</cp:coreProperties>
</file>