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275" r:id="rId2"/>
    <p:sldId id="353" r:id="rId3"/>
    <p:sldId id="682" r:id="rId4"/>
    <p:sldId id="321" r:id="rId5"/>
    <p:sldId id="322" r:id="rId6"/>
    <p:sldId id="344" r:id="rId7"/>
    <p:sldId id="345" r:id="rId8"/>
    <p:sldId id="324" r:id="rId9"/>
    <p:sldId id="679" r:id="rId10"/>
    <p:sldId id="680" r:id="rId11"/>
    <p:sldId id="346" r:id="rId12"/>
    <p:sldId id="343" r:id="rId13"/>
    <p:sldId id="323" r:id="rId14"/>
    <p:sldId id="330" r:id="rId15"/>
    <p:sldId id="327" r:id="rId16"/>
    <p:sldId id="347" r:id="rId17"/>
    <p:sldId id="348" r:id="rId18"/>
    <p:sldId id="336" r:id="rId19"/>
    <p:sldId id="328" r:id="rId20"/>
    <p:sldId id="349" r:id="rId21"/>
    <p:sldId id="329" r:id="rId22"/>
    <p:sldId id="350" r:id="rId23"/>
    <p:sldId id="331" r:id="rId24"/>
    <p:sldId id="351" r:id="rId25"/>
    <p:sldId id="332" r:id="rId26"/>
    <p:sldId id="337" r:id="rId27"/>
    <p:sldId id="716" r:id="rId28"/>
    <p:sldId id="325" r:id="rId29"/>
    <p:sldId id="717" r:id="rId30"/>
    <p:sldId id="718" r:id="rId31"/>
    <p:sldId id="326" r:id="rId32"/>
    <p:sldId id="333" r:id="rId33"/>
    <p:sldId id="334" r:id="rId34"/>
    <p:sldId id="335" r:id="rId35"/>
    <p:sldId id="338" r:id="rId36"/>
    <p:sldId id="339" r:id="rId37"/>
    <p:sldId id="340" r:id="rId38"/>
    <p:sldId id="719" r:id="rId39"/>
    <p:sldId id="720" r:id="rId40"/>
    <p:sldId id="721" r:id="rId41"/>
    <p:sldId id="684" r:id="rId42"/>
    <p:sldId id="685" r:id="rId43"/>
    <p:sldId id="341" r:id="rId44"/>
    <p:sldId id="686" r:id="rId45"/>
    <p:sldId id="687" r:id="rId46"/>
    <p:sldId id="688" r:id="rId47"/>
    <p:sldId id="690" r:id="rId48"/>
    <p:sldId id="689" r:id="rId49"/>
    <p:sldId id="691" r:id="rId50"/>
    <p:sldId id="692" r:id="rId51"/>
    <p:sldId id="693" r:id="rId52"/>
    <p:sldId id="694" r:id="rId53"/>
    <p:sldId id="696" r:id="rId54"/>
    <p:sldId id="697" r:id="rId55"/>
    <p:sldId id="698" r:id="rId56"/>
    <p:sldId id="699" r:id="rId57"/>
    <p:sldId id="701" r:id="rId58"/>
    <p:sldId id="702" r:id="rId59"/>
    <p:sldId id="703" r:id="rId60"/>
    <p:sldId id="722" r:id="rId61"/>
    <p:sldId id="723" r:id="rId62"/>
    <p:sldId id="724" r:id="rId63"/>
    <p:sldId id="704" r:id="rId64"/>
    <p:sldId id="705" r:id="rId65"/>
    <p:sldId id="342" r:id="rId66"/>
    <p:sldId id="706" r:id="rId67"/>
    <p:sldId id="707" r:id="rId68"/>
    <p:sldId id="710" r:id="rId69"/>
    <p:sldId id="708" r:id="rId70"/>
    <p:sldId id="709" r:id="rId71"/>
    <p:sldId id="671" r:id="rId72"/>
    <p:sldId id="711" r:id="rId73"/>
    <p:sldId id="712" r:id="rId74"/>
    <p:sldId id="714" r:id="rId75"/>
    <p:sldId id="713" r:id="rId76"/>
    <p:sldId id="715" r:id="rId77"/>
    <p:sldId id="72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5B98"/>
    <a:srgbClr val="F8B601"/>
    <a:srgbClr val="F9A169"/>
    <a:srgbClr val="0675AD"/>
    <a:srgbClr val="7AB5E1"/>
    <a:srgbClr val="E7F3F9"/>
    <a:srgbClr val="F35383"/>
    <a:srgbClr val="2BBCAD"/>
    <a:srgbClr val="404040"/>
    <a:srgbClr val="F6BC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74"/>
    <p:restoredTop sz="94729"/>
  </p:normalViewPr>
  <p:slideViewPr>
    <p:cSldViewPr snapToGrid="0" snapToObjects="1">
      <p:cViewPr varScale="1">
        <p:scale>
          <a:sx n="67" d="100"/>
          <a:sy n="67" d="100"/>
        </p:scale>
        <p:origin x="472" y="4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35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Teach Digital</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Teach Digital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722A7-1C39-FC47-A432-2622D9F0134E}"/>
              </a:ext>
            </a:extLst>
          </p:cNvPr>
          <p:cNvPicPr>
            <a:picLocks noChangeAspect="1"/>
          </p:cNvPicPr>
          <p:nvPr userDrawn="1"/>
        </p:nvPicPr>
        <p:blipFill>
          <a:blip r:embed="rId2"/>
          <a:stretch>
            <a:fillRect/>
          </a:stretch>
        </p:blipFill>
        <p:spPr>
          <a:xfrm>
            <a:off x="5137266" y="670133"/>
            <a:ext cx="2471620" cy="3724835"/>
          </a:xfrm>
          <a:prstGeom prst="rect">
            <a:avLst/>
          </a:prstGeom>
        </p:spPr>
      </p:pic>
      <p:sp>
        <p:nvSpPr>
          <p:cNvPr id="12" name="Rectangle 11">
            <a:extLst>
              <a:ext uri="{FF2B5EF4-FFF2-40B4-BE49-F238E27FC236}">
                <a16:creationId xmlns:a16="http://schemas.microsoft.com/office/drawing/2014/main" id="{B66362D1-9BC6-4A43-A55E-EF4CF15CD31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02A44D93-0D27-9042-8159-A0570516488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9DC487E3-6074-0D4C-A74B-C31FF52A9FB5}"/>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0F47B9-CF40-104D-B859-E5ADBFCC8392}"/>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C7C98D3C-5D14-0644-9D61-3D928919F272}"/>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99989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00E06-BB24-D446-BDB7-9877E43B8F90}"/>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7A171C3C-3123-D043-8935-8A5F411571F5}"/>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5B02EDA3-E147-CC4C-953A-1F76B5E34F9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6E4421A-BF50-A045-B702-F5275BA889E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5" name="Picture 24">
            <a:extLst>
              <a:ext uri="{FF2B5EF4-FFF2-40B4-BE49-F238E27FC236}">
                <a16:creationId xmlns:a16="http://schemas.microsoft.com/office/drawing/2014/main" id="{F71D76A7-02EA-3A4E-B3A2-4BC162A1D4EF}"/>
              </a:ext>
            </a:extLst>
          </p:cNvPr>
          <p:cNvPicPr>
            <a:picLocks noChangeAspect="1"/>
          </p:cNvPicPr>
          <p:nvPr userDrawn="1"/>
        </p:nvPicPr>
        <p:blipFill>
          <a:blip r:embed="rId3"/>
          <a:stretch>
            <a:fillRect/>
          </a:stretch>
        </p:blipFill>
        <p:spPr>
          <a:xfrm>
            <a:off x="5137266" y="670133"/>
            <a:ext cx="2471620" cy="3724835"/>
          </a:xfrm>
          <a:prstGeom prst="rect">
            <a:avLst/>
          </a:prstGeom>
        </p:spPr>
      </p:pic>
      <p:sp>
        <p:nvSpPr>
          <p:cNvPr id="27" name="Picture Placeholder 2">
            <a:extLst>
              <a:ext uri="{FF2B5EF4-FFF2-40B4-BE49-F238E27FC236}">
                <a16:creationId xmlns:a16="http://schemas.microsoft.com/office/drawing/2014/main" id="{D3837191-2305-4545-8A7D-51611BEDD958}"/>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2064A771-7213-3C40-829C-171D54EA401D}"/>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97607DEF-B7D1-E444-91B0-E2C90C327490}"/>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B971CD8E-79E8-E74C-A829-1BAF50499B5A}"/>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4034618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A73220A-3550-FD4D-94C5-803CC658900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F6A7C662-CBC3-794F-95C8-EC9186ABD91C}"/>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94BC335C-1692-C24F-A409-A469A1AA8B00}"/>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573BD9B-8871-D249-9E18-4E3B9CE2DF9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5" name="Picture 24">
            <a:extLst>
              <a:ext uri="{FF2B5EF4-FFF2-40B4-BE49-F238E27FC236}">
                <a16:creationId xmlns:a16="http://schemas.microsoft.com/office/drawing/2014/main" id="{ACFB8328-D730-C342-920A-585A5D964F58}"/>
              </a:ext>
            </a:extLst>
          </p:cNvPr>
          <p:cNvPicPr>
            <a:picLocks noChangeAspect="1"/>
          </p:cNvPicPr>
          <p:nvPr userDrawn="1"/>
        </p:nvPicPr>
        <p:blipFill>
          <a:blip r:embed="rId3"/>
          <a:stretch>
            <a:fillRect/>
          </a:stretch>
        </p:blipFill>
        <p:spPr>
          <a:xfrm>
            <a:off x="5137266" y="670133"/>
            <a:ext cx="2471620" cy="3724835"/>
          </a:xfrm>
          <a:prstGeom prst="rect">
            <a:avLst/>
          </a:prstGeom>
        </p:spPr>
      </p:pic>
      <p:sp>
        <p:nvSpPr>
          <p:cNvPr id="28" name="Text Placeholder 23">
            <a:extLst>
              <a:ext uri="{FF2B5EF4-FFF2-40B4-BE49-F238E27FC236}">
                <a16:creationId xmlns:a16="http://schemas.microsoft.com/office/drawing/2014/main" id="{74795602-565A-C34E-B570-10AFC727C56A}"/>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Picture Placeholder 2">
            <a:extLst>
              <a:ext uri="{FF2B5EF4-FFF2-40B4-BE49-F238E27FC236}">
                <a16:creationId xmlns:a16="http://schemas.microsoft.com/office/drawing/2014/main" id="{4DB1E918-52B8-C849-8B5C-8F9112A8E10D}"/>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5">
            <a:extLst>
              <a:ext uri="{FF2B5EF4-FFF2-40B4-BE49-F238E27FC236}">
                <a16:creationId xmlns:a16="http://schemas.microsoft.com/office/drawing/2014/main" id="{2DDEAD3F-B1A9-A840-9B5E-D12893E8498D}"/>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F0837F0F-E238-624F-AC6A-3558BE4D0899}"/>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91891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3" name="Picture 2">
            <a:extLst>
              <a:ext uri="{FF2B5EF4-FFF2-40B4-BE49-F238E27FC236}">
                <a16:creationId xmlns:a16="http://schemas.microsoft.com/office/drawing/2014/main" id="{98656A3C-6134-654C-A191-012BD1E2224D}"/>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49109257-17FB-F14B-909D-1E00C235A684}"/>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8BE0F57F-6783-BA48-82E0-591F6E3B09FF}"/>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14702883-DA73-7240-95D7-1FF75AC62E6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22049B3-136D-764C-9BCD-4FF4201D7207}"/>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189064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42E8290-5B0C-2E48-B190-526416823B97}"/>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14" name="Picture 13">
            <a:extLst>
              <a:ext uri="{FF2B5EF4-FFF2-40B4-BE49-F238E27FC236}">
                <a16:creationId xmlns:a16="http://schemas.microsoft.com/office/drawing/2014/main" id="{1EDD457B-C0D0-E24E-8AD2-ADEAC993336B}"/>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71C524F2-611C-E84A-A1CA-DE9821872341}"/>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26AC7D4F-A7BC-9043-AA54-BC9367F01654}"/>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822D7F6A-76D5-614E-B084-713B6FC8CF5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2A4A021-9130-BD4C-8343-74592FD738F3}"/>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1" name="Picture Placeholder 2">
            <a:extLst>
              <a:ext uri="{FF2B5EF4-FFF2-40B4-BE49-F238E27FC236}">
                <a16:creationId xmlns:a16="http://schemas.microsoft.com/office/drawing/2014/main" id="{60F74401-A7B9-C742-98C2-76F8087999CA}"/>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3" name="Text Placeholder 23">
            <a:extLst>
              <a:ext uri="{FF2B5EF4-FFF2-40B4-BE49-F238E27FC236}">
                <a16:creationId xmlns:a16="http://schemas.microsoft.com/office/drawing/2014/main" id="{DF71B142-5F17-FC44-9F56-FD565305E633}"/>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88217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4256EE-1B43-EC48-BD98-89B156361636}"/>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13" name="Picture 12">
            <a:extLst>
              <a:ext uri="{FF2B5EF4-FFF2-40B4-BE49-F238E27FC236}">
                <a16:creationId xmlns:a16="http://schemas.microsoft.com/office/drawing/2014/main" id="{8C22E070-D2CE-5041-87A2-8A203DA0E95E}"/>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FBB6D345-DBD3-B64F-B8AE-DFA5C47F99EB}"/>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84E86738-5BE0-8848-9F64-68AF73D2362E}"/>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18969E69-C484-9743-AD7B-308CBF152A5C}"/>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06318F6-1B24-8E41-A52A-1D7C0AF7ACB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22" name="Picture Placeholder 2">
            <a:extLst>
              <a:ext uri="{FF2B5EF4-FFF2-40B4-BE49-F238E27FC236}">
                <a16:creationId xmlns:a16="http://schemas.microsoft.com/office/drawing/2014/main" id="{84C7C39E-1C29-3441-A0E8-241DF76273F2}"/>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2F290070-81DB-BA43-9D70-1B91919F32BF}"/>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322515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517410-EDF9-3A4A-9D7F-B614F6D48223}"/>
              </a:ext>
            </a:extLst>
          </p:cNvPr>
          <p:cNvPicPr>
            <a:picLocks noChangeAspect="1"/>
          </p:cNvPicPr>
          <p:nvPr userDrawn="1"/>
        </p:nvPicPr>
        <p:blipFill>
          <a:blip r:embed="rId2"/>
          <a:stretch>
            <a:fillRect/>
          </a:stretch>
        </p:blipFill>
        <p:spPr>
          <a:xfrm rot="20482307">
            <a:off x="5410559" y="3284324"/>
            <a:ext cx="1495961" cy="2944906"/>
          </a:xfrm>
          <a:prstGeom prst="rect">
            <a:avLst/>
          </a:prstGeom>
        </p:spPr>
      </p:pic>
      <p:sp>
        <p:nvSpPr>
          <p:cNvPr id="27" name="Rectangle 26">
            <a:extLst>
              <a:ext uri="{FF2B5EF4-FFF2-40B4-BE49-F238E27FC236}">
                <a16:creationId xmlns:a16="http://schemas.microsoft.com/office/drawing/2014/main" id="{6CD8EA75-CA34-6A4F-A3BC-AA7CBC6BD8D1}"/>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90A4AF43-A94D-5D4B-AB74-5D2BB300297A}"/>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2" name="Picture 11">
            <a:extLst>
              <a:ext uri="{FF2B5EF4-FFF2-40B4-BE49-F238E27FC236}">
                <a16:creationId xmlns:a16="http://schemas.microsoft.com/office/drawing/2014/main" id="{4D54F347-7888-9A4A-91F4-F411D12EA9BA}"/>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3" name="Straight Connector 12">
            <a:extLst>
              <a:ext uri="{FF2B5EF4-FFF2-40B4-BE49-F238E27FC236}">
                <a16:creationId xmlns:a16="http://schemas.microsoft.com/office/drawing/2014/main" id="{ABED707A-40A9-3148-86C3-0373DF40C34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38C4A9-07F5-CB43-A760-9064E4CAF56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Text Placeholder 25">
            <a:extLst>
              <a:ext uri="{FF2B5EF4-FFF2-40B4-BE49-F238E27FC236}">
                <a16:creationId xmlns:a16="http://schemas.microsoft.com/office/drawing/2014/main" id="{54DD936C-F814-8144-8DF1-5B74DC96DF1B}"/>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2434540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DDC49D-173C-7C41-A7D8-49B6AD37AC5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9" name="Picture 18">
            <a:extLst>
              <a:ext uri="{FF2B5EF4-FFF2-40B4-BE49-F238E27FC236}">
                <a16:creationId xmlns:a16="http://schemas.microsoft.com/office/drawing/2014/main" id="{38C3E6E9-9520-E449-97C3-018099DCA7A1}"/>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0" name="Straight Connector 19">
            <a:extLst>
              <a:ext uri="{FF2B5EF4-FFF2-40B4-BE49-F238E27FC236}">
                <a16:creationId xmlns:a16="http://schemas.microsoft.com/office/drawing/2014/main" id="{242D04DB-0DD8-D04B-A7A1-E9CFEB96436F}"/>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479E146-C551-CA4C-A359-EDCA83500757}"/>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2" name="Picture 21">
            <a:extLst>
              <a:ext uri="{FF2B5EF4-FFF2-40B4-BE49-F238E27FC236}">
                <a16:creationId xmlns:a16="http://schemas.microsoft.com/office/drawing/2014/main" id="{5F99FA72-C0AE-EA43-AB1F-46B9878B373C}"/>
              </a:ext>
            </a:extLst>
          </p:cNvPr>
          <p:cNvPicPr>
            <a:picLocks noChangeAspect="1"/>
          </p:cNvPicPr>
          <p:nvPr userDrawn="1"/>
        </p:nvPicPr>
        <p:blipFill>
          <a:blip r:embed="rId3"/>
          <a:stretch>
            <a:fillRect/>
          </a:stretch>
        </p:blipFill>
        <p:spPr>
          <a:xfrm rot="20482307">
            <a:off x="5410559" y="3284324"/>
            <a:ext cx="1495961" cy="2944906"/>
          </a:xfrm>
          <a:prstGeom prst="rect">
            <a:avLst/>
          </a:prstGeom>
        </p:spPr>
      </p:pic>
      <p:sp>
        <p:nvSpPr>
          <p:cNvPr id="23" name="Rectangle 22">
            <a:extLst>
              <a:ext uri="{FF2B5EF4-FFF2-40B4-BE49-F238E27FC236}">
                <a16:creationId xmlns:a16="http://schemas.microsoft.com/office/drawing/2014/main" id="{1592C7B2-D692-5D4F-9B9B-D4646E51A1E2}"/>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6" name="Text Placeholder 23">
            <a:extLst>
              <a:ext uri="{FF2B5EF4-FFF2-40B4-BE49-F238E27FC236}">
                <a16:creationId xmlns:a16="http://schemas.microsoft.com/office/drawing/2014/main" id="{1C3DCBE2-C19F-CB42-BBC6-392F00243FDD}"/>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7" name="Text Placeholder 23">
            <a:extLst>
              <a:ext uri="{FF2B5EF4-FFF2-40B4-BE49-F238E27FC236}">
                <a16:creationId xmlns:a16="http://schemas.microsoft.com/office/drawing/2014/main" id="{6F31E50C-9BC5-EA47-8A02-12D8E750D7B6}"/>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8" name="Text Placeholder 23">
            <a:extLst>
              <a:ext uri="{FF2B5EF4-FFF2-40B4-BE49-F238E27FC236}">
                <a16:creationId xmlns:a16="http://schemas.microsoft.com/office/drawing/2014/main" id="{3F627DAD-2378-8641-BA54-0A532B723F96}"/>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5">
            <a:extLst>
              <a:ext uri="{FF2B5EF4-FFF2-40B4-BE49-F238E27FC236}">
                <a16:creationId xmlns:a16="http://schemas.microsoft.com/office/drawing/2014/main" id="{A62659DF-D1B3-5544-88AA-7CE822EB4CAE}"/>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3">
            <a:extLst>
              <a:ext uri="{FF2B5EF4-FFF2-40B4-BE49-F238E27FC236}">
                <a16:creationId xmlns:a16="http://schemas.microsoft.com/office/drawing/2014/main" id="{C53D4E93-3AB3-F546-8C27-761B43EF27C5}"/>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32536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271CE3-C108-B346-B89F-D5E376B1D43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9" name="Picture 18">
            <a:extLst>
              <a:ext uri="{FF2B5EF4-FFF2-40B4-BE49-F238E27FC236}">
                <a16:creationId xmlns:a16="http://schemas.microsoft.com/office/drawing/2014/main" id="{14D88905-FF2C-7445-B877-891AD78E3707}"/>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0" name="Straight Connector 19">
            <a:extLst>
              <a:ext uri="{FF2B5EF4-FFF2-40B4-BE49-F238E27FC236}">
                <a16:creationId xmlns:a16="http://schemas.microsoft.com/office/drawing/2014/main" id="{AEA3A5DB-900B-D244-9636-32F7F32DCC8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FBAFCD-346C-724F-8637-2AF1B652BBE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2" name="Picture 21">
            <a:extLst>
              <a:ext uri="{FF2B5EF4-FFF2-40B4-BE49-F238E27FC236}">
                <a16:creationId xmlns:a16="http://schemas.microsoft.com/office/drawing/2014/main" id="{350DCD9C-4FF3-CB43-8A1E-DB09A06571A4}"/>
              </a:ext>
            </a:extLst>
          </p:cNvPr>
          <p:cNvPicPr>
            <a:picLocks noChangeAspect="1"/>
          </p:cNvPicPr>
          <p:nvPr userDrawn="1"/>
        </p:nvPicPr>
        <p:blipFill>
          <a:blip r:embed="rId3"/>
          <a:stretch>
            <a:fillRect/>
          </a:stretch>
        </p:blipFill>
        <p:spPr>
          <a:xfrm rot="20482307">
            <a:off x="5410559" y="3284324"/>
            <a:ext cx="1495961" cy="2944906"/>
          </a:xfrm>
          <a:prstGeom prst="rect">
            <a:avLst/>
          </a:prstGeom>
        </p:spPr>
      </p:pic>
      <p:sp>
        <p:nvSpPr>
          <p:cNvPr id="23" name="Rectangle 22">
            <a:extLst>
              <a:ext uri="{FF2B5EF4-FFF2-40B4-BE49-F238E27FC236}">
                <a16:creationId xmlns:a16="http://schemas.microsoft.com/office/drawing/2014/main" id="{7C57141E-5C33-5041-BC74-0D7DAE08BDA8}"/>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4" name="Text Placeholder 25">
            <a:extLst>
              <a:ext uri="{FF2B5EF4-FFF2-40B4-BE49-F238E27FC236}">
                <a16:creationId xmlns:a16="http://schemas.microsoft.com/office/drawing/2014/main" id="{867F17CC-BEE1-D349-B9FA-10B4C8E7942D}"/>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3">
            <a:extLst>
              <a:ext uri="{FF2B5EF4-FFF2-40B4-BE49-F238E27FC236}">
                <a16:creationId xmlns:a16="http://schemas.microsoft.com/office/drawing/2014/main" id="{04F14022-B116-0941-883F-17EF84AB1A5E}"/>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7" name="Text Placeholder 23">
            <a:extLst>
              <a:ext uri="{FF2B5EF4-FFF2-40B4-BE49-F238E27FC236}">
                <a16:creationId xmlns:a16="http://schemas.microsoft.com/office/drawing/2014/main" id="{B3293A82-8B38-F644-907E-F602CC0FD908}"/>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8" name="Text Placeholder 23">
            <a:extLst>
              <a:ext uri="{FF2B5EF4-FFF2-40B4-BE49-F238E27FC236}">
                <a16:creationId xmlns:a16="http://schemas.microsoft.com/office/drawing/2014/main" id="{BDDF8DE1-F791-AE4B-B035-728B6E2FE48E}"/>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8FBE295B-C991-184C-8376-09983C4A173D}"/>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3004303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550F17-CAB0-FA4C-BEA4-978DCFA9688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0" name="Picture 9">
            <a:extLst>
              <a:ext uri="{FF2B5EF4-FFF2-40B4-BE49-F238E27FC236}">
                <a16:creationId xmlns:a16="http://schemas.microsoft.com/office/drawing/2014/main" id="{BBBF37F2-6EFA-A34C-AC25-6EC9E07F4FCF}"/>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3" name="Straight Connector 12">
            <a:extLst>
              <a:ext uri="{FF2B5EF4-FFF2-40B4-BE49-F238E27FC236}">
                <a16:creationId xmlns:a16="http://schemas.microsoft.com/office/drawing/2014/main" id="{0CD03717-FE35-7F4B-9C71-F9F6D389DE1E}"/>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17014B4-DCCE-E140-A4B6-7F58DFBAED7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8" name="Text Placeholder 23">
            <a:extLst>
              <a:ext uri="{FF2B5EF4-FFF2-40B4-BE49-F238E27FC236}">
                <a16:creationId xmlns:a16="http://schemas.microsoft.com/office/drawing/2014/main" id="{3CED6840-CC93-A54A-B914-0BD66E5D7418}"/>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F8B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Teach Digital</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807F8D-88D4-7E49-B490-4FB946EF64EC}"/>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017050-F2FA-CE45-B004-73CF13497B5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9" name="Picture 8">
            <a:extLst>
              <a:ext uri="{FF2B5EF4-FFF2-40B4-BE49-F238E27FC236}">
                <a16:creationId xmlns:a16="http://schemas.microsoft.com/office/drawing/2014/main" id="{01C255B7-971E-9345-9E79-4645B8ED0705}"/>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0" name="Straight Connector 9">
            <a:extLst>
              <a:ext uri="{FF2B5EF4-FFF2-40B4-BE49-F238E27FC236}">
                <a16:creationId xmlns:a16="http://schemas.microsoft.com/office/drawing/2014/main" id="{2033975D-9864-834C-BBA3-D649429F8864}"/>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4F560C-B007-9440-A3BF-2646C11CDFD4}"/>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2" name="Text Placeholder 23">
            <a:extLst>
              <a:ext uri="{FF2B5EF4-FFF2-40B4-BE49-F238E27FC236}">
                <a16:creationId xmlns:a16="http://schemas.microsoft.com/office/drawing/2014/main" id="{52674A0C-D6B5-AB4C-8491-7188D48BF5C6}"/>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5CAAAF-9203-344C-A81B-62D974EF1D53}"/>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71D9DF-1F77-5241-8F15-ADFC835A8E73}"/>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9" name="Picture 8">
            <a:extLst>
              <a:ext uri="{FF2B5EF4-FFF2-40B4-BE49-F238E27FC236}">
                <a16:creationId xmlns:a16="http://schemas.microsoft.com/office/drawing/2014/main" id="{DA631EB9-87FE-3C4D-88F8-2BD6FDD4F782}"/>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0" name="Straight Connector 9">
            <a:extLst>
              <a:ext uri="{FF2B5EF4-FFF2-40B4-BE49-F238E27FC236}">
                <a16:creationId xmlns:a16="http://schemas.microsoft.com/office/drawing/2014/main" id="{13B96A47-9A9C-314B-9ECF-1CBB1B5F1E1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8C3781A-0B12-8A43-B311-F278A3A0734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2" name="Text Placeholder 23">
            <a:extLst>
              <a:ext uri="{FF2B5EF4-FFF2-40B4-BE49-F238E27FC236}">
                <a16:creationId xmlns:a16="http://schemas.microsoft.com/office/drawing/2014/main" id="{BFC85CD8-3289-9A4A-A9E7-1366A69D2FF1}"/>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3530547" y="2061842"/>
            <a:ext cx="8139132" cy="950300"/>
          </a:xfrm>
          <a:prstGeom prst="rect">
            <a:avLst/>
          </a:prstGeom>
          <a:solidFill>
            <a:srgbClr val="8D5B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384839"/>
          </a:xfrm>
          <a:noFill/>
        </p:spPr>
        <p:txBody>
          <a:bodyPr>
            <a:normAutofit/>
          </a:bodyPr>
          <a:lstStyle>
            <a:lvl1pPr marL="0" indent="0" algn="l">
              <a:buNone/>
              <a:defRPr sz="3600" b="1">
                <a:solidFill>
                  <a:srgbClr val="8D5B98"/>
                </a:solidFill>
                <a:latin typeface="+mn-lt"/>
              </a:defRPr>
            </a:lvl1pPr>
          </a:lstStyle>
          <a:p>
            <a:pPr lvl="0"/>
            <a:r>
              <a:rPr lang="en-US" dirty="0"/>
              <a:t>TITLE</a:t>
            </a:r>
          </a:p>
        </p:txBody>
      </p:sp>
      <p:sp>
        <p:nvSpPr>
          <p:cNvPr id="55" name="Text Placeholder 25"/>
          <p:cNvSpPr>
            <a:spLocks noGrp="1"/>
          </p:cNvSpPr>
          <p:nvPr>
            <p:ph type="body" sz="quarter" idx="16" hasCustomPrompt="1"/>
          </p:nvPr>
        </p:nvSpPr>
        <p:spPr>
          <a:xfrm>
            <a:off x="3530547" y="2061842"/>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6" name="Rectangle 25">
            <a:extLst>
              <a:ext uri="{FF2B5EF4-FFF2-40B4-BE49-F238E27FC236}">
                <a16:creationId xmlns:a16="http://schemas.microsoft.com/office/drawing/2014/main" id="{FF5A11C8-FC85-3F4D-8EC9-3AE55DC5C17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27" name="Picture 26">
            <a:extLst>
              <a:ext uri="{FF2B5EF4-FFF2-40B4-BE49-F238E27FC236}">
                <a16:creationId xmlns:a16="http://schemas.microsoft.com/office/drawing/2014/main" id="{E5CA41B4-BB8D-454A-94FA-0DE7559FFFF2}"/>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8" name="Straight Connector 27">
            <a:extLst>
              <a:ext uri="{FF2B5EF4-FFF2-40B4-BE49-F238E27FC236}">
                <a16:creationId xmlns:a16="http://schemas.microsoft.com/office/drawing/2014/main" id="{ACCFB690-6EBC-AF4A-B1CE-B241EB115543}"/>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753F54-0DB2-E849-864F-12037BC6F38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3D8443A2-1886-5F47-B715-5B4160CC429E}"/>
              </a:ext>
            </a:extLst>
          </p:cNvPr>
          <p:cNvPicPr>
            <a:picLocks noChangeAspect="1"/>
          </p:cNvPicPr>
          <p:nvPr userDrawn="1"/>
        </p:nvPicPr>
        <p:blipFill>
          <a:blip r:embed="rId3"/>
          <a:stretch>
            <a:fillRect/>
          </a:stretch>
        </p:blipFill>
        <p:spPr>
          <a:xfrm rot="18299903">
            <a:off x="1098619" y="1851684"/>
            <a:ext cx="933450" cy="1004414"/>
          </a:xfrm>
          <a:prstGeom prst="rect">
            <a:avLst/>
          </a:prstGeom>
        </p:spPr>
      </p:pic>
      <p:sp>
        <p:nvSpPr>
          <p:cNvPr id="3" name="Oval 2">
            <a:extLst>
              <a:ext uri="{FF2B5EF4-FFF2-40B4-BE49-F238E27FC236}">
                <a16:creationId xmlns:a16="http://schemas.microsoft.com/office/drawing/2014/main" id="{37D7EC09-A18B-D94B-A3C4-D52B3CA98306}"/>
              </a:ext>
            </a:extLst>
          </p:cNvPr>
          <p:cNvSpPr/>
          <p:nvPr userDrawn="1"/>
        </p:nvSpPr>
        <p:spPr>
          <a:xfrm>
            <a:off x="1396563" y="1983442"/>
            <a:ext cx="1169894" cy="1169894"/>
          </a:xfrm>
          <a:prstGeom prst="ellipse">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4" name="Text Placeholder 25"/>
          <p:cNvSpPr>
            <a:spLocks noGrp="1"/>
          </p:cNvSpPr>
          <p:nvPr>
            <p:ph type="body" sz="quarter" idx="15" hasCustomPrompt="1"/>
          </p:nvPr>
        </p:nvSpPr>
        <p:spPr>
          <a:xfrm>
            <a:off x="1573306" y="2214680"/>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30" name="Rectangle 29">
            <a:extLst>
              <a:ext uri="{FF2B5EF4-FFF2-40B4-BE49-F238E27FC236}">
                <a16:creationId xmlns:a16="http://schemas.microsoft.com/office/drawing/2014/main" id="{95C3329D-256D-DA47-AB58-BA302FF0AF0C}"/>
              </a:ext>
            </a:extLst>
          </p:cNvPr>
          <p:cNvSpPr/>
          <p:nvPr userDrawn="1"/>
        </p:nvSpPr>
        <p:spPr>
          <a:xfrm>
            <a:off x="3543994" y="3460336"/>
            <a:ext cx="8139132" cy="950300"/>
          </a:xfrm>
          <a:prstGeom prst="rect">
            <a:avLst/>
          </a:prstGeom>
          <a:solidFill>
            <a:srgbClr val="0675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5">
            <a:extLst>
              <a:ext uri="{FF2B5EF4-FFF2-40B4-BE49-F238E27FC236}">
                <a16:creationId xmlns:a16="http://schemas.microsoft.com/office/drawing/2014/main" id="{7A3B195A-6064-AA4E-B6DD-9CF1476F3F33}"/>
              </a:ext>
            </a:extLst>
          </p:cNvPr>
          <p:cNvSpPr>
            <a:spLocks noGrp="1"/>
          </p:cNvSpPr>
          <p:nvPr>
            <p:ph type="body" sz="quarter" idx="17" hasCustomPrompt="1"/>
          </p:nvPr>
        </p:nvSpPr>
        <p:spPr>
          <a:xfrm>
            <a:off x="3543994" y="3460336"/>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2" name="Picture 31">
            <a:extLst>
              <a:ext uri="{FF2B5EF4-FFF2-40B4-BE49-F238E27FC236}">
                <a16:creationId xmlns:a16="http://schemas.microsoft.com/office/drawing/2014/main" id="{67401369-38F2-E34D-8B98-28581ED0B011}"/>
              </a:ext>
            </a:extLst>
          </p:cNvPr>
          <p:cNvPicPr>
            <a:picLocks noChangeAspect="1"/>
          </p:cNvPicPr>
          <p:nvPr userDrawn="1"/>
        </p:nvPicPr>
        <p:blipFill>
          <a:blip r:embed="rId3"/>
          <a:stretch>
            <a:fillRect/>
          </a:stretch>
        </p:blipFill>
        <p:spPr>
          <a:xfrm rot="18299903">
            <a:off x="1112066" y="3250178"/>
            <a:ext cx="933450" cy="1004414"/>
          </a:xfrm>
          <a:prstGeom prst="rect">
            <a:avLst/>
          </a:prstGeom>
        </p:spPr>
      </p:pic>
      <p:sp>
        <p:nvSpPr>
          <p:cNvPr id="33" name="Oval 32">
            <a:extLst>
              <a:ext uri="{FF2B5EF4-FFF2-40B4-BE49-F238E27FC236}">
                <a16:creationId xmlns:a16="http://schemas.microsoft.com/office/drawing/2014/main" id="{162D1FF3-6D32-A04F-8E17-7BA25B709709}"/>
              </a:ext>
            </a:extLst>
          </p:cNvPr>
          <p:cNvSpPr/>
          <p:nvPr userDrawn="1"/>
        </p:nvSpPr>
        <p:spPr>
          <a:xfrm>
            <a:off x="1410010" y="3381936"/>
            <a:ext cx="1169894" cy="1169894"/>
          </a:xfrm>
          <a:prstGeom prst="ellipse">
            <a:avLst/>
          </a:prstGeom>
          <a:solidFill>
            <a:srgbClr val="067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Text Placeholder 25">
            <a:extLst>
              <a:ext uri="{FF2B5EF4-FFF2-40B4-BE49-F238E27FC236}">
                <a16:creationId xmlns:a16="http://schemas.microsoft.com/office/drawing/2014/main" id="{B4CFE5A5-E559-BB40-8123-58565035922B}"/>
              </a:ext>
            </a:extLst>
          </p:cNvPr>
          <p:cNvSpPr>
            <a:spLocks noGrp="1"/>
          </p:cNvSpPr>
          <p:nvPr>
            <p:ph type="body" sz="quarter" idx="18" hasCustomPrompt="1"/>
          </p:nvPr>
        </p:nvSpPr>
        <p:spPr>
          <a:xfrm>
            <a:off x="1586753" y="3613174"/>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5" name="Rectangle 34">
            <a:extLst>
              <a:ext uri="{FF2B5EF4-FFF2-40B4-BE49-F238E27FC236}">
                <a16:creationId xmlns:a16="http://schemas.microsoft.com/office/drawing/2014/main" id="{271CBFE2-FFCE-FE44-9495-8BA176042583}"/>
              </a:ext>
            </a:extLst>
          </p:cNvPr>
          <p:cNvSpPr/>
          <p:nvPr userDrawn="1"/>
        </p:nvSpPr>
        <p:spPr>
          <a:xfrm>
            <a:off x="3557441" y="4872277"/>
            <a:ext cx="8139132" cy="950300"/>
          </a:xfrm>
          <a:prstGeom prst="rect">
            <a:avLst/>
          </a:prstGeom>
          <a:solidFill>
            <a:srgbClr val="F9A16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5">
            <a:extLst>
              <a:ext uri="{FF2B5EF4-FFF2-40B4-BE49-F238E27FC236}">
                <a16:creationId xmlns:a16="http://schemas.microsoft.com/office/drawing/2014/main" id="{7B7D6ABF-A700-7F44-B319-60A3EFAD100A}"/>
              </a:ext>
            </a:extLst>
          </p:cNvPr>
          <p:cNvSpPr>
            <a:spLocks noGrp="1"/>
          </p:cNvSpPr>
          <p:nvPr>
            <p:ph type="body" sz="quarter" idx="19" hasCustomPrompt="1"/>
          </p:nvPr>
        </p:nvSpPr>
        <p:spPr>
          <a:xfrm>
            <a:off x="3557441" y="4872277"/>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7" name="Picture 36">
            <a:extLst>
              <a:ext uri="{FF2B5EF4-FFF2-40B4-BE49-F238E27FC236}">
                <a16:creationId xmlns:a16="http://schemas.microsoft.com/office/drawing/2014/main" id="{ACB29A91-B7BB-9345-9DC8-4FC97AEAEFF5}"/>
              </a:ext>
            </a:extLst>
          </p:cNvPr>
          <p:cNvPicPr>
            <a:picLocks noChangeAspect="1"/>
          </p:cNvPicPr>
          <p:nvPr userDrawn="1"/>
        </p:nvPicPr>
        <p:blipFill>
          <a:blip r:embed="rId3"/>
          <a:stretch>
            <a:fillRect/>
          </a:stretch>
        </p:blipFill>
        <p:spPr>
          <a:xfrm rot="18299903">
            <a:off x="1125513" y="4662119"/>
            <a:ext cx="933450" cy="1004414"/>
          </a:xfrm>
          <a:prstGeom prst="rect">
            <a:avLst/>
          </a:prstGeom>
        </p:spPr>
      </p:pic>
      <p:sp>
        <p:nvSpPr>
          <p:cNvPr id="38" name="Oval 37">
            <a:extLst>
              <a:ext uri="{FF2B5EF4-FFF2-40B4-BE49-F238E27FC236}">
                <a16:creationId xmlns:a16="http://schemas.microsoft.com/office/drawing/2014/main" id="{E23FC8F7-AA5B-3149-B285-30F341B5FB52}"/>
              </a:ext>
            </a:extLst>
          </p:cNvPr>
          <p:cNvSpPr/>
          <p:nvPr userDrawn="1"/>
        </p:nvSpPr>
        <p:spPr>
          <a:xfrm>
            <a:off x="1423457" y="4793877"/>
            <a:ext cx="1169894" cy="1169894"/>
          </a:xfrm>
          <a:prstGeom prst="ellipse">
            <a:avLst/>
          </a:prstGeom>
          <a:solidFill>
            <a:srgbClr val="F9A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Text Placeholder 25">
            <a:extLst>
              <a:ext uri="{FF2B5EF4-FFF2-40B4-BE49-F238E27FC236}">
                <a16:creationId xmlns:a16="http://schemas.microsoft.com/office/drawing/2014/main" id="{B1435DFE-2114-054A-B0FC-A57DF4EC41B9}"/>
              </a:ext>
            </a:extLst>
          </p:cNvPr>
          <p:cNvSpPr>
            <a:spLocks noGrp="1"/>
          </p:cNvSpPr>
          <p:nvPr>
            <p:ph type="body" sz="quarter" idx="20" hasCustomPrompt="1"/>
          </p:nvPr>
        </p:nvSpPr>
        <p:spPr>
          <a:xfrm>
            <a:off x="1600200" y="5025115"/>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1529164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0" name="Rectangle 9">
            <a:extLst>
              <a:ext uri="{FF2B5EF4-FFF2-40B4-BE49-F238E27FC236}">
                <a16:creationId xmlns:a16="http://schemas.microsoft.com/office/drawing/2014/main" id="{F788E446-E118-774D-AB19-C44130379EC7}"/>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9285A7D5-15B9-A345-A206-EA0575CEC6EE}"/>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AF4A7412-FA68-E246-AFC6-9FDC6D3AC4BF}"/>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09FB67-04A3-F947-9F1F-295D6EA60953}"/>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3" name="Picture 2">
            <a:extLst>
              <a:ext uri="{FF2B5EF4-FFF2-40B4-BE49-F238E27FC236}">
                <a16:creationId xmlns:a16="http://schemas.microsoft.com/office/drawing/2014/main" id="{3F18ABFE-2C34-3F42-B56E-DB633831C8E9}"/>
              </a:ext>
            </a:extLst>
          </p:cNvPr>
          <p:cNvPicPr>
            <a:picLocks noChangeAspect="1"/>
          </p:cNvPicPr>
          <p:nvPr userDrawn="1"/>
        </p:nvPicPr>
        <p:blipFill>
          <a:blip r:embed="rId4"/>
          <a:stretch>
            <a:fillRect/>
          </a:stretch>
        </p:blipFill>
        <p:spPr>
          <a:xfrm>
            <a:off x="9487647" y="2266200"/>
            <a:ext cx="2719554" cy="2325600"/>
          </a:xfrm>
          <a:prstGeom prst="rect">
            <a:avLst/>
          </a:prstGeom>
        </p:spPr>
      </p:pic>
      <p:sp>
        <p:nvSpPr>
          <p:cNvPr id="17" name="Text Placeholder 23">
            <a:extLst>
              <a:ext uri="{FF2B5EF4-FFF2-40B4-BE49-F238E27FC236}">
                <a16:creationId xmlns:a16="http://schemas.microsoft.com/office/drawing/2014/main" id="{E80FF3BA-1540-F841-8174-8B00F6499291}"/>
              </a:ext>
            </a:extLst>
          </p:cNvPr>
          <p:cNvSpPr>
            <a:spLocks noGrp="1"/>
          </p:cNvSpPr>
          <p:nvPr>
            <p:ph type="body" sz="quarter" idx="13" hasCustomPrompt="1"/>
          </p:nvPr>
        </p:nvSpPr>
        <p:spPr>
          <a:xfrm>
            <a:off x="447066" y="309492"/>
            <a:ext cx="11222614" cy="1057553"/>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4236862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662949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Laptop">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C3F552-799F-368A-EB57-59E4D62D25C1}"/>
              </a:ext>
            </a:extLst>
          </p:cNvPr>
          <p:cNvPicPr>
            <a:picLocks noChangeAspect="1"/>
          </p:cNvPicPr>
          <p:nvPr userDrawn="1"/>
        </p:nvPicPr>
        <p:blipFill>
          <a:blip r:embed="rId2"/>
          <a:stretch>
            <a:fillRect/>
          </a:stretch>
        </p:blipFill>
        <p:spPr>
          <a:xfrm rot="10800000">
            <a:off x="0" y="3981233"/>
            <a:ext cx="2719554" cy="2325600"/>
          </a:xfrm>
          <a:prstGeom prst="rect">
            <a:avLst/>
          </a:prstGeom>
        </p:spPr>
      </p:pic>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387" t="10823" r="49050" b="5574"/>
          <a:stretch/>
        </p:blipFill>
        <p:spPr>
          <a:xfrm>
            <a:off x="5427977" y="740153"/>
            <a:ext cx="6764023"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7372351" y="1223694"/>
            <a:ext cx="4819650"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4"/>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194267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0" name="Rectangle 9">
            <a:extLst>
              <a:ext uri="{FF2B5EF4-FFF2-40B4-BE49-F238E27FC236}">
                <a16:creationId xmlns:a16="http://schemas.microsoft.com/office/drawing/2014/main" id="{04CAB93D-F2F9-6A4E-B93B-AA4D39B82EC1}"/>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9779D811-CADC-284B-BA68-F58DA79E9D90}"/>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EE6ED192-1BF0-D241-85AE-1AD3E6549CA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27FE09-AF5D-A342-B421-92940B34371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A97484F3-F520-C047-831B-70CB74C12FC2}"/>
              </a:ext>
            </a:extLst>
          </p:cNvPr>
          <p:cNvPicPr>
            <a:picLocks noChangeAspect="1"/>
          </p:cNvPicPr>
          <p:nvPr userDrawn="1"/>
        </p:nvPicPr>
        <p:blipFill>
          <a:blip r:embed="rId4"/>
          <a:stretch>
            <a:fillRect/>
          </a:stretch>
        </p:blipFill>
        <p:spPr>
          <a:xfrm>
            <a:off x="0" y="4827494"/>
            <a:ext cx="2831843" cy="2030506"/>
          </a:xfrm>
          <a:prstGeom prst="rect">
            <a:avLst/>
          </a:prstGeom>
        </p:spPr>
      </p:pic>
      <p:sp>
        <p:nvSpPr>
          <p:cNvPr id="16" name="Text Placeholder 23">
            <a:extLst>
              <a:ext uri="{FF2B5EF4-FFF2-40B4-BE49-F238E27FC236}">
                <a16:creationId xmlns:a16="http://schemas.microsoft.com/office/drawing/2014/main" id="{08AB1C73-2554-CE44-B3F5-0E39261EDA7B}"/>
              </a:ext>
            </a:extLst>
          </p:cNvPr>
          <p:cNvSpPr>
            <a:spLocks noGrp="1"/>
          </p:cNvSpPr>
          <p:nvPr>
            <p:ph type="body" sz="quarter" idx="19" hasCustomPrompt="1"/>
          </p:nvPr>
        </p:nvSpPr>
        <p:spPr>
          <a:xfrm>
            <a:off x="447066" y="309492"/>
            <a:ext cx="11222614" cy="965087"/>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80044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5544273" y="0"/>
            <a:ext cx="6647726" cy="68580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6221353" y="1155882"/>
            <a:ext cx="2812464" cy="323455"/>
          </a:xfrm>
        </p:spPr>
        <p:txBody>
          <a:bodyPr anchor="t">
            <a:normAutofit/>
          </a:bodyPr>
          <a:lstStyle>
            <a:lvl1pPr marL="0" indent="0">
              <a:buNone/>
              <a:defRPr sz="1600">
                <a:solidFill>
                  <a:srgbClr val="0675AD"/>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6221353" y="1701813"/>
            <a:ext cx="2812464" cy="323455"/>
          </a:xfrm>
        </p:spPr>
        <p:txBody>
          <a:bodyPr anchor="t">
            <a:normAutofit/>
          </a:bodyPr>
          <a:lstStyle>
            <a:lvl1pPr marL="0" indent="0">
              <a:buNone/>
              <a:defRPr sz="1600">
                <a:solidFill>
                  <a:srgbClr val="0675AD"/>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6221353" y="2268752"/>
            <a:ext cx="2812464" cy="323455"/>
          </a:xfrm>
        </p:spPr>
        <p:txBody>
          <a:bodyPr anchor="t">
            <a:normAutofit/>
          </a:bodyPr>
          <a:lstStyle>
            <a:lvl1pPr marL="0" indent="0">
              <a:buNone/>
              <a:defRPr sz="1600">
                <a:solidFill>
                  <a:srgbClr val="0675AD"/>
                </a:solidFill>
              </a:defRPr>
            </a:lvl1pPr>
          </a:lstStyle>
          <a:p>
            <a:pPr lvl="0"/>
            <a:r>
              <a:rPr lang="en-US" dirty="0"/>
              <a:t>Text 1</a:t>
            </a:r>
          </a:p>
        </p:txBody>
      </p:sp>
      <p:pic>
        <p:nvPicPr>
          <p:cNvPr id="10" name="Picture 9">
            <a:extLst>
              <a:ext uri="{FF2B5EF4-FFF2-40B4-BE49-F238E27FC236}">
                <a16:creationId xmlns:a16="http://schemas.microsoft.com/office/drawing/2014/main" id="{F353FDFF-8009-F547-9313-A94F138AB523}"/>
              </a:ext>
            </a:extLst>
          </p:cNvPr>
          <p:cNvPicPr>
            <a:picLocks noChangeAspect="1"/>
          </p:cNvPicPr>
          <p:nvPr userDrawn="1"/>
        </p:nvPicPr>
        <p:blipFill>
          <a:blip r:embed="rId2"/>
          <a:srcRect/>
          <a:stretch/>
        </p:blipFill>
        <p:spPr>
          <a:xfrm>
            <a:off x="0" y="0"/>
            <a:ext cx="3699204" cy="2457422"/>
          </a:xfrm>
          <a:prstGeom prst="rect">
            <a:avLst/>
          </a:prstGeom>
        </p:spPr>
      </p:pic>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3"/>
          <a:stretch>
            <a:fillRect/>
          </a:stretch>
        </p:blipFill>
        <p:spPr>
          <a:xfrm>
            <a:off x="9063505" y="5761161"/>
            <a:ext cx="1840921" cy="411785"/>
          </a:xfrm>
          <a:prstGeom prst="rect">
            <a:avLst/>
          </a:prstGeom>
        </p:spPr>
      </p:pic>
      <p:sp>
        <p:nvSpPr>
          <p:cNvPr id="13" name="Text Placeholder 23">
            <a:extLst>
              <a:ext uri="{FF2B5EF4-FFF2-40B4-BE49-F238E27FC236}">
                <a16:creationId xmlns:a16="http://schemas.microsoft.com/office/drawing/2014/main" id="{02748C14-CCCA-334E-B307-BB13D4F83C0B}"/>
              </a:ext>
            </a:extLst>
          </p:cNvPr>
          <p:cNvSpPr>
            <a:spLocks noGrp="1"/>
          </p:cNvSpPr>
          <p:nvPr>
            <p:ph type="body" sz="quarter" idx="18" hasCustomPrompt="1"/>
          </p:nvPr>
        </p:nvSpPr>
        <p:spPr>
          <a:xfrm>
            <a:off x="428263" y="4998225"/>
            <a:ext cx="4642930" cy="697353"/>
          </a:xfrm>
        </p:spPr>
        <p:txBody>
          <a:bodyPr>
            <a:noAutofit/>
          </a:bodyPr>
          <a:lstStyle>
            <a:lvl1pPr marL="0" indent="0" algn="l">
              <a:buNone/>
              <a:defRPr sz="5400" b="1" baseline="0">
                <a:solidFill>
                  <a:srgbClr val="8D5B98"/>
                </a:solidFill>
                <a:latin typeface="+mn-lt"/>
              </a:defRPr>
            </a:lvl1pPr>
          </a:lstStyle>
          <a:p>
            <a:pPr lvl="0"/>
            <a:r>
              <a:rPr lang="en-US" dirty="0"/>
              <a:t>Thank You</a:t>
            </a:r>
          </a:p>
        </p:txBody>
      </p:sp>
      <p:sp>
        <p:nvSpPr>
          <p:cNvPr id="14" name="Text Placeholder 23">
            <a:extLst>
              <a:ext uri="{FF2B5EF4-FFF2-40B4-BE49-F238E27FC236}">
                <a16:creationId xmlns:a16="http://schemas.microsoft.com/office/drawing/2014/main" id="{B26830F4-09E1-E34D-8894-84D33E94EECE}"/>
              </a:ext>
            </a:extLst>
          </p:cNvPr>
          <p:cNvSpPr>
            <a:spLocks noGrp="1"/>
          </p:cNvSpPr>
          <p:nvPr>
            <p:ph type="body" sz="quarter" idx="19" hasCustomPrompt="1"/>
          </p:nvPr>
        </p:nvSpPr>
        <p:spPr>
          <a:xfrm>
            <a:off x="428263" y="5726857"/>
            <a:ext cx="4642930" cy="697353"/>
          </a:xfrm>
        </p:spPr>
        <p:txBody>
          <a:bodyPr>
            <a:normAutofit/>
          </a:bodyPr>
          <a:lstStyle>
            <a:lvl1pPr marL="0" indent="0" algn="l">
              <a:buNone/>
              <a:defRPr sz="3600" i="1">
                <a:solidFill>
                  <a:srgbClr val="0675AD"/>
                </a:solidFill>
                <a:latin typeface="+mn-lt"/>
              </a:defRPr>
            </a:lvl1pPr>
          </a:lstStyle>
          <a:p>
            <a:pPr lvl="0"/>
            <a:r>
              <a:rPr lang="en-US" dirty="0"/>
              <a:t>Any Questions?</a:t>
            </a:r>
          </a:p>
        </p:txBody>
      </p:sp>
      <p:pic>
        <p:nvPicPr>
          <p:cNvPr id="2" name="Picture 1">
            <a:extLst>
              <a:ext uri="{FF2B5EF4-FFF2-40B4-BE49-F238E27FC236}">
                <a16:creationId xmlns:a16="http://schemas.microsoft.com/office/drawing/2014/main" id="{6389045F-A720-BA40-8837-7037E6E87E52}"/>
              </a:ext>
            </a:extLst>
          </p:cNvPr>
          <p:cNvPicPr>
            <a:picLocks noChangeAspect="1"/>
          </p:cNvPicPr>
          <p:nvPr userDrawn="1"/>
        </p:nvPicPr>
        <p:blipFill>
          <a:blip r:embed="rId4"/>
          <a:stretch>
            <a:fillRect/>
          </a:stretch>
        </p:blipFill>
        <p:spPr>
          <a:xfrm>
            <a:off x="11453894" y="5695577"/>
            <a:ext cx="188637" cy="477369"/>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4 bullet poi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6DD84E-8EE2-C12E-60FC-21C6D935CFCF}"/>
              </a:ext>
            </a:extLst>
          </p:cNvPr>
          <p:cNvSpPr/>
          <p:nvPr userDrawn="1"/>
        </p:nvSpPr>
        <p:spPr>
          <a:xfrm>
            <a:off x="0" y="1"/>
            <a:ext cx="6028091" cy="6406916"/>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271CBFE2-FFCE-FE44-9495-8BA176042583}"/>
              </a:ext>
            </a:extLst>
          </p:cNvPr>
          <p:cNvSpPr/>
          <p:nvPr userDrawn="1"/>
        </p:nvSpPr>
        <p:spPr>
          <a:xfrm>
            <a:off x="8265310" y="5129250"/>
            <a:ext cx="3404367" cy="950300"/>
          </a:xfrm>
          <a:prstGeom prst="rect">
            <a:avLst/>
          </a:prstGeom>
          <a:solidFill>
            <a:srgbClr val="7AB5E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B7882A9-44AD-E337-3645-CF022F98696C}"/>
              </a:ext>
            </a:extLst>
          </p:cNvPr>
          <p:cNvSpPr/>
          <p:nvPr userDrawn="1"/>
        </p:nvSpPr>
        <p:spPr>
          <a:xfrm>
            <a:off x="8265311" y="3759876"/>
            <a:ext cx="3404367" cy="950300"/>
          </a:xfrm>
          <a:prstGeom prst="rect">
            <a:avLst/>
          </a:prstGeom>
          <a:solidFill>
            <a:srgbClr val="F9A16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FB76C00-9DB4-3765-0B71-F97B2B604D47}"/>
              </a:ext>
            </a:extLst>
          </p:cNvPr>
          <p:cNvPicPr>
            <a:picLocks noChangeAspect="1"/>
          </p:cNvPicPr>
          <p:nvPr userDrawn="1"/>
        </p:nvPicPr>
        <p:blipFill>
          <a:blip r:embed="rId2"/>
          <a:stretch>
            <a:fillRect/>
          </a:stretch>
        </p:blipFill>
        <p:spPr>
          <a:xfrm rot="18299903">
            <a:off x="6179788" y="4868060"/>
            <a:ext cx="933450" cy="1004414"/>
          </a:xfrm>
          <a:prstGeom prst="rect">
            <a:avLst/>
          </a:prstGeom>
        </p:spPr>
      </p:pic>
      <p:sp>
        <p:nvSpPr>
          <p:cNvPr id="17" name="Rectangle 16"/>
          <p:cNvSpPr/>
          <p:nvPr userDrawn="1"/>
        </p:nvSpPr>
        <p:spPr>
          <a:xfrm>
            <a:off x="8278760" y="1161750"/>
            <a:ext cx="3390918" cy="950300"/>
          </a:xfrm>
          <a:prstGeom prst="rect">
            <a:avLst/>
          </a:prstGeom>
          <a:solidFill>
            <a:srgbClr val="8D5B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3"/>
            <a:ext cx="5789781" cy="848718"/>
          </a:xfrm>
          <a:noFill/>
        </p:spPr>
        <p:txBody>
          <a:bodyPr>
            <a:normAutofit/>
          </a:bodyPr>
          <a:lstStyle>
            <a:lvl1pPr marL="0" indent="0" algn="l">
              <a:buNone/>
              <a:defRPr sz="3600" b="1">
                <a:solidFill>
                  <a:srgbClr val="8D5B98"/>
                </a:solidFill>
                <a:latin typeface="+mn-lt"/>
              </a:defRPr>
            </a:lvl1pPr>
          </a:lstStyle>
          <a:p>
            <a:pPr lvl="0"/>
            <a:r>
              <a:rPr lang="en-US" dirty="0"/>
              <a:t>TITLE</a:t>
            </a:r>
          </a:p>
        </p:txBody>
      </p:sp>
      <p:sp>
        <p:nvSpPr>
          <p:cNvPr id="55" name="Text Placeholder 25"/>
          <p:cNvSpPr>
            <a:spLocks noGrp="1"/>
          </p:cNvSpPr>
          <p:nvPr>
            <p:ph type="body" sz="quarter" idx="16" hasCustomPrompt="1"/>
          </p:nvPr>
        </p:nvSpPr>
        <p:spPr>
          <a:xfrm>
            <a:off x="8278759" y="1235315"/>
            <a:ext cx="254357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6" name="Rectangle 25">
            <a:extLst>
              <a:ext uri="{FF2B5EF4-FFF2-40B4-BE49-F238E27FC236}">
                <a16:creationId xmlns:a16="http://schemas.microsoft.com/office/drawing/2014/main" id="{FF5A11C8-FC85-3F4D-8EC9-3AE55DC5C17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27" name="Picture 26">
            <a:extLst>
              <a:ext uri="{FF2B5EF4-FFF2-40B4-BE49-F238E27FC236}">
                <a16:creationId xmlns:a16="http://schemas.microsoft.com/office/drawing/2014/main" id="{E5CA41B4-BB8D-454A-94FA-0DE7559FFFF2}"/>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28" name="Straight Connector 27">
            <a:extLst>
              <a:ext uri="{FF2B5EF4-FFF2-40B4-BE49-F238E27FC236}">
                <a16:creationId xmlns:a16="http://schemas.microsoft.com/office/drawing/2014/main" id="{ACCFB690-6EBC-AF4A-B1CE-B241EB115543}"/>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753F54-0DB2-E849-864F-12037BC6F38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3D8443A2-1886-5F47-B715-5B4160CC429E}"/>
              </a:ext>
            </a:extLst>
          </p:cNvPr>
          <p:cNvPicPr>
            <a:picLocks noChangeAspect="1"/>
          </p:cNvPicPr>
          <p:nvPr userDrawn="1"/>
        </p:nvPicPr>
        <p:blipFill>
          <a:blip r:embed="rId2"/>
          <a:stretch>
            <a:fillRect/>
          </a:stretch>
        </p:blipFill>
        <p:spPr>
          <a:xfrm rot="18299903">
            <a:off x="6190435" y="854347"/>
            <a:ext cx="933450" cy="1004414"/>
          </a:xfrm>
          <a:prstGeom prst="rect">
            <a:avLst/>
          </a:prstGeom>
        </p:spPr>
      </p:pic>
      <p:sp>
        <p:nvSpPr>
          <p:cNvPr id="3" name="Oval 2">
            <a:extLst>
              <a:ext uri="{FF2B5EF4-FFF2-40B4-BE49-F238E27FC236}">
                <a16:creationId xmlns:a16="http://schemas.microsoft.com/office/drawing/2014/main" id="{37D7EC09-A18B-D94B-A3C4-D52B3CA98306}"/>
              </a:ext>
            </a:extLst>
          </p:cNvPr>
          <p:cNvSpPr/>
          <p:nvPr userDrawn="1"/>
        </p:nvSpPr>
        <p:spPr>
          <a:xfrm>
            <a:off x="6389247" y="1025863"/>
            <a:ext cx="1169894" cy="1169894"/>
          </a:xfrm>
          <a:prstGeom prst="ellipse">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4" name="Text Placeholder 25"/>
          <p:cNvSpPr>
            <a:spLocks noGrp="1"/>
          </p:cNvSpPr>
          <p:nvPr>
            <p:ph type="body" sz="quarter" idx="15" hasCustomPrompt="1"/>
          </p:nvPr>
        </p:nvSpPr>
        <p:spPr>
          <a:xfrm>
            <a:off x="6552543" y="1226845"/>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30" name="Rectangle 29">
            <a:extLst>
              <a:ext uri="{FF2B5EF4-FFF2-40B4-BE49-F238E27FC236}">
                <a16:creationId xmlns:a16="http://schemas.microsoft.com/office/drawing/2014/main" id="{95C3329D-256D-DA47-AB58-BA302FF0AF0C}"/>
              </a:ext>
            </a:extLst>
          </p:cNvPr>
          <p:cNvSpPr/>
          <p:nvPr userDrawn="1"/>
        </p:nvSpPr>
        <p:spPr>
          <a:xfrm>
            <a:off x="8272036" y="2420228"/>
            <a:ext cx="3404366" cy="950300"/>
          </a:xfrm>
          <a:prstGeom prst="rect">
            <a:avLst/>
          </a:prstGeom>
          <a:solidFill>
            <a:srgbClr val="0675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5">
            <a:extLst>
              <a:ext uri="{FF2B5EF4-FFF2-40B4-BE49-F238E27FC236}">
                <a16:creationId xmlns:a16="http://schemas.microsoft.com/office/drawing/2014/main" id="{7A3B195A-6064-AA4E-B6DD-9CF1476F3F33}"/>
              </a:ext>
            </a:extLst>
          </p:cNvPr>
          <p:cNvSpPr>
            <a:spLocks noGrp="1"/>
          </p:cNvSpPr>
          <p:nvPr>
            <p:ph type="body" sz="quarter" idx="17" hasCustomPrompt="1"/>
          </p:nvPr>
        </p:nvSpPr>
        <p:spPr>
          <a:xfrm>
            <a:off x="8272036" y="2429791"/>
            <a:ext cx="2557017"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2" name="Picture 31">
            <a:extLst>
              <a:ext uri="{FF2B5EF4-FFF2-40B4-BE49-F238E27FC236}">
                <a16:creationId xmlns:a16="http://schemas.microsoft.com/office/drawing/2014/main" id="{67401369-38F2-E34D-8B98-28581ED0B011}"/>
              </a:ext>
            </a:extLst>
          </p:cNvPr>
          <p:cNvPicPr>
            <a:picLocks noChangeAspect="1"/>
          </p:cNvPicPr>
          <p:nvPr userDrawn="1"/>
        </p:nvPicPr>
        <p:blipFill>
          <a:blip r:embed="rId2"/>
          <a:stretch>
            <a:fillRect/>
          </a:stretch>
        </p:blipFill>
        <p:spPr>
          <a:xfrm rot="18299903">
            <a:off x="6190434" y="2160929"/>
            <a:ext cx="933450" cy="1004414"/>
          </a:xfrm>
          <a:prstGeom prst="rect">
            <a:avLst/>
          </a:prstGeom>
        </p:spPr>
      </p:pic>
      <p:sp>
        <p:nvSpPr>
          <p:cNvPr id="33" name="Oval 32">
            <a:extLst>
              <a:ext uri="{FF2B5EF4-FFF2-40B4-BE49-F238E27FC236}">
                <a16:creationId xmlns:a16="http://schemas.microsoft.com/office/drawing/2014/main" id="{162D1FF3-6D32-A04F-8E17-7BA25B709709}"/>
              </a:ext>
            </a:extLst>
          </p:cNvPr>
          <p:cNvSpPr/>
          <p:nvPr userDrawn="1"/>
        </p:nvSpPr>
        <p:spPr>
          <a:xfrm>
            <a:off x="6389247" y="2394101"/>
            <a:ext cx="1169894" cy="1169894"/>
          </a:xfrm>
          <a:prstGeom prst="ellipse">
            <a:avLst/>
          </a:prstGeom>
          <a:solidFill>
            <a:srgbClr val="067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Text Placeholder 25">
            <a:extLst>
              <a:ext uri="{FF2B5EF4-FFF2-40B4-BE49-F238E27FC236}">
                <a16:creationId xmlns:a16="http://schemas.microsoft.com/office/drawing/2014/main" id="{B4CFE5A5-E559-BB40-8123-58565035922B}"/>
              </a:ext>
            </a:extLst>
          </p:cNvPr>
          <p:cNvSpPr>
            <a:spLocks noGrp="1"/>
          </p:cNvSpPr>
          <p:nvPr>
            <p:ph type="body" sz="quarter" idx="18" hasCustomPrompt="1"/>
          </p:nvPr>
        </p:nvSpPr>
        <p:spPr>
          <a:xfrm>
            <a:off x="6565990" y="2625339"/>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6" name="Text Placeholder 25">
            <a:extLst>
              <a:ext uri="{FF2B5EF4-FFF2-40B4-BE49-F238E27FC236}">
                <a16:creationId xmlns:a16="http://schemas.microsoft.com/office/drawing/2014/main" id="{7B7D6ABF-A700-7F44-B319-60A3EFAD100A}"/>
              </a:ext>
            </a:extLst>
          </p:cNvPr>
          <p:cNvSpPr>
            <a:spLocks noGrp="1"/>
          </p:cNvSpPr>
          <p:nvPr>
            <p:ph type="body" sz="quarter" idx="19" hasCustomPrompt="1"/>
          </p:nvPr>
        </p:nvSpPr>
        <p:spPr>
          <a:xfrm>
            <a:off x="8265310" y="3818342"/>
            <a:ext cx="255702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7" name="Picture 36">
            <a:extLst>
              <a:ext uri="{FF2B5EF4-FFF2-40B4-BE49-F238E27FC236}">
                <a16:creationId xmlns:a16="http://schemas.microsoft.com/office/drawing/2014/main" id="{ACB29A91-B7BB-9345-9DC8-4FC97AEAEFF5}"/>
              </a:ext>
            </a:extLst>
          </p:cNvPr>
          <p:cNvPicPr>
            <a:picLocks noChangeAspect="1"/>
          </p:cNvPicPr>
          <p:nvPr userDrawn="1"/>
        </p:nvPicPr>
        <p:blipFill>
          <a:blip r:embed="rId2"/>
          <a:stretch>
            <a:fillRect/>
          </a:stretch>
        </p:blipFill>
        <p:spPr>
          <a:xfrm rot="18299903">
            <a:off x="6240450" y="3495596"/>
            <a:ext cx="933450" cy="1004414"/>
          </a:xfrm>
          <a:prstGeom prst="rect">
            <a:avLst/>
          </a:prstGeom>
        </p:spPr>
      </p:pic>
      <p:sp>
        <p:nvSpPr>
          <p:cNvPr id="38" name="Oval 37">
            <a:extLst>
              <a:ext uri="{FF2B5EF4-FFF2-40B4-BE49-F238E27FC236}">
                <a16:creationId xmlns:a16="http://schemas.microsoft.com/office/drawing/2014/main" id="{E23FC8F7-AA5B-3149-B285-30F341B5FB52}"/>
              </a:ext>
            </a:extLst>
          </p:cNvPr>
          <p:cNvSpPr/>
          <p:nvPr userDrawn="1"/>
        </p:nvSpPr>
        <p:spPr>
          <a:xfrm>
            <a:off x="6411114" y="5050463"/>
            <a:ext cx="1169894" cy="1169894"/>
          </a:xfrm>
          <a:prstGeom prst="ellipse">
            <a:avLst/>
          </a:prstGeom>
          <a:solidFill>
            <a:srgbClr val="7A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Text Placeholder 25">
            <a:extLst>
              <a:ext uri="{FF2B5EF4-FFF2-40B4-BE49-F238E27FC236}">
                <a16:creationId xmlns:a16="http://schemas.microsoft.com/office/drawing/2014/main" id="{B1435DFE-2114-054A-B0FC-A57DF4EC41B9}"/>
              </a:ext>
            </a:extLst>
          </p:cNvPr>
          <p:cNvSpPr>
            <a:spLocks noGrp="1"/>
          </p:cNvSpPr>
          <p:nvPr>
            <p:ph type="body" sz="quarter" idx="20" hasCustomPrompt="1"/>
          </p:nvPr>
        </p:nvSpPr>
        <p:spPr>
          <a:xfrm>
            <a:off x="6552542" y="5238749"/>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23" name="Text Placeholder 25">
            <a:extLst>
              <a:ext uri="{FF2B5EF4-FFF2-40B4-BE49-F238E27FC236}">
                <a16:creationId xmlns:a16="http://schemas.microsoft.com/office/drawing/2014/main" id="{B605F751-26EC-7704-06DD-36995F69DC8F}"/>
              </a:ext>
            </a:extLst>
          </p:cNvPr>
          <p:cNvSpPr>
            <a:spLocks noGrp="1"/>
          </p:cNvSpPr>
          <p:nvPr>
            <p:ph type="body" sz="quarter" idx="21" hasCustomPrompt="1"/>
          </p:nvPr>
        </p:nvSpPr>
        <p:spPr>
          <a:xfrm>
            <a:off x="8280330" y="5221100"/>
            <a:ext cx="255702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5" name="Oval 24">
            <a:extLst>
              <a:ext uri="{FF2B5EF4-FFF2-40B4-BE49-F238E27FC236}">
                <a16:creationId xmlns:a16="http://schemas.microsoft.com/office/drawing/2014/main" id="{38EA0F53-E002-A440-FABC-A543D25ED5C2}"/>
              </a:ext>
            </a:extLst>
          </p:cNvPr>
          <p:cNvSpPr/>
          <p:nvPr userDrawn="1"/>
        </p:nvSpPr>
        <p:spPr>
          <a:xfrm>
            <a:off x="6411114" y="3650079"/>
            <a:ext cx="1169894" cy="1169894"/>
          </a:xfrm>
          <a:prstGeom prst="ellipse">
            <a:avLst/>
          </a:prstGeom>
          <a:solidFill>
            <a:srgbClr val="F9A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0" name="Text Placeholder 25">
            <a:extLst>
              <a:ext uri="{FF2B5EF4-FFF2-40B4-BE49-F238E27FC236}">
                <a16:creationId xmlns:a16="http://schemas.microsoft.com/office/drawing/2014/main" id="{3C90A4D2-5610-D4BD-8C41-FEB7F8A0F1F7}"/>
              </a:ext>
            </a:extLst>
          </p:cNvPr>
          <p:cNvSpPr>
            <a:spLocks noGrp="1"/>
          </p:cNvSpPr>
          <p:nvPr>
            <p:ph type="body" sz="quarter" idx="22" hasCustomPrompt="1"/>
          </p:nvPr>
        </p:nvSpPr>
        <p:spPr>
          <a:xfrm>
            <a:off x="6608007" y="3813140"/>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3613004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763632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D09352-FE04-874F-A87F-A04D70A36ECA}"/>
              </a:ext>
            </a:extLst>
          </p:cNvPr>
          <p:cNvSpPr/>
          <p:nvPr userDrawn="1"/>
        </p:nvSpPr>
        <p:spPr>
          <a:xfrm>
            <a:off x="5544273" y="0"/>
            <a:ext cx="6647726" cy="68580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428263" y="4998225"/>
            <a:ext cx="4642930" cy="697353"/>
          </a:xfrm>
        </p:spPr>
        <p:txBody>
          <a:bodyPr>
            <a:noAutofit/>
          </a:bodyPr>
          <a:lstStyle>
            <a:lvl1pPr marL="0" indent="0" algn="l">
              <a:buNone/>
              <a:defRPr sz="5400" b="1" baseline="0">
                <a:solidFill>
                  <a:srgbClr val="8D5B98"/>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428263" y="5726857"/>
            <a:ext cx="4642930" cy="697353"/>
          </a:xfrm>
        </p:spPr>
        <p:txBody>
          <a:bodyPr>
            <a:normAutofit/>
          </a:bodyPr>
          <a:lstStyle>
            <a:lvl1pPr marL="0" indent="0" algn="l">
              <a:buNone/>
              <a:defRPr sz="3600">
                <a:solidFill>
                  <a:srgbClr val="0675AD"/>
                </a:solidFill>
                <a:latin typeface="+mn-lt"/>
              </a:defRPr>
            </a:lvl1pPr>
          </a:lstStyle>
          <a:p>
            <a:pPr lvl="0"/>
            <a:r>
              <a:rPr lang="en-US" dirty="0"/>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2"/>
          <a:srcRect/>
          <a:stretch/>
        </p:blipFill>
        <p:spPr>
          <a:xfrm>
            <a:off x="0" y="0"/>
            <a:ext cx="3699204" cy="2457422"/>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3"/>
          <a:stretch>
            <a:fillRect/>
          </a:stretch>
        </p:blipFill>
        <p:spPr>
          <a:xfrm>
            <a:off x="9922816" y="5966387"/>
            <a:ext cx="1840921" cy="411785"/>
          </a:xfrm>
          <a:prstGeom prst="rect">
            <a:avLst/>
          </a:prstGeom>
        </p:spPr>
      </p:pic>
      <p:pic>
        <p:nvPicPr>
          <p:cNvPr id="5" name="Picture 4">
            <a:extLst>
              <a:ext uri="{FF2B5EF4-FFF2-40B4-BE49-F238E27FC236}">
                <a16:creationId xmlns:a16="http://schemas.microsoft.com/office/drawing/2014/main" id="{0EBF5FB9-B95A-F14D-8111-8A6A108DCE81}"/>
              </a:ext>
            </a:extLst>
          </p:cNvPr>
          <p:cNvPicPr>
            <a:picLocks noChangeAspect="1"/>
          </p:cNvPicPr>
          <p:nvPr userDrawn="1"/>
        </p:nvPicPr>
        <p:blipFill>
          <a:blip r:embed="rId4"/>
          <a:srcRect/>
          <a:stretch/>
        </p:blipFill>
        <p:spPr>
          <a:xfrm>
            <a:off x="3168596" y="307620"/>
            <a:ext cx="8939513" cy="505513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hotos x 3 with Catpions -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6315A"/>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6315A"/>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6315A"/>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491006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A1A16D-1F54-2745-826C-533EC4595369}"/>
              </a:ext>
            </a:extLst>
          </p:cNvPr>
          <p:cNvPicPr>
            <a:picLocks noChangeAspect="1"/>
          </p:cNvPicPr>
          <p:nvPr userDrawn="1"/>
        </p:nvPicPr>
        <p:blipFill>
          <a:blip r:embed="rId2"/>
          <a:stretch>
            <a:fillRect/>
          </a:stretch>
        </p:blipFill>
        <p:spPr>
          <a:xfrm>
            <a:off x="10018451" y="90186"/>
            <a:ext cx="1753002" cy="2332446"/>
          </a:xfrm>
          <a:prstGeom prst="rect">
            <a:avLst/>
          </a:prstGeom>
        </p:spPr>
      </p:pic>
      <p:sp>
        <p:nvSpPr>
          <p:cNvPr id="3" name="Rectangle 2">
            <a:extLst>
              <a:ext uri="{FF2B5EF4-FFF2-40B4-BE49-F238E27FC236}">
                <a16:creationId xmlns:a16="http://schemas.microsoft.com/office/drawing/2014/main" id="{0FE401A6-8CBB-7347-AE68-CF40E8E271A9}"/>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4" name="Picture 3">
            <a:extLst>
              <a:ext uri="{FF2B5EF4-FFF2-40B4-BE49-F238E27FC236}">
                <a16:creationId xmlns:a16="http://schemas.microsoft.com/office/drawing/2014/main" id="{442EA92D-015D-2942-B7A3-AB073D593163}"/>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6" name="Straight Connector 5">
            <a:extLst>
              <a:ext uri="{FF2B5EF4-FFF2-40B4-BE49-F238E27FC236}">
                <a16:creationId xmlns:a16="http://schemas.microsoft.com/office/drawing/2014/main" id="{DD25099F-7AB0-4042-8921-59D5711CB42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F5E91B6-3403-7E40-919D-CCD57C73FD4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9" name="Text Placeholder 25">
            <a:extLst>
              <a:ext uri="{FF2B5EF4-FFF2-40B4-BE49-F238E27FC236}">
                <a16:creationId xmlns:a16="http://schemas.microsoft.com/office/drawing/2014/main" id="{DE1DBA07-AE71-4D42-8641-CB6451CD8773}"/>
              </a:ext>
            </a:extLst>
          </p:cNvPr>
          <p:cNvSpPr>
            <a:spLocks noGrp="1"/>
          </p:cNvSpPr>
          <p:nvPr>
            <p:ph type="body" sz="quarter" idx="16" hasCustomPrompt="1"/>
          </p:nvPr>
        </p:nvSpPr>
        <p:spPr>
          <a:xfrm>
            <a:off x="447065" y="1276556"/>
            <a:ext cx="11102510"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D5F533DB-D984-6540-A285-55FAE447A3A6}"/>
              </a:ext>
            </a:extLst>
          </p:cNvPr>
          <p:cNvSpPr>
            <a:spLocks noGrp="1"/>
          </p:cNvSpPr>
          <p:nvPr>
            <p:ph type="body" sz="quarter" idx="18" hasCustomPrompt="1"/>
          </p:nvPr>
        </p:nvSpPr>
        <p:spPr>
          <a:xfrm>
            <a:off x="447065" y="309492"/>
            <a:ext cx="11097969" cy="743132"/>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159A3D-32AD-A943-B9C2-32D47AD2612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59A89641-21ED-9F47-A130-650ABF0712F8}"/>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2C75F316-164B-DB4E-B698-15F45B2962F6}"/>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6767266-3D72-094F-8416-5A6EC4C08C5F}"/>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14" name="Picture 13">
            <a:extLst>
              <a:ext uri="{FF2B5EF4-FFF2-40B4-BE49-F238E27FC236}">
                <a16:creationId xmlns:a16="http://schemas.microsoft.com/office/drawing/2014/main" id="{D1D31113-550A-D243-A2D9-9493D0D94491}"/>
              </a:ext>
            </a:extLst>
          </p:cNvPr>
          <p:cNvPicPr>
            <a:picLocks noChangeAspect="1"/>
          </p:cNvPicPr>
          <p:nvPr userDrawn="1"/>
        </p:nvPicPr>
        <p:blipFill>
          <a:blip r:embed="rId3"/>
          <a:stretch>
            <a:fillRect/>
          </a:stretch>
        </p:blipFill>
        <p:spPr>
          <a:xfrm>
            <a:off x="10018451" y="90186"/>
            <a:ext cx="1753002" cy="2332446"/>
          </a:xfrm>
          <a:prstGeom prst="rect">
            <a:avLst/>
          </a:prstGeom>
        </p:spPr>
      </p:pic>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2524" y="1271930"/>
            <a:ext cx="11102510"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2"/>
            <a:ext cx="11097969" cy="74313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447065" y="1409992"/>
            <a:ext cx="11102510"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Rectangle 9">
            <a:extLst>
              <a:ext uri="{FF2B5EF4-FFF2-40B4-BE49-F238E27FC236}">
                <a16:creationId xmlns:a16="http://schemas.microsoft.com/office/drawing/2014/main" id="{E7757506-312E-3B4F-B8E9-79DB3312C5D9}"/>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93F0C59B-B99B-2D4F-A1EE-6991B907E5AB}"/>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241CA349-CF18-F347-84DC-CB04E29ECEE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D0A5F3-7F8C-5743-88BD-EEA50ECCC7A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14" name="Picture 13">
            <a:extLst>
              <a:ext uri="{FF2B5EF4-FFF2-40B4-BE49-F238E27FC236}">
                <a16:creationId xmlns:a16="http://schemas.microsoft.com/office/drawing/2014/main" id="{AA00CE89-737E-CC4D-91F2-EE84C18ADBC2}"/>
              </a:ext>
            </a:extLst>
          </p:cNvPr>
          <p:cNvPicPr>
            <a:picLocks noChangeAspect="1"/>
          </p:cNvPicPr>
          <p:nvPr userDrawn="1"/>
        </p:nvPicPr>
        <p:blipFill>
          <a:blip r:embed="rId3"/>
          <a:stretch>
            <a:fillRect/>
          </a:stretch>
        </p:blipFill>
        <p:spPr>
          <a:xfrm>
            <a:off x="10018451" y="90186"/>
            <a:ext cx="1753002" cy="2332446"/>
          </a:xfrm>
          <a:prstGeom prst="rect">
            <a:avLst/>
          </a:prstGeom>
        </p:spPr>
      </p:pic>
      <p:sp>
        <p:nvSpPr>
          <p:cNvPr id="9" name="Text Placeholder 23">
            <a:extLst>
              <a:ext uri="{FF2B5EF4-FFF2-40B4-BE49-F238E27FC236}">
                <a16:creationId xmlns:a16="http://schemas.microsoft.com/office/drawing/2014/main" id="{830227FD-D232-1F47-B9E7-1D674ACEDC52}"/>
              </a:ext>
            </a:extLst>
          </p:cNvPr>
          <p:cNvSpPr>
            <a:spLocks noGrp="1"/>
          </p:cNvSpPr>
          <p:nvPr>
            <p:ph type="body" sz="quarter" idx="18" hasCustomPrompt="1"/>
          </p:nvPr>
        </p:nvSpPr>
        <p:spPr>
          <a:xfrm>
            <a:off x="447065" y="309492"/>
            <a:ext cx="11097969" cy="775030"/>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4C07F5-DAE3-874F-A9F9-D6B1381CBCE5}"/>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6420970" y="2668823"/>
            <a:ext cx="4401359" cy="324524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4" name="Rectangle 13">
            <a:extLst>
              <a:ext uri="{FF2B5EF4-FFF2-40B4-BE49-F238E27FC236}">
                <a16:creationId xmlns:a16="http://schemas.microsoft.com/office/drawing/2014/main" id="{6A96AA36-A2F8-844C-B5E2-A9E204FC6662}"/>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7D70F97E-D317-914F-84EB-327CD19FA696}"/>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4FE5F3EE-4A5B-2C4E-8EC5-938A0C9749FA}"/>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CA9E74C-AD6D-4044-89EF-14AAD09FD4F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1" name="Text Placeholder 25">
            <a:extLst>
              <a:ext uri="{FF2B5EF4-FFF2-40B4-BE49-F238E27FC236}">
                <a16:creationId xmlns:a16="http://schemas.microsoft.com/office/drawing/2014/main" id="{79B275A0-5264-7043-8FE1-391CF5C5EFF1}"/>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16DEE8FA-F484-3E4E-A518-F7D1542AF214}"/>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6FFB81-661F-934A-8674-C69A828E7C9E}"/>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4" name="Rectangle 13">
            <a:extLst>
              <a:ext uri="{FF2B5EF4-FFF2-40B4-BE49-F238E27FC236}">
                <a16:creationId xmlns:a16="http://schemas.microsoft.com/office/drawing/2014/main" id="{7AD2B8EC-C4D4-AC46-9E08-AC7F87E6E6B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67588149-6299-234C-ABB1-D11A4879F064}"/>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0CF1D849-1BF8-2F45-80F0-390389FC6DCC}"/>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5E4BEE-8D91-5A4C-8D40-41C78C8BB23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15">
            <a:extLst>
              <a:ext uri="{FF2B5EF4-FFF2-40B4-BE49-F238E27FC236}">
                <a16:creationId xmlns:a16="http://schemas.microsoft.com/office/drawing/2014/main" id="{5D603DE8-405A-9D46-A2CD-2C7F351A06C1}"/>
              </a:ext>
            </a:extLst>
          </p:cNvPr>
          <p:cNvSpPr>
            <a:spLocks noGrp="1"/>
          </p:cNvSpPr>
          <p:nvPr>
            <p:ph type="pic" sz="quarter" idx="17"/>
          </p:nvPr>
        </p:nvSpPr>
        <p:spPr>
          <a:xfrm>
            <a:off x="6420970" y="2668823"/>
            <a:ext cx="4401359" cy="324524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1" name="Text Placeholder 25">
            <a:extLst>
              <a:ext uri="{FF2B5EF4-FFF2-40B4-BE49-F238E27FC236}">
                <a16:creationId xmlns:a16="http://schemas.microsoft.com/office/drawing/2014/main" id="{9628AC4E-6B80-5C4D-99F7-8B05425911DD}"/>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9865D4DE-78E1-5F46-A136-FE6DA40F564E}"/>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FB5F084-F6BC-BC49-9A67-9ADE70E76C62}"/>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Rectangle 13">
            <a:extLst>
              <a:ext uri="{FF2B5EF4-FFF2-40B4-BE49-F238E27FC236}">
                <a16:creationId xmlns:a16="http://schemas.microsoft.com/office/drawing/2014/main" id="{8D619265-86C4-2045-A30C-3F031E0D468D}"/>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C2A5D363-054E-DF45-BA48-F7D3B8DB0A3B}"/>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68FD11B5-ADC9-0F4C-891F-A04761C476A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8109F8-531E-8340-A751-4CE0EBD94BE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15">
            <a:extLst>
              <a:ext uri="{FF2B5EF4-FFF2-40B4-BE49-F238E27FC236}">
                <a16:creationId xmlns:a16="http://schemas.microsoft.com/office/drawing/2014/main" id="{6BBE2729-66F1-1F4D-B7E2-FC063FEAD467}"/>
              </a:ext>
            </a:extLst>
          </p:cNvPr>
          <p:cNvSpPr>
            <a:spLocks noGrp="1"/>
          </p:cNvSpPr>
          <p:nvPr>
            <p:ph type="pic" sz="quarter" idx="17"/>
          </p:nvPr>
        </p:nvSpPr>
        <p:spPr>
          <a:xfrm>
            <a:off x="6420970" y="2668823"/>
            <a:ext cx="4401359" cy="3245240"/>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2" name="Text Placeholder 25">
            <a:extLst>
              <a:ext uri="{FF2B5EF4-FFF2-40B4-BE49-F238E27FC236}">
                <a16:creationId xmlns:a16="http://schemas.microsoft.com/office/drawing/2014/main" id="{14372943-F452-7B46-9C67-ED05F0AADCBB}"/>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0AA56B91-2DFB-2B44-B405-4FE5FB1DC7FA}"/>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40105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73" r:id="rId7"/>
    <p:sldLayoutId id="2147483687" r:id="rId8"/>
    <p:sldLayoutId id="2147483688" r:id="rId9"/>
    <p:sldLayoutId id="2147483651" r:id="rId10"/>
    <p:sldLayoutId id="2147483683" r:id="rId11"/>
    <p:sldLayoutId id="2147483684" r:id="rId12"/>
    <p:sldLayoutId id="2147483674" r:id="rId13"/>
    <p:sldLayoutId id="2147483680" r:id="rId14"/>
    <p:sldLayoutId id="2147483681" r:id="rId15"/>
    <p:sldLayoutId id="2147483675" r:id="rId16"/>
    <p:sldLayoutId id="2147483678" r:id="rId17"/>
    <p:sldLayoutId id="2147483679" r:id="rId18"/>
    <p:sldLayoutId id="2147483653" r:id="rId19"/>
    <p:sldLayoutId id="2147483663" r:id="rId20"/>
    <p:sldLayoutId id="2147483664" r:id="rId21"/>
    <p:sldLayoutId id="2147483689" r:id="rId22"/>
    <p:sldLayoutId id="2147483677" r:id="rId23"/>
    <p:sldLayoutId id="2147483670" r:id="rId24"/>
    <p:sldLayoutId id="2147483691" r:id="rId25"/>
    <p:sldLayoutId id="2147483676" r:id="rId26"/>
    <p:sldLayoutId id="2147483669" r:id="rId27"/>
    <p:sldLayoutId id="2147483690" r:id="rId28"/>
    <p:sldLayoutId id="2147483692" r:id="rId29"/>
    <p:sldLayoutId id="2147483693"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lifewire.com/use-google-to-find-open-files-3482196" TargetMode="External"/><Relationship Id="rId2" Type="http://schemas.openxmlformats.org/officeDocument/2006/relationships/hyperlink" Target="https://www.lifewire.com/highlight-keyword-google-cache-search-1616811" TargetMode="External"/><Relationship Id="rId1" Type="http://schemas.openxmlformats.org/officeDocument/2006/relationships/slideLayout" Target="../slideLayouts/slideLayout29.xml"/><Relationship Id="rId4" Type="http://schemas.openxmlformats.org/officeDocument/2006/relationships/hyperlink" Target="https://www.lifewire.com/pptx-file-262219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5.xml"/><Relationship Id="rId1" Type="http://schemas.openxmlformats.org/officeDocument/2006/relationships/video" Target="https://www.youtube.com/embed/7ond5eF7L-I?feature=oembed" TargetMode="Externa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https://youtu.be/7ond5eF7L-I"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pplieddigitalskills.withgoogle.com/en/learn" TargetMode="Externa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diigo.com/"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diigo.com/"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diigo.com/" TargetMode="External"/><Relationship Id="rId2" Type="http://schemas.openxmlformats.org/officeDocument/2006/relationships/hyperlink" Target="http://www.diigo.com/education" TargetMode="Externa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kDUdWSuRdfI&amp;ab_channel=MsLamm1" TargetMode="External"/><Relationship Id="rId2" Type="http://schemas.openxmlformats.org/officeDocument/2006/relationships/slideLayout" Target="../slideLayouts/slideLayout25.xml"/><Relationship Id="rId1" Type="http://schemas.openxmlformats.org/officeDocument/2006/relationships/video" Target="https://www.youtube.com/embed/kDUdWSuRdfI?feature=oembed" TargetMode="Externa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pearltrees.com/"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youtube.com/watch?v=1EP5nEdl-N8&amp;ab_channel=TheDigitalLearningConsultant" TargetMode="Externa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pearltrees.com/" TargetMode="Externa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padlet.com/"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3.xml"/><Relationship Id="rId1" Type="http://schemas.openxmlformats.org/officeDocument/2006/relationships/video" Target="https://www.youtube.com/embed/UkBnwPqaIjA?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virtualassistantreviewer.com/10-tips-to-enhance-web-research-skills/" TargetMode="Externa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hyperlink" Target="https://www.thewikigame.com/group" TargetMode="External"/><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hyperlink" Target="https://cpb-ap-se2.wpmucdn.com/global2.vic.edu.au/dist/8/5256/files/2019/02/50-Mini-Lessons-For-Teaching-Students-Research-Skills-Kathleen-Morris-1qxevz5.pdf" TargetMode="External"/><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techrepublic.com/blog/10-things/10-tips-for-smarter-more-efficient-internet-searching/" TargetMode="External"/><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dSzosKrKi-I" TargetMode="External"/><Relationship Id="rId2" Type="http://schemas.openxmlformats.org/officeDocument/2006/relationships/slideLayout" Target="../slideLayouts/slideLayout25.xml"/><Relationship Id="rId1" Type="http://schemas.openxmlformats.org/officeDocument/2006/relationships/video" Target="https://www.youtube.com/embed/dSzosKrKi-I?feature=oembed" TargetMode="Externa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hyperlink" Target="https://thetrustedweb.org/ai-powered-tools-for-fighting-fake-news/"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rand.org/research/projects/truth-decay/fighting-disinformation/search.html" TargetMode="External"/><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hyperlink" Target="https://www.commonsense.org/education/teaching-strategies/turn-students-into-fact-finding-web-detectives" TargetMode="External"/><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Qnk2FP3_r-I&amp;t" TargetMode="External"/><Relationship Id="rId2" Type="http://schemas.openxmlformats.org/officeDocument/2006/relationships/slideLayout" Target="../slideLayouts/slideLayout25.xml"/><Relationship Id="rId1" Type="http://schemas.openxmlformats.org/officeDocument/2006/relationships/video" Target="https://www.youtube.com/embed/Qnk2FP3_r-I?feature=oembed" TargetMode="Externa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youtu.be/cjGz-I0GgKk" TargetMode="External"/><Relationship Id="rId2" Type="http://schemas.openxmlformats.org/officeDocument/2006/relationships/slideLayout" Target="../slideLayouts/slideLayout25.xml"/><Relationship Id="rId1" Type="http://schemas.openxmlformats.org/officeDocument/2006/relationships/video" Target="https://www.youtube.com/embed/cjGz-I0GgKk?feature=oembed" TargetMode="Externa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googleadservices.com/pagead/aclk?sa=L&amp;ai=DChcSEwiO1uKn3LzvAhUC4O0KHdQUChcYABAAGgJkZw&amp;ae=2&amp;ohost=www.google.com&amp;cid=CAESQeD2rW_mhf2VIwKg3FLp0jPXuLINA8U4zErN7PrgjGtt7R8D3xa1zxwtqRRF5Jzk06SY_soguaAc4MqNAkaEEyl-&amp;sig=AOD64_1owLDoAQ0OUmbrJLZWKtY6RNXfSw&amp;q&amp;adurl&amp;ved=2ahUKEwjt59un3LzvAhWUUBUIHdT7BkQQ0Qx6BAgKEAE"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diigo.com/"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h8gAlEb8-d0" TargetMode="External"/><Relationship Id="rId2" Type="http://schemas.openxmlformats.org/officeDocument/2006/relationships/slideLayout" Target="../slideLayouts/slideLayout25.xml"/><Relationship Id="rId1" Type="http://schemas.openxmlformats.org/officeDocument/2006/relationships/video" Target="https://www.youtube.com/embed/h8gAlEb8-d0?feature=oembed" TargetMode="External"/><Relationship Id="rId5" Type="http://schemas.openxmlformats.org/officeDocument/2006/relationships/image" Target="../media/image49.jpe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google.com/intl/en_in/drive/"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s://youtu.be/cCZj5ojxRAA" TargetMode="External"/><Relationship Id="rId2" Type="http://schemas.openxmlformats.org/officeDocument/2006/relationships/slideLayout" Target="../slideLayouts/slideLayout25.xml"/><Relationship Id="rId1" Type="http://schemas.openxmlformats.org/officeDocument/2006/relationships/video" Target="https://www.youtube.com/embed/cCZj5ojxRAA?feature=oembed" TargetMode="External"/><Relationship Id="rId5" Type="http://schemas.openxmlformats.org/officeDocument/2006/relationships/image" Target="../media/image50.jpg"/><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etransfer.com/"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youtu.be/gmzMsSCKj4E" TargetMode="External"/><Relationship Id="rId2" Type="http://schemas.openxmlformats.org/officeDocument/2006/relationships/slideLayout" Target="../slideLayouts/slideLayout25.xml"/><Relationship Id="rId1" Type="http://schemas.openxmlformats.org/officeDocument/2006/relationships/video" Target="https://www.youtube.com/embed/gmzMsSCKj4E?feature=oembed" TargetMode="Externa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hyperlink" Target="https://www.computerhope.com/issues/ch001904.htm" TargetMode="Externa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google.com/" TargetMode="External"/><Relationship Id="rId7" Type="http://schemas.openxmlformats.org/officeDocument/2006/relationships/image" Target="../media/image60.png"/><Relationship Id="rId2" Type="http://schemas.openxmlformats.org/officeDocument/2006/relationships/image" Target="../media/image58.jpg"/><Relationship Id="rId1" Type="http://schemas.openxmlformats.org/officeDocument/2006/relationships/slideLayout" Target="../slideLayouts/slideLayout30.xml"/><Relationship Id="rId6" Type="http://schemas.openxmlformats.org/officeDocument/2006/relationships/image" Target="../media/image59.jpg"/><Relationship Id="rId5" Type="http://schemas.openxmlformats.org/officeDocument/2006/relationships/hyperlink" Target="https://yahoo.com/" TargetMode="External"/><Relationship Id="rId4" Type="http://schemas.openxmlformats.org/officeDocument/2006/relationships/hyperlink" Target="https://bing.com/"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yandex.com/" TargetMode="External"/><Relationship Id="rId7" Type="http://schemas.openxmlformats.org/officeDocument/2006/relationships/image" Target="../media/image63.png"/><Relationship Id="rId2" Type="http://schemas.openxmlformats.org/officeDocument/2006/relationships/hyperlink" Target="https://www.baidu.com/" TargetMode="External"/><Relationship Id="rId1" Type="http://schemas.openxmlformats.org/officeDocument/2006/relationships/slideLayout" Target="../slideLayouts/slideLayout3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duckduckgo.co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reverso.net/text-translation" TargetMode="External"/><Relationship Id="rId2" Type="http://schemas.openxmlformats.org/officeDocument/2006/relationships/hyperlink" Target="https://www.linguee.com/" TargetMode="External"/><Relationship Id="rId1" Type="http://schemas.openxmlformats.org/officeDocument/2006/relationships/slideLayout" Target="../slideLayouts/slideLayout5.xml"/><Relationship Id="rId5" Type="http://schemas.openxmlformats.org/officeDocument/2006/relationships/hyperlink" Target="https://www.youtube.com/" TargetMode="External"/><Relationship Id="rId4" Type="http://schemas.openxmlformats.org/officeDocument/2006/relationships/hyperlink" Target="https://translate.google.co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support.google.com/translate/answer/6142483?hl=en&amp;co=GENIE.Platform%3DiOS" TargetMode="External"/><Relationship Id="rId2" Type="http://schemas.openxmlformats.org/officeDocument/2006/relationships/hyperlink" Target="https://support.google.com/translate/answer/6142483?hl=en&amp;co=GENIE.Platform%3DAndroid" TargetMode="Externa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hyperlink" Target="https://translate.google.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reverso.net/text-translation" TargetMode="Externa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linguee.com/" TargetMode="Externa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digitalinclusion.eu/wp-content/uploads/2021/02/Evidence-Digest-4-Digital-Inclusion-migrants-final.pdf"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lifewire.com/searching-for-part-of-word-in-google-3482306" TargetMode="External"/><Relationship Id="rId2" Type="http://schemas.openxmlformats.org/officeDocument/2006/relationships/hyperlink" Target="https://www.lifewire.com/looking-for-specific-phrase-3482479" TargetMode="External"/><Relationship Id="rId1" Type="http://schemas.openxmlformats.org/officeDocument/2006/relationships/slideLayout" Target="../slideLayouts/slideLayout29.xml"/><Relationship Id="rId4" Type="http://schemas.openxmlformats.org/officeDocument/2006/relationships/hyperlink" Target="https://www.lifewire.com/how-to-search-specific-domain-in-google-348180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428262" y="4649548"/>
            <a:ext cx="4642930" cy="697353"/>
          </a:xfrm>
        </p:spPr>
        <p:txBody>
          <a:bodyPr/>
          <a:lstStyle/>
          <a:p>
            <a:r>
              <a:rPr lang="en-US" dirty="0"/>
              <a:t>MODULE 1	</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428262" y="5518135"/>
            <a:ext cx="5286737" cy="988268"/>
          </a:xfrm>
        </p:spPr>
        <p:txBody>
          <a:bodyPr>
            <a:normAutofit fontScale="25000" lnSpcReduction="20000"/>
          </a:bodyPr>
          <a:lstStyle/>
          <a:p>
            <a:pPr>
              <a:lnSpc>
                <a:spcPct val="170000"/>
              </a:lnSpc>
            </a:pPr>
            <a:r>
              <a:rPr lang="en-US" sz="8600" dirty="0">
                <a:cs typeface="Aharoni" panose="020B0604020202020204" pitchFamily="2" charset="-79"/>
              </a:rPr>
              <a:t>Browsing, searching, filtering data, information and digital content</a:t>
            </a:r>
          </a:p>
          <a:p>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1007ABA-0936-4DFB-AE5F-9EBA42D0008C}"/>
              </a:ext>
            </a:extLst>
          </p:cNvPr>
          <p:cNvSpPr txBox="1">
            <a:spLocks/>
          </p:cNvSpPr>
          <p:nvPr/>
        </p:nvSpPr>
        <p:spPr>
          <a:xfrm>
            <a:off x="2813537" y="429567"/>
            <a:ext cx="7268309" cy="54979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b="1" dirty="0">
                <a:solidFill>
                  <a:srgbClr val="5E5E5E"/>
                </a:solidFill>
              </a:rPr>
              <a:t>Google Search Operators Cheat Sheet</a:t>
            </a:r>
          </a:p>
        </p:txBody>
      </p:sp>
      <p:graphicFrame>
        <p:nvGraphicFramePr>
          <p:cNvPr id="7" name="Table 6">
            <a:extLst>
              <a:ext uri="{FF2B5EF4-FFF2-40B4-BE49-F238E27FC236}">
                <a16:creationId xmlns:a16="http://schemas.microsoft.com/office/drawing/2014/main" id="{2D359687-DBC3-4ADA-AC44-DA9CD6C6F5A2}"/>
              </a:ext>
            </a:extLst>
          </p:cNvPr>
          <p:cNvGraphicFramePr>
            <a:graphicFrameLocks noGrp="1"/>
          </p:cNvGraphicFramePr>
          <p:nvPr>
            <p:extLst>
              <p:ext uri="{D42A27DB-BD31-4B8C-83A1-F6EECF244321}">
                <p14:modId xmlns:p14="http://schemas.microsoft.com/office/powerpoint/2010/main" val="1424867150"/>
              </p:ext>
            </p:extLst>
          </p:nvPr>
        </p:nvGraphicFramePr>
        <p:xfrm>
          <a:off x="-1" y="1237000"/>
          <a:ext cx="12192001" cy="5824650"/>
        </p:xfrm>
        <a:graphic>
          <a:graphicData uri="http://schemas.openxmlformats.org/drawingml/2006/table">
            <a:tbl>
              <a:tblPr firstRow="1" firstCol="1" bandRow="1">
                <a:tableStyleId>{93296810-A885-4BE3-A3E7-6D5BEEA58F35}</a:tableStyleId>
              </a:tblPr>
              <a:tblGrid>
                <a:gridCol w="2575316">
                  <a:extLst>
                    <a:ext uri="{9D8B030D-6E8A-4147-A177-3AD203B41FA5}">
                      <a16:colId xmlns:a16="http://schemas.microsoft.com/office/drawing/2014/main" val="525781018"/>
                    </a:ext>
                  </a:extLst>
                </a:gridCol>
                <a:gridCol w="2614434">
                  <a:extLst>
                    <a:ext uri="{9D8B030D-6E8A-4147-A177-3AD203B41FA5}">
                      <a16:colId xmlns:a16="http://schemas.microsoft.com/office/drawing/2014/main" val="2577120706"/>
                    </a:ext>
                  </a:extLst>
                </a:gridCol>
                <a:gridCol w="7002251">
                  <a:extLst>
                    <a:ext uri="{9D8B030D-6E8A-4147-A177-3AD203B41FA5}">
                      <a16:colId xmlns:a16="http://schemas.microsoft.com/office/drawing/2014/main" val="904599851"/>
                    </a:ext>
                  </a:extLst>
                </a:gridCol>
              </a:tblGrid>
              <a:tr h="383780">
                <a:tc>
                  <a:txBody>
                    <a:bodyPr/>
                    <a:lstStyle/>
                    <a:p>
                      <a:pPr marL="0" marR="0" algn="l">
                        <a:lnSpc>
                          <a:spcPct val="107000"/>
                        </a:lnSpc>
                        <a:spcBef>
                          <a:spcPts val="0"/>
                        </a:spcBef>
                        <a:spcAft>
                          <a:spcPts val="0"/>
                        </a:spcAft>
                      </a:pPr>
                      <a:r>
                        <a:rPr lang="en-US" sz="2800" dirty="0">
                          <a:solidFill>
                            <a:schemeClr val="bg1"/>
                          </a:solidFill>
                          <a:effectLst/>
                        </a:rPr>
                        <a:t>Command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ctr">
                        <a:lnSpc>
                          <a:spcPct val="107000"/>
                        </a:lnSpc>
                        <a:spcBef>
                          <a:spcPts val="0"/>
                        </a:spcBef>
                        <a:spcAft>
                          <a:spcPts val="0"/>
                        </a:spcAft>
                      </a:pPr>
                      <a:r>
                        <a:rPr lang="en-US" sz="2800" dirty="0">
                          <a:solidFill>
                            <a:schemeClr val="bg1"/>
                          </a:solidFill>
                          <a:effectLst/>
                        </a:rPr>
                        <a:t>Example</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ctr">
                        <a:lnSpc>
                          <a:spcPct val="107000"/>
                        </a:lnSpc>
                        <a:spcBef>
                          <a:spcPts val="0"/>
                        </a:spcBef>
                        <a:spcAft>
                          <a:spcPts val="0"/>
                        </a:spcAft>
                      </a:pPr>
                      <a:r>
                        <a:rPr lang="en-US" sz="2800" dirty="0">
                          <a:solidFill>
                            <a:schemeClr val="bg1"/>
                          </a:solidFill>
                          <a:effectLst/>
                        </a:rPr>
                        <a:t>Explanation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extLst>
                  <a:ext uri="{0D108BD9-81ED-4DB2-BD59-A6C34878D82A}">
                    <a16:rowId xmlns:a16="http://schemas.microsoft.com/office/drawing/2014/main" val="3475728120"/>
                  </a:ext>
                </a:extLst>
              </a:tr>
              <a:tr h="654445">
                <a:tc>
                  <a:txBody>
                    <a:bodyPr/>
                    <a:lstStyle/>
                    <a:p>
                      <a:pPr marL="0" marR="0">
                        <a:lnSpc>
                          <a:spcPct val="107000"/>
                        </a:lnSpc>
                        <a:spcBef>
                          <a:spcPts val="0"/>
                        </a:spcBef>
                        <a:spcAft>
                          <a:spcPts val="0"/>
                        </a:spcAft>
                      </a:pPr>
                      <a:r>
                        <a:rPr lang="en-US" sz="2000" u="sng">
                          <a:solidFill>
                            <a:srgbClr val="F9A169"/>
                          </a:solidFill>
                          <a:effectLst/>
                          <a:latin typeface="+mn-l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Cache Search</a:t>
                      </a:r>
                      <a:endParaRPr lang="en-US" sz="1800">
                        <a:solidFill>
                          <a:srgbClr val="F9A169"/>
                        </a:solidFill>
                        <a:effectLst/>
                        <a:latin typeface="+mn-lt"/>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cache:lifewire.com</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The latest cached version of</a:t>
                      </a:r>
                      <a:r>
                        <a:rPr lang="en-US" sz="2000" i="1">
                          <a:solidFill>
                            <a:srgbClr val="5E5E5E"/>
                          </a:solidFill>
                          <a:effectLst/>
                          <a:latin typeface="+mn-lt"/>
                          <a:ea typeface="Times New Roman" panose="02020603050405020304" pitchFamily="18" charset="0"/>
                          <a:cs typeface="Times New Roman" panose="02020603050405020304" pitchFamily="18" charset="0"/>
                        </a:rPr>
                        <a:t> lifewire.com</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530760025"/>
                  </a:ext>
                </a:extLst>
              </a:tr>
              <a:tr h="319795">
                <a:tc>
                  <a:txBody>
                    <a:bodyPr/>
                    <a:lstStyle/>
                    <a:p>
                      <a:pPr marL="0" marR="0">
                        <a:lnSpc>
                          <a:spcPct val="107000"/>
                        </a:lnSpc>
                        <a:spcBef>
                          <a:spcPts val="0"/>
                        </a:spcBef>
                        <a:spcAft>
                          <a:spcPts val="0"/>
                        </a:spcAft>
                      </a:pPr>
                      <a:r>
                        <a:rPr lang="en-US" sz="2000" u="sng">
                          <a:solidFill>
                            <a:srgbClr val="F9A169"/>
                          </a:solidFill>
                          <a:effectLst/>
                          <a:latin typeface="+mn-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Filetype Search</a:t>
                      </a:r>
                      <a:endParaRPr lang="en-US" sz="1800">
                        <a:solidFill>
                          <a:srgbClr val="F9A169"/>
                        </a:solidFill>
                        <a:effectLst/>
                        <a:latin typeface="+mn-lt"/>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filetype:pptx zoology</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Search all </a:t>
                      </a:r>
                      <a:r>
                        <a:rPr lang="en-US" sz="2000" u="sng">
                          <a:solidFill>
                            <a:srgbClr val="5E5E5E"/>
                          </a:solidFill>
                          <a:effectLst/>
                          <a:latin typeface="+mn-l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PPTX</a:t>
                      </a:r>
                      <a:r>
                        <a:rPr lang="en-US" sz="2000">
                          <a:solidFill>
                            <a:srgbClr val="5E5E5E"/>
                          </a:solidFill>
                          <a:effectLst/>
                          <a:latin typeface="+mn-lt"/>
                          <a:ea typeface="Times New Roman" panose="02020603050405020304" pitchFamily="18" charset="0"/>
                          <a:cs typeface="Times New Roman" panose="02020603050405020304" pitchFamily="18" charset="0"/>
                        </a:rPr>
                        <a:t> files that include the word </a:t>
                      </a:r>
                      <a:r>
                        <a:rPr lang="en-US" sz="2000" i="1">
                          <a:solidFill>
                            <a:srgbClr val="5E5E5E"/>
                          </a:solidFill>
                          <a:effectLst/>
                          <a:latin typeface="+mn-lt"/>
                          <a:ea typeface="Times New Roman" panose="02020603050405020304" pitchFamily="18" charset="0"/>
                          <a:cs typeface="Times New Roman" panose="02020603050405020304" pitchFamily="18" charset="0"/>
                        </a:rPr>
                        <a:t>zoology</a:t>
                      </a:r>
                      <a:r>
                        <a:rPr lang="en-US" sz="2000">
                          <a:solidFill>
                            <a:srgbClr val="5E5E5E"/>
                          </a:solidFill>
                          <a:effectLst/>
                          <a:latin typeface="+mn-lt"/>
                          <a:ea typeface="Times New Roman" panose="02020603050405020304" pitchFamily="18" charset="0"/>
                          <a:cs typeface="Times New Roman" panose="02020603050405020304" pitchFamily="18" charset="0"/>
                        </a:rPr>
                        <a:t> (not all file extensions are supported)</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812026450"/>
                  </a:ext>
                </a:extLst>
              </a:tr>
              <a:tr h="319795">
                <a:tc>
                  <a:txBody>
                    <a:bodyPr/>
                    <a:lstStyle/>
                    <a:p>
                      <a:pPr marL="0" marR="0">
                        <a:lnSpc>
                          <a:spcPct val="107000"/>
                        </a:lnSpc>
                        <a:spcBef>
                          <a:spcPts val="0"/>
                        </a:spcBef>
                        <a:spcAft>
                          <a:spcPts val="0"/>
                        </a:spcAft>
                      </a:pPr>
                      <a:r>
                        <a:rPr lang="en-US" sz="2000">
                          <a:solidFill>
                            <a:srgbClr val="F9A169"/>
                          </a:solidFill>
                          <a:effectLst/>
                          <a:latin typeface="+mn-lt"/>
                          <a:ea typeface="Times New Roman" panose="02020603050405020304" pitchFamily="18" charset="0"/>
                          <a:cs typeface="Times New Roman" panose="02020603050405020304" pitchFamily="18" charset="0"/>
                        </a:rPr>
                        <a:t>Title Search</a:t>
                      </a:r>
                      <a:endParaRPr lang="en-US" sz="1800">
                        <a:solidFill>
                          <a:srgbClr val="F9A169"/>
                        </a:solidFill>
                        <a:effectLst/>
                        <a:latin typeface="+mn-lt"/>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title:running</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Search for pages with </a:t>
                      </a:r>
                      <a:r>
                        <a:rPr lang="en-US" sz="2000" i="1">
                          <a:solidFill>
                            <a:srgbClr val="5E5E5E"/>
                          </a:solidFill>
                          <a:effectLst/>
                          <a:latin typeface="+mn-lt"/>
                          <a:ea typeface="Times New Roman" panose="02020603050405020304" pitchFamily="18" charset="0"/>
                          <a:cs typeface="Times New Roman" panose="02020603050405020304" pitchFamily="18" charset="0"/>
                        </a:rPr>
                        <a:t>running </a:t>
                      </a:r>
                      <a:r>
                        <a:rPr lang="en-US" sz="2000">
                          <a:solidFill>
                            <a:srgbClr val="5E5E5E"/>
                          </a:solidFill>
                          <a:effectLst/>
                          <a:latin typeface="+mn-lt"/>
                          <a:ea typeface="Times New Roman" panose="02020603050405020304" pitchFamily="18" charset="0"/>
                          <a:cs typeface="Times New Roman" panose="02020603050405020304" pitchFamily="18" charset="0"/>
                        </a:rPr>
                        <a:t>in the title; use </a:t>
                      </a:r>
                      <a:r>
                        <a:rPr lang="en-US" sz="2000" b="1">
                          <a:solidFill>
                            <a:srgbClr val="5E5E5E"/>
                          </a:solidFill>
                          <a:effectLst/>
                          <a:latin typeface="+mn-lt"/>
                          <a:ea typeface="Times New Roman" panose="02020603050405020304" pitchFamily="18" charset="0"/>
                          <a:cs typeface="Times New Roman" panose="02020603050405020304" pitchFamily="18" charset="0"/>
                        </a:rPr>
                        <a:t>allintitle</a:t>
                      </a:r>
                      <a:r>
                        <a:rPr lang="en-US" sz="2000">
                          <a:solidFill>
                            <a:srgbClr val="5E5E5E"/>
                          </a:solidFill>
                          <a:effectLst/>
                          <a:latin typeface="+mn-lt"/>
                          <a:ea typeface="Times New Roman" panose="02020603050405020304" pitchFamily="18" charset="0"/>
                          <a:cs typeface="Times New Roman" panose="02020603050405020304" pitchFamily="18" charset="0"/>
                        </a:rPr>
                        <a:t> to search multiple words</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091131084"/>
                  </a:ext>
                </a:extLst>
              </a:tr>
              <a:tr h="647187">
                <a:tc>
                  <a:txBody>
                    <a:bodyPr/>
                    <a:lstStyle/>
                    <a:p>
                      <a:pPr marL="0" marR="0">
                        <a:lnSpc>
                          <a:spcPct val="107000"/>
                        </a:lnSpc>
                        <a:spcBef>
                          <a:spcPts val="0"/>
                        </a:spcBef>
                        <a:spcAft>
                          <a:spcPts val="0"/>
                        </a:spcAft>
                      </a:pPr>
                      <a:r>
                        <a:rPr lang="en-US" sz="2000">
                          <a:solidFill>
                            <a:srgbClr val="F9A169"/>
                          </a:solidFill>
                          <a:effectLst/>
                          <a:latin typeface="+mn-lt"/>
                          <a:ea typeface="Times New Roman" panose="02020603050405020304" pitchFamily="18" charset="0"/>
                          <a:cs typeface="Times New Roman" panose="02020603050405020304" pitchFamily="18" charset="0"/>
                        </a:rPr>
                        <a:t>URL Search</a:t>
                      </a:r>
                      <a:endParaRPr lang="en-US" sz="1800">
                        <a:solidFill>
                          <a:srgbClr val="F9A169"/>
                        </a:solidFill>
                        <a:effectLst/>
                        <a:latin typeface="+mn-lt"/>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inurl:chewbacca</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2000" dirty="0">
                          <a:solidFill>
                            <a:srgbClr val="5E5E5E"/>
                          </a:solidFill>
                          <a:effectLst/>
                          <a:latin typeface="+mn-lt"/>
                          <a:ea typeface="Times New Roman" panose="02020603050405020304" pitchFamily="18" charset="0"/>
                          <a:cs typeface="Times New Roman" panose="02020603050405020304" pitchFamily="18" charset="0"/>
                        </a:rPr>
                        <a:t>Search for pages that include </a:t>
                      </a:r>
                      <a:r>
                        <a:rPr lang="en-US" sz="2000" b="1" dirty="0" err="1">
                          <a:solidFill>
                            <a:srgbClr val="5E5E5E"/>
                          </a:solidFill>
                          <a:effectLst/>
                          <a:latin typeface="+mn-lt"/>
                          <a:ea typeface="Times New Roman" panose="02020603050405020304" pitchFamily="18" charset="0"/>
                          <a:cs typeface="Times New Roman" panose="02020603050405020304" pitchFamily="18" charset="0"/>
                        </a:rPr>
                        <a:t>chewbacca</a:t>
                      </a:r>
                      <a:r>
                        <a:rPr lang="en-US" sz="2000" dirty="0">
                          <a:solidFill>
                            <a:srgbClr val="5E5E5E"/>
                          </a:solidFill>
                          <a:effectLst/>
                          <a:latin typeface="+mn-lt"/>
                          <a:ea typeface="Times New Roman" panose="02020603050405020304" pitchFamily="18" charset="0"/>
                          <a:cs typeface="Times New Roman" panose="02020603050405020304" pitchFamily="18" charset="0"/>
                        </a:rPr>
                        <a:t> in the URL; use </a:t>
                      </a:r>
                      <a:r>
                        <a:rPr lang="en-US" sz="2000" b="1" dirty="0" err="1">
                          <a:solidFill>
                            <a:srgbClr val="5E5E5E"/>
                          </a:solidFill>
                          <a:effectLst/>
                          <a:latin typeface="+mn-lt"/>
                          <a:ea typeface="Times New Roman" panose="02020603050405020304" pitchFamily="18" charset="0"/>
                          <a:cs typeface="Times New Roman" panose="02020603050405020304" pitchFamily="18" charset="0"/>
                        </a:rPr>
                        <a:t>allinurl</a:t>
                      </a:r>
                      <a:r>
                        <a:rPr lang="en-US" sz="2000" dirty="0">
                          <a:solidFill>
                            <a:srgbClr val="5E5E5E"/>
                          </a:solidFill>
                          <a:effectLst/>
                          <a:latin typeface="+mn-lt"/>
                          <a:ea typeface="Times New Roman" panose="02020603050405020304" pitchFamily="18" charset="0"/>
                          <a:cs typeface="Times New Roman" panose="02020603050405020304" pitchFamily="18" charset="0"/>
                        </a:rPr>
                        <a:t> to search multiple words</a:t>
                      </a:r>
                      <a:endParaRPr lang="en-US" sz="1800" dirty="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209939336"/>
                  </a:ext>
                </a:extLst>
              </a:tr>
              <a:tr h="959772">
                <a:tc>
                  <a:txBody>
                    <a:bodyPr/>
                    <a:lstStyle/>
                    <a:p>
                      <a:pPr marL="0" marR="0">
                        <a:lnSpc>
                          <a:spcPct val="107000"/>
                        </a:lnSpc>
                        <a:spcBef>
                          <a:spcPts val="0"/>
                        </a:spcBef>
                        <a:spcAft>
                          <a:spcPts val="0"/>
                        </a:spcAft>
                      </a:pPr>
                      <a:r>
                        <a:rPr lang="en-US" sz="2000">
                          <a:solidFill>
                            <a:srgbClr val="F9A169"/>
                          </a:solidFill>
                          <a:effectLst/>
                          <a:latin typeface="+mn-lt"/>
                          <a:ea typeface="Times New Roman" panose="02020603050405020304" pitchFamily="18" charset="0"/>
                          <a:cs typeface="Times New Roman" panose="02020603050405020304" pitchFamily="18" charset="0"/>
                        </a:rPr>
                        <a:t>Body Text Search</a:t>
                      </a:r>
                      <a:endParaRPr lang="en-US" sz="1800">
                        <a:solidFill>
                          <a:srgbClr val="F9A169"/>
                        </a:solidFill>
                        <a:effectLst/>
                        <a:latin typeface="+mn-lt"/>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intext:parlor</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Search for pages that include </a:t>
                      </a:r>
                      <a:r>
                        <a:rPr lang="en-US" sz="2000" i="1">
                          <a:solidFill>
                            <a:srgbClr val="5E5E5E"/>
                          </a:solidFill>
                          <a:effectLst/>
                          <a:latin typeface="+mn-lt"/>
                          <a:ea typeface="Times New Roman" panose="02020603050405020304" pitchFamily="18" charset="0"/>
                          <a:cs typeface="Times New Roman" panose="02020603050405020304" pitchFamily="18" charset="0"/>
                        </a:rPr>
                        <a:t>parlor</a:t>
                      </a:r>
                      <a:r>
                        <a:rPr lang="en-US" sz="2000">
                          <a:solidFill>
                            <a:srgbClr val="5E5E5E"/>
                          </a:solidFill>
                          <a:effectLst/>
                          <a:latin typeface="+mn-lt"/>
                          <a:ea typeface="Times New Roman" panose="02020603050405020304" pitchFamily="18" charset="0"/>
                          <a:cs typeface="Times New Roman" panose="02020603050405020304" pitchFamily="18" charset="0"/>
                        </a:rPr>
                        <a:t> in the body of the page (won't return pages that include the search in the title or URL but not the body); use </a:t>
                      </a:r>
                      <a:r>
                        <a:rPr lang="en-US" sz="2000" b="1">
                          <a:solidFill>
                            <a:srgbClr val="5E5E5E"/>
                          </a:solidFill>
                          <a:effectLst/>
                          <a:latin typeface="+mn-lt"/>
                          <a:ea typeface="Times New Roman" panose="02020603050405020304" pitchFamily="18" charset="0"/>
                          <a:cs typeface="Times New Roman" panose="02020603050405020304" pitchFamily="18" charset="0"/>
                        </a:rPr>
                        <a:t>allintext</a:t>
                      </a:r>
                      <a:r>
                        <a:rPr lang="en-US" sz="2000">
                          <a:solidFill>
                            <a:srgbClr val="5E5E5E"/>
                          </a:solidFill>
                          <a:effectLst/>
                          <a:latin typeface="+mn-lt"/>
                          <a:ea typeface="Times New Roman" panose="02020603050405020304" pitchFamily="18" charset="0"/>
                          <a:cs typeface="Times New Roman" panose="02020603050405020304" pitchFamily="18" charset="0"/>
                        </a:rPr>
                        <a:t> to search multiple words</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820499474"/>
                  </a:ext>
                </a:extLst>
              </a:tr>
              <a:tr h="858095">
                <a:tc>
                  <a:txBody>
                    <a:bodyPr/>
                    <a:lstStyle/>
                    <a:p>
                      <a:pPr marL="0" marR="0">
                        <a:lnSpc>
                          <a:spcPct val="107000"/>
                        </a:lnSpc>
                        <a:spcBef>
                          <a:spcPts val="0"/>
                        </a:spcBef>
                        <a:spcAft>
                          <a:spcPts val="0"/>
                        </a:spcAft>
                      </a:pPr>
                      <a:r>
                        <a:rPr lang="en-US" sz="2000">
                          <a:solidFill>
                            <a:srgbClr val="F9A169"/>
                          </a:solidFill>
                          <a:effectLst/>
                          <a:latin typeface="+mn-lt"/>
                          <a:ea typeface="Times New Roman" panose="02020603050405020304" pitchFamily="18" charset="0"/>
                          <a:cs typeface="Times New Roman" panose="02020603050405020304" pitchFamily="18" charset="0"/>
                        </a:rPr>
                        <a:t>Words by Proximity</a:t>
                      </a:r>
                      <a:endParaRPr lang="en-US" sz="1800">
                        <a:solidFill>
                          <a:srgbClr val="F9A169"/>
                        </a:solidFill>
                        <a:effectLst/>
                        <a:latin typeface="+mn-lt"/>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tech AROUND(3) android</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Search </a:t>
                      </a:r>
                      <a:r>
                        <a:rPr lang="en-US" sz="2000" i="1">
                          <a:solidFill>
                            <a:srgbClr val="5E5E5E"/>
                          </a:solidFill>
                          <a:effectLst/>
                          <a:latin typeface="+mn-lt"/>
                          <a:ea typeface="Times New Roman" panose="02020603050405020304" pitchFamily="18" charset="0"/>
                          <a:cs typeface="Times New Roman" panose="02020603050405020304" pitchFamily="18" charset="0"/>
                        </a:rPr>
                        <a:t>tech</a:t>
                      </a:r>
                      <a:r>
                        <a:rPr lang="en-US" sz="2000">
                          <a:solidFill>
                            <a:srgbClr val="5E5E5E"/>
                          </a:solidFill>
                          <a:effectLst/>
                          <a:latin typeface="+mn-lt"/>
                          <a:ea typeface="Times New Roman" panose="02020603050405020304" pitchFamily="18" charset="0"/>
                          <a:cs typeface="Times New Roman" panose="02020603050405020304" pitchFamily="18" charset="0"/>
                        </a:rPr>
                        <a:t> and </a:t>
                      </a:r>
                      <a:r>
                        <a:rPr lang="en-US" sz="2000" i="1">
                          <a:solidFill>
                            <a:srgbClr val="5E5E5E"/>
                          </a:solidFill>
                          <a:effectLst/>
                          <a:latin typeface="+mn-lt"/>
                          <a:ea typeface="Times New Roman" panose="02020603050405020304" pitchFamily="18" charset="0"/>
                          <a:cs typeface="Times New Roman" panose="02020603050405020304" pitchFamily="18" charset="0"/>
                        </a:rPr>
                        <a:t>android</a:t>
                      </a:r>
                      <a:r>
                        <a:rPr lang="en-US" sz="2000">
                          <a:solidFill>
                            <a:srgbClr val="5E5E5E"/>
                          </a:solidFill>
                          <a:effectLst/>
                          <a:latin typeface="+mn-lt"/>
                          <a:ea typeface="Times New Roman" panose="02020603050405020304" pitchFamily="18" charset="0"/>
                          <a:cs typeface="Times New Roman" panose="02020603050405020304" pitchFamily="18" charset="0"/>
                        </a:rPr>
                        <a:t>, but only show results where the terms are within three words of each other</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765248290"/>
                  </a:ext>
                </a:extLst>
              </a:tr>
              <a:tr h="989096">
                <a:tc>
                  <a:txBody>
                    <a:bodyPr/>
                    <a:lstStyle/>
                    <a:p>
                      <a:pPr marL="0" marR="0">
                        <a:lnSpc>
                          <a:spcPct val="107000"/>
                        </a:lnSpc>
                        <a:spcBef>
                          <a:spcPts val="0"/>
                        </a:spcBef>
                        <a:spcAft>
                          <a:spcPts val="0"/>
                        </a:spcAft>
                      </a:pPr>
                      <a:r>
                        <a:rPr lang="en-US" sz="2000" dirty="0">
                          <a:solidFill>
                            <a:srgbClr val="F9A169"/>
                          </a:solidFill>
                          <a:effectLst/>
                          <a:latin typeface="+mn-lt"/>
                          <a:ea typeface="Times New Roman" panose="02020603050405020304" pitchFamily="18" charset="0"/>
                          <a:cs typeface="Times New Roman" panose="02020603050405020304" pitchFamily="18" charset="0"/>
                        </a:rPr>
                        <a:t>Related Sites</a:t>
                      </a:r>
                      <a:endParaRPr lang="en-US" sz="1800" dirty="0">
                        <a:solidFill>
                          <a:srgbClr val="F9A169"/>
                        </a:solidFill>
                        <a:effectLst/>
                        <a:latin typeface="+mn-lt"/>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nSpc>
                          <a:spcPct val="107000"/>
                        </a:lnSpc>
                        <a:spcBef>
                          <a:spcPts val="0"/>
                        </a:spcBef>
                        <a:spcAft>
                          <a:spcPts val="0"/>
                        </a:spcAft>
                      </a:pPr>
                      <a:r>
                        <a:rPr lang="en-US" sz="2000">
                          <a:solidFill>
                            <a:srgbClr val="5E5E5E"/>
                          </a:solidFill>
                          <a:effectLst/>
                          <a:latin typeface="+mn-lt"/>
                          <a:ea typeface="Times New Roman" panose="02020603050405020304" pitchFamily="18" charset="0"/>
                          <a:cs typeface="Times New Roman" panose="02020603050405020304" pitchFamily="18" charset="0"/>
                        </a:rPr>
                        <a:t>related:engadget.com</a:t>
                      </a:r>
                      <a:endParaRPr lang="en-US" sz="180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nSpc>
                          <a:spcPct val="107000"/>
                        </a:lnSpc>
                        <a:spcBef>
                          <a:spcPts val="0"/>
                        </a:spcBef>
                        <a:spcAft>
                          <a:spcPts val="0"/>
                        </a:spcAft>
                      </a:pPr>
                      <a:r>
                        <a:rPr lang="en-US" sz="2000" dirty="0">
                          <a:solidFill>
                            <a:srgbClr val="5E5E5E"/>
                          </a:solidFill>
                          <a:effectLst/>
                          <a:latin typeface="+mn-lt"/>
                          <a:ea typeface="Times New Roman" panose="02020603050405020304" pitchFamily="18" charset="0"/>
                          <a:cs typeface="Times New Roman" panose="02020603050405020304" pitchFamily="18" charset="0"/>
                        </a:rPr>
                        <a:t>Find websites that have similar content as another one</a:t>
                      </a:r>
                      <a:endParaRPr lang="en-US" sz="1800" dirty="0">
                        <a:solidFill>
                          <a:srgbClr val="5E5E5E"/>
                        </a:solidFill>
                        <a:effectLst/>
                        <a:latin typeface="+mn-lt"/>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187752770"/>
                  </a:ext>
                </a:extLst>
              </a:tr>
            </a:tbl>
          </a:graphicData>
        </a:graphic>
      </p:graphicFrame>
    </p:spTree>
    <p:extLst>
      <p:ext uri="{BB962C8B-B14F-4D97-AF65-F5344CB8AC3E}">
        <p14:creationId xmlns:p14="http://schemas.microsoft.com/office/powerpoint/2010/main" val="201006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C72985-2794-641D-FA9D-630C95FF5508}"/>
              </a:ext>
            </a:extLst>
          </p:cNvPr>
          <p:cNvSpPr>
            <a:spLocks noGrp="1"/>
          </p:cNvSpPr>
          <p:nvPr>
            <p:ph type="pic" sz="quarter" idx="15"/>
          </p:nvPr>
        </p:nvSpPr>
        <p:spPr/>
      </p:sp>
      <p:pic>
        <p:nvPicPr>
          <p:cNvPr id="7" name="Online Media 6" title="12 Cool Google Search Tricks You Should Be Using!">
            <a:hlinkClick r:id="" action="ppaction://media"/>
            <a:extLst>
              <a:ext uri="{FF2B5EF4-FFF2-40B4-BE49-F238E27FC236}">
                <a16:creationId xmlns:a16="http://schemas.microsoft.com/office/drawing/2014/main" id="{2976F36B-017D-4F28-FC7F-E91D475CA3D9}"/>
              </a:ext>
            </a:extLst>
          </p:cNvPr>
          <p:cNvPicPr>
            <a:picLocks noRot="1" noChangeAspect="1"/>
          </p:cNvPicPr>
          <p:nvPr>
            <a:videoFile r:link="rId1"/>
          </p:nvPr>
        </p:nvPicPr>
        <p:blipFill>
          <a:blip r:embed="rId3"/>
          <a:stretch>
            <a:fillRect/>
          </a:stretch>
        </p:blipFill>
        <p:spPr>
          <a:xfrm>
            <a:off x="7372351" y="1223692"/>
            <a:ext cx="4917938" cy="4125548"/>
          </a:xfrm>
          <a:prstGeom prst="rect">
            <a:avLst/>
          </a:prstGeom>
        </p:spPr>
      </p:pic>
      <p:sp>
        <p:nvSpPr>
          <p:cNvPr id="4" name="Text Placeholder 3">
            <a:extLst>
              <a:ext uri="{FF2B5EF4-FFF2-40B4-BE49-F238E27FC236}">
                <a16:creationId xmlns:a16="http://schemas.microsoft.com/office/drawing/2014/main" id="{A0305757-EC31-36D4-810F-3313FC658A68}"/>
              </a:ext>
            </a:extLst>
          </p:cNvPr>
          <p:cNvSpPr>
            <a:spLocks noGrp="1"/>
          </p:cNvSpPr>
          <p:nvPr>
            <p:ph type="body" sz="quarter" idx="17"/>
          </p:nvPr>
        </p:nvSpPr>
        <p:spPr/>
        <p:txBody>
          <a:bodyPr/>
          <a:lstStyle/>
          <a:p>
            <a:pPr algn="just">
              <a:lnSpc>
                <a:spcPct val="150000"/>
              </a:lnSpc>
            </a:pPr>
            <a:r>
              <a:rPr lang="en-IE" sz="2000" dirty="0">
                <a:solidFill>
                  <a:schemeClr val="tx1"/>
                </a:solidFill>
              </a:rPr>
              <a:t>Take a look at the following video which highlights some tips and tricks to doing a good Google search. The video can also be viewed at this link:</a:t>
            </a:r>
          </a:p>
          <a:p>
            <a:pPr algn="just">
              <a:lnSpc>
                <a:spcPct val="150000"/>
              </a:lnSpc>
            </a:pPr>
            <a:r>
              <a:rPr lang="en-IE" sz="2000" dirty="0">
                <a:solidFill>
                  <a:srgbClr val="F9A169"/>
                </a:solidFill>
                <a:hlinkClick r:id="rId4">
                  <a:extLst>
                    <a:ext uri="{A12FA001-AC4F-418D-AE19-62706E023703}">
                      <ahyp:hlinkClr xmlns:ahyp="http://schemas.microsoft.com/office/drawing/2018/hyperlinkcolor" val="tx"/>
                    </a:ext>
                  </a:extLst>
                </a:hlinkClick>
              </a:rPr>
              <a:t>https://youtu.be/7ond5eF7L-I</a:t>
            </a:r>
            <a:endParaRPr lang="en-IE" sz="2000" dirty="0">
              <a:solidFill>
                <a:srgbClr val="F9A169"/>
              </a:solidFill>
            </a:endParaRPr>
          </a:p>
          <a:p>
            <a:endParaRPr lang="en-IE" sz="2800" dirty="0">
              <a:solidFill>
                <a:srgbClr val="0675AD"/>
              </a:solidFill>
            </a:endParaRPr>
          </a:p>
          <a:p>
            <a:endParaRPr lang="en-IE" sz="2800" dirty="0">
              <a:solidFill>
                <a:srgbClr val="0675AD"/>
              </a:solidFill>
            </a:endParaRPr>
          </a:p>
          <a:p>
            <a:endParaRPr lang="en-IE" dirty="0"/>
          </a:p>
        </p:txBody>
      </p:sp>
      <p:sp>
        <p:nvSpPr>
          <p:cNvPr id="5" name="Text Placeholder 4">
            <a:extLst>
              <a:ext uri="{FF2B5EF4-FFF2-40B4-BE49-F238E27FC236}">
                <a16:creationId xmlns:a16="http://schemas.microsoft.com/office/drawing/2014/main" id="{5C92E2B1-9C96-BDBC-8C8E-8DD7BA75E2AB}"/>
              </a:ext>
            </a:extLst>
          </p:cNvPr>
          <p:cNvSpPr>
            <a:spLocks noGrp="1"/>
          </p:cNvSpPr>
          <p:nvPr>
            <p:ph type="body" sz="quarter" idx="13"/>
          </p:nvPr>
        </p:nvSpPr>
        <p:spPr>
          <a:xfrm>
            <a:off x="447066" y="309491"/>
            <a:ext cx="11222614" cy="1110023"/>
          </a:xfrm>
        </p:spPr>
        <p:txBody>
          <a:bodyPr>
            <a:normAutofit/>
          </a:bodyPr>
          <a:lstStyle/>
          <a:p>
            <a:r>
              <a:rPr lang="en-IE" sz="3200" dirty="0">
                <a:solidFill>
                  <a:srgbClr val="8D5B98"/>
                </a:solidFill>
              </a:rPr>
              <a:t>Watch the Video:</a:t>
            </a:r>
          </a:p>
          <a:p>
            <a:r>
              <a:rPr lang="en-IE" sz="3200" dirty="0">
                <a:solidFill>
                  <a:srgbClr val="8D5B98"/>
                </a:solidFill>
              </a:rPr>
              <a:t>12 Google Search Tricks</a:t>
            </a:r>
          </a:p>
        </p:txBody>
      </p:sp>
      <p:pic>
        <p:nvPicPr>
          <p:cNvPr id="8" name="Graphic 7" descr="Mouse outline">
            <a:extLst>
              <a:ext uri="{FF2B5EF4-FFF2-40B4-BE49-F238E27FC236}">
                <a16:creationId xmlns:a16="http://schemas.microsoft.com/office/drawing/2014/main" id="{8AB9E757-7C27-FF90-A28C-4D75868B91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999002">
            <a:off x="7512121" y="237710"/>
            <a:ext cx="683699" cy="683699"/>
          </a:xfrm>
          <a:prstGeom prst="rect">
            <a:avLst/>
          </a:prstGeom>
        </p:spPr>
      </p:pic>
      <p:sp>
        <p:nvSpPr>
          <p:cNvPr id="9" name="TextBox 8">
            <a:extLst>
              <a:ext uri="{FF2B5EF4-FFF2-40B4-BE49-F238E27FC236}">
                <a16:creationId xmlns:a16="http://schemas.microsoft.com/office/drawing/2014/main" id="{4732B1FF-3B88-9DAC-5742-E280B617A4A4}"/>
              </a:ext>
            </a:extLst>
          </p:cNvPr>
          <p:cNvSpPr txBox="1"/>
          <p:nvPr/>
        </p:nvSpPr>
        <p:spPr>
          <a:xfrm>
            <a:off x="8201944" y="317950"/>
            <a:ext cx="2254720" cy="523220"/>
          </a:xfrm>
          <a:prstGeom prst="rect">
            <a:avLst/>
          </a:prstGeom>
          <a:noFill/>
        </p:spPr>
        <p:txBody>
          <a:bodyPr wrap="square" rtlCol="0">
            <a:spAutoFit/>
          </a:bodyPr>
          <a:lstStyle/>
          <a:p>
            <a:r>
              <a:rPr lang="hr-BA" sz="2800" b="1" dirty="0">
                <a:solidFill>
                  <a:srgbClr val="E78631"/>
                </a:solidFill>
              </a:rPr>
              <a:t>Click to watch</a:t>
            </a:r>
            <a:endParaRPr lang="en-US" sz="2800" b="1" dirty="0">
              <a:solidFill>
                <a:srgbClr val="E78631"/>
              </a:solidFill>
            </a:endParaRPr>
          </a:p>
        </p:txBody>
      </p:sp>
    </p:spTree>
    <p:extLst>
      <p:ext uri="{BB962C8B-B14F-4D97-AF65-F5344CB8AC3E}">
        <p14:creationId xmlns:p14="http://schemas.microsoft.com/office/powerpoint/2010/main" val="307311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6"/>
          </p:nvPr>
        </p:nvSpPr>
        <p:spPr>
          <a:xfrm>
            <a:off x="447065" y="952706"/>
            <a:ext cx="11102510" cy="4038015"/>
          </a:xfrm>
        </p:spPr>
        <p:txBody>
          <a:bodyPr/>
          <a:lstStyle/>
          <a:p>
            <a:pPr algn="just">
              <a:lnSpc>
                <a:spcPct val="150000"/>
              </a:lnSpc>
            </a:pPr>
            <a:r>
              <a:rPr lang="en-IE" sz="2000" dirty="0"/>
              <a:t>Using the information we have just given, try and perform a Google search for </a:t>
            </a:r>
          </a:p>
          <a:p>
            <a:pPr algn="just">
              <a:lnSpc>
                <a:spcPct val="150000"/>
              </a:lnSpc>
            </a:pPr>
            <a:r>
              <a:rPr lang="en-IE" sz="2000" dirty="0"/>
              <a:t>cafés in your area. You can utilise the search functions mentioned to narrow </a:t>
            </a:r>
          </a:p>
          <a:p>
            <a:pPr algn="just">
              <a:lnSpc>
                <a:spcPct val="150000"/>
              </a:lnSpc>
            </a:pPr>
            <a:r>
              <a:rPr lang="en-IE" sz="2000" dirty="0"/>
              <a:t>down your search and add your location. </a:t>
            </a:r>
          </a:p>
          <a:p>
            <a:pPr algn="just">
              <a:lnSpc>
                <a:spcPct val="150000"/>
              </a:lnSpc>
            </a:pPr>
            <a:r>
              <a:rPr lang="en-IE" sz="2000" dirty="0"/>
              <a:t>Try the following steps:</a:t>
            </a:r>
          </a:p>
          <a:p>
            <a:pPr marL="457200" indent="-457200" algn="just">
              <a:lnSpc>
                <a:spcPct val="150000"/>
              </a:lnSpc>
              <a:buAutoNum type="arabicPeriod"/>
            </a:pPr>
            <a:r>
              <a:rPr lang="en-IE" sz="2000" dirty="0"/>
              <a:t>Open your chosen search engine e.g. Google on your phone or computer.</a:t>
            </a:r>
          </a:p>
          <a:p>
            <a:pPr marL="457200" indent="-457200" algn="just">
              <a:lnSpc>
                <a:spcPct val="150000"/>
              </a:lnSpc>
              <a:buAutoNum type="arabicPeriod"/>
            </a:pPr>
            <a:r>
              <a:rPr lang="en-IE" sz="2000" dirty="0"/>
              <a:t>Into the search bar, type “cafés near me” with the quotation marks (“). Add your location to the end of the search.</a:t>
            </a:r>
          </a:p>
          <a:p>
            <a:pPr algn="just">
              <a:lnSpc>
                <a:spcPct val="150000"/>
              </a:lnSpc>
            </a:pPr>
            <a:r>
              <a:rPr lang="en-IE" sz="2000" dirty="0"/>
              <a:t>3.   Check out the results and browse each website. Tip: You can also browse the search Engine categories previously mentioned such as Maps, Images etc. to get even more information about the cafés in your area!</a:t>
            </a:r>
            <a:endParaRPr lang="en-RU" sz="2000" dirty="0"/>
          </a:p>
        </p:txBody>
      </p:sp>
      <p:sp>
        <p:nvSpPr>
          <p:cNvPr id="5" name="Text Placeholder 4">
            <a:extLst>
              <a:ext uri="{FF2B5EF4-FFF2-40B4-BE49-F238E27FC236}">
                <a16:creationId xmlns:a16="http://schemas.microsoft.com/office/drawing/2014/main" id="{0E3BD7E2-0D8E-D3CB-166D-A24701D710B7}"/>
              </a:ext>
            </a:extLst>
          </p:cNvPr>
          <p:cNvSpPr>
            <a:spLocks noGrp="1"/>
          </p:cNvSpPr>
          <p:nvPr>
            <p:ph type="body" sz="quarter" idx="18"/>
          </p:nvPr>
        </p:nvSpPr>
        <p:spPr>
          <a:xfrm>
            <a:off x="447065" y="309491"/>
            <a:ext cx="11097969" cy="738259"/>
          </a:xfrm>
        </p:spPr>
        <p:txBody>
          <a:bodyPr>
            <a:normAutofit/>
          </a:bodyPr>
          <a:lstStyle/>
          <a:p>
            <a:r>
              <a:rPr lang="en-IE" sz="3200" dirty="0"/>
              <a:t>Activity 1: Search For Yourself</a:t>
            </a:r>
          </a:p>
        </p:txBody>
      </p:sp>
    </p:spTree>
    <p:extLst>
      <p:ext uri="{BB962C8B-B14F-4D97-AF65-F5344CB8AC3E}">
        <p14:creationId xmlns:p14="http://schemas.microsoft.com/office/powerpoint/2010/main" val="1301037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15BF666-E248-E4E5-BE6C-170DA819D0A1}"/>
              </a:ext>
            </a:extLst>
          </p:cNvPr>
          <p:cNvSpPr>
            <a:spLocks noGrp="1"/>
          </p:cNvSpPr>
          <p:nvPr>
            <p:ph type="body" sz="quarter" idx="17"/>
          </p:nvPr>
        </p:nvSpPr>
        <p:spPr>
          <a:xfrm>
            <a:off x="447066" y="981365"/>
            <a:ext cx="7925409" cy="3642009"/>
          </a:xfrm>
        </p:spPr>
        <p:txBody>
          <a:bodyPr/>
          <a:lstStyle/>
          <a:p>
            <a:pPr algn="just">
              <a:lnSpc>
                <a:spcPct val="150000"/>
              </a:lnSpc>
            </a:pPr>
            <a:r>
              <a:rPr lang="en-IE" dirty="0">
                <a:solidFill>
                  <a:schemeClr val="tx1"/>
                </a:solidFill>
              </a:rPr>
              <a:t>Google have fantastic resources for adults wishing to develop their digital skills and learn more about using the internet. They have developed a Digital Skills course with video-based lessons that are easy to follow. Check out the link below for guidance with your digital skills:</a:t>
            </a:r>
          </a:p>
          <a:p>
            <a:r>
              <a:rPr lang="en-IE" sz="2800" dirty="0">
                <a:solidFill>
                  <a:srgbClr val="F9A169"/>
                </a:solidFill>
                <a:hlinkClick r:id="rId2">
                  <a:extLst>
                    <a:ext uri="{A12FA001-AC4F-418D-AE19-62706E023703}">
                      <ahyp:hlinkClr xmlns:ahyp="http://schemas.microsoft.com/office/drawing/2018/hyperlinkcolor" val="tx"/>
                    </a:ext>
                  </a:extLst>
                </a:hlinkClick>
              </a:rPr>
              <a:t>https://applieddigitalskills.withgoogle.com/en/learn</a:t>
            </a:r>
            <a:endParaRPr lang="en-IE" sz="2800" dirty="0">
              <a:solidFill>
                <a:srgbClr val="F9A169"/>
              </a:solidFill>
            </a:endParaRPr>
          </a:p>
          <a:p>
            <a:endParaRPr lang="en-IE" dirty="0"/>
          </a:p>
        </p:txBody>
      </p:sp>
      <p:sp>
        <p:nvSpPr>
          <p:cNvPr id="6" name="Text Placeholder 5">
            <a:extLst>
              <a:ext uri="{FF2B5EF4-FFF2-40B4-BE49-F238E27FC236}">
                <a16:creationId xmlns:a16="http://schemas.microsoft.com/office/drawing/2014/main" id="{30F30994-674A-6763-FE6F-298703675892}"/>
              </a:ext>
            </a:extLst>
          </p:cNvPr>
          <p:cNvSpPr>
            <a:spLocks noGrp="1"/>
          </p:cNvSpPr>
          <p:nvPr>
            <p:ph type="body" sz="quarter" idx="13"/>
          </p:nvPr>
        </p:nvSpPr>
        <p:spPr/>
        <p:txBody>
          <a:bodyPr/>
          <a:lstStyle/>
          <a:p>
            <a:r>
              <a:rPr lang="en-IE" dirty="0">
                <a:solidFill>
                  <a:srgbClr val="8D5B98"/>
                </a:solidFill>
              </a:rPr>
              <a:t>Digital Skills Courses</a:t>
            </a:r>
          </a:p>
        </p:txBody>
      </p:sp>
      <p:pic>
        <p:nvPicPr>
          <p:cNvPr id="14" name="Picture Placeholder 13" descr="A picture containing toy&#10;&#10;Description automatically generated">
            <a:extLst>
              <a:ext uri="{FF2B5EF4-FFF2-40B4-BE49-F238E27FC236}">
                <a16:creationId xmlns:a16="http://schemas.microsoft.com/office/drawing/2014/main" id="{E0C93939-E1D4-B37B-6618-DE531DCDC919}"/>
              </a:ext>
            </a:extLst>
          </p:cNvPr>
          <p:cNvPicPr>
            <a:picLocks noGrp="1" noChangeAspect="1"/>
          </p:cNvPicPr>
          <p:nvPr>
            <p:ph type="pic" sz="quarter" idx="15"/>
          </p:nvPr>
        </p:nvPicPr>
        <p:blipFill>
          <a:blip r:embed="rId3"/>
          <a:srcRect l="22410" r="22410"/>
          <a:stretch>
            <a:fillRect/>
          </a:stretch>
        </p:blipFill>
        <p:spPr>
          <a:xfrm>
            <a:off x="8802435" y="1223692"/>
            <a:ext cx="3389565" cy="4033653"/>
          </a:xfrm>
        </p:spPr>
      </p:pic>
    </p:spTree>
    <p:extLst>
      <p:ext uri="{BB962C8B-B14F-4D97-AF65-F5344CB8AC3E}">
        <p14:creationId xmlns:p14="http://schemas.microsoft.com/office/powerpoint/2010/main" val="1864874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02C8EE6-E941-D46D-AEFA-04A6F47A9787}"/>
              </a:ext>
            </a:extLst>
          </p:cNvPr>
          <p:cNvPicPr>
            <a:picLocks noGrp="1" noChangeAspect="1"/>
          </p:cNvPicPr>
          <p:nvPr>
            <p:ph type="pic" sz="quarter" idx="17"/>
          </p:nvPr>
        </p:nvPicPr>
        <p:blipFill>
          <a:blip r:embed="rId2"/>
          <a:srcRect l="8851" r="8851"/>
          <a:stretch>
            <a:fillRect/>
          </a:stretch>
        </p:blipFill>
        <p:spPr>
          <a:xfrm>
            <a:off x="6421438" y="1246188"/>
            <a:ext cx="5770562" cy="4667250"/>
          </a:xfrm>
        </p:spPr>
      </p:pic>
      <p:sp>
        <p:nvSpPr>
          <p:cNvPr id="11" name="Text Placeholder 10">
            <a:extLst>
              <a:ext uri="{FF2B5EF4-FFF2-40B4-BE49-F238E27FC236}">
                <a16:creationId xmlns:a16="http://schemas.microsoft.com/office/drawing/2014/main" id="{50915390-122F-A53F-E531-2B41875F0A70}"/>
              </a:ext>
            </a:extLst>
          </p:cNvPr>
          <p:cNvSpPr>
            <a:spLocks noGrp="1"/>
          </p:cNvSpPr>
          <p:nvPr>
            <p:ph type="body" sz="quarter" idx="27"/>
          </p:nvPr>
        </p:nvSpPr>
        <p:spPr>
          <a:xfrm>
            <a:off x="243256" y="1176938"/>
            <a:ext cx="5974371" cy="3251547"/>
          </a:xfrm>
        </p:spPr>
        <p:txBody>
          <a:bodyPr/>
          <a:lstStyle/>
          <a:p>
            <a:pPr marL="457200" indent="-457200" algn="just">
              <a:lnSpc>
                <a:spcPct val="150000"/>
              </a:lnSpc>
              <a:buFont typeface="+mj-lt"/>
              <a:buAutoNum type="arabicPeriod"/>
            </a:pPr>
            <a:r>
              <a:rPr lang="en-IE" b="1" dirty="0" err="1"/>
              <a:t>Diigo</a:t>
            </a:r>
            <a:r>
              <a:rPr lang="en-IE" dirty="0"/>
              <a:t> is a social website which enables users to bookmark and tag web pages.</a:t>
            </a:r>
          </a:p>
          <a:p>
            <a:pPr marL="457200" indent="-457200" algn="just">
              <a:lnSpc>
                <a:spcPct val="150000"/>
              </a:lnSpc>
              <a:buFont typeface="+mj-lt"/>
              <a:buAutoNum type="arabicPeriod"/>
            </a:pPr>
            <a:r>
              <a:rPr lang="en-IE" sz="2400" b="1" dirty="0"/>
              <a:t>Padlet</a:t>
            </a:r>
            <a:r>
              <a:rPr lang="en-IE" sz="2400" dirty="0"/>
              <a:t> is an online noticeboard. It is usually used by teachers for group research as it allows students to share information and collaborate.</a:t>
            </a:r>
          </a:p>
          <a:p>
            <a:pPr marL="457200" indent="-457200" algn="just">
              <a:lnSpc>
                <a:spcPct val="150000"/>
              </a:lnSpc>
              <a:buFont typeface="+mj-lt"/>
              <a:buAutoNum type="arabicPeriod"/>
            </a:pPr>
            <a:r>
              <a:rPr lang="en-IE" sz="2400" b="1" dirty="0"/>
              <a:t>Pearltrees </a:t>
            </a:r>
            <a:r>
              <a:rPr lang="en-IE" sz="2400" dirty="0"/>
              <a:t>is a visual and collaborative library that allows you to organise and share files, videos and images. </a:t>
            </a:r>
            <a:endParaRPr lang="en-IE" sz="2400" b="1" dirty="0"/>
          </a:p>
          <a:p>
            <a:endParaRPr lang="en-IE" sz="2400" b="1" dirty="0"/>
          </a:p>
          <a:p>
            <a:r>
              <a:rPr lang="en-IE" dirty="0"/>
              <a:t>	</a:t>
            </a:r>
            <a:endParaRPr lang="en-IE" b="1" dirty="0"/>
          </a:p>
        </p:txBody>
      </p:sp>
      <p:sp>
        <p:nvSpPr>
          <p:cNvPr id="3" name="Text Placeholder 2">
            <a:extLst>
              <a:ext uri="{FF2B5EF4-FFF2-40B4-BE49-F238E27FC236}">
                <a16:creationId xmlns:a16="http://schemas.microsoft.com/office/drawing/2014/main" id="{0D7FE636-C4F3-654B-9EC0-323D25C35B9B}"/>
              </a:ext>
            </a:extLst>
          </p:cNvPr>
          <p:cNvSpPr>
            <a:spLocks noGrp="1"/>
          </p:cNvSpPr>
          <p:nvPr>
            <p:ph type="body" sz="quarter" idx="18"/>
          </p:nvPr>
        </p:nvSpPr>
        <p:spPr>
          <a:xfrm>
            <a:off x="189891" y="157092"/>
            <a:ext cx="5770562" cy="1214508"/>
          </a:xfrm>
        </p:spPr>
        <p:txBody>
          <a:bodyPr/>
          <a:lstStyle/>
          <a:p>
            <a:pPr>
              <a:lnSpc>
                <a:spcPct val="100000"/>
              </a:lnSpc>
            </a:pPr>
            <a:r>
              <a:rPr lang="en-IE" dirty="0"/>
              <a:t>3 Digital Tools to Filter &amp; Organise Data</a:t>
            </a:r>
            <a:endParaRPr lang="en-RU" dirty="0"/>
          </a:p>
        </p:txBody>
      </p:sp>
    </p:spTree>
    <p:extLst>
      <p:ext uri="{BB962C8B-B14F-4D97-AF65-F5344CB8AC3E}">
        <p14:creationId xmlns:p14="http://schemas.microsoft.com/office/powerpoint/2010/main" val="3544790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7065" y="954475"/>
            <a:ext cx="11102510" cy="5205484"/>
          </a:xfrm>
        </p:spPr>
        <p:txBody>
          <a:bodyPr/>
          <a:lstStyle/>
          <a:p>
            <a:pPr algn="just">
              <a:lnSpc>
                <a:spcPct val="150000"/>
              </a:lnSpc>
            </a:pPr>
            <a:r>
              <a:rPr lang="en-US" sz="2200" dirty="0" err="1">
                <a:ea typeface="+mn-lt"/>
                <a:cs typeface="+mn-lt"/>
              </a:rPr>
              <a:t>Diigo</a:t>
            </a:r>
            <a:r>
              <a:rPr lang="en-US" sz="2200" dirty="0">
                <a:ea typeface="+mn-lt"/>
                <a:cs typeface="+mn-lt"/>
              </a:rPr>
              <a:t>  is  a  social  bookmarking  website  that  allows  signed-up  users  to </a:t>
            </a:r>
          </a:p>
          <a:p>
            <a:pPr algn="just">
              <a:lnSpc>
                <a:spcPct val="150000"/>
              </a:lnSpc>
            </a:pPr>
            <a:r>
              <a:rPr lang="en-US" sz="2200" dirty="0">
                <a:ea typeface="+mn-lt"/>
                <a:cs typeface="+mn-lt"/>
              </a:rPr>
              <a:t>bookmark and tag webpages. It also allows users to highlight any part of a </a:t>
            </a:r>
          </a:p>
          <a:p>
            <a:pPr algn="just">
              <a:lnSpc>
                <a:spcPct val="150000"/>
              </a:lnSpc>
            </a:pPr>
            <a:r>
              <a:rPr lang="en-US" sz="2200" dirty="0">
                <a:ea typeface="+mn-lt"/>
                <a:cs typeface="+mn-lt"/>
              </a:rPr>
              <a:t>webpage and attach sticky notes to specific highlights  or to a whole page. The name "</a:t>
            </a:r>
            <a:r>
              <a:rPr lang="en-US" sz="2200" dirty="0" err="1">
                <a:ea typeface="+mn-lt"/>
                <a:cs typeface="+mn-lt"/>
              </a:rPr>
              <a:t>Diigo</a:t>
            </a:r>
            <a:r>
              <a:rPr lang="en-US" sz="2200" dirty="0">
                <a:ea typeface="+mn-lt"/>
                <a:cs typeface="+mn-lt"/>
              </a:rPr>
              <a:t>" is an acronym from "Digest of Internet Information, Groups and Other stuff".</a:t>
            </a:r>
          </a:p>
          <a:p>
            <a:pPr algn="just">
              <a:lnSpc>
                <a:spcPct val="150000"/>
              </a:lnSpc>
            </a:pPr>
            <a:r>
              <a:rPr lang="en-US" sz="2200" dirty="0">
                <a:ea typeface="+mn-lt"/>
                <a:cs typeface="+mn-lt"/>
              </a:rPr>
              <a:t>These annotations can be kept private, shared with a group within </a:t>
            </a:r>
            <a:r>
              <a:rPr lang="en-US" sz="2200" dirty="0" err="1">
                <a:ea typeface="+mn-lt"/>
                <a:cs typeface="+mn-lt"/>
              </a:rPr>
              <a:t>Diigo</a:t>
            </a:r>
            <a:r>
              <a:rPr lang="en-US" sz="2200" dirty="0">
                <a:ea typeface="+mn-lt"/>
                <a:cs typeface="+mn-lt"/>
              </a:rPr>
              <a:t>, or be forwarded to someone else via a special link. </a:t>
            </a:r>
            <a:endParaRPr lang="en-US" sz="2200" dirty="0">
              <a:cs typeface="Calibri"/>
            </a:endParaRPr>
          </a:p>
          <a:p>
            <a:pPr algn="just">
              <a:lnSpc>
                <a:spcPct val="150000"/>
              </a:lnSpc>
            </a:pPr>
            <a:r>
              <a:rPr lang="en-US" sz="2200" dirty="0" err="1">
                <a:ea typeface="+mn-lt"/>
                <a:cs typeface="+mn-lt"/>
              </a:rPr>
              <a:t>Diigo</a:t>
            </a:r>
            <a:r>
              <a:rPr lang="en-US" sz="2200" dirty="0">
                <a:ea typeface="+mn-lt"/>
                <a:cs typeface="+mn-lt"/>
              </a:rPr>
              <a:t> can very effectively be used to help users learn how to manage online  content  using  the  various  </a:t>
            </a:r>
            <a:r>
              <a:rPr lang="en-US" sz="2200" dirty="0" err="1">
                <a:ea typeface="+mn-lt"/>
                <a:cs typeface="+mn-lt"/>
              </a:rPr>
              <a:t>Diigo</a:t>
            </a:r>
            <a:r>
              <a:rPr lang="en-US" sz="2200" dirty="0">
                <a:ea typeface="+mn-lt"/>
                <a:cs typeface="+mn-lt"/>
              </a:rPr>
              <a:t>  features.</a:t>
            </a:r>
            <a:endParaRPr lang="en-US" sz="2200" dirty="0"/>
          </a:p>
          <a:p>
            <a:pPr algn="just">
              <a:lnSpc>
                <a:spcPct val="150000"/>
              </a:lnSpc>
            </a:pPr>
            <a:r>
              <a:rPr lang="en-US" dirty="0">
                <a:solidFill>
                  <a:srgbClr val="F9A169"/>
                </a:solidFill>
                <a:cs typeface="Calibri"/>
              </a:rPr>
              <a:t>Tool Website: </a:t>
            </a:r>
            <a:r>
              <a:rPr lang="en-US" dirty="0" err="1">
                <a:solidFill>
                  <a:srgbClr val="F9A169"/>
                </a:solidFill>
                <a:hlinkClick r:id="rId2">
                  <a:extLst>
                    <a:ext uri="{A12FA001-AC4F-418D-AE19-62706E023703}">
                      <ahyp:hlinkClr xmlns:ahyp="http://schemas.microsoft.com/office/drawing/2018/hyperlinkcolor" val="tx"/>
                    </a:ext>
                  </a:extLst>
                </a:hlinkClick>
              </a:rPr>
              <a:t>Diigo</a:t>
            </a:r>
            <a:r>
              <a:rPr lang="en-US" dirty="0">
                <a:solidFill>
                  <a:srgbClr val="F9A169"/>
                </a:solidFill>
                <a:hlinkClick r:id="rId2">
                  <a:extLst>
                    <a:ext uri="{A12FA001-AC4F-418D-AE19-62706E023703}">
                      <ahyp:hlinkClr xmlns:ahyp="http://schemas.microsoft.com/office/drawing/2018/hyperlinkcolor" val="tx"/>
                    </a:ext>
                  </a:extLst>
                </a:hlinkClick>
              </a:rPr>
              <a:t> - Better reading and research with annotation ...</a:t>
            </a: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t>Tool 1: </a:t>
            </a:r>
            <a:r>
              <a:rPr lang="en-IE" dirty="0" err="1"/>
              <a:t>Diigo</a:t>
            </a:r>
            <a:endParaRPr lang="en-IE" dirty="0"/>
          </a:p>
          <a:p>
            <a:endParaRPr lang="en-IE" dirty="0"/>
          </a:p>
        </p:txBody>
      </p:sp>
      <p:pic>
        <p:nvPicPr>
          <p:cNvPr id="7" name="Picture 7" descr="Logo&#10;&#10;Description automatically generated">
            <a:extLst>
              <a:ext uri="{FF2B5EF4-FFF2-40B4-BE49-F238E27FC236}">
                <a16:creationId xmlns:a16="http://schemas.microsoft.com/office/drawing/2014/main" id="{5D71E69A-48C3-D5E3-A3D7-AA27775436AD}"/>
              </a:ext>
            </a:extLst>
          </p:cNvPr>
          <p:cNvPicPr>
            <a:picLocks noChangeAspect="1"/>
          </p:cNvPicPr>
          <p:nvPr/>
        </p:nvPicPr>
        <p:blipFill>
          <a:blip r:embed="rId3"/>
          <a:stretch>
            <a:fillRect/>
          </a:stretch>
        </p:blipFill>
        <p:spPr>
          <a:xfrm>
            <a:off x="7573344" y="431785"/>
            <a:ext cx="2199306" cy="1026329"/>
          </a:xfrm>
          <a:prstGeom prst="rect">
            <a:avLst/>
          </a:prstGeom>
        </p:spPr>
      </p:pic>
    </p:spTree>
    <p:extLst>
      <p:ext uri="{BB962C8B-B14F-4D97-AF65-F5344CB8AC3E}">
        <p14:creationId xmlns:p14="http://schemas.microsoft.com/office/powerpoint/2010/main" val="420073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2524" y="954475"/>
            <a:ext cx="11102510" cy="5205484"/>
          </a:xfrm>
        </p:spPr>
        <p:txBody>
          <a:bodyPr/>
          <a:lstStyle/>
          <a:p>
            <a:pPr algn="just">
              <a:lnSpc>
                <a:spcPct val="150000"/>
              </a:lnSpc>
            </a:pPr>
            <a:r>
              <a:rPr lang="en-IE" sz="2200" b="1" dirty="0">
                <a:cs typeface="Calibri"/>
              </a:rPr>
              <a:t>Pros for </a:t>
            </a:r>
            <a:r>
              <a:rPr lang="en-IE" sz="2200" b="1" dirty="0" err="1">
                <a:cs typeface="Calibri"/>
              </a:rPr>
              <a:t>Diigo</a:t>
            </a:r>
            <a:endParaRPr lang="en-IE" sz="2200" b="1" dirty="0">
              <a:cs typeface="Calibri"/>
            </a:endParaRPr>
          </a:p>
          <a:p>
            <a:pPr marL="342900" indent="-342900" algn="just">
              <a:lnSpc>
                <a:spcPct val="150000"/>
              </a:lnSpc>
              <a:buChar char="•"/>
            </a:pPr>
            <a:r>
              <a:rPr lang="en-IE" sz="2200" dirty="0">
                <a:ea typeface="+mn-lt"/>
                <a:cs typeface="+mn-lt"/>
              </a:rPr>
              <a:t>Collects and organizes online research results</a:t>
            </a:r>
          </a:p>
          <a:p>
            <a:pPr marL="342900" indent="-342900" algn="just">
              <a:lnSpc>
                <a:spcPct val="150000"/>
              </a:lnSpc>
              <a:buChar char="•"/>
            </a:pPr>
            <a:r>
              <a:rPr lang="en-IE" sz="2200" dirty="0">
                <a:ea typeface="+mn-lt"/>
                <a:cs typeface="+mn-lt"/>
              </a:rPr>
              <a:t>Suitable for report writing based on online content</a:t>
            </a:r>
          </a:p>
          <a:p>
            <a:pPr marL="342900" indent="-342900" algn="just">
              <a:lnSpc>
                <a:spcPct val="150000"/>
              </a:lnSpc>
              <a:buChar char="•"/>
            </a:pPr>
            <a:r>
              <a:rPr lang="en-IE" sz="2200" dirty="0">
                <a:ea typeface="+mn-lt"/>
                <a:cs typeface="+mn-lt"/>
              </a:rPr>
              <a:t>Users can have online conversations about the online materials themselves</a:t>
            </a:r>
            <a:endParaRPr lang="en-IE" sz="2200" dirty="0"/>
          </a:p>
          <a:p>
            <a:pPr algn="just">
              <a:lnSpc>
                <a:spcPct val="150000"/>
              </a:lnSpc>
            </a:pPr>
            <a:r>
              <a:rPr lang="en-IE" sz="2200" b="1" dirty="0">
                <a:cs typeface="Calibri"/>
              </a:rPr>
              <a:t>Cons for </a:t>
            </a:r>
            <a:r>
              <a:rPr lang="en-IE" sz="2200" b="1" dirty="0" err="1">
                <a:cs typeface="Calibri"/>
              </a:rPr>
              <a:t>Diigo</a:t>
            </a:r>
            <a:r>
              <a:rPr lang="en-IE" sz="2200" b="1" dirty="0">
                <a:cs typeface="Calibri"/>
              </a:rPr>
              <a:t>:</a:t>
            </a:r>
          </a:p>
          <a:p>
            <a:pPr marL="342900" indent="-342900" algn="just">
              <a:lnSpc>
                <a:spcPct val="150000"/>
              </a:lnSpc>
              <a:buChar char="•"/>
            </a:pPr>
            <a:r>
              <a:rPr lang="en-IE" sz="2200" dirty="0">
                <a:cs typeface="Calibri"/>
              </a:rPr>
              <a:t>Requires connection to the internet</a:t>
            </a:r>
          </a:p>
          <a:p>
            <a:pPr marL="342900" indent="-342900" algn="just">
              <a:lnSpc>
                <a:spcPct val="150000"/>
              </a:lnSpc>
              <a:buChar char="•"/>
            </a:pPr>
            <a:r>
              <a:rPr lang="en-IE" sz="2200" dirty="0">
                <a:cs typeface="Calibri"/>
              </a:rPr>
              <a:t>Some users report having issues with PDFs where they cannot be stored offline on the app</a:t>
            </a:r>
          </a:p>
          <a:p>
            <a:pPr marL="342900" indent="-342900" algn="just">
              <a:lnSpc>
                <a:spcPct val="150000"/>
              </a:lnSpc>
              <a:buChar char="•"/>
            </a:pPr>
            <a:r>
              <a:rPr lang="en-IE" sz="2200" dirty="0">
                <a:cs typeface="Calibri"/>
              </a:rPr>
              <a:t>Some users claim the platform is a bit confusing</a:t>
            </a:r>
          </a:p>
          <a:p>
            <a:endParaRPr lang="en-US" dirty="0">
              <a:hlinkClick r:id="rId2"/>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a:xfrm>
            <a:off x="351815" y="309492"/>
            <a:ext cx="11097969" cy="743132"/>
          </a:xfrm>
        </p:spPr>
        <p:txBody>
          <a:bodyPr/>
          <a:lstStyle/>
          <a:p>
            <a:r>
              <a:rPr lang="en-IE" dirty="0"/>
              <a:t>Pros &amp; Cons of </a:t>
            </a:r>
            <a:r>
              <a:rPr lang="en-IE" dirty="0" err="1"/>
              <a:t>Diigo</a:t>
            </a:r>
            <a:endParaRPr lang="en-IE" dirty="0"/>
          </a:p>
        </p:txBody>
      </p:sp>
      <p:pic>
        <p:nvPicPr>
          <p:cNvPr id="7" name="Picture 7" descr="Logo&#10;&#10;Description automatically generated">
            <a:extLst>
              <a:ext uri="{FF2B5EF4-FFF2-40B4-BE49-F238E27FC236}">
                <a16:creationId xmlns:a16="http://schemas.microsoft.com/office/drawing/2014/main" id="{5D71E69A-48C3-D5E3-A3D7-AA27775436AD}"/>
              </a:ext>
            </a:extLst>
          </p:cNvPr>
          <p:cNvPicPr>
            <a:picLocks noChangeAspect="1"/>
          </p:cNvPicPr>
          <p:nvPr/>
        </p:nvPicPr>
        <p:blipFill>
          <a:blip r:embed="rId3"/>
          <a:stretch>
            <a:fillRect/>
          </a:stretch>
        </p:blipFill>
        <p:spPr>
          <a:xfrm>
            <a:off x="7573344" y="431785"/>
            <a:ext cx="2199306" cy="1026329"/>
          </a:xfrm>
          <a:prstGeom prst="rect">
            <a:avLst/>
          </a:prstGeom>
        </p:spPr>
      </p:pic>
    </p:spTree>
    <p:extLst>
      <p:ext uri="{BB962C8B-B14F-4D97-AF65-F5344CB8AC3E}">
        <p14:creationId xmlns:p14="http://schemas.microsoft.com/office/powerpoint/2010/main" val="2888297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7065" y="1743076"/>
            <a:ext cx="11102510" cy="4067174"/>
          </a:xfrm>
        </p:spPr>
        <p:txBody>
          <a:bodyPr/>
          <a:lstStyle/>
          <a:p>
            <a:pPr algn="just">
              <a:lnSpc>
                <a:spcPct val="150000"/>
              </a:lnSpc>
            </a:pPr>
            <a:r>
              <a:rPr lang="en-GB" dirty="0">
                <a:ea typeface="Calibri" panose="020F0502020204030204" pitchFamily="34" charset="0"/>
                <a:cs typeface="Times New Roman" panose="02020603050405020304" pitchFamily="18" charset="0"/>
              </a:rPr>
              <a:t>To try </a:t>
            </a:r>
            <a:r>
              <a:rPr lang="en-GB" dirty="0" err="1">
                <a:ea typeface="Calibri" panose="020F0502020204030204" pitchFamily="34" charset="0"/>
                <a:cs typeface="Times New Roman" panose="02020603050405020304" pitchFamily="18" charset="0"/>
              </a:rPr>
              <a:t>Diigo</a:t>
            </a:r>
            <a:r>
              <a:rPr lang="en-GB" dirty="0">
                <a:ea typeface="Calibri" panose="020F0502020204030204" pitchFamily="34" charset="0"/>
                <a:cs typeface="Times New Roman" panose="02020603050405020304" pitchFamily="18" charset="0"/>
              </a:rPr>
              <a:t>, follow the instructions below:</a:t>
            </a:r>
          </a:p>
          <a:p>
            <a:pPr marL="457200" indent="-457200" algn="just">
              <a:lnSpc>
                <a:spcPct val="150000"/>
              </a:lnSpc>
              <a:buFont typeface="+mj-lt"/>
              <a:buAutoNum type="arabicPeriod"/>
            </a:pPr>
            <a:r>
              <a:rPr lang="en-GB" dirty="0">
                <a:ea typeface="Calibri" panose="020F0502020204030204" pitchFamily="34" charset="0"/>
                <a:cs typeface="Times New Roman" panose="02020603050405020304" pitchFamily="18" charset="0"/>
              </a:rPr>
              <a:t>Go to</a:t>
            </a:r>
            <a:r>
              <a:rPr lang="en-GB" dirty="0">
                <a:effectLst/>
                <a:ea typeface="Calibri" panose="020F0502020204030204" pitchFamily="34" charset="0"/>
                <a:cs typeface="Times New Roman" panose="02020603050405020304" pitchFamily="18" charset="0"/>
              </a:rPr>
              <a:t> </a:t>
            </a:r>
            <a:r>
              <a:rPr lang="en-GB" u="sng" dirty="0">
                <a:solidFill>
                  <a:srgbClr val="0563C1"/>
                </a:solidFill>
                <a:effectLst/>
                <a:ea typeface="Calibri" panose="020F0502020204030204" pitchFamily="34" charset="0"/>
                <a:cs typeface="Times New Roman" panose="02020603050405020304" pitchFamily="18" charset="0"/>
                <a:hlinkClick r:id="rId2"/>
              </a:rPr>
              <a:t>http://www.diigo.com/education</a:t>
            </a:r>
            <a:endParaRPr lang="en-GB" dirty="0">
              <a:effectLst/>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GB" sz="2400" dirty="0">
                <a:effectLst/>
                <a:ea typeface="Calibri" panose="020F0502020204030204" pitchFamily="34" charset="0"/>
                <a:cs typeface="Times New Roman" panose="02020603050405020304" pitchFamily="18" charset="0"/>
              </a:rPr>
              <a:t>Sign up for the free </a:t>
            </a:r>
            <a:r>
              <a:rPr lang="en-GB" sz="2400" dirty="0" err="1">
                <a:effectLst/>
                <a:ea typeface="Calibri" panose="020F0502020204030204" pitchFamily="34" charset="0"/>
                <a:cs typeface="Times New Roman" panose="02020603050405020304" pitchFamily="18" charset="0"/>
              </a:rPr>
              <a:t>Diigo</a:t>
            </a:r>
            <a:r>
              <a:rPr lang="en-GB" sz="2400" dirty="0">
                <a:effectLst/>
                <a:ea typeface="Calibri" panose="020F0502020204030204" pitchFamily="34" charset="0"/>
                <a:cs typeface="Times New Roman" panose="02020603050405020304" pitchFamily="18" charset="0"/>
              </a:rPr>
              <a:t> basic account with your personal email address</a:t>
            </a:r>
            <a:endParaRPr lang="en-GB" sz="2400" dirty="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GB" sz="2400" dirty="0">
                <a:effectLst/>
                <a:ea typeface="Calibri" panose="020F0502020204030204" pitchFamily="34" charset="0"/>
                <a:cs typeface="Times New Roman" panose="02020603050405020304" pitchFamily="18" charset="0"/>
              </a:rPr>
              <a:t>Activate your account using the email notification from </a:t>
            </a:r>
            <a:r>
              <a:rPr lang="en-GB" sz="2400" dirty="0" err="1">
                <a:effectLst/>
                <a:ea typeface="Calibri" panose="020F0502020204030204" pitchFamily="34" charset="0"/>
                <a:cs typeface="Times New Roman" panose="02020603050405020304" pitchFamily="18" charset="0"/>
              </a:rPr>
              <a:t>Diigo</a:t>
            </a:r>
            <a:endParaRPr lang="en-GB" sz="2400" dirty="0">
              <a:effectLst/>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en-GB" dirty="0">
                <a:ea typeface="Calibri" panose="020F0502020204030204" pitchFamily="34" charset="0"/>
                <a:cs typeface="Times New Roman" panose="02020603050405020304" pitchFamily="18" charset="0"/>
              </a:rPr>
              <a:t>You can then use the different groups on </a:t>
            </a:r>
            <a:r>
              <a:rPr lang="en-GB" dirty="0" err="1">
                <a:ea typeface="Calibri" panose="020F0502020204030204" pitchFamily="34" charset="0"/>
                <a:cs typeface="Times New Roman" panose="02020603050405020304" pitchFamily="18" charset="0"/>
              </a:rPr>
              <a:t>Diigo</a:t>
            </a:r>
            <a:r>
              <a:rPr lang="en-GB" dirty="0">
                <a:ea typeface="Calibri" panose="020F0502020204030204" pitchFamily="34" charset="0"/>
                <a:cs typeface="Times New Roman" panose="02020603050405020304" pitchFamily="18" charset="0"/>
              </a:rPr>
              <a:t> such as Teacher Console, Class Groups and Student Accounts</a:t>
            </a:r>
            <a:endParaRPr lang="en-US" dirty="0">
              <a:hlinkClick r:id="rId3"/>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noAutofit/>
          </a:bodyPr>
          <a:lstStyle/>
          <a:p>
            <a:pPr algn="just"/>
            <a:r>
              <a:rPr lang="en-IE" sz="3200" dirty="0"/>
              <a:t>Time for an activity</a:t>
            </a:r>
          </a:p>
          <a:p>
            <a:pPr algn="just"/>
            <a:r>
              <a:rPr lang="en-IE" sz="3200" dirty="0"/>
              <a:t>Try using </a:t>
            </a:r>
            <a:r>
              <a:rPr lang="en-IE" sz="3200" dirty="0" err="1"/>
              <a:t>Diigo</a:t>
            </a:r>
            <a:endParaRPr lang="en-IE" sz="3200" dirty="0"/>
          </a:p>
        </p:txBody>
      </p:sp>
      <p:pic>
        <p:nvPicPr>
          <p:cNvPr id="7" name="Picture 7" descr="Logo&#10;&#10;Description automatically generated">
            <a:extLst>
              <a:ext uri="{FF2B5EF4-FFF2-40B4-BE49-F238E27FC236}">
                <a16:creationId xmlns:a16="http://schemas.microsoft.com/office/drawing/2014/main" id="{5D71E69A-48C3-D5E3-A3D7-AA27775436AD}"/>
              </a:ext>
            </a:extLst>
          </p:cNvPr>
          <p:cNvPicPr>
            <a:picLocks noChangeAspect="1"/>
          </p:cNvPicPr>
          <p:nvPr/>
        </p:nvPicPr>
        <p:blipFill>
          <a:blip r:embed="rId4"/>
          <a:stretch>
            <a:fillRect/>
          </a:stretch>
        </p:blipFill>
        <p:spPr>
          <a:xfrm>
            <a:off x="7573344" y="431785"/>
            <a:ext cx="2199306" cy="1026329"/>
          </a:xfrm>
          <a:prstGeom prst="rect">
            <a:avLst/>
          </a:prstGeom>
        </p:spPr>
      </p:pic>
    </p:spTree>
    <p:extLst>
      <p:ext uri="{BB962C8B-B14F-4D97-AF65-F5344CB8AC3E}">
        <p14:creationId xmlns:p14="http://schemas.microsoft.com/office/powerpoint/2010/main" val="2336486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gn="just">
              <a:lnSpc>
                <a:spcPct val="150000"/>
              </a:lnSpc>
            </a:pPr>
            <a:r>
              <a:rPr lang="en-IE" sz="2400" dirty="0">
                <a:solidFill>
                  <a:schemeClr val="tx1"/>
                </a:solidFill>
              </a:rPr>
              <a:t>Check out this handy video to get you started with using </a:t>
            </a:r>
            <a:r>
              <a:rPr lang="en-IE" sz="2400" dirty="0" err="1">
                <a:solidFill>
                  <a:schemeClr val="tx1"/>
                </a:solidFill>
              </a:rPr>
              <a:t>Diigo</a:t>
            </a:r>
            <a:r>
              <a:rPr lang="en-IE" sz="2400" dirty="0">
                <a:solidFill>
                  <a:schemeClr val="tx1"/>
                </a:solidFill>
              </a:rPr>
              <a:t>:</a:t>
            </a:r>
          </a:p>
          <a:p>
            <a:pPr algn="just">
              <a:lnSpc>
                <a:spcPct val="150000"/>
              </a:lnSpc>
            </a:pPr>
            <a:r>
              <a:rPr lang="en-IE" sz="2400" dirty="0">
                <a:solidFill>
                  <a:srgbClr val="F8B601"/>
                </a:solidFill>
                <a:hlinkClick r:id="rId3">
                  <a:extLst>
                    <a:ext uri="{A12FA001-AC4F-418D-AE19-62706E023703}">
                      <ahyp:hlinkClr xmlns:ahyp="http://schemas.microsoft.com/office/drawing/2018/hyperlinkcolor" val="tx"/>
                    </a:ext>
                  </a:extLst>
                </a:hlinkClick>
              </a:rPr>
              <a:t>https://www.youtube.com/watch?v=kDUdWSuRdfI&amp;ab_channel=MsLamm1</a:t>
            </a:r>
            <a:endParaRPr lang="en-IE" sz="2400" dirty="0">
              <a:solidFill>
                <a:srgbClr val="F8B601"/>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p:txBody>
          <a:bodyPr>
            <a:normAutofit/>
          </a:bodyPr>
          <a:lstStyle/>
          <a:p>
            <a:r>
              <a:rPr lang="en-IE" sz="3200" dirty="0">
                <a:solidFill>
                  <a:srgbClr val="8D5B98"/>
                </a:solidFill>
              </a:rPr>
              <a:t>Video: Introduction to </a:t>
            </a:r>
            <a:r>
              <a:rPr lang="en-IE" sz="3200" dirty="0" err="1">
                <a:solidFill>
                  <a:srgbClr val="8D5B98"/>
                </a:solidFill>
              </a:rPr>
              <a:t>Diigo</a:t>
            </a:r>
            <a:endParaRPr lang="en-IE" sz="3200" dirty="0">
              <a:solidFill>
                <a:srgbClr val="8D5B98"/>
              </a:solidFill>
            </a:endParaRPr>
          </a:p>
        </p:txBody>
      </p:sp>
      <p:pic>
        <p:nvPicPr>
          <p:cNvPr id="11" name="Online Media 10" title="Intro to Diigo">
            <a:hlinkClick r:id="" action="ppaction://media"/>
            <a:extLst>
              <a:ext uri="{FF2B5EF4-FFF2-40B4-BE49-F238E27FC236}">
                <a16:creationId xmlns:a16="http://schemas.microsoft.com/office/drawing/2014/main" id="{9B76A5BA-3AC3-5A31-BC49-CA5F73A4EA3D}"/>
              </a:ext>
            </a:extLst>
          </p:cNvPr>
          <p:cNvPicPr>
            <a:picLocks noRot="1" noChangeAspect="1"/>
          </p:cNvPicPr>
          <p:nvPr>
            <a:videoFile r:link="rId1"/>
          </p:nvPr>
        </p:nvPicPr>
        <p:blipFill>
          <a:blip r:embed="rId4"/>
          <a:stretch>
            <a:fillRect/>
          </a:stretch>
        </p:blipFill>
        <p:spPr>
          <a:xfrm>
            <a:off x="7281748" y="1161454"/>
            <a:ext cx="4910253" cy="4158129"/>
          </a:xfrm>
          <a:prstGeom prst="rect">
            <a:avLst/>
          </a:prstGeom>
        </p:spPr>
      </p:pic>
    </p:spTree>
    <p:extLst>
      <p:ext uri="{BB962C8B-B14F-4D97-AF65-F5344CB8AC3E}">
        <p14:creationId xmlns:p14="http://schemas.microsoft.com/office/powerpoint/2010/main" val="8701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F063E7B-04B4-6B4B-B1D3-53A3974A8B17}"/>
              </a:ext>
            </a:extLst>
          </p:cNvPr>
          <p:cNvSpPr>
            <a:spLocks noGrp="1"/>
          </p:cNvSpPr>
          <p:nvPr>
            <p:ph type="body" sz="quarter" idx="16"/>
          </p:nvPr>
        </p:nvSpPr>
        <p:spPr>
          <a:xfrm>
            <a:off x="371404" y="815395"/>
            <a:ext cx="11102510" cy="4038015"/>
          </a:xfrm>
        </p:spPr>
        <p:txBody>
          <a:bodyPr/>
          <a:lstStyle/>
          <a:p>
            <a:pPr algn="just" rtl="0">
              <a:lnSpc>
                <a:spcPct val="150000"/>
              </a:lnSpc>
              <a:spcBef>
                <a:spcPts val="0"/>
              </a:spcBef>
              <a:spcAft>
                <a:spcPts val="0"/>
              </a:spcAft>
            </a:pPr>
            <a:r>
              <a:rPr lang="en-US" b="0" i="0" u="none" strike="noStrike" dirty="0" err="1">
                <a:solidFill>
                  <a:srgbClr val="142D55"/>
                </a:solidFill>
                <a:effectLst/>
                <a:latin typeface="Calibri" panose="020F0502020204030204" pitchFamily="34" charset="0"/>
              </a:rPr>
              <a:t>Pearltrees</a:t>
            </a:r>
            <a:r>
              <a:rPr lang="en-US" b="0" i="0" u="none" strike="noStrike" dirty="0">
                <a:solidFill>
                  <a:srgbClr val="142D55"/>
                </a:solidFill>
                <a:effectLst/>
                <a:latin typeface="Calibri" panose="020F0502020204030204" pitchFamily="34" charset="0"/>
              </a:rPr>
              <a:t> is a free, visual and collaborative library that lets you organize </a:t>
            </a:r>
          </a:p>
          <a:p>
            <a:pPr algn="just" rtl="0">
              <a:lnSpc>
                <a:spcPct val="150000"/>
              </a:lnSpc>
              <a:spcBef>
                <a:spcPts val="0"/>
              </a:spcBef>
              <a:spcAft>
                <a:spcPts val="0"/>
              </a:spcAft>
            </a:pPr>
            <a:r>
              <a:rPr lang="en-US" b="0" i="0" u="none" strike="noStrike" dirty="0">
                <a:solidFill>
                  <a:srgbClr val="142D55"/>
                </a:solidFill>
                <a:effectLst/>
                <a:latin typeface="Calibri" panose="020F0502020204030204" pitchFamily="34" charset="0"/>
              </a:rPr>
              <a:t>web pages, files, photos and notes to retrieve and share them anywhere</a:t>
            </a:r>
          </a:p>
          <a:p>
            <a:pPr algn="just" rtl="0">
              <a:lnSpc>
                <a:spcPct val="150000"/>
              </a:lnSpc>
              <a:spcBef>
                <a:spcPts val="0"/>
              </a:spcBef>
              <a:spcAft>
                <a:spcPts val="0"/>
              </a:spcAft>
            </a:pPr>
            <a:r>
              <a:rPr lang="en-US" b="0" i="0" u="none" strike="noStrike" dirty="0">
                <a:solidFill>
                  <a:srgbClr val="142D55"/>
                </a:solidFill>
                <a:effectLst/>
                <a:latin typeface="Calibri" panose="020F0502020204030204" pitchFamily="34" charset="0"/>
              </a:rPr>
              <a:t>easily. </a:t>
            </a:r>
            <a:r>
              <a:rPr lang="en-US" b="0" i="0" u="none" strike="noStrike" dirty="0" err="1">
                <a:solidFill>
                  <a:srgbClr val="142D55"/>
                </a:solidFill>
                <a:effectLst/>
                <a:latin typeface="Calibri" panose="020F0502020204030204" pitchFamily="34" charset="0"/>
              </a:rPr>
              <a:t>Pearltrees</a:t>
            </a:r>
            <a:r>
              <a:rPr lang="en-US" b="0" i="0" u="none" strike="noStrike" dirty="0">
                <a:solidFill>
                  <a:srgbClr val="142D55"/>
                </a:solidFill>
                <a:effectLst/>
                <a:latin typeface="Calibri" panose="020F0502020204030204" pitchFamily="34" charset="0"/>
              </a:rPr>
              <a:t> provides a structure for users to gather, share, and organize resources.  </a:t>
            </a:r>
            <a:endParaRPr lang="en-US" sz="3200" b="0" dirty="0">
              <a:effectLst/>
            </a:endParaRPr>
          </a:p>
          <a:p>
            <a:pPr algn="just" rtl="0">
              <a:lnSpc>
                <a:spcPct val="150000"/>
              </a:lnSpc>
              <a:spcBef>
                <a:spcPts val="1000"/>
              </a:spcBef>
              <a:spcAft>
                <a:spcPts val="0"/>
              </a:spcAft>
            </a:pPr>
            <a:r>
              <a:rPr lang="en-US" b="0" i="0" u="none" strike="noStrike" dirty="0">
                <a:solidFill>
                  <a:srgbClr val="142D55"/>
                </a:solidFill>
                <a:effectLst/>
                <a:latin typeface="Calibri" panose="020F0502020204030204" pitchFamily="34" charset="0"/>
              </a:rPr>
              <a:t>Your links, or “pearls”, are connected into  “trees” and can be easily embedded onto a website, blog, or Facebook/Twitter account.</a:t>
            </a:r>
            <a:endParaRPr lang="en-US" sz="3200" b="0" dirty="0">
              <a:effectLst/>
            </a:endParaRPr>
          </a:p>
          <a:p>
            <a:pPr algn="just" rtl="0">
              <a:lnSpc>
                <a:spcPct val="150000"/>
              </a:lnSpc>
              <a:spcBef>
                <a:spcPts val="1000"/>
              </a:spcBef>
              <a:spcAft>
                <a:spcPts val="0"/>
              </a:spcAft>
            </a:pPr>
            <a:r>
              <a:rPr lang="en-US" b="0" i="0" u="none" strike="noStrike" dirty="0" err="1">
                <a:solidFill>
                  <a:srgbClr val="142D55"/>
                </a:solidFill>
                <a:effectLst/>
                <a:latin typeface="Calibri" panose="020F0502020204030204" pitchFamily="34" charset="0"/>
              </a:rPr>
              <a:t>Pearltrees</a:t>
            </a:r>
            <a:r>
              <a:rPr lang="en-US" b="0" i="0" u="none" strike="noStrike" dirty="0">
                <a:solidFill>
                  <a:srgbClr val="142D55"/>
                </a:solidFill>
                <a:effectLst/>
                <a:latin typeface="Calibri" panose="020F0502020204030204" pitchFamily="34" charset="0"/>
              </a:rPr>
              <a:t> is a fantastic tool to help gather information and resources, as well as reinforce learning.</a:t>
            </a:r>
            <a:endParaRPr lang="en-US" sz="3200" b="0" dirty="0">
              <a:effectLst/>
            </a:endParaRPr>
          </a:p>
          <a:p>
            <a:pPr algn="just" rtl="0">
              <a:lnSpc>
                <a:spcPct val="150000"/>
              </a:lnSpc>
              <a:spcBef>
                <a:spcPts val="1000"/>
              </a:spcBef>
              <a:spcAft>
                <a:spcPts val="0"/>
              </a:spcAft>
            </a:pPr>
            <a:r>
              <a:rPr lang="en-US" b="0" i="0" u="none" strike="noStrike" dirty="0">
                <a:solidFill>
                  <a:srgbClr val="142D55"/>
                </a:solidFill>
                <a:effectLst/>
                <a:latin typeface="Calibri" panose="020F0502020204030204" pitchFamily="34" charset="0"/>
              </a:rPr>
              <a:t>Tool Website: </a:t>
            </a:r>
            <a:r>
              <a:rPr lang="en-US" b="0" i="0" u="sng" strike="noStrike" dirty="0" err="1">
                <a:solidFill>
                  <a:srgbClr val="0563C1"/>
                </a:solidFill>
                <a:effectLst/>
                <a:latin typeface="Calibri" panose="020F0502020204030204" pitchFamily="34" charset="0"/>
                <a:hlinkClick r:id="rId2"/>
              </a:rPr>
              <a:t>Pearltrees</a:t>
            </a:r>
            <a:endParaRPr lang="en-US" sz="3200" b="0" dirty="0">
              <a:effectLst/>
            </a:endParaRPr>
          </a:p>
          <a:p>
            <a:br>
              <a:rPr lang="en-US" dirty="0"/>
            </a:br>
            <a:endParaRPr lang="en-RU" dirty="0">
              <a:solidFill>
                <a:schemeClr val="tx1"/>
              </a:solidFill>
            </a:endParaRPr>
          </a:p>
        </p:txBody>
      </p:sp>
      <p:sp>
        <p:nvSpPr>
          <p:cNvPr id="6" name="Text Placeholder 5">
            <a:extLst>
              <a:ext uri="{FF2B5EF4-FFF2-40B4-BE49-F238E27FC236}">
                <a16:creationId xmlns:a16="http://schemas.microsoft.com/office/drawing/2014/main" id="{AAB0E2CD-E356-B9DD-6946-2D1B11085769}"/>
              </a:ext>
            </a:extLst>
          </p:cNvPr>
          <p:cNvSpPr>
            <a:spLocks noGrp="1"/>
          </p:cNvSpPr>
          <p:nvPr>
            <p:ph type="body" sz="quarter" idx="18"/>
          </p:nvPr>
        </p:nvSpPr>
        <p:spPr>
          <a:xfrm>
            <a:off x="318795" y="255532"/>
            <a:ext cx="11097969" cy="820793"/>
          </a:xfrm>
        </p:spPr>
        <p:txBody>
          <a:bodyPr/>
          <a:lstStyle/>
          <a:p>
            <a:r>
              <a:rPr lang="en-IE" dirty="0">
                <a:solidFill>
                  <a:srgbClr val="8D5B98"/>
                </a:solidFill>
              </a:rPr>
              <a:t>Tool 2: Pearltrees	</a:t>
            </a:r>
          </a:p>
        </p:txBody>
      </p:sp>
      <p:pic>
        <p:nvPicPr>
          <p:cNvPr id="1026" name="Picture 2" descr="Logo, company name&#10;&#10;Description automatically generated">
            <a:extLst>
              <a:ext uri="{FF2B5EF4-FFF2-40B4-BE49-F238E27FC236}">
                <a16:creationId xmlns:a16="http://schemas.microsoft.com/office/drawing/2014/main" id="{49C569C0-12B1-98F8-37B1-B6C1B3EB4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900" y="5010149"/>
            <a:ext cx="321056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410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A0DEB0F-01E0-8344-B663-229CCBC78CAA}"/>
              </a:ext>
            </a:extLst>
          </p:cNvPr>
          <p:cNvSpPr>
            <a:spLocks noGrp="1"/>
          </p:cNvSpPr>
          <p:nvPr>
            <p:ph type="body" sz="quarter" idx="13"/>
          </p:nvPr>
        </p:nvSpPr>
        <p:spPr>
          <a:xfrm>
            <a:off x="208941" y="166618"/>
            <a:ext cx="5789781" cy="848718"/>
          </a:xfrm>
        </p:spPr>
        <p:txBody>
          <a:bodyPr/>
          <a:lstStyle/>
          <a:p>
            <a:r>
              <a:rPr lang="en-IE" dirty="0"/>
              <a:t>Module 1 Overview</a:t>
            </a:r>
          </a:p>
        </p:txBody>
      </p:sp>
      <p:sp>
        <p:nvSpPr>
          <p:cNvPr id="14" name="Text Placeholder 13">
            <a:extLst>
              <a:ext uri="{FF2B5EF4-FFF2-40B4-BE49-F238E27FC236}">
                <a16:creationId xmlns:a16="http://schemas.microsoft.com/office/drawing/2014/main" id="{84C80B11-E721-BB2C-60A8-16EFA590CB46}"/>
              </a:ext>
            </a:extLst>
          </p:cNvPr>
          <p:cNvSpPr>
            <a:spLocks noGrp="1"/>
          </p:cNvSpPr>
          <p:nvPr>
            <p:ph type="body" sz="quarter" idx="16"/>
          </p:nvPr>
        </p:nvSpPr>
        <p:spPr>
          <a:xfrm>
            <a:off x="8278758" y="1176021"/>
            <a:ext cx="3240693" cy="950300"/>
          </a:xfrm>
        </p:spPr>
        <p:txBody>
          <a:bodyPr/>
          <a:lstStyle/>
          <a:p>
            <a:r>
              <a:rPr lang="en-US" sz="2000" dirty="0"/>
              <a:t>Browsing, searching, filtering data, information and digital content</a:t>
            </a:r>
          </a:p>
        </p:txBody>
      </p:sp>
      <p:sp>
        <p:nvSpPr>
          <p:cNvPr id="13" name="Text Placeholder 12">
            <a:extLst>
              <a:ext uri="{FF2B5EF4-FFF2-40B4-BE49-F238E27FC236}">
                <a16:creationId xmlns:a16="http://schemas.microsoft.com/office/drawing/2014/main" id="{680C324C-9436-0A7C-1236-8BD2702F168A}"/>
              </a:ext>
            </a:extLst>
          </p:cNvPr>
          <p:cNvSpPr>
            <a:spLocks noGrp="1"/>
          </p:cNvSpPr>
          <p:nvPr>
            <p:ph type="body" sz="quarter" idx="15"/>
          </p:nvPr>
        </p:nvSpPr>
        <p:spPr/>
        <p:txBody>
          <a:bodyPr/>
          <a:lstStyle/>
          <a:p>
            <a:r>
              <a:rPr lang="en-IE" dirty="0"/>
              <a:t>01</a:t>
            </a:r>
          </a:p>
        </p:txBody>
      </p:sp>
      <p:sp>
        <p:nvSpPr>
          <p:cNvPr id="15" name="Text Placeholder 14">
            <a:extLst>
              <a:ext uri="{FF2B5EF4-FFF2-40B4-BE49-F238E27FC236}">
                <a16:creationId xmlns:a16="http://schemas.microsoft.com/office/drawing/2014/main" id="{F6A85A95-0425-8375-EE94-55FD4F59886C}"/>
              </a:ext>
            </a:extLst>
          </p:cNvPr>
          <p:cNvSpPr>
            <a:spLocks noGrp="1"/>
          </p:cNvSpPr>
          <p:nvPr>
            <p:ph type="body" sz="quarter" idx="17"/>
          </p:nvPr>
        </p:nvSpPr>
        <p:spPr>
          <a:xfrm>
            <a:off x="8235639" y="2564508"/>
            <a:ext cx="3326929" cy="950300"/>
          </a:xfrm>
        </p:spPr>
        <p:txBody>
          <a:bodyPr/>
          <a:lstStyle/>
          <a:p>
            <a:r>
              <a:rPr lang="en-US" sz="2000" dirty="0"/>
              <a:t>Evaluating data, information and digital content</a:t>
            </a:r>
          </a:p>
        </p:txBody>
      </p:sp>
      <p:sp>
        <p:nvSpPr>
          <p:cNvPr id="16" name="Text Placeholder 15">
            <a:extLst>
              <a:ext uri="{FF2B5EF4-FFF2-40B4-BE49-F238E27FC236}">
                <a16:creationId xmlns:a16="http://schemas.microsoft.com/office/drawing/2014/main" id="{3B0E560C-168D-26E7-3862-1D7F4BF412A8}"/>
              </a:ext>
            </a:extLst>
          </p:cNvPr>
          <p:cNvSpPr>
            <a:spLocks noGrp="1"/>
          </p:cNvSpPr>
          <p:nvPr>
            <p:ph type="body" sz="quarter" idx="18"/>
          </p:nvPr>
        </p:nvSpPr>
        <p:spPr/>
        <p:txBody>
          <a:bodyPr/>
          <a:lstStyle/>
          <a:p>
            <a:r>
              <a:rPr lang="en-IE" dirty="0"/>
              <a:t>02</a:t>
            </a:r>
          </a:p>
        </p:txBody>
      </p:sp>
      <p:sp>
        <p:nvSpPr>
          <p:cNvPr id="17" name="Text Placeholder 16">
            <a:extLst>
              <a:ext uri="{FF2B5EF4-FFF2-40B4-BE49-F238E27FC236}">
                <a16:creationId xmlns:a16="http://schemas.microsoft.com/office/drawing/2014/main" id="{924F113E-D770-438D-FD64-F24A53747AD4}"/>
              </a:ext>
            </a:extLst>
          </p:cNvPr>
          <p:cNvSpPr>
            <a:spLocks noGrp="1"/>
          </p:cNvSpPr>
          <p:nvPr>
            <p:ph type="body" sz="quarter" idx="19"/>
          </p:nvPr>
        </p:nvSpPr>
        <p:spPr>
          <a:xfrm>
            <a:off x="8265310" y="3818342"/>
            <a:ext cx="3326928" cy="950300"/>
          </a:xfrm>
        </p:spPr>
        <p:txBody>
          <a:bodyPr/>
          <a:lstStyle/>
          <a:p>
            <a:r>
              <a:rPr lang="en-US" sz="2000" dirty="0"/>
              <a:t>Managing data, information and digital content</a:t>
            </a:r>
          </a:p>
        </p:txBody>
      </p:sp>
      <p:sp>
        <p:nvSpPr>
          <p:cNvPr id="18" name="Text Placeholder 17">
            <a:extLst>
              <a:ext uri="{FF2B5EF4-FFF2-40B4-BE49-F238E27FC236}">
                <a16:creationId xmlns:a16="http://schemas.microsoft.com/office/drawing/2014/main" id="{A58F9EFA-263A-EDEC-62E7-F4348136D19D}"/>
              </a:ext>
            </a:extLst>
          </p:cNvPr>
          <p:cNvSpPr>
            <a:spLocks noGrp="1"/>
          </p:cNvSpPr>
          <p:nvPr>
            <p:ph type="body" sz="quarter" idx="20"/>
          </p:nvPr>
        </p:nvSpPr>
        <p:spPr/>
        <p:txBody>
          <a:bodyPr/>
          <a:lstStyle/>
          <a:p>
            <a:r>
              <a:rPr lang="en-IE" dirty="0"/>
              <a:t>04</a:t>
            </a:r>
          </a:p>
        </p:txBody>
      </p:sp>
      <p:sp>
        <p:nvSpPr>
          <p:cNvPr id="19" name="Text Placeholder 18">
            <a:extLst>
              <a:ext uri="{FF2B5EF4-FFF2-40B4-BE49-F238E27FC236}">
                <a16:creationId xmlns:a16="http://schemas.microsoft.com/office/drawing/2014/main" id="{2BC5A265-29EB-74CE-1E0A-ABE025EA6305}"/>
              </a:ext>
            </a:extLst>
          </p:cNvPr>
          <p:cNvSpPr>
            <a:spLocks noGrp="1"/>
          </p:cNvSpPr>
          <p:nvPr>
            <p:ph type="body" sz="quarter" idx="21"/>
          </p:nvPr>
        </p:nvSpPr>
        <p:spPr>
          <a:xfrm>
            <a:off x="8280329" y="5221100"/>
            <a:ext cx="3239121" cy="950300"/>
          </a:xfrm>
        </p:spPr>
        <p:txBody>
          <a:bodyPr/>
          <a:lstStyle/>
          <a:p>
            <a:r>
              <a:rPr lang="en-US" sz="2000" dirty="0"/>
              <a:t>Overcoming language and cultural barriers to information and data literacy</a:t>
            </a:r>
          </a:p>
        </p:txBody>
      </p:sp>
      <p:sp>
        <p:nvSpPr>
          <p:cNvPr id="20" name="Text Placeholder 19">
            <a:extLst>
              <a:ext uri="{FF2B5EF4-FFF2-40B4-BE49-F238E27FC236}">
                <a16:creationId xmlns:a16="http://schemas.microsoft.com/office/drawing/2014/main" id="{DE8FA2B8-2B75-A87E-4005-EFB33414C903}"/>
              </a:ext>
            </a:extLst>
          </p:cNvPr>
          <p:cNvSpPr>
            <a:spLocks noGrp="1"/>
          </p:cNvSpPr>
          <p:nvPr>
            <p:ph type="body" sz="quarter" idx="22"/>
          </p:nvPr>
        </p:nvSpPr>
        <p:spPr/>
        <p:txBody>
          <a:bodyPr/>
          <a:lstStyle/>
          <a:p>
            <a:r>
              <a:rPr lang="en-IE" dirty="0"/>
              <a:t>03</a:t>
            </a:r>
          </a:p>
        </p:txBody>
      </p:sp>
      <p:sp>
        <p:nvSpPr>
          <p:cNvPr id="21" name="TextBox 20">
            <a:extLst>
              <a:ext uri="{FF2B5EF4-FFF2-40B4-BE49-F238E27FC236}">
                <a16:creationId xmlns:a16="http://schemas.microsoft.com/office/drawing/2014/main" id="{865777F6-3AD1-9C95-A586-2736F0CFB00A}"/>
              </a:ext>
            </a:extLst>
          </p:cNvPr>
          <p:cNvSpPr txBox="1"/>
          <p:nvPr/>
        </p:nvSpPr>
        <p:spPr>
          <a:xfrm>
            <a:off x="218661" y="807258"/>
            <a:ext cx="5704908" cy="5920852"/>
          </a:xfrm>
          <a:prstGeom prst="rect">
            <a:avLst/>
          </a:prstGeom>
          <a:noFill/>
        </p:spPr>
        <p:txBody>
          <a:bodyPr wrap="square" rtlCol="0">
            <a:spAutoFit/>
          </a:bodyPr>
          <a:lstStyle/>
          <a:p>
            <a:pPr algn="just">
              <a:lnSpc>
                <a:spcPct val="150000"/>
              </a:lnSpc>
            </a:pPr>
            <a:r>
              <a:rPr lang="en-US" dirty="0"/>
              <a:t>In </a:t>
            </a:r>
            <a:r>
              <a:rPr lang="hr-BA" dirty="0"/>
              <a:t>M</a:t>
            </a:r>
            <a:r>
              <a:rPr lang="en-US" dirty="0" err="1"/>
              <a:t>odule</a:t>
            </a:r>
            <a:r>
              <a:rPr lang="en-US" dirty="0"/>
              <a:t> </a:t>
            </a:r>
            <a:r>
              <a:rPr lang="hr-BA" dirty="0"/>
              <a:t>1</a:t>
            </a:r>
            <a:r>
              <a:rPr lang="en-IE" dirty="0"/>
              <a:t>, our </a:t>
            </a:r>
            <a:r>
              <a:rPr lang="en-US" dirty="0"/>
              <a:t>learners will find out how to articulate information needs, how to search for data, information and content in digital environments, and how to access and navigate between them.</a:t>
            </a:r>
          </a:p>
          <a:p>
            <a:pPr algn="just">
              <a:lnSpc>
                <a:spcPct val="150000"/>
              </a:lnSpc>
            </a:pPr>
            <a:endParaRPr lang="en-US" sz="1050" dirty="0"/>
          </a:p>
          <a:p>
            <a:pPr algn="just">
              <a:lnSpc>
                <a:spcPct val="150000"/>
              </a:lnSpc>
            </a:pPr>
            <a:r>
              <a:rPr lang="en-US" dirty="0"/>
              <a:t>To create and update personal search strategies, we will guide learners how to </a:t>
            </a:r>
            <a:r>
              <a:rPr lang="en-US" dirty="0" err="1"/>
              <a:t>analyse</a:t>
            </a:r>
            <a:r>
              <a:rPr lang="en-US" dirty="0"/>
              <a:t>, and critically evaluate the credibility and reliability of sources of data, information and digital content, and manage that information and digital content.</a:t>
            </a:r>
          </a:p>
          <a:p>
            <a:pPr algn="just">
              <a:lnSpc>
                <a:spcPct val="150000"/>
              </a:lnSpc>
            </a:pPr>
            <a:endParaRPr lang="en-US" sz="1050" dirty="0"/>
          </a:p>
          <a:p>
            <a:pPr algn="just">
              <a:lnSpc>
                <a:spcPct val="150000"/>
              </a:lnSpc>
            </a:pPr>
            <a:r>
              <a:rPr lang="en-US" dirty="0"/>
              <a:t>Importantly, learners will also understand  barriers such as overcoming language and cultural barriers that stand in the way of proficiency in information and data literacy.</a:t>
            </a:r>
          </a:p>
          <a:p>
            <a:endParaRPr lang="en-IE" dirty="0"/>
          </a:p>
        </p:txBody>
      </p:sp>
    </p:spTree>
    <p:extLst>
      <p:ext uri="{BB962C8B-B14F-4D97-AF65-F5344CB8AC3E}">
        <p14:creationId xmlns:p14="http://schemas.microsoft.com/office/powerpoint/2010/main" val="3339269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F063E7B-04B4-6B4B-B1D3-53A3974A8B17}"/>
              </a:ext>
            </a:extLst>
          </p:cNvPr>
          <p:cNvSpPr>
            <a:spLocks noGrp="1"/>
          </p:cNvSpPr>
          <p:nvPr>
            <p:ph type="body" sz="quarter" idx="16"/>
          </p:nvPr>
        </p:nvSpPr>
        <p:spPr>
          <a:xfrm>
            <a:off x="447065" y="962317"/>
            <a:ext cx="11102510" cy="4038015"/>
          </a:xfrm>
        </p:spPr>
        <p:txBody>
          <a:bodyPr/>
          <a:lstStyle/>
          <a:p>
            <a:pPr algn="just" rtl="0">
              <a:lnSpc>
                <a:spcPct val="150000"/>
              </a:lnSpc>
              <a:spcBef>
                <a:spcPts val="0"/>
              </a:spcBef>
              <a:spcAft>
                <a:spcPts val="0"/>
              </a:spcAft>
            </a:pPr>
            <a:r>
              <a:rPr lang="en-US" b="1" i="0" u="none" strike="noStrike" dirty="0">
                <a:solidFill>
                  <a:srgbClr val="142D55"/>
                </a:solidFill>
                <a:effectLst/>
                <a:latin typeface="Calibri" panose="020F0502020204030204" pitchFamily="34" charset="0"/>
              </a:rPr>
              <a:t>Pros for </a:t>
            </a:r>
            <a:r>
              <a:rPr lang="en-US" b="1" i="0" u="none" strike="noStrike" dirty="0" err="1">
                <a:solidFill>
                  <a:srgbClr val="142D55"/>
                </a:solidFill>
                <a:effectLst/>
                <a:latin typeface="Calibri" panose="020F0502020204030204" pitchFamily="34" charset="0"/>
              </a:rPr>
              <a:t>Pearltrees</a:t>
            </a:r>
            <a:r>
              <a:rPr lang="en-US" b="1" i="0" u="none" strike="noStrike" dirty="0">
                <a:solidFill>
                  <a:srgbClr val="142D55"/>
                </a:solidFill>
                <a:effectLst/>
                <a:latin typeface="Calibri" panose="020F0502020204030204" pitchFamily="34" charset="0"/>
              </a:rPr>
              <a:t>:</a:t>
            </a:r>
            <a:endParaRPr lang="en-US" sz="3200" b="0" dirty="0">
              <a:effectLst/>
            </a:endParaRPr>
          </a:p>
          <a:p>
            <a:pPr algn="just" rtl="0" fontAlgn="base">
              <a:lnSpc>
                <a:spcPct val="150000"/>
              </a:lnSpc>
              <a:spcBef>
                <a:spcPts val="1000"/>
              </a:spcBef>
              <a:spcAft>
                <a:spcPts val="0"/>
              </a:spcAft>
              <a:buFont typeface="Arial" panose="020B0604020202020204" pitchFamily="34" charset="0"/>
              <a:buChar char="•"/>
            </a:pPr>
            <a:r>
              <a:rPr lang="en-US" b="0" i="0" u="none" strike="noStrike" dirty="0">
                <a:solidFill>
                  <a:srgbClr val="142D55"/>
                </a:solidFill>
                <a:effectLst/>
                <a:latin typeface="Calibri" panose="020F0502020204030204" pitchFamily="34" charset="0"/>
              </a:rPr>
              <a:t>Great for </a:t>
            </a:r>
            <a:r>
              <a:rPr lang="en-US" b="0" i="0" u="none" strike="noStrike" dirty="0" err="1">
                <a:solidFill>
                  <a:srgbClr val="142D55"/>
                </a:solidFill>
                <a:effectLst/>
                <a:latin typeface="Calibri" panose="020F0502020204030204" pitchFamily="34" charset="0"/>
              </a:rPr>
              <a:t>visualising</a:t>
            </a:r>
            <a:r>
              <a:rPr lang="en-US" b="0" i="0" u="none" strike="noStrike" dirty="0">
                <a:solidFill>
                  <a:srgbClr val="142D55"/>
                </a:solidFill>
                <a:effectLst/>
                <a:latin typeface="Calibri" panose="020F0502020204030204" pitchFamily="34" charset="0"/>
              </a:rPr>
              <a:t> bookmarks</a:t>
            </a:r>
            <a:endParaRPr lang="en-US" b="0" i="0" u="none" strike="noStrike" dirty="0">
              <a:solidFill>
                <a:srgbClr val="142D55"/>
              </a:solidFill>
              <a:effectLst/>
              <a:latin typeface="Arial" panose="020B0604020202020204" pitchFamily="34" charset="0"/>
            </a:endParaRPr>
          </a:p>
          <a:p>
            <a:pPr algn="just" rtl="0" fontAlgn="base">
              <a:lnSpc>
                <a:spcPct val="150000"/>
              </a:lnSpc>
              <a:spcBef>
                <a:spcPts val="1000"/>
              </a:spcBef>
              <a:spcAft>
                <a:spcPts val="0"/>
              </a:spcAft>
              <a:buFont typeface="Arial" panose="020B0604020202020204" pitchFamily="34" charset="0"/>
              <a:buChar char="•"/>
            </a:pPr>
            <a:r>
              <a:rPr lang="en-US" b="0" i="0" u="none" strike="noStrike" dirty="0">
                <a:solidFill>
                  <a:srgbClr val="142D55"/>
                </a:solidFill>
                <a:effectLst/>
                <a:latin typeface="Calibri" panose="020F0502020204030204" pitchFamily="34" charset="0"/>
              </a:rPr>
              <a:t>Can add content easily from other tools</a:t>
            </a:r>
            <a:endParaRPr lang="en-US" b="0" i="0" u="none" strike="noStrike" dirty="0">
              <a:solidFill>
                <a:srgbClr val="142D55"/>
              </a:solidFill>
              <a:effectLst/>
              <a:latin typeface="Arial" panose="020B0604020202020204" pitchFamily="34" charset="0"/>
            </a:endParaRPr>
          </a:p>
          <a:p>
            <a:pPr algn="just" rtl="0" fontAlgn="base">
              <a:lnSpc>
                <a:spcPct val="150000"/>
              </a:lnSpc>
              <a:spcBef>
                <a:spcPts val="1000"/>
              </a:spcBef>
              <a:spcAft>
                <a:spcPts val="0"/>
              </a:spcAft>
              <a:buFont typeface="Arial" panose="020B0604020202020204" pitchFamily="34" charset="0"/>
              <a:buChar char="•"/>
            </a:pPr>
            <a:r>
              <a:rPr lang="en-US" b="0" i="0" u="none" strike="noStrike" dirty="0">
                <a:solidFill>
                  <a:srgbClr val="142D55"/>
                </a:solidFill>
                <a:effectLst/>
                <a:latin typeface="Calibri" panose="020F0502020204030204" pitchFamily="34" charset="0"/>
              </a:rPr>
              <a:t>Can be used to easily catalogue information from a variety of sources</a:t>
            </a:r>
          </a:p>
          <a:p>
            <a:pPr algn="just" rtl="0">
              <a:lnSpc>
                <a:spcPct val="150000"/>
              </a:lnSpc>
              <a:spcBef>
                <a:spcPts val="1000"/>
              </a:spcBef>
              <a:spcAft>
                <a:spcPts val="0"/>
              </a:spcAft>
            </a:pPr>
            <a:r>
              <a:rPr lang="en-US" b="1" i="0" u="none" strike="noStrike" dirty="0">
                <a:solidFill>
                  <a:srgbClr val="142D55"/>
                </a:solidFill>
                <a:effectLst/>
                <a:latin typeface="Calibri" panose="020F0502020204030204" pitchFamily="34" charset="0"/>
              </a:rPr>
              <a:t>Cons for </a:t>
            </a:r>
            <a:r>
              <a:rPr lang="en-US" b="1" i="0" u="none" strike="noStrike" dirty="0" err="1">
                <a:solidFill>
                  <a:srgbClr val="142D55"/>
                </a:solidFill>
                <a:effectLst/>
                <a:latin typeface="Calibri" panose="020F0502020204030204" pitchFamily="34" charset="0"/>
              </a:rPr>
              <a:t>Pearltrees</a:t>
            </a:r>
            <a:r>
              <a:rPr lang="en-US" b="1" i="0" u="none" strike="noStrike" dirty="0">
                <a:solidFill>
                  <a:srgbClr val="142D55"/>
                </a:solidFill>
                <a:effectLst/>
                <a:latin typeface="Calibri" panose="020F0502020204030204" pitchFamily="34" charset="0"/>
              </a:rPr>
              <a:t>:</a:t>
            </a:r>
            <a:endParaRPr lang="en-US" sz="3200" b="0" dirty="0">
              <a:effectLst/>
            </a:endParaRPr>
          </a:p>
          <a:p>
            <a:pPr algn="just" rtl="0" fontAlgn="base">
              <a:lnSpc>
                <a:spcPct val="150000"/>
              </a:lnSpc>
              <a:spcBef>
                <a:spcPts val="1000"/>
              </a:spcBef>
              <a:spcAft>
                <a:spcPts val="0"/>
              </a:spcAft>
              <a:buFont typeface="Arial" panose="020B0604020202020204" pitchFamily="34" charset="0"/>
              <a:buChar char="•"/>
            </a:pPr>
            <a:r>
              <a:rPr lang="en-US" b="0" i="0" u="none" strike="noStrike" dirty="0">
                <a:solidFill>
                  <a:srgbClr val="142D55"/>
                </a:solidFill>
                <a:effectLst/>
                <a:latin typeface="Calibri" panose="020F0502020204030204" pitchFamily="34" charset="0"/>
              </a:rPr>
              <a:t>Free version requires internet access</a:t>
            </a:r>
            <a:endParaRPr lang="en-US" b="0" i="0" u="none" strike="noStrike" dirty="0">
              <a:solidFill>
                <a:srgbClr val="142D55"/>
              </a:solidFill>
              <a:effectLst/>
              <a:latin typeface="Arial" panose="020B0604020202020204" pitchFamily="34" charset="0"/>
            </a:endParaRPr>
          </a:p>
          <a:p>
            <a:pPr algn="just" rtl="0" fontAlgn="base">
              <a:lnSpc>
                <a:spcPct val="150000"/>
              </a:lnSpc>
              <a:spcBef>
                <a:spcPts val="1000"/>
              </a:spcBef>
              <a:spcAft>
                <a:spcPts val="0"/>
              </a:spcAft>
              <a:buFont typeface="Arial" panose="020B0604020202020204" pitchFamily="34" charset="0"/>
              <a:buChar char="•"/>
            </a:pPr>
            <a:r>
              <a:rPr lang="en-US" b="0" i="0" u="none" strike="noStrike" dirty="0">
                <a:solidFill>
                  <a:srgbClr val="142D55"/>
                </a:solidFill>
                <a:effectLst/>
                <a:latin typeface="Calibri" panose="020F0502020204030204" pitchFamily="34" charset="0"/>
              </a:rPr>
              <a:t>Cannot have a private collection in the Free version</a:t>
            </a:r>
            <a:endParaRPr lang="en-US" b="0" i="0" u="none" strike="noStrike" dirty="0">
              <a:solidFill>
                <a:srgbClr val="142D55"/>
              </a:solidFill>
              <a:effectLst/>
              <a:latin typeface="Arial" panose="020B0604020202020204" pitchFamily="34" charset="0"/>
            </a:endParaRPr>
          </a:p>
          <a:p>
            <a:pPr algn="just" rtl="0" fontAlgn="base">
              <a:lnSpc>
                <a:spcPct val="150000"/>
              </a:lnSpc>
              <a:spcBef>
                <a:spcPts val="1000"/>
              </a:spcBef>
              <a:spcAft>
                <a:spcPts val="0"/>
              </a:spcAft>
              <a:buFont typeface="Arial" panose="020B0604020202020204" pitchFamily="34" charset="0"/>
              <a:buChar char="•"/>
            </a:pPr>
            <a:r>
              <a:rPr lang="en-US" b="0" i="0" u="none" strike="noStrike" dirty="0">
                <a:solidFill>
                  <a:srgbClr val="142D55"/>
                </a:solidFill>
                <a:effectLst/>
                <a:latin typeface="Calibri" panose="020F0502020204030204" pitchFamily="34" charset="0"/>
              </a:rPr>
              <a:t>Some users suggest there is a small learning curve to get a good feel for the tool</a:t>
            </a:r>
            <a:endParaRPr lang="en-US" b="0" i="0" u="none" strike="noStrike" dirty="0">
              <a:solidFill>
                <a:srgbClr val="142D55"/>
              </a:solidFill>
              <a:effectLst/>
              <a:latin typeface="Arial" panose="020B0604020202020204" pitchFamily="34" charset="0"/>
            </a:endParaRPr>
          </a:p>
          <a:p>
            <a:br>
              <a:rPr lang="en-US" b="0" dirty="0">
                <a:effectLst/>
              </a:rPr>
            </a:br>
            <a:br>
              <a:rPr lang="en-US" dirty="0"/>
            </a:br>
            <a:endParaRPr lang="en-RU" dirty="0">
              <a:solidFill>
                <a:schemeClr val="tx1"/>
              </a:solidFill>
            </a:endParaRPr>
          </a:p>
        </p:txBody>
      </p:sp>
      <p:sp>
        <p:nvSpPr>
          <p:cNvPr id="6" name="Text Placeholder 5">
            <a:extLst>
              <a:ext uri="{FF2B5EF4-FFF2-40B4-BE49-F238E27FC236}">
                <a16:creationId xmlns:a16="http://schemas.microsoft.com/office/drawing/2014/main" id="{AAB0E2CD-E356-B9DD-6946-2D1B11085769}"/>
              </a:ext>
            </a:extLst>
          </p:cNvPr>
          <p:cNvSpPr>
            <a:spLocks noGrp="1"/>
          </p:cNvSpPr>
          <p:nvPr>
            <p:ph type="body" sz="quarter" idx="18"/>
          </p:nvPr>
        </p:nvSpPr>
        <p:spPr>
          <a:xfrm>
            <a:off x="375945" y="255532"/>
            <a:ext cx="11097969" cy="725543"/>
          </a:xfrm>
        </p:spPr>
        <p:txBody>
          <a:bodyPr>
            <a:normAutofit/>
          </a:bodyPr>
          <a:lstStyle/>
          <a:p>
            <a:r>
              <a:rPr lang="en-IE" sz="3200" dirty="0">
                <a:solidFill>
                  <a:srgbClr val="8D5B98"/>
                </a:solidFill>
              </a:rPr>
              <a:t>Pearltrees Pros &amp; Cons	</a:t>
            </a:r>
          </a:p>
        </p:txBody>
      </p:sp>
      <p:pic>
        <p:nvPicPr>
          <p:cNvPr id="1026" name="Picture 2" descr="Logo, company name&#10;&#10;Description automatically generated">
            <a:extLst>
              <a:ext uri="{FF2B5EF4-FFF2-40B4-BE49-F238E27FC236}">
                <a16:creationId xmlns:a16="http://schemas.microsoft.com/office/drawing/2014/main" id="{49C569C0-12B1-98F8-37B1-B6C1B3EB4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120" y="-3463"/>
            <a:ext cx="3210560" cy="188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47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1D33D57-E739-744D-632D-2C929FD8AB05}"/>
              </a:ext>
            </a:extLst>
          </p:cNvPr>
          <p:cNvSpPr>
            <a:spLocks noGrp="1"/>
          </p:cNvSpPr>
          <p:nvPr>
            <p:ph type="pic" sz="quarter" idx="15"/>
          </p:nvPr>
        </p:nvSpPr>
        <p:spPr/>
      </p:sp>
      <p:sp>
        <p:nvSpPr>
          <p:cNvPr id="3" name="Text Placeholder 2">
            <a:extLst>
              <a:ext uri="{FF2B5EF4-FFF2-40B4-BE49-F238E27FC236}">
                <a16:creationId xmlns:a16="http://schemas.microsoft.com/office/drawing/2014/main" id="{18966138-F3D0-54B0-81B3-AA4970868E00}"/>
              </a:ext>
            </a:extLst>
          </p:cNvPr>
          <p:cNvSpPr>
            <a:spLocks noGrp="1"/>
          </p:cNvSpPr>
          <p:nvPr>
            <p:ph type="body" sz="quarter" idx="17"/>
          </p:nvPr>
        </p:nvSpPr>
        <p:spPr>
          <a:xfrm>
            <a:off x="447065" y="1419515"/>
            <a:ext cx="6212151" cy="3642009"/>
          </a:xfrm>
        </p:spPr>
        <p:txBody>
          <a:bodyPr/>
          <a:lstStyle/>
          <a:p>
            <a:pPr>
              <a:lnSpc>
                <a:spcPct val="150000"/>
              </a:lnSpc>
            </a:pPr>
            <a:r>
              <a:rPr lang="en-US" sz="2400" dirty="0">
                <a:solidFill>
                  <a:schemeClr val="tx1"/>
                </a:solidFill>
              </a:rPr>
              <a:t>Check out this handy video to get you started with using </a:t>
            </a:r>
            <a:r>
              <a:rPr lang="en-US" sz="2400" dirty="0" err="1">
                <a:solidFill>
                  <a:schemeClr val="tx1"/>
                </a:solidFill>
              </a:rPr>
              <a:t>Pearltrees</a:t>
            </a:r>
            <a:r>
              <a:rPr lang="en-US" sz="2400" dirty="0">
                <a:solidFill>
                  <a:schemeClr val="tx1"/>
                </a:solidFill>
              </a:rPr>
              <a:t>:</a:t>
            </a:r>
          </a:p>
          <a:p>
            <a:pPr>
              <a:lnSpc>
                <a:spcPct val="150000"/>
              </a:lnSpc>
            </a:pPr>
            <a:r>
              <a:rPr lang="en-IE" sz="2400" dirty="0">
                <a:solidFill>
                  <a:srgbClr val="8D5B98"/>
                </a:solidFill>
                <a:hlinkClick r:id="rId2">
                  <a:extLst>
                    <a:ext uri="{A12FA001-AC4F-418D-AE19-62706E023703}">
                      <ahyp:hlinkClr xmlns:ahyp="http://schemas.microsoft.com/office/drawing/2018/hyperlinkcolor" val="tx"/>
                    </a:ext>
                  </a:extLst>
                </a:hlinkClick>
              </a:rPr>
              <a:t>https://www.youtube.com/watch?v=1EP5nEdl-N8&amp;ab_channel=TheDigitalLearningConsultant</a:t>
            </a:r>
            <a:endParaRPr lang="en-US" sz="2400" dirty="0">
              <a:solidFill>
                <a:srgbClr val="8D5B98"/>
              </a:solidFill>
            </a:endParaRPr>
          </a:p>
          <a:p>
            <a:pPr>
              <a:lnSpc>
                <a:spcPct val="150000"/>
              </a:lnSpc>
            </a:pPr>
            <a:endParaRPr lang="en-US" sz="2400" dirty="0"/>
          </a:p>
          <a:p>
            <a:endParaRPr lang="en-IE" dirty="0"/>
          </a:p>
        </p:txBody>
      </p:sp>
      <p:sp>
        <p:nvSpPr>
          <p:cNvPr id="6" name="Text Placeholder 5">
            <a:extLst>
              <a:ext uri="{FF2B5EF4-FFF2-40B4-BE49-F238E27FC236}">
                <a16:creationId xmlns:a16="http://schemas.microsoft.com/office/drawing/2014/main" id="{52D70F6E-39C8-FDA0-6A6B-510F47E89693}"/>
              </a:ext>
            </a:extLst>
          </p:cNvPr>
          <p:cNvSpPr>
            <a:spLocks noGrp="1"/>
          </p:cNvSpPr>
          <p:nvPr>
            <p:ph type="body" sz="quarter" idx="13"/>
          </p:nvPr>
        </p:nvSpPr>
        <p:spPr/>
        <p:txBody>
          <a:bodyPr>
            <a:normAutofit/>
          </a:bodyPr>
          <a:lstStyle/>
          <a:p>
            <a:r>
              <a:rPr lang="en-IE" sz="3200" dirty="0">
                <a:solidFill>
                  <a:srgbClr val="8D5B98"/>
                </a:solidFill>
              </a:rPr>
              <a:t>Pearltrees Video Tutorial</a:t>
            </a:r>
          </a:p>
        </p:txBody>
      </p:sp>
      <p:pic>
        <p:nvPicPr>
          <p:cNvPr id="2050" name="Picture 2">
            <a:hlinkClick r:id="rId2"/>
            <a:extLst>
              <a:ext uri="{FF2B5EF4-FFF2-40B4-BE49-F238E27FC236}">
                <a16:creationId xmlns:a16="http://schemas.microsoft.com/office/drawing/2014/main" id="{8DCDE124-ED43-A214-7866-A5C4FB3FD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351" y="1223695"/>
            <a:ext cx="4821363" cy="418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190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41520AD-6B95-134A-2FA2-6773C4673333}"/>
              </a:ext>
            </a:extLst>
          </p:cNvPr>
          <p:cNvSpPr>
            <a:spLocks noGrp="1"/>
          </p:cNvSpPr>
          <p:nvPr>
            <p:ph type="pic" sz="quarter" idx="15"/>
          </p:nvPr>
        </p:nvSpPr>
        <p:spPr/>
      </p:sp>
      <p:sp>
        <p:nvSpPr>
          <p:cNvPr id="6" name="Text Placeholder 5">
            <a:extLst>
              <a:ext uri="{FF2B5EF4-FFF2-40B4-BE49-F238E27FC236}">
                <a16:creationId xmlns:a16="http://schemas.microsoft.com/office/drawing/2014/main" id="{AAB0E2CD-E356-B9DD-6946-2D1B11085769}"/>
              </a:ext>
            </a:extLst>
          </p:cNvPr>
          <p:cNvSpPr>
            <a:spLocks noGrp="1"/>
          </p:cNvSpPr>
          <p:nvPr>
            <p:ph type="body" sz="quarter" idx="17"/>
          </p:nvPr>
        </p:nvSpPr>
        <p:spPr>
          <a:xfrm>
            <a:off x="447065" y="426101"/>
            <a:ext cx="6629595" cy="993414"/>
          </a:xfrm>
        </p:spPr>
        <p:txBody>
          <a:bodyPr/>
          <a:lstStyle/>
          <a:p>
            <a:r>
              <a:rPr lang="en-IE" sz="3200" b="1" dirty="0">
                <a:solidFill>
                  <a:srgbClr val="8D5B98"/>
                </a:solidFill>
              </a:rPr>
              <a:t>Time for an Activity -</a:t>
            </a:r>
          </a:p>
          <a:p>
            <a:r>
              <a:rPr lang="en-IE" sz="3200" b="1" dirty="0">
                <a:solidFill>
                  <a:srgbClr val="8D5B98"/>
                </a:solidFill>
              </a:rPr>
              <a:t>Try creating a List on Pearltrees.</a:t>
            </a:r>
          </a:p>
        </p:txBody>
      </p:sp>
      <p:sp>
        <p:nvSpPr>
          <p:cNvPr id="5" name="Text Placeholder 4">
            <a:extLst>
              <a:ext uri="{FF2B5EF4-FFF2-40B4-BE49-F238E27FC236}">
                <a16:creationId xmlns:a16="http://schemas.microsoft.com/office/drawing/2014/main" id="{0F063E7B-04B4-6B4B-B1D3-53A3974A8B17}"/>
              </a:ext>
            </a:extLst>
          </p:cNvPr>
          <p:cNvSpPr>
            <a:spLocks noGrp="1"/>
          </p:cNvSpPr>
          <p:nvPr>
            <p:ph type="body" sz="quarter" idx="13"/>
          </p:nvPr>
        </p:nvSpPr>
        <p:spPr>
          <a:xfrm>
            <a:off x="456682" y="1755660"/>
            <a:ext cx="7477097" cy="4033653"/>
          </a:xfrm>
        </p:spPr>
        <p:txBody>
          <a:bodyPr>
            <a:normAutofit fontScale="85000" lnSpcReduction="10000"/>
          </a:bodyPr>
          <a:lstStyle/>
          <a:p>
            <a:pPr algn="just" rtl="0">
              <a:lnSpc>
                <a:spcPct val="160000"/>
              </a:lnSpc>
              <a:spcBef>
                <a:spcPts val="0"/>
              </a:spcBef>
              <a:spcAft>
                <a:spcPts val="0"/>
              </a:spcAft>
            </a:pPr>
            <a:r>
              <a:rPr lang="en-US" sz="2600" dirty="0">
                <a:solidFill>
                  <a:srgbClr val="142D55"/>
                </a:solidFill>
                <a:latin typeface="Calibri" panose="020F0502020204030204" pitchFamily="34" charset="0"/>
              </a:rPr>
              <a:t>To create a list on </a:t>
            </a:r>
            <a:r>
              <a:rPr lang="en-US" sz="2600" dirty="0" err="1">
                <a:solidFill>
                  <a:srgbClr val="142D55"/>
                </a:solidFill>
                <a:latin typeface="Calibri" panose="020F0502020204030204" pitchFamily="34" charset="0"/>
              </a:rPr>
              <a:t>Pearltrees</a:t>
            </a:r>
            <a:r>
              <a:rPr lang="en-US" sz="2600" dirty="0">
                <a:solidFill>
                  <a:srgbClr val="142D55"/>
                </a:solidFill>
                <a:latin typeface="Calibri" panose="020F0502020204030204" pitchFamily="34" charset="0"/>
              </a:rPr>
              <a:t>, follow these instructions:</a:t>
            </a:r>
          </a:p>
          <a:p>
            <a:pPr marL="457200" indent="-457200" algn="just" rtl="0">
              <a:lnSpc>
                <a:spcPct val="170000"/>
              </a:lnSpc>
              <a:spcBef>
                <a:spcPts val="0"/>
              </a:spcBef>
              <a:spcAft>
                <a:spcPts val="0"/>
              </a:spcAft>
              <a:buAutoNum type="arabicPeriod"/>
            </a:pPr>
            <a:r>
              <a:rPr lang="en-US" sz="2600" b="0" dirty="0">
                <a:solidFill>
                  <a:srgbClr val="142D55"/>
                </a:solidFill>
                <a:latin typeface="Calibri" panose="020F0502020204030204" pitchFamily="34" charset="0"/>
              </a:rPr>
              <a:t>Copy and paste </a:t>
            </a:r>
            <a:r>
              <a:rPr lang="en-US" sz="2600" b="0" i="0" u="none" strike="noStrike" dirty="0">
                <a:solidFill>
                  <a:srgbClr val="142D55"/>
                </a:solidFill>
                <a:effectLst/>
                <a:latin typeface="Calibri" panose="020F0502020204030204" pitchFamily="34" charset="0"/>
                <a:hlinkClick r:id="rId2"/>
              </a:rPr>
              <a:t>www.pearltrees.com</a:t>
            </a:r>
            <a:r>
              <a:rPr lang="en-US" sz="2600" b="0" i="0" u="none" strike="noStrike" dirty="0">
                <a:solidFill>
                  <a:srgbClr val="142D55"/>
                </a:solidFill>
                <a:effectLst/>
                <a:latin typeface="Calibri" panose="020F0502020204030204" pitchFamily="34" charset="0"/>
              </a:rPr>
              <a:t> into your web browser.</a:t>
            </a:r>
          </a:p>
          <a:p>
            <a:pPr marL="457200" indent="-457200" algn="just" rtl="0">
              <a:lnSpc>
                <a:spcPct val="170000"/>
              </a:lnSpc>
              <a:spcBef>
                <a:spcPts val="0"/>
              </a:spcBef>
              <a:spcAft>
                <a:spcPts val="0"/>
              </a:spcAft>
              <a:buAutoNum type="arabicPeriod"/>
            </a:pPr>
            <a:r>
              <a:rPr lang="en-US" sz="2600" b="0" dirty="0">
                <a:solidFill>
                  <a:srgbClr val="142D55"/>
                </a:solidFill>
                <a:latin typeface="Calibri" panose="020F0502020204030204" pitchFamily="34" charset="0"/>
              </a:rPr>
              <a:t>Sign up with your email address to </a:t>
            </a:r>
            <a:r>
              <a:rPr lang="en-US" sz="2600" b="0" dirty="0" err="1">
                <a:solidFill>
                  <a:srgbClr val="142D55"/>
                </a:solidFill>
                <a:latin typeface="Calibri" panose="020F0502020204030204" pitchFamily="34" charset="0"/>
              </a:rPr>
              <a:t>Pearltrees</a:t>
            </a:r>
            <a:r>
              <a:rPr lang="en-US" sz="2600" b="0" dirty="0">
                <a:solidFill>
                  <a:srgbClr val="142D55"/>
                </a:solidFill>
                <a:latin typeface="Calibri" panose="020F0502020204030204" pitchFamily="34" charset="0"/>
              </a:rPr>
              <a:t>.</a:t>
            </a:r>
          </a:p>
          <a:p>
            <a:pPr marL="457200" indent="-457200" algn="just" rtl="0">
              <a:lnSpc>
                <a:spcPct val="170000"/>
              </a:lnSpc>
              <a:spcBef>
                <a:spcPts val="0"/>
              </a:spcBef>
              <a:spcAft>
                <a:spcPts val="0"/>
              </a:spcAft>
              <a:buAutoNum type="arabicPeriod"/>
            </a:pPr>
            <a:r>
              <a:rPr lang="en-US" sz="2600" b="0" i="0" u="none" strike="noStrike" dirty="0">
                <a:solidFill>
                  <a:srgbClr val="142D55"/>
                </a:solidFill>
                <a:effectLst/>
                <a:latin typeface="Calibri" panose="020F0502020204030204" pitchFamily="34" charset="0"/>
              </a:rPr>
              <a:t>Watch the video tutorial to get started with using </a:t>
            </a:r>
            <a:r>
              <a:rPr lang="en-US" sz="2600" b="0" i="0" u="none" strike="noStrike" dirty="0" err="1">
                <a:solidFill>
                  <a:srgbClr val="142D55"/>
                </a:solidFill>
                <a:effectLst/>
                <a:latin typeface="Calibri" panose="020F0502020204030204" pitchFamily="34" charset="0"/>
              </a:rPr>
              <a:t>Pearltrees</a:t>
            </a:r>
            <a:r>
              <a:rPr lang="en-US" sz="2600" b="0" i="0" u="none" strike="noStrike" dirty="0">
                <a:solidFill>
                  <a:srgbClr val="142D55"/>
                </a:solidFill>
                <a:effectLst/>
                <a:latin typeface="Calibri" panose="020F0502020204030204" pitchFamily="34" charset="0"/>
              </a:rPr>
              <a:t> to make your own lists.</a:t>
            </a:r>
          </a:p>
          <a:p>
            <a:pPr marL="457200" indent="-457200" algn="just" rtl="0">
              <a:lnSpc>
                <a:spcPct val="170000"/>
              </a:lnSpc>
              <a:spcBef>
                <a:spcPts val="0"/>
              </a:spcBef>
              <a:spcAft>
                <a:spcPts val="0"/>
              </a:spcAft>
              <a:buAutoNum type="arabicPeriod"/>
            </a:pPr>
            <a:r>
              <a:rPr lang="en-US" sz="2600" b="0" dirty="0">
                <a:solidFill>
                  <a:srgbClr val="142D55"/>
                </a:solidFill>
                <a:latin typeface="Calibri" panose="020F0502020204030204" pitchFamily="34" charset="0"/>
              </a:rPr>
              <a:t>Create a list on </a:t>
            </a:r>
            <a:r>
              <a:rPr lang="en-US" sz="2600" b="0" dirty="0" err="1">
                <a:solidFill>
                  <a:srgbClr val="142D55"/>
                </a:solidFill>
                <a:latin typeface="Calibri" panose="020F0502020204030204" pitchFamily="34" charset="0"/>
              </a:rPr>
              <a:t>Pearltrees</a:t>
            </a:r>
            <a:r>
              <a:rPr lang="en-US" sz="2600" b="0" dirty="0">
                <a:solidFill>
                  <a:srgbClr val="142D55"/>
                </a:solidFill>
                <a:latin typeface="Calibri" panose="020F0502020204030204" pitchFamily="34" charset="0"/>
              </a:rPr>
              <a:t> about a topic you like and know about.</a:t>
            </a:r>
          </a:p>
          <a:p>
            <a:pPr rtl="0">
              <a:spcBef>
                <a:spcPts val="0"/>
              </a:spcBef>
              <a:spcAft>
                <a:spcPts val="0"/>
              </a:spcAft>
            </a:pPr>
            <a:endParaRPr lang="en-US" b="0" i="0" u="none" strike="noStrike" dirty="0">
              <a:solidFill>
                <a:srgbClr val="142D55"/>
              </a:solidFill>
              <a:effectLst/>
              <a:latin typeface="Calibri" panose="020F0502020204030204" pitchFamily="34" charset="0"/>
            </a:endParaRPr>
          </a:p>
          <a:p>
            <a:pPr rtl="0">
              <a:spcBef>
                <a:spcPts val="0"/>
              </a:spcBef>
              <a:spcAft>
                <a:spcPts val="0"/>
              </a:spcAft>
            </a:pPr>
            <a:endParaRPr lang="en-US" b="0" i="0" u="none" strike="noStrike" dirty="0">
              <a:solidFill>
                <a:srgbClr val="142D55"/>
              </a:solidFill>
              <a:effectLst/>
              <a:latin typeface="Calibri" panose="020F0502020204030204" pitchFamily="34" charset="0"/>
            </a:endParaRPr>
          </a:p>
        </p:txBody>
      </p:sp>
      <p:pic>
        <p:nvPicPr>
          <p:cNvPr id="7" name="Picture 6">
            <a:extLst>
              <a:ext uri="{FF2B5EF4-FFF2-40B4-BE49-F238E27FC236}">
                <a16:creationId xmlns:a16="http://schemas.microsoft.com/office/drawing/2014/main" id="{5A5BE5E7-12EE-47E9-A037-CD063223E8F8}"/>
              </a:ext>
            </a:extLst>
          </p:cNvPr>
          <p:cNvPicPr>
            <a:picLocks noChangeAspect="1"/>
          </p:cNvPicPr>
          <p:nvPr/>
        </p:nvPicPr>
        <p:blipFill rotWithShape="1">
          <a:blip r:embed="rId3"/>
          <a:srcRect r="1127"/>
          <a:stretch/>
        </p:blipFill>
        <p:spPr>
          <a:xfrm>
            <a:off x="8790899" y="1223694"/>
            <a:ext cx="3390941" cy="1488316"/>
          </a:xfrm>
          <a:prstGeom prst="rect">
            <a:avLst/>
          </a:prstGeom>
        </p:spPr>
      </p:pic>
      <p:pic>
        <p:nvPicPr>
          <p:cNvPr id="8" name="Picture 7">
            <a:extLst>
              <a:ext uri="{FF2B5EF4-FFF2-40B4-BE49-F238E27FC236}">
                <a16:creationId xmlns:a16="http://schemas.microsoft.com/office/drawing/2014/main" id="{79FF2D70-7CCA-4CF8-83A6-62693A08BBBD}"/>
              </a:ext>
            </a:extLst>
          </p:cNvPr>
          <p:cNvPicPr>
            <a:picLocks noChangeAspect="1"/>
          </p:cNvPicPr>
          <p:nvPr/>
        </p:nvPicPr>
        <p:blipFill rotWithShape="1">
          <a:blip r:embed="rId4"/>
          <a:srcRect l="1" t="1" r="35634" b="33009"/>
          <a:stretch/>
        </p:blipFill>
        <p:spPr>
          <a:xfrm>
            <a:off x="8790900" y="2820246"/>
            <a:ext cx="3378062" cy="2501499"/>
          </a:xfrm>
          <a:prstGeom prst="rect">
            <a:avLst/>
          </a:prstGeom>
        </p:spPr>
      </p:pic>
    </p:spTree>
    <p:extLst>
      <p:ext uri="{BB962C8B-B14F-4D97-AF65-F5344CB8AC3E}">
        <p14:creationId xmlns:p14="http://schemas.microsoft.com/office/powerpoint/2010/main" val="3572445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4D2B5D-ADDE-326E-E7B9-37B82956657E}"/>
              </a:ext>
            </a:extLst>
          </p:cNvPr>
          <p:cNvSpPr>
            <a:spLocks noGrp="1"/>
          </p:cNvSpPr>
          <p:nvPr>
            <p:ph type="body" sz="quarter" idx="16"/>
          </p:nvPr>
        </p:nvSpPr>
        <p:spPr>
          <a:xfrm>
            <a:off x="347274" y="1621941"/>
            <a:ext cx="11102510" cy="4038015"/>
          </a:xfrm>
        </p:spPr>
        <p:txBody>
          <a:bodyPr/>
          <a:lstStyle/>
          <a:p>
            <a:pPr algn="just" rtl="0">
              <a:lnSpc>
                <a:spcPct val="150000"/>
              </a:lnSpc>
              <a:spcBef>
                <a:spcPts val="0"/>
              </a:spcBef>
              <a:spcAft>
                <a:spcPts val="0"/>
              </a:spcAft>
            </a:pPr>
            <a:r>
              <a:rPr lang="en-US" b="0" i="0" u="none" strike="noStrike" dirty="0">
                <a:solidFill>
                  <a:srgbClr val="142D55"/>
                </a:solidFill>
                <a:effectLst/>
                <a:latin typeface="Calibri" panose="020F0502020204030204" pitchFamily="34" charset="0"/>
              </a:rPr>
              <a:t>Padlet is an online noticeboard, which can be used for making announcements, </a:t>
            </a:r>
          </a:p>
          <a:p>
            <a:pPr algn="just" rtl="0">
              <a:lnSpc>
                <a:spcPct val="150000"/>
              </a:lnSpc>
              <a:spcBef>
                <a:spcPts val="0"/>
              </a:spcBef>
              <a:spcAft>
                <a:spcPts val="0"/>
              </a:spcAft>
            </a:pPr>
            <a:r>
              <a:rPr lang="en-US" b="0" i="0" u="none" strike="noStrike" dirty="0">
                <a:solidFill>
                  <a:srgbClr val="142D55"/>
                </a:solidFill>
                <a:effectLst/>
                <a:latin typeface="Calibri" panose="020F0502020204030204" pitchFamily="34" charset="0"/>
              </a:rPr>
              <a:t>keeping notes and online brainstorming. Notes can contain links, videos, images or document files. When registered with Padlet, one can create as many “walls” or online notice boards as you like. </a:t>
            </a:r>
            <a:endParaRPr lang="en-US" sz="3200" b="0" dirty="0">
              <a:effectLst/>
            </a:endParaRPr>
          </a:p>
          <a:p>
            <a:pPr algn="just" rtl="0">
              <a:lnSpc>
                <a:spcPct val="150000"/>
              </a:lnSpc>
              <a:spcBef>
                <a:spcPts val="1000"/>
              </a:spcBef>
              <a:spcAft>
                <a:spcPts val="0"/>
              </a:spcAft>
            </a:pPr>
            <a:r>
              <a:rPr lang="en-US" b="0" i="0" u="none" strike="noStrike" dirty="0">
                <a:solidFill>
                  <a:srgbClr val="142D55"/>
                </a:solidFill>
                <a:effectLst/>
                <a:latin typeface="Calibri" panose="020F0502020204030204" pitchFamily="34" charset="0"/>
              </a:rPr>
              <a:t>As a creator of a wall, you can moderate all notes before they appear, and privacy settings can be adjusted at any time. Padlet is great for group research, as it allows users to share their ideas with each other encouraging creativity. </a:t>
            </a:r>
          </a:p>
          <a:p>
            <a:pPr algn="just" rtl="0">
              <a:lnSpc>
                <a:spcPct val="150000"/>
              </a:lnSpc>
              <a:spcBef>
                <a:spcPts val="1000"/>
              </a:spcBef>
              <a:spcAft>
                <a:spcPts val="0"/>
              </a:spcAft>
            </a:pPr>
            <a:r>
              <a:rPr lang="en-US" b="0" i="0" u="none" strike="noStrike" dirty="0">
                <a:solidFill>
                  <a:srgbClr val="142D55"/>
                </a:solidFill>
                <a:effectLst/>
                <a:latin typeface="Calibri" panose="020F0502020204030204" pitchFamily="34" charset="0"/>
              </a:rPr>
              <a:t>Tool Website: </a:t>
            </a:r>
            <a:r>
              <a:rPr lang="en-US" b="0" i="0" u="sng" strike="noStrike" dirty="0">
                <a:solidFill>
                  <a:srgbClr val="0563C1"/>
                </a:solidFill>
                <a:effectLst/>
                <a:latin typeface="Calibri" panose="020F0502020204030204" pitchFamily="34" charset="0"/>
                <a:hlinkClick r:id="rId2"/>
              </a:rPr>
              <a:t>Padlet: You are beautiful</a:t>
            </a:r>
            <a:endParaRPr lang="en-US" sz="3200" b="0" dirty="0">
              <a:effectLst/>
            </a:endParaRPr>
          </a:p>
          <a:p>
            <a:br>
              <a:rPr lang="en-US" dirty="0"/>
            </a:br>
            <a:endParaRPr lang="en-IE" dirty="0"/>
          </a:p>
        </p:txBody>
      </p:sp>
      <p:sp>
        <p:nvSpPr>
          <p:cNvPr id="5" name="Text Placeholder 4">
            <a:extLst>
              <a:ext uri="{FF2B5EF4-FFF2-40B4-BE49-F238E27FC236}">
                <a16:creationId xmlns:a16="http://schemas.microsoft.com/office/drawing/2014/main" id="{0BCDC2D0-DFE8-A241-1121-7634C2F9A2E3}"/>
              </a:ext>
            </a:extLst>
          </p:cNvPr>
          <p:cNvSpPr>
            <a:spLocks noGrp="1"/>
          </p:cNvSpPr>
          <p:nvPr>
            <p:ph type="body" sz="quarter" idx="18"/>
          </p:nvPr>
        </p:nvSpPr>
        <p:spPr>
          <a:xfrm>
            <a:off x="256565" y="454912"/>
            <a:ext cx="11097969" cy="743132"/>
          </a:xfrm>
        </p:spPr>
        <p:txBody>
          <a:bodyPr/>
          <a:lstStyle/>
          <a:p>
            <a:r>
              <a:rPr lang="en-IE" dirty="0"/>
              <a:t>Tool 3: Padlet</a:t>
            </a:r>
          </a:p>
        </p:txBody>
      </p:sp>
      <p:pic>
        <p:nvPicPr>
          <p:cNvPr id="3074" name="Picture 2" descr="Logo, company name&#10;&#10;Description automatically generated">
            <a:extLst>
              <a:ext uri="{FF2B5EF4-FFF2-40B4-BE49-F238E27FC236}">
                <a16:creationId xmlns:a16="http://schemas.microsoft.com/office/drawing/2014/main" id="{A1CACAF3-46A6-58DF-960B-C538B4BA1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520" y="-263096"/>
            <a:ext cx="3506809" cy="247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257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4D2B5D-ADDE-326E-E7B9-37B82956657E}"/>
              </a:ext>
            </a:extLst>
          </p:cNvPr>
          <p:cNvSpPr>
            <a:spLocks noGrp="1"/>
          </p:cNvSpPr>
          <p:nvPr>
            <p:ph type="body" sz="quarter" idx="16"/>
          </p:nvPr>
        </p:nvSpPr>
        <p:spPr>
          <a:xfrm>
            <a:off x="447065" y="1052624"/>
            <a:ext cx="11102510" cy="4038015"/>
          </a:xfrm>
        </p:spPr>
        <p:txBody>
          <a:bodyPr/>
          <a:lstStyle/>
          <a:p>
            <a:pPr rtl="0">
              <a:lnSpc>
                <a:spcPct val="150000"/>
              </a:lnSpc>
              <a:spcBef>
                <a:spcPts val="0"/>
              </a:spcBef>
              <a:spcAft>
                <a:spcPts val="0"/>
              </a:spcAft>
            </a:pPr>
            <a:r>
              <a:rPr lang="en-US" b="1" i="0" u="none" strike="noStrike" dirty="0">
                <a:solidFill>
                  <a:srgbClr val="142D55"/>
                </a:solidFill>
                <a:effectLst/>
                <a:latin typeface="Calibri" panose="020F0502020204030204" pitchFamily="34" charset="0"/>
              </a:rPr>
              <a:t>Pros for Padlet:</a:t>
            </a:r>
            <a:endParaRPr lang="en-US" sz="3200" b="0" dirty="0">
              <a:effectLst/>
            </a:endParaRPr>
          </a:p>
          <a:p>
            <a:pPr marL="457200" indent="-457200" rtl="0" fontAlgn="base">
              <a:lnSpc>
                <a:spcPct val="150000"/>
              </a:lnSpc>
              <a:spcBef>
                <a:spcPts val="1000"/>
              </a:spcBef>
              <a:spcAft>
                <a:spcPts val="0"/>
              </a:spcAft>
              <a:buFont typeface="Arial" panose="020B0604020202020204" pitchFamily="34" charset="0"/>
              <a:buChar char="•"/>
            </a:pPr>
            <a:r>
              <a:rPr lang="en-US" b="0" i="0" u="none" strike="noStrike" dirty="0">
                <a:solidFill>
                  <a:srgbClr val="142D55"/>
                </a:solidFill>
                <a:effectLst/>
                <a:latin typeface="Calibri" panose="020F0502020204030204" pitchFamily="34" charset="0"/>
              </a:rPr>
              <a:t>No account is required to use Padlet</a:t>
            </a:r>
            <a:endParaRPr lang="en-US" b="0" i="0" u="none" strike="noStrike" dirty="0">
              <a:solidFill>
                <a:srgbClr val="142D55"/>
              </a:solidFill>
              <a:effectLst/>
              <a:latin typeface="Arial" panose="020B0604020202020204" pitchFamily="34" charset="0"/>
            </a:endParaRPr>
          </a:p>
          <a:p>
            <a:pPr marL="457200" indent="-457200" rtl="0" fontAlgn="base">
              <a:lnSpc>
                <a:spcPct val="150000"/>
              </a:lnSpc>
              <a:spcBef>
                <a:spcPts val="1000"/>
              </a:spcBef>
              <a:spcAft>
                <a:spcPts val="0"/>
              </a:spcAft>
              <a:buFont typeface="Arial" panose="020B0604020202020204" pitchFamily="34" charset="0"/>
              <a:buChar char="•"/>
            </a:pPr>
            <a:r>
              <a:rPr lang="en-US" b="0" i="0" u="none" strike="noStrike" dirty="0">
                <a:solidFill>
                  <a:srgbClr val="142D55"/>
                </a:solidFill>
                <a:effectLst/>
                <a:latin typeface="Calibri" panose="020F0502020204030204" pitchFamily="34" charset="0"/>
              </a:rPr>
              <a:t>Fantastic engagement and collaboration tool, improving teamwork and co-operation</a:t>
            </a:r>
            <a:endParaRPr lang="en-US" b="0" i="0" u="none" strike="noStrike" dirty="0">
              <a:solidFill>
                <a:srgbClr val="142D55"/>
              </a:solidFill>
              <a:effectLst/>
              <a:latin typeface="Arial" panose="020B0604020202020204" pitchFamily="34" charset="0"/>
            </a:endParaRPr>
          </a:p>
          <a:p>
            <a:pPr marL="457200" indent="-457200" rtl="0" fontAlgn="base">
              <a:lnSpc>
                <a:spcPct val="150000"/>
              </a:lnSpc>
              <a:spcBef>
                <a:spcPts val="1000"/>
              </a:spcBef>
              <a:spcAft>
                <a:spcPts val="0"/>
              </a:spcAft>
              <a:buFont typeface="Arial" panose="020B0604020202020204" pitchFamily="34" charset="0"/>
              <a:buChar char="•"/>
            </a:pPr>
            <a:r>
              <a:rPr lang="en-US" b="0" i="0" u="none" strike="noStrike" dirty="0">
                <a:solidFill>
                  <a:srgbClr val="142D55"/>
                </a:solidFill>
                <a:effectLst/>
                <a:latin typeface="Calibri" panose="020F0502020204030204" pitchFamily="34" charset="0"/>
              </a:rPr>
              <a:t>Has privacy settings so that you can either have your board open so anyone can view it, or private so only your group can view it</a:t>
            </a:r>
            <a:endParaRPr lang="en-US" b="0" i="0" u="none" strike="noStrike" dirty="0">
              <a:solidFill>
                <a:srgbClr val="142D55"/>
              </a:solidFill>
              <a:effectLst/>
              <a:latin typeface="Arial" panose="020B0604020202020204" pitchFamily="34" charset="0"/>
            </a:endParaRPr>
          </a:p>
          <a:p>
            <a:pPr rtl="0">
              <a:lnSpc>
                <a:spcPct val="150000"/>
              </a:lnSpc>
              <a:spcBef>
                <a:spcPts val="1000"/>
              </a:spcBef>
              <a:spcAft>
                <a:spcPts val="0"/>
              </a:spcAft>
            </a:pPr>
            <a:r>
              <a:rPr lang="en-US" b="1" i="0" u="none" strike="noStrike" dirty="0">
                <a:solidFill>
                  <a:srgbClr val="142D55"/>
                </a:solidFill>
                <a:effectLst/>
                <a:latin typeface="Calibri" panose="020F0502020204030204" pitchFamily="34" charset="0"/>
              </a:rPr>
              <a:t>Cons for Padlet:</a:t>
            </a:r>
            <a:endParaRPr lang="en-US" sz="3200" b="0" dirty="0">
              <a:effectLst/>
            </a:endParaRPr>
          </a:p>
          <a:p>
            <a:pPr marL="342900" indent="-342900" rtl="0" fontAlgn="base">
              <a:lnSpc>
                <a:spcPct val="150000"/>
              </a:lnSpc>
              <a:spcBef>
                <a:spcPts val="1000"/>
              </a:spcBef>
              <a:spcAft>
                <a:spcPts val="0"/>
              </a:spcAft>
              <a:buFont typeface="Arial" panose="020B0604020202020204" pitchFamily="34" charset="0"/>
              <a:buChar char="•"/>
            </a:pPr>
            <a:r>
              <a:rPr lang="en-US" b="0" i="0" u="none" strike="noStrike" dirty="0">
                <a:solidFill>
                  <a:srgbClr val="142D55"/>
                </a:solidFill>
                <a:effectLst/>
                <a:latin typeface="Calibri" panose="020F0502020204030204" pitchFamily="34" charset="0"/>
              </a:rPr>
              <a:t>Some users report technical issues, such as links breaking or users being unable to view </a:t>
            </a:r>
            <a:r>
              <a:rPr lang="en-US" dirty="0" err="1">
                <a:solidFill>
                  <a:srgbClr val="142D55"/>
                </a:solidFill>
                <a:latin typeface="Calibri" panose="020F0502020204030204" pitchFamily="34" charset="0"/>
              </a:rPr>
              <a:t>P</a:t>
            </a:r>
            <a:r>
              <a:rPr lang="en-US" b="0" i="0" u="none" strike="noStrike" dirty="0" err="1">
                <a:solidFill>
                  <a:srgbClr val="142D55"/>
                </a:solidFill>
                <a:effectLst/>
                <a:latin typeface="Calibri" panose="020F0502020204030204" pitchFamily="34" charset="0"/>
              </a:rPr>
              <a:t>adlets</a:t>
            </a:r>
            <a:endParaRPr lang="en-US" b="0" i="0" u="none" strike="noStrike" dirty="0">
              <a:solidFill>
                <a:srgbClr val="142D55"/>
              </a:solidFill>
              <a:effectLst/>
              <a:latin typeface="Arial" panose="020B0604020202020204" pitchFamily="34" charset="0"/>
            </a:endParaRPr>
          </a:p>
          <a:p>
            <a:br>
              <a:rPr lang="en-US" sz="3200" b="0" dirty="0">
                <a:effectLst/>
              </a:rPr>
            </a:br>
            <a:br>
              <a:rPr lang="en-US" sz="3200" b="0" dirty="0">
                <a:effectLst/>
              </a:rPr>
            </a:br>
            <a:endParaRPr lang="en-IE" sz="3200" dirty="0"/>
          </a:p>
        </p:txBody>
      </p:sp>
      <p:sp>
        <p:nvSpPr>
          <p:cNvPr id="5" name="Text Placeholder 4">
            <a:extLst>
              <a:ext uri="{FF2B5EF4-FFF2-40B4-BE49-F238E27FC236}">
                <a16:creationId xmlns:a16="http://schemas.microsoft.com/office/drawing/2014/main" id="{0BCDC2D0-DFE8-A241-1121-7634C2F9A2E3}"/>
              </a:ext>
            </a:extLst>
          </p:cNvPr>
          <p:cNvSpPr>
            <a:spLocks noGrp="1"/>
          </p:cNvSpPr>
          <p:nvPr>
            <p:ph type="body" sz="quarter" idx="18"/>
          </p:nvPr>
        </p:nvSpPr>
        <p:spPr>
          <a:xfrm>
            <a:off x="351815" y="309492"/>
            <a:ext cx="11097969" cy="743132"/>
          </a:xfrm>
        </p:spPr>
        <p:txBody>
          <a:bodyPr/>
          <a:lstStyle/>
          <a:p>
            <a:r>
              <a:rPr lang="en-IE" dirty="0"/>
              <a:t>Pros &amp; Cons of Padlet	</a:t>
            </a:r>
          </a:p>
        </p:txBody>
      </p:sp>
      <p:pic>
        <p:nvPicPr>
          <p:cNvPr id="3074" name="Picture 2" descr="Logo, company name&#10;&#10;Description automatically generated">
            <a:extLst>
              <a:ext uri="{FF2B5EF4-FFF2-40B4-BE49-F238E27FC236}">
                <a16:creationId xmlns:a16="http://schemas.microsoft.com/office/drawing/2014/main" id="{A1CACAF3-46A6-58DF-960B-C538B4BA1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4520" y="-182880"/>
            <a:ext cx="3506809" cy="247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959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18E3E6-2526-14FC-01F8-1FA6781CF513}"/>
              </a:ext>
            </a:extLst>
          </p:cNvPr>
          <p:cNvSpPr>
            <a:spLocks noGrp="1"/>
          </p:cNvSpPr>
          <p:nvPr>
            <p:ph type="body" sz="quarter" idx="13"/>
          </p:nvPr>
        </p:nvSpPr>
        <p:spPr/>
        <p:txBody>
          <a:bodyPr/>
          <a:lstStyle/>
          <a:p>
            <a:r>
              <a:rPr lang="en-IE" dirty="0"/>
              <a:t>Video Tutorial: Using Padlet	</a:t>
            </a:r>
          </a:p>
        </p:txBody>
      </p:sp>
      <p:sp>
        <p:nvSpPr>
          <p:cNvPr id="6" name="Picture Placeholder 5">
            <a:extLst>
              <a:ext uri="{FF2B5EF4-FFF2-40B4-BE49-F238E27FC236}">
                <a16:creationId xmlns:a16="http://schemas.microsoft.com/office/drawing/2014/main" id="{D4801AE8-264E-EC7E-3820-1FD0016F87D4}"/>
              </a:ext>
            </a:extLst>
          </p:cNvPr>
          <p:cNvSpPr>
            <a:spLocks noGrp="1"/>
          </p:cNvSpPr>
          <p:nvPr>
            <p:ph type="pic" sz="quarter" idx="15"/>
          </p:nvPr>
        </p:nvSpPr>
        <p:spPr/>
      </p:sp>
      <p:pic>
        <p:nvPicPr>
          <p:cNvPr id="7" name="Online Media 6" title="Learn Padlet - NEW! Tutorial">
            <a:hlinkClick r:id="" action="ppaction://media"/>
            <a:extLst>
              <a:ext uri="{FF2B5EF4-FFF2-40B4-BE49-F238E27FC236}">
                <a16:creationId xmlns:a16="http://schemas.microsoft.com/office/drawing/2014/main" id="{DC03B10E-2F9C-2B70-C7C0-251F01C5650D}"/>
              </a:ext>
            </a:extLst>
          </p:cNvPr>
          <p:cNvPicPr>
            <a:picLocks noRot="1" noChangeAspect="1"/>
          </p:cNvPicPr>
          <p:nvPr>
            <a:videoFile r:link="rId1"/>
          </p:nvPr>
        </p:nvPicPr>
        <p:blipFill>
          <a:blip r:embed="rId3"/>
          <a:stretch>
            <a:fillRect/>
          </a:stretch>
        </p:blipFill>
        <p:spPr>
          <a:xfrm>
            <a:off x="3184071" y="1893434"/>
            <a:ext cx="5675904" cy="3206886"/>
          </a:xfrm>
          <a:prstGeom prst="rect">
            <a:avLst/>
          </a:prstGeom>
        </p:spPr>
      </p:pic>
    </p:spTree>
    <p:extLst>
      <p:ext uri="{BB962C8B-B14F-4D97-AF65-F5344CB8AC3E}">
        <p14:creationId xmlns:p14="http://schemas.microsoft.com/office/powerpoint/2010/main" val="368049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AA868B-865C-52A0-2F76-448581715B66}"/>
              </a:ext>
            </a:extLst>
          </p:cNvPr>
          <p:cNvSpPr>
            <a:spLocks noGrp="1"/>
          </p:cNvSpPr>
          <p:nvPr>
            <p:ph type="body" sz="quarter" idx="19"/>
          </p:nvPr>
        </p:nvSpPr>
        <p:spPr>
          <a:xfrm>
            <a:off x="447066" y="279012"/>
            <a:ext cx="11222614" cy="965087"/>
          </a:xfrm>
        </p:spPr>
        <p:txBody>
          <a:bodyPr/>
          <a:lstStyle/>
          <a:p>
            <a:r>
              <a:rPr lang="en-IE" dirty="0">
                <a:solidFill>
                  <a:srgbClr val="8D5B98"/>
                </a:solidFill>
              </a:rPr>
              <a:t>Article: Improving Your Web Research Skills</a:t>
            </a:r>
          </a:p>
        </p:txBody>
      </p:sp>
      <p:sp>
        <p:nvSpPr>
          <p:cNvPr id="4" name="Picture Placeholder 3">
            <a:extLst>
              <a:ext uri="{FF2B5EF4-FFF2-40B4-BE49-F238E27FC236}">
                <a16:creationId xmlns:a16="http://schemas.microsoft.com/office/drawing/2014/main" id="{E5A9E38B-1088-815F-698E-DA7C902426C9}"/>
              </a:ext>
            </a:extLst>
          </p:cNvPr>
          <p:cNvSpPr>
            <a:spLocks noGrp="1"/>
          </p:cNvSpPr>
          <p:nvPr>
            <p:ph type="pic" sz="quarter" idx="18"/>
          </p:nvPr>
        </p:nvSpPr>
        <p:spPr/>
      </p:sp>
      <p:pic>
        <p:nvPicPr>
          <p:cNvPr id="1026" name="Picture 2" descr="10 Tips to Enhance Web Research Skills">
            <a:hlinkClick r:id="rId2"/>
            <a:extLst>
              <a:ext uri="{FF2B5EF4-FFF2-40B4-BE49-F238E27FC236}">
                <a16:creationId xmlns:a16="http://schemas.microsoft.com/office/drawing/2014/main" id="{DB68D796-1536-F609-6836-D009D453A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480" y="2335213"/>
            <a:ext cx="4098925" cy="26408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B95CC3-283A-B76D-C0F7-98FFA0AD3094}"/>
              </a:ext>
            </a:extLst>
          </p:cNvPr>
          <p:cNvSpPr txBox="1"/>
          <p:nvPr/>
        </p:nvSpPr>
        <p:spPr>
          <a:xfrm>
            <a:off x="447066" y="946847"/>
            <a:ext cx="6201384" cy="1143070"/>
          </a:xfrm>
          <a:prstGeom prst="rect">
            <a:avLst/>
          </a:prstGeom>
          <a:noFill/>
        </p:spPr>
        <p:txBody>
          <a:bodyPr wrap="square" rtlCol="0">
            <a:spAutoFit/>
          </a:bodyPr>
          <a:lstStyle/>
          <a:p>
            <a:pPr>
              <a:lnSpc>
                <a:spcPct val="150000"/>
              </a:lnSpc>
            </a:pPr>
            <a:r>
              <a:rPr lang="en-IE" sz="2400" dirty="0"/>
              <a:t>Read the article below to find out even more about how to enhance your research skills:</a:t>
            </a:r>
          </a:p>
        </p:txBody>
      </p:sp>
    </p:spTree>
    <p:extLst>
      <p:ext uri="{BB962C8B-B14F-4D97-AF65-F5344CB8AC3E}">
        <p14:creationId xmlns:p14="http://schemas.microsoft.com/office/powerpoint/2010/main" val="707998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6993CA-8733-AFAB-D327-286F5D60DD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89611" y="1346510"/>
            <a:ext cx="7941283" cy="4839954"/>
          </a:xfrm>
          <a:prstGeom prst="rect">
            <a:avLst/>
          </a:prstGeom>
        </p:spPr>
      </p:pic>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447066" y="942572"/>
            <a:ext cx="4372585" cy="1757851"/>
          </a:xfrm>
        </p:spPr>
        <p:txBody>
          <a:bodyPr/>
          <a:lstStyle/>
          <a:p>
            <a:pPr algn="just">
              <a:lnSpc>
                <a:spcPct val="150000"/>
              </a:lnSpc>
            </a:pPr>
            <a:r>
              <a:rPr lang="en-GB" sz="1600" b="1" i="1" dirty="0">
                <a:solidFill>
                  <a:srgbClr val="E78631"/>
                </a:solidFill>
                <a:ea typeface="+mn-lt"/>
                <a:cs typeface="+mn-lt"/>
              </a:rPr>
              <a:t>What? </a:t>
            </a:r>
            <a:r>
              <a:rPr lang="en-GB" sz="1600" dirty="0">
                <a:ea typeface="+mn-lt"/>
                <a:cs typeface="+mn-lt"/>
              </a:rPr>
              <a:t>The Wiki Game, also known as the Wikipedia race, is a textual game designed to work specifically with Wikipedia. It requires only a computer, Internet access, a web browser and (optionally) a time-keeping device to play.</a:t>
            </a:r>
            <a:endParaRPr lang="hr-BA" sz="1600" dirty="0">
              <a:solidFill>
                <a:srgbClr val="000000"/>
              </a:solidFill>
              <a:cs typeface="Calibri"/>
            </a:endParaRPr>
          </a:p>
          <a:p>
            <a:endParaRPr lang="en-RU"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p:txBody>
          <a:bodyPr/>
          <a:lstStyle/>
          <a:p>
            <a:r>
              <a:rPr lang="en-IE" dirty="0"/>
              <a:t>Exercise- Play the WIKI Game</a:t>
            </a:r>
            <a:endParaRPr lang="en-RU" dirty="0"/>
          </a:p>
        </p:txBody>
      </p:sp>
      <p:sp>
        <p:nvSpPr>
          <p:cNvPr id="5" name="TextBox 4">
            <a:extLst>
              <a:ext uri="{FF2B5EF4-FFF2-40B4-BE49-F238E27FC236}">
                <a16:creationId xmlns:a16="http://schemas.microsoft.com/office/drawing/2014/main" id="{59962237-C72B-8D5D-3BDD-21779358E3C9}"/>
              </a:ext>
            </a:extLst>
          </p:cNvPr>
          <p:cNvSpPr txBox="1"/>
          <p:nvPr/>
        </p:nvSpPr>
        <p:spPr>
          <a:xfrm>
            <a:off x="404203" y="2840394"/>
            <a:ext cx="4458309" cy="3378104"/>
          </a:xfrm>
          <a:prstGeom prst="rect">
            <a:avLst/>
          </a:prstGeom>
          <a:noFill/>
        </p:spPr>
        <p:txBody>
          <a:bodyPr wrap="square">
            <a:spAutoFit/>
          </a:bodyPr>
          <a:lstStyle/>
          <a:p>
            <a:pPr algn="just">
              <a:lnSpc>
                <a:spcPct val="150000"/>
              </a:lnSpc>
            </a:pPr>
            <a:r>
              <a:rPr lang="en-GB" sz="1600" b="1" i="1" dirty="0">
                <a:solidFill>
                  <a:srgbClr val="E78631"/>
                </a:solidFill>
                <a:ea typeface="+mn-lt"/>
                <a:cs typeface="+mn-lt"/>
              </a:rPr>
              <a:t>Objective? </a:t>
            </a:r>
            <a:r>
              <a:rPr lang="en-GB" sz="1600" dirty="0">
                <a:ea typeface="+mn-lt"/>
                <a:cs typeface="+mn-lt"/>
              </a:rPr>
              <a:t>Players (one or more) start on the same randomly selected article, and must navigate to another pre-selected target article, solely by clicking links within each article. The goal is to arrive at the target article in the fewest clicks (articles), or the least time. The single-player Wiki Game, known as </a:t>
            </a:r>
            <a:r>
              <a:rPr lang="en-GB" sz="1600" dirty="0" err="1">
                <a:ea typeface="+mn-lt"/>
                <a:cs typeface="+mn-lt"/>
              </a:rPr>
              <a:t>Wikirace</a:t>
            </a:r>
            <a:r>
              <a:rPr lang="en-GB" sz="1600" dirty="0">
                <a:ea typeface="+mn-lt"/>
                <a:cs typeface="+mn-lt"/>
              </a:rPr>
              <a:t>, </a:t>
            </a:r>
            <a:r>
              <a:rPr lang="en-GB" sz="1600" dirty="0" err="1">
                <a:ea typeface="+mn-lt"/>
                <a:cs typeface="+mn-lt"/>
              </a:rPr>
              <a:t>Wikispeedia</a:t>
            </a:r>
            <a:r>
              <a:rPr lang="en-GB" sz="1600" dirty="0">
                <a:ea typeface="+mn-lt"/>
                <a:cs typeface="+mn-lt"/>
              </a:rPr>
              <a:t>, </a:t>
            </a:r>
            <a:r>
              <a:rPr lang="en-GB" sz="1600" dirty="0" err="1">
                <a:ea typeface="+mn-lt"/>
                <a:cs typeface="+mn-lt"/>
              </a:rPr>
              <a:t>WikiLadders</a:t>
            </a:r>
            <a:r>
              <a:rPr lang="en-GB" sz="1600" dirty="0">
                <a:ea typeface="+mn-lt"/>
                <a:cs typeface="+mn-lt"/>
              </a:rPr>
              <a:t>, </a:t>
            </a:r>
            <a:r>
              <a:rPr lang="en-GB" sz="1600" dirty="0" err="1">
                <a:ea typeface="+mn-lt"/>
                <a:cs typeface="+mn-lt"/>
              </a:rPr>
              <a:t>WikiClick</a:t>
            </a:r>
            <a:r>
              <a:rPr lang="en-GB" sz="1600" dirty="0">
                <a:ea typeface="+mn-lt"/>
                <a:cs typeface="+mn-lt"/>
              </a:rPr>
              <a:t>, or </a:t>
            </a:r>
            <a:r>
              <a:rPr lang="en-GB" sz="1600" dirty="0" err="1">
                <a:ea typeface="+mn-lt"/>
                <a:cs typeface="+mn-lt"/>
              </a:rPr>
              <a:t>WikiWhack</a:t>
            </a:r>
            <a:r>
              <a:rPr lang="en-GB" sz="1600" dirty="0">
                <a:ea typeface="+mn-lt"/>
                <a:cs typeface="+mn-lt"/>
              </a:rPr>
              <a:t>, involves reducing one's previous time or number of clicks.</a:t>
            </a:r>
            <a:endParaRPr lang="hr-BA" sz="1600" dirty="0">
              <a:solidFill>
                <a:srgbClr val="000000"/>
              </a:solidFill>
              <a:cs typeface="Calibri"/>
            </a:endParaRPr>
          </a:p>
        </p:txBody>
      </p:sp>
      <p:pic>
        <p:nvPicPr>
          <p:cNvPr id="6" name="Picture 5">
            <a:hlinkClick r:id="rId3"/>
            <a:extLst>
              <a:ext uri="{FF2B5EF4-FFF2-40B4-BE49-F238E27FC236}">
                <a16:creationId xmlns:a16="http://schemas.microsoft.com/office/drawing/2014/main" id="{17707032-9310-2392-7991-91A7825D07F3}"/>
              </a:ext>
            </a:extLst>
          </p:cNvPr>
          <p:cNvPicPr>
            <a:picLocks noChangeAspect="1"/>
          </p:cNvPicPr>
          <p:nvPr/>
        </p:nvPicPr>
        <p:blipFill rotWithShape="1">
          <a:blip r:embed="rId4"/>
          <a:srcRect l="972" r="20820"/>
          <a:stretch/>
        </p:blipFill>
        <p:spPr>
          <a:xfrm>
            <a:off x="5746295" y="1790094"/>
            <a:ext cx="5627916" cy="3523138"/>
          </a:xfrm>
          <a:prstGeom prst="rect">
            <a:avLst/>
          </a:prstGeom>
        </p:spPr>
      </p:pic>
    </p:spTree>
    <p:extLst>
      <p:ext uri="{BB962C8B-B14F-4D97-AF65-F5344CB8AC3E}">
        <p14:creationId xmlns:p14="http://schemas.microsoft.com/office/powerpoint/2010/main" val="2157223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F84E2B-BB37-4D88-25CB-2F44D47085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78834" y="2269391"/>
            <a:ext cx="6685270" cy="4074455"/>
          </a:xfrm>
          <a:prstGeom prst="rect">
            <a:avLst/>
          </a:prstGeom>
        </p:spPr>
      </p:pic>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260798" y="1735991"/>
            <a:ext cx="6461735" cy="2979942"/>
          </a:xfrm>
        </p:spPr>
        <p:txBody>
          <a:bodyPr/>
          <a:lstStyle/>
          <a:p>
            <a:pPr>
              <a:lnSpc>
                <a:spcPct val="150000"/>
              </a:lnSpc>
            </a:pPr>
            <a:r>
              <a:rPr lang="en-GB" sz="1800" dirty="0"/>
              <a:t>This PDF is suitable for adults with low level digital research skills, it is a great beginners guide to online research!</a:t>
            </a:r>
            <a:endParaRPr lang="en-US" sz="1800" dirty="0"/>
          </a:p>
          <a:p>
            <a:pPr>
              <a:lnSpc>
                <a:spcPct val="150000"/>
              </a:lnSpc>
            </a:pPr>
            <a:r>
              <a:rPr lang="en-US" sz="1800" dirty="0"/>
              <a:t>It guides learners how to:</a:t>
            </a:r>
          </a:p>
          <a:p>
            <a:pPr marL="285750" indent="-285750">
              <a:lnSpc>
                <a:spcPct val="150000"/>
              </a:lnSpc>
              <a:buFont typeface="Arial" panose="020B0604020202020204" pitchFamily="34" charset="0"/>
              <a:buChar char="•"/>
            </a:pPr>
            <a:r>
              <a:rPr lang="en-US" sz="1800" b="1" i="1" dirty="0"/>
              <a:t>Clarify </a:t>
            </a:r>
            <a:r>
              <a:rPr lang="en-US" sz="1800" i="1" dirty="0"/>
              <a:t>what they are looking for online</a:t>
            </a:r>
          </a:p>
          <a:p>
            <a:pPr marL="285750" indent="-285750">
              <a:lnSpc>
                <a:spcPct val="150000"/>
              </a:lnSpc>
              <a:buFont typeface="Arial" panose="020B0604020202020204" pitchFamily="34" charset="0"/>
              <a:buChar char="•"/>
            </a:pPr>
            <a:r>
              <a:rPr lang="en-US" sz="1800" i="1" dirty="0"/>
              <a:t>How to </a:t>
            </a:r>
            <a:r>
              <a:rPr lang="en-US" sz="1800" b="1" i="1" dirty="0"/>
              <a:t>search</a:t>
            </a:r>
            <a:r>
              <a:rPr lang="en-US" sz="1800" i="1" dirty="0"/>
              <a:t>, what key words to use to get best results.</a:t>
            </a:r>
          </a:p>
          <a:p>
            <a:pPr marL="285750" indent="-285750">
              <a:lnSpc>
                <a:spcPct val="150000"/>
              </a:lnSpc>
              <a:buFont typeface="Arial" panose="020B0604020202020204" pitchFamily="34" charset="0"/>
              <a:buChar char="•"/>
            </a:pPr>
            <a:r>
              <a:rPr lang="en-US" sz="1800" i="1" dirty="0"/>
              <a:t>How to</a:t>
            </a:r>
            <a:r>
              <a:rPr lang="en-US" sz="1800" b="1" i="1" dirty="0"/>
              <a:t> go into </a:t>
            </a:r>
            <a:r>
              <a:rPr lang="en-US" sz="1800" i="1" dirty="0"/>
              <a:t>into deeper research, which links to follow</a:t>
            </a:r>
          </a:p>
          <a:p>
            <a:pPr marL="285750" indent="-285750">
              <a:lnSpc>
                <a:spcPct val="150000"/>
              </a:lnSpc>
              <a:buFont typeface="Arial" panose="020B0604020202020204" pitchFamily="34" charset="0"/>
              <a:buChar char="•"/>
            </a:pPr>
            <a:r>
              <a:rPr lang="en-US" sz="1800" i="1" dirty="0"/>
              <a:t>How to </a:t>
            </a:r>
            <a:r>
              <a:rPr lang="en-US" sz="1800" b="1" i="1" dirty="0"/>
              <a:t>evaluate</a:t>
            </a:r>
            <a:r>
              <a:rPr lang="en-US" sz="1800" i="1" dirty="0"/>
              <a:t> if a website is useful to your research or not.</a:t>
            </a:r>
          </a:p>
          <a:p>
            <a:pPr marL="285750" indent="-285750">
              <a:lnSpc>
                <a:spcPct val="150000"/>
              </a:lnSpc>
              <a:buFont typeface="Arial" panose="020B0604020202020204" pitchFamily="34" charset="0"/>
              <a:buChar char="•"/>
            </a:pPr>
            <a:r>
              <a:rPr lang="en-US" sz="1800" i="1" dirty="0"/>
              <a:t>How to correctly </a:t>
            </a:r>
            <a:r>
              <a:rPr lang="en-US" sz="1800" b="1" i="1" dirty="0"/>
              <a:t>cite</a:t>
            </a:r>
            <a:r>
              <a:rPr lang="en-US" sz="1800" i="1" dirty="0"/>
              <a:t> the information you aim to use</a:t>
            </a:r>
          </a:p>
          <a:p>
            <a:pPr marL="285750" indent="-285750">
              <a:lnSpc>
                <a:spcPct val="150000"/>
              </a:lnSpc>
              <a:buFont typeface="Arial" panose="020B0604020202020204" pitchFamily="34" charset="0"/>
              <a:buChar char="•"/>
            </a:pPr>
            <a:r>
              <a:rPr lang="en-US" sz="1800" i="1" dirty="0"/>
              <a:t>How to collate and </a:t>
            </a:r>
            <a:r>
              <a:rPr lang="en-US" sz="1800" b="1" i="1" dirty="0"/>
              <a:t>organize </a:t>
            </a:r>
            <a:r>
              <a:rPr lang="en-US" sz="1800" i="1" dirty="0"/>
              <a:t>your research</a:t>
            </a:r>
            <a:endParaRPr lang="en-GB" sz="1800" i="1" dirty="0"/>
          </a:p>
          <a:p>
            <a:endParaRPr lang="en-RU"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281965" y="141344"/>
            <a:ext cx="9509735" cy="1757851"/>
          </a:xfrm>
        </p:spPr>
        <p:txBody>
          <a:bodyPr>
            <a:normAutofit/>
          </a:bodyPr>
          <a:lstStyle/>
          <a:p>
            <a:r>
              <a:rPr lang="hr-BA" dirty="0"/>
              <a:t>Read and learn</a:t>
            </a:r>
          </a:p>
          <a:p>
            <a:r>
              <a:rPr lang="hr-BA" sz="3600" b="0" dirty="0"/>
              <a:t>Click on the image on the right, to rea</a:t>
            </a:r>
            <a:r>
              <a:rPr lang="en-IE" sz="3600" b="0" dirty="0"/>
              <a:t>d</a:t>
            </a:r>
            <a:r>
              <a:rPr lang="en-GB" sz="3600" b="0" dirty="0"/>
              <a:t> 50 Mini-Lessons for Teaching Students Research skills!</a:t>
            </a:r>
          </a:p>
        </p:txBody>
      </p:sp>
      <p:pic>
        <p:nvPicPr>
          <p:cNvPr id="7" name="Picture 6">
            <a:hlinkClick r:id="rId3"/>
            <a:extLst>
              <a:ext uri="{FF2B5EF4-FFF2-40B4-BE49-F238E27FC236}">
                <a16:creationId xmlns:a16="http://schemas.microsoft.com/office/drawing/2014/main" id="{3183999F-BAFB-D781-31F5-31307FA0C21D}"/>
              </a:ext>
            </a:extLst>
          </p:cNvPr>
          <p:cNvPicPr>
            <a:picLocks noChangeAspect="1"/>
          </p:cNvPicPr>
          <p:nvPr/>
        </p:nvPicPr>
        <p:blipFill>
          <a:blip r:embed="rId4"/>
          <a:stretch>
            <a:fillRect/>
          </a:stretch>
        </p:blipFill>
        <p:spPr>
          <a:xfrm>
            <a:off x="6978692" y="2602612"/>
            <a:ext cx="2813008" cy="2946524"/>
          </a:xfrm>
          <a:prstGeom prst="rect">
            <a:avLst/>
          </a:prstGeom>
        </p:spPr>
      </p:pic>
      <p:pic>
        <p:nvPicPr>
          <p:cNvPr id="8" name="Picture 7">
            <a:extLst>
              <a:ext uri="{FF2B5EF4-FFF2-40B4-BE49-F238E27FC236}">
                <a16:creationId xmlns:a16="http://schemas.microsoft.com/office/drawing/2014/main" id="{CE54F9EC-3A46-8ED5-37D0-C684C11E2FFF}"/>
              </a:ext>
            </a:extLst>
          </p:cNvPr>
          <p:cNvPicPr>
            <a:picLocks noChangeAspect="1"/>
          </p:cNvPicPr>
          <p:nvPr/>
        </p:nvPicPr>
        <p:blipFill>
          <a:blip r:embed="rId5"/>
          <a:stretch>
            <a:fillRect/>
          </a:stretch>
        </p:blipFill>
        <p:spPr>
          <a:xfrm>
            <a:off x="9534525" y="2607456"/>
            <a:ext cx="2178179" cy="2946524"/>
          </a:xfrm>
          <a:prstGeom prst="rect">
            <a:avLst/>
          </a:prstGeom>
        </p:spPr>
      </p:pic>
    </p:spTree>
    <p:extLst>
      <p:ext uri="{BB962C8B-B14F-4D97-AF65-F5344CB8AC3E}">
        <p14:creationId xmlns:p14="http://schemas.microsoft.com/office/powerpoint/2010/main" val="293802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447065" y="1208297"/>
            <a:ext cx="9535135" cy="4038015"/>
          </a:xfrm>
        </p:spPr>
        <p:txBody>
          <a:bodyPr/>
          <a:lstStyle/>
          <a:p>
            <a:pPr marL="342900" indent="-342900" algn="just">
              <a:lnSpc>
                <a:spcPct val="150000"/>
              </a:lnSpc>
              <a:buFont typeface="+mj-lt"/>
              <a:buAutoNum type="arabicPeriod"/>
            </a:pPr>
            <a:r>
              <a:rPr lang="en-GB" sz="2000" dirty="0">
                <a:solidFill>
                  <a:schemeClr val="tx1"/>
                </a:solidFill>
              </a:rPr>
              <a:t>Sort your learners into teams of 2 (depending on size of class, between 2-3 per team)</a:t>
            </a:r>
            <a:endParaRPr lang="hr-BA" sz="2000" dirty="0">
              <a:solidFill>
                <a:schemeClr val="tx1"/>
              </a:solidFill>
            </a:endParaRPr>
          </a:p>
          <a:p>
            <a:pPr marL="342900" indent="-342900" algn="just">
              <a:lnSpc>
                <a:spcPct val="150000"/>
              </a:lnSpc>
              <a:buFont typeface="+mj-lt"/>
              <a:buAutoNum type="arabicPeriod"/>
            </a:pPr>
            <a:r>
              <a:rPr lang="en-GB" sz="2000" dirty="0">
                <a:solidFill>
                  <a:schemeClr val="tx1"/>
                </a:solidFill>
              </a:rPr>
              <a:t>Assign each team with a topic to research online (this could be something they are learning in class, or if you want to keep the research topic more fun e.g. celebrity, book, movie etc.)</a:t>
            </a:r>
            <a:endParaRPr lang="hr-BA" sz="2000" dirty="0">
              <a:solidFill>
                <a:schemeClr val="tx1"/>
              </a:solidFill>
            </a:endParaRPr>
          </a:p>
          <a:p>
            <a:pPr marL="342900" indent="-342900" algn="just">
              <a:lnSpc>
                <a:spcPct val="150000"/>
              </a:lnSpc>
              <a:buFont typeface="+mj-lt"/>
              <a:buAutoNum type="arabicPeriod"/>
            </a:pPr>
            <a:r>
              <a:rPr lang="en-GB" sz="2000" dirty="0">
                <a:solidFill>
                  <a:schemeClr val="tx1"/>
                </a:solidFill>
              </a:rPr>
              <a:t>The first person to find what you have assigned, wins.</a:t>
            </a:r>
            <a:endParaRPr lang="hr-BA" sz="2000" dirty="0">
              <a:solidFill>
                <a:schemeClr val="tx1"/>
              </a:solidFill>
            </a:endParaRPr>
          </a:p>
          <a:p>
            <a:pPr marL="342900" indent="-342900" algn="just">
              <a:lnSpc>
                <a:spcPct val="150000"/>
              </a:lnSpc>
              <a:buFont typeface="+mj-lt"/>
              <a:buAutoNum type="arabicPeriod"/>
            </a:pPr>
            <a:r>
              <a:rPr lang="en-GB" sz="2000" dirty="0">
                <a:solidFill>
                  <a:schemeClr val="tx1"/>
                </a:solidFill>
              </a:rPr>
              <a:t>At the end of the activity the team must share with each other the methods they found effective when searching online e.g. what key words, advanced search, filters etc.</a:t>
            </a:r>
          </a:p>
          <a:p>
            <a:pPr marL="342900" indent="-342900" algn="just">
              <a:lnSpc>
                <a:spcPct val="150000"/>
              </a:lnSpc>
              <a:buFont typeface="+mj-lt"/>
              <a:buAutoNum type="arabicPeriod"/>
            </a:pPr>
            <a:r>
              <a:rPr lang="en-GB" sz="2000" dirty="0">
                <a:solidFill>
                  <a:schemeClr val="tx1"/>
                </a:solidFill>
              </a:rPr>
              <a:t>If learners found the research topic easy, repeat the exercise again this time making the research topic more specific/difficult in order to really test learners research abilities. </a:t>
            </a:r>
          </a:p>
          <a:p>
            <a:endParaRPr lang="en-RU"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p:txBody>
          <a:bodyPr>
            <a:normAutofit/>
          </a:bodyPr>
          <a:lstStyle/>
          <a:p>
            <a:r>
              <a:rPr lang="en-IE" sz="3200" dirty="0">
                <a:solidFill>
                  <a:srgbClr val="8D5B98"/>
                </a:solidFill>
              </a:rPr>
              <a:t>Activity - 20 Questions</a:t>
            </a:r>
            <a:endParaRPr lang="en-RU" sz="3200" dirty="0">
              <a:solidFill>
                <a:srgbClr val="8D5B98"/>
              </a:solidFill>
            </a:endParaRPr>
          </a:p>
        </p:txBody>
      </p:sp>
    </p:spTree>
    <p:extLst>
      <p:ext uri="{BB962C8B-B14F-4D97-AF65-F5344CB8AC3E}">
        <p14:creationId xmlns:p14="http://schemas.microsoft.com/office/powerpoint/2010/main" val="3109669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802062" y="4493866"/>
            <a:ext cx="7370888" cy="3543114"/>
          </a:xfrm>
        </p:spPr>
        <p:txBody>
          <a:bodyPr/>
          <a:lstStyle/>
          <a:p>
            <a:pPr>
              <a:lnSpc>
                <a:spcPct val="150000"/>
              </a:lnSpc>
            </a:pPr>
            <a:r>
              <a:rPr lang="en-IE" dirty="0"/>
              <a:t>Topic 1: </a:t>
            </a:r>
            <a:r>
              <a:rPr lang="en-US" sz="3600" dirty="0"/>
              <a:t>Browsing, searching, filtering data, information and digital content</a:t>
            </a:r>
          </a:p>
          <a:p>
            <a:endParaRPr lang="en-IE" dirty="0"/>
          </a:p>
        </p:txBody>
      </p:sp>
      <p:pic>
        <p:nvPicPr>
          <p:cNvPr id="4" name="Picture Placeholder 3">
            <a:extLst>
              <a:ext uri="{FF2B5EF4-FFF2-40B4-BE49-F238E27FC236}">
                <a16:creationId xmlns:a16="http://schemas.microsoft.com/office/drawing/2014/main" id="{89E05246-E1F6-D2A4-9A50-432BA9E4E624}"/>
              </a:ext>
            </a:extLst>
          </p:cNvPr>
          <p:cNvPicPr>
            <a:picLocks noGrp="1" noChangeAspect="1"/>
          </p:cNvPicPr>
          <p:nvPr>
            <p:ph type="pic" sz="quarter" idx="19"/>
          </p:nvPr>
        </p:nvPicPr>
        <p:blipFill>
          <a:blip r:embed="rId2"/>
          <a:srcRect t="11531" b="11531"/>
          <a:stretch>
            <a:fillRect/>
          </a:stretch>
        </p:blipFill>
        <p:spPr/>
      </p:pic>
    </p:spTree>
    <p:extLst>
      <p:ext uri="{BB962C8B-B14F-4D97-AF65-F5344CB8AC3E}">
        <p14:creationId xmlns:p14="http://schemas.microsoft.com/office/powerpoint/2010/main" val="315237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332765" y="1217408"/>
            <a:ext cx="9811360" cy="4038015"/>
          </a:xfrm>
        </p:spPr>
        <p:txBody>
          <a:bodyPr/>
          <a:lstStyle/>
          <a:p>
            <a:pPr marL="342900" indent="-342900" algn="just">
              <a:lnSpc>
                <a:spcPct val="150000"/>
              </a:lnSpc>
              <a:buFont typeface="+mj-lt"/>
              <a:buAutoNum type="arabicPeriod"/>
            </a:pPr>
            <a:r>
              <a:rPr lang="en-GB" sz="2000" dirty="0">
                <a:solidFill>
                  <a:schemeClr val="tx1"/>
                </a:solidFill>
              </a:rPr>
              <a:t>Choice is good! Provide your learners with information on alternative search engines.</a:t>
            </a:r>
            <a:endParaRPr lang="hr-BA" sz="2000" dirty="0">
              <a:solidFill>
                <a:schemeClr val="tx1"/>
              </a:solidFill>
            </a:endParaRPr>
          </a:p>
          <a:p>
            <a:pPr marL="342900" indent="-342900" algn="just">
              <a:lnSpc>
                <a:spcPct val="150000"/>
              </a:lnSpc>
              <a:buFont typeface="+mj-lt"/>
              <a:buAutoNum type="arabicPeriod"/>
            </a:pPr>
            <a:r>
              <a:rPr lang="en-GB" sz="2000" dirty="0">
                <a:solidFill>
                  <a:schemeClr val="tx1"/>
                </a:solidFill>
              </a:rPr>
              <a:t>Research popular search engines from your learners home countries.</a:t>
            </a:r>
            <a:endParaRPr lang="hr-BA" sz="2000" dirty="0">
              <a:solidFill>
                <a:schemeClr val="tx1"/>
              </a:solidFill>
            </a:endParaRPr>
          </a:p>
          <a:p>
            <a:pPr marL="342900" indent="-342900" algn="just">
              <a:lnSpc>
                <a:spcPct val="150000"/>
              </a:lnSpc>
              <a:buFont typeface="+mj-lt"/>
              <a:buAutoNum type="arabicPeriod"/>
            </a:pPr>
            <a:r>
              <a:rPr lang="en-GB" sz="2000" dirty="0">
                <a:solidFill>
                  <a:schemeClr val="tx1"/>
                </a:solidFill>
              </a:rPr>
              <a:t>Have a look at the Include Her template, this could be a useful starting point</a:t>
            </a:r>
            <a:endParaRPr lang="hr-BA" sz="2000" dirty="0">
              <a:solidFill>
                <a:schemeClr val="tx1"/>
              </a:solidFill>
            </a:endParaRPr>
          </a:p>
          <a:p>
            <a:pPr marL="342900" indent="-342900" algn="just">
              <a:lnSpc>
                <a:spcPct val="150000"/>
              </a:lnSpc>
              <a:buFont typeface="+mj-lt"/>
              <a:buAutoNum type="arabicPeriod"/>
            </a:pPr>
            <a:r>
              <a:rPr lang="en-GB" sz="2000" dirty="0">
                <a:solidFill>
                  <a:schemeClr val="tx1"/>
                </a:solidFill>
              </a:rPr>
              <a:t>Provide learners a topic of research,  assign learners different search engines to complete their research upon. This will allow them to build confidence using other research methods. </a:t>
            </a:r>
          </a:p>
          <a:p>
            <a:pPr marL="342900" indent="-342900" algn="just">
              <a:lnSpc>
                <a:spcPct val="150000"/>
              </a:lnSpc>
              <a:buFont typeface="+mj-lt"/>
              <a:buAutoNum type="arabicPeriod"/>
            </a:pPr>
            <a:r>
              <a:rPr lang="en-GB" sz="2000" dirty="0">
                <a:solidFill>
                  <a:schemeClr val="tx1"/>
                </a:solidFill>
              </a:rPr>
              <a:t>Ask learners to present the findings of the research, discover if some search engine provided different answers. </a:t>
            </a:r>
          </a:p>
          <a:p>
            <a:pPr marL="342900" indent="-342900" algn="just">
              <a:lnSpc>
                <a:spcPct val="150000"/>
              </a:lnSpc>
              <a:buFont typeface="+mj-lt"/>
              <a:buAutoNum type="arabicPeriod"/>
            </a:pPr>
            <a:r>
              <a:rPr lang="en-GB" sz="2000" dirty="0">
                <a:solidFill>
                  <a:schemeClr val="tx1"/>
                </a:solidFill>
              </a:rPr>
              <a:t>Ask students to provide feedback on the search engine they used.</a:t>
            </a:r>
            <a:endParaRPr lang="hr-BA" sz="2000" dirty="0">
              <a:solidFill>
                <a:schemeClr val="tx1"/>
              </a:solidFill>
            </a:endParaRPr>
          </a:p>
          <a:p>
            <a:endParaRPr lang="en-RU"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332765" y="323709"/>
            <a:ext cx="11097969" cy="775030"/>
          </a:xfrm>
        </p:spPr>
        <p:txBody>
          <a:bodyPr/>
          <a:lstStyle/>
          <a:p>
            <a:r>
              <a:rPr lang="en-IE" dirty="0">
                <a:solidFill>
                  <a:srgbClr val="8D5B98"/>
                </a:solidFill>
              </a:rPr>
              <a:t>Choice is Good!</a:t>
            </a:r>
            <a:endParaRPr lang="en-RU" dirty="0">
              <a:solidFill>
                <a:srgbClr val="8D5B98"/>
              </a:solidFill>
            </a:endParaRPr>
          </a:p>
        </p:txBody>
      </p:sp>
    </p:spTree>
    <p:extLst>
      <p:ext uri="{BB962C8B-B14F-4D97-AF65-F5344CB8AC3E}">
        <p14:creationId xmlns:p14="http://schemas.microsoft.com/office/powerpoint/2010/main" val="2938482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9ADBE4-C7CA-584C-0788-91DBA95C20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21609" y="1993166"/>
            <a:ext cx="6685270" cy="4074455"/>
          </a:xfrm>
          <a:prstGeom prst="rect">
            <a:avLst/>
          </a:prstGeom>
        </p:spPr>
      </p:pic>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447065" y="1168400"/>
            <a:ext cx="5259469" cy="3674533"/>
          </a:xfrm>
        </p:spPr>
        <p:txBody>
          <a:bodyPr/>
          <a:lstStyle/>
          <a:p>
            <a:pPr algn="just">
              <a:lnSpc>
                <a:spcPct val="150000"/>
              </a:lnSpc>
            </a:pPr>
            <a:r>
              <a:rPr lang="en-GB" b="1" i="1" dirty="0">
                <a:solidFill>
                  <a:srgbClr val="E78631"/>
                </a:solidFill>
                <a:ea typeface="+mn-lt"/>
                <a:cs typeface="+mn-lt"/>
              </a:rPr>
              <a:t>Overview of the article: </a:t>
            </a:r>
            <a:r>
              <a:rPr lang="en-GB" dirty="0">
                <a:ea typeface="+mn-lt"/>
                <a:cs typeface="+mn-lt"/>
              </a:rPr>
              <a:t>These days, everyone is expected to be up to speed on Internet search techniques. But there are still a few tricks that some users -- and even savvy searchers -- may not be aware of. The article (which is available to download upon sign up) outlines 10 effective ways to improve your online researching skills!</a:t>
            </a:r>
            <a:endParaRPr lang="hr-BA" dirty="0">
              <a:solidFill>
                <a:srgbClr val="000000"/>
              </a:solidFill>
              <a:cs typeface="Calibri"/>
            </a:endParaRPr>
          </a:p>
          <a:p>
            <a:endParaRPr lang="en-RU" sz="4400"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447065" y="309491"/>
            <a:ext cx="9509735" cy="858909"/>
          </a:xfrm>
        </p:spPr>
        <p:txBody>
          <a:bodyPr>
            <a:normAutofit/>
          </a:bodyPr>
          <a:lstStyle/>
          <a:p>
            <a:r>
              <a:rPr lang="hr-BA" sz="4800" dirty="0"/>
              <a:t>Read and learn</a:t>
            </a:r>
            <a:r>
              <a:rPr lang="en-GB" sz="4800" dirty="0"/>
              <a:t>!</a:t>
            </a:r>
            <a:endParaRPr lang="hr-BA" sz="4800" dirty="0"/>
          </a:p>
        </p:txBody>
      </p:sp>
      <p:pic>
        <p:nvPicPr>
          <p:cNvPr id="6" name="Picture 5">
            <a:hlinkClick r:id="rId3"/>
            <a:extLst>
              <a:ext uri="{FF2B5EF4-FFF2-40B4-BE49-F238E27FC236}">
                <a16:creationId xmlns:a16="http://schemas.microsoft.com/office/drawing/2014/main" id="{E9B33683-49DB-AF0D-5F0E-B659312E3826}"/>
              </a:ext>
            </a:extLst>
          </p:cNvPr>
          <p:cNvPicPr>
            <a:picLocks noChangeAspect="1"/>
          </p:cNvPicPr>
          <p:nvPr/>
        </p:nvPicPr>
        <p:blipFill rotWithShape="1">
          <a:blip r:embed="rId4"/>
          <a:srcRect r="8065"/>
          <a:stretch/>
        </p:blipFill>
        <p:spPr>
          <a:xfrm>
            <a:off x="6485468" y="2446867"/>
            <a:ext cx="4139578" cy="2722860"/>
          </a:xfrm>
          <a:prstGeom prst="rect">
            <a:avLst/>
          </a:prstGeom>
        </p:spPr>
      </p:pic>
    </p:spTree>
    <p:extLst>
      <p:ext uri="{BB962C8B-B14F-4D97-AF65-F5344CB8AC3E}">
        <p14:creationId xmlns:p14="http://schemas.microsoft.com/office/powerpoint/2010/main" val="1131358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text, person, table, dining table&#10;&#10;Description automatically generated">
            <a:extLst>
              <a:ext uri="{FF2B5EF4-FFF2-40B4-BE49-F238E27FC236}">
                <a16:creationId xmlns:a16="http://schemas.microsoft.com/office/drawing/2014/main" id="{2BB47FD4-B833-43B5-E9C0-B8AC220CB9EB}"/>
              </a:ext>
            </a:extLst>
          </p:cNvPr>
          <p:cNvPicPr>
            <a:picLocks noGrp="1" noChangeAspect="1"/>
          </p:cNvPicPr>
          <p:nvPr>
            <p:ph type="pic" sz="quarter" idx="19"/>
          </p:nvPr>
        </p:nvPicPr>
        <p:blipFill>
          <a:blip r:embed="rId2"/>
          <a:srcRect t="15277" b="15277"/>
          <a:stretch>
            <a:fillRect/>
          </a:stretch>
        </p:blipFill>
        <p:spPr/>
      </p:pic>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908742" y="4493866"/>
            <a:ext cx="7186186" cy="3543114"/>
          </a:xfrm>
        </p:spPr>
        <p:txBody>
          <a:bodyPr/>
          <a:lstStyle/>
          <a:p>
            <a:pPr>
              <a:lnSpc>
                <a:spcPct val="150000"/>
              </a:lnSpc>
            </a:pPr>
            <a:r>
              <a:rPr lang="en-IE" dirty="0"/>
              <a:t>Topic 2: </a:t>
            </a:r>
            <a:r>
              <a:rPr lang="en-US" dirty="0"/>
              <a:t>Evaluating data, information and digital content</a:t>
            </a:r>
          </a:p>
          <a:p>
            <a:endParaRPr lang="en-IE" dirty="0"/>
          </a:p>
        </p:txBody>
      </p:sp>
    </p:spTree>
    <p:extLst>
      <p:ext uri="{BB962C8B-B14F-4D97-AF65-F5344CB8AC3E}">
        <p14:creationId xmlns:p14="http://schemas.microsoft.com/office/powerpoint/2010/main" val="3875894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715BC2-436D-3A6E-94A0-AE3CAB64910F}"/>
              </a:ext>
            </a:extLst>
          </p:cNvPr>
          <p:cNvSpPr>
            <a:spLocks noGrp="1"/>
          </p:cNvSpPr>
          <p:nvPr>
            <p:ph type="body" sz="quarter" idx="16"/>
          </p:nvPr>
        </p:nvSpPr>
        <p:spPr>
          <a:xfrm>
            <a:off x="442524" y="1028700"/>
            <a:ext cx="11102510" cy="4671223"/>
          </a:xfrm>
        </p:spPr>
        <p:txBody>
          <a:bodyPr/>
          <a:lstStyle/>
          <a:p>
            <a:pPr algn="just">
              <a:lnSpc>
                <a:spcPct val="150000"/>
              </a:lnSpc>
            </a:pPr>
            <a:r>
              <a:rPr lang="en-US" sz="2000" b="1" dirty="0">
                <a:effectLst/>
              </a:rPr>
              <a:t>Before we begin this topic, take a look at the following definitions which wil</a:t>
            </a:r>
            <a:r>
              <a:rPr lang="en-US" sz="2000" b="1" dirty="0"/>
              <a:t>l help you in </a:t>
            </a:r>
          </a:p>
          <a:p>
            <a:pPr algn="just">
              <a:lnSpc>
                <a:spcPct val="150000"/>
              </a:lnSpc>
            </a:pPr>
            <a:r>
              <a:rPr lang="en-US" sz="2000" b="1" dirty="0"/>
              <a:t>your learning outcomes</a:t>
            </a:r>
          </a:p>
          <a:p>
            <a:pPr marL="342900" indent="-342900" algn="just">
              <a:lnSpc>
                <a:spcPct val="150000"/>
              </a:lnSpc>
              <a:buFont typeface="Arial" panose="020B0604020202020204" pitchFamily="34" charset="0"/>
              <a:buChar char="•"/>
            </a:pPr>
            <a:r>
              <a:rPr lang="en-US" sz="2000" b="1" dirty="0">
                <a:effectLst/>
              </a:rPr>
              <a:t>Digital content </a:t>
            </a:r>
            <a:r>
              <a:rPr lang="en-US" sz="2000" dirty="0">
                <a:effectLst/>
              </a:rPr>
              <a:t>is content that is in the form of digital data. It can include information in computer files, streamed or broadcasted content. It is also known as digital media. </a:t>
            </a:r>
          </a:p>
          <a:p>
            <a:pPr marL="285750" indent="-285750" algn="just">
              <a:lnSpc>
                <a:spcPct val="150000"/>
              </a:lnSpc>
              <a:buFont typeface="Arial" panose="020B0604020202020204" pitchFamily="34" charset="0"/>
              <a:buChar char="•"/>
            </a:pPr>
            <a:r>
              <a:rPr lang="en-US" sz="2000" b="1" i="0" dirty="0">
                <a:effectLst/>
              </a:rPr>
              <a:t>Information </a:t>
            </a:r>
            <a:r>
              <a:rPr lang="en-US" sz="2000" i="0" dirty="0">
                <a:effectLst/>
              </a:rPr>
              <a:t>is that which is collected, conveyed and processed by a particular arrangement of things. </a:t>
            </a:r>
            <a:r>
              <a:rPr lang="en-US" sz="2000" b="0" i="0" dirty="0">
                <a:effectLst/>
              </a:rPr>
              <a:t>Data gets translated into information and is </a:t>
            </a:r>
            <a:r>
              <a:rPr lang="en-US" sz="2000" dirty="0"/>
              <a:t>then </a:t>
            </a:r>
            <a:r>
              <a:rPr lang="en-US" sz="2000" b="0" i="0" dirty="0">
                <a:effectLst/>
              </a:rPr>
              <a:t>used in businesses to make decisions. Fo</a:t>
            </a:r>
            <a:r>
              <a:rPr lang="en-US" sz="2000" dirty="0"/>
              <a:t>r example, a product sale by a company </a:t>
            </a:r>
            <a:r>
              <a:rPr lang="en-US" sz="2000" b="0" i="0" dirty="0">
                <a:effectLst/>
              </a:rPr>
              <a:t>is data, which is then translated into information for th</a:t>
            </a:r>
            <a:r>
              <a:rPr lang="en-US" sz="2000" dirty="0"/>
              <a:t>e company to determine if the product is a high seller.</a:t>
            </a:r>
            <a:endParaRPr lang="en-US" sz="2000" b="0" i="0" dirty="0">
              <a:effectLst/>
            </a:endParaRPr>
          </a:p>
          <a:p>
            <a:pPr marL="285750" indent="-285750" algn="just">
              <a:lnSpc>
                <a:spcPct val="150000"/>
              </a:lnSpc>
              <a:buFont typeface="Arial" panose="020B0604020202020204" pitchFamily="34" charset="0"/>
              <a:buChar char="•"/>
            </a:pPr>
            <a:r>
              <a:rPr lang="en-US" sz="2000" b="1" dirty="0"/>
              <a:t>To evaluate</a:t>
            </a:r>
            <a:r>
              <a:rPr lang="en-US" sz="2000" b="1" dirty="0">
                <a:effectLst/>
              </a:rPr>
              <a:t> data, information and digital content </a:t>
            </a:r>
            <a:r>
              <a:rPr lang="en-US" sz="2000" dirty="0">
                <a:effectLst/>
              </a:rPr>
              <a:t>means to make sure it is meaningful, </a:t>
            </a:r>
            <a:r>
              <a:rPr lang="en-US" sz="2000" dirty="0"/>
              <a:t>relevant and reliable. It involves looking critically at all aspects. </a:t>
            </a:r>
            <a:endParaRPr lang="en-IE" sz="2000" dirty="0"/>
          </a:p>
        </p:txBody>
      </p:sp>
      <p:sp>
        <p:nvSpPr>
          <p:cNvPr id="8" name="Text Placeholder 7">
            <a:extLst>
              <a:ext uri="{FF2B5EF4-FFF2-40B4-BE49-F238E27FC236}">
                <a16:creationId xmlns:a16="http://schemas.microsoft.com/office/drawing/2014/main" id="{F1FAC1ED-1648-584B-108A-96ED18BDC792}"/>
              </a:ext>
            </a:extLst>
          </p:cNvPr>
          <p:cNvSpPr>
            <a:spLocks noGrp="1"/>
          </p:cNvSpPr>
          <p:nvPr>
            <p:ph type="body" sz="quarter" idx="18"/>
          </p:nvPr>
        </p:nvSpPr>
        <p:spPr>
          <a:xfrm>
            <a:off x="447065" y="309492"/>
            <a:ext cx="11097969" cy="633484"/>
          </a:xfrm>
        </p:spPr>
        <p:txBody>
          <a:bodyPr>
            <a:normAutofit/>
          </a:bodyPr>
          <a:lstStyle/>
          <a:p>
            <a:r>
              <a:rPr lang="en-IE" sz="3200" dirty="0"/>
              <a:t>Relevant Definitions</a:t>
            </a:r>
          </a:p>
          <a:p>
            <a:endParaRPr lang="en-RU" sz="3200" dirty="0"/>
          </a:p>
        </p:txBody>
      </p:sp>
    </p:spTree>
    <p:extLst>
      <p:ext uri="{BB962C8B-B14F-4D97-AF65-F5344CB8AC3E}">
        <p14:creationId xmlns:p14="http://schemas.microsoft.com/office/powerpoint/2010/main" val="3286345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C650D3-EECD-D443-BB7F-78CB8358492D}"/>
              </a:ext>
            </a:extLst>
          </p:cNvPr>
          <p:cNvSpPr>
            <a:spLocks noGrp="1"/>
          </p:cNvSpPr>
          <p:nvPr>
            <p:ph type="body" sz="quarter" idx="16"/>
          </p:nvPr>
        </p:nvSpPr>
        <p:spPr>
          <a:xfrm>
            <a:off x="442524" y="862124"/>
            <a:ext cx="11102510" cy="4609807"/>
          </a:xfrm>
        </p:spPr>
        <p:txBody>
          <a:bodyPr/>
          <a:lstStyle/>
          <a:p>
            <a:pPr algn="just">
              <a:lnSpc>
                <a:spcPct val="150000"/>
              </a:lnSpc>
            </a:pPr>
            <a:r>
              <a:rPr lang="en-IE" sz="2000" dirty="0"/>
              <a:t>It can be difficult to work out if information that you read on the internet is true. One </a:t>
            </a:r>
          </a:p>
          <a:p>
            <a:pPr algn="just">
              <a:lnSpc>
                <a:spcPct val="150000"/>
              </a:lnSpc>
            </a:pPr>
            <a:r>
              <a:rPr lang="en-IE" sz="2000" dirty="0"/>
              <a:t>way to help avoid reading bad information is to use the 5Ws technique to determine if </a:t>
            </a:r>
          </a:p>
          <a:p>
            <a:pPr algn="just">
              <a:lnSpc>
                <a:spcPct val="150000"/>
              </a:lnSpc>
            </a:pPr>
            <a:r>
              <a:rPr lang="en-IE" sz="2000" dirty="0"/>
              <a:t>a source is credible. The 5 </a:t>
            </a:r>
            <a:r>
              <a:rPr lang="en-IE" sz="2000" dirty="0" err="1"/>
              <a:t>Ws</a:t>
            </a:r>
            <a:r>
              <a:rPr lang="en-IE" sz="2000" dirty="0"/>
              <a:t> are:</a:t>
            </a:r>
          </a:p>
          <a:p>
            <a:pPr marL="457200" indent="-457200" algn="just">
              <a:lnSpc>
                <a:spcPct val="150000"/>
              </a:lnSpc>
              <a:buAutoNum type="arabicPeriod"/>
            </a:pPr>
            <a:r>
              <a:rPr lang="en-US" sz="2000" b="1" i="0" dirty="0">
                <a:solidFill>
                  <a:srgbClr val="333333"/>
                </a:solidFill>
                <a:effectLst/>
              </a:rPr>
              <a:t>Who is the author? </a:t>
            </a:r>
            <a:r>
              <a:rPr lang="en-US" sz="2000" b="0" i="0" dirty="0">
                <a:solidFill>
                  <a:srgbClr val="333333"/>
                </a:solidFill>
                <a:effectLst/>
              </a:rPr>
              <a:t>Are they reliable, do they have the authority to report on this topic?</a:t>
            </a:r>
          </a:p>
          <a:p>
            <a:pPr marL="457200" indent="-457200" algn="just">
              <a:lnSpc>
                <a:spcPct val="150000"/>
              </a:lnSpc>
              <a:buAutoNum type="arabicPeriod"/>
            </a:pPr>
            <a:r>
              <a:rPr lang="en-US" sz="2000" b="1" dirty="0">
                <a:solidFill>
                  <a:srgbClr val="333333"/>
                </a:solidFill>
              </a:rPr>
              <a:t>What is the purpose of the content? </a:t>
            </a:r>
            <a:r>
              <a:rPr lang="en-US" sz="2000" dirty="0">
                <a:solidFill>
                  <a:srgbClr val="333333"/>
                </a:solidFill>
              </a:rPr>
              <a:t>Does it aim to provide accurate information and serve its purpose?</a:t>
            </a:r>
          </a:p>
          <a:p>
            <a:pPr marL="457200" indent="-457200" algn="just">
              <a:lnSpc>
                <a:spcPct val="150000"/>
              </a:lnSpc>
              <a:buAutoNum type="arabicPeriod"/>
            </a:pPr>
            <a:r>
              <a:rPr lang="en-US" sz="2000" b="1" i="0" dirty="0">
                <a:solidFill>
                  <a:srgbClr val="333333"/>
                </a:solidFill>
                <a:effectLst/>
              </a:rPr>
              <a:t>Where is the content from? </a:t>
            </a:r>
            <a:r>
              <a:rPr lang="en-US" sz="2000" b="0" i="0" dirty="0">
                <a:solidFill>
                  <a:srgbClr val="333333"/>
                </a:solidFill>
                <a:effectLst/>
              </a:rPr>
              <a:t>Is the publisher reputable and well known?</a:t>
            </a:r>
          </a:p>
          <a:p>
            <a:pPr marL="457200" indent="-457200" algn="just">
              <a:lnSpc>
                <a:spcPct val="150000"/>
              </a:lnSpc>
              <a:buAutoNum type="arabicPeriod"/>
            </a:pPr>
            <a:r>
              <a:rPr lang="en-US" sz="2000" b="1" dirty="0">
                <a:solidFill>
                  <a:srgbClr val="333333"/>
                </a:solidFill>
              </a:rPr>
              <a:t>Wh</a:t>
            </a:r>
            <a:r>
              <a:rPr lang="en-US" sz="2000" b="1" i="0" dirty="0">
                <a:solidFill>
                  <a:srgbClr val="333333"/>
                </a:solidFill>
                <a:effectLst/>
              </a:rPr>
              <a:t>y does the source exist? </a:t>
            </a:r>
            <a:r>
              <a:rPr lang="en-US" sz="2000" b="0" i="0" dirty="0">
                <a:solidFill>
                  <a:srgbClr val="333333"/>
                </a:solidFill>
                <a:effectLst/>
              </a:rPr>
              <a:t>What is its purpose and aim?</a:t>
            </a:r>
          </a:p>
          <a:p>
            <a:pPr marL="457200" indent="-457200" algn="just">
              <a:lnSpc>
                <a:spcPct val="150000"/>
              </a:lnSpc>
              <a:buAutoNum type="arabicPeriod"/>
            </a:pPr>
            <a:r>
              <a:rPr lang="en-US" sz="2000" b="1" dirty="0">
                <a:solidFill>
                  <a:srgbClr val="333333"/>
                </a:solidFill>
              </a:rPr>
              <a:t>How does this source compare to others? </a:t>
            </a:r>
            <a:r>
              <a:rPr lang="en-US" sz="2000" dirty="0">
                <a:solidFill>
                  <a:srgbClr val="333333"/>
                </a:solidFill>
              </a:rPr>
              <a:t>Do other sources align with this source or are there huge differences in the information being given between sources?</a:t>
            </a:r>
            <a:endParaRPr lang="en-RU" sz="2000" dirty="0"/>
          </a:p>
        </p:txBody>
      </p:sp>
      <p:sp>
        <p:nvSpPr>
          <p:cNvPr id="6" name="Text Placeholder 5">
            <a:extLst>
              <a:ext uri="{FF2B5EF4-FFF2-40B4-BE49-F238E27FC236}">
                <a16:creationId xmlns:a16="http://schemas.microsoft.com/office/drawing/2014/main" id="{0AADC0DB-5B98-EF45-907F-51606CDD7EEE}"/>
              </a:ext>
            </a:extLst>
          </p:cNvPr>
          <p:cNvSpPr>
            <a:spLocks noGrp="1"/>
          </p:cNvSpPr>
          <p:nvPr>
            <p:ph type="body" sz="quarter" idx="18"/>
          </p:nvPr>
        </p:nvSpPr>
        <p:spPr/>
        <p:txBody>
          <a:bodyPr>
            <a:normAutofit/>
          </a:bodyPr>
          <a:lstStyle/>
          <a:p>
            <a:r>
              <a:rPr lang="en-IE" sz="3200" dirty="0"/>
              <a:t>How to tell if information is reliable?</a:t>
            </a:r>
            <a:endParaRPr lang="en-RU" sz="3200" dirty="0"/>
          </a:p>
        </p:txBody>
      </p:sp>
    </p:spTree>
    <p:extLst>
      <p:ext uri="{BB962C8B-B14F-4D97-AF65-F5344CB8AC3E}">
        <p14:creationId xmlns:p14="http://schemas.microsoft.com/office/powerpoint/2010/main" val="3006228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07A6E6-48DD-C7B7-9EE0-3BD92937BC42}"/>
              </a:ext>
            </a:extLst>
          </p:cNvPr>
          <p:cNvSpPr>
            <a:spLocks noGrp="1"/>
          </p:cNvSpPr>
          <p:nvPr>
            <p:ph type="body" sz="quarter" idx="16"/>
          </p:nvPr>
        </p:nvSpPr>
        <p:spPr>
          <a:xfrm>
            <a:off x="447065" y="1190626"/>
            <a:ext cx="11102510" cy="4257382"/>
          </a:xfrm>
        </p:spPr>
        <p:txBody>
          <a:bodyPr/>
          <a:lstStyle/>
          <a:p>
            <a:pPr algn="just">
              <a:lnSpc>
                <a:spcPct val="150000"/>
              </a:lnSpc>
            </a:pPr>
            <a:r>
              <a:rPr lang="en-IE" sz="2200" b="1" dirty="0">
                <a:effectLst/>
                <a:latin typeface="Calibri" panose="020F0502020204030204" pitchFamily="34" charset="0"/>
                <a:ea typeface="Calibri" panose="020F0502020204030204" pitchFamily="34" charset="0"/>
              </a:rPr>
              <a:t>Be wary </a:t>
            </a:r>
            <a:r>
              <a:rPr lang="en-IE" sz="2200" dirty="0">
                <a:effectLst/>
                <a:latin typeface="Calibri" panose="020F0502020204030204" pitchFamily="34" charset="0"/>
                <a:ea typeface="Calibri" panose="020F0502020204030204" pitchFamily="34" charset="0"/>
              </a:rPr>
              <a:t>of information that goes viral – it can often be ‘clickbait’ (articles that are</a:t>
            </a:r>
          </a:p>
          <a:p>
            <a:pPr algn="just">
              <a:lnSpc>
                <a:spcPct val="150000"/>
              </a:lnSpc>
            </a:pPr>
            <a:r>
              <a:rPr lang="en-IE" sz="2200" dirty="0">
                <a:effectLst/>
                <a:latin typeface="Calibri" panose="020F0502020204030204" pitchFamily="34" charset="0"/>
                <a:ea typeface="Calibri" panose="020F0502020204030204" pitchFamily="34" charset="0"/>
              </a:rPr>
              <a:t>intentionally misleading to generate clicks and  views). If it is a photo or video it may</a:t>
            </a:r>
          </a:p>
          <a:p>
            <a:pPr algn="just">
              <a:lnSpc>
                <a:spcPct val="150000"/>
              </a:lnSpc>
            </a:pPr>
            <a:r>
              <a:rPr lang="en-IE" sz="2200" dirty="0">
                <a:effectLst/>
                <a:latin typeface="Calibri" panose="020F0502020204030204" pitchFamily="34" charset="0"/>
                <a:ea typeface="Calibri" panose="020F0502020204030204" pitchFamily="34" charset="0"/>
              </a:rPr>
              <a:t>even be edited.	</a:t>
            </a:r>
          </a:p>
          <a:p>
            <a:pPr algn="just">
              <a:lnSpc>
                <a:spcPct val="150000"/>
              </a:lnSpc>
            </a:pPr>
            <a:r>
              <a:rPr lang="en-IE" sz="2200" b="1" dirty="0">
                <a:effectLst/>
                <a:latin typeface="Calibri" panose="020F0502020204030204" pitchFamily="34" charset="0"/>
                <a:ea typeface="Calibri" panose="020F0502020204030204" pitchFamily="34" charset="0"/>
              </a:rPr>
              <a:t>Check the URL</a:t>
            </a:r>
            <a:r>
              <a:rPr lang="en-IE" sz="2200" dirty="0">
                <a:effectLst/>
                <a:latin typeface="Calibri" panose="020F0502020204030204" pitchFamily="34" charset="0"/>
                <a:ea typeface="Calibri" panose="020F0502020204030204" pitchFamily="34" charset="0"/>
              </a:rPr>
              <a:t> – there are many spam sites out there used to farm views for ad revenue whose intentions are not always to offer accurate or reliable information. Make sure your information is from reliable sources e.g. peer reviewed journals.</a:t>
            </a:r>
          </a:p>
          <a:p>
            <a:pPr algn="just">
              <a:lnSpc>
                <a:spcPct val="150000"/>
              </a:lnSpc>
            </a:pPr>
            <a:r>
              <a:rPr lang="en-IE" sz="2200" b="1" dirty="0">
                <a:effectLst/>
                <a:latin typeface="Calibri" panose="020F0502020204030204" pitchFamily="34" charset="0"/>
                <a:ea typeface="Calibri" panose="020F0502020204030204" pitchFamily="34" charset="0"/>
              </a:rPr>
              <a:t>Compare sources </a:t>
            </a:r>
            <a:r>
              <a:rPr lang="en-IE" sz="2200" dirty="0">
                <a:effectLst/>
                <a:latin typeface="Calibri" panose="020F0502020204030204" pitchFamily="34" charset="0"/>
                <a:ea typeface="Calibri" panose="020F0502020204030204" pitchFamily="34" charset="0"/>
              </a:rPr>
              <a:t>– does your information match up with other sources? If there are big differences between websites you may need to do further research or reach out to experts who know what’s correct.</a:t>
            </a:r>
          </a:p>
          <a:p>
            <a:endParaRPr lang="en-IE" dirty="0"/>
          </a:p>
        </p:txBody>
      </p:sp>
      <p:sp>
        <p:nvSpPr>
          <p:cNvPr id="6" name="Text Placeholder 5">
            <a:extLst>
              <a:ext uri="{FF2B5EF4-FFF2-40B4-BE49-F238E27FC236}">
                <a16:creationId xmlns:a16="http://schemas.microsoft.com/office/drawing/2014/main" id="{84DFE541-457A-B2A4-0E3E-F3B21292AB03}"/>
              </a:ext>
            </a:extLst>
          </p:cNvPr>
          <p:cNvSpPr>
            <a:spLocks noGrp="1"/>
          </p:cNvSpPr>
          <p:nvPr>
            <p:ph type="body" sz="quarter" idx="18"/>
          </p:nvPr>
        </p:nvSpPr>
        <p:spPr/>
        <p:txBody>
          <a:bodyPr>
            <a:normAutofit/>
          </a:bodyPr>
          <a:lstStyle/>
          <a:p>
            <a:r>
              <a:rPr lang="en-IE" b="1" dirty="0">
                <a:solidFill>
                  <a:srgbClr val="8D5B98"/>
                </a:solidFill>
              </a:rPr>
              <a:t>Important things to remember…</a:t>
            </a:r>
          </a:p>
        </p:txBody>
      </p:sp>
    </p:spTree>
    <p:extLst>
      <p:ext uri="{BB962C8B-B14F-4D97-AF65-F5344CB8AC3E}">
        <p14:creationId xmlns:p14="http://schemas.microsoft.com/office/powerpoint/2010/main" val="136975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0F58155-A845-131C-8E98-9A58EDF1E63F}"/>
              </a:ext>
            </a:extLst>
          </p:cNvPr>
          <p:cNvSpPr>
            <a:spLocks noGrp="1"/>
          </p:cNvSpPr>
          <p:nvPr>
            <p:ph type="pic" sz="quarter" idx="15"/>
          </p:nvPr>
        </p:nvSpPr>
        <p:spPr/>
      </p:sp>
      <p:sp>
        <p:nvSpPr>
          <p:cNvPr id="3" name="Text Placeholder 2">
            <a:extLst>
              <a:ext uri="{FF2B5EF4-FFF2-40B4-BE49-F238E27FC236}">
                <a16:creationId xmlns:a16="http://schemas.microsoft.com/office/drawing/2014/main" id="{1E1A8D95-3495-F899-5A26-B7D3A8F96EA8}"/>
              </a:ext>
            </a:extLst>
          </p:cNvPr>
          <p:cNvSpPr>
            <a:spLocks noGrp="1"/>
          </p:cNvSpPr>
          <p:nvPr>
            <p:ph type="body" sz="quarter" idx="17"/>
          </p:nvPr>
        </p:nvSpPr>
        <p:spPr>
          <a:xfrm>
            <a:off x="447066" y="1419515"/>
            <a:ext cx="6201384" cy="3642009"/>
          </a:xfrm>
        </p:spPr>
        <p:txBody>
          <a:bodyPr/>
          <a:lstStyle/>
          <a:p>
            <a:pPr>
              <a:lnSpc>
                <a:spcPct val="150000"/>
              </a:lnSpc>
            </a:pPr>
            <a:r>
              <a:rPr lang="en-IE" sz="2400" dirty="0">
                <a:solidFill>
                  <a:schemeClr val="tx1"/>
                </a:solidFill>
              </a:rPr>
              <a:t>Click on the video to watch a video about how to evaluate digital information. The video can also be viewed by clicking on this link:</a:t>
            </a:r>
          </a:p>
          <a:p>
            <a:r>
              <a:rPr lang="en-IE" sz="2400" dirty="0">
                <a:solidFill>
                  <a:srgbClr val="F9A169"/>
                </a:solidFill>
                <a:hlinkClick r:id="rId3">
                  <a:extLst>
                    <a:ext uri="{A12FA001-AC4F-418D-AE19-62706E023703}">
                      <ahyp:hlinkClr xmlns:ahyp="http://schemas.microsoft.com/office/drawing/2018/hyperlinkcolor" val="tx"/>
                    </a:ext>
                  </a:extLst>
                </a:hlinkClick>
              </a:rPr>
              <a:t>https://www.youtube.com/watch?v=dSzosKrKi-I</a:t>
            </a:r>
            <a:endParaRPr lang="en-IE" sz="2400" dirty="0">
              <a:solidFill>
                <a:srgbClr val="F9A169"/>
              </a:solidFill>
            </a:endParaRPr>
          </a:p>
          <a:p>
            <a:endParaRPr lang="en-IE" dirty="0"/>
          </a:p>
        </p:txBody>
      </p:sp>
      <p:sp>
        <p:nvSpPr>
          <p:cNvPr id="9" name="Text Placeholder 8">
            <a:extLst>
              <a:ext uri="{FF2B5EF4-FFF2-40B4-BE49-F238E27FC236}">
                <a16:creationId xmlns:a16="http://schemas.microsoft.com/office/drawing/2014/main" id="{569FF233-4EED-9E59-0949-61C707DADC4A}"/>
              </a:ext>
            </a:extLst>
          </p:cNvPr>
          <p:cNvSpPr>
            <a:spLocks noGrp="1"/>
          </p:cNvSpPr>
          <p:nvPr>
            <p:ph type="body" sz="quarter" idx="13"/>
          </p:nvPr>
        </p:nvSpPr>
        <p:spPr>
          <a:xfrm>
            <a:off x="447066" y="309491"/>
            <a:ext cx="5804647" cy="1022351"/>
          </a:xfrm>
        </p:spPr>
        <p:txBody>
          <a:bodyPr>
            <a:normAutofit fontScale="92500" lnSpcReduction="10000"/>
          </a:bodyPr>
          <a:lstStyle/>
          <a:p>
            <a:r>
              <a:rPr lang="en-IE" dirty="0">
                <a:solidFill>
                  <a:srgbClr val="8D5B98"/>
                </a:solidFill>
              </a:rPr>
              <a:t>Watch the Video -</a:t>
            </a:r>
          </a:p>
          <a:p>
            <a:r>
              <a:rPr lang="en-IE" sz="3000" dirty="0">
                <a:solidFill>
                  <a:srgbClr val="8D5B98"/>
                </a:solidFill>
              </a:rPr>
              <a:t>Evaluating Information</a:t>
            </a:r>
          </a:p>
        </p:txBody>
      </p:sp>
      <p:pic>
        <p:nvPicPr>
          <p:cNvPr id="11" name="Online Media 10" title="Evaluating Information">
            <a:hlinkClick r:id="" action="ppaction://media"/>
            <a:extLst>
              <a:ext uri="{FF2B5EF4-FFF2-40B4-BE49-F238E27FC236}">
                <a16:creationId xmlns:a16="http://schemas.microsoft.com/office/drawing/2014/main" id="{2D62359E-20E8-7E97-9813-4ED147E14B99}"/>
              </a:ext>
            </a:extLst>
          </p:cNvPr>
          <p:cNvPicPr>
            <a:picLocks noRot="1" noChangeAspect="1"/>
          </p:cNvPicPr>
          <p:nvPr>
            <a:videoFile r:link="rId1"/>
          </p:nvPr>
        </p:nvPicPr>
        <p:blipFill>
          <a:blip r:embed="rId4"/>
          <a:stretch>
            <a:fillRect/>
          </a:stretch>
        </p:blipFill>
        <p:spPr>
          <a:xfrm>
            <a:off x="7372351" y="1223694"/>
            <a:ext cx="4778594" cy="4033653"/>
          </a:xfrm>
          <a:prstGeom prst="rect">
            <a:avLst/>
          </a:prstGeom>
        </p:spPr>
      </p:pic>
      <p:pic>
        <p:nvPicPr>
          <p:cNvPr id="7" name="Graphic 6" descr="Mouse outline">
            <a:extLst>
              <a:ext uri="{FF2B5EF4-FFF2-40B4-BE49-F238E27FC236}">
                <a16:creationId xmlns:a16="http://schemas.microsoft.com/office/drawing/2014/main" id="{7487F69A-0F87-05CD-6FC5-44E94DD88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999002">
            <a:off x="7512121" y="237710"/>
            <a:ext cx="683699" cy="683699"/>
          </a:xfrm>
          <a:prstGeom prst="rect">
            <a:avLst/>
          </a:prstGeom>
        </p:spPr>
      </p:pic>
      <p:sp>
        <p:nvSpPr>
          <p:cNvPr id="8" name="TextBox 7">
            <a:extLst>
              <a:ext uri="{FF2B5EF4-FFF2-40B4-BE49-F238E27FC236}">
                <a16:creationId xmlns:a16="http://schemas.microsoft.com/office/drawing/2014/main" id="{94CC791B-D13A-149A-FF48-68068FBCD4CC}"/>
              </a:ext>
            </a:extLst>
          </p:cNvPr>
          <p:cNvSpPr txBox="1"/>
          <p:nvPr/>
        </p:nvSpPr>
        <p:spPr>
          <a:xfrm>
            <a:off x="8201944" y="317950"/>
            <a:ext cx="2254720" cy="523220"/>
          </a:xfrm>
          <a:prstGeom prst="rect">
            <a:avLst/>
          </a:prstGeom>
          <a:noFill/>
        </p:spPr>
        <p:txBody>
          <a:bodyPr wrap="square" rtlCol="0">
            <a:spAutoFit/>
          </a:bodyPr>
          <a:lstStyle/>
          <a:p>
            <a:r>
              <a:rPr lang="hr-BA" sz="2800" b="1" dirty="0">
                <a:solidFill>
                  <a:srgbClr val="E78631"/>
                </a:solidFill>
              </a:rPr>
              <a:t>Click to watch</a:t>
            </a:r>
            <a:endParaRPr lang="en-US" sz="2800" b="1" dirty="0">
              <a:solidFill>
                <a:srgbClr val="E78631"/>
              </a:solidFill>
            </a:endParaRPr>
          </a:p>
        </p:txBody>
      </p:sp>
    </p:spTree>
    <p:extLst>
      <p:ext uri="{BB962C8B-B14F-4D97-AF65-F5344CB8AC3E}">
        <p14:creationId xmlns:p14="http://schemas.microsoft.com/office/powerpoint/2010/main" val="24730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ext, skiing, slope&#10;&#10;Description automatically generated">
            <a:extLst>
              <a:ext uri="{FF2B5EF4-FFF2-40B4-BE49-F238E27FC236}">
                <a16:creationId xmlns:a16="http://schemas.microsoft.com/office/drawing/2014/main" id="{1C49C5AC-F82C-343E-6AA9-CD78DA2E733C}"/>
              </a:ext>
            </a:extLst>
          </p:cNvPr>
          <p:cNvPicPr>
            <a:picLocks noGrp="1" noChangeAspect="1"/>
          </p:cNvPicPr>
          <p:nvPr>
            <p:ph type="pic" sz="quarter" idx="17"/>
          </p:nvPr>
        </p:nvPicPr>
        <p:blipFill>
          <a:blip r:embed="rId2"/>
          <a:srcRect l="14401" r="14401"/>
          <a:stretch>
            <a:fillRect/>
          </a:stretch>
        </p:blipFill>
        <p:spPr/>
      </p:pic>
      <p:sp>
        <p:nvSpPr>
          <p:cNvPr id="8" name="Text Placeholder 7">
            <a:extLst>
              <a:ext uri="{FF2B5EF4-FFF2-40B4-BE49-F238E27FC236}">
                <a16:creationId xmlns:a16="http://schemas.microsoft.com/office/drawing/2014/main" id="{364897D0-9DB4-705B-C964-05FE1C72C43E}"/>
              </a:ext>
            </a:extLst>
          </p:cNvPr>
          <p:cNvSpPr>
            <a:spLocks noGrp="1"/>
          </p:cNvSpPr>
          <p:nvPr>
            <p:ph type="body" sz="quarter" idx="27"/>
          </p:nvPr>
        </p:nvSpPr>
        <p:spPr>
          <a:xfrm>
            <a:off x="447066" y="948623"/>
            <a:ext cx="5544159" cy="3251547"/>
          </a:xfrm>
        </p:spPr>
        <p:txBody>
          <a:bodyPr/>
          <a:lstStyle/>
          <a:p>
            <a:pPr algn="just">
              <a:lnSpc>
                <a:spcPct val="150000"/>
              </a:lnSpc>
            </a:pPr>
            <a:r>
              <a:rPr lang="en-IE" dirty="0">
                <a:solidFill>
                  <a:schemeClr val="tx1"/>
                </a:solidFill>
              </a:rPr>
              <a:t>Read the article below for 13 tools that are powered by artificial intelligence  that aim to filter, block and detect false information.</a:t>
            </a:r>
          </a:p>
          <a:p>
            <a:pPr algn="just">
              <a:lnSpc>
                <a:spcPct val="150000"/>
              </a:lnSpc>
            </a:pPr>
            <a:r>
              <a:rPr lang="en-IE" dirty="0">
                <a:solidFill>
                  <a:schemeClr val="tx1"/>
                </a:solidFill>
              </a:rPr>
              <a:t>These tools look at the credibility of the author, compare sources and can even identify ‘deepfakes’ – doctored videos which can destroy people’s reputations and be very harmful.</a:t>
            </a:r>
          </a:p>
          <a:p>
            <a:r>
              <a:rPr lang="en-IE" dirty="0">
                <a:solidFill>
                  <a:srgbClr val="F9A169"/>
                </a:solidFill>
              </a:rPr>
              <a:t>Article: </a:t>
            </a:r>
            <a:r>
              <a:rPr lang="en-IE" dirty="0">
                <a:solidFill>
                  <a:srgbClr val="F9A169"/>
                </a:solidFill>
                <a:hlinkClick r:id="rId3">
                  <a:extLst>
                    <a:ext uri="{A12FA001-AC4F-418D-AE19-62706E023703}">
                      <ahyp:hlinkClr xmlns:ahyp="http://schemas.microsoft.com/office/drawing/2018/hyperlinkcolor" val="tx"/>
                    </a:ext>
                  </a:extLst>
                </a:hlinkClick>
              </a:rPr>
              <a:t>https://thetrustedweb.org/ai-powered-tools-for-fighting-fake-news/</a:t>
            </a:r>
            <a:endParaRPr lang="en-IE" dirty="0">
              <a:solidFill>
                <a:srgbClr val="F9A169"/>
              </a:solidFill>
            </a:endParaRPr>
          </a:p>
          <a:p>
            <a:endParaRPr lang="en-IE" dirty="0"/>
          </a:p>
        </p:txBody>
      </p:sp>
      <p:sp>
        <p:nvSpPr>
          <p:cNvPr id="7" name="Text Placeholder 6">
            <a:extLst>
              <a:ext uri="{FF2B5EF4-FFF2-40B4-BE49-F238E27FC236}">
                <a16:creationId xmlns:a16="http://schemas.microsoft.com/office/drawing/2014/main" id="{239A3AAD-E214-5402-EF27-B6C4BEB127EB}"/>
              </a:ext>
            </a:extLst>
          </p:cNvPr>
          <p:cNvSpPr>
            <a:spLocks noGrp="1"/>
          </p:cNvSpPr>
          <p:nvPr>
            <p:ph type="body" sz="quarter" idx="18"/>
          </p:nvPr>
        </p:nvSpPr>
        <p:spPr>
          <a:xfrm>
            <a:off x="447066" y="309491"/>
            <a:ext cx="5648934" cy="724179"/>
          </a:xfrm>
        </p:spPr>
        <p:txBody>
          <a:bodyPr/>
          <a:lstStyle/>
          <a:p>
            <a:r>
              <a:rPr lang="en-IE" dirty="0"/>
              <a:t>Exercise: Read the article</a:t>
            </a:r>
          </a:p>
        </p:txBody>
      </p:sp>
    </p:spTree>
    <p:extLst>
      <p:ext uri="{BB962C8B-B14F-4D97-AF65-F5344CB8AC3E}">
        <p14:creationId xmlns:p14="http://schemas.microsoft.com/office/powerpoint/2010/main" val="1365696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447065" y="1512683"/>
            <a:ext cx="4372585" cy="2687842"/>
          </a:xfrm>
        </p:spPr>
        <p:txBody>
          <a:bodyPr/>
          <a:lstStyle/>
          <a:p>
            <a:pPr algn="just">
              <a:lnSpc>
                <a:spcPct val="150000"/>
              </a:lnSpc>
            </a:pPr>
            <a:r>
              <a:rPr lang="en-GB" b="1" i="1" dirty="0">
                <a:solidFill>
                  <a:srgbClr val="E78631"/>
                </a:solidFill>
                <a:ea typeface="+mn-lt"/>
                <a:cs typeface="+mn-lt"/>
              </a:rPr>
              <a:t>Overview of the article:</a:t>
            </a:r>
            <a:r>
              <a:rPr lang="en-GB" b="1" dirty="0">
                <a:solidFill>
                  <a:srgbClr val="E78631"/>
                </a:solidFill>
                <a:ea typeface="+mn-lt"/>
                <a:cs typeface="+mn-lt"/>
              </a:rPr>
              <a:t> </a:t>
            </a:r>
            <a:r>
              <a:rPr lang="en-GB" dirty="0">
                <a:solidFill>
                  <a:schemeClr val="tx1"/>
                </a:solidFill>
                <a:ea typeface="+mn-lt"/>
                <a:cs typeface="+mn-lt"/>
              </a:rPr>
              <a:t>The web page acts as a toolbox with links and descriptions to 82 tools/platforms that aim to prevent disinformation, fake news, untrustworthy social media accounts and much more.</a:t>
            </a:r>
            <a:endParaRPr lang="hr-BA" dirty="0">
              <a:solidFill>
                <a:schemeClr val="tx1"/>
              </a:solidFill>
              <a:cs typeface="Calibri"/>
            </a:endParaRPr>
          </a:p>
          <a:p>
            <a:endParaRPr lang="en-RU"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p:txBody>
          <a:bodyPr/>
          <a:lstStyle/>
          <a:p>
            <a:r>
              <a:rPr lang="en-GB" dirty="0"/>
              <a:t>Read and Learn</a:t>
            </a:r>
            <a:endParaRPr lang="hr-BA" dirty="0"/>
          </a:p>
        </p:txBody>
      </p:sp>
      <p:pic>
        <p:nvPicPr>
          <p:cNvPr id="8" name="Picture 7">
            <a:extLst>
              <a:ext uri="{FF2B5EF4-FFF2-40B4-BE49-F238E27FC236}">
                <a16:creationId xmlns:a16="http://schemas.microsoft.com/office/drawing/2014/main" id="{E27DEED1-929F-AE21-F7CF-FCDD3F5182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818" t="-1279"/>
          <a:stretch/>
        </p:blipFill>
        <p:spPr>
          <a:xfrm>
            <a:off x="5095875" y="839451"/>
            <a:ext cx="7096125" cy="5448580"/>
          </a:xfrm>
          <a:prstGeom prst="rect">
            <a:avLst/>
          </a:prstGeom>
        </p:spPr>
      </p:pic>
      <p:pic>
        <p:nvPicPr>
          <p:cNvPr id="9" name="Picture 8">
            <a:hlinkClick r:id="rId3"/>
            <a:extLst>
              <a:ext uri="{FF2B5EF4-FFF2-40B4-BE49-F238E27FC236}">
                <a16:creationId xmlns:a16="http://schemas.microsoft.com/office/drawing/2014/main" id="{293BC69A-EA88-F2BD-6992-859B696F43EF}"/>
              </a:ext>
            </a:extLst>
          </p:cNvPr>
          <p:cNvPicPr>
            <a:picLocks noChangeAspect="1"/>
          </p:cNvPicPr>
          <p:nvPr/>
        </p:nvPicPr>
        <p:blipFill>
          <a:blip r:embed="rId4"/>
          <a:stretch>
            <a:fillRect/>
          </a:stretch>
        </p:blipFill>
        <p:spPr>
          <a:xfrm>
            <a:off x="6211688" y="1770521"/>
            <a:ext cx="3961012" cy="2557100"/>
          </a:xfrm>
          <a:prstGeom prst="rect">
            <a:avLst/>
          </a:prstGeom>
        </p:spPr>
      </p:pic>
    </p:spTree>
    <p:extLst>
      <p:ext uri="{BB962C8B-B14F-4D97-AF65-F5344CB8AC3E}">
        <p14:creationId xmlns:p14="http://schemas.microsoft.com/office/powerpoint/2010/main" val="3876768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9ADBE4-C7CA-584C-0788-91DBA95C20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21609" y="1993166"/>
            <a:ext cx="6685270" cy="4074455"/>
          </a:xfrm>
          <a:prstGeom prst="rect">
            <a:avLst/>
          </a:prstGeom>
        </p:spPr>
      </p:pic>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342900" y="877046"/>
            <a:ext cx="5553076" cy="3153347"/>
          </a:xfrm>
        </p:spPr>
        <p:txBody>
          <a:bodyPr/>
          <a:lstStyle/>
          <a:p>
            <a:pPr>
              <a:lnSpc>
                <a:spcPct val="150000"/>
              </a:lnSpc>
            </a:pPr>
            <a:r>
              <a:rPr lang="en-GB" sz="2000" b="1" i="1" dirty="0">
                <a:solidFill>
                  <a:srgbClr val="E78631"/>
                </a:solidFill>
                <a:ea typeface="+mn-lt"/>
                <a:cs typeface="+mn-lt"/>
              </a:rPr>
              <a:t>What? </a:t>
            </a:r>
            <a:r>
              <a:rPr lang="en-GB" sz="2000" dirty="0">
                <a:ea typeface="+mn-lt"/>
                <a:cs typeface="+mn-lt"/>
              </a:rPr>
              <a:t>Can the web be your learners' best tool in the fight against falsehood?</a:t>
            </a:r>
          </a:p>
          <a:p>
            <a:pPr algn="just">
              <a:lnSpc>
                <a:spcPct val="150000"/>
              </a:lnSpc>
            </a:pPr>
            <a:r>
              <a:rPr lang="en-GB" sz="2000" dirty="0">
                <a:ea typeface="+mn-lt"/>
                <a:cs typeface="+mn-lt"/>
              </a:rPr>
              <a:t>From viral memes to so-called "fake news," the web is overflowing with information -- true, false, and everything in between. For many internet users, this makes the web a challenging place to find credible and reliable sources. So what's the best way to help your learners use the web effectively as a fact-checking tool? Here you'll find tips, resources, and practical advice on helping students find credible information online.</a:t>
            </a:r>
            <a:endParaRPr lang="hr-BA" sz="2000" dirty="0">
              <a:solidFill>
                <a:srgbClr val="000000"/>
              </a:solidFill>
              <a:cs typeface="Calibri"/>
            </a:endParaRPr>
          </a:p>
          <a:p>
            <a:endParaRPr lang="en-RU" sz="4000"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342901" y="309491"/>
            <a:ext cx="9613900" cy="858909"/>
          </a:xfrm>
        </p:spPr>
        <p:txBody>
          <a:bodyPr>
            <a:normAutofit/>
          </a:bodyPr>
          <a:lstStyle/>
          <a:p>
            <a:r>
              <a:rPr lang="hr-BA" sz="3200" dirty="0"/>
              <a:t>Read and learn</a:t>
            </a:r>
            <a:r>
              <a:rPr lang="en-GB" sz="3200" dirty="0"/>
              <a:t>!</a:t>
            </a:r>
            <a:endParaRPr lang="hr-BA" sz="3200" dirty="0"/>
          </a:p>
        </p:txBody>
      </p:sp>
      <p:pic>
        <p:nvPicPr>
          <p:cNvPr id="7" name="Picture 6">
            <a:hlinkClick r:id="rId3"/>
            <a:extLst>
              <a:ext uri="{FF2B5EF4-FFF2-40B4-BE49-F238E27FC236}">
                <a16:creationId xmlns:a16="http://schemas.microsoft.com/office/drawing/2014/main" id="{28CFA513-A6FA-2F79-31B4-6E096D3126B9}"/>
              </a:ext>
            </a:extLst>
          </p:cNvPr>
          <p:cNvPicPr>
            <a:picLocks noChangeAspect="1"/>
          </p:cNvPicPr>
          <p:nvPr/>
        </p:nvPicPr>
        <p:blipFill rotWithShape="1">
          <a:blip r:embed="rId4"/>
          <a:srcRect l="13050" r="6610"/>
          <a:stretch/>
        </p:blipFill>
        <p:spPr>
          <a:xfrm>
            <a:off x="6296025" y="2274096"/>
            <a:ext cx="4804302" cy="3050379"/>
          </a:xfrm>
          <a:prstGeom prst="rect">
            <a:avLst/>
          </a:prstGeom>
        </p:spPr>
      </p:pic>
    </p:spTree>
    <p:extLst>
      <p:ext uri="{BB962C8B-B14F-4D97-AF65-F5344CB8AC3E}">
        <p14:creationId xmlns:p14="http://schemas.microsoft.com/office/powerpoint/2010/main" val="414366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442524" y="912191"/>
            <a:ext cx="11102510" cy="4038015"/>
          </a:xfrm>
        </p:spPr>
        <p:txBody>
          <a:bodyPr/>
          <a:lstStyle/>
          <a:p>
            <a:pPr algn="just">
              <a:lnSpc>
                <a:spcPct val="150000"/>
              </a:lnSpc>
            </a:pPr>
            <a:r>
              <a:rPr lang="en-US" sz="1800" dirty="0"/>
              <a:t>Before we begin topic 1, here are some useful definitions to help you</a:t>
            </a:r>
          </a:p>
          <a:p>
            <a:pPr algn="just">
              <a:lnSpc>
                <a:spcPct val="150000"/>
              </a:lnSpc>
            </a:pPr>
            <a:r>
              <a:rPr lang="en-US" sz="1800" dirty="0"/>
              <a:t>understand some of the information in this module.</a:t>
            </a:r>
          </a:p>
          <a:p>
            <a:pPr algn="just">
              <a:lnSpc>
                <a:spcPct val="150000"/>
              </a:lnSpc>
            </a:pPr>
            <a:r>
              <a:rPr lang="en-US" sz="1800" b="1" dirty="0"/>
              <a:t>Browsing:</a:t>
            </a:r>
            <a:r>
              <a:rPr lang="en-US" sz="1800" dirty="0"/>
              <a:t> Browsing involves looking through information you find on the internet. It is usually done quickly and without looking for something specifically. When using the word ‘browsing’ in the context of using the internet, it could range from things such as online shopping, using social media sites or forums.</a:t>
            </a:r>
            <a:endParaRPr lang="en-US" sz="1800" b="1" dirty="0"/>
          </a:p>
          <a:p>
            <a:pPr algn="just">
              <a:lnSpc>
                <a:spcPct val="150000"/>
              </a:lnSpc>
            </a:pPr>
            <a:r>
              <a:rPr lang="en-US" sz="1800" b="1" dirty="0"/>
              <a:t>Internet searching: </a:t>
            </a:r>
            <a:r>
              <a:rPr lang="en-US" sz="1800" dirty="0"/>
              <a:t>Internet searching is useful for a multitude of different reasons. By using search engines (Google, Bing etc.), internet users can find information on a wide range of topics. You can also use internet searching to find books, videos, items to purchase, and information about local news and updates. </a:t>
            </a:r>
            <a:endParaRPr lang="en-US" sz="1800" b="1" dirty="0"/>
          </a:p>
          <a:p>
            <a:pPr algn="just">
              <a:lnSpc>
                <a:spcPct val="150000"/>
              </a:lnSpc>
            </a:pPr>
            <a:r>
              <a:rPr lang="en-US" sz="1800" b="1" dirty="0"/>
              <a:t>Filtering: </a:t>
            </a:r>
            <a:r>
              <a:rPr lang="en-US" sz="1800" dirty="0"/>
              <a:t>Filtering involves screening and restricting information that the user deems undesirable and does not want to see or access. Filtering determines what web pages or results will be ‘blocked’. This could include content that is inappropriate, offensive or irrelevant to the internet user.</a:t>
            </a:r>
            <a:endParaRPr lang="en-RU" sz="1800"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447065" y="290442"/>
            <a:ext cx="11097969" cy="652534"/>
          </a:xfrm>
        </p:spPr>
        <p:txBody>
          <a:bodyPr/>
          <a:lstStyle/>
          <a:p>
            <a:r>
              <a:rPr lang="en-IE" dirty="0"/>
              <a:t>Relevant Definitions	</a:t>
            </a:r>
            <a:endParaRPr lang="en-RU" dirty="0"/>
          </a:p>
        </p:txBody>
      </p:sp>
    </p:spTree>
    <p:extLst>
      <p:ext uri="{BB962C8B-B14F-4D97-AF65-F5344CB8AC3E}">
        <p14:creationId xmlns:p14="http://schemas.microsoft.com/office/powerpoint/2010/main" val="2225679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447065" y="913022"/>
            <a:ext cx="9535135" cy="4038015"/>
          </a:xfrm>
        </p:spPr>
        <p:txBody>
          <a:bodyPr/>
          <a:lstStyle/>
          <a:p>
            <a:pPr marL="342900" indent="-342900" algn="just">
              <a:lnSpc>
                <a:spcPct val="150000"/>
              </a:lnSpc>
              <a:buFont typeface="+mj-lt"/>
              <a:buAutoNum type="arabicPeriod"/>
            </a:pPr>
            <a:r>
              <a:rPr lang="en-GB" sz="2400" dirty="0">
                <a:solidFill>
                  <a:schemeClr val="tx1"/>
                </a:solidFill>
              </a:rPr>
              <a:t>Research the latest/trending news stories circulating. Select 2 fake news stories and 2 real stories from the media.</a:t>
            </a:r>
          </a:p>
          <a:p>
            <a:pPr marL="342900" indent="-342900" algn="just">
              <a:lnSpc>
                <a:spcPct val="150000"/>
              </a:lnSpc>
              <a:buFont typeface="+mj-lt"/>
              <a:buAutoNum type="arabicPeriod"/>
            </a:pPr>
            <a:r>
              <a:rPr lang="en-GB" sz="2400" dirty="0">
                <a:solidFill>
                  <a:schemeClr val="tx1"/>
                </a:solidFill>
              </a:rPr>
              <a:t>Share with your students (either digitally or not) the selected stories.</a:t>
            </a:r>
          </a:p>
          <a:p>
            <a:pPr marL="342900" indent="-342900" algn="just">
              <a:lnSpc>
                <a:spcPct val="150000"/>
              </a:lnSpc>
              <a:buFont typeface="+mj-lt"/>
              <a:buAutoNum type="arabicPeriod"/>
            </a:pPr>
            <a:r>
              <a:rPr lang="en-GB" sz="2400" dirty="0">
                <a:solidFill>
                  <a:schemeClr val="tx1"/>
                </a:solidFill>
              </a:rPr>
              <a:t>Ask them to evaluate the information you have shared with them. Allow students to vote true or false (you can use a digital polling tool for this if you wish) on the 4 pieces of information.</a:t>
            </a:r>
          </a:p>
          <a:p>
            <a:pPr marL="342900" indent="-342900" algn="just">
              <a:lnSpc>
                <a:spcPct val="150000"/>
              </a:lnSpc>
              <a:buFont typeface="+mj-lt"/>
              <a:buAutoNum type="arabicPeriod"/>
            </a:pPr>
            <a:r>
              <a:rPr lang="en-GB" sz="2400" dirty="0">
                <a:solidFill>
                  <a:schemeClr val="tx1"/>
                </a:solidFill>
              </a:rPr>
              <a:t>Now, assign students 10 minutes to research the story. </a:t>
            </a:r>
          </a:p>
          <a:p>
            <a:pPr marL="342900" indent="-342900" algn="just">
              <a:lnSpc>
                <a:spcPct val="150000"/>
              </a:lnSpc>
              <a:buFont typeface="+mj-lt"/>
              <a:buAutoNum type="arabicPeriod"/>
            </a:pPr>
            <a:r>
              <a:rPr lang="en-GB" sz="2400" dirty="0">
                <a:solidFill>
                  <a:schemeClr val="tx1"/>
                </a:solidFill>
              </a:rPr>
              <a:t>Re-poll to see how effective your students research abilities are in detecting between real and fake news. </a:t>
            </a:r>
            <a:endParaRPr lang="hr-BA" sz="2400" dirty="0">
              <a:solidFill>
                <a:schemeClr val="tx1"/>
              </a:solidFill>
            </a:endParaRPr>
          </a:p>
          <a:p>
            <a:endParaRPr lang="en-RU"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p:txBody>
          <a:bodyPr>
            <a:normAutofit/>
          </a:bodyPr>
          <a:lstStyle/>
          <a:p>
            <a:r>
              <a:rPr lang="en-IE" sz="3200" dirty="0">
                <a:solidFill>
                  <a:srgbClr val="8D5B98"/>
                </a:solidFill>
              </a:rPr>
              <a:t>Activity - True Or False?</a:t>
            </a:r>
            <a:endParaRPr lang="en-RU" sz="3200" dirty="0">
              <a:solidFill>
                <a:srgbClr val="8D5B98"/>
              </a:solidFill>
            </a:endParaRPr>
          </a:p>
        </p:txBody>
      </p:sp>
    </p:spTree>
    <p:extLst>
      <p:ext uri="{BB962C8B-B14F-4D97-AF65-F5344CB8AC3E}">
        <p14:creationId xmlns:p14="http://schemas.microsoft.com/office/powerpoint/2010/main" val="1115773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817302" y="4738415"/>
            <a:ext cx="7186186" cy="1630487"/>
          </a:xfrm>
        </p:spPr>
        <p:txBody>
          <a:bodyPr>
            <a:normAutofit lnSpcReduction="10000"/>
          </a:bodyPr>
          <a:lstStyle/>
          <a:p>
            <a:pPr>
              <a:lnSpc>
                <a:spcPct val="150000"/>
              </a:lnSpc>
            </a:pPr>
            <a:r>
              <a:rPr lang="en-IE" dirty="0"/>
              <a:t>Topic 3: </a:t>
            </a:r>
            <a:r>
              <a:rPr lang="en-US" sz="3600" dirty="0"/>
              <a:t>Managing data, information and digital content</a:t>
            </a:r>
          </a:p>
          <a:p>
            <a:endParaRPr lang="en-IE" dirty="0"/>
          </a:p>
        </p:txBody>
      </p:sp>
      <p:pic>
        <p:nvPicPr>
          <p:cNvPr id="6" name="Picture Placeholder 5">
            <a:extLst>
              <a:ext uri="{FF2B5EF4-FFF2-40B4-BE49-F238E27FC236}">
                <a16:creationId xmlns:a16="http://schemas.microsoft.com/office/drawing/2014/main" id="{32BC4CE5-B84B-91C8-7122-EA9524173CB2}"/>
              </a:ext>
            </a:extLst>
          </p:cNvPr>
          <p:cNvPicPr>
            <a:picLocks noGrp="1" noChangeAspect="1"/>
          </p:cNvPicPr>
          <p:nvPr>
            <p:ph type="pic" sz="quarter" idx="19"/>
          </p:nvPr>
        </p:nvPicPr>
        <p:blipFill>
          <a:blip r:embed="rId2"/>
          <a:srcRect t="12559" b="12559"/>
          <a:stretch>
            <a:fillRect/>
          </a:stretch>
        </p:blipFill>
        <p:spPr/>
      </p:pic>
    </p:spTree>
    <p:extLst>
      <p:ext uri="{BB962C8B-B14F-4D97-AF65-F5344CB8AC3E}">
        <p14:creationId xmlns:p14="http://schemas.microsoft.com/office/powerpoint/2010/main" val="2917785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715BC2-436D-3A6E-94A0-AE3CAB64910F}"/>
              </a:ext>
            </a:extLst>
          </p:cNvPr>
          <p:cNvSpPr>
            <a:spLocks noGrp="1"/>
          </p:cNvSpPr>
          <p:nvPr>
            <p:ph type="body" sz="quarter" idx="16"/>
          </p:nvPr>
        </p:nvSpPr>
        <p:spPr>
          <a:xfrm>
            <a:off x="246819" y="1045884"/>
            <a:ext cx="11102510" cy="4038015"/>
          </a:xfrm>
        </p:spPr>
        <p:txBody>
          <a:bodyPr/>
          <a:lstStyle/>
          <a:p>
            <a:pPr algn="just">
              <a:lnSpc>
                <a:spcPct val="150000"/>
              </a:lnSpc>
            </a:pPr>
            <a:r>
              <a:rPr lang="en-US" sz="2200" b="1" dirty="0">
                <a:effectLst/>
              </a:rPr>
              <a:t>Before we begin this topic, take a look at the following definitions which </a:t>
            </a:r>
          </a:p>
          <a:p>
            <a:pPr algn="just">
              <a:lnSpc>
                <a:spcPct val="150000"/>
              </a:lnSpc>
            </a:pPr>
            <a:r>
              <a:rPr lang="en-US" sz="2200" b="1" dirty="0">
                <a:effectLst/>
              </a:rPr>
              <a:t>wil</a:t>
            </a:r>
            <a:r>
              <a:rPr lang="en-US" sz="2200" b="1" dirty="0"/>
              <a:t>l help you in your learning outcomes</a:t>
            </a:r>
          </a:p>
          <a:p>
            <a:pPr marL="285750" indent="-285750" algn="just">
              <a:lnSpc>
                <a:spcPct val="150000"/>
              </a:lnSpc>
              <a:buFont typeface="Arial" panose="020B0604020202020204" pitchFamily="34" charset="0"/>
              <a:buChar char="•"/>
            </a:pPr>
            <a:r>
              <a:rPr lang="en-US" sz="2200" b="1" i="0" dirty="0">
                <a:effectLst/>
              </a:rPr>
              <a:t>Information Management</a:t>
            </a:r>
            <a:r>
              <a:rPr lang="en-US" sz="2200" b="0" i="0" dirty="0">
                <a:effectLst/>
              </a:rPr>
              <a:t> is an organizational program that manages the people, processes and technology that provide control over the structure, processing, delivery and usage of information required for management and business intelligence purposes.</a:t>
            </a:r>
          </a:p>
          <a:p>
            <a:pPr marL="285750" indent="-285750" algn="just">
              <a:lnSpc>
                <a:spcPct val="150000"/>
              </a:lnSpc>
              <a:buFont typeface="Arial" panose="020B0604020202020204" pitchFamily="34" charset="0"/>
              <a:buChar char="•"/>
            </a:pPr>
            <a:r>
              <a:rPr lang="en-US" sz="2200" b="1" i="0" dirty="0">
                <a:effectLst/>
              </a:rPr>
              <a:t>Data Management</a:t>
            </a:r>
            <a:r>
              <a:rPr lang="en-US" sz="2200" b="0" i="0" dirty="0">
                <a:effectLst/>
              </a:rPr>
              <a:t> is a subset of Information Management. It comprises all disciplines related to managing data as a valuable, organizational resource. Specifically, it’s the process of creating, obtaining, transforming, sharing, protecting, documenting and preserving data.</a:t>
            </a:r>
            <a:endParaRPr lang="hr-BA" sz="2200" b="1" dirty="0"/>
          </a:p>
        </p:txBody>
      </p:sp>
      <p:sp>
        <p:nvSpPr>
          <p:cNvPr id="8" name="Text Placeholder 7">
            <a:extLst>
              <a:ext uri="{FF2B5EF4-FFF2-40B4-BE49-F238E27FC236}">
                <a16:creationId xmlns:a16="http://schemas.microsoft.com/office/drawing/2014/main" id="{F1FAC1ED-1648-584B-108A-96ED18BDC792}"/>
              </a:ext>
            </a:extLst>
          </p:cNvPr>
          <p:cNvSpPr>
            <a:spLocks noGrp="1"/>
          </p:cNvSpPr>
          <p:nvPr>
            <p:ph type="body" sz="quarter" idx="18"/>
          </p:nvPr>
        </p:nvSpPr>
        <p:spPr>
          <a:xfrm>
            <a:off x="246819" y="309491"/>
            <a:ext cx="11097969" cy="641143"/>
          </a:xfrm>
        </p:spPr>
        <p:txBody>
          <a:bodyPr/>
          <a:lstStyle/>
          <a:p>
            <a:r>
              <a:rPr lang="en-IE" dirty="0"/>
              <a:t>Relevant Definitions</a:t>
            </a:r>
            <a:endParaRPr lang="en-RU" dirty="0"/>
          </a:p>
        </p:txBody>
      </p:sp>
    </p:spTree>
    <p:extLst>
      <p:ext uri="{BB962C8B-B14F-4D97-AF65-F5344CB8AC3E}">
        <p14:creationId xmlns:p14="http://schemas.microsoft.com/office/powerpoint/2010/main" val="3809928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FFB2EEB-9CCE-A0BD-CE38-BC77654BF5FB}"/>
              </a:ext>
            </a:extLst>
          </p:cNvPr>
          <p:cNvSpPr>
            <a:spLocks noGrp="1"/>
          </p:cNvSpPr>
          <p:nvPr>
            <p:ph type="pic" sz="quarter" idx="15"/>
          </p:nvPr>
        </p:nvSpPr>
        <p:spPr/>
      </p:sp>
      <p:sp>
        <p:nvSpPr>
          <p:cNvPr id="7" name="Text Placeholder 6">
            <a:extLst>
              <a:ext uri="{FF2B5EF4-FFF2-40B4-BE49-F238E27FC236}">
                <a16:creationId xmlns:a16="http://schemas.microsoft.com/office/drawing/2014/main" id="{15E02A72-4735-B3B1-154F-4688267F9313}"/>
              </a:ext>
            </a:extLst>
          </p:cNvPr>
          <p:cNvSpPr>
            <a:spLocks noGrp="1"/>
          </p:cNvSpPr>
          <p:nvPr>
            <p:ph type="body" sz="quarter" idx="17"/>
          </p:nvPr>
        </p:nvSpPr>
        <p:spPr>
          <a:xfrm>
            <a:off x="323241" y="766593"/>
            <a:ext cx="6639534" cy="3642009"/>
          </a:xfrm>
        </p:spPr>
        <p:txBody>
          <a:bodyPr/>
          <a:lstStyle/>
          <a:p>
            <a:pPr algn="just">
              <a:lnSpc>
                <a:spcPct val="150000"/>
              </a:lnSpc>
            </a:pPr>
            <a:r>
              <a:rPr lang="en-IE" sz="2400" dirty="0">
                <a:solidFill>
                  <a:schemeClr val="tx1"/>
                </a:solidFill>
              </a:rPr>
              <a:t>Data can sound like a bit of a scary topic at times. Watch this video to help you gain a basic understanding of what data is, and what it can look like to help you understand it more. Video can also be accessed at this link:</a:t>
            </a:r>
          </a:p>
          <a:p>
            <a:r>
              <a:rPr lang="en-IE" sz="2400" dirty="0">
                <a:solidFill>
                  <a:srgbClr val="F9A169"/>
                </a:solidFill>
                <a:hlinkClick r:id="rId3">
                  <a:extLst>
                    <a:ext uri="{A12FA001-AC4F-418D-AE19-62706E023703}">
                      <ahyp:hlinkClr xmlns:ahyp="http://schemas.microsoft.com/office/drawing/2018/hyperlinkcolor" val="tx"/>
                    </a:ext>
                  </a:extLst>
                </a:hlinkClick>
              </a:rPr>
              <a:t>https://www.youtube.com/watch?v=Qnk2FP3_r-I&amp;t</a:t>
            </a:r>
            <a:endParaRPr lang="en-IE" sz="2400" dirty="0">
              <a:solidFill>
                <a:srgbClr val="F9A169"/>
              </a:solidFill>
            </a:endParaRPr>
          </a:p>
          <a:p>
            <a:endParaRPr lang="en-IE" sz="2400" dirty="0"/>
          </a:p>
          <a:p>
            <a:endParaRPr lang="en-IE" dirty="0"/>
          </a:p>
        </p:txBody>
      </p:sp>
      <p:sp>
        <p:nvSpPr>
          <p:cNvPr id="5" name="Text Placeholder 4">
            <a:extLst>
              <a:ext uri="{FF2B5EF4-FFF2-40B4-BE49-F238E27FC236}">
                <a16:creationId xmlns:a16="http://schemas.microsoft.com/office/drawing/2014/main" id="{85702466-5A96-146F-FBA0-222885FD6EDD}"/>
              </a:ext>
            </a:extLst>
          </p:cNvPr>
          <p:cNvSpPr>
            <a:spLocks noGrp="1"/>
          </p:cNvSpPr>
          <p:nvPr>
            <p:ph type="body" sz="quarter" idx="13"/>
          </p:nvPr>
        </p:nvSpPr>
        <p:spPr>
          <a:xfrm>
            <a:off x="247041" y="218810"/>
            <a:ext cx="11222614" cy="914202"/>
          </a:xfrm>
        </p:spPr>
        <p:txBody>
          <a:bodyPr>
            <a:normAutofit/>
          </a:bodyPr>
          <a:lstStyle/>
          <a:p>
            <a:r>
              <a:rPr lang="en-IE" dirty="0">
                <a:solidFill>
                  <a:srgbClr val="8D5B98"/>
                </a:solidFill>
              </a:rPr>
              <a:t>Watch the Video - What is data?</a:t>
            </a:r>
          </a:p>
        </p:txBody>
      </p:sp>
      <p:pic>
        <p:nvPicPr>
          <p:cNvPr id="8" name="Online Media 7" title="What is Data? Data Types, Storage and Management">
            <a:hlinkClick r:id="" action="ppaction://media"/>
            <a:extLst>
              <a:ext uri="{FF2B5EF4-FFF2-40B4-BE49-F238E27FC236}">
                <a16:creationId xmlns:a16="http://schemas.microsoft.com/office/drawing/2014/main" id="{8182F4C7-C43A-D6CE-9E30-5E566F0ABD0E}"/>
              </a:ext>
            </a:extLst>
          </p:cNvPr>
          <p:cNvPicPr>
            <a:picLocks noRot="1" noChangeAspect="1"/>
          </p:cNvPicPr>
          <p:nvPr>
            <a:videoFile r:link="rId1"/>
          </p:nvPr>
        </p:nvPicPr>
        <p:blipFill>
          <a:blip r:embed="rId4"/>
          <a:stretch>
            <a:fillRect/>
          </a:stretch>
        </p:blipFill>
        <p:spPr>
          <a:xfrm>
            <a:off x="7366000" y="1223694"/>
            <a:ext cx="4836142" cy="4124335"/>
          </a:xfrm>
          <a:prstGeom prst="rect">
            <a:avLst/>
          </a:prstGeom>
        </p:spPr>
      </p:pic>
    </p:spTree>
    <p:extLst>
      <p:ext uri="{BB962C8B-B14F-4D97-AF65-F5344CB8AC3E}">
        <p14:creationId xmlns:p14="http://schemas.microsoft.com/office/powerpoint/2010/main" val="193611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702466-5A96-146F-FBA0-222885FD6EDD}"/>
              </a:ext>
            </a:extLst>
          </p:cNvPr>
          <p:cNvSpPr>
            <a:spLocks noGrp="1"/>
          </p:cNvSpPr>
          <p:nvPr>
            <p:ph type="body" sz="quarter" idx="16"/>
          </p:nvPr>
        </p:nvSpPr>
        <p:spPr>
          <a:xfrm>
            <a:off x="338815" y="980854"/>
            <a:ext cx="11206219" cy="5114260"/>
          </a:xfrm>
        </p:spPr>
        <p:txBody>
          <a:bodyPr>
            <a:normAutofit fontScale="47500" lnSpcReduction="20000"/>
          </a:bodyPr>
          <a:lstStyle/>
          <a:p>
            <a:pPr algn="just">
              <a:lnSpc>
                <a:spcPct val="160000"/>
              </a:lnSpc>
            </a:pPr>
            <a:r>
              <a:rPr lang="en-US" sz="4300" dirty="0"/>
              <a:t>When you begin to create, gather or change data or files, they can easily become </a:t>
            </a:r>
          </a:p>
          <a:p>
            <a:pPr algn="just">
              <a:lnSpc>
                <a:spcPct val="160000"/>
              </a:lnSpc>
            </a:pPr>
            <a:r>
              <a:rPr lang="en-US" sz="4300" dirty="0" err="1"/>
              <a:t>disorganised</a:t>
            </a:r>
            <a:r>
              <a:rPr lang="en-US" sz="4300" dirty="0"/>
              <a:t>. To save time and prevent errors later, you and your colleagues should decide </a:t>
            </a:r>
          </a:p>
          <a:p>
            <a:pPr algn="just">
              <a:lnSpc>
                <a:spcPct val="160000"/>
              </a:lnSpc>
            </a:pPr>
            <a:r>
              <a:rPr lang="en-US" sz="4300" dirty="0"/>
              <a:t>how you will name and structure files and folders. Including documentation (or 'metadata') will allow you to add context to your data so that you and others can understand it in the short, medium, and long-term.</a:t>
            </a:r>
          </a:p>
          <a:p>
            <a:pPr algn="just">
              <a:lnSpc>
                <a:spcPct val="160000"/>
              </a:lnSpc>
            </a:pPr>
            <a:r>
              <a:rPr lang="en-US" sz="4300" dirty="0"/>
              <a:t>Over the next few slides, you will learn how to</a:t>
            </a:r>
            <a:r>
              <a:rPr lang="en-US" sz="4300" b="0" i="0" dirty="0">
                <a:effectLst/>
              </a:rPr>
              <a:t>:</a:t>
            </a:r>
            <a:endParaRPr lang="hr-BA" sz="4300" b="0" i="0" dirty="0">
              <a:effectLst/>
            </a:endParaRPr>
          </a:p>
          <a:p>
            <a:pPr marL="342900" indent="-342900" algn="just">
              <a:lnSpc>
                <a:spcPct val="160000"/>
              </a:lnSpc>
              <a:buFont typeface="Wingdings" panose="05000000000000000000" pitchFamily="2" charset="2"/>
              <a:buChar char="ü"/>
            </a:pPr>
            <a:r>
              <a:rPr lang="en-US" sz="4300" b="0" i="0" u="none" strike="noStrike" dirty="0">
                <a:effectLst/>
              </a:rPr>
              <a:t>Name and </a:t>
            </a:r>
            <a:r>
              <a:rPr lang="en-US" sz="4300" b="0" i="0" u="none" strike="noStrike" dirty="0" err="1">
                <a:effectLst/>
              </a:rPr>
              <a:t>Organise</a:t>
            </a:r>
            <a:r>
              <a:rPr lang="en-US" sz="4300" b="0" i="0" u="none" strike="noStrike" dirty="0">
                <a:effectLst/>
              </a:rPr>
              <a:t> Files</a:t>
            </a:r>
            <a:endParaRPr lang="en-US" sz="4300" b="0" i="0" dirty="0">
              <a:effectLst/>
            </a:endParaRPr>
          </a:p>
          <a:p>
            <a:pPr marL="342900" indent="-342900" algn="just">
              <a:lnSpc>
                <a:spcPct val="160000"/>
              </a:lnSpc>
              <a:buFont typeface="Wingdings" panose="05000000000000000000" pitchFamily="2" charset="2"/>
              <a:buChar char="ü"/>
            </a:pPr>
            <a:r>
              <a:rPr lang="en-US" sz="4300" b="0" i="0" u="none" strike="noStrike" dirty="0">
                <a:effectLst/>
              </a:rPr>
              <a:t>Manage Documentation and Metadata</a:t>
            </a:r>
            <a:endParaRPr lang="en-US" sz="4300" b="0" i="0" dirty="0">
              <a:effectLst/>
            </a:endParaRPr>
          </a:p>
          <a:p>
            <a:pPr marL="342900" indent="-342900" algn="just">
              <a:lnSpc>
                <a:spcPct val="160000"/>
              </a:lnSpc>
              <a:buFont typeface="Wingdings" panose="05000000000000000000" pitchFamily="2" charset="2"/>
              <a:buChar char="ü"/>
            </a:pPr>
            <a:r>
              <a:rPr lang="en-US" sz="4300" b="0" i="0" u="none" strike="noStrike" dirty="0">
                <a:effectLst/>
              </a:rPr>
              <a:t>How to Manage References</a:t>
            </a:r>
            <a:endParaRPr lang="en-US" sz="4300" b="0" i="0" dirty="0">
              <a:effectLst/>
            </a:endParaRPr>
          </a:p>
          <a:p>
            <a:pPr marL="342900" indent="-342900" algn="just">
              <a:lnSpc>
                <a:spcPct val="160000"/>
              </a:lnSpc>
              <a:buFont typeface="Wingdings" panose="05000000000000000000" pitchFamily="2" charset="2"/>
              <a:buChar char="ü"/>
            </a:pPr>
            <a:r>
              <a:rPr lang="en-US" sz="4300" b="0" i="0" u="none" strike="noStrike" dirty="0" err="1">
                <a:effectLst/>
              </a:rPr>
              <a:t>Organise</a:t>
            </a:r>
            <a:r>
              <a:rPr lang="en-US" sz="4300" b="0" i="0" u="none" strike="noStrike" dirty="0">
                <a:effectLst/>
              </a:rPr>
              <a:t> E-mail</a:t>
            </a:r>
            <a:endParaRPr lang="en-US" sz="4300" b="0" i="0" dirty="0">
              <a:effectLst/>
            </a:endParaRPr>
          </a:p>
        </p:txBody>
      </p:sp>
      <p:sp>
        <p:nvSpPr>
          <p:cNvPr id="7" name="Text Placeholder 6">
            <a:extLst>
              <a:ext uri="{FF2B5EF4-FFF2-40B4-BE49-F238E27FC236}">
                <a16:creationId xmlns:a16="http://schemas.microsoft.com/office/drawing/2014/main" id="{15E02A72-4735-B3B1-154F-4688267F9313}"/>
              </a:ext>
            </a:extLst>
          </p:cNvPr>
          <p:cNvSpPr>
            <a:spLocks noGrp="1"/>
          </p:cNvSpPr>
          <p:nvPr>
            <p:ph type="body" sz="quarter" idx="18"/>
          </p:nvPr>
        </p:nvSpPr>
        <p:spPr>
          <a:xfrm>
            <a:off x="338815" y="257032"/>
            <a:ext cx="11097969" cy="785663"/>
          </a:xfrm>
        </p:spPr>
        <p:txBody>
          <a:bodyPr>
            <a:normAutofit/>
          </a:bodyPr>
          <a:lstStyle/>
          <a:p>
            <a:r>
              <a:rPr lang="hr-BA" sz="3200" dirty="0">
                <a:solidFill>
                  <a:srgbClr val="8D5B98"/>
                </a:solidFill>
              </a:rPr>
              <a:t>Organising and storing data</a:t>
            </a:r>
            <a:endParaRPr lang="en-US" sz="3200" dirty="0">
              <a:solidFill>
                <a:srgbClr val="8D5B98"/>
              </a:solidFill>
            </a:endParaRPr>
          </a:p>
          <a:p>
            <a:endParaRPr lang="en-IE" sz="4000" dirty="0"/>
          </a:p>
        </p:txBody>
      </p:sp>
      <p:pic>
        <p:nvPicPr>
          <p:cNvPr id="2" name="Picture 1">
            <a:extLst>
              <a:ext uri="{FF2B5EF4-FFF2-40B4-BE49-F238E27FC236}">
                <a16:creationId xmlns:a16="http://schemas.microsoft.com/office/drawing/2014/main" id="{13C01A51-5698-05E7-2234-EDE4D3F6C77C}"/>
              </a:ext>
            </a:extLst>
          </p:cNvPr>
          <p:cNvPicPr>
            <a:picLocks noChangeAspect="1"/>
          </p:cNvPicPr>
          <p:nvPr/>
        </p:nvPicPr>
        <p:blipFill>
          <a:blip r:embed="rId2"/>
          <a:stretch>
            <a:fillRect/>
          </a:stretch>
        </p:blipFill>
        <p:spPr>
          <a:xfrm>
            <a:off x="7868093" y="3906976"/>
            <a:ext cx="3676941" cy="2451294"/>
          </a:xfrm>
          <a:prstGeom prst="rect">
            <a:avLst/>
          </a:prstGeom>
        </p:spPr>
      </p:pic>
    </p:spTree>
    <p:extLst>
      <p:ext uri="{BB962C8B-B14F-4D97-AF65-F5344CB8AC3E}">
        <p14:creationId xmlns:p14="http://schemas.microsoft.com/office/powerpoint/2010/main" val="554550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702466-5A96-146F-FBA0-222885FD6EDD}"/>
              </a:ext>
            </a:extLst>
          </p:cNvPr>
          <p:cNvSpPr>
            <a:spLocks noGrp="1"/>
          </p:cNvSpPr>
          <p:nvPr>
            <p:ph type="body" sz="quarter" idx="16"/>
          </p:nvPr>
        </p:nvSpPr>
        <p:spPr>
          <a:xfrm>
            <a:off x="325670" y="1057223"/>
            <a:ext cx="11102510" cy="5130900"/>
          </a:xfrm>
        </p:spPr>
        <p:txBody>
          <a:bodyPr>
            <a:normAutofit fontScale="92500" lnSpcReduction="20000"/>
          </a:bodyPr>
          <a:lstStyle/>
          <a:p>
            <a:pPr>
              <a:lnSpc>
                <a:spcPct val="160000"/>
              </a:lnSpc>
            </a:pPr>
            <a:r>
              <a:rPr lang="en-US" b="0" i="0" dirty="0">
                <a:effectLst/>
              </a:rPr>
              <a:t>When you choos</a:t>
            </a:r>
            <a:r>
              <a:rPr lang="en-US" dirty="0"/>
              <a:t>e a logical and consistent way to name and organize your  files, it </a:t>
            </a:r>
          </a:p>
          <a:p>
            <a:pPr>
              <a:lnSpc>
                <a:spcPct val="160000"/>
              </a:lnSpc>
            </a:pPr>
            <a:r>
              <a:rPr lang="en-US" dirty="0"/>
              <a:t>enables you to easily find them and use them. The best time to do this is when you are first </a:t>
            </a:r>
          </a:p>
          <a:p>
            <a:pPr>
              <a:lnSpc>
                <a:spcPct val="160000"/>
              </a:lnSpc>
            </a:pPr>
            <a:r>
              <a:rPr lang="en-US" dirty="0"/>
              <a:t>starting a project or task when you might be dealing with a lot of files in one go.</a:t>
            </a:r>
          </a:p>
          <a:p>
            <a:pPr>
              <a:lnSpc>
                <a:spcPct val="160000"/>
              </a:lnSpc>
            </a:pPr>
            <a:r>
              <a:rPr lang="en-US" dirty="0"/>
              <a:t>Taking the time to properly save and place your files and data in specific folders will save you time and frustration in the future.</a:t>
            </a:r>
            <a:endParaRPr lang="en-US" b="0" i="0" dirty="0">
              <a:effectLst/>
            </a:endParaRPr>
          </a:p>
          <a:p>
            <a:pPr>
              <a:lnSpc>
                <a:spcPct val="160000"/>
              </a:lnSpc>
            </a:pPr>
            <a:r>
              <a:rPr lang="en-US" b="0" i="0" dirty="0">
                <a:effectLst/>
              </a:rPr>
              <a:t>An example of this might be when applying for a </a:t>
            </a:r>
            <a:r>
              <a:rPr lang="en-US" dirty="0"/>
              <a:t>new job. You may have several versions of your CV that match different roles you are applying for. Each time you create a new version of your CV, try calling the file something different to remind you of which job you applied for.</a:t>
            </a:r>
            <a:endParaRPr lang="en-US" b="0" i="0" dirty="0">
              <a:effectLst/>
            </a:endParaRPr>
          </a:p>
          <a:p>
            <a:pPr>
              <a:lnSpc>
                <a:spcPct val="160000"/>
              </a:lnSpc>
            </a:pPr>
            <a:r>
              <a:rPr lang="en-US" b="1" i="0" dirty="0">
                <a:effectLst/>
              </a:rPr>
              <a:t>Let’s take a closer look at how you should organize your files.</a:t>
            </a:r>
          </a:p>
          <a:p>
            <a:endParaRPr lang="en-US" dirty="0"/>
          </a:p>
        </p:txBody>
      </p:sp>
      <p:sp>
        <p:nvSpPr>
          <p:cNvPr id="7" name="Text Placeholder 6">
            <a:extLst>
              <a:ext uri="{FF2B5EF4-FFF2-40B4-BE49-F238E27FC236}">
                <a16:creationId xmlns:a16="http://schemas.microsoft.com/office/drawing/2014/main" id="{15E02A72-4735-B3B1-154F-4688267F9313}"/>
              </a:ext>
            </a:extLst>
          </p:cNvPr>
          <p:cNvSpPr>
            <a:spLocks noGrp="1"/>
          </p:cNvSpPr>
          <p:nvPr>
            <p:ph type="body" sz="quarter" idx="18"/>
          </p:nvPr>
        </p:nvSpPr>
        <p:spPr>
          <a:xfrm>
            <a:off x="308440" y="309491"/>
            <a:ext cx="11097969" cy="828193"/>
          </a:xfrm>
        </p:spPr>
        <p:txBody>
          <a:bodyPr>
            <a:normAutofit/>
          </a:bodyPr>
          <a:lstStyle/>
          <a:p>
            <a:r>
              <a:rPr lang="hr-BA" sz="3200" dirty="0"/>
              <a:t>Organising and storing data</a:t>
            </a:r>
            <a:endParaRPr lang="en-US" sz="3200" dirty="0"/>
          </a:p>
          <a:p>
            <a:endParaRPr lang="en-IE" sz="4000" dirty="0"/>
          </a:p>
        </p:txBody>
      </p:sp>
    </p:spTree>
    <p:extLst>
      <p:ext uri="{BB962C8B-B14F-4D97-AF65-F5344CB8AC3E}">
        <p14:creationId xmlns:p14="http://schemas.microsoft.com/office/powerpoint/2010/main" val="2301158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702466-5A96-146F-FBA0-222885FD6EDD}"/>
              </a:ext>
            </a:extLst>
          </p:cNvPr>
          <p:cNvSpPr>
            <a:spLocks noGrp="1"/>
          </p:cNvSpPr>
          <p:nvPr>
            <p:ph type="body" sz="quarter" idx="16"/>
          </p:nvPr>
        </p:nvSpPr>
        <p:spPr>
          <a:xfrm>
            <a:off x="442524" y="1142310"/>
            <a:ext cx="11102510" cy="4915590"/>
          </a:xfrm>
        </p:spPr>
        <p:txBody>
          <a:bodyPr>
            <a:normAutofit fontScale="77500" lnSpcReduction="20000"/>
          </a:bodyPr>
          <a:lstStyle/>
          <a:p>
            <a:pPr algn="just">
              <a:lnSpc>
                <a:spcPct val="150000"/>
              </a:lnSpc>
            </a:pPr>
            <a:r>
              <a:rPr lang="en-US" sz="2900" b="0" i="0" dirty="0">
                <a:effectLst/>
              </a:rPr>
              <a:t>These are some ways that you can organize your files in the best possible way:</a:t>
            </a:r>
          </a:p>
          <a:p>
            <a:pPr marL="283464" indent="-283464" algn="just" rtl="0" eaLnBrk="1" fontAlgn="t" latinLnBrk="0" hangingPunct="1">
              <a:lnSpc>
                <a:spcPct val="150000"/>
              </a:lnSpc>
              <a:spcBef>
                <a:spcPts val="0"/>
              </a:spcBef>
              <a:spcAft>
                <a:spcPts val="0"/>
              </a:spcAft>
              <a:buClrTx/>
              <a:buSzPts val="2200"/>
              <a:buFont typeface="Arial" panose="020B0604020202020204" pitchFamily="34" charset="0"/>
              <a:buChar char="•"/>
            </a:pPr>
            <a:r>
              <a:rPr lang="en-IE" sz="2900" b="0" i="0" u="none" strike="noStrike" kern="1200" dirty="0">
                <a:solidFill>
                  <a:srgbClr val="000000"/>
                </a:solidFill>
                <a:effectLst/>
              </a:rPr>
              <a:t>Use folders</a:t>
            </a:r>
            <a:endParaRPr lang="en-IE" sz="2900" b="0" i="0" u="none" strike="noStrike" dirty="0">
              <a:effectLst/>
            </a:endParaRPr>
          </a:p>
          <a:p>
            <a:pPr marL="285750" indent="-285750" algn="just" rtl="0" eaLnBrk="1" fontAlgn="t" latinLnBrk="0" hangingPunct="1">
              <a:lnSpc>
                <a:spcPct val="150000"/>
              </a:lnSpc>
              <a:spcBef>
                <a:spcPts val="0"/>
              </a:spcBef>
              <a:spcAft>
                <a:spcPts val="0"/>
              </a:spcAft>
              <a:buFont typeface="Arial" panose="020B0604020202020204" pitchFamily="34" charset="0"/>
              <a:buChar char="•"/>
            </a:pPr>
            <a:r>
              <a:rPr lang="en-IE" sz="2900" b="0" i="0" u="none" strike="noStrike" kern="1200" dirty="0">
                <a:solidFill>
                  <a:srgbClr val="000000"/>
                </a:solidFill>
                <a:effectLst/>
              </a:rPr>
              <a:t>Be consistent</a:t>
            </a:r>
            <a:endParaRPr lang="en-IE" sz="2900" b="0" i="0" u="none" strike="noStrike" dirty="0">
              <a:effectLst/>
            </a:endParaRPr>
          </a:p>
          <a:p>
            <a:pPr marL="285750" indent="-285750" algn="just" rtl="0" eaLnBrk="1" fontAlgn="t" latinLnBrk="0" hangingPunct="1">
              <a:lnSpc>
                <a:spcPct val="150000"/>
              </a:lnSpc>
              <a:spcBef>
                <a:spcPts val="0"/>
              </a:spcBef>
              <a:spcAft>
                <a:spcPts val="0"/>
              </a:spcAft>
              <a:buFont typeface="Arial" panose="020B0604020202020204" pitchFamily="34" charset="0"/>
              <a:buChar char="•"/>
            </a:pPr>
            <a:r>
              <a:rPr lang="en-IE" sz="2900" b="0" i="0" u="none" strike="noStrike" kern="1200" dirty="0">
                <a:solidFill>
                  <a:srgbClr val="000000"/>
                </a:solidFill>
                <a:effectLst/>
              </a:rPr>
              <a:t>Name folders appropriately</a:t>
            </a:r>
            <a:endParaRPr lang="en-IE" sz="2900" b="0" i="0" u="none" strike="noStrike" dirty="0">
              <a:effectLst/>
            </a:endParaRPr>
          </a:p>
          <a:p>
            <a:pPr marL="285750" indent="-285750" algn="just" rtl="0" eaLnBrk="1" fontAlgn="t" latinLnBrk="0" hangingPunct="1">
              <a:lnSpc>
                <a:spcPct val="150000"/>
              </a:lnSpc>
              <a:spcBef>
                <a:spcPts val="0"/>
              </a:spcBef>
              <a:spcAft>
                <a:spcPts val="0"/>
              </a:spcAft>
              <a:buFont typeface="Arial" panose="020B0604020202020204" pitchFamily="34" charset="0"/>
              <a:buChar char="•"/>
            </a:pPr>
            <a:r>
              <a:rPr lang="en-IE" sz="2900" b="0" i="0" u="none" strike="noStrike" kern="1200" dirty="0">
                <a:solidFill>
                  <a:srgbClr val="000000"/>
                </a:solidFill>
                <a:effectLst/>
              </a:rPr>
              <a:t>Backup</a:t>
            </a:r>
            <a:endParaRPr lang="en-IE" sz="2900" b="0" i="0" u="none" strike="noStrike" dirty="0">
              <a:effectLst/>
            </a:endParaRPr>
          </a:p>
          <a:p>
            <a:pPr marL="285750" indent="-285750" algn="just" rtl="0" eaLnBrk="1" fontAlgn="t" latinLnBrk="0" hangingPunct="1">
              <a:lnSpc>
                <a:spcPct val="150000"/>
              </a:lnSpc>
              <a:spcBef>
                <a:spcPts val="0"/>
              </a:spcBef>
              <a:spcAft>
                <a:spcPts val="0"/>
              </a:spcAft>
              <a:buFont typeface="Arial" panose="020B0604020202020204" pitchFamily="34" charset="0"/>
              <a:buChar char="•"/>
            </a:pPr>
            <a:r>
              <a:rPr lang="en-IE" sz="2900" b="0" i="0" u="none" strike="noStrike" kern="1200" dirty="0">
                <a:solidFill>
                  <a:srgbClr val="000000"/>
                </a:solidFill>
                <a:effectLst/>
              </a:rPr>
              <a:t>Structure folders hierarchically</a:t>
            </a:r>
            <a:endParaRPr lang="en-IE" sz="2900" b="0" i="0" u="none" strike="noStrike" dirty="0">
              <a:effectLst/>
            </a:endParaRPr>
          </a:p>
          <a:p>
            <a:pPr marL="285750" indent="-285750" algn="just" rtl="0" eaLnBrk="1" fontAlgn="t" latinLnBrk="0" hangingPunct="1">
              <a:lnSpc>
                <a:spcPct val="150000"/>
              </a:lnSpc>
              <a:spcBef>
                <a:spcPts val="0"/>
              </a:spcBef>
              <a:spcAft>
                <a:spcPts val="0"/>
              </a:spcAft>
              <a:buFont typeface="Arial" panose="020B0604020202020204" pitchFamily="34" charset="0"/>
              <a:buChar char="•"/>
            </a:pPr>
            <a:r>
              <a:rPr lang="en-IE" sz="2900" b="0" i="0" u="none" strike="noStrike" kern="1200" dirty="0">
                <a:solidFill>
                  <a:srgbClr val="000000"/>
                </a:solidFill>
                <a:effectLst/>
              </a:rPr>
              <a:t>Adhere to existing procedures</a:t>
            </a:r>
            <a:endParaRPr lang="en-IE" sz="2900" b="0" i="0" u="none" strike="noStrike" dirty="0">
              <a:effectLst/>
            </a:endParaRPr>
          </a:p>
          <a:p>
            <a:pPr marL="285750" indent="-285750" algn="just" rtl="0" eaLnBrk="1" fontAlgn="t" latinLnBrk="0" hangingPunct="1">
              <a:lnSpc>
                <a:spcPct val="150000"/>
              </a:lnSpc>
              <a:spcBef>
                <a:spcPts val="0"/>
              </a:spcBef>
              <a:spcAft>
                <a:spcPts val="0"/>
              </a:spcAft>
              <a:buFont typeface="Arial" panose="020B0604020202020204" pitchFamily="34" charset="0"/>
              <a:buChar char="•"/>
            </a:pPr>
            <a:r>
              <a:rPr lang="en-IE" sz="2900" b="0" i="0" u="none" strike="noStrike" kern="1200" dirty="0">
                <a:solidFill>
                  <a:srgbClr val="000000"/>
                </a:solidFill>
                <a:effectLst/>
              </a:rPr>
              <a:t>Review records</a:t>
            </a:r>
            <a:endParaRPr lang="en-IE" sz="2900" b="0" i="0" u="none" strike="noStrike" dirty="0">
              <a:effectLst/>
            </a:endParaRPr>
          </a:p>
          <a:p>
            <a:pPr marL="285750" indent="-285750" algn="just" rtl="0" eaLnBrk="1" fontAlgn="t" latinLnBrk="0" hangingPunct="1">
              <a:lnSpc>
                <a:spcPct val="150000"/>
              </a:lnSpc>
              <a:spcBef>
                <a:spcPts val="0"/>
              </a:spcBef>
              <a:spcAft>
                <a:spcPts val="0"/>
              </a:spcAft>
              <a:buFont typeface="Arial" panose="020B0604020202020204" pitchFamily="34" charset="0"/>
              <a:buChar char="•"/>
            </a:pPr>
            <a:r>
              <a:rPr lang="en-US" sz="2900" b="0" i="0" u="none" strike="noStrike" kern="1200" dirty="0">
                <a:solidFill>
                  <a:srgbClr val="000000"/>
                </a:solidFill>
                <a:effectLst/>
              </a:rPr>
              <a:t>Separate ongoing and completed work</a:t>
            </a:r>
            <a:endParaRPr lang="en-IE" sz="2900" b="0" i="0" u="none" strike="noStrike" dirty="0">
              <a:effectLst/>
            </a:endParaRPr>
          </a:p>
          <a:p>
            <a:pPr marL="285750" indent="-285750" algn="just" rtl="0" eaLnBrk="1" fontAlgn="t" latinLnBrk="0" hangingPunct="1">
              <a:lnSpc>
                <a:spcPct val="150000"/>
              </a:lnSpc>
              <a:spcBef>
                <a:spcPts val="0"/>
              </a:spcBef>
              <a:spcAft>
                <a:spcPts val="0"/>
              </a:spcAft>
              <a:buFont typeface="Arial" panose="020B0604020202020204" pitchFamily="34" charset="0"/>
              <a:buChar char="•"/>
            </a:pPr>
            <a:r>
              <a:rPr lang="en-US" sz="2900" b="0" i="0" u="none" strike="noStrike" kern="1200" dirty="0">
                <a:solidFill>
                  <a:srgbClr val="000000"/>
                </a:solidFill>
                <a:effectLst/>
              </a:rPr>
              <a:t>Try to keep your ‘My Documents’ folder only for files you are currently working on</a:t>
            </a:r>
            <a:endParaRPr lang="en-IE" sz="2900" b="0" i="0" u="none" strike="noStrike" dirty="0">
              <a:effectLst/>
            </a:endParaRPr>
          </a:p>
          <a:p>
            <a:endParaRPr lang="en-US" dirty="0"/>
          </a:p>
        </p:txBody>
      </p:sp>
      <p:sp>
        <p:nvSpPr>
          <p:cNvPr id="7" name="Text Placeholder 6">
            <a:extLst>
              <a:ext uri="{FF2B5EF4-FFF2-40B4-BE49-F238E27FC236}">
                <a16:creationId xmlns:a16="http://schemas.microsoft.com/office/drawing/2014/main" id="{15E02A72-4735-B3B1-154F-4688267F9313}"/>
              </a:ext>
            </a:extLst>
          </p:cNvPr>
          <p:cNvSpPr>
            <a:spLocks noGrp="1"/>
          </p:cNvSpPr>
          <p:nvPr>
            <p:ph type="body" sz="quarter" idx="18"/>
          </p:nvPr>
        </p:nvSpPr>
        <p:spPr>
          <a:xfrm>
            <a:off x="447065" y="309492"/>
            <a:ext cx="11097969" cy="658072"/>
          </a:xfrm>
        </p:spPr>
        <p:txBody>
          <a:bodyPr>
            <a:normAutofit/>
          </a:bodyPr>
          <a:lstStyle/>
          <a:p>
            <a:r>
              <a:rPr lang="en-IE" sz="3200" dirty="0">
                <a:solidFill>
                  <a:srgbClr val="8D5B98"/>
                </a:solidFill>
              </a:rPr>
              <a:t>How You Should Organise Your Files</a:t>
            </a:r>
            <a:endParaRPr lang="en-US" sz="3200" dirty="0">
              <a:solidFill>
                <a:srgbClr val="8D5B98"/>
              </a:solidFill>
            </a:endParaRPr>
          </a:p>
          <a:p>
            <a:endParaRPr lang="en-IE" sz="4000" dirty="0"/>
          </a:p>
        </p:txBody>
      </p:sp>
    </p:spTree>
    <p:extLst>
      <p:ext uri="{BB962C8B-B14F-4D97-AF65-F5344CB8AC3E}">
        <p14:creationId xmlns:p14="http://schemas.microsoft.com/office/powerpoint/2010/main" val="2316167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FFB2EEB-9CCE-A0BD-CE38-BC77654BF5FB}"/>
              </a:ext>
            </a:extLst>
          </p:cNvPr>
          <p:cNvSpPr>
            <a:spLocks noGrp="1"/>
          </p:cNvSpPr>
          <p:nvPr>
            <p:ph type="pic" sz="quarter" idx="15"/>
          </p:nvPr>
        </p:nvSpPr>
        <p:spPr/>
      </p:sp>
      <p:sp>
        <p:nvSpPr>
          <p:cNvPr id="7" name="Text Placeholder 6">
            <a:extLst>
              <a:ext uri="{FF2B5EF4-FFF2-40B4-BE49-F238E27FC236}">
                <a16:creationId xmlns:a16="http://schemas.microsoft.com/office/drawing/2014/main" id="{15E02A72-4735-B3B1-154F-4688267F9313}"/>
              </a:ext>
            </a:extLst>
          </p:cNvPr>
          <p:cNvSpPr>
            <a:spLocks noGrp="1"/>
          </p:cNvSpPr>
          <p:nvPr>
            <p:ph type="body" sz="quarter" idx="17"/>
          </p:nvPr>
        </p:nvSpPr>
        <p:spPr/>
        <p:txBody>
          <a:bodyPr/>
          <a:lstStyle/>
          <a:p>
            <a:pPr algn="just">
              <a:lnSpc>
                <a:spcPct val="150000"/>
              </a:lnSpc>
            </a:pPr>
            <a:r>
              <a:rPr lang="en-IE" sz="2400" dirty="0">
                <a:solidFill>
                  <a:schemeClr val="tx1"/>
                </a:solidFill>
              </a:rPr>
              <a:t>Watch this video to help you gain a basic understanding of what metadata is, and ways to document your data:</a:t>
            </a:r>
          </a:p>
          <a:p>
            <a:r>
              <a:rPr lang="en-IE" sz="2400" dirty="0">
                <a:solidFill>
                  <a:srgbClr val="F9A169"/>
                </a:solidFill>
                <a:hlinkClick r:id="rId3">
                  <a:extLst>
                    <a:ext uri="{A12FA001-AC4F-418D-AE19-62706E023703}">
                      <ahyp:hlinkClr xmlns:ahyp="http://schemas.microsoft.com/office/drawing/2018/hyperlinkcolor" val="tx"/>
                    </a:ext>
                  </a:extLst>
                </a:hlinkClick>
              </a:rPr>
              <a:t>https://youtu.be/cjGz-I0GgKk</a:t>
            </a:r>
            <a:endParaRPr lang="en-IE" sz="2400" dirty="0">
              <a:solidFill>
                <a:srgbClr val="F9A169"/>
              </a:solidFill>
            </a:endParaRPr>
          </a:p>
          <a:p>
            <a:endParaRPr lang="en-IE" sz="2400" dirty="0">
              <a:solidFill>
                <a:srgbClr val="F9A169"/>
              </a:solidFill>
            </a:endParaRPr>
          </a:p>
          <a:p>
            <a:endParaRPr lang="en-IE" sz="2400" dirty="0"/>
          </a:p>
          <a:p>
            <a:endParaRPr lang="en-IE" dirty="0"/>
          </a:p>
        </p:txBody>
      </p:sp>
      <p:sp>
        <p:nvSpPr>
          <p:cNvPr id="5" name="Text Placeholder 4">
            <a:extLst>
              <a:ext uri="{FF2B5EF4-FFF2-40B4-BE49-F238E27FC236}">
                <a16:creationId xmlns:a16="http://schemas.microsoft.com/office/drawing/2014/main" id="{85702466-5A96-146F-FBA0-222885FD6EDD}"/>
              </a:ext>
            </a:extLst>
          </p:cNvPr>
          <p:cNvSpPr>
            <a:spLocks noGrp="1"/>
          </p:cNvSpPr>
          <p:nvPr>
            <p:ph type="body" sz="quarter" idx="13"/>
          </p:nvPr>
        </p:nvSpPr>
        <p:spPr>
          <a:xfrm>
            <a:off x="447066" y="118105"/>
            <a:ext cx="11222614" cy="914202"/>
          </a:xfrm>
        </p:spPr>
        <p:txBody>
          <a:bodyPr>
            <a:normAutofit fontScale="85000" lnSpcReduction="20000"/>
          </a:bodyPr>
          <a:lstStyle/>
          <a:p>
            <a:r>
              <a:rPr lang="en-IE" dirty="0">
                <a:solidFill>
                  <a:srgbClr val="8D5B98"/>
                </a:solidFill>
              </a:rPr>
              <a:t>Watch the Video -</a:t>
            </a:r>
          </a:p>
          <a:p>
            <a:r>
              <a:rPr lang="en-US" sz="3600" b="1" dirty="0">
                <a:solidFill>
                  <a:srgbClr val="8D5B98"/>
                </a:solidFill>
              </a:rPr>
              <a:t>What Is Metadata and How Do I Document My Data?</a:t>
            </a:r>
          </a:p>
        </p:txBody>
      </p:sp>
      <p:pic>
        <p:nvPicPr>
          <p:cNvPr id="2" name="Online Media 1" title="What Is Metadata and How Do I Document My Data?">
            <a:hlinkClick r:id="" action="ppaction://media"/>
            <a:extLst>
              <a:ext uri="{FF2B5EF4-FFF2-40B4-BE49-F238E27FC236}">
                <a16:creationId xmlns:a16="http://schemas.microsoft.com/office/drawing/2014/main" id="{C217F2F0-6D79-F6A2-660F-B7540CBCBA58}"/>
              </a:ext>
            </a:extLst>
          </p:cNvPr>
          <p:cNvPicPr>
            <a:picLocks noRot="1" noChangeAspect="1"/>
          </p:cNvPicPr>
          <p:nvPr>
            <a:videoFile r:link="rId1"/>
          </p:nvPr>
        </p:nvPicPr>
        <p:blipFill>
          <a:blip r:embed="rId4"/>
          <a:stretch>
            <a:fillRect/>
          </a:stretch>
        </p:blipFill>
        <p:spPr>
          <a:xfrm>
            <a:off x="7372351" y="1223694"/>
            <a:ext cx="4819649" cy="4033653"/>
          </a:xfrm>
          <a:prstGeom prst="rect">
            <a:avLst/>
          </a:prstGeom>
        </p:spPr>
      </p:pic>
    </p:spTree>
    <p:extLst>
      <p:ext uri="{BB962C8B-B14F-4D97-AF65-F5344CB8AC3E}">
        <p14:creationId xmlns:p14="http://schemas.microsoft.com/office/powerpoint/2010/main" val="278988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702466-5A96-146F-FBA0-222885FD6EDD}"/>
              </a:ext>
            </a:extLst>
          </p:cNvPr>
          <p:cNvSpPr>
            <a:spLocks noGrp="1"/>
          </p:cNvSpPr>
          <p:nvPr>
            <p:ph type="body" sz="quarter" idx="16"/>
          </p:nvPr>
        </p:nvSpPr>
        <p:spPr>
          <a:xfrm>
            <a:off x="442524" y="1052624"/>
            <a:ext cx="11102510" cy="5295013"/>
          </a:xfrm>
        </p:spPr>
        <p:txBody>
          <a:bodyPr>
            <a:normAutofit/>
          </a:bodyPr>
          <a:lstStyle/>
          <a:p>
            <a:pPr algn="just">
              <a:lnSpc>
                <a:spcPct val="150000"/>
              </a:lnSpc>
              <a:spcBef>
                <a:spcPts val="0"/>
              </a:spcBef>
            </a:pPr>
            <a:r>
              <a:rPr lang="en-US" sz="1600" i="0" dirty="0">
                <a:effectLst/>
              </a:rPr>
              <a:t>Whenever we find something interesting, we can do different things to make sure that we save the data for the </a:t>
            </a:r>
          </a:p>
          <a:p>
            <a:pPr algn="just">
              <a:lnSpc>
                <a:spcPct val="150000"/>
              </a:lnSpc>
              <a:spcBef>
                <a:spcPts val="0"/>
              </a:spcBef>
            </a:pPr>
            <a:r>
              <a:rPr lang="en-US" sz="1600" i="0" dirty="0">
                <a:effectLst/>
              </a:rPr>
              <a:t>future. Using the example of applying for a job, you might want to save the company’s website that you are applying</a:t>
            </a:r>
          </a:p>
          <a:p>
            <a:pPr algn="just">
              <a:lnSpc>
                <a:spcPct val="150000"/>
              </a:lnSpc>
              <a:spcBef>
                <a:spcPts val="0"/>
              </a:spcBef>
            </a:pPr>
            <a:r>
              <a:rPr lang="en-US" sz="1600" i="0" dirty="0">
                <a:effectLst/>
              </a:rPr>
              <a:t>to.</a:t>
            </a:r>
          </a:p>
          <a:p>
            <a:pPr algn="just">
              <a:lnSpc>
                <a:spcPct val="150000"/>
              </a:lnSpc>
              <a:spcBef>
                <a:spcPts val="0"/>
              </a:spcBef>
            </a:pPr>
            <a:r>
              <a:rPr lang="en-US" sz="1600" i="0" dirty="0">
                <a:effectLst/>
              </a:rPr>
              <a:t>There may also have been important documents that you may want to refer back to such as a job description or job specialization.</a:t>
            </a:r>
          </a:p>
          <a:p>
            <a:pPr algn="just">
              <a:lnSpc>
                <a:spcPct val="150000"/>
              </a:lnSpc>
              <a:spcBef>
                <a:spcPts val="0"/>
              </a:spcBef>
            </a:pPr>
            <a:endParaRPr lang="en-US" sz="1600" dirty="0"/>
          </a:p>
          <a:p>
            <a:pPr algn="just">
              <a:lnSpc>
                <a:spcPct val="150000"/>
              </a:lnSpc>
              <a:spcBef>
                <a:spcPts val="0"/>
              </a:spcBef>
            </a:pPr>
            <a:r>
              <a:rPr lang="en-US" sz="1600" b="1" dirty="0"/>
              <a:t>When you want to save a file or document:</a:t>
            </a:r>
          </a:p>
          <a:p>
            <a:pPr algn="just">
              <a:lnSpc>
                <a:spcPct val="150000"/>
              </a:lnSpc>
              <a:spcBef>
                <a:spcPts val="0"/>
              </a:spcBef>
            </a:pPr>
            <a:r>
              <a:rPr lang="en-US" sz="1600" i="0" dirty="0">
                <a:effectLst/>
              </a:rPr>
              <a:t>Ma</a:t>
            </a:r>
            <a:r>
              <a:rPr lang="en-US" sz="1600" dirty="0"/>
              <a:t>ke sure that you save all of the documents related to a specific topic in the same folder. You may wish to keep a folder in an easy to access area such as the desktop so you can find them easily. Try creating folders within another related folder for similar related items.</a:t>
            </a:r>
          </a:p>
          <a:p>
            <a:pPr algn="just">
              <a:lnSpc>
                <a:spcPct val="150000"/>
              </a:lnSpc>
              <a:spcBef>
                <a:spcPts val="0"/>
              </a:spcBef>
            </a:pPr>
            <a:endParaRPr lang="en-US" sz="1600" b="1" i="0" dirty="0">
              <a:effectLst/>
            </a:endParaRPr>
          </a:p>
          <a:p>
            <a:pPr algn="just">
              <a:lnSpc>
                <a:spcPct val="150000"/>
              </a:lnSpc>
              <a:spcBef>
                <a:spcPts val="0"/>
              </a:spcBef>
            </a:pPr>
            <a:r>
              <a:rPr lang="en-US" sz="1600" b="1" dirty="0"/>
              <a:t>When you want to save a webpage or link:</a:t>
            </a:r>
          </a:p>
          <a:p>
            <a:pPr algn="just">
              <a:lnSpc>
                <a:spcPct val="150000"/>
              </a:lnSpc>
              <a:spcBef>
                <a:spcPts val="0"/>
              </a:spcBef>
            </a:pPr>
            <a:r>
              <a:rPr lang="en-US" sz="1600" i="0" dirty="0">
                <a:effectLst/>
              </a:rPr>
              <a:t>There are two main ways that you can save a website or link so you can access it again. One way is to bookmark the page in your browser. This will add the website to a list of links that you can manually rename. The other way is to copy and paste the link into a word document, so that you can access it again in the future.</a:t>
            </a:r>
          </a:p>
        </p:txBody>
      </p:sp>
      <p:sp>
        <p:nvSpPr>
          <p:cNvPr id="7" name="Text Placeholder 6">
            <a:extLst>
              <a:ext uri="{FF2B5EF4-FFF2-40B4-BE49-F238E27FC236}">
                <a16:creationId xmlns:a16="http://schemas.microsoft.com/office/drawing/2014/main" id="{15E02A72-4735-B3B1-154F-4688267F9313}"/>
              </a:ext>
            </a:extLst>
          </p:cNvPr>
          <p:cNvSpPr>
            <a:spLocks noGrp="1"/>
          </p:cNvSpPr>
          <p:nvPr>
            <p:ph type="body" sz="quarter" idx="18"/>
          </p:nvPr>
        </p:nvSpPr>
        <p:spPr>
          <a:xfrm>
            <a:off x="447065" y="309492"/>
            <a:ext cx="11097969" cy="743132"/>
          </a:xfrm>
        </p:spPr>
        <p:txBody>
          <a:bodyPr>
            <a:normAutofit/>
          </a:bodyPr>
          <a:lstStyle/>
          <a:p>
            <a:r>
              <a:rPr lang="en-IE" sz="3200" dirty="0">
                <a:solidFill>
                  <a:srgbClr val="8D5B98"/>
                </a:solidFill>
              </a:rPr>
              <a:t>Saving References and Important Documents or Links</a:t>
            </a:r>
            <a:endParaRPr lang="en-IE" sz="3200" i="0" dirty="0">
              <a:solidFill>
                <a:srgbClr val="8D5B98"/>
              </a:solidFill>
              <a:effectLst/>
            </a:endParaRPr>
          </a:p>
          <a:p>
            <a:endParaRPr lang="en-IE" sz="4000" dirty="0"/>
          </a:p>
        </p:txBody>
      </p:sp>
    </p:spTree>
    <p:extLst>
      <p:ext uri="{BB962C8B-B14F-4D97-AF65-F5344CB8AC3E}">
        <p14:creationId xmlns:p14="http://schemas.microsoft.com/office/powerpoint/2010/main" val="991223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9E81A9-829F-9E0C-FDEE-4148DC355E61}"/>
              </a:ext>
            </a:extLst>
          </p:cNvPr>
          <p:cNvSpPr/>
          <p:nvPr/>
        </p:nvSpPr>
        <p:spPr>
          <a:xfrm>
            <a:off x="-3842" y="2514099"/>
            <a:ext cx="12192000" cy="388088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 Placeholder 4">
            <a:extLst>
              <a:ext uri="{FF2B5EF4-FFF2-40B4-BE49-F238E27FC236}">
                <a16:creationId xmlns:a16="http://schemas.microsoft.com/office/drawing/2014/main" id="{85702466-5A96-146F-FBA0-222885FD6EDD}"/>
              </a:ext>
            </a:extLst>
          </p:cNvPr>
          <p:cNvSpPr>
            <a:spLocks noGrp="1"/>
          </p:cNvSpPr>
          <p:nvPr>
            <p:ph type="body" sz="quarter" idx="16"/>
          </p:nvPr>
        </p:nvSpPr>
        <p:spPr>
          <a:xfrm>
            <a:off x="540903" y="869562"/>
            <a:ext cx="11102510" cy="1452035"/>
          </a:xfrm>
        </p:spPr>
        <p:txBody>
          <a:bodyPr>
            <a:normAutofit fontScale="70000" lnSpcReduction="20000"/>
          </a:bodyPr>
          <a:lstStyle/>
          <a:p>
            <a:pPr algn="just">
              <a:lnSpc>
                <a:spcPct val="150000"/>
              </a:lnSpc>
            </a:pPr>
            <a:r>
              <a:rPr lang="en-US" b="0" i="0" dirty="0">
                <a:effectLst/>
              </a:rPr>
              <a:t>If your emails are a bit unorganized and you have no idea how to start </a:t>
            </a:r>
          </a:p>
          <a:p>
            <a:pPr algn="just">
              <a:lnSpc>
                <a:spcPct val="150000"/>
              </a:lnSpc>
            </a:pPr>
            <a:r>
              <a:rPr lang="en-US" b="0" i="0" dirty="0">
                <a:effectLst/>
              </a:rPr>
              <a:t>organizing them, don’t worry! </a:t>
            </a:r>
          </a:p>
          <a:p>
            <a:pPr algn="just">
              <a:lnSpc>
                <a:spcPct val="150000"/>
              </a:lnSpc>
            </a:pPr>
            <a:r>
              <a:rPr lang="en-US" b="0" i="0" dirty="0">
                <a:effectLst/>
              </a:rPr>
              <a:t>Here are some tips to help you ensure that your email accounts are organized:</a:t>
            </a:r>
            <a:endParaRPr lang="en-US" b="1" i="0" dirty="0">
              <a:effectLst/>
            </a:endParaRPr>
          </a:p>
          <a:p>
            <a:pPr algn="just"/>
            <a:endParaRPr lang="en-US" dirty="0"/>
          </a:p>
        </p:txBody>
      </p:sp>
      <p:sp>
        <p:nvSpPr>
          <p:cNvPr id="7" name="Text Placeholder 6">
            <a:extLst>
              <a:ext uri="{FF2B5EF4-FFF2-40B4-BE49-F238E27FC236}">
                <a16:creationId xmlns:a16="http://schemas.microsoft.com/office/drawing/2014/main" id="{15E02A72-4735-B3B1-154F-4688267F9313}"/>
              </a:ext>
            </a:extLst>
          </p:cNvPr>
          <p:cNvSpPr>
            <a:spLocks noGrp="1"/>
          </p:cNvSpPr>
          <p:nvPr>
            <p:ph type="body" sz="quarter" idx="18"/>
          </p:nvPr>
        </p:nvSpPr>
        <p:spPr>
          <a:xfrm>
            <a:off x="447065" y="309491"/>
            <a:ext cx="11097969" cy="828193"/>
          </a:xfrm>
        </p:spPr>
        <p:txBody>
          <a:bodyPr>
            <a:normAutofit/>
          </a:bodyPr>
          <a:lstStyle/>
          <a:p>
            <a:r>
              <a:rPr lang="en-IE" sz="3200" dirty="0"/>
              <a:t>Organising Your Email</a:t>
            </a:r>
            <a:endParaRPr lang="en-US" sz="3200" dirty="0"/>
          </a:p>
          <a:p>
            <a:endParaRPr lang="en-IE" sz="4000" dirty="0"/>
          </a:p>
        </p:txBody>
      </p:sp>
      <p:grpSp>
        <p:nvGrpSpPr>
          <p:cNvPr id="6" name="Google Shape;506;p39">
            <a:extLst>
              <a:ext uri="{FF2B5EF4-FFF2-40B4-BE49-F238E27FC236}">
                <a16:creationId xmlns:a16="http://schemas.microsoft.com/office/drawing/2014/main" id="{8D88369B-686C-7E54-6A9B-BBD9121DFE29}"/>
              </a:ext>
            </a:extLst>
          </p:cNvPr>
          <p:cNvGrpSpPr/>
          <p:nvPr/>
        </p:nvGrpSpPr>
        <p:grpSpPr>
          <a:xfrm>
            <a:off x="5606515" y="3302560"/>
            <a:ext cx="978969" cy="663670"/>
            <a:chOff x="564675" y="1700625"/>
            <a:chExt cx="465200" cy="314200"/>
          </a:xfrm>
        </p:grpSpPr>
        <p:sp>
          <p:nvSpPr>
            <p:cNvPr id="8" name="Google Shape;507;p39">
              <a:extLst>
                <a:ext uri="{FF2B5EF4-FFF2-40B4-BE49-F238E27FC236}">
                  <a16:creationId xmlns:a16="http://schemas.microsoft.com/office/drawing/2014/main" id="{2D2F985A-7053-8B49-918E-07F54F8AEF5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8;p39">
              <a:extLst>
                <a:ext uri="{FF2B5EF4-FFF2-40B4-BE49-F238E27FC236}">
                  <a16:creationId xmlns:a16="http://schemas.microsoft.com/office/drawing/2014/main" id="{3AF418CD-8926-1A21-D705-AA712C5D9B17}"/>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9;p39">
              <a:extLst>
                <a:ext uri="{FF2B5EF4-FFF2-40B4-BE49-F238E27FC236}">
                  <a16:creationId xmlns:a16="http://schemas.microsoft.com/office/drawing/2014/main" id="{DFD1977E-3679-B2BA-95DB-EA80F4894127}"/>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869;p39">
            <a:extLst>
              <a:ext uri="{FF2B5EF4-FFF2-40B4-BE49-F238E27FC236}">
                <a16:creationId xmlns:a16="http://schemas.microsoft.com/office/drawing/2014/main" id="{51B0DBEB-0929-F25E-0160-6AFB94C04052}"/>
              </a:ext>
            </a:extLst>
          </p:cNvPr>
          <p:cNvGrpSpPr/>
          <p:nvPr/>
        </p:nvGrpSpPr>
        <p:grpSpPr>
          <a:xfrm>
            <a:off x="1275908" y="3157109"/>
            <a:ext cx="1103625" cy="999615"/>
            <a:chOff x="4556450" y="4963575"/>
            <a:chExt cx="548025" cy="498100"/>
          </a:xfrm>
        </p:grpSpPr>
        <p:sp>
          <p:nvSpPr>
            <p:cNvPr id="12" name="Google Shape;870;p39">
              <a:extLst>
                <a:ext uri="{FF2B5EF4-FFF2-40B4-BE49-F238E27FC236}">
                  <a16:creationId xmlns:a16="http://schemas.microsoft.com/office/drawing/2014/main" id="{BD61803E-A148-B104-ECE6-42084AE2C2F6}"/>
                </a:ext>
              </a:extLst>
            </p:cNvPr>
            <p:cNvSpPr/>
            <p:nvPr/>
          </p:nvSpPr>
          <p:spPr>
            <a:xfrm>
              <a:off x="4611850" y="5222350"/>
              <a:ext cx="436600" cy="239325"/>
            </a:xfrm>
            <a:custGeom>
              <a:avLst/>
              <a:gdLst/>
              <a:ahLst/>
              <a:cxnLst/>
              <a:rect l="l" t="t" r="r" b="b"/>
              <a:pathLst>
                <a:path w="17464" h="9573" fill="none" extrusionOk="0">
                  <a:moveTo>
                    <a:pt x="1" y="1"/>
                  </a:moveTo>
                  <a:lnTo>
                    <a:pt x="1" y="4677"/>
                  </a:lnTo>
                  <a:lnTo>
                    <a:pt x="8720" y="9572"/>
                  </a:lnTo>
                  <a:lnTo>
                    <a:pt x="17463" y="4677"/>
                  </a:lnTo>
                  <a:lnTo>
                    <a:pt x="1746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71;p39">
              <a:extLst>
                <a:ext uri="{FF2B5EF4-FFF2-40B4-BE49-F238E27FC236}">
                  <a16:creationId xmlns:a16="http://schemas.microsoft.com/office/drawing/2014/main" id="{93F0751E-780C-D791-2612-9B2D430B3971}"/>
                </a:ext>
              </a:extLst>
            </p:cNvPr>
            <p:cNvSpPr/>
            <p:nvPr/>
          </p:nvSpPr>
          <p:spPr>
            <a:xfrm>
              <a:off x="4612475" y="4963575"/>
              <a:ext cx="435975" cy="125450"/>
            </a:xfrm>
            <a:custGeom>
              <a:avLst/>
              <a:gdLst/>
              <a:ahLst/>
              <a:cxnLst/>
              <a:rect l="l" t="t" r="r" b="b"/>
              <a:pathLst>
                <a:path w="17439" h="5018" fill="none" extrusionOk="0">
                  <a:moveTo>
                    <a:pt x="17438" y="5018"/>
                  </a:moveTo>
                  <a:lnTo>
                    <a:pt x="8671" y="1"/>
                  </a:lnTo>
                  <a:lnTo>
                    <a:pt x="0" y="501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72;p39">
              <a:extLst>
                <a:ext uri="{FF2B5EF4-FFF2-40B4-BE49-F238E27FC236}">
                  <a16:creationId xmlns:a16="http://schemas.microsoft.com/office/drawing/2014/main" id="{18C9C653-AA56-2D59-C3EA-CEAB77756828}"/>
                </a:ext>
              </a:extLst>
            </p:cNvPr>
            <p:cNvSpPr/>
            <p:nvPr/>
          </p:nvSpPr>
          <p:spPr>
            <a:xfrm>
              <a:off x="4556450" y="5089000"/>
              <a:ext cx="274025" cy="225925"/>
            </a:xfrm>
            <a:custGeom>
              <a:avLst/>
              <a:gdLst/>
              <a:ahLst/>
              <a:cxnLst/>
              <a:rect l="l" t="t" r="r" b="b"/>
              <a:pathLst>
                <a:path w="10961" h="9037" fill="none" extrusionOk="0">
                  <a:moveTo>
                    <a:pt x="8720" y="9037"/>
                  </a:moveTo>
                  <a:lnTo>
                    <a:pt x="1" y="4068"/>
                  </a:lnTo>
                  <a:lnTo>
                    <a:pt x="2241" y="1"/>
                  </a:lnTo>
                  <a:lnTo>
                    <a:pt x="10960" y="4969"/>
                  </a:lnTo>
                  <a:lnTo>
                    <a:pt x="8720" y="9037"/>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73;p39">
              <a:extLst>
                <a:ext uri="{FF2B5EF4-FFF2-40B4-BE49-F238E27FC236}">
                  <a16:creationId xmlns:a16="http://schemas.microsoft.com/office/drawing/2014/main" id="{C4023399-E3EF-616B-0274-293558F7FEEE}"/>
                </a:ext>
              </a:extLst>
            </p:cNvPr>
            <p:cNvSpPr/>
            <p:nvPr/>
          </p:nvSpPr>
          <p:spPr>
            <a:xfrm>
              <a:off x="4830450" y="5089000"/>
              <a:ext cx="274025" cy="225925"/>
            </a:xfrm>
            <a:custGeom>
              <a:avLst/>
              <a:gdLst/>
              <a:ahLst/>
              <a:cxnLst/>
              <a:rect l="l" t="t" r="r" b="b"/>
              <a:pathLst>
                <a:path w="10961" h="9037" fill="none" extrusionOk="0">
                  <a:moveTo>
                    <a:pt x="2241" y="9037"/>
                  </a:moveTo>
                  <a:lnTo>
                    <a:pt x="10960" y="4068"/>
                  </a:lnTo>
                  <a:lnTo>
                    <a:pt x="8719" y="1"/>
                  </a:lnTo>
                  <a:lnTo>
                    <a:pt x="0" y="4969"/>
                  </a:lnTo>
                  <a:lnTo>
                    <a:pt x="2241" y="9037"/>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74;p39">
              <a:extLst>
                <a:ext uri="{FF2B5EF4-FFF2-40B4-BE49-F238E27FC236}">
                  <a16:creationId xmlns:a16="http://schemas.microsoft.com/office/drawing/2014/main" id="{6C317C78-3D5F-9D6C-6AA7-02A09CAFE892}"/>
                </a:ext>
              </a:extLst>
            </p:cNvPr>
            <p:cNvSpPr/>
            <p:nvPr/>
          </p:nvSpPr>
          <p:spPr>
            <a:xfrm>
              <a:off x="4830450" y="5213225"/>
              <a:ext cx="25" cy="248450"/>
            </a:xfrm>
            <a:custGeom>
              <a:avLst/>
              <a:gdLst/>
              <a:ahLst/>
              <a:cxnLst/>
              <a:rect l="l" t="t" r="r" b="b"/>
              <a:pathLst>
                <a:path w="1" h="9938" fill="none" extrusionOk="0">
                  <a:moveTo>
                    <a:pt x="0" y="0"/>
                  </a:moveTo>
                  <a:lnTo>
                    <a:pt x="0" y="9937"/>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513;p39">
            <a:extLst>
              <a:ext uri="{FF2B5EF4-FFF2-40B4-BE49-F238E27FC236}">
                <a16:creationId xmlns:a16="http://schemas.microsoft.com/office/drawing/2014/main" id="{1769A6D3-4317-8BA0-FEB6-E9B4662B46D5}"/>
              </a:ext>
            </a:extLst>
          </p:cNvPr>
          <p:cNvSpPr/>
          <p:nvPr/>
        </p:nvSpPr>
        <p:spPr>
          <a:xfrm>
            <a:off x="6475912" y="1906277"/>
            <a:ext cx="391001" cy="144335"/>
          </a:xfrm>
          <a:custGeom>
            <a:avLst/>
            <a:gdLst/>
            <a:ahLst/>
            <a:cxnLst/>
            <a:rect l="l" t="t" r="r" b="b"/>
            <a:pathLst>
              <a:path w="18608" h="6869" fill="none" extrusionOk="0">
                <a:moveTo>
                  <a:pt x="18608" y="1"/>
                </a:moveTo>
                <a:lnTo>
                  <a:pt x="9450" y="6820"/>
                </a:lnTo>
                <a:lnTo>
                  <a:pt x="9450" y="6820"/>
                </a:lnTo>
                <a:lnTo>
                  <a:pt x="9377" y="6845"/>
                </a:lnTo>
                <a:lnTo>
                  <a:pt x="9304" y="6869"/>
                </a:lnTo>
                <a:lnTo>
                  <a:pt x="9304" y="6869"/>
                </a:lnTo>
                <a:lnTo>
                  <a:pt x="9231" y="6845"/>
                </a:lnTo>
                <a:lnTo>
                  <a:pt x="9158" y="682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510;p39">
            <a:extLst>
              <a:ext uri="{FF2B5EF4-FFF2-40B4-BE49-F238E27FC236}">
                <a16:creationId xmlns:a16="http://schemas.microsoft.com/office/drawing/2014/main" id="{03558C70-B8A1-C341-FE17-D605F14AA3C7}"/>
              </a:ext>
            </a:extLst>
          </p:cNvPr>
          <p:cNvGrpSpPr/>
          <p:nvPr/>
        </p:nvGrpSpPr>
        <p:grpSpPr>
          <a:xfrm>
            <a:off x="10080349" y="3042294"/>
            <a:ext cx="877976" cy="912928"/>
            <a:chOff x="1236875" y="1623900"/>
            <a:chExt cx="465200" cy="455475"/>
          </a:xfrm>
        </p:grpSpPr>
        <p:sp>
          <p:nvSpPr>
            <p:cNvPr id="19" name="Google Shape;511;p39">
              <a:extLst>
                <a:ext uri="{FF2B5EF4-FFF2-40B4-BE49-F238E27FC236}">
                  <a16:creationId xmlns:a16="http://schemas.microsoft.com/office/drawing/2014/main" id="{4ECC3324-EC75-1992-E980-0B7BE82A761A}"/>
                </a:ext>
              </a:extLst>
            </p:cNvPr>
            <p:cNvSpPr/>
            <p:nvPr/>
          </p:nvSpPr>
          <p:spPr>
            <a:xfrm>
              <a:off x="1236875" y="1623900"/>
              <a:ext cx="465200" cy="445125"/>
            </a:xfrm>
            <a:custGeom>
              <a:avLst/>
              <a:gdLst/>
              <a:ahLst/>
              <a:cxnLst/>
              <a:rect l="l" t="t" r="r" b="b"/>
              <a:pathLst>
                <a:path w="18608" h="17805" fill="none" extrusionOk="0">
                  <a:moveTo>
                    <a:pt x="13493" y="14127"/>
                  </a:moveTo>
                  <a:lnTo>
                    <a:pt x="18608" y="17804"/>
                  </a:lnTo>
                  <a:lnTo>
                    <a:pt x="18608" y="17804"/>
                  </a:lnTo>
                  <a:lnTo>
                    <a:pt x="18608" y="17731"/>
                  </a:lnTo>
                  <a:lnTo>
                    <a:pt x="18608" y="6723"/>
                  </a:lnTo>
                  <a:lnTo>
                    <a:pt x="9304" y="1"/>
                  </a:lnTo>
                  <a:lnTo>
                    <a:pt x="1" y="6723"/>
                  </a:lnTo>
                  <a:lnTo>
                    <a:pt x="1" y="17731"/>
                  </a:lnTo>
                  <a:lnTo>
                    <a:pt x="1" y="17731"/>
                  </a:lnTo>
                  <a:lnTo>
                    <a:pt x="1" y="17804"/>
                  </a:lnTo>
                  <a:lnTo>
                    <a:pt x="5115" y="14127"/>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2;p39">
              <a:extLst>
                <a:ext uri="{FF2B5EF4-FFF2-40B4-BE49-F238E27FC236}">
                  <a16:creationId xmlns:a16="http://schemas.microsoft.com/office/drawing/2014/main" id="{6BE54D87-2166-5C2C-4EFC-A6421A095171}"/>
                </a:ext>
              </a:extLst>
            </p:cNvPr>
            <p:cNvSpPr/>
            <p:nvPr/>
          </p:nvSpPr>
          <p:spPr>
            <a:xfrm>
              <a:off x="1244800" y="2078750"/>
              <a:ext cx="449375" cy="625"/>
            </a:xfrm>
            <a:custGeom>
              <a:avLst/>
              <a:gdLst/>
              <a:ahLst/>
              <a:cxnLst/>
              <a:rect l="l" t="t" r="r" b="b"/>
              <a:pathLst>
                <a:path w="17975" h="25" fill="none" extrusionOk="0">
                  <a:moveTo>
                    <a:pt x="0" y="0"/>
                  </a:moveTo>
                  <a:lnTo>
                    <a:pt x="0" y="0"/>
                  </a:lnTo>
                  <a:lnTo>
                    <a:pt x="98" y="0"/>
                  </a:lnTo>
                  <a:lnTo>
                    <a:pt x="171" y="24"/>
                  </a:lnTo>
                  <a:lnTo>
                    <a:pt x="17804" y="24"/>
                  </a:lnTo>
                  <a:lnTo>
                    <a:pt x="17804" y="24"/>
                  </a:lnTo>
                  <a:lnTo>
                    <a:pt x="17877" y="0"/>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13;p39">
              <a:extLst>
                <a:ext uri="{FF2B5EF4-FFF2-40B4-BE49-F238E27FC236}">
                  <a16:creationId xmlns:a16="http://schemas.microsoft.com/office/drawing/2014/main" id="{16B987D0-0C58-F5F7-A7E4-FD378E9F1409}"/>
                </a:ext>
              </a:extLst>
            </p:cNvPr>
            <p:cNvSpPr/>
            <p:nvPr/>
          </p:nvSpPr>
          <p:spPr>
            <a:xfrm>
              <a:off x="1236875" y="1791950"/>
              <a:ext cx="465200" cy="171725"/>
            </a:xfrm>
            <a:custGeom>
              <a:avLst/>
              <a:gdLst/>
              <a:ahLst/>
              <a:cxnLst/>
              <a:rect l="l" t="t" r="r" b="b"/>
              <a:pathLst>
                <a:path w="18608" h="6869" fill="none" extrusionOk="0">
                  <a:moveTo>
                    <a:pt x="18608" y="1"/>
                  </a:moveTo>
                  <a:lnTo>
                    <a:pt x="9450" y="6820"/>
                  </a:lnTo>
                  <a:lnTo>
                    <a:pt x="9450" y="6820"/>
                  </a:lnTo>
                  <a:lnTo>
                    <a:pt x="9377" y="6845"/>
                  </a:lnTo>
                  <a:lnTo>
                    <a:pt x="9304" y="6869"/>
                  </a:lnTo>
                  <a:lnTo>
                    <a:pt x="9304" y="6869"/>
                  </a:lnTo>
                  <a:lnTo>
                    <a:pt x="9231" y="6845"/>
                  </a:lnTo>
                  <a:lnTo>
                    <a:pt x="9158" y="682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14;p39">
              <a:extLst>
                <a:ext uri="{FF2B5EF4-FFF2-40B4-BE49-F238E27FC236}">
                  <a16:creationId xmlns:a16="http://schemas.microsoft.com/office/drawing/2014/main" id="{488F7864-8D2F-06E6-8EBB-97C7BA577312}"/>
                </a:ext>
              </a:extLst>
            </p:cNvPr>
            <p:cNvSpPr/>
            <p:nvPr/>
          </p:nvSpPr>
          <p:spPr>
            <a:xfrm>
              <a:off x="1330025" y="1750550"/>
              <a:ext cx="278900" cy="110850"/>
            </a:xfrm>
            <a:custGeom>
              <a:avLst/>
              <a:gdLst/>
              <a:ahLst/>
              <a:cxnLst/>
              <a:rect l="l" t="t" r="r" b="b"/>
              <a:pathLst>
                <a:path w="11156" h="4434" fill="none" extrusionOk="0">
                  <a:moveTo>
                    <a:pt x="1" y="4433"/>
                  </a:moveTo>
                  <a:lnTo>
                    <a:pt x="1" y="1"/>
                  </a:lnTo>
                  <a:lnTo>
                    <a:pt x="11155" y="1"/>
                  </a:lnTo>
                  <a:lnTo>
                    <a:pt x="11155" y="443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5;p39">
              <a:extLst>
                <a:ext uri="{FF2B5EF4-FFF2-40B4-BE49-F238E27FC236}">
                  <a16:creationId xmlns:a16="http://schemas.microsoft.com/office/drawing/2014/main" id="{5125BEC8-539B-B4E6-20FA-B9FC8278C6C1}"/>
                </a:ext>
              </a:extLst>
            </p:cNvPr>
            <p:cNvSpPr/>
            <p:nvPr/>
          </p:nvSpPr>
          <p:spPr>
            <a:xfrm>
              <a:off x="1402500" y="1810225"/>
              <a:ext cx="133975" cy="25"/>
            </a:xfrm>
            <a:custGeom>
              <a:avLst/>
              <a:gdLst/>
              <a:ahLst/>
              <a:cxnLst/>
              <a:rect l="l" t="t" r="r" b="b"/>
              <a:pathLst>
                <a:path w="5359" h="1" fill="none" extrusionOk="0">
                  <a:moveTo>
                    <a:pt x="0" y="0"/>
                  </a:moveTo>
                  <a:lnTo>
                    <a:pt x="535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6;p39">
              <a:extLst>
                <a:ext uri="{FF2B5EF4-FFF2-40B4-BE49-F238E27FC236}">
                  <a16:creationId xmlns:a16="http://schemas.microsoft.com/office/drawing/2014/main" id="{30979C29-5B83-750B-868E-E311557BEA1D}"/>
                </a:ext>
              </a:extLst>
            </p:cNvPr>
            <p:cNvSpPr/>
            <p:nvPr/>
          </p:nvSpPr>
          <p:spPr>
            <a:xfrm>
              <a:off x="1402500" y="1844325"/>
              <a:ext cx="133975" cy="25"/>
            </a:xfrm>
            <a:custGeom>
              <a:avLst/>
              <a:gdLst/>
              <a:ahLst/>
              <a:cxnLst/>
              <a:rect l="l" t="t" r="r" b="b"/>
              <a:pathLst>
                <a:path w="5359" h="1" fill="none" extrusionOk="0">
                  <a:moveTo>
                    <a:pt x="0" y="0"/>
                  </a:moveTo>
                  <a:lnTo>
                    <a:pt x="535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7;p39">
              <a:extLst>
                <a:ext uri="{FF2B5EF4-FFF2-40B4-BE49-F238E27FC236}">
                  <a16:creationId xmlns:a16="http://schemas.microsoft.com/office/drawing/2014/main" id="{EEAEA01C-9A7D-20CA-7687-939F65223D4F}"/>
                </a:ext>
              </a:extLst>
            </p:cNvPr>
            <p:cNvSpPr/>
            <p:nvPr/>
          </p:nvSpPr>
          <p:spPr>
            <a:xfrm>
              <a:off x="1402500" y="1878425"/>
              <a:ext cx="85250" cy="25"/>
            </a:xfrm>
            <a:custGeom>
              <a:avLst/>
              <a:gdLst/>
              <a:ahLst/>
              <a:cxnLst/>
              <a:rect l="l" t="t" r="r" b="b"/>
              <a:pathLst>
                <a:path w="3410" h="1" fill="none" extrusionOk="0">
                  <a:moveTo>
                    <a:pt x="0" y="0"/>
                  </a:moveTo>
                  <a:lnTo>
                    <a:pt x="341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6B8C58EC-BB67-17C1-58EC-31B272E7C885}"/>
              </a:ext>
            </a:extLst>
          </p:cNvPr>
          <p:cNvSpPr txBox="1"/>
          <p:nvPr/>
        </p:nvSpPr>
        <p:spPr>
          <a:xfrm>
            <a:off x="4468449" y="4431793"/>
            <a:ext cx="3508246" cy="1785104"/>
          </a:xfrm>
          <a:prstGeom prst="rect">
            <a:avLst/>
          </a:prstGeom>
          <a:noFill/>
        </p:spPr>
        <p:txBody>
          <a:bodyPr wrap="square" rtlCol="0">
            <a:spAutoFit/>
          </a:bodyPr>
          <a:lstStyle/>
          <a:p>
            <a:pPr algn="ctr"/>
            <a:r>
              <a:rPr lang="en-IE" sz="2000" b="1" dirty="0">
                <a:solidFill>
                  <a:schemeClr val="bg1"/>
                </a:solidFill>
              </a:rPr>
              <a:t>Move promotions out of inbox:</a:t>
            </a:r>
          </a:p>
          <a:p>
            <a:pPr algn="ctr"/>
            <a:r>
              <a:rPr lang="en-IE" dirty="0">
                <a:solidFill>
                  <a:schemeClr val="bg1"/>
                </a:solidFill>
              </a:rPr>
              <a:t>Promotional emails from companies can be annoying as they are often unwanted. Try creating a folder called “promotions” for these emails.</a:t>
            </a:r>
          </a:p>
        </p:txBody>
      </p:sp>
      <p:sp>
        <p:nvSpPr>
          <p:cNvPr id="26" name="TextBox 25">
            <a:extLst>
              <a:ext uri="{FF2B5EF4-FFF2-40B4-BE49-F238E27FC236}">
                <a16:creationId xmlns:a16="http://schemas.microsoft.com/office/drawing/2014/main" id="{83C63CA3-CB04-C07E-305D-C30DE39C1A74}"/>
              </a:ext>
            </a:extLst>
          </p:cNvPr>
          <p:cNvSpPr txBox="1"/>
          <p:nvPr/>
        </p:nvSpPr>
        <p:spPr>
          <a:xfrm>
            <a:off x="599465" y="4420956"/>
            <a:ext cx="3165768" cy="2062103"/>
          </a:xfrm>
          <a:prstGeom prst="rect">
            <a:avLst/>
          </a:prstGeom>
          <a:noFill/>
        </p:spPr>
        <p:txBody>
          <a:bodyPr wrap="square" rtlCol="0">
            <a:spAutoFit/>
          </a:bodyPr>
          <a:lstStyle/>
          <a:p>
            <a:pPr algn="ctr"/>
            <a:r>
              <a:rPr lang="en-IE" sz="2000" b="1" dirty="0">
                <a:solidFill>
                  <a:schemeClr val="bg1"/>
                </a:solidFill>
              </a:rPr>
              <a:t>Archive Your old emails:</a:t>
            </a:r>
          </a:p>
          <a:p>
            <a:pPr algn="ctr"/>
            <a:r>
              <a:rPr lang="en-IE" dirty="0">
                <a:solidFill>
                  <a:schemeClr val="bg1"/>
                </a:solidFill>
              </a:rPr>
              <a:t>Delete any emails you have that are old and you definitely wont need them. If you want to keep some and not delete them, try creating a folder for them called “archive”.</a:t>
            </a:r>
          </a:p>
        </p:txBody>
      </p:sp>
      <p:sp>
        <p:nvSpPr>
          <p:cNvPr id="27" name="TextBox 26">
            <a:extLst>
              <a:ext uri="{FF2B5EF4-FFF2-40B4-BE49-F238E27FC236}">
                <a16:creationId xmlns:a16="http://schemas.microsoft.com/office/drawing/2014/main" id="{F76B00E8-48B1-C9EB-591D-7EF38BC7ED43}"/>
              </a:ext>
            </a:extLst>
          </p:cNvPr>
          <p:cNvSpPr txBox="1"/>
          <p:nvPr/>
        </p:nvSpPr>
        <p:spPr>
          <a:xfrm>
            <a:off x="8852571" y="4444368"/>
            <a:ext cx="3165768" cy="1508105"/>
          </a:xfrm>
          <a:prstGeom prst="rect">
            <a:avLst/>
          </a:prstGeom>
          <a:noFill/>
        </p:spPr>
        <p:txBody>
          <a:bodyPr wrap="square" rtlCol="0">
            <a:spAutoFit/>
          </a:bodyPr>
          <a:lstStyle/>
          <a:p>
            <a:pPr algn="ctr"/>
            <a:r>
              <a:rPr lang="en-IE" sz="2000" b="1" dirty="0">
                <a:solidFill>
                  <a:schemeClr val="bg1"/>
                </a:solidFill>
              </a:rPr>
              <a:t>Don’t be sentimental:</a:t>
            </a:r>
          </a:p>
          <a:p>
            <a:pPr algn="ctr"/>
            <a:r>
              <a:rPr lang="en-IE" dirty="0">
                <a:solidFill>
                  <a:schemeClr val="bg1"/>
                </a:solidFill>
              </a:rPr>
              <a:t>If you don’t need an email, delete is. This is the best way to make sure your emails are organised in a structured way.</a:t>
            </a:r>
          </a:p>
        </p:txBody>
      </p:sp>
    </p:spTree>
    <p:extLst>
      <p:ext uri="{BB962C8B-B14F-4D97-AF65-F5344CB8AC3E}">
        <p14:creationId xmlns:p14="http://schemas.microsoft.com/office/powerpoint/2010/main" val="4119128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3B890C4-5075-2084-A510-5DDE35F7F9F0}"/>
              </a:ext>
            </a:extLst>
          </p:cNvPr>
          <p:cNvSpPr>
            <a:spLocks noGrp="1"/>
          </p:cNvSpPr>
          <p:nvPr>
            <p:ph type="body" sz="quarter" idx="16"/>
          </p:nvPr>
        </p:nvSpPr>
        <p:spPr>
          <a:xfrm>
            <a:off x="442524" y="1351722"/>
            <a:ext cx="11102510" cy="4038015"/>
          </a:xfrm>
        </p:spPr>
        <p:txBody>
          <a:bodyPr/>
          <a:lstStyle/>
          <a:p>
            <a:pPr algn="just">
              <a:lnSpc>
                <a:spcPct val="150000"/>
              </a:lnSpc>
            </a:pPr>
            <a:r>
              <a:rPr lang="en-US" sz="2000" dirty="0"/>
              <a:t>Searching on the internet can sometimes bring up lots of irrelevant information, </a:t>
            </a:r>
          </a:p>
          <a:p>
            <a:pPr algn="just">
              <a:lnSpc>
                <a:spcPct val="150000"/>
              </a:lnSpc>
            </a:pPr>
            <a:r>
              <a:rPr lang="en-US" sz="2000" dirty="0"/>
              <a:t>which can be overwhelming and lead to frustration. Here are some tips on how to get the most out of your internet search and find what you need.</a:t>
            </a:r>
          </a:p>
          <a:p>
            <a:pPr algn="just">
              <a:lnSpc>
                <a:spcPct val="150000"/>
              </a:lnSpc>
            </a:pPr>
            <a:r>
              <a:rPr lang="en-US" sz="2000" b="1" dirty="0"/>
              <a:t>Try different search engines</a:t>
            </a:r>
            <a:r>
              <a:rPr lang="en-US" sz="2000" dirty="0"/>
              <a:t>. There are many different search engines such as Google, Bing and Yahoo.</a:t>
            </a:r>
          </a:p>
          <a:p>
            <a:pPr algn="just">
              <a:lnSpc>
                <a:spcPct val="150000"/>
              </a:lnSpc>
            </a:pPr>
            <a:r>
              <a:rPr lang="en-US" sz="2000" b="1" dirty="0"/>
              <a:t>Be specific when searching</a:t>
            </a:r>
            <a:r>
              <a:rPr lang="en-US" sz="2000" dirty="0"/>
              <a:t>. This will help to narrow down your search results.</a:t>
            </a:r>
          </a:p>
          <a:p>
            <a:pPr algn="just">
              <a:lnSpc>
                <a:spcPct val="150000"/>
              </a:lnSpc>
            </a:pPr>
            <a:r>
              <a:rPr lang="en-US" sz="2000" b="1" dirty="0"/>
              <a:t>Use search engine categories</a:t>
            </a:r>
            <a:r>
              <a:rPr lang="en-US" sz="2000" dirty="0"/>
              <a:t>. Search engines such as Google and Yahoo offer subheadings such as ‘books’, ‘shopping’, ‘images’ which can all be useful depending on what you need. You can also find journal articles for accurate research information.</a:t>
            </a:r>
          </a:p>
          <a:p>
            <a:pPr algn="just">
              <a:lnSpc>
                <a:spcPct val="150000"/>
              </a:lnSpc>
            </a:pPr>
            <a:r>
              <a:rPr lang="en-US" sz="2000" b="1" dirty="0"/>
              <a:t>Consider using search functions</a:t>
            </a:r>
            <a:r>
              <a:rPr lang="en-US" sz="2000" dirty="0"/>
              <a:t> to remove unwanted results and get the most from your search.</a:t>
            </a:r>
          </a:p>
          <a:p>
            <a:endParaRPr lang="en-IE" dirty="0"/>
          </a:p>
        </p:txBody>
      </p:sp>
      <p:sp>
        <p:nvSpPr>
          <p:cNvPr id="8" name="Text Placeholder 7">
            <a:extLst>
              <a:ext uri="{FF2B5EF4-FFF2-40B4-BE49-F238E27FC236}">
                <a16:creationId xmlns:a16="http://schemas.microsoft.com/office/drawing/2014/main" id="{90A7726B-81DD-EF47-8984-1795807DB6C4}"/>
              </a:ext>
            </a:extLst>
          </p:cNvPr>
          <p:cNvSpPr>
            <a:spLocks noGrp="1"/>
          </p:cNvSpPr>
          <p:nvPr>
            <p:ph type="body" sz="quarter" idx="18"/>
          </p:nvPr>
        </p:nvSpPr>
        <p:spPr>
          <a:xfrm>
            <a:off x="447065" y="309492"/>
            <a:ext cx="11097969" cy="1042230"/>
          </a:xfrm>
        </p:spPr>
        <p:txBody>
          <a:bodyPr>
            <a:normAutofit fontScale="92500" lnSpcReduction="10000"/>
          </a:bodyPr>
          <a:lstStyle/>
          <a:p>
            <a:r>
              <a:rPr lang="en-IE" sz="3500" dirty="0">
                <a:solidFill>
                  <a:srgbClr val="8D5B98"/>
                </a:solidFill>
              </a:rPr>
              <a:t>How Can I Find The Information I Need On The </a:t>
            </a:r>
          </a:p>
          <a:p>
            <a:r>
              <a:rPr lang="en-IE" sz="3500" dirty="0">
                <a:solidFill>
                  <a:srgbClr val="8D5B98"/>
                </a:solidFill>
              </a:rPr>
              <a:t>Internet?</a:t>
            </a:r>
          </a:p>
          <a:p>
            <a:pPr marL="457200" indent="-457200">
              <a:buAutoNum type="arabicPeriod"/>
            </a:pPr>
            <a:endParaRPr lang="en-IE" dirty="0"/>
          </a:p>
        </p:txBody>
      </p:sp>
    </p:spTree>
    <p:extLst>
      <p:ext uri="{BB962C8B-B14F-4D97-AF65-F5344CB8AC3E}">
        <p14:creationId xmlns:p14="http://schemas.microsoft.com/office/powerpoint/2010/main" val="1977783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0915390-122F-A53F-E531-2B41875F0A70}"/>
              </a:ext>
            </a:extLst>
          </p:cNvPr>
          <p:cNvSpPr>
            <a:spLocks noGrp="1"/>
          </p:cNvSpPr>
          <p:nvPr>
            <p:ph type="body" sz="quarter" idx="27"/>
          </p:nvPr>
        </p:nvSpPr>
        <p:spPr>
          <a:xfrm>
            <a:off x="219074" y="1719863"/>
            <a:ext cx="5876925" cy="3251547"/>
          </a:xfrm>
        </p:spPr>
        <p:txBody>
          <a:bodyPr/>
          <a:lstStyle/>
          <a:p>
            <a:pPr marL="457200" indent="-457200" algn="just">
              <a:lnSpc>
                <a:spcPct val="150000"/>
              </a:lnSpc>
              <a:buFont typeface="+mj-lt"/>
              <a:buAutoNum type="arabicPeriod"/>
            </a:pPr>
            <a:r>
              <a:rPr lang="en-US" b="1" dirty="0"/>
              <a:t>Dropbox </a:t>
            </a:r>
            <a:r>
              <a:rPr lang="en-US" dirty="0"/>
              <a:t>is a top-rated file sharing platform, with a free version. </a:t>
            </a:r>
          </a:p>
          <a:p>
            <a:pPr marL="457200" indent="-457200" algn="just">
              <a:lnSpc>
                <a:spcPct val="150000"/>
              </a:lnSpc>
              <a:buFont typeface="+mj-lt"/>
              <a:buAutoNum type="arabicPeriod"/>
            </a:pPr>
            <a:r>
              <a:rPr lang="en-US" sz="2400" b="1" dirty="0"/>
              <a:t>Google Drive </a:t>
            </a:r>
            <a:r>
              <a:rPr lang="en-US" sz="2400" dirty="0"/>
              <a:t>is an alternative to Dropbox. Google offers free file storage and sharing cloud to its 1.5 billion Gmail users.</a:t>
            </a:r>
          </a:p>
          <a:p>
            <a:pPr marL="457200" indent="-457200" algn="just">
              <a:lnSpc>
                <a:spcPct val="150000"/>
              </a:lnSpc>
              <a:buFont typeface="+mj-lt"/>
              <a:buAutoNum type="arabicPeriod"/>
            </a:pPr>
            <a:r>
              <a:rPr lang="en-US" sz="2400" b="1" dirty="0"/>
              <a:t>WeTransfer </a:t>
            </a:r>
            <a:r>
              <a:rPr lang="en-US" sz="2400" dirty="0"/>
              <a:t>is an online platform which is designed to allow you to transfer large files for free over the internet. </a:t>
            </a:r>
            <a:endParaRPr lang="en-IE" sz="2400" dirty="0"/>
          </a:p>
          <a:p>
            <a:pPr algn="just"/>
            <a:r>
              <a:rPr lang="en-IE" dirty="0"/>
              <a:t>	</a:t>
            </a:r>
            <a:endParaRPr lang="en-IE" b="1" dirty="0"/>
          </a:p>
        </p:txBody>
      </p:sp>
      <p:sp>
        <p:nvSpPr>
          <p:cNvPr id="3" name="Text Placeholder 2">
            <a:extLst>
              <a:ext uri="{FF2B5EF4-FFF2-40B4-BE49-F238E27FC236}">
                <a16:creationId xmlns:a16="http://schemas.microsoft.com/office/drawing/2014/main" id="{0D7FE636-C4F3-654B-9EC0-323D25C35B9B}"/>
              </a:ext>
            </a:extLst>
          </p:cNvPr>
          <p:cNvSpPr>
            <a:spLocks noGrp="1"/>
          </p:cNvSpPr>
          <p:nvPr>
            <p:ph type="body" sz="quarter" idx="18"/>
          </p:nvPr>
        </p:nvSpPr>
        <p:spPr>
          <a:xfrm>
            <a:off x="219074" y="14216"/>
            <a:ext cx="5876926" cy="1919715"/>
          </a:xfrm>
        </p:spPr>
        <p:txBody>
          <a:bodyPr/>
          <a:lstStyle/>
          <a:p>
            <a:pPr>
              <a:lnSpc>
                <a:spcPct val="150000"/>
              </a:lnSpc>
            </a:pPr>
            <a:r>
              <a:rPr lang="en-IE" dirty="0"/>
              <a:t>3 Digital Tools to Organise and Store Data</a:t>
            </a:r>
            <a:endParaRPr lang="en-RU" dirty="0"/>
          </a:p>
        </p:txBody>
      </p:sp>
      <p:pic>
        <p:nvPicPr>
          <p:cNvPr id="5" name="Picture Placeholder 4">
            <a:extLst>
              <a:ext uri="{FF2B5EF4-FFF2-40B4-BE49-F238E27FC236}">
                <a16:creationId xmlns:a16="http://schemas.microsoft.com/office/drawing/2014/main" id="{312C495B-6F32-6236-E057-C7A30102CEF6}"/>
              </a:ext>
            </a:extLst>
          </p:cNvPr>
          <p:cNvPicPr>
            <a:picLocks noGrp="1" noChangeAspect="1"/>
          </p:cNvPicPr>
          <p:nvPr>
            <p:ph type="pic" sz="quarter" idx="17"/>
          </p:nvPr>
        </p:nvPicPr>
        <p:blipFill>
          <a:blip r:embed="rId2"/>
          <a:srcRect l="4795" r="4795"/>
          <a:stretch>
            <a:fillRect/>
          </a:stretch>
        </p:blipFill>
        <p:spPr/>
      </p:pic>
    </p:spTree>
    <p:extLst>
      <p:ext uri="{BB962C8B-B14F-4D97-AF65-F5344CB8AC3E}">
        <p14:creationId xmlns:p14="http://schemas.microsoft.com/office/powerpoint/2010/main" val="115302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7065" y="1235150"/>
            <a:ext cx="11102510" cy="5205484"/>
          </a:xfrm>
        </p:spPr>
        <p:txBody>
          <a:bodyPr/>
          <a:lstStyle/>
          <a:p>
            <a:pPr algn="just">
              <a:lnSpc>
                <a:spcPct val="150000"/>
              </a:lnSpc>
            </a:pPr>
            <a:r>
              <a:rPr lang="en-US" sz="2200" dirty="0">
                <a:ea typeface="+mn-lt"/>
                <a:cs typeface="+mn-lt"/>
              </a:rPr>
              <a:t>Dropbox is a tool that allows the user to store and sync documents and files </a:t>
            </a:r>
          </a:p>
          <a:p>
            <a:pPr algn="just">
              <a:lnSpc>
                <a:spcPct val="150000"/>
              </a:lnSpc>
            </a:pPr>
            <a:r>
              <a:rPr lang="en-US" sz="2200" dirty="0">
                <a:ea typeface="+mn-lt"/>
                <a:cs typeface="+mn-lt"/>
              </a:rPr>
              <a:t>across many different devices. Dropbox is a well-implemented, cloud-based, </a:t>
            </a:r>
          </a:p>
          <a:p>
            <a:pPr algn="just">
              <a:lnSpc>
                <a:spcPct val="150000"/>
              </a:lnSpc>
            </a:pPr>
            <a:r>
              <a:rPr lang="en-US" sz="2200" dirty="0">
                <a:ea typeface="+mn-lt"/>
                <a:cs typeface="+mn-lt"/>
              </a:rPr>
              <a:t>automatic, file-syncing service that has an excellent array of apps for various operating systems. Installation is simple, and once installed get instant access to all your files as long as you are connected to the internet.</a:t>
            </a:r>
            <a:endParaRPr lang="en-US" sz="2200" dirty="0"/>
          </a:p>
          <a:p>
            <a:pPr algn="just">
              <a:lnSpc>
                <a:spcPct val="150000"/>
              </a:lnSpc>
            </a:pPr>
            <a:r>
              <a:rPr lang="en-US" sz="2200" dirty="0">
                <a:ea typeface="+mn-lt"/>
                <a:cs typeface="+mn-lt"/>
              </a:rPr>
              <a:t>Use Dropbox as a tool for managing your own material and making it more accessible. It is very useful for people working in a group as it makes file sharing and collaborating very easy.</a:t>
            </a:r>
          </a:p>
          <a:p>
            <a:pPr algn="just">
              <a:lnSpc>
                <a:spcPct val="150000"/>
              </a:lnSpc>
            </a:pPr>
            <a:r>
              <a:rPr lang="en-US" sz="2200" dirty="0">
                <a:solidFill>
                  <a:srgbClr val="F9A169"/>
                </a:solidFill>
                <a:cs typeface="Calibri"/>
              </a:rPr>
              <a:t>Tool Website: </a:t>
            </a:r>
            <a:r>
              <a:rPr lang="en-US" sz="2200" dirty="0">
                <a:solidFill>
                  <a:srgbClr val="F9A169"/>
                </a:solidFill>
                <a:cs typeface="Calibri"/>
                <a:hlinkClick r:id="rId2">
                  <a:extLst>
                    <a:ext uri="{A12FA001-AC4F-418D-AE19-62706E023703}">
                      <ahyp:hlinkClr xmlns:ahyp="http://schemas.microsoft.com/office/drawing/2018/hyperlinkcolor" val="tx"/>
                    </a:ext>
                  </a:extLst>
                </a:hlinkClick>
              </a:rPr>
              <a:t>Dropbox.com - Dropbox™ Official Site - Centralize Team Content</a:t>
            </a:r>
            <a:endParaRPr lang="en-US" sz="2200" dirty="0">
              <a:solidFill>
                <a:srgbClr val="F9A169"/>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t>Tool 1: Dropbox</a:t>
            </a:r>
          </a:p>
          <a:p>
            <a:endParaRPr lang="en-IE" dirty="0"/>
          </a:p>
        </p:txBody>
      </p:sp>
      <p:pic>
        <p:nvPicPr>
          <p:cNvPr id="9" name="Picture 3" descr="Logo&#10;&#10;Description automatically generated">
            <a:extLst>
              <a:ext uri="{FF2B5EF4-FFF2-40B4-BE49-F238E27FC236}">
                <a16:creationId xmlns:a16="http://schemas.microsoft.com/office/drawing/2014/main" id="{C0FF8BF9-647B-0724-2848-06DF0829DE3A}"/>
              </a:ext>
            </a:extLst>
          </p:cNvPr>
          <p:cNvPicPr>
            <a:picLocks noChangeAspect="1"/>
          </p:cNvPicPr>
          <p:nvPr/>
        </p:nvPicPr>
        <p:blipFill>
          <a:blip r:embed="rId3"/>
          <a:stretch>
            <a:fillRect/>
          </a:stretch>
        </p:blipFill>
        <p:spPr>
          <a:xfrm>
            <a:off x="6371892" y="449780"/>
            <a:ext cx="3388798" cy="770971"/>
          </a:xfrm>
          <a:prstGeom prst="rect">
            <a:avLst/>
          </a:prstGeom>
        </p:spPr>
      </p:pic>
    </p:spTree>
    <p:extLst>
      <p:ext uri="{BB962C8B-B14F-4D97-AF65-F5344CB8AC3E}">
        <p14:creationId xmlns:p14="http://schemas.microsoft.com/office/powerpoint/2010/main" val="4166477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2524" y="962026"/>
            <a:ext cx="11102510" cy="5205484"/>
          </a:xfrm>
        </p:spPr>
        <p:txBody>
          <a:bodyPr/>
          <a:lstStyle/>
          <a:p>
            <a:pPr algn="just">
              <a:lnSpc>
                <a:spcPct val="150000"/>
              </a:lnSpc>
            </a:pPr>
            <a:r>
              <a:rPr lang="en-IE" b="1" dirty="0">
                <a:cs typeface="Calibri"/>
              </a:rPr>
              <a:t>Pros for Dropbox:</a:t>
            </a:r>
          </a:p>
          <a:p>
            <a:pPr marL="342900" indent="-342900" algn="just">
              <a:lnSpc>
                <a:spcPct val="150000"/>
              </a:lnSpc>
              <a:buChar char="•"/>
            </a:pPr>
            <a:r>
              <a:rPr lang="en-IE" dirty="0">
                <a:ea typeface="+mn-lt"/>
                <a:cs typeface="+mn-lt"/>
              </a:rPr>
              <a:t>Easy to use</a:t>
            </a:r>
            <a:endParaRPr lang="en-IE" b="1" dirty="0">
              <a:ea typeface="+mn-lt"/>
              <a:cs typeface="+mn-lt"/>
            </a:endParaRPr>
          </a:p>
          <a:p>
            <a:pPr marL="342900" indent="-342900" algn="just">
              <a:lnSpc>
                <a:spcPct val="150000"/>
              </a:lnSpc>
              <a:buChar char="•"/>
            </a:pPr>
            <a:r>
              <a:rPr lang="en-IE" dirty="0">
                <a:ea typeface="+mn-lt"/>
                <a:cs typeface="+mn-lt"/>
              </a:rPr>
              <a:t>Very well-established tool where content can be easily added, moved and deleted</a:t>
            </a:r>
          </a:p>
          <a:p>
            <a:pPr marL="342900" indent="-342900" algn="just">
              <a:lnSpc>
                <a:spcPct val="150000"/>
              </a:lnSpc>
              <a:buChar char="•"/>
            </a:pPr>
            <a:r>
              <a:rPr lang="en-IE" dirty="0">
                <a:ea typeface="+mn-lt"/>
                <a:cs typeface="+mn-lt"/>
              </a:rPr>
              <a:t>Great tool for group work and distance group work</a:t>
            </a:r>
          </a:p>
          <a:p>
            <a:pPr algn="just">
              <a:lnSpc>
                <a:spcPct val="150000"/>
              </a:lnSpc>
            </a:pPr>
            <a:r>
              <a:rPr lang="en-IE" b="1" dirty="0">
                <a:cs typeface="Calibri"/>
              </a:rPr>
              <a:t>Cons for Dropbox:</a:t>
            </a:r>
            <a:endParaRPr lang="en-IE" dirty="0">
              <a:cs typeface="Calibri"/>
            </a:endParaRPr>
          </a:p>
          <a:p>
            <a:pPr marL="342900" indent="-342900" algn="just">
              <a:lnSpc>
                <a:spcPct val="150000"/>
              </a:lnSpc>
              <a:buChar char="•"/>
            </a:pPr>
            <a:r>
              <a:rPr lang="en-IE" dirty="0">
                <a:ea typeface="+mn-lt"/>
                <a:cs typeface="+mn-lt"/>
              </a:rPr>
              <a:t>Participants in the folders can add or delete as they please, this may cause issues if personal backups of materials are not kept up to date</a:t>
            </a:r>
          </a:p>
          <a:p>
            <a:pPr marL="342900" indent="-342900" algn="just">
              <a:lnSpc>
                <a:spcPct val="150000"/>
              </a:lnSpc>
              <a:buChar char="•"/>
            </a:pPr>
            <a:r>
              <a:rPr lang="en-IE" dirty="0">
                <a:cs typeface="Calibri"/>
              </a:rPr>
              <a:t>Search function is very limited which makes it difficult to find specific files</a:t>
            </a:r>
          </a:p>
          <a:p>
            <a:endParaRPr lang="en-US" dirty="0">
              <a:hlinkClick r:id="rId2"/>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t>Pros &amp; Cons of </a:t>
            </a:r>
            <a:r>
              <a:rPr lang="en-IE" dirty="0" err="1"/>
              <a:t>DropBox</a:t>
            </a:r>
            <a:endParaRPr lang="en-IE" dirty="0"/>
          </a:p>
        </p:txBody>
      </p:sp>
      <p:pic>
        <p:nvPicPr>
          <p:cNvPr id="8" name="Picture 3" descr="Logo&#10;&#10;Description automatically generated">
            <a:extLst>
              <a:ext uri="{FF2B5EF4-FFF2-40B4-BE49-F238E27FC236}">
                <a16:creationId xmlns:a16="http://schemas.microsoft.com/office/drawing/2014/main" id="{0574407A-3976-36A0-EBBE-CC3D20FC27AE}"/>
              </a:ext>
            </a:extLst>
          </p:cNvPr>
          <p:cNvPicPr>
            <a:picLocks noChangeAspect="1"/>
          </p:cNvPicPr>
          <p:nvPr/>
        </p:nvPicPr>
        <p:blipFill>
          <a:blip r:embed="rId3"/>
          <a:stretch>
            <a:fillRect/>
          </a:stretch>
        </p:blipFill>
        <p:spPr>
          <a:xfrm>
            <a:off x="6371892" y="426854"/>
            <a:ext cx="3388798" cy="770971"/>
          </a:xfrm>
          <a:prstGeom prst="rect">
            <a:avLst/>
          </a:prstGeom>
        </p:spPr>
      </p:pic>
    </p:spTree>
    <p:extLst>
      <p:ext uri="{BB962C8B-B14F-4D97-AF65-F5344CB8AC3E}">
        <p14:creationId xmlns:p14="http://schemas.microsoft.com/office/powerpoint/2010/main" val="1125417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5F9E9-0CBC-99E3-A502-67DF36B47629}"/>
              </a:ext>
            </a:extLst>
          </p:cNvPr>
          <p:cNvSpPr>
            <a:spLocks noGrp="1"/>
          </p:cNvSpPr>
          <p:nvPr>
            <p:ph type="pic" sz="quarter" idx="15"/>
          </p:nvPr>
        </p:nvSpPr>
        <p:spPr/>
      </p:sp>
      <p:sp>
        <p:nvSpPr>
          <p:cNvPr id="6" name="Text Placeholder 5">
            <a:extLst>
              <a:ext uri="{FF2B5EF4-FFF2-40B4-BE49-F238E27FC236}">
                <a16:creationId xmlns:a16="http://schemas.microsoft.com/office/drawing/2014/main" id="{7D4D9554-0B1A-DCEF-B2FA-F996B538D77E}"/>
              </a:ext>
            </a:extLst>
          </p:cNvPr>
          <p:cNvSpPr>
            <a:spLocks noGrp="1"/>
          </p:cNvSpPr>
          <p:nvPr>
            <p:ph type="body" sz="quarter" idx="17"/>
          </p:nvPr>
        </p:nvSpPr>
        <p:spPr/>
        <p:txBody>
          <a:bodyPr/>
          <a:lstStyle/>
          <a:p>
            <a:pPr algn="just">
              <a:lnSpc>
                <a:spcPct val="150000"/>
              </a:lnSpc>
            </a:pPr>
            <a:r>
              <a:rPr lang="en-IE" sz="2400" dirty="0">
                <a:solidFill>
                  <a:schemeClr val="tx1"/>
                </a:solidFill>
              </a:rPr>
              <a:t>Check out this handy video which explains how to get started with using Dropbox:</a:t>
            </a:r>
          </a:p>
          <a:p>
            <a:endParaRPr lang="en-IE" sz="2400" dirty="0">
              <a:solidFill>
                <a:srgbClr val="8D5B98"/>
              </a:solidFill>
            </a:endParaRPr>
          </a:p>
          <a:p>
            <a:r>
              <a:rPr lang="en-IE" sz="2400" dirty="0">
                <a:solidFill>
                  <a:srgbClr val="F9A169"/>
                </a:solidFill>
                <a:hlinkClick r:id="rId3">
                  <a:extLst>
                    <a:ext uri="{A12FA001-AC4F-418D-AE19-62706E023703}">
                      <ahyp:hlinkClr xmlns:ahyp="http://schemas.microsoft.com/office/drawing/2018/hyperlinkcolor" val="tx"/>
                    </a:ext>
                  </a:extLst>
                </a:hlinkClick>
              </a:rPr>
              <a:t>https://youtu.be/h8gAlEb8-d0</a:t>
            </a:r>
            <a:endParaRPr lang="en-IE" sz="2400" dirty="0">
              <a:solidFill>
                <a:srgbClr val="F9A169"/>
              </a:solidFill>
            </a:endParaRPr>
          </a:p>
          <a:p>
            <a:endParaRPr lang="en-IE" sz="2400" dirty="0">
              <a:solidFill>
                <a:srgbClr val="8D5B98"/>
              </a:solidFill>
            </a:endParaRPr>
          </a:p>
        </p:txBody>
      </p:sp>
      <p:sp>
        <p:nvSpPr>
          <p:cNvPr id="3" name="Text Placeholder 2">
            <a:extLst>
              <a:ext uri="{FF2B5EF4-FFF2-40B4-BE49-F238E27FC236}">
                <a16:creationId xmlns:a16="http://schemas.microsoft.com/office/drawing/2014/main" id="{4D190C55-C7D0-2F2E-0690-4A84F8B7DC09}"/>
              </a:ext>
            </a:extLst>
          </p:cNvPr>
          <p:cNvSpPr>
            <a:spLocks noGrp="1"/>
          </p:cNvSpPr>
          <p:nvPr>
            <p:ph type="body" sz="quarter" idx="13"/>
          </p:nvPr>
        </p:nvSpPr>
        <p:spPr/>
        <p:txBody>
          <a:bodyPr>
            <a:normAutofit/>
          </a:bodyPr>
          <a:lstStyle/>
          <a:p>
            <a:r>
              <a:rPr lang="en-IE" sz="3200" dirty="0">
                <a:solidFill>
                  <a:srgbClr val="8D5B98"/>
                </a:solidFill>
              </a:rPr>
              <a:t>Video: Introduction to Dropbox</a:t>
            </a:r>
          </a:p>
        </p:txBody>
      </p:sp>
      <p:pic>
        <p:nvPicPr>
          <p:cNvPr id="7" name="Picture 3" descr="Logo&#10;&#10;Description automatically generated">
            <a:extLst>
              <a:ext uri="{FF2B5EF4-FFF2-40B4-BE49-F238E27FC236}">
                <a16:creationId xmlns:a16="http://schemas.microsoft.com/office/drawing/2014/main" id="{3C0476F9-C0E6-F0F6-F59A-428A0DCF1BBE}"/>
              </a:ext>
            </a:extLst>
          </p:cNvPr>
          <p:cNvPicPr>
            <a:picLocks noChangeAspect="1"/>
          </p:cNvPicPr>
          <p:nvPr/>
        </p:nvPicPr>
        <p:blipFill>
          <a:blip r:embed="rId4"/>
          <a:stretch>
            <a:fillRect/>
          </a:stretch>
        </p:blipFill>
        <p:spPr>
          <a:xfrm>
            <a:off x="7892347" y="113671"/>
            <a:ext cx="3388798" cy="770971"/>
          </a:xfrm>
          <a:prstGeom prst="rect">
            <a:avLst/>
          </a:prstGeom>
        </p:spPr>
      </p:pic>
      <p:pic>
        <p:nvPicPr>
          <p:cNvPr id="4" name="Online Media 3" title="HOW TO USE DROPBOX | FREE File Sharing &amp; Cloud Storage Software (Beginners Tutorial 2020)">
            <a:hlinkClick r:id="" action="ppaction://media"/>
            <a:extLst>
              <a:ext uri="{FF2B5EF4-FFF2-40B4-BE49-F238E27FC236}">
                <a16:creationId xmlns:a16="http://schemas.microsoft.com/office/drawing/2014/main" id="{D7DAEAAF-3F6C-5CAE-F8F7-2AA2FBE3740E}"/>
              </a:ext>
            </a:extLst>
          </p:cNvPr>
          <p:cNvPicPr>
            <a:picLocks noRot="1" noChangeAspect="1"/>
          </p:cNvPicPr>
          <p:nvPr>
            <a:videoFile r:link="rId1"/>
          </p:nvPr>
        </p:nvPicPr>
        <p:blipFill>
          <a:blip r:embed="rId5"/>
          <a:stretch>
            <a:fillRect/>
          </a:stretch>
        </p:blipFill>
        <p:spPr>
          <a:xfrm>
            <a:off x="7366000" y="1223694"/>
            <a:ext cx="4826001" cy="4113703"/>
          </a:xfrm>
          <a:prstGeom prst="rect">
            <a:avLst/>
          </a:prstGeom>
        </p:spPr>
      </p:pic>
    </p:spTree>
    <p:extLst>
      <p:ext uri="{BB962C8B-B14F-4D97-AF65-F5344CB8AC3E}">
        <p14:creationId xmlns:p14="http://schemas.microsoft.com/office/powerpoint/2010/main" val="380007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F063E7B-04B4-6B4B-B1D3-53A3974A8B17}"/>
              </a:ext>
            </a:extLst>
          </p:cNvPr>
          <p:cNvSpPr>
            <a:spLocks noGrp="1"/>
          </p:cNvSpPr>
          <p:nvPr>
            <p:ph type="body" sz="quarter" idx="16"/>
          </p:nvPr>
        </p:nvSpPr>
        <p:spPr>
          <a:xfrm>
            <a:off x="375945" y="1149549"/>
            <a:ext cx="11102510" cy="4524082"/>
          </a:xfrm>
        </p:spPr>
        <p:txBody>
          <a:bodyPr/>
          <a:lstStyle/>
          <a:p>
            <a:pPr algn="just">
              <a:lnSpc>
                <a:spcPct val="150000"/>
              </a:lnSpc>
            </a:pPr>
            <a:r>
              <a:rPr lang="en-US" sz="2000" dirty="0">
                <a:cs typeface="Calibri"/>
              </a:rPr>
              <a:t>Google Drive is a filesharing tool that allows the user to upload and access files anywhere </a:t>
            </a:r>
          </a:p>
          <a:p>
            <a:pPr algn="just">
              <a:lnSpc>
                <a:spcPct val="150000"/>
              </a:lnSpc>
            </a:pPr>
            <a:r>
              <a:rPr lang="en-US" sz="2000" dirty="0">
                <a:cs typeface="Calibri"/>
              </a:rPr>
              <a:t>through Googles cloud storage, assuming the user has a connection to the internet.</a:t>
            </a:r>
          </a:p>
          <a:p>
            <a:pPr algn="just">
              <a:lnSpc>
                <a:spcPct val="150000"/>
              </a:lnSpc>
            </a:pPr>
            <a:r>
              <a:rPr lang="en-US" sz="2000" dirty="0">
                <a:cs typeface="Calibri"/>
              </a:rPr>
              <a:t>Google Drive has several excellent features, such as flawless integration between other Google Suite software. Users can also share links to their folders and files where other users can edit or change the files assuming that they are given the correct permissions. Google Drive also has very affordable pricing if a user wanted more data storage.</a:t>
            </a:r>
          </a:p>
          <a:p>
            <a:pPr algn="just">
              <a:lnSpc>
                <a:spcPct val="150000"/>
              </a:lnSpc>
            </a:pPr>
            <a:r>
              <a:rPr lang="en-US" sz="2000" dirty="0">
                <a:cs typeface="Calibri"/>
              </a:rPr>
              <a:t>Google Drive also has great options for third party software. For example, Google Drive can integrate between Slack and Trello. </a:t>
            </a:r>
          </a:p>
          <a:p>
            <a:pPr algn="just">
              <a:lnSpc>
                <a:spcPct val="150000"/>
              </a:lnSpc>
            </a:pPr>
            <a:r>
              <a:rPr lang="en-US" sz="2000" dirty="0">
                <a:solidFill>
                  <a:srgbClr val="F9A169"/>
                </a:solidFill>
                <a:cs typeface="Calibri"/>
              </a:rPr>
              <a:t>Link to tool website: </a:t>
            </a:r>
            <a:r>
              <a:rPr lang="en-US" sz="2000" b="0" i="0" u="sng" dirty="0">
                <a:solidFill>
                  <a:srgbClr val="F9A169"/>
                </a:solidFill>
                <a:effectLst/>
                <a:hlinkClick r:id="rId2">
                  <a:extLst>
                    <a:ext uri="{A12FA001-AC4F-418D-AE19-62706E023703}">
                      <ahyp:hlinkClr xmlns:ahyp="http://schemas.microsoft.com/office/drawing/2018/hyperlinkcolor" val="tx"/>
                    </a:ext>
                  </a:extLst>
                </a:hlinkClick>
              </a:rPr>
              <a:t>Cloud Storage for Work and Home - Google Drive</a:t>
            </a:r>
          </a:p>
          <a:p>
            <a:endParaRPr lang="en-US" dirty="0">
              <a:cs typeface="Calibri"/>
            </a:endParaRPr>
          </a:p>
          <a:p>
            <a:br>
              <a:rPr lang="en-US" dirty="0"/>
            </a:br>
            <a:endParaRPr lang="en-RU" dirty="0">
              <a:solidFill>
                <a:schemeClr val="tx1"/>
              </a:solidFill>
            </a:endParaRPr>
          </a:p>
        </p:txBody>
      </p:sp>
      <p:sp>
        <p:nvSpPr>
          <p:cNvPr id="6" name="Text Placeholder 5">
            <a:extLst>
              <a:ext uri="{FF2B5EF4-FFF2-40B4-BE49-F238E27FC236}">
                <a16:creationId xmlns:a16="http://schemas.microsoft.com/office/drawing/2014/main" id="{AAB0E2CD-E356-B9DD-6946-2D1B11085769}"/>
              </a:ext>
            </a:extLst>
          </p:cNvPr>
          <p:cNvSpPr>
            <a:spLocks noGrp="1"/>
          </p:cNvSpPr>
          <p:nvPr>
            <p:ph type="body" sz="quarter" idx="18"/>
          </p:nvPr>
        </p:nvSpPr>
        <p:spPr>
          <a:xfrm>
            <a:off x="375945" y="255532"/>
            <a:ext cx="11097969" cy="668393"/>
          </a:xfrm>
        </p:spPr>
        <p:txBody>
          <a:bodyPr>
            <a:normAutofit/>
          </a:bodyPr>
          <a:lstStyle/>
          <a:p>
            <a:r>
              <a:rPr lang="en-IE" sz="3200" dirty="0">
                <a:solidFill>
                  <a:srgbClr val="8D5B98"/>
                </a:solidFill>
              </a:rPr>
              <a:t>Tool 2: Google Drive	</a:t>
            </a:r>
          </a:p>
        </p:txBody>
      </p:sp>
      <p:pic>
        <p:nvPicPr>
          <p:cNvPr id="7" name="Picture 6" descr="A picture containing text, clipart&#10;&#10;Description automatically generated">
            <a:extLst>
              <a:ext uri="{FF2B5EF4-FFF2-40B4-BE49-F238E27FC236}">
                <a16:creationId xmlns:a16="http://schemas.microsoft.com/office/drawing/2014/main" id="{F0A340C9-04E9-D94F-7687-3562CAD7B4FE}"/>
              </a:ext>
            </a:extLst>
          </p:cNvPr>
          <p:cNvPicPr>
            <a:picLocks noChangeAspect="1"/>
          </p:cNvPicPr>
          <p:nvPr/>
        </p:nvPicPr>
        <p:blipFill>
          <a:blip r:embed="rId3"/>
          <a:stretch>
            <a:fillRect/>
          </a:stretch>
        </p:blipFill>
        <p:spPr>
          <a:xfrm>
            <a:off x="6240671" y="471631"/>
            <a:ext cx="2935226" cy="563928"/>
          </a:xfrm>
          <a:prstGeom prst="rect">
            <a:avLst/>
          </a:prstGeom>
        </p:spPr>
      </p:pic>
    </p:spTree>
    <p:extLst>
      <p:ext uri="{BB962C8B-B14F-4D97-AF65-F5344CB8AC3E}">
        <p14:creationId xmlns:p14="http://schemas.microsoft.com/office/powerpoint/2010/main" val="2745809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F063E7B-04B4-6B4B-B1D3-53A3974A8B17}"/>
              </a:ext>
            </a:extLst>
          </p:cNvPr>
          <p:cNvSpPr>
            <a:spLocks noGrp="1"/>
          </p:cNvSpPr>
          <p:nvPr>
            <p:ph type="body" sz="quarter" idx="16"/>
          </p:nvPr>
        </p:nvSpPr>
        <p:spPr>
          <a:xfrm>
            <a:off x="447065" y="1073951"/>
            <a:ext cx="11102510" cy="4038015"/>
          </a:xfrm>
        </p:spPr>
        <p:txBody>
          <a:bodyPr/>
          <a:lstStyle/>
          <a:p>
            <a:pPr rtl="0">
              <a:spcBef>
                <a:spcPts val="0"/>
              </a:spcBef>
              <a:spcAft>
                <a:spcPts val="0"/>
              </a:spcAft>
            </a:pPr>
            <a:endParaRPr lang="en-US" b="0" i="0" u="none" strike="noStrike" dirty="0">
              <a:solidFill>
                <a:srgbClr val="142D55"/>
              </a:solidFill>
              <a:effectLst/>
              <a:latin typeface="Calibri" panose="020F0502020204030204" pitchFamily="34" charset="0"/>
            </a:endParaRPr>
          </a:p>
          <a:p>
            <a:pPr algn="just" rtl="0">
              <a:lnSpc>
                <a:spcPct val="150000"/>
              </a:lnSpc>
              <a:spcBef>
                <a:spcPts val="0"/>
              </a:spcBef>
              <a:spcAft>
                <a:spcPts val="0"/>
              </a:spcAft>
            </a:pPr>
            <a:r>
              <a:rPr lang="en-US" b="1" i="0" u="none" strike="noStrike" dirty="0">
                <a:solidFill>
                  <a:srgbClr val="142D55"/>
                </a:solidFill>
                <a:effectLst/>
                <a:latin typeface="Calibri" panose="020F0502020204030204" pitchFamily="34" charset="0"/>
              </a:rPr>
              <a:t>Pros for Google Drive:</a:t>
            </a:r>
          </a:p>
          <a:p>
            <a:pPr marL="342900" indent="-342900" algn="just" rtl="0">
              <a:lnSpc>
                <a:spcPct val="150000"/>
              </a:lnSpc>
              <a:spcBef>
                <a:spcPts val="0"/>
              </a:spcBef>
              <a:spcAft>
                <a:spcPts val="0"/>
              </a:spcAft>
              <a:buFont typeface="Arial" panose="020B0604020202020204" pitchFamily="34" charset="0"/>
              <a:buChar char="•"/>
            </a:pPr>
            <a:r>
              <a:rPr lang="en-US" i="0" u="none" strike="noStrike" dirty="0">
                <a:solidFill>
                  <a:srgbClr val="142D55"/>
                </a:solidFill>
                <a:effectLst/>
                <a:latin typeface="Calibri" panose="020F0502020204030204" pitchFamily="34" charset="0"/>
              </a:rPr>
              <a:t>Very easy to use, small learning curve</a:t>
            </a:r>
          </a:p>
          <a:p>
            <a:pPr marL="342900" indent="-342900" algn="just" rtl="0">
              <a:lnSpc>
                <a:spcPct val="150000"/>
              </a:lnSpc>
              <a:spcBef>
                <a:spcPts val="0"/>
              </a:spcBef>
              <a:spcAft>
                <a:spcPts val="0"/>
              </a:spcAft>
              <a:buFont typeface="Arial" panose="020B0604020202020204" pitchFamily="34" charset="0"/>
              <a:buChar char="•"/>
            </a:pPr>
            <a:r>
              <a:rPr lang="en-US" i="0" u="none" strike="noStrike" dirty="0">
                <a:solidFill>
                  <a:srgbClr val="142D55"/>
                </a:solidFill>
                <a:effectLst/>
                <a:latin typeface="Calibri" panose="020F0502020204030204" pitchFamily="34" charset="0"/>
              </a:rPr>
              <a:t>Large amount of free storage (15GB)</a:t>
            </a:r>
          </a:p>
          <a:p>
            <a:pPr marL="342900" indent="-342900" algn="just" rtl="0">
              <a:lnSpc>
                <a:spcPct val="150000"/>
              </a:lnSpc>
              <a:spcBef>
                <a:spcPts val="0"/>
              </a:spcBef>
              <a:spcAft>
                <a:spcPts val="0"/>
              </a:spcAft>
              <a:buFont typeface="Arial" panose="020B0604020202020204" pitchFamily="34" charset="0"/>
              <a:buChar char="•"/>
            </a:pPr>
            <a:r>
              <a:rPr lang="en-US" i="0" u="none" strike="noStrike" dirty="0">
                <a:solidFill>
                  <a:srgbClr val="142D55"/>
                </a:solidFill>
                <a:effectLst/>
                <a:latin typeface="Calibri" panose="020F0502020204030204" pitchFamily="34" charset="0"/>
              </a:rPr>
              <a:t>Flawless integration between third party software and other Google software</a:t>
            </a:r>
          </a:p>
          <a:p>
            <a:pPr algn="just" rtl="0">
              <a:lnSpc>
                <a:spcPct val="150000"/>
              </a:lnSpc>
              <a:spcBef>
                <a:spcPts val="0"/>
              </a:spcBef>
              <a:spcAft>
                <a:spcPts val="0"/>
              </a:spcAft>
            </a:pPr>
            <a:endParaRPr lang="en-US" b="1" i="0" u="none" strike="noStrike" dirty="0">
              <a:solidFill>
                <a:srgbClr val="142D55"/>
              </a:solidFill>
              <a:effectLst/>
              <a:latin typeface="Calibri" panose="020F0502020204030204" pitchFamily="34" charset="0"/>
            </a:endParaRPr>
          </a:p>
          <a:p>
            <a:pPr algn="just" rtl="0">
              <a:lnSpc>
                <a:spcPct val="150000"/>
              </a:lnSpc>
              <a:spcBef>
                <a:spcPts val="0"/>
              </a:spcBef>
              <a:spcAft>
                <a:spcPts val="0"/>
              </a:spcAft>
            </a:pPr>
            <a:r>
              <a:rPr lang="en-US" b="1" i="0" u="none" strike="noStrike" dirty="0">
                <a:solidFill>
                  <a:srgbClr val="142D55"/>
                </a:solidFill>
                <a:effectLst/>
                <a:latin typeface="Calibri" panose="020F0502020204030204" pitchFamily="34" charset="0"/>
              </a:rPr>
              <a:t>Cons for Google Drive:</a:t>
            </a:r>
          </a:p>
          <a:p>
            <a:pPr marL="342900" indent="-342900" algn="just" rtl="0">
              <a:lnSpc>
                <a:spcPct val="150000"/>
              </a:lnSpc>
              <a:spcBef>
                <a:spcPts val="0"/>
              </a:spcBef>
              <a:spcAft>
                <a:spcPts val="0"/>
              </a:spcAft>
              <a:buFont typeface="Arial" panose="020B0604020202020204" pitchFamily="34" charset="0"/>
              <a:buChar char="•"/>
            </a:pPr>
            <a:r>
              <a:rPr lang="en-US" i="0" u="none" strike="noStrike" dirty="0">
                <a:solidFill>
                  <a:srgbClr val="142D55"/>
                </a:solidFill>
                <a:effectLst/>
                <a:latin typeface="Calibri" panose="020F0502020204030204" pitchFamily="34" charset="0"/>
              </a:rPr>
              <a:t>Requires an internet connection to access and use</a:t>
            </a:r>
          </a:p>
          <a:p>
            <a:pPr marL="342900" indent="-342900" algn="just" rtl="0">
              <a:lnSpc>
                <a:spcPct val="150000"/>
              </a:lnSpc>
              <a:spcBef>
                <a:spcPts val="0"/>
              </a:spcBef>
              <a:spcAft>
                <a:spcPts val="0"/>
              </a:spcAft>
              <a:buFont typeface="Arial" panose="020B0604020202020204" pitchFamily="34" charset="0"/>
              <a:buChar char="•"/>
            </a:pPr>
            <a:r>
              <a:rPr lang="en-US" i="0" u="none" strike="noStrike" dirty="0">
                <a:solidFill>
                  <a:srgbClr val="142D55"/>
                </a:solidFill>
                <a:effectLst/>
                <a:latin typeface="Calibri" panose="020F0502020204030204" pitchFamily="34" charset="0"/>
              </a:rPr>
              <a:t>Sign up is required before you can use the product</a:t>
            </a:r>
          </a:p>
          <a:p>
            <a:br>
              <a:rPr lang="en-US" b="0" dirty="0">
                <a:effectLst/>
              </a:rPr>
            </a:br>
            <a:br>
              <a:rPr lang="en-US" dirty="0"/>
            </a:br>
            <a:endParaRPr lang="en-RU" dirty="0">
              <a:solidFill>
                <a:schemeClr val="tx1"/>
              </a:solidFill>
            </a:endParaRPr>
          </a:p>
        </p:txBody>
      </p:sp>
      <p:sp>
        <p:nvSpPr>
          <p:cNvPr id="6" name="Text Placeholder 5">
            <a:extLst>
              <a:ext uri="{FF2B5EF4-FFF2-40B4-BE49-F238E27FC236}">
                <a16:creationId xmlns:a16="http://schemas.microsoft.com/office/drawing/2014/main" id="{AAB0E2CD-E356-B9DD-6946-2D1B11085769}"/>
              </a:ext>
            </a:extLst>
          </p:cNvPr>
          <p:cNvSpPr>
            <a:spLocks noGrp="1"/>
          </p:cNvSpPr>
          <p:nvPr>
            <p:ph type="body" sz="quarter" idx="18"/>
          </p:nvPr>
        </p:nvSpPr>
        <p:spPr>
          <a:xfrm>
            <a:off x="375945" y="255533"/>
            <a:ext cx="11097969" cy="1275556"/>
          </a:xfrm>
        </p:spPr>
        <p:txBody>
          <a:bodyPr>
            <a:normAutofit/>
          </a:bodyPr>
          <a:lstStyle/>
          <a:p>
            <a:r>
              <a:rPr lang="en-IE" sz="3200" dirty="0">
                <a:solidFill>
                  <a:srgbClr val="8D5B98"/>
                </a:solidFill>
              </a:rPr>
              <a:t>Google Drive Pros &amp; Cons	</a:t>
            </a:r>
          </a:p>
        </p:txBody>
      </p:sp>
      <p:pic>
        <p:nvPicPr>
          <p:cNvPr id="7" name="Picture 6" descr="A picture containing text, clipart&#10;&#10;Description automatically generated">
            <a:extLst>
              <a:ext uri="{FF2B5EF4-FFF2-40B4-BE49-F238E27FC236}">
                <a16:creationId xmlns:a16="http://schemas.microsoft.com/office/drawing/2014/main" id="{915237E7-112B-A6BB-4FC3-C4ABF6CE6370}"/>
              </a:ext>
            </a:extLst>
          </p:cNvPr>
          <p:cNvPicPr>
            <a:picLocks noChangeAspect="1"/>
          </p:cNvPicPr>
          <p:nvPr/>
        </p:nvPicPr>
        <p:blipFill>
          <a:blip r:embed="rId2"/>
          <a:stretch>
            <a:fillRect/>
          </a:stretch>
        </p:blipFill>
        <p:spPr>
          <a:xfrm>
            <a:off x="6240671" y="471631"/>
            <a:ext cx="2935226" cy="563928"/>
          </a:xfrm>
          <a:prstGeom prst="rect">
            <a:avLst/>
          </a:prstGeom>
        </p:spPr>
      </p:pic>
    </p:spTree>
    <p:extLst>
      <p:ext uri="{BB962C8B-B14F-4D97-AF65-F5344CB8AC3E}">
        <p14:creationId xmlns:p14="http://schemas.microsoft.com/office/powerpoint/2010/main" val="2628192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1D33D57-E739-744D-632D-2C929FD8AB05}"/>
              </a:ext>
            </a:extLst>
          </p:cNvPr>
          <p:cNvSpPr>
            <a:spLocks noGrp="1"/>
          </p:cNvSpPr>
          <p:nvPr>
            <p:ph type="pic" sz="quarter" idx="15"/>
          </p:nvPr>
        </p:nvSpPr>
        <p:spPr/>
      </p:sp>
      <p:sp>
        <p:nvSpPr>
          <p:cNvPr id="3" name="Text Placeholder 2">
            <a:extLst>
              <a:ext uri="{FF2B5EF4-FFF2-40B4-BE49-F238E27FC236}">
                <a16:creationId xmlns:a16="http://schemas.microsoft.com/office/drawing/2014/main" id="{18966138-F3D0-54B0-81B3-AA4970868E00}"/>
              </a:ext>
            </a:extLst>
          </p:cNvPr>
          <p:cNvSpPr>
            <a:spLocks noGrp="1"/>
          </p:cNvSpPr>
          <p:nvPr>
            <p:ph type="body" sz="quarter" idx="17"/>
          </p:nvPr>
        </p:nvSpPr>
        <p:spPr>
          <a:xfrm>
            <a:off x="447065" y="1419515"/>
            <a:ext cx="6212151" cy="3642009"/>
          </a:xfrm>
        </p:spPr>
        <p:txBody>
          <a:bodyPr/>
          <a:lstStyle/>
          <a:p>
            <a:pPr algn="just">
              <a:lnSpc>
                <a:spcPct val="150000"/>
              </a:lnSpc>
            </a:pPr>
            <a:r>
              <a:rPr lang="en-US" sz="2400" dirty="0">
                <a:solidFill>
                  <a:schemeClr val="tx1"/>
                </a:solidFill>
              </a:rPr>
              <a:t>Check out this handy video to get you started with using Google Drive:</a:t>
            </a:r>
          </a:p>
          <a:p>
            <a:endParaRPr lang="en-US" sz="2400" dirty="0"/>
          </a:p>
          <a:p>
            <a:r>
              <a:rPr lang="en-IE" sz="2400" dirty="0">
                <a:solidFill>
                  <a:srgbClr val="F9A169"/>
                </a:solidFill>
                <a:hlinkClick r:id="rId3">
                  <a:extLst>
                    <a:ext uri="{A12FA001-AC4F-418D-AE19-62706E023703}">
                      <ahyp:hlinkClr xmlns:ahyp="http://schemas.microsoft.com/office/drawing/2018/hyperlinkcolor" val="tx"/>
                    </a:ext>
                  </a:extLst>
                </a:hlinkClick>
              </a:rPr>
              <a:t>https://youtu.be/cCZj5ojxRAA</a:t>
            </a:r>
            <a:endParaRPr lang="en-IE" sz="2400" dirty="0">
              <a:solidFill>
                <a:srgbClr val="F9A169"/>
              </a:solidFill>
            </a:endParaRPr>
          </a:p>
          <a:p>
            <a:endParaRPr lang="en-US" sz="2400" dirty="0"/>
          </a:p>
          <a:p>
            <a:endParaRPr lang="en-IE" dirty="0"/>
          </a:p>
        </p:txBody>
      </p:sp>
      <p:sp>
        <p:nvSpPr>
          <p:cNvPr id="6" name="Text Placeholder 5">
            <a:extLst>
              <a:ext uri="{FF2B5EF4-FFF2-40B4-BE49-F238E27FC236}">
                <a16:creationId xmlns:a16="http://schemas.microsoft.com/office/drawing/2014/main" id="{52D70F6E-39C8-FDA0-6A6B-510F47E89693}"/>
              </a:ext>
            </a:extLst>
          </p:cNvPr>
          <p:cNvSpPr>
            <a:spLocks noGrp="1"/>
          </p:cNvSpPr>
          <p:nvPr>
            <p:ph type="body" sz="quarter" idx="13"/>
          </p:nvPr>
        </p:nvSpPr>
        <p:spPr/>
        <p:txBody>
          <a:bodyPr>
            <a:normAutofit/>
          </a:bodyPr>
          <a:lstStyle/>
          <a:p>
            <a:r>
              <a:rPr lang="en-IE" sz="3200" dirty="0">
                <a:solidFill>
                  <a:srgbClr val="8D5B98"/>
                </a:solidFill>
              </a:rPr>
              <a:t>Google Drive Video Tutorial</a:t>
            </a:r>
          </a:p>
        </p:txBody>
      </p:sp>
      <p:pic>
        <p:nvPicPr>
          <p:cNvPr id="4" name="Online Media 3" title="How to Use Google Drive | Beginners Tutorial">
            <a:hlinkClick r:id="" action="ppaction://media"/>
            <a:extLst>
              <a:ext uri="{FF2B5EF4-FFF2-40B4-BE49-F238E27FC236}">
                <a16:creationId xmlns:a16="http://schemas.microsoft.com/office/drawing/2014/main" id="{C0BF0ABA-0D28-CB8E-BC76-90F0EBC3C854}"/>
              </a:ext>
            </a:extLst>
          </p:cNvPr>
          <p:cNvPicPr>
            <a:picLocks noRot="1" noChangeAspect="1"/>
          </p:cNvPicPr>
          <p:nvPr>
            <a:videoFile r:link="rId1"/>
          </p:nvPr>
        </p:nvPicPr>
        <p:blipFill>
          <a:blip r:embed="rId4"/>
          <a:stretch>
            <a:fillRect/>
          </a:stretch>
        </p:blipFill>
        <p:spPr>
          <a:xfrm>
            <a:off x="7372351" y="1223694"/>
            <a:ext cx="4817324" cy="4145601"/>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9FB3C161-3673-1E99-DF24-372AF797864A}"/>
              </a:ext>
            </a:extLst>
          </p:cNvPr>
          <p:cNvPicPr>
            <a:picLocks noChangeAspect="1"/>
          </p:cNvPicPr>
          <p:nvPr/>
        </p:nvPicPr>
        <p:blipFill>
          <a:blip r:embed="rId5"/>
          <a:stretch>
            <a:fillRect/>
          </a:stretch>
        </p:blipFill>
        <p:spPr>
          <a:xfrm>
            <a:off x="8313400" y="109202"/>
            <a:ext cx="2935226" cy="563928"/>
          </a:xfrm>
          <a:prstGeom prst="rect">
            <a:avLst/>
          </a:prstGeom>
        </p:spPr>
      </p:pic>
    </p:spTree>
    <p:extLst>
      <p:ext uri="{BB962C8B-B14F-4D97-AF65-F5344CB8AC3E}">
        <p14:creationId xmlns:p14="http://schemas.microsoft.com/office/powerpoint/2010/main" val="210982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4D2B5D-ADDE-326E-E7B9-37B82956657E}"/>
              </a:ext>
            </a:extLst>
          </p:cNvPr>
          <p:cNvSpPr>
            <a:spLocks noGrp="1"/>
          </p:cNvSpPr>
          <p:nvPr>
            <p:ph type="body" sz="quarter" idx="16"/>
          </p:nvPr>
        </p:nvSpPr>
        <p:spPr>
          <a:xfrm>
            <a:off x="442524" y="1252366"/>
            <a:ext cx="11102510" cy="4797737"/>
          </a:xfrm>
        </p:spPr>
        <p:txBody>
          <a:bodyPr/>
          <a:lstStyle/>
          <a:p>
            <a:pPr algn="just">
              <a:lnSpc>
                <a:spcPct val="150000"/>
              </a:lnSpc>
            </a:pPr>
            <a:r>
              <a:rPr lang="en-US" dirty="0">
                <a:ea typeface="+mn-lt"/>
                <a:cs typeface="+mn-lt"/>
              </a:rPr>
              <a:t>WeTransfer is an online platform which is designed to allow you to transfer files </a:t>
            </a:r>
          </a:p>
          <a:p>
            <a:pPr algn="just">
              <a:lnSpc>
                <a:spcPct val="150000"/>
              </a:lnSpc>
            </a:pPr>
            <a:r>
              <a:rPr lang="en-US" dirty="0">
                <a:ea typeface="+mn-lt"/>
                <a:cs typeface="+mn-lt"/>
              </a:rPr>
              <a:t>for free over the internet. It is easy to use and is convenient, as it allows users </a:t>
            </a:r>
          </a:p>
          <a:p>
            <a:pPr algn="just">
              <a:lnSpc>
                <a:spcPct val="150000"/>
              </a:lnSpc>
            </a:pPr>
            <a:r>
              <a:rPr lang="en-US" dirty="0">
                <a:ea typeface="+mn-lt"/>
                <a:cs typeface="+mn-lt"/>
              </a:rPr>
              <a:t>to send files for free up to 2GB.</a:t>
            </a:r>
            <a:endParaRPr lang="en-US" dirty="0"/>
          </a:p>
          <a:p>
            <a:pPr algn="just">
              <a:lnSpc>
                <a:spcPct val="150000"/>
              </a:lnSpc>
            </a:pPr>
            <a:r>
              <a:rPr lang="en-US" dirty="0">
                <a:ea typeface="+mn-lt"/>
                <a:cs typeface="+mn-lt"/>
              </a:rPr>
              <a:t>A common issue many people find when trying to send a file to someone else is that many tools will not allow the user to send a file larger than 25mb.</a:t>
            </a:r>
          </a:p>
          <a:p>
            <a:pPr algn="just">
              <a:lnSpc>
                <a:spcPct val="150000"/>
              </a:lnSpc>
            </a:pPr>
            <a:r>
              <a:rPr lang="en-US" dirty="0">
                <a:ea typeface="+mn-lt"/>
                <a:cs typeface="+mn-lt"/>
              </a:rPr>
              <a:t>WeTransfer eliminates this by making it easy to send files to one or more people. Send photos, PDF files, videos, or any other large file to colleagues easily.</a:t>
            </a:r>
          </a:p>
          <a:p>
            <a:pPr algn="just">
              <a:lnSpc>
                <a:spcPct val="150000"/>
              </a:lnSpc>
            </a:pPr>
            <a:r>
              <a:rPr lang="en-US" dirty="0">
                <a:solidFill>
                  <a:srgbClr val="F9A169"/>
                </a:solidFill>
                <a:cs typeface="Calibri"/>
              </a:rPr>
              <a:t>Link to Tool Website: </a:t>
            </a:r>
            <a:r>
              <a:rPr lang="en-US" dirty="0">
                <a:solidFill>
                  <a:srgbClr val="F9A169"/>
                </a:solidFill>
                <a:ea typeface="+mn-lt"/>
                <a:cs typeface="+mn-lt"/>
                <a:hlinkClick r:id="rId2">
                  <a:extLst>
                    <a:ext uri="{A12FA001-AC4F-418D-AE19-62706E023703}">
                      <ahyp:hlinkClr xmlns:ahyp="http://schemas.microsoft.com/office/drawing/2018/hyperlinkcolor" val="tx"/>
                    </a:ext>
                  </a:extLst>
                </a:hlinkClick>
              </a:rPr>
              <a:t>WeTransfer is the simplest way to send your files around the world</a:t>
            </a:r>
            <a:endParaRPr lang="en-US" dirty="0">
              <a:solidFill>
                <a:srgbClr val="F9A169"/>
              </a:solidFill>
              <a:cs typeface="Calibri"/>
            </a:endParaRPr>
          </a:p>
          <a:p>
            <a:pPr algn="just">
              <a:lnSpc>
                <a:spcPct val="150000"/>
              </a:lnSpc>
            </a:pPr>
            <a:br>
              <a:rPr lang="en-US" dirty="0"/>
            </a:br>
            <a:endParaRPr lang="en-IE" dirty="0"/>
          </a:p>
        </p:txBody>
      </p:sp>
      <p:sp>
        <p:nvSpPr>
          <p:cNvPr id="5" name="Text Placeholder 4">
            <a:extLst>
              <a:ext uri="{FF2B5EF4-FFF2-40B4-BE49-F238E27FC236}">
                <a16:creationId xmlns:a16="http://schemas.microsoft.com/office/drawing/2014/main" id="{0BCDC2D0-DFE8-A241-1121-7634C2F9A2E3}"/>
              </a:ext>
            </a:extLst>
          </p:cNvPr>
          <p:cNvSpPr>
            <a:spLocks noGrp="1"/>
          </p:cNvSpPr>
          <p:nvPr>
            <p:ph type="body" sz="quarter" idx="18"/>
          </p:nvPr>
        </p:nvSpPr>
        <p:spPr/>
        <p:txBody>
          <a:bodyPr>
            <a:normAutofit/>
          </a:bodyPr>
          <a:lstStyle/>
          <a:p>
            <a:r>
              <a:rPr lang="en-IE" sz="3200" dirty="0"/>
              <a:t>Tool 3: WeTransfer</a:t>
            </a:r>
          </a:p>
        </p:txBody>
      </p:sp>
      <p:pic>
        <p:nvPicPr>
          <p:cNvPr id="7" name="Picture 3" descr="Logo&#10;&#10;Description automatically generated">
            <a:extLst>
              <a:ext uri="{FF2B5EF4-FFF2-40B4-BE49-F238E27FC236}">
                <a16:creationId xmlns:a16="http://schemas.microsoft.com/office/drawing/2014/main" id="{2ED0F108-8282-EA35-65C2-DC7ECE56577B}"/>
              </a:ext>
            </a:extLst>
          </p:cNvPr>
          <p:cNvPicPr>
            <a:picLocks noChangeAspect="1"/>
          </p:cNvPicPr>
          <p:nvPr/>
        </p:nvPicPr>
        <p:blipFill>
          <a:blip r:embed="rId3"/>
          <a:stretch>
            <a:fillRect/>
          </a:stretch>
        </p:blipFill>
        <p:spPr>
          <a:xfrm>
            <a:off x="6267553" y="626922"/>
            <a:ext cx="3376177" cy="488989"/>
          </a:xfrm>
          <a:prstGeom prst="rect">
            <a:avLst/>
          </a:prstGeom>
        </p:spPr>
      </p:pic>
    </p:spTree>
    <p:extLst>
      <p:ext uri="{BB962C8B-B14F-4D97-AF65-F5344CB8AC3E}">
        <p14:creationId xmlns:p14="http://schemas.microsoft.com/office/powerpoint/2010/main" val="1820554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4D2B5D-ADDE-326E-E7B9-37B82956657E}"/>
              </a:ext>
            </a:extLst>
          </p:cNvPr>
          <p:cNvSpPr>
            <a:spLocks noGrp="1"/>
          </p:cNvSpPr>
          <p:nvPr>
            <p:ph type="body" sz="quarter" idx="16"/>
          </p:nvPr>
        </p:nvSpPr>
        <p:spPr/>
        <p:txBody>
          <a:bodyPr/>
          <a:lstStyle/>
          <a:p>
            <a:pPr algn="just">
              <a:lnSpc>
                <a:spcPct val="150000"/>
              </a:lnSpc>
            </a:pPr>
            <a:r>
              <a:rPr lang="en-IE" b="1" dirty="0">
                <a:cs typeface="Calibri"/>
              </a:rPr>
              <a:t>Pros for WeTransfer:</a:t>
            </a:r>
          </a:p>
          <a:p>
            <a:pPr marL="342900" indent="-342900" algn="just">
              <a:lnSpc>
                <a:spcPct val="150000"/>
              </a:lnSpc>
              <a:buChar char="•"/>
            </a:pPr>
            <a:r>
              <a:rPr lang="en-IE" dirty="0">
                <a:ea typeface="+mn-lt"/>
                <a:cs typeface="+mn-lt"/>
              </a:rPr>
              <a:t>Great tool for transferring larger files</a:t>
            </a:r>
            <a:endParaRPr lang="en-IE" b="1" dirty="0">
              <a:ea typeface="+mn-lt"/>
              <a:cs typeface="+mn-lt"/>
            </a:endParaRPr>
          </a:p>
          <a:p>
            <a:pPr marL="342900" indent="-342900" algn="just">
              <a:lnSpc>
                <a:spcPct val="150000"/>
              </a:lnSpc>
              <a:buChar char="•"/>
            </a:pPr>
            <a:r>
              <a:rPr lang="en-IE" dirty="0">
                <a:ea typeface="+mn-lt"/>
                <a:cs typeface="+mn-lt"/>
              </a:rPr>
              <a:t>Send up to 2GB for free</a:t>
            </a:r>
            <a:endParaRPr lang="en-IE" b="1" dirty="0">
              <a:ea typeface="+mn-lt"/>
              <a:cs typeface="+mn-lt"/>
            </a:endParaRPr>
          </a:p>
          <a:p>
            <a:pPr marL="342900" indent="-342900" algn="just">
              <a:lnSpc>
                <a:spcPct val="150000"/>
              </a:lnSpc>
              <a:buChar char="•"/>
            </a:pPr>
            <a:r>
              <a:rPr lang="en-IE" dirty="0">
                <a:cs typeface="Calibri"/>
              </a:rPr>
              <a:t>Can send files without logging in on the free version</a:t>
            </a:r>
          </a:p>
          <a:p>
            <a:pPr algn="just">
              <a:lnSpc>
                <a:spcPct val="150000"/>
              </a:lnSpc>
            </a:pPr>
            <a:r>
              <a:rPr lang="en-IE" b="1" dirty="0">
                <a:cs typeface="Calibri"/>
              </a:rPr>
              <a:t>Cons for WeTransfer:</a:t>
            </a:r>
            <a:endParaRPr lang="en-IE" dirty="0">
              <a:cs typeface="Calibri"/>
            </a:endParaRPr>
          </a:p>
          <a:p>
            <a:pPr marL="342900" indent="-342900" algn="just">
              <a:lnSpc>
                <a:spcPct val="150000"/>
              </a:lnSpc>
              <a:buChar char="•"/>
            </a:pPr>
            <a:r>
              <a:rPr lang="en-IE" dirty="0">
                <a:ea typeface="+mn-lt"/>
                <a:cs typeface="+mn-lt"/>
              </a:rPr>
              <a:t>Free version contains ads</a:t>
            </a:r>
          </a:p>
          <a:p>
            <a:pPr marL="342900" indent="-342900" algn="just">
              <a:lnSpc>
                <a:spcPct val="150000"/>
              </a:lnSpc>
              <a:buChar char="•"/>
            </a:pPr>
            <a:r>
              <a:rPr lang="en-IE" dirty="0">
                <a:cs typeface="Calibri"/>
              </a:rPr>
              <a:t>Limited to 2GB transfer on free version, the paid plan has a limit of 20GB</a:t>
            </a:r>
          </a:p>
          <a:p>
            <a:br>
              <a:rPr lang="en-US" sz="3200" b="0" dirty="0">
                <a:effectLst/>
              </a:rPr>
            </a:br>
            <a:br>
              <a:rPr lang="en-US" sz="3200" b="0" dirty="0">
                <a:effectLst/>
              </a:rPr>
            </a:br>
            <a:endParaRPr lang="en-IE" sz="3200" dirty="0"/>
          </a:p>
        </p:txBody>
      </p:sp>
      <p:sp>
        <p:nvSpPr>
          <p:cNvPr id="5" name="Text Placeholder 4">
            <a:extLst>
              <a:ext uri="{FF2B5EF4-FFF2-40B4-BE49-F238E27FC236}">
                <a16:creationId xmlns:a16="http://schemas.microsoft.com/office/drawing/2014/main" id="{0BCDC2D0-DFE8-A241-1121-7634C2F9A2E3}"/>
              </a:ext>
            </a:extLst>
          </p:cNvPr>
          <p:cNvSpPr>
            <a:spLocks noGrp="1"/>
          </p:cNvSpPr>
          <p:nvPr>
            <p:ph type="body" sz="quarter" idx="18"/>
          </p:nvPr>
        </p:nvSpPr>
        <p:spPr/>
        <p:txBody>
          <a:bodyPr>
            <a:normAutofit/>
          </a:bodyPr>
          <a:lstStyle/>
          <a:p>
            <a:r>
              <a:rPr lang="en-IE" sz="3200" dirty="0"/>
              <a:t>Pros &amp; Cons of WeTransfer	</a:t>
            </a:r>
          </a:p>
        </p:txBody>
      </p:sp>
      <p:pic>
        <p:nvPicPr>
          <p:cNvPr id="6" name="Picture 3" descr="Logo&#10;&#10;Description automatically generated">
            <a:extLst>
              <a:ext uri="{FF2B5EF4-FFF2-40B4-BE49-F238E27FC236}">
                <a16:creationId xmlns:a16="http://schemas.microsoft.com/office/drawing/2014/main" id="{EB2A0D72-45E9-00DF-3136-9407D1195849}"/>
              </a:ext>
            </a:extLst>
          </p:cNvPr>
          <p:cNvPicPr>
            <a:picLocks noChangeAspect="1"/>
          </p:cNvPicPr>
          <p:nvPr/>
        </p:nvPicPr>
        <p:blipFill>
          <a:blip r:embed="rId2"/>
          <a:stretch>
            <a:fillRect/>
          </a:stretch>
        </p:blipFill>
        <p:spPr>
          <a:xfrm>
            <a:off x="6267553" y="626922"/>
            <a:ext cx="3376177" cy="488989"/>
          </a:xfrm>
          <a:prstGeom prst="rect">
            <a:avLst/>
          </a:prstGeom>
        </p:spPr>
      </p:pic>
    </p:spTree>
    <p:extLst>
      <p:ext uri="{BB962C8B-B14F-4D97-AF65-F5344CB8AC3E}">
        <p14:creationId xmlns:p14="http://schemas.microsoft.com/office/powerpoint/2010/main" val="2851746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1D33D57-E739-744D-632D-2C929FD8AB05}"/>
              </a:ext>
            </a:extLst>
          </p:cNvPr>
          <p:cNvSpPr>
            <a:spLocks noGrp="1"/>
          </p:cNvSpPr>
          <p:nvPr>
            <p:ph type="pic" sz="quarter" idx="15"/>
          </p:nvPr>
        </p:nvSpPr>
        <p:spPr/>
      </p:sp>
      <p:sp>
        <p:nvSpPr>
          <p:cNvPr id="3" name="Text Placeholder 2">
            <a:extLst>
              <a:ext uri="{FF2B5EF4-FFF2-40B4-BE49-F238E27FC236}">
                <a16:creationId xmlns:a16="http://schemas.microsoft.com/office/drawing/2014/main" id="{18966138-F3D0-54B0-81B3-AA4970868E00}"/>
              </a:ext>
            </a:extLst>
          </p:cNvPr>
          <p:cNvSpPr>
            <a:spLocks noGrp="1"/>
          </p:cNvSpPr>
          <p:nvPr>
            <p:ph type="body" sz="quarter" idx="17"/>
          </p:nvPr>
        </p:nvSpPr>
        <p:spPr>
          <a:xfrm>
            <a:off x="447065" y="1419515"/>
            <a:ext cx="6212151" cy="3642009"/>
          </a:xfrm>
        </p:spPr>
        <p:txBody>
          <a:bodyPr/>
          <a:lstStyle/>
          <a:p>
            <a:pPr algn="just">
              <a:lnSpc>
                <a:spcPct val="150000"/>
              </a:lnSpc>
            </a:pPr>
            <a:r>
              <a:rPr lang="en-US" sz="2400" dirty="0">
                <a:solidFill>
                  <a:schemeClr val="tx1"/>
                </a:solidFill>
              </a:rPr>
              <a:t>Check out this handy video to get you started with using WeTransfer:</a:t>
            </a:r>
          </a:p>
          <a:p>
            <a:endParaRPr lang="en-US" sz="2400" dirty="0"/>
          </a:p>
          <a:p>
            <a:r>
              <a:rPr lang="en-IE" sz="2400" dirty="0">
                <a:solidFill>
                  <a:srgbClr val="F9A169"/>
                </a:solidFill>
                <a:hlinkClick r:id="rId3">
                  <a:extLst>
                    <a:ext uri="{A12FA001-AC4F-418D-AE19-62706E023703}">
                      <ahyp:hlinkClr xmlns:ahyp="http://schemas.microsoft.com/office/drawing/2018/hyperlinkcolor" val="tx"/>
                    </a:ext>
                  </a:extLst>
                </a:hlinkClick>
              </a:rPr>
              <a:t>https://youtu.be/gmzMsSCKj4E</a:t>
            </a:r>
            <a:endParaRPr lang="en-IE" sz="2400" dirty="0">
              <a:solidFill>
                <a:srgbClr val="F9A169"/>
              </a:solidFill>
            </a:endParaRPr>
          </a:p>
          <a:p>
            <a:endParaRPr lang="en-US" sz="2400" dirty="0"/>
          </a:p>
          <a:p>
            <a:endParaRPr lang="en-IE" dirty="0"/>
          </a:p>
        </p:txBody>
      </p:sp>
      <p:sp>
        <p:nvSpPr>
          <p:cNvPr id="6" name="Text Placeholder 5">
            <a:extLst>
              <a:ext uri="{FF2B5EF4-FFF2-40B4-BE49-F238E27FC236}">
                <a16:creationId xmlns:a16="http://schemas.microsoft.com/office/drawing/2014/main" id="{52D70F6E-39C8-FDA0-6A6B-510F47E89693}"/>
              </a:ext>
            </a:extLst>
          </p:cNvPr>
          <p:cNvSpPr>
            <a:spLocks noGrp="1"/>
          </p:cNvSpPr>
          <p:nvPr>
            <p:ph type="body" sz="quarter" idx="13"/>
          </p:nvPr>
        </p:nvSpPr>
        <p:spPr/>
        <p:txBody>
          <a:bodyPr>
            <a:normAutofit/>
          </a:bodyPr>
          <a:lstStyle/>
          <a:p>
            <a:r>
              <a:rPr lang="en-IE" sz="3200" dirty="0">
                <a:solidFill>
                  <a:srgbClr val="8D5B98"/>
                </a:solidFill>
              </a:rPr>
              <a:t>WeTransfer Video Tutorial</a:t>
            </a:r>
          </a:p>
        </p:txBody>
      </p:sp>
      <p:pic>
        <p:nvPicPr>
          <p:cNvPr id="5" name="Online Media 4" title="How to use WeTransfer file transfer service">
            <a:hlinkClick r:id="" action="ppaction://media"/>
            <a:extLst>
              <a:ext uri="{FF2B5EF4-FFF2-40B4-BE49-F238E27FC236}">
                <a16:creationId xmlns:a16="http://schemas.microsoft.com/office/drawing/2014/main" id="{451980D3-5A17-AEF5-4351-6B8F22B3AA3D}"/>
              </a:ext>
            </a:extLst>
          </p:cNvPr>
          <p:cNvPicPr>
            <a:picLocks noRot="1" noChangeAspect="1"/>
          </p:cNvPicPr>
          <p:nvPr>
            <a:videoFile r:link="rId1"/>
          </p:nvPr>
        </p:nvPicPr>
        <p:blipFill>
          <a:blip r:embed="rId4"/>
          <a:stretch>
            <a:fillRect/>
          </a:stretch>
        </p:blipFill>
        <p:spPr>
          <a:xfrm>
            <a:off x="7358602" y="1223694"/>
            <a:ext cx="4854961" cy="4156233"/>
          </a:xfrm>
          <a:prstGeom prst="rect">
            <a:avLst/>
          </a:prstGeom>
        </p:spPr>
      </p:pic>
    </p:spTree>
    <p:extLst>
      <p:ext uri="{BB962C8B-B14F-4D97-AF65-F5344CB8AC3E}">
        <p14:creationId xmlns:p14="http://schemas.microsoft.com/office/powerpoint/2010/main" val="35460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3"/>
          </p:nvPr>
        </p:nvSpPr>
        <p:spPr>
          <a:xfrm>
            <a:off x="8916" y="242817"/>
            <a:ext cx="11222614" cy="700158"/>
          </a:xfrm>
        </p:spPr>
        <p:txBody>
          <a:bodyPr>
            <a:normAutofit/>
          </a:bodyPr>
          <a:lstStyle/>
          <a:p>
            <a:r>
              <a:rPr lang="en-IE" sz="3200" dirty="0">
                <a:solidFill>
                  <a:srgbClr val="8D5B98"/>
                </a:solidFill>
              </a:rPr>
              <a:t>4 Tips To Boost Your Internet Search	</a:t>
            </a:r>
          </a:p>
        </p:txBody>
      </p:sp>
      <p:pic>
        <p:nvPicPr>
          <p:cNvPr id="8" name="Picture Placeholder 7" descr="A person typing on a keyboard&#10;&#10;Description automatically generated with medium confidence">
            <a:extLst>
              <a:ext uri="{FF2B5EF4-FFF2-40B4-BE49-F238E27FC236}">
                <a16:creationId xmlns:a16="http://schemas.microsoft.com/office/drawing/2014/main" id="{C8979AA6-0638-94D5-9F37-E04E3F7915C7}"/>
              </a:ext>
            </a:extLst>
          </p:cNvPr>
          <p:cNvPicPr>
            <a:picLocks noGrp="1" noChangeAspect="1"/>
          </p:cNvPicPr>
          <p:nvPr>
            <p:ph type="pic" sz="quarter" idx="15"/>
          </p:nvPr>
        </p:nvPicPr>
        <p:blipFill>
          <a:blip r:embed="rId2"/>
          <a:srcRect t="10328" b="10328"/>
          <a:stretch>
            <a:fillRect/>
          </a:stretch>
        </p:blipFill>
        <p:spPr>
          <a:xfrm>
            <a:off x="8802688" y="1223963"/>
            <a:ext cx="3389312" cy="4033837"/>
          </a:xfrm>
        </p:spPr>
      </p:pic>
      <p:sp>
        <p:nvSpPr>
          <p:cNvPr id="6" name="Text Placeholder 5">
            <a:extLst>
              <a:ext uri="{FF2B5EF4-FFF2-40B4-BE49-F238E27FC236}">
                <a16:creationId xmlns:a16="http://schemas.microsoft.com/office/drawing/2014/main" id="{8B5D0F2B-384E-481A-9835-90FBF091ED3D}"/>
              </a:ext>
            </a:extLst>
          </p:cNvPr>
          <p:cNvSpPr>
            <a:spLocks noGrp="1"/>
          </p:cNvSpPr>
          <p:nvPr>
            <p:ph type="body" sz="quarter" idx="17"/>
          </p:nvPr>
        </p:nvSpPr>
        <p:spPr>
          <a:xfrm>
            <a:off x="0" y="676566"/>
            <a:ext cx="8543925" cy="3642009"/>
          </a:xfrm>
        </p:spPr>
        <p:txBody>
          <a:bodyPr/>
          <a:lstStyle/>
          <a:p>
            <a:pPr marL="457200" indent="-457200" algn="just">
              <a:lnSpc>
                <a:spcPct val="150000"/>
              </a:lnSpc>
              <a:buAutoNum type="arabicPeriod"/>
            </a:pPr>
            <a:r>
              <a:rPr lang="en-IE" sz="2000" dirty="0">
                <a:solidFill>
                  <a:srgbClr val="8D5B98"/>
                </a:solidFill>
              </a:rPr>
              <a:t>Try different search engines</a:t>
            </a:r>
            <a:r>
              <a:rPr lang="en-IE" sz="2000" dirty="0">
                <a:solidFill>
                  <a:schemeClr val="tx1"/>
                </a:solidFill>
              </a:rPr>
              <a:t>: Search engines search through hundreds of millions of websites, but all search engines have their own blind spots. While you may favour Google due to its popularity, you may try using Bing for its more extensive autocomplete results, which can help to narrow down a search.</a:t>
            </a:r>
          </a:p>
          <a:p>
            <a:pPr marL="457200" indent="-457200" algn="just">
              <a:lnSpc>
                <a:spcPct val="150000"/>
              </a:lnSpc>
              <a:buAutoNum type="arabicPeriod"/>
            </a:pPr>
            <a:r>
              <a:rPr lang="en-IE" sz="2000" dirty="0">
                <a:solidFill>
                  <a:srgbClr val="8D5B98"/>
                </a:solidFill>
              </a:rPr>
              <a:t>Be specific when searching</a:t>
            </a:r>
            <a:r>
              <a:rPr lang="en-IE" sz="2000" dirty="0">
                <a:solidFill>
                  <a:schemeClr val="tx1"/>
                </a:solidFill>
              </a:rPr>
              <a:t>: Use keywords to find content on the internet. Keywords are terms you can use to add significance to your search. You can also add your location to your search to find nearby amenities and information. Simplify your search by eliminating ‘stop words’ which are words such as ‘in, of, and, the’. The search engine will usually pick up what you need without them, and it eliminates the possibility of getting pages and pages of different results.</a:t>
            </a:r>
          </a:p>
          <a:p>
            <a:pPr marL="457200" indent="-457200">
              <a:buAutoNum type="arabicPeriod"/>
            </a:pPr>
            <a:endParaRPr lang="en-IE" sz="2400" dirty="0">
              <a:solidFill>
                <a:schemeClr val="tx1"/>
              </a:solidFill>
            </a:endParaRPr>
          </a:p>
          <a:p>
            <a:pPr marL="457200" indent="-457200">
              <a:buAutoNum type="arabicPeriod"/>
            </a:pPr>
            <a:endParaRPr lang="en-IE" sz="2400" dirty="0">
              <a:solidFill>
                <a:schemeClr val="tx1"/>
              </a:solidFill>
            </a:endParaRPr>
          </a:p>
          <a:p>
            <a:pPr marL="457200" indent="-457200">
              <a:buAutoNum type="arabicPeriod"/>
            </a:pPr>
            <a:endParaRPr lang="en-IE" sz="2400" dirty="0">
              <a:solidFill>
                <a:schemeClr val="tx1"/>
              </a:solidFill>
            </a:endParaRPr>
          </a:p>
        </p:txBody>
      </p:sp>
    </p:spTree>
    <p:extLst>
      <p:ext uri="{BB962C8B-B14F-4D97-AF65-F5344CB8AC3E}">
        <p14:creationId xmlns:p14="http://schemas.microsoft.com/office/powerpoint/2010/main" val="3407390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13EF7D-376D-4394-B9C6-6579D019D1E2}"/>
              </a:ext>
            </a:extLst>
          </p:cNvPr>
          <p:cNvSpPr>
            <a:spLocks noGrp="1"/>
          </p:cNvSpPr>
          <p:nvPr>
            <p:ph type="body" sz="quarter" idx="27"/>
          </p:nvPr>
        </p:nvSpPr>
        <p:spPr>
          <a:xfrm>
            <a:off x="447066" y="2660293"/>
            <a:ext cx="5306033" cy="3251547"/>
          </a:xfrm>
        </p:spPr>
        <p:txBody>
          <a:bodyPr/>
          <a:lstStyle/>
          <a:p>
            <a:pPr algn="just">
              <a:lnSpc>
                <a:spcPct val="150000"/>
              </a:lnSpc>
            </a:pPr>
            <a:r>
              <a:rPr lang="en-GB" sz="2400" dirty="0"/>
              <a:t>DI School’s Digital Women Program in Copenhagen aims to empower ethnic minority women by offering them free IT-courses and other activities</a:t>
            </a:r>
            <a:endParaRPr lang="en-IE" dirty="0"/>
          </a:p>
        </p:txBody>
      </p:sp>
      <p:sp>
        <p:nvSpPr>
          <p:cNvPr id="4" name="Text Placeholder 3">
            <a:extLst>
              <a:ext uri="{FF2B5EF4-FFF2-40B4-BE49-F238E27FC236}">
                <a16:creationId xmlns:a16="http://schemas.microsoft.com/office/drawing/2014/main" id="{0896B684-D0FB-4349-8B46-8AB945596BBC}"/>
              </a:ext>
            </a:extLst>
          </p:cNvPr>
          <p:cNvSpPr>
            <a:spLocks noGrp="1"/>
          </p:cNvSpPr>
          <p:nvPr>
            <p:ph type="body" sz="quarter" idx="18"/>
          </p:nvPr>
        </p:nvSpPr>
        <p:spPr>
          <a:xfrm>
            <a:off x="888077" y="80891"/>
            <a:ext cx="5648934" cy="2237007"/>
          </a:xfrm>
        </p:spPr>
        <p:txBody>
          <a:bodyPr>
            <a:normAutofit fontScale="92500" lnSpcReduction="20000"/>
          </a:bodyPr>
          <a:lstStyle/>
          <a:p>
            <a:pPr>
              <a:lnSpc>
                <a:spcPct val="150000"/>
              </a:lnSpc>
            </a:pPr>
            <a:r>
              <a:rPr lang="en-US" dirty="0">
                <a:solidFill>
                  <a:srgbClr val="8D5B98"/>
                </a:solidFill>
              </a:rPr>
              <a:t>Case Study - </a:t>
            </a:r>
          </a:p>
          <a:p>
            <a:pPr>
              <a:lnSpc>
                <a:spcPct val="150000"/>
              </a:lnSpc>
            </a:pPr>
            <a:r>
              <a:rPr lang="en-US" dirty="0">
                <a:solidFill>
                  <a:srgbClr val="8D5B98"/>
                </a:solidFill>
              </a:rPr>
              <a:t>Digital Women Program Copenhagen</a:t>
            </a:r>
          </a:p>
          <a:p>
            <a:endParaRPr lang="en-IE" dirty="0"/>
          </a:p>
        </p:txBody>
      </p:sp>
      <p:pic>
        <p:nvPicPr>
          <p:cNvPr id="7" name="Picture Placeholder 6">
            <a:extLst>
              <a:ext uri="{FF2B5EF4-FFF2-40B4-BE49-F238E27FC236}">
                <a16:creationId xmlns:a16="http://schemas.microsoft.com/office/drawing/2014/main" id="{578BDCE7-2ACE-3505-371F-0C4E8748F867}"/>
              </a:ext>
            </a:extLst>
          </p:cNvPr>
          <p:cNvPicPr>
            <a:picLocks noGrp="1" noChangeAspect="1"/>
          </p:cNvPicPr>
          <p:nvPr>
            <p:ph type="pic" sz="quarter" idx="17"/>
          </p:nvPr>
        </p:nvPicPr>
        <p:blipFill rotWithShape="1">
          <a:blip r:embed="rId2"/>
          <a:srcRect l="18936" r="18936"/>
          <a:stretch/>
        </p:blipFill>
        <p:spPr>
          <a:xfrm>
            <a:off x="6600342" y="1401229"/>
            <a:ext cx="5423072" cy="3998831"/>
          </a:xfrm>
          <a:prstGeom prst="rect">
            <a:avLst/>
          </a:prstGeom>
        </p:spPr>
      </p:pic>
      <p:sp>
        <p:nvSpPr>
          <p:cNvPr id="6" name="Rectangle 5">
            <a:extLst>
              <a:ext uri="{FF2B5EF4-FFF2-40B4-BE49-F238E27FC236}">
                <a16:creationId xmlns:a16="http://schemas.microsoft.com/office/drawing/2014/main" id="{ACABA251-3E55-37E6-93D3-1AEEE3492F27}"/>
              </a:ext>
            </a:extLst>
          </p:cNvPr>
          <p:cNvSpPr/>
          <p:nvPr/>
        </p:nvSpPr>
        <p:spPr>
          <a:xfrm>
            <a:off x="1" y="0"/>
            <a:ext cx="839404"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TextBox 7">
            <a:extLst>
              <a:ext uri="{FF2B5EF4-FFF2-40B4-BE49-F238E27FC236}">
                <a16:creationId xmlns:a16="http://schemas.microsoft.com/office/drawing/2014/main" id="{11CEB591-257D-38DF-D76B-358C18D8DC40}"/>
              </a:ext>
            </a:extLst>
          </p:cNvPr>
          <p:cNvSpPr txBox="1"/>
          <p:nvPr/>
        </p:nvSpPr>
        <p:spPr>
          <a:xfrm rot="16200000">
            <a:off x="-935948" y="596812"/>
            <a:ext cx="2711302" cy="584775"/>
          </a:xfrm>
          <a:prstGeom prst="rect">
            <a:avLst/>
          </a:prstGeom>
          <a:noFill/>
        </p:spPr>
        <p:txBody>
          <a:bodyPr wrap="square" rtlCol="0">
            <a:spAutoFit/>
          </a:bodyPr>
          <a:lstStyle/>
          <a:p>
            <a:r>
              <a:rPr lang="en-IE" sz="3200" b="1" dirty="0">
                <a:solidFill>
                  <a:srgbClr val="F9A169"/>
                </a:solidFill>
              </a:rPr>
              <a:t>CASE STUDY</a:t>
            </a:r>
          </a:p>
        </p:txBody>
      </p:sp>
    </p:spTree>
    <p:extLst>
      <p:ext uri="{BB962C8B-B14F-4D97-AF65-F5344CB8AC3E}">
        <p14:creationId xmlns:p14="http://schemas.microsoft.com/office/powerpoint/2010/main" val="3717505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919602" y="889199"/>
            <a:ext cx="9717476" cy="4038015"/>
          </a:xfrm>
        </p:spPr>
        <p:txBody>
          <a:bodyPr/>
          <a:lstStyle/>
          <a:p>
            <a:pPr algn="just">
              <a:lnSpc>
                <a:spcPct val="150000"/>
              </a:lnSpc>
            </a:pPr>
            <a:r>
              <a:rPr lang="en-GB" sz="2200" dirty="0" err="1"/>
              <a:t>ReDI</a:t>
            </a:r>
            <a:r>
              <a:rPr lang="en-GB" sz="2200" dirty="0"/>
              <a:t> School’s Digital Women Program in Copenhagen aims to empower </a:t>
            </a:r>
          </a:p>
          <a:p>
            <a:pPr algn="just">
              <a:lnSpc>
                <a:spcPct val="150000"/>
              </a:lnSpc>
            </a:pPr>
            <a:r>
              <a:rPr lang="en-GB" sz="2200" dirty="0"/>
              <a:t>ethnic minority women by offering them free IT-courses and other activities. </a:t>
            </a:r>
          </a:p>
          <a:p>
            <a:pPr algn="just">
              <a:lnSpc>
                <a:spcPct val="150000"/>
              </a:lnSpc>
            </a:pPr>
            <a:r>
              <a:rPr lang="en-GB" sz="2200" dirty="0"/>
              <a:t>The courses supports the students in developing their digital skills. The aim is to accelerate their integration in Denmark and provide them with new opportunities, both in their everyday life and on the job market. </a:t>
            </a:r>
          </a:p>
          <a:p>
            <a:pPr algn="just">
              <a:lnSpc>
                <a:spcPct val="150000"/>
              </a:lnSpc>
            </a:pPr>
            <a:r>
              <a:rPr lang="en-GB" sz="2200" dirty="0"/>
              <a:t>The courses also supports the students in developing their communication and collaboration skills and helps them expand their personal and professional network - all to create new opportunities. </a:t>
            </a:r>
          </a:p>
          <a:p>
            <a:pPr algn="just">
              <a:lnSpc>
                <a:spcPct val="150000"/>
              </a:lnSpc>
            </a:pPr>
            <a:r>
              <a:rPr lang="en-GB" sz="2200" dirty="0"/>
              <a:t>We offer three courses: Digital Literacy, Introduction to Coding and User Experience.</a:t>
            </a:r>
            <a:endParaRPr lang="hr-BA" sz="2200" dirty="0"/>
          </a:p>
          <a:p>
            <a:endParaRPr lang="en-RU"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919602" y="309492"/>
            <a:ext cx="11097969" cy="825042"/>
          </a:xfrm>
        </p:spPr>
        <p:txBody>
          <a:bodyPr/>
          <a:lstStyle/>
          <a:p>
            <a:r>
              <a:rPr lang="en-US" dirty="0">
                <a:solidFill>
                  <a:srgbClr val="8D5B98"/>
                </a:solidFill>
              </a:rPr>
              <a:t>Digital Women Program Copenhagen</a:t>
            </a:r>
          </a:p>
        </p:txBody>
      </p:sp>
      <p:sp>
        <p:nvSpPr>
          <p:cNvPr id="4" name="TextBox 3">
            <a:extLst>
              <a:ext uri="{FF2B5EF4-FFF2-40B4-BE49-F238E27FC236}">
                <a16:creationId xmlns:a16="http://schemas.microsoft.com/office/drawing/2014/main" id="{2BA0BA65-5173-4F9B-AF3B-4378EB5C36A5}"/>
              </a:ext>
            </a:extLst>
          </p:cNvPr>
          <p:cNvSpPr txBox="1"/>
          <p:nvPr/>
        </p:nvSpPr>
        <p:spPr>
          <a:xfrm>
            <a:off x="7506311" y="5920691"/>
            <a:ext cx="6097554" cy="369332"/>
          </a:xfrm>
          <a:prstGeom prst="rect">
            <a:avLst/>
          </a:prstGeom>
          <a:noFill/>
        </p:spPr>
        <p:txBody>
          <a:bodyPr wrap="square">
            <a:spAutoFit/>
          </a:bodyPr>
          <a:lstStyle/>
          <a:p>
            <a:r>
              <a:rPr lang="hr-BA">
                <a:solidFill>
                  <a:schemeClr val="bg2">
                    <a:lumMod val="50000"/>
                  </a:schemeClr>
                </a:solidFill>
              </a:rPr>
              <a:t>SOURCE: Here you can state what the source is</a:t>
            </a:r>
            <a:endParaRPr lang="en-US" dirty="0">
              <a:solidFill>
                <a:schemeClr val="bg2">
                  <a:lumMod val="50000"/>
                </a:schemeClr>
              </a:solidFill>
            </a:endParaRPr>
          </a:p>
        </p:txBody>
      </p:sp>
      <p:sp>
        <p:nvSpPr>
          <p:cNvPr id="5" name="Rectangle 4">
            <a:extLst>
              <a:ext uri="{FF2B5EF4-FFF2-40B4-BE49-F238E27FC236}">
                <a16:creationId xmlns:a16="http://schemas.microsoft.com/office/drawing/2014/main" id="{13F6B275-1521-E22E-0046-C5027D1356A2}"/>
              </a:ext>
            </a:extLst>
          </p:cNvPr>
          <p:cNvSpPr/>
          <p:nvPr/>
        </p:nvSpPr>
        <p:spPr>
          <a:xfrm>
            <a:off x="1" y="0"/>
            <a:ext cx="839404"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TextBox 5">
            <a:extLst>
              <a:ext uri="{FF2B5EF4-FFF2-40B4-BE49-F238E27FC236}">
                <a16:creationId xmlns:a16="http://schemas.microsoft.com/office/drawing/2014/main" id="{56D6E5F6-13D7-5BD7-A6E2-1D3BB74C36CB}"/>
              </a:ext>
            </a:extLst>
          </p:cNvPr>
          <p:cNvSpPr txBox="1"/>
          <p:nvPr/>
        </p:nvSpPr>
        <p:spPr>
          <a:xfrm rot="16200000">
            <a:off x="-935948" y="596812"/>
            <a:ext cx="2711302" cy="584775"/>
          </a:xfrm>
          <a:prstGeom prst="rect">
            <a:avLst/>
          </a:prstGeom>
          <a:noFill/>
        </p:spPr>
        <p:txBody>
          <a:bodyPr wrap="square" rtlCol="0">
            <a:spAutoFit/>
          </a:bodyPr>
          <a:lstStyle/>
          <a:p>
            <a:r>
              <a:rPr lang="en-IE" sz="3200" b="1" dirty="0">
                <a:solidFill>
                  <a:srgbClr val="F9A169"/>
                </a:solidFill>
              </a:rPr>
              <a:t>CASE STUDY</a:t>
            </a:r>
          </a:p>
        </p:txBody>
      </p:sp>
    </p:spTree>
    <p:extLst>
      <p:ext uri="{BB962C8B-B14F-4D97-AF65-F5344CB8AC3E}">
        <p14:creationId xmlns:p14="http://schemas.microsoft.com/office/powerpoint/2010/main" val="1579720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5B834-5EA5-B447-B057-89CCA841DC5B}"/>
              </a:ext>
            </a:extLst>
          </p:cNvPr>
          <p:cNvSpPr>
            <a:spLocks noGrp="1"/>
          </p:cNvSpPr>
          <p:nvPr>
            <p:ph type="body" sz="quarter" idx="16"/>
          </p:nvPr>
        </p:nvSpPr>
        <p:spPr>
          <a:xfrm>
            <a:off x="839405" y="889199"/>
            <a:ext cx="9368082" cy="4038015"/>
          </a:xfrm>
        </p:spPr>
        <p:txBody>
          <a:bodyPr/>
          <a:lstStyle/>
          <a:p>
            <a:pPr marL="342900" indent="-342900" algn="just">
              <a:lnSpc>
                <a:spcPct val="150000"/>
              </a:lnSpc>
              <a:buFont typeface="Wingdings" panose="05000000000000000000" pitchFamily="2" charset="2"/>
              <a:buChar char="ü"/>
            </a:pPr>
            <a:r>
              <a:rPr lang="hr-BA" dirty="0">
                <a:cs typeface="Calibri"/>
              </a:rPr>
              <a:t>Through a specific learning tool/app (Akelius) students are able to grasp better understanding of languages and other subjects they are enrolled. </a:t>
            </a:r>
          </a:p>
          <a:p>
            <a:pPr marL="342900" indent="-342900" algn="just">
              <a:lnSpc>
                <a:spcPct val="150000"/>
              </a:lnSpc>
              <a:buFont typeface="Wingdings" panose="05000000000000000000" pitchFamily="2" charset="2"/>
              <a:buChar char="ü"/>
            </a:pPr>
            <a:r>
              <a:rPr lang="hr-BA" dirty="0">
                <a:cs typeface="Calibri"/>
              </a:rPr>
              <a:t>As the digital tool is available to them having their own username and password, they can access the tool wherever they are whether at school, at home or the Women's center.</a:t>
            </a:r>
          </a:p>
          <a:p>
            <a:pPr marL="342900" indent="-342900" algn="just">
              <a:lnSpc>
                <a:spcPct val="150000"/>
              </a:lnSpc>
              <a:buFont typeface="Wingdings" panose="05000000000000000000" pitchFamily="2" charset="2"/>
              <a:buChar char="ü"/>
            </a:pPr>
            <a:r>
              <a:rPr lang="hr-BA" dirty="0">
                <a:cs typeface="Calibri"/>
              </a:rPr>
              <a:t>The learning tool also enhanced collaborative learning among students</a:t>
            </a:r>
          </a:p>
          <a:p>
            <a:pPr marL="342900" indent="-342900" algn="just">
              <a:lnSpc>
                <a:spcPct val="150000"/>
              </a:lnSpc>
              <a:buFont typeface="Wingdings" panose="05000000000000000000" pitchFamily="2" charset="2"/>
              <a:buChar char="ü"/>
            </a:pPr>
            <a:r>
              <a:rPr lang="hr-BA" dirty="0">
                <a:cs typeface="Calibri"/>
              </a:rPr>
              <a:t>Through constant practice the students became skilled at using applications e.g. install and upadate relevant applications.</a:t>
            </a:r>
          </a:p>
        </p:txBody>
      </p:sp>
      <p:sp>
        <p:nvSpPr>
          <p:cNvPr id="3" name="Text Placeholder 2">
            <a:extLst>
              <a:ext uri="{FF2B5EF4-FFF2-40B4-BE49-F238E27FC236}">
                <a16:creationId xmlns:a16="http://schemas.microsoft.com/office/drawing/2014/main" id="{75EAE40D-9E96-D640-A3D5-6D42D7796328}"/>
              </a:ext>
            </a:extLst>
          </p:cNvPr>
          <p:cNvSpPr>
            <a:spLocks noGrp="1"/>
          </p:cNvSpPr>
          <p:nvPr>
            <p:ph type="body" sz="quarter" idx="18"/>
          </p:nvPr>
        </p:nvSpPr>
        <p:spPr>
          <a:xfrm>
            <a:off x="839405" y="326436"/>
            <a:ext cx="11097969" cy="775030"/>
          </a:xfrm>
        </p:spPr>
        <p:txBody>
          <a:bodyPr/>
          <a:lstStyle/>
          <a:p>
            <a:r>
              <a:rPr lang="hr-BA" dirty="0">
                <a:solidFill>
                  <a:srgbClr val="8D5B98"/>
                </a:solidFill>
              </a:rPr>
              <a:t>How it was done</a:t>
            </a:r>
            <a:endParaRPr lang="en-US" dirty="0">
              <a:solidFill>
                <a:srgbClr val="8D5B98"/>
              </a:solidFill>
            </a:endParaRPr>
          </a:p>
        </p:txBody>
      </p:sp>
      <p:sp>
        <p:nvSpPr>
          <p:cNvPr id="4" name="Rectangle 3">
            <a:extLst>
              <a:ext uri="{FF2B5EF4-FFF2-40B4-BE49-F238E27FC236}">
                <a16:creationId xmlns:a16="http://schemas.microsoft.com/office/drawing/2014/main" id="{60F73B85-AC95-46A3-F901-DB0F644A6F73}"/>
              </a:ext>
            </a:extLst>
          </p:cNvPr>
          <p:cNvSpPr/>
          <p:nvPr/>
        </p:nvSpPr>
        <p:spPr>
          <a:xfrm>
            <a:off x="1" y="0"/>
            <a:ext cx="839404"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a:extLst>
              <a:ext uri="{FF2B5EF4-FFF2-40B4-BE49-F238E27FC236}">
                <a16:creationId xmlns:a16="http://schemas.microsoft.com/office/drawing/2014/main" id="{3262F73C-CEB3-523B-BC0F-8B2C639A6764}"/>
              </a:ext>
            </a:extLst>
          </p:cNvPr>
          <p:cNvSpPr txBox="1"/>
          <p:nvPr/>
        </p:nvSpPr>
        <p:spPr>
          <a:xfrm rot="16200000">
            <a:off x="-935948" y="596812"/>
            <a:ext cx="2711302" cy="584775"/>
          </a:xfrm>
          <a:prstGeom prst="rect">
            <a:avLst/>
          </a:prstGeom>
          <a:noFill/>
        </p:spPr>
        <p:txBody>
          <a:bodyPr wrap="square" rtlCol="0">
            <a:spAutoFit/>
          </a:bodyPr>
          <a:lstStyle/>
          <a:p>
            <a:r>
              <a:rPr lang="en-IE" sz="3200" b="1" dirty="0">
                <a:solidFill>
                  <a:srgbClr val="F9A169"/>
                </a:solidFill>
              </a:rPr>
              <a:t>CASE STUDY</a:t>
            </a:r>
          </a:p>
        </p:txBody>
      </p:sp>
    </p:spTree>
    <p:extLst>
      <p:ext uri="{BB962C8B-B14F-4D97-AF65-F5344CB8AC3E}">
        <p14:creationId xmlns:p14="http://schemas.microsoft.com/office/powerpoint/2010/main" val="3680047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4817302" y="4471715"/>
            <a:ext cx="7186186" cy="1630487"/>
          </a:xfrm>
        </p:spPr>
        <p:txBody>
          <a:bodyPr>
            <a:normAutofit fontScale="85000" lnSpcReduction="10000"/>
          </a:bodyPr>
          <a:lstStyle/>
          <a:p>
            <a:pPr>
              <a:lnSpc>
                <a:spcPct val="150000"/>
              </a:lnSpc>
            </a:pPr>
            <a:r>
              <a:rPr lang="en-IE" dirty="0"/>
              <a:t>Topic 4: </a:t>
            </a:r>
            <a:r>
              <a:rPr lang="en-US" dirty="0"/>
              <a:t>Overcoming language and cultural barriers to information and data literacy</a:t>
            </a:r>
          </a:p>
          <a:p>
            <a:endParaRPr lang="en-IE" dirty="0"/>
          </a:p>
        </p:txBody>
      </p:sp>
      <p:pic>
        <p:nvPicPr>
          <p:cNvPr id="12" name="Picture Placeholder 11">
            <a:extLst>
              <a:ext uri="{FF2B5EF4-FFF2-40B4-BE49-F238E27FC236}">
                <a16:creationId xmlns:a16="http://schemas.microsoft.com/office/drawing/2014/main" id="{A9207EEB-8BB7-6244-5A22-BAB35F0F23E1}"/>
              </a:ext>
            </a:extLst>
          </p:cNvPr>
          <p:cNvPicPr>
            <a:picLocks noGrp="1" noChangeAspect="1"/>
          </p:cNvPicPr>
          <p:nvPr>
            <p:ph type="pic" sz="quarter" idx="19"/>
          </p:nvPr>
        </p:nvPicPr>
        <p:blipFill>
          <a:blip r:embed="rId2"/>
          <a:srcRect t="12793" b="12793"/>
          <a:stretch>
            <a:fillRect/>
          </a:stretch>
        </p:blipFill>
        <p:spPr/>
      </p:pic>
    </p:spTree>
    <p:extLst>
      <p:ext uri="{BB962C8B-B14F-4D97-AF65-F5344CB8AC3E}">
        <p14:creationId xmlns:p14="http://schemas.microsoft.com/office/powerpoint/2010/main" val="2439081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715BC2-436D-3A6E-94A0-AE3CAB64910F}"/>
              </a:ext>
            </a:extLst>
          </p:cNvPr>
          <p:cNvSpPr>
            <a:spLocks noGrp="1"/>
          </p:cNvSpPr>
          <p:nvPr>
            <p:ph type="body" sz="quarter" idx="16"/>
          </p:nvPr>
        </p:nvSpPr>
        <p:spPr>
          <a:xfrm>
            <a:off x="444794" y="926750"/>
            <a:ext cx="11102510" cy="4038015"/>
          </a:xfrm>
        </p:spPr>
        <p:txBody>
          <a:bodyPr/>
          <a:lstStyle/>
          <a:p>
            <a:pPr algn="just">
              <a:lnSpc>
                <a:spcPct val="150000"/>
              </a:lnSpc>
            </a:pPr>
            <a:r>
              <a:rPr lang="en-US" sz="2200" b="1" dirty="0">
                <a:effectLst/>
              </a:rPr>
              <a:t>Before we begin this topic, take a look at the following definitions which </a:t>
            </a:r>
          </a:p>
          <a:p>
            <a:pPr algn="just">
              <a:lnSpc>
                <a:spcPct val="150000"/>
              </a:lnSpc>
            </a:pPr>
            <a:r>
              <a:rPr lang="en-US" sz="2200" b="1" dirty="0">
                <a:effectLst/>
              </a:rPr>
              <a:t>wil</a:t>
            </a:r>
            <a:r>
              <a:rPr lang="en-US" sz="2200" b="1" dirty="0"/>
              <a:t>l help you in your learning outcomes</a:t>
            </a:r>
          </a:p>
          <a:p>
            <a:pPr marL="285750" indent="-285750" algn="just">
              <a:lnSpc>
                <a:spcPct val="150000"/>
              </a:lnSpc>
              <a:buFont typeface="Arial" panose="020B0604020202020204" pitchFamily="34" charset="0"/>
              <a:buChar char="•"/>
            </a:pPr>
            <a:r>
              <a:rPr lang="en-US" sz="2200" b="1" i="0" dirty="0">
                <a:effectLst/>
              </a:rPr>
              <a:t>A language barrier </a:t>
            </a:r>
            <a:r>
              <a:rPr lang="en-US" sz="2200" i="0" dirty="0">
                <a:effectLst/>
              </a:rPr>
              <a:t>is a figurative phrase used primarily to refer to linguistic barriers to communication, i.e., the difficulties in communication experienced by people or groups originally speaking different languages, or even dialects in some cases. </a:t>
            </a:r>
          </a:p>
          <a:p>
            <a:pPr marL="285750" indent="-285750" algn="just">
              <a:lnSpc>
                <a:spcPct val="150000"/>
              </a:lnSpc>
              <a:buFont typeface="Arial" panose="020B0604020202020204" pitchFamily="34" charset="0"/>
              <a:buChar char="•"/>
            </a:pPr>
            <a:r>
              <a:rPr lang="en-US" sz="2200" b="1" i="0" dirty="0">
                <a:effectLst/>
              </a:rPr>
              <a:t>A cultural barrier </a:t>
            </a:r>
            <a:r>
              <a:rPr lang="en-US" sz="2200" i="0" dirty="0">
                <a:effectLst/>
              </a:rPr>
              <a:t>is an issue arising from a misunderstanding of meaning, caused by cultural differences between sender and receiver.</a:t>
            </a:r>
          </a:p>
          <a:p>
            <a:pPr marL="285750" indent="-285750" algn="just">
              <a:lnSpc>
                <a:spcPct val="150000"/>
              </a:lnSpc>
              <a:buFont typeface="Arial" panose="020B0604020202020204" pitchFamily="34" charset="0"/>
              <a:buChar char="•"/>
            </a:pPr>
            <a:r>
              <a:rPr lang="en-US" sz="2200" b="1" dirty="0"/>
              <a:t>A search engine </a:t>
            </a:r>
            <a:r>
              <a:rPr lang="en-US" sz="2200" dirty="0"/>
              <a:t>is a type of software that enables you to search for certain terms, and it will give you results based on those terms. Google is an example of a search engine.</a:t>
            </a:r>
            <a:endParaRPr lang="en-US" sz="2200" i="0" dirty="0">
              <a:effectLst/>
            </a:endParaRPr>
          </a:p>
        </p:txBody>
      </p:sp>
      <p:sp>
        <p:nvSpPr>
          <p:cNvPr id="8" name="Text Placeholder 7">
            <a:extLst>
              <a:ext uri="{FF2B5EF4-FFF2-40B4-BE49-F238E27FC236}">
                <a16:creationId xmlns:a16="http://schemas.microsoft.com/office/drawing/2014/main" id="{F1FAC1ED-1648-584B-108A-96ED18BDC792}"/>
              </a:ext>
            </a:extLst>
          </p:cNvPr>
          <p:cNvSpPr>
            <a:spLocks noGrp="1"/>
          </p:cNvSpPr>
          <p:nvPr>
            <p:ph type="body" sz="quarter" idx="18"/>
          </p:nvPr>
        </p:nvSpPr>
        <p:spPr>
          <a:xfrm>
            <a:off x="444794" y="323707"/>
            <a:ext cx="11097969" cy="1029561"/>
          </a:xfrm>
        </p:spPr>
        <p:txBody>
          <a:bodyPr/>
          <a:lstStyle/>
          <a:p>
            <a:r>
              <a:rPr lang="en-IE" dirty="0"/>
              <a:t>Relevant Definitions</a:t>
            </a:r>
            <a:endParaRPr lang="en-RU" dirty="0"/>
          </a:p>
        </p:txBody>
      </p:sp>
    </p:spTree>
    <p:extLst>
      <p:ext uri="{BB962C8B-B14F-4D97-AF65-F5344CB8AC3E}">
        <p14:creationId xmlns:p14="http://schemas.microsoft.com/office/powerpoint/2010/main" val="1006944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87A3C62-79D8-41C8-B24F-44F88CC690D8}"/>
              </a:ext>
            </a:extLst>
          </p:cNvPr>
          <p:cNvSpPr>
            <a:spLocks noGrp="1"/>
          </p:cNvSpPr>
          <p:nvPr>
            <p:ph type="body" sz="quarter" idx="14"/>
          </p:nvPr>
        </p:nvSpPr>
        <p:spPr>
          <a:xfrm>
            <a:off x="250923" y="1240372"/>
            <a:ext cx="4220627" cy="5446178"/>
          </a:xfrm>
        </p:spPr>
        <p:txBody>
          <a:bodyPr>
            <a:normAutofit fontScale="92500" lnSpcReduction="20000"/>
          </a:bodyPr>
          <a:lstStyle/>
          <a:p>
            <a:pPr algn="just">
              <a:lnSpc>
                <a:spcPct val="150000"/>
              </a:lnSpc>
            </a:pPr>
            <a:r>
              <a:rPr lang="en-US" sz="2200" b="0" dirty="0">
                <a:solidFill>
                  <a:schemeClr val="tx1"/>
                </a:solidFill>
              </a:rPr>
              <a:t>For those who cannot speak or understand English, much of the internet is out of reach.</a:t>
            </a:r>
          </a:p>
          <a:p>
            <a:pPr algn="just">
              <a:lnSpc>
                <a:spcPct val="150000"/>
              </a:lnSpc>
            </a:pPr>
            <a:r>
              <a:rPr lang="en-US" sz="2200" b="0" dirty="0">
                <a:solidFill>
                  <a:schemeClr val="tx1"/>
                </a:solidFill>
              </a:rPr>
              <a:t>Native English speakers – around only 5% of the global population – probably don’t notice a difference between real life and online life, since more than half of the web is in their language.</a:t>
            </a:r>
          </a:p>
          <a:p>
            <a:pPr algn="just">
              <a:lnSpc>
                <a:spcPct val="150000"/>
              </a:lnSpc>
            </a:pPr>
            <a:r>
              <a:rPr lang="en-US" sz="2200" b="0" dirty="0">
                <a:solidFill>
                  <a:schemeClr val="tx1"/>
                </a:solidFill>
              </a:rPr>
              <a:t>Check out the chart opposite to see the breakdown of the largest spoken languages and the languages that websites are in.</a:t>
            </a:r>
          </a:p>
          <a:p>
            <a:endParaRPr lang="en-US" dirty="0"/>
          </a:p>
          <a:p>
            <a:endParaRPr lang="en-IE" dirty="0"/>
          </a:p>
        </p:txBody>
      </p:sp>
      <p:sp>
        <p:nvSpPr>
          <p:cNvPr id="5" name="Text Placeholder 4">
            <a:extLst>
              <a:ext uri="{FF2B5EF4-FFF2-40B4-BE49-F238E27FC236}">
                <a16:creationId xmlns:a16="http://schemas.microsoft.com/office/drawing/2014/main" id="{05E92DAF-3E77-7E49-4C38-D9FB463665E9}"/>
              </a:ext>
            </a:extLst>
          </p:cNvPr>
          <p:cNvSpPr>
            <a:spLocks noGrp="1"/>
          </p:cNvSpPr>
          <p:nvPr>
            <p:ph type="body" sz="quarter" idx="4294967295"/>
          </p:nvPr>
        </p:nvSpPr>
        <p:spPr>
          <a:xfrm>
            <a:off x="181252" y="238659"/>
            <a:ext cx="11096625" cy="742950"/>
          </a:xfrm>
        </p:spPr>
        <p:txBody>
          <a:bodyPr>
            <a:normAutofit/>
          </a:bodyPr>
          <a:lstStyle/>
          <a:p>
            <a:pPr marL="0" indent="0">
              <a:buNone/>
            </a:pPr>
            <a:r>
              <a:rPr lang="en-US" sz="3200" b="1" dirty="0">
                <a:solidFill>
                  <a:srgbClr val="8D5B98"/>
                </a:solidFill>
              </a:rPr>
              <a:t>How does language affect your experience of the internet?</a:t>
            </a:r>
          </a:p>
        </p:txBody>
      </p:sp>
      <p:pic>
        <p:nvPicPr>
          <p:cNvPr id="12" name="Picture 11">
            <a:extLst>
              <a:ext uri="{FF2B5EF4-FFF2-40B4-BE49-F238E27FC236}">
                <a16:creationId xmlns:a16="http://schemas.microsoft.com/office/drawing/2014/main" id="{1C4E48DA-4C52-7E17-3A41-FBA0BD4B550E}"/>
              </a:ext>
            </a:extLst>
          </p:cNvPr>
          <p:cNvPicPr>
            <a:picLocks noChangeAspect="1"/>
          </p:cNvPicPr>
          <p:nvPr/>
        </p:nvPicPr>
        <p:blipFill>
          <a:blip r:embed="rId2"/>
          <a:stretch>
            <a:fillRect/>
          </a:stretch>
        </p:blipFill>
        <p:spPr>
          <a:xfrm>
            <a:off x="4541220" y="981609"/>
            <a:ext cx="7356613" cy="5337871"/>
          </a:xfrm>
          <a:prstGeom prst="rect">
            <a:avLst/>
          </a:prstGeom>
        </p:spPr>
      </p:pic>
    </p:spTree>
    <p:extLst>
      <p:ext uri="{BB962C8B-B14F-4D97-AF65-F5344CB8AC3E}">
        <p14:creationId xmlns:p14="http://schemas.microsoft.com/office/powerpoint/2010/main" val="1302418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715BC2-436D-3A6E-94A0-AE3CAB64910F}"/>
              </a:ext>
            </a:extLst>
          </p:cNvPr>
          <p:cNvSpPr>
            <a:spLocks noGrp="1"/>
          </p:cNvSpPr>
          <p:nvPr>
            <p:ph type="body" sz="quarter" idx="16"/>
          </p:nvPr>
        </p:nvSpPr>
        <p:spPr>
          <a:xfrm>
            <a:off x="244549" y="1236384"/>
            <a:ext cx="11387470" cy="4038015"/>
          </a:xfrm>
        </p:spPr>
        <p:txBody>
          <a:bodyPr/>
          <a:lstStyle/>
          <a:p>
            <a:pPr algn="just">
              <a:lnSpc>
                <a:spcPct val="150000"/>
              </a:lnSpc>
            </a:pPr>
            <a:r>
              <a:rPr lang="hr-BA" sz="2400" b="0" dirty="0"/>
              <a:t>Having a migrant background might mean </a:t>
            </a:r>
            <a:r>
              <a:rPr lang="en-IE" dirty="0"/>
              <a:t>that you </a:t>
            </a:r>
            <a:r>
              <a:rPr lang="hr-BA" sz="2400" b="0" dirty="0"/>
              <a:t>are multilingual or prefer browsing </a:t>
            </a:r>
            <a:endParaRPr lang="en-IE" sz="2400" b="0" dirty="0"/>
          </a:p>
          <a:p>
            <a:pPr algn="just">
              <a:lnSpc>
                <a:spcPct val="150000"/>
              </a:lnSpc>
            </a:pPr>
            <a:r>
              <a:rPr lang="hr-BA" sz="2400" b="0" dirty="0"/>
              <a:t>in a certain language. Embracing this and knowing how to navigate through</a:t>
            </a:r>
            <a:endParaRPr lang="en-IE" sz="2400" b="0" dirty="0"/>
          </a:p>
          <a:p>
            <a:pPr algn="just">
              <a:lnSpc>
                <a:spcPct val="150000"/>
              </a:lnSpc>
            </a:pPr>
            <a:r>
              <a:rPr lang="hr-BA" sz="2400" b="0" dirty="0"/>
              <a:t>technology to get the best results in different languages, can help source great</a:t>
            </a:r>
            <a:r>
              <a:rPr lang="en-IE" sz="2400" b="0" dirty="0"/>
              <a:t> </a:t>
            </a:r>
            <a:r>
              <a:rPr lang="hr-BA" sz="2400" b="0" dirty="0"/>
              <a:t>results</a:t>
            </a:r>
            <a:r>
              <a:rPr lang="en-IE" sz="2400" b="0" dirty="0"/>
              <a:t>.</a:t>
            </a:r>
          </a:p>
          <a:p>
            <a:pPr algn="just">
              <a:lnSpc>
                <a:spcPct val="150000"/>
              </a:lnSpc>
            </a:pPr>
            <a:r>
              <a:rPr lang="en-US" sz="2400" i="0" dirty="0">
                <a:solidFill>
                  <a:schemeClr val="tx1"/>
                </a:solidFill>
                <a:effectLst/>
              </a:rPr>
              <a:t>By default, the Internet browser language is regional; wherever you are in the world, your browser displays the language that is predominantly spoken there. However, this can be changed for most browsers available.</a:t>
            </a:r>
          </a:p>
          <a:p>
            <a:pPr algn="just">
              <a:lnSpc>
                <a:spcPct val="150000"/>
              </a:lnSpc>
            </a:pPr>
            <a:r>
              <a:rPr lang="en-US" dirty="0">
                <a:solidFill>
                  <a:srgbClr val="8D5B98"/>
                </a:solidFill>
              </a:rPr>
              <a:t>If you would like to learn how to change the language of the web browser you use, click on the following link </a:t>
            </a:r>
            <a:r>
              <a:rPr lang="en-IE" dirty="0">
                <a:solidFill>
                  <a:srgbClr val="F9A169"/>
                </a:solidFill>
                <a:hlinkClick r:id="rId2">
                  <a:extLst>
                    <a:ext uri="{A12FA001-AC4F-418D-AE19-62706E023703}">
                      <ahyp:hlinkClr xmlns:ahyp="http://schemas.microsoft.com/office/drawing/2018/hyperlinkcolor" val="tx"/>
                    </a:ext>
                  </a:extLst>
                </a:hlinkClick>
              </a:rPr>
              <a:t>https://www.computerhope.com/issues/ch001904.htm</a:t>
            </a:r>
            <a:endParaRPr lang="en-US" sz="2400" b="1" i="0" dirty="0">
              <a:solidFill>
                <a:srgbClr val="F9A169"/>
              </a:solidFill>
              <a:effectLst/>
            </a:endParaRPr>
          </a:p>
        </p:txBody>
      </p:sp>
      <p:sp>
        <p:nvSpPr>
          <p:cNvPr id="8" name="Text Placeholder 7">
            <a:extLst>
              <a:ext uri="{FF2B5EF4-FFF2-40B4-BE49-F238E27FC236}">
                <a16:creationId xmlns:a16="http://schemas.microsoft.com/office/drawing/2014/main" id="{F1FAC1ED-1648-584B-108A-96ED18BDC792}"/>
              </a:ext>
            </a:extLst>
          </p:cNvPr>
          <p:cNvSpPr>
            <a:spLocks noGrp="1"/>
          </p:cNvSpPr>
          <p:nvPr>
            <p:ph type="body" sz="quarter" idx="18"/>
          </p:nvPr>
        </p:nvSpPr>
        <p:spPr>
          <a:xfrm>
            <a:off x="244549" y="309491"/>
            <a:ext cx="11097969" cy="1029561"/>
          </a:xfrm>
        </p:spPr>
        <p:txBody>
          <a:bodyPr/>
          <a:lstStyle/>
          <a:p>
            <a:r>
              <a:rPr lang="en-IE" dirty="0"/>
              <a:t>Changing the Language of a Browser</a:t>
            </a:r>
            <a:endParaRPr lang="en-RU" dirty="0"/>
          </a:p>
        </p:txBody>
      </p:sp>
    </p:spTree>
    <p:extLst>
      <p:ext uri="{BB962C8B-B14F-4D97-AF65-F5344CB8AC3E}">
        <p14:creationId xmlns:p14="http://schemas.microsoft.com/office/powerpoint/2010/main" val="13296118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715BC2-436D-3A6E-94A0-AE3CAB64910F}"/>
              </a:ext>
            </a:extLst>
          </p:cNvPr>
          <p:cNvSpPr>
            <a:spLocks noGrp="1"/>
          </p:cNvSpPr>
          <p:nvPr>
            <p:ph type="body" sz="quarter" idx="16"/>
          </p:nvPr>
        </p:nvSpPr>
        <p:spPr/>
        <p:txBody>
          <a:bodyPr/>
          <a:lstStyle/>
          <a:p>
            <a:pPr algn="just">
              <a:lnSpc>
                <a:spcPct val="150000"/>
              </a:lnSpc>
            </a:pPr>
            <a:r>
              <a:rPr lang="en-US" dirty="0"/>
              <a:t>There are different search engines that are available that can be used that </a:t>
            </a:r>
          </a:p>
          <a:p>
            <a:pPr algn="just">
              <a:lnSpc>
                <a:spcPct val="150000"/>
              </a:lnSpc>
            </a:pPr>
            <a:r>
              <a:rPr lang="en-US" dirty="0"/>
              <a:t>might give you more accurate search results, especially as location can often </a:t>
            </a:r>
          </a:p>
          <a:p>
            <a:pPr algn="just">
              <a:lnSpc>
                <a:spcPct val="150000"/>
              </a:lnSpc>
            </a:pPr>
            <a:r>
              <a:rPr lang="en-US" dirty="0"/>
              <a:t>determine what results you get. It is important to understand this as it may mean the</a:t>
            </a:r>
          </a:p>
          <a:p>
            <a:pPr algn="just">
              <a:lnSpc>
                <a:spcPct val="150000"/>
              </a:lnSpc>
            </a:pPr>
            <a:r>
              <a:rPr lang="en-US" dirty="0"/>
              <a:t>difference between a successful search of something compared to a poor search.</a:t>
            </a:r>
          </a:p>
          <a:p>
            <a:pPr algn="just">
              <a:lnSpc>
                <a:spcPct val="150000"/>
              </a:lnSpc>
            </a:pPr>
            <a:r>
              <a:rPr lang="en-US" dirty="0"/>
              <a:t>Search engines typically filter the results they give you as a way of making the results</a:t>
            </a:r>
          </a:p>
          <a:p>
            <a:pPr algn="just">
              <a:lnSpc>
                <a:spcPct val="150000"/>
              </a:lnSpc>
            </a:pPr>
            <a:r>
              <a:rPr lang="en-US" dirty="0"/>
              <a:t>more useful. They use information from your computer such as your browser and IP</a:t>
            </a:r>
          </a:p>
          <a:p>
            <a:pPr algn="just">
              <a:lnSpc>
                <a:spcPct val="150000"/>
              </a:lnSpc>
            </a:pPr>
            <a:r>
              <a:rPr lang="en-US" dirty="0"/>
              <a:t>address, as well as any account information they have from you.</a:t>
            </a:r>
          </a:p>
        </p:txBody>
      </p:sp>
      <p:sp>
        <p:nvSpPr>
          <p:cNvPr id="8" name="Text Placeholder 7">
            <a:extLst>
              <a:ext uri="{FF2B5EF4-FFF2-40B4-BE49-F238E27FC236}">
                <a16:creationId xmlns:a16="http://schemas.microsoft.com/office/drawing/2014/main" id="{F1FAC1ED-1648-584B-108A-96ED18BDC792}"/>
              </a:ext>
            </a:extLst>
          </p:cNvPr>
          <p:cNvSpPr>
            <a:spLocks noGrp="1"/>
          </p:cNvSpPr>
          <p:nvPr>
            <p:ph type="body" sz="quarter" idx="18"/>
          </p:nvPr>
        </p:nvSpPr>
        <p:spPr/>
        <p:txBody>
          <a:bodyPr/>
          <a:lstStyle/>
          <a:p>
            <a:r>
              <a:rPr lang="en-IE" dirty="0">
                <a:solidFill>
                  <a:srgbClr val="8D5B98"/>
                </a:solidFill>
              </a:rPr>
              <a:t>Why location matters to a search</a:t>
            </a:r>
            <a:endParaRPr lang="en-RU" dirty="0">
              <a:solidFill>
                <a:srgbClr val="8D5B98"/>
              </a:solidFill>
            </a:endParaRPr>
          </a:p>
        </p:txBody>
      </p:sp>
    </p:spTree>
    <p:extLst>
      <p:ext uri="{BB962C8B-B14F-4D97-AF65-F5344CB8AC3E}">
        <p14:creationId xmlns:p14="http://schemas.microsoft.com/office/powerpoint/2010/main" val="21447032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13F7A99-52BB-557B-B064-DDD775B73EBF}"/>
              </a:ext>
            </a:extLst>
          </p:cNvPr>
          <p:cNvPicPr>
            <a:picLocks noGrp="1" noChangeAspect="1"/>
          </p:cNvPicPr>
          <p:nvPr>
            <p:ph type="pic" sz="quarter" idx="17"/>
          </p:nvPr>
        </p:nvPicPr>
        <p:blipFill>
          <a:blip r:embed="rId2"/>
          <a:srcRect l="4795" r="4795"/>
          <a:stretch>
            <a:fillRect/>
          </a:stretch>
        </p:blipFill>
        <p:spPr>
          <a:xfrm>
            <a:off x="6420970" y="1106034"/>
            <a:ext cx="5771030" cy="4255135"/>
          </a:xfrm>
        </p:spPr>
      </p:pic>
      <p:sp>
        <p:nvSpPr>
          <p:cNvPr id="6" name="Text Placeholder 5">
            <a:extLst>
              <a:ext uri="{FF2B5EF4-FFF2-40B4-BE49-F238E27FC236}">
                <a16:creationId xmlns:a16="http://schemas.microsoft.com/office/drawing/2014/main" id="{B223D5F8-DEDA-D320-3B92-C990B95B2700}"/>
              </a:ext>
            </a:extLst>
          </p:cNvPr>
          <p:cNvSpPr>
            <a:spLocks noGrp="1"/>
          </p:cNvSpPr>
          <p:nvPr>
            <p:ph type="body" sz="quarter" idx="27"/>
          </p:nvPr>
        </p:nvSpPr>
        <p:spPr>
          <a:xfrm>
            <a:off x="285140" y="898351"/>
            <a:ext cx="5810859" cy="3251547"/>
          </a:xfrm>
        </p:spPr>
        <p:txBody>
          <a:bodyPr/>
          <a:lstStyle/>
          <a:p>
            <a:pPr algn="just">
              <a:lnSpc>
                <a:spcPct val="150000"/>
              </a:lnSpc>
            </a:pPr>
            <a:r>
              <a:rPr lang="en-US" dirty="0"/>
              <a:t>You may have seen a notification pop up on sometimes that mentions that you need to accept the cookies of a website.</a:t>
            </a:r>
          </a:p>
          <a:p>
            <a:pPr algn="just">
              <a:lnSpc>
                <a:spcPct val="150000"/>
              </a:lnSpc>
            </a:pPr>
            <a:r>
              <a:rPr lang="en-US" dirty="0"/>
              <a:t>A cookie is a small text file that contains different types of data. They are used to speed up the loading speeds of a website, however, this information can also be used to help give you different search results based on what websites you have been on before.</a:t>
            </a:r>
          </a:p>
          <a:p>
            <a:endParaRPr lang="en-IE" dirty="0"/>
          </a:p>
        </p:txBody>
      </p:sp>
      <p:sp>
        <p:nvSpPr>
          <p:cNvPr id="5" name="Text Placeholder 4">
            <a:extLst>
              <a:ext uri="{FF2B5EF4-FFF2-40B4-BE49-F238E27FC236}">
                <a16:creationId xmlns:a16="http://schemas.microsoft.com/office/drawing/2014/main" id="{796C6D02-7590-8EBA-8396-5EC99DE218AE}"/>
              </a:ext>
            </a:extLst>
          </p:cNvPr>
          <p:cNvSpPr>
            <a:spLocks noGrp="1"/>
          </p:cNvSpPr>
          <p:nvPr>
            <p:ph type="body" sz="quarter" idx="18"/>
          </p:nvPr>
        </p:nvSpPr>
        <p:spPr>
          <a:xfrm>
            <a:off x="256565" y="309491"/>
            <a:ext cx="5648934" cy="913253"/>
          </a:xfrm>
        </p:spPr>
        <p:txBody>
          <a:bodyPr/>
          <a:lstStyle/>
          <a:p>
            <a:r>
              <a:rPr lang="en-IE" dirty="0"/>
              <a:t>What is a Cookie?</a:t>
            </a:r>
          </a:p>
        </p:txBody>
      </p:sp>
    </p:spTree>
    <p:extLst>
      <p:ext uri="{BB962C8B-B14F-4D97-AF65-F5344CB8AC3E}">
        <p14:creationId xmlns:p14="http://schemas.microsoft.com/office/powerpoint/2010/main" val="14096335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715BC2-436D-3A6E-94A0-AE3CAB64910F}"/>
              </a:ext>
            </a:extLst>
          </p:cNvPr>
          <p:cNvSpPr>
            <a:spLocks noGrp="1"/>
          </p:cNvSpPr>
          <p:nvPr>
            <p:ph type="body" sz="quarter" idx="16"/>
          </p:nvPr>
        </p:nvSpPr>
        <p:spPr>
          <a:xfrm>
            <a:off x="314933" y="952955"/>
            <a:ext cx="11102510" cy="2747176"/>
          </a:xfrm>
        </p:spPr>
        <p:txBody>
          <a:bodyPr/>
          <a:lstStyle/>
          <a:p>
            <a:pPr algn="just">
              <a:lnSpc>
                <a:spcPct val="150000"/>
              </a:lnSpc>
            </a:pPr>
            <a:r>
              <a:rPr lang="en-US" dirty="0">
                <a:solidFill>
                  <a:schemeClr val="tx1"/>
                </a:solidFill>
              </a:rPr>
              <a:t>Using more than one search engine can help you get better information. Alternatively, some engines, including Google, let you turn off the personalization and conduct unfiltered searches. Try these search engines to find which one you prefer.</a:t>
            </a:r>
          </a:p>
          <a:p>
            <a:pPr algn="just">
              <a:lnSpc>
                <a:spcPct val="150000"/>
              </a:lnSpc>
            </a:pPr>
            <a:r>
              <a:rPr lang="en-US" dirty="0">
                <a:solidFill>
                  <a:schemeClr val="tx1"/>
                </a:solidFill>
              </a:rPr>
              <a:t>On the next few slides, we will also take a closer look at six search engines we recommend.</a:t>
            </a:r>
          </a:p>
          <a:p>
            <a:pPr algn="just">
              <a:lnSpc>
                <a:spcPct val="110000"/>
              </a:lnSpc>
            </a:pPr>
            <a:endParaRPr lang="en-US" dirty="0">
              <a:solidFill>
                <a:schemeClr val="tx1"/>
              </a:solidFill>
            </a:endParaRPr>
          </a:p>
          <a:p>
            <a:pPr algn="just">
              <a:buFont typeface="+mj-lt"/>
              <a:buAutoNum type="arabicPeriod"/>
            </a:pPr>
            <a:r>
              <a:rPr lang="en-US" sz="3200" b="0" i="0" dirty="0">
                <a:solidFill>
                  <a:srgbClr val="8D5B98"/>
                </a:solidFill>
                <a:effectLst/>
              </a:rPr>
              <a:t> Google		</a:t>
            </a:r>
          </a:p>
          <a:p>
            <a:pPr algn="just">
              <a:buFont typeface="+mj-lt"/>
              <a:buAutoNum type="arabicPeriod"/>
            </a:pPr>
            <a:r>
              <a:rPr lang="en-US" sz="3200" b="0" i="0" dirty="0">
                <a:solidFill>
                  <a:srgbClr val="8D5B98"/>
                </a:solidFill>
                <a:effectLst/>
              </a:rPr>
              <a:t>  Bing</a:t>
            </a:r>
          </a:p>
          <a:p>
            <a:pPr algn="just">
              <a:buFont typeface="+mj-lt"/>
              <a:buAutoNum type="arabicPeriod"/>
            </a:pPr>
            <a:r>
              <a:rPr lang="en-US" sz="3200" b="0" i="0" dirty="0">
                <a:solidFill>
                  <a:srgbClr val="8D5B98"/>
                </a:solidFill>
                <a:effectLst/>
              </a:rPr>
              <a:t>  Yahoo</a:t>
            </a:r>
          </a:p>
        </p:txBody>
      </p:sp>
      <p:sp>
        <p:nvSpPr>
          <p:cNvPr id="8" name="Text Placeholder 7">
            <a:extLst>
              <a:ext uri="{FF2B5EF4-FFF2-40B4-BE49-F238E27FC236}">
                <a16:creationId xmlns:a16="http://schemas.microsoft.com/office/drawing/2014/main" id="{F1FAC1ED-1648-584B-108A-96ED18BDC792}"/>
              </a:ext>
            </a:extLst>
          </p:cNvPr>
          <p:cNvSpPr>
            <a:spLocks noGrp="1"/>
          </p:cNvSpPr>
          <p:nvPr>
            <p:ph type="body" sz="quarter" idx="18"/>
          </p:nvPr>
        </p:nvSpPr>
        <p:spPr>
          <a:xfrm>
            <a:off x="319474" y="309492"/>
            <a:ext cx="11097969" cy="743132"/>
          </a:xfrm>
        </p:spPr>
        <p:txBody>
          <a:bodyPr/>
          <a:lstStyle/>
          <a:p>
            <a:r>
              <a:rPr lang="en-IE" dirty="0">
                <a:solidFill>
                  <a:srgbClr val="8D5B98"/>
                </a:solidFill>
              </a:rPr>
              <a:t>What Search Engine should I use?</a:t>
            </a:r>
            <a:endParaRPr lang="en-RU" dirty="0">
              <a:solidFill>
                <a:srgbClr val="8D5B98"/>
              </a:solidFill>
            </a:endParaRPr>
          </a:p>
        </p:txBody>
      </p:sp>
      <p:sp>
        <p:nvSpPr>
          <p:cNvPr id="2" name="TextBox 1">
            <a:extLst>
              <a:ext uri="{FF2B5EF4-FFF2-40B4-BE49-F238E27FC236}">
                <a16:creationId xmlns:a16="http://schemas.microsoft.com/office/drawing/2014/main" id="{A5B6C8DC-B802-A583-5D6E-66482942D9C4}"/>
              </a:ext>
            </a:extLst>
          </p:cNvPr>
          <p:cNvSpPr txBox="1"/>
          <p:nvPr/>
        </p:nvSpPr>
        <p:spPr>
          <a:xfrm>
            <a:off x="3916441" y="4485790"/>
            <a:ext cx="3022631" cy="1846659"/>
          </a:xfrm>
          <a:prstGeom prst="rect">
            <a:avLst/>
          </a:prstGeom>
          <a:noFill/>
        </p:spPr>
        <p:txBody>
          <a:bodyPr wrap="square" rtlCol="0">
            <a:spAutoFit/>
          </a:bodyPr>
          <a:lstStyle/>
          <a:p>
            <a:pPr algn="l"/>
            <a:r>
              <a:rPr lang="en-US" sz="3200" b="0" i="0" dirty="0">
                <a:solidFill>
                  <a:srgbClr val="F9A169"/>
                </a:solidFill>
                <a:effectLst/>
              </a:rPr>
              <a:t>4. Baidu</a:t>
            </a:r>
          </a:p>
          <a:p>
            <a:pPr algn="l"/>
            <a:r>
              <a:rPr lang="en-US" sz="3200" b="0" i="0" dirty="0">
                <a:solidFill>
                  <a:srgbClr val="F9A169"/>
                </a:solidFill>
                <a:effectLst/>
              </a:rPr>
              <a:t>5. Qihoo360</a:t>
            </a:r>
          </a:p>
          <a:p>
            <a:pPr algn="l"/>
            <a:r>
              <a:rPr lang="en-US" sz="3200" dirty="0">
                <a:solidFill>
                  <a:srgbClr val="F9A169"/>
                </a:solidFill>
              </a:rPr>
              <a:t>6. </a:t>
            </a:r>
            <a:r>
              <a:rPr lang="en-US" sz="3200" b="0" i="0" dirty="0">
                <a:solidFill>
                  <a:srgbClr val="F9A169"/>
                </a:solidFill>
                <a:effectLst/>
              </a:rPr>
              <a:t>Yandex</a:t>
            </a:r>
          </a:p>
          <a:p>
            <a:endParaRPr lang="en-IE" dirty="0"/>
          </a:p>
        </p:txBody>
      </p:sp>
      <p:sp>
        <p:nvSpPr>
          <p:cNvPr id="5" name="TextBox 4">
            <a:extLst>
              <a:ext uri="{FF2B5EF4-FFF2-40B4-BE49-F238E27FC236}">
                <a16:creationId xmlns:a16="http://schemas.microsoft.com/office/drawing/2014/main" id="{EE558B1F-2C1E-CBE5-89F0-03BB94D18594}"/>
              </a:ext>
            </a:extLst>
          </p:cNvPr>
          <p:cNvSpPr txBox="1"/>
          <p:nvPr/>
        </p:nvSpPr>
        <p:spPr>
          <a:xfrm>
            <a:off x="7487739" y="4485790"/>
            <a:ext cx="3022631" cy="1569660"/>
          </a:xfrm>
          <a:prstGeom prst="rect">
            <a:avLst/>
          </a:prstGeom>
          <a:noFill/>
        </p:spPr>
        <p:txBody>
          <a:bodyPr wrap="square" rtlCol="0">
            <a:spAutoFit/>
          </a:bodyPr>
          <a:lstStyle/>
          <a:p>
            <a:pPr algn="l"/>
            <a:r>
              <a:rPr lang="en-US" sz="3200" b="0" i="0" dirty="0">
                <a:solidFill>
                  <a:srgbClr val="0675AD"/>
                </a:solidFill>
                <a:effectLst/>
              </a:rPr>
              <a:t>7. Naver</a:t>
            </a:r>
          </a:p>
          <a:p>
            <a:pPr algn="l"/>
            <a:r>
              <a:rPr lang="en-US" sz="3200" dirty="0">
                <a:solidFill>
                  <a:srgbClr val="0675AD"/>
                </a:solidFill>
              </a:rPr>
              <a:t>8. </a:t>
            </a:r>
            <a:r>
              <a:rPr lang="en-US" sz="3200" b="0" i="0" dirty="0">
                <a:solidFill>
                  <a:srgbClr val="0675AD"/>
                </a:solidFill>
                <a:effectLst/>
              </a:rPr>
              <a:t>DuckDuckGo</a:t>
            </a:r>
          </a:p>
          <a:p>
            <a:pPr algn="l"/>
            <a:r>
              <a:rPr lang="en-US" sz="3200" b="0" i="0" dirty="0">
                <a:solidFill>
                  <a:srgbClr val="0675AD"/>
                </a:solidFill>
                <a:effectLst/>
              </a:rPr>
              <a:t>9. Ask.com</a:t>
            </a:r>
            <a:endParaRPr lang="en-IE" dirty="0">
              <a:solidFill>
                <a:srgbClr val="0675AD"/>
              </a:solidFill>
            </a:endParaRPr>
          </a:p>
        </p:txBody>
      </p:sp>
    </p:spTree>
    <p:extLst>
      <p:ext uri="{BB962C8B-B14F-4D97-AF65-F5344CB8AC3E}">
        <p14:creationId xmlns:p14="http://schemas.microsoft.com/office/powerpoint/2010/main" val="575210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180975" y="964096"/>
            <a:ext cx="11242870" cy="4718351"/>
          </a:xfrm>
        </p:spPr>
        <p:txBody>
          <a:bodyPr/>
          <a:lstStyle/>
          <a:p>
            <a:pPr algn="just">
              <a:lnSpc>
                <a:spcPct val="150000"/>
              </a:lnSpc>
            </a:pPr>
            <a:r>
              <a:rPr lang="en-IE" sz="2000" dirty="0">
                <a:solidFill>
                  <a:srgbClr val="8D5B98"/>
                </a:solidFill>
              </a:rPr>
              <a:t>3. Utilise search engine categories</a:t>
            </a:r>
            <a:r>
              <a:rPr lang="en-IE" sz="2000" dirty="0">
                <a:solidFill>
                  <a:schemeClr val="tx1"/>
                </a:solidFill>
              </a:rPr>
              <a:t>: Google has many different categories under </a:t>
            </a:r>
          </a:p>
          <a:p>
            <a:pPr algn="just">
              <a:lnSpc>
                <a:spcPct val="150000"/>
              </a:lnSpc>
            </a:pPr>
            <a:r>
              <a:rPr lang="en-IE" sz="2000" dirty="0">
                <a:solidFill>
                  <a:schemeClr val="tx1"/>
                </a:solidFill>
              </a:rPr>
              <a:t>the search bar such as maps, videos, shopping, images and more. You can use Google Image search to upload an image and find a match for the image. Google also offers a search engine called Google Scholar to generate scholarly articles including academic journals and books which can be very handy in an educational situation.</a:t>
            </a:r>
          </a:p>
          <a:p>
            <a:pPr algn="just">
              <a:lnSpc>
                <a:spcPct val="150000"/>
              </a:lnSpc>
            </a:pPr>
            <a:r>
              <a:rPr lang="en-IE" sz="2000" dirty="0">
                <a:solidFill>
                  <a:schemeClr val="tx1"/>
                </a:solidFill>
              </a:rPr>
              <a:t>Yahoo Shopping is another useful search engine tool which compares prices for you if you are online shopping so you can get the best price without searching the internet for hours</a:t>
            </a:r>
            <a:r>
              <a:rPr lang="en-IE" sz="2000" dirty="0">
                <a:solidFill>
                  <a:srgbClr val="8D5B98"/>
                </a:solidFill>
              </a:rPr>
              <a:t>.</a:t>
            </a:r>
          </a:p>
          <a:p>
            <a:pPr algn="just">
              <a:lnSpc>
                <a:spcPct val="150000"/>
              </a:lnSpc>
            </a:pPr>
            <a:r>
              <a:rPr lang="en-IE" sz="2000" dirty="0">
                <a:solidFill>
                  <a:srgbClr val="8D5B98"/>
                </a:solidFill>
              </a:rPr>
              <a:t>4. Consider using search functions</a:t>
            </a:r>
            <a:r>
              <a:rPr lang="en-IE" sz="2000" dirty="0">
                <a:solidFill>
                  <a:schemeClr val="tx1"/>
                </a:solidFill>
              </a:rPr>
              <a:t>: These are certain things you can add to or remove from your search to make it even more specific. There are many search functions out there but the next slide will outline two useful functions you can try.</a:t>
            </a:r>
          </a:p>
          <a:p>
            <a:pPr marL="457200" indent="-457200">
              <a:buAutoNum type="arabicPeriod"/>
            </a:pPr>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180976" y="309563"/>
            <a:ext cx="11201400" cy="654533"/>
          </a:xfrm>
        </p:spPr>
        <p:txBody>
          <a:bodyPr>
            <a:normAutofit/>
          </a:bodyPr>
          <a:lstStyle/>
          <a:p>
            <a:r>
              <a:rPr lang="en-IE" sz="3200" dirty="0">
                <a:solidFill>
                  <a:srgbClr val="8D5B98"/>
                </a:solidFill>
              </a:rPr>
              <a:t>4 Tips To Boost Your Internet Search	</a:t>
            </a:r>
          </a:p>
        </p:txBody>
      </p:sp>
    </p:spTree>
    <p:extLst>
      <p:ext uri="{BB962C8B-B14F-4D97-AF65-F5344CB8AC3E}">
        <p14:creationId xmlns:p14="http://schemas.microsoft.com/office/powerpoint/2010/main" val="2634005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9" descr="Logo&#10;&#10;Description automatically generated">
            <a:extLst>
              <a:ext uri="{FF2B5EF4-FFF2-40B4-BE49-F238E27FC236}">
                <a16:creationId xmlns:a16="http://schemas.microsoft.com/office/drawing/2014/main" id="{4469D0B6-8F1A-3A9D-B9C3-B79EE84828A9}"/>
              </a:ext>
            </a:extLst>
          </p:cNvPr>
          <p:cNvPicPr>
            <a:picLocks noChangeAspect="1"/>
          </p:cNvPicPr>
          <p:nvPr/>
        </p:nvPicPr>
        <p:blipFill>
          <a:blip r:embed="rId2"/>
          <a:srcRect l="23505" r="23505"/>
          <a:stretch>
            <a:fillRect/>
          </a:stretch>
        </p:blipFill>
        <p:spPr>
          <a:xfrm>
            <a:off x="614363" y="560031"/>
            <a:ext cx="3263900" cy="3079750"/>
          </a:xfrm>
          <a:prstGeom prst="rect">
            <a:avLst/>
          </a:prstGeom>
        </p:spPr>
      </p:pic>
      <p:sp>
        <p:nvSpPr>
          <p:cNvPr id="5" name="Text Placeholder 4">
            <a:extLst>
              <a:ext uri="{FF2B5EF4-FFF2-40B4-BE49-F238E27FC236}">
                <a16:creationId xmlns:a16="http://schemas.microsoft.com/office/drawing/2014/main" id="{B7F85055-5EA8-4182-8BCC-001B46E55AAC}"/>
              </a:ext>
            </a:extLst>
          </p:cNvPr>
          <p:cNvSpPr>
            <a:spLocks noGrp="1"/>
          </p:cNvSpPr>
          <p:nvPr>
            <p:ph type="body" sz="quarter" idx="16"/>
          </p:nvPr>
        </p:nvSpPr>
        <p:spPr>
          <a:xfrm>
            <a:off x="614362" y="3640207"/>
            <a:ext cx="3334725" cy="3217793"/>
          </a:xfrm>
          <a:solidFill>
            <a:srgbClr val="8D5B98"/>
          </a:solidFill>
        </p:spPr>
        <p:txBody>
          <a:bodyPr/>
          <a:lstStyle/>
          <a:p>
            <a:r>
              <a:rPr lang="en-US" sz="2200" b="0" i="0" dirty="0">
                <a:effectLst/>
              </a:rPr>
              <a:t>Google is one of the most obvious international search engines, but when it comes to producing content for other countries, there are still some important steps to take. </a:t>
            </a:r>
          </a:p>
          <a:p>
            <a:pPr algn="l"/>
            <a:r>
              <a:rPr lang="en-US" sz="2200" dirty="0"/>
              <a:t>Website link: </a:t>
            </a:r>
            <a:r>
              <a:rPr lang="en-US" sz="2200" dirty="0">
                <a:solidFill>
                  <a:srgbClr val="F9A169"/>
                </a:solidFill>
                <a:hlinkClick r:id="rId3">
                  <a:extLst>
                    <a:ext uri="{A12FA001-AC4F-418D-AE19-62706E023703}">
                      <ahyp:hlinkClr xmlns:ahyp="http://schemas.microsoft.com/office/drawing/2018/hyperlinkcolor" val="tx"/>
                    </a:ext>
                  </a:extLst>
                </a:hlinkClick>
              </a:rPr>
              <a:t>https://google.com/</a:t>
            </a:r>
            <a:endParaRPr lang="en-US" sz="2200" dirty="0">
              <a:solidFill>
                <a:srgbClr val="F9A169"/>
              </a:solidFill>
            </a:endParaRPr>
          </a:p>
          <a:p>
            <a:pPr algn="l"/>
            <a:endParaRPr lang="en-IE" sz="2200" dirty="0"/>
          </a:p>
        </p:txBody>
      </p:sp>
      <p:sp>
        <p:nvSpPr>
          <p:cNvPr id="6" name="Text Placeholder 5">
            <a:extLst>
              <a:ext uri="{FF2B5EF4-FFF2-40B4-BE49-F238E27FC236}">
                <a16:creationId xmlns:a16="http://schemas.microsoft.com/office/drawing/2014/main" id="{ABFD9850-358F-42CD-AC73-370E3C7CB4FD}"/>
              </a:ext>
            </a:extLst>
          </p:cNvPr>
          <p:cNvSpPr>
            <a:spLocks noGrp="1"/>
          </p:cNvSpPr>
          <p:nvPr>
            <p:ph type="body" sz="quarter" idx="27"/>
          </p:nvPr>
        </p:nvSpPr>
        <p:spPr>
          <a:xfrm>
            <a:off x="4506913" y="3640208"/>
            <a:ext cx="3263900" cy="3217792"/>
          </a:xfrm>
          <a:solidFill>
            <a:srgbClr val="8D5B98"/>
          </a:solidFill>
        </p:spPr>
        <p:txBody>
          <a:bodyPr/>
          <a:lstStyle/>
          <a:p>
            <a:r>
              <a:rPr lang="en-US" sz="2200" b="0" i="0" dirty="0">
                <a:effectLst/>
              </a:rPr>
              <a:t>Bing is the second-most popular search engine in the US. On a global scale it has also earned a position as the second-largest of the international search engines.</a:t>
            </a:r>
          </a:p>
          <a:p>
            <a:pPr algn="l"/>
            <a:r>
              <a:rPr lang="en-US" sz="2200" dirty="0"/>
              <a:t>Website link: </a:t>
            </a:r>
            <a:r>
              <a:rPr lang="en-US" sz="2200" dirty="0">
                <a:solidFill>
                  <a:srgbClr val="F9A169"/>
                </a:solidFill>
                <a:hlinkClick r:id="rId4">
                  <a:extLst>
                    <a:ext uri="{A12FA001-AC4F-418D-AE19-62706E023703}">
                      <ahyp:hlinkClr xmlns:ahyp="http://schemas.microsoft.com/office/drawing/2018/hyperlinkcolor" val="tx"/>
                    </a:ext>
                  </a:extLst>
                </a:hlinkClick>
              </a:rPr>
              <a:t>https://bing.com/</a:t>
            </a:r>
            <a:endParaRPr lang="en-US" sz="2200" dirty="0">
              <a:solidFill>
                <a:srgbClr val="F9A169"/>
              </a:solidFill>
            </a:endParaRPr>
          </a:p>
          <a:p>
            <a:pPr algn="l"/>
            <a:endParaRPr lang="en-IE" sz="2200" dirty="0"/>
          </a:p>
          <a:p>
            <a:pPr algn="l"/>
            <a:endParaRPr lang="en-US" sz="2200" b="0" i="0" dirty="0">
              <a:effectLst/>
            </a:endParaRPr>
          </a:p>
        </p:txBody>
      </p:sp>
      <p:sp>
        <p:nvSpPr>
          <p:cNvPr id="7" name="Text Placeholder 6">
            <a:extLst>
              <a:ext uri="{FF2B5EF4-FFF2-40B4-BE49-F238E27FC236}">
                <a16:creationId xmlns:a16="http://schemas.microsoft.com/office/drawing/2014/main" id="{B976F9A6-6395-42BD-B000-C22023624F7A}"/>
              </a:ext>
            </a:extLst>
          </p:cNvPr>
          <p:cNvSpPr>
            <a:spLocks noGrp="1"/>
          </p:cNvSpPr>
          <p:nvPr>
            <p:ph type="body" sz="quarter" idx="28"/>
          </p:nvPr>
        </p:nvSpPr>
        <p:spPr>
          <a:xfrm>
            <a:off x="8328638" y="3640208"/>
            <a:ext cx="3263900" cy="3217792"/>
          </a:xfrm>
          <a:solidFill>
            <a:srgbClr val="8D5B98"/>
          </a:solidFill>
        </p:spPr>
        <p:txBody>
          <a:bodyPr/>
          <a:lstStyle/>
          <a:p>
            <a:r>
              <a:rPr lang="en-US" sz="2200" b="0" i="0" dirty="0">
                <a:effectLst/>
              </a:rPr>
              <a:t>Yahoo is the third largest search engine in the US, commanding </a:t>
            </a:r>
            <a:r>
              <a:rPr lang="en-US" sz="2200" b="0" i="0" u="none" strike="noStrike" dirty="0">
                <a:effectLst/>
              </a:rPr>
              <a:t>about 12% of search</a:t>
            </a:r>
            <a:r>
              <a:rPr lang="hr-BA" sz="2200" b="0" i="0" u="none" strike="noStrike" dirty="0">
                <a:effectLst/>
              </a:rPr>
              <a:t>es</a:t>
            </a:r>
            <a:r>
              <a:rPr lang="en-US" sz="2200" b="0" i="0" dirty="0">
                <a:effectLst/>
              </a:rPr>
              <a:t>, resulting in millions of opportunities to engage customers.</a:t>
            </a:r>
          </a:p>
          <a:p>
            <a:pPr algn="l"/>
            <a:endParaRPr lang="en-US" sz="1200" dirty="0"/>
          </a:p>
          <a:p>
            <a:pPr algn="l"/>
            <a:r>
              <a:rPr lang="en-US" sz="2200" dirty="0"/>
              <a:t>Website link: </a:t>
            </a:r>
            <a:r>
              <a:rPr lang="en-US" sz="2200" dirty="0">
                <a:solidFill>
                  <a:srgbClr val="F9A169"/>
                </a:solidFill>
                <a:hlinkClick r:id="rId5">
                  <a:extLst>
                    <a:ext uri="{A12FA001-AC4F-418D-AE19-62706E023703}">
                      <ahyp:hlinkClr xmlns:ahyp="http://schemas.microsoft.com/office/drawing/2018/hyperlinkcolor" val="tx"/>
                    </a:ext>
                  </a:extLst>
                </a:hlinkClick>
              </a:rPr>
              <a:t>https://yahoo.com/</a:t>
            </a:r>
            <a:endParaRPr lang="en-US" sz="2200" dirty="0">
              <a:solidFill>
                <a:srgbClr val="F9A169"/>
              </a:solidFill>
            </a:endParaRPr>
          </a:p>
          <a:p>
            <a:pPr algn="l"/>
            <a:endParaRPr lang="en-IE" sz="2200" dirty="0"/>
          </a:p>
          <a:p>
            <a:pPr algn="l"/>
            <a:endParaRPr lang="en-IE" sz="2200" dirty="0"/>
          </a:p>
        </p:txBody>
      </p:sp>
      <p:sp>
        <p:nvSpPr>
          <p:cNvPr id="8" name="TextBox 7">
            <a:extLst>
              <a:ext uri="{FF2B5EF4-FFF2-40B4-BE49-F238E27FC236}">
                <a16:creationId xmlns:a16="http://schemas.microsoft.com/office/drawing/2014/main" id="{F0A57018-3C21-4552-B8FC-3F074D1EECB6}"/>
              </a:ext>
            </a:extLst>
          </p:cNvPr>
          <p:cNvSpPr txBox="1"/>
          <p:nvPr/>
        </p:nvSpPr>
        <p:spPr>
          <a:xfrm>
            <a:off x="614363" y="346229"/>
            <a:ext cx="10305171" cy="707886"/>
          </a:xfrm>
          <a:prstGeom prst="rect">
            <a:avLst/>
          </a:prstGeom>
          <a:noFill/>
        </p:spPr>
        <p:txBody>
          <a:bodyPr wrap="square" rtlCol="0">
            <a:spAutoFit/>
          </a:bodyPr>
          <a:lstStyle/>
          <a:p>
            <a:r>
              <a:rPr lang="en-IE" sz="4000" b="1" i="0" dirty="0">
                <a:solidFill>
                  <a:srgbClr val="8D5B98"/>
                </a:solidFill>
                <a:effectLst/>
              </a:rPr>
              <a:t>List of search engines</a:t>
            </a:r>
          </a:p>
        </p:txBody>
      </p:sp>
      <p:pic>
        <p:nvPicPr>
          <p:cNvPr id="23" name="Picture Placeholder 21" descr="A picture containing text, clipart&#10;&#10;Description automatically generated">
            <a:extLst>
              <a:ext uri="{FF2B5EF4-FFF2-40B4-BE49-F238E27FC236}">
                <a16:creationId xmlns:a16="http://schemas.microsoft.com/office/drawing/2014/main" id="{5F037052-31E9-38EC-36BC-72C9DC9C9F69}"/>
              </a:ext>
            </a:extLst>
          </p:cNvPr>
          <p:cNvPicPr>
            <a:picLocks noChangeAspect="1"/>
          </p:cNvPicPr>
          <p:nvPr/>
        </p:nvPicPr>
        <p:blipFill rotWithShape="1">
          <a:blip r:embed="rId6"/>
          <a:srcRect t="-72793" b="-72793"/>
          <a:stretch/>
        </p:blipFill>
        <p:spPr>
          <a:xfrm>
            <a:off x="4506913" y="560031"/>
            <a:ext cx="3263900" cy="3079750"/>
          </a:xfrm>
          <a:prstGeom prst="rect">
            <a:avLst/>
          </a:prstGeom>
        </p:spPr>
      </p:pic>
      <p:pic>
        <p:nvPicPr>
          <p:cNvPr id="24" name="Picture Placeholder 19" descr="Logo&#10;&#10;Description automatically generated">
            <a:extLst>
              <a:ext uri="{FF2B5EF4-FFF2-40B4-BE49-F238E27FC236}">
                <a16:creationId xmlns:a16="http://schemas.microsoft.com/office/drawing/2014/main" id="{559F1571-B5AB-4D74-015B-7AB558C1D03F}"/>
              </a:ext>
            </a:extLst>
          </p:cNvPr>
          <p:cNvPicPr>
            <a:picLocks noChangeAspect="1"/>
          </p:cNvPicPr>
          <p:nvPr/>
        </p:nvPicPr>
        <p:blipFill rotWithShape="1">
          <a:blip r:embed="rId7"/>
          <a:srcRect t="-33874" b="-33874"/>
          <a:stretch/>
        </p:blipFill>
        <p:spPr>
          <a:xfrm>
            <a:off x="8328025" y="560031"/>
            <a:ext cx="3263900" cy="3079750"/>
          </a:xfrm>
          <a:prstGeom prst="rect">
            <a:avLst/>
          </a:prstGeom>
        </p:spPr>
      </p:pic>
    </p:spTree>
    <p:extLst>
      <p:ext uri="{BB962C8B-B14F-4D97-AF65-F5344CB8AC3E}">
        <p14:creationId xmlns:p14="http://schemas.microsoft.com/office/powerpoint/2010/main" val="741280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7F85055-5EA8-4182-8BCC-001B46E55AAC}"/>
              </a:ext>
            </a:extLst>
          </p:cNvPr>
          <p:cNvSpPr>
            <a:spLocks noGrp="1"/>
          </p:cNvSpPr>
          <p:nvPr>
            <p:ph type="body" sz="quarter" idx="16"/>
          </p:nvPr>
        </p:nvSpPr>
        <p:spPr>
          <a:xfrm>
            <a:off x="614363" y="3640207"/>
            <a:ext cx="3263900" cy="3217793"/>
          </a:xfrm>
          <a:solidFill>
            <a:srgbClr val="8D5B98"/>
          </a:solidFill>
        </p:spPr>
        <p:txBody>
          <a:bodyPr/>
          <a:lstStyle/>
          <a:p>
            <a:pPr algn="l"/>
            <a:r>
              <a:rPr lang="en-US" sz="2200" b="0" i="0" dirty="0">
                <a:effectLst/>
              </a:rPr>
              <a:t>The #1 search engine in China, Baidu, is the third most popular search engine worldwide, receiving roughly 60% of domestic search traffic.</a:t>
            </a:r>
          </a:p>
          <a:p>
            <a:pPr algn="l"/>
            <a:endParaRPr lang="en-US" sz="2200" dirty="0"/>
          </a:p>
          <a:p>
            <a:pPr algn="l"/>
            <a:r>
              <a:rPr lang="en-US" sz="2200" dirty="0"/>
              <a:t>Website link:</a:t>
            </a:r>
            <a:r>
              <a:rPr lang="en-US" sz="2200" b="0" i="0" dirty="0">
                <a:effectLst/>
              </a:rPr>
              <a:t> </a:t>
            </a:r>
          </a:p>
          <a:p>
            <a:pPr algn="l"/>
            <a:r>
              <a:rPr lang="en-IE" sz="2200" dirty="0">
                <a:solidFill>
                  <a:srgbClr val="F9A169"/>
                </a:solidFill>
                <a:hlinkClick r:id="rId2">
                  <a:extLst>
                    <a:ext uri="{A12FA001-AC4F-418D-AE19-62706E023703}">
                      <ahyp:hlinkClr xmlns:ahyp="http://schemas.microsoft.com/office/drawing/2018/hyperlinkcolor" val="tx"/>
                    </a:ext>
                  </a:extLst>
                </a:hlinkClick>
              </a:rPr>
              <a:t>https://www.baidu.com/</a:t>
            </a:r>
            <a:endParaRPr lang="en-US" sz="2200" dirty="0">
              <a:solidFill>
                <a:srgbClr val="F9A169"/>
              </a:solidFill>
            </a:endParaRPr>
          </a:p>
          <a:p>
            <a:pPr algn="l"/>
            <a:endParaRPr lang="en-IE" sz="2200" dirty="0"/>
          </a:p>
        </p:txBody>
      </p:sp>
      <p:sp>
        <p:nvSpPr>
          <p:cNvPr id="6" name="Text Placeholder 5">
            <a:extLst>
              <a:ext uri="{FF2B5EF4-FFF2-40B4-BE49-F238E27FC236}">
                <a16:creationId xmlns:a16="http://schemas.microsoft.com/office/drawing/2014/main" id="{ABFD9850-358F-42CD-AC73-370E3C7CB4FD}"/>
              </a:ext>
            </a:extLst>
          </p:cNvPr>
          <p:cNvSpPr>
            <a:spLocks noGrp="1"/>
          </p:cNvSpPr>
          <p:nvPr>
            <p:ph type="body" sz="quarter" idx="27"/>
          </p:nvPr>
        </p:nvSpPr>
        <p:spPr>
          <a:xfrm>
            <a:off x="4506913" y="3640208"/>
            <a:ext cx="3263900" cy="3217792"/>
          </a:xfrm>
          <a:solidFill>
            <a:srgbClr val="8D5B98"/>
          </a:solidFill>
        </p:spPr>
        <p:txBody>
          <a:bodyPr/>
          <a:lstStyle/>
          <a:p>
            <a:pPr algn="l"/>
            <a:r>
              <a:rPr lang="en-US" sz="2200" b="0" i="0" dirty="0">
                <a:effectLst/>
              </a:rPr>
              <a:t>Yandex remains the dominant international search engine in Russia and surrounding countries, although Google continues to try and secure this position for themselves.</a:t>
            </a:r>
          </a:p>
          <a:p>
            <a:pPr algn="l"/>
            <a:endParaRPr lang="en-US" sz="100" dirty="0"/>
          </a:p>
          <a:p>
            <a:pPr algn="l"/>
            <a:r>
              <a:rPr lang="en-US" sz="2200" b="0" i="0" dirty="0">
                <a:effectLst/>
              </a:rPr>
              <a:t>Website link:</a:t>
            </a:r>
            <a:endParaRPr lang="en-US" sz="1600" dirty="0">
              <a:solidFill>
                <a:srgbClr val="666666"/>
              </a:solidFill>
              <a:latin typeface="Roboto" panose="02000000000000000000" pitchFamily="2" charset="0"/>
            </a:endParaRPr>
          </a:p>
          <a:p>
            <a:pPr algn="l"/>
            <a:r>
              <a:rPr lang="en-IE" sz="2200" dirty="0">
                <a:solidFill>
                  <a:srgbClr val="F9A169"/>
                </a:solidFill>
                <a:hlinkClick r:id="rId3">
                  <a:extLst>
                    <a:ext uri="{A12FA001-AC4F-418D-AE19-62706E023703}">
                      <ahyp:hlinkClr xmlns:ahyp="http://schemas.microsoft.com/office/drawing/2018/hyperlinkcolor" val="tx"/>
                    </a:ext>
                  </a:extLst>
                </a:hlinkClick>
              </a:rPr>
              <a:t>https://yandex.com/</a:t>
            </a:r>
            <a:endParaRPr lang="en-US" sz="1600" dirty="0">
              <a:solidFill>
                <a:srgbClr val="F9A169"/>
              </a:solidFill>
              <a:latin typeface="Roboto" panose="02000000000000000000" pitchFamily="2" charset="0"/>
            </a:endParaRPr>
          </a:p>
          <a:p>
            <a:pPr algn="l"/>
            <a:endParaRPr lang="en-IE" sz="2200" dirty="0"/>
          </a:p>
        </p:txBody>
      </p:sp>
      <p:sp>
        <p:nvSpPr>
          <p:cNvPr id="7" name="Text Placeholder 6">
            <a:extLst>
              <a:ext uri="{FF2B5EF4-FFF2-40B4-BE49-F238E27FC236}">
                <a16:creationId xmlns:a16="http://schemas.microsoft.com/office/drawing/2014/main" id="{B976F9A6-6395-42BD-B000-C22023624F7A}"/>
              </a:ext>
            </a:extLst>
          </p:cNvPr>
          <p:cNvSpPr>
            <a:spLocks noGrp="1"/>
          </p:cNvSpPr>
          <p:nvPr>
            <p:ph type="body" sz="quarter" idx="28"/>
          </p:nvPr>
        </p:nvSpPr>
        <p:spPr>
          <a:xfrm>
            <a:off x="8328638" y="3640208"/>
            <a:ext cx="3263900" cy="3217792"/>
          </a:xfrm>
          <a:solidFill>
            <a:srgbClr val="8D5B98"/>
          </a:solidFill>
        </p:spPr>
        <p:txBody>
          <a:bodyPr/>
          <a:lstStyle/>
          <a:p>
            <a:pPr algn="l"/>
            <a:r>
              <a:rPr lang="en-US" sz="2200" b="0" i="0" dirty="0">
                <a:effectLst/>
              </a:rPr>
              <a:t>DuckDuckGo is a unique international search engine because it does not store any user information. It shows the same results to all users regardless of search history or location. </a:t>
            </a:r>
            <a:endParaRPr lang="en-US" sz="3600" dirty="0"/>
          </a:p>
          <a:p>
            <a:pPr algn="l"/>
            <a:endParaRPr lang="en-US" sz="100" dirty="0"/>
          </a:p>
          <a:p>
            <a:pPr algn="l"/>
            <a:r>
              <a:rPr lang="en-US" sz="2200" b="0" i="0" dirty="0">
                <a:effectLst/>
              </a:rPr>
              <a:t>Website link:</a:t>
            </a:r>
          </a:p>
          <a:p>
            <a:pPr algn="l"/>
            <a:r>
              <a:rPr lang="en-IE" sz="2200" dirty="0">
                <a:solidFill>
                  <a:srgbClr val="F9A169"/>
                </a:solidFill>
                <a:hlinkClick r:id="rId4">
                  <a:extLst>
                    <a:ext uri="{A12FA001-AC4F-418D-AE19-62706E023703}">
                      <ahyp:hlinkClr xmlns:ahyp="http://schemas.microsoft.com/office/drawing/2018/hyperlinkcolor" val="tx"/>
                    </a:ext>
                  </a:extLst>
                </a:hlinkClick>
              </a:rPr>
              <a:t>https://duckduckgo.com/</a:t>
            </a:r>
            <a:endParaRPr lang="en-US" sz="2200" dirty="0">
              <a:solidFill>
                <a:srgbClr val="F9A169"/>
              </a:solidFill>
            </a:endParaRPr>
          </a:p>
          <a:p>
            <a:pPr algn="l"/>
            <a:endParaRPr lang="en-IE" sz="2200" dirty="0"/>
          </a:p>
        </p:txBody>
      </p:sp>
      <p:sp>
        <p:nvSpPr>
          <p:cNvPr id="8" name="TextBox 7">
            <a:extLst>
              <a:ext uri="{FF2B5EF4-FFF2-40B4-BE49-F238E27FC236}">
                <a16:creationId xmlns:a16="http://schemas.microsoft.com/office/drawing/2014/main" id="{F0A57018-3C21-4552-B8FC-3F074D1EECB6}"/>
              </a:ext>
            </a:extLst>
          </p:cNvPr>
          <p:cNvSpPr txBox="1"/>
          <p:nvPr/>
        </p:nvSpPr>
        <p:spPr>
          <a:xfrm>
            <a:off x="614363" y="346229"/>
            <a:ext cx="10305171" cy="707886"/>
          </a:xfrm>
          <a:prstGeom prst="rect">
            <a:avLst/>
          </a:prstGeom>
          <a:noFill/>
        </p:spPr>
        <p:txBody>
          <a:bodyPr wrap="square" rtlCol="0">
            <a:spAutoFit/>
          </a:bodyPr>
          <a:lstStyle/>
          <a:p>
            <a:r>
              <a:rPr lang="en-IE" sz="4000" b="1" i="0" dirty="0">
                <a:solidFill>
                  <a:srgbClr val="8D5B98"/>
                </a:solidFill>
                <a:effectLst/>
              </a:rPr>
              <a:t>List of search engines</a:t>
            </a:r>
          </a:p>
        </p:txBody>
      </p:sp>
      <p:pic>
        <p:nvPicPr>
          <p:cNvPr id="14" name="Picture Placeholder 13" descr="Icon&#10;&#10;Description automatically generated">
            <a:extLst>
              <a:ext uri="{FF2B5EF4-FFF2-40B4-BE49-F238E27FC236}">
                <a16:creationId xmlns:a16="http://schemas.microsoft.com/office/drawing/2014/main" id="{ABEAED99-C54C-4ACE-A83A-8DBC276CC116}"/>
              </a:ext>
            </a:extLst>
          </p:cNvPr>
          <p:cNvPicPr>
            <a:picLocks noGrp="1" noChangeAspect="1"/>
          </p:cNvPicPr>
          <p:nvPr>
            <p:ph type="pic" sz="quarter" idx="19"/>
          </p:nvPr>
        </p:nvPicPr>
        <p:blipFill rotWithShape="1">
          <a:blip r:embed="rId5"/>
          <a:srcRect t="-88297" b="-88297"/>
          <a:stretch/>
        </p:blipFill>
        <p:spPr>
          <a:xfrm>
            <a:off x="614363" y="349250"/>
            <a:ext cx="3263900" cy="3079750"/>
          </a:xfrm>
        </p:spPr>
      </p:pic>
      <p:pic>
        <p:nvPicPr>
          <p:cNvPr id="16" name="Picture Placeholder 15" descr="Logo, company name&#10;&#10;Description automatically generated">
            <a:extLst>
              <a:ext uri="{FF2B5EF4-FFF2-40B4-BE49-F238E27FC236}">
                <a16:creationId xmlns:a16="http://schemas.microsoft.com/office/drawing/2014/main" id="{7AD7BDD6-4DE4-413A-9D6C-309AF342EB2D}"/>
              </a:ext>
            </a:extLst>
          </p:cNvPr>
          <p:cNvPicPr>
            <a:picLocks noGrp="1" noChangeAspect="1"/>
          </p:cNvPicPr>
          <p:nvPr>
            <p:ph type="pic" sz="quarter" idx="26"/>
          </p:nvPr>
        </p:nvPicPr>
        <p:blipFill rotWithShape="1">
          <a:blip r:embed="rId6"/>
          <a:srcRect t="-40233" b="-40233"/>
          <a:stretch/>
        </p:blipFill>
        <p:spPr/>
      </p:pic>
      <p:pic>
        <p:nvPicPr>
          <p:cNvPr id="18" name="Picture Placeholder 17" descr="Logo&#10;&#10;Description automatically generated with medium confidence">
            <a:extLst>
              <a:ext uri="{FF2B5EF4-FFF2-40B4-BE49-F238E27FC236}">
                <a16:creationId xmlns:a16="http://schemas.microsoft.com/office/drawing/2014/main" id="{F03A9AD0-6DF2-4BA6-8918-D3475DBB6DD4}"/>
              </a:ext>
            </a:extLst>
          </p:cNvPr>
          <p:cNvPicPr>
            <a:picLocks noGrp="1" noChangeAspect="1"/>
          </p:cNvPicPr>
          <p:nvPr>
            <p:ph type="pic" sz="quarter" idx="25"/>
          </p:nvPr>
        </p:nvPicPr>
        <p:blipFill rotWithShape="1">
          <a:blip r:embed="rId7"/>
          <a:srcRect t="-63230" b="-63230"/>
          <a:stretch/>
        </p:blipFill>
        <p:spPr/>
      </p:pic>
    </p:spTree>
    <p:extLst>
      <p:ext uri="{BB962C8B-B14F-4D97-AF65-F5344CB8AC3E}">
        <p14:creationId xmlns:p14="http://schemas.microsoft.com/office/powerpoint/2010/main" val="23664889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715BC2-436D-3A6E-94A0-AE3CAB64910F}"/>
              </a:ext>
            </a:extLst>
          </p:cNvPr>
          <p:cNvSpPr>
            <a:spLocks noGrp="1"/>
          </p:cNvSpPr>
          <p:nvPr>
            <p:ph type="body" sz="quarter" idx="16"/>
          </p:nvPr>
        </p:nvSpPr>
        <p:spPr>
          <a:xfrm>
            <a:off x="393584" y="1307214"/>
            <a:ext cx="11102510" cy="4986706"/>
          </a:xfrm>
        </p:spPr>
        <p:txBody>
          <a:bodyPr/>
          <a:lstStyle/>
          <a:p>
            <a:pPr algn="just">
              <a:lnSpc>
                <a:spcPct val="150000"/>
              </a:lnSpc>
            </a:pPr>
            <a:r>
              <a:rPr lang="en-US" i="0" dirty="0">
                <a:solidFill>
                  <a:srgbClr val="333333"/>
                </a:solidFill>
                <a:effectLst/>
              </a:rPr>
              <a:t>The translation process can often be somewhat tedious - sometimes </a:t>
            </a:r>
          </a:p>
          <a:p>
            <a:pPr algn="just">
              <a:lnSpc>
                <a:spcPct val="150000"/>
              </a:lnSpc>
            </a:pPr>
            <a:r>
              <a:rPr lang="en-US" i="0" dirty="0">
                <a:solidFill>
                  <a:srgbClr val="333333"/>
                </a:solidFill>
                <a:effectLst/>
              </a:rPr>
              <a:t>covering a multitude of topics, requiring extensive research and contextual </a:t>
            </a:r>
          </a:p>
          <a:p>
            <a:pPr algn="just">
              <a:lnSpc>
                <a:spcPct val="150000"/>
              </a:lnSpc>
            </a:pPr>
            <a:r>
              <a:rPr lang="en-US" i="0" dirty="0">
                <a:solidFill>
                  <a:srgbClr val="333333"/>
                </a:solidFill>
                <a:effectLst/>
              </a:rPr>
              <a:t>knowledge. Fortunately, the digital revolution triggered the creation of tools, software and resources that helps ease the burden of translation and improve efficiency, consistency and quality. Below is a list of translation tools that are recommended by translators, click on their name to link to the webpage:</a:t>
            </a:r>
          </a:p>
          <a:p>
            <a:pPr marL="342900" indent="-342900" algn="just">
              <a:lnSpc>
                <a:spcPct val="150000"/>
              </a:lnSpc>
              <a:buFont typeface="Arial" panose="020B0604020202020204" pitchFamily="34" charset="0"/>
              <a:buChar char="•"/>
            </a:pPr>
            <a:r>
              <a:rPr lang="en-IE" i="0" dirty="0">
                <a:solidFill>
                  <a:srgbClr val="8D5B98"/>
                </a:solidFill>
                <a:effectLst/>
                <a:hlinkClick r:id="rId2">
                  <a:extLst>
                    <a:ext uri="{A12FA001-AC4F-418D-AE19-62706E023703}">
                      <ahyp:hlinkClr xmlns:ahyp="http://schemas.microsoft.com/office/drawing/2018/hyperlinkcolor" val="tx"/>
                    </a:ext>
                  </a:extLst>
                </a:hlinkClick>
              </a:rPr>
              <a:t>Linguee</a:t>
            </a:r>
            <a:endParaRPr lang="en-IE" i="0" dirty="0">
              <a:solidFill>
                <a:srgbClr val="8D5B98"/>
              </a:solidFill>
              <a:effectLst/>
            </a:endParaRPr>
          </a:p>
          <a:p>
            <a:pPr marL="342900" indent="-342900" algn="just">
              <a:lnSpc>
                <a:spcPct val="150000"/>
              </a:lnSpc>
              <a:buFont typeface="Arial" panose="020B0604020202020204" pitchFamily="34" charset="0"/>
              <a:buChar char="•"/>
            </a:pPr>
            <a:r>
              <a:rPr lang="hr-BA" dirty="0">
                <a:solidFill>
                  <a:srgbClr val="8D5B98"/>
                </a:solidFill>
                <a:hlinkClick r:id="rId3">
                  <a:extLst>
                    <a:ext uri="{A12FA001-AC4F-418D-AE19-62706E023703}">
                      <ahyp:hlinkClr xmlns:ahyp="http://schemas.microsoft.com/office/drawing/2018/hyperlinkcolor" val="tx"/>
                    </a:ext>
                  </a:extLst>
                </a:hlinkClick>
              </a:rPr>
              <a:t>Reverso</a:t>
            </a:r>
            <a:endParaRPr lang="hr-BA" dirty="0">
              <a:solidFill>
                <a:srgbClr val="8D5B98"/>
              </a:solidFill>
            </a:endParaRPr>
          </a:p>
          <a:p>
            <a:pPr marL="342900" indent="-342900" algn="just">
              <a:lnSpc>
                <a:spcPct val="150000"/>
              </a:lnSpc>
              <a:buFont typeface="Arial" panose="020B0604020202020204" pitchFamily="34" charset="0"/>
              <a:buChar char="•"/>
            </a:pPr>
            <a:r>
              <a:rPr lang="hr-BA" dirty="0">
                <a:solidFill>
                  <a:srgbClr val="8D5B98"/>
                </a:solidFill>
                <a:hlinkClick r:id="rId4">
                  <a:extLst>
                    <a:ext uri="{A12FA001-AC4F-418D-AE19-62706E023703}">
                      <ahyp:hlinkClr xmlns:ahyp="http://schemas.microsoft.com/office/drawing/2018/hyperlinkcolor" val="tx"/>
                    </a:ext>
                  </a:extLst>
                </a:hlinkClick>
              </a:rPr>
              <a:t>Google Translate including the plugin</a:t>
            </a:r>
            <a:endParaRPr lang="hr-BA" dirty="0">
              <a:solidFill>
                <a:srgbClr val="8D5B98"/>
              </a:solidFill>
            </a:endParaRPr>
          </a:p>
          <a:p>
            <a:pPr marL="342900" indent="-342900" algn="just">
              <a:lnSpc>
                <a:spcPct val="150000"/>
              </a:lnSpc>
              <a:buFont typeface="Arial" panose="020B0604020202020204" pitchFamily="34" charset="0"/>
              <a:buChar char="•"/>
            </a:pPr>
            <a:r>
              <a:rPr lang="hr-BA" dirty="0">
                <a:solidFill>
                  <a:srgbClr val="8D5B98"/>
                </a:solidFill>
                <a:hlinkClick r:id="rId5">
                  <a:extLst>
                    <a:ext uri="{A12FA001-AC4F-418D-AE19-62706E023703}">
                      <ahyp:hlinkClr xmlns:ahyp="http://schemas.microsoft.com/office/drawing/2018/hyperlinkcolor" val="tx"/>
                    </a:ext>
                  </a:extLst>
                </a:hlinkClick>
              </a:rPr>
              <a:t>Captions on </a:t>
            </a:r>
            <a:r>
              <a:rPr lang="en-IE" dirty="0">
                <a:solidFill>
                  <a:srgbClr val="8D5B98"/>
                </a:solidFill>
                <a:hlinkClick r:id="rId5">
                  <a:extLst>
                    <a:ext uri="{A12FA001-AC4F-418D-AE19-62706E023703}">
                      <ahyp:hlinkClr xmlns:ahyp="http://schemas.microsoft.com/office/drawing/2018/hyperlinkcolor" val="tx"/>
                    </a:ext>
                  </a:extLst>
                </a:hlinkClick>
              </a:rPr>
              <a:t>Y</a:t>
            </a:r>
            <a:r>
              <a:rPr lang="hr-BA" dirty="0">
                <a:solidFill>
                  <a:srgbClr val="8D5B98"/>
                </a:solidFill>
                <a:hlinkClick r:id="rId5">
                  <a:extLst>
                    <a:ext uri="{A12FA001-AC4F-418D-AE19-62706E023703}">
                      <ahyp:hlinkClr xmlns:ahyp="http://schemas.microsoft.com/office/drawing/2018/hyperlinkcolor" val="tx"/>
                    </a:ext>
                  </a:extLst>
                </a:hlinkClick>
              </a:rPr>
              <a:t>ou</a:t>
            </a:r>
            <a:r>
              <a:rPr lang="en-IE" dirty="0">
                <a:solidFill>
                  <a:srgbClr val="8D5B98"/>
                </a:solidFill>
                <a:hlinkClick r:id="rId5">
                  <a:extLst>
                    <a:ext uri="{A12FA001-AC4F-418D-AE19-62706E023703}">
                      <ahyp:hlinkClr xmlns:ahyp="http://schemas.microsoft.com/office/drawing/2018/hyperlinkcolor" val="tx"/>
                    </a:ext>
                  </a:extLst>
                </a:hlinkClick>
              </a:rPr>
              <a:t>T</a:t>
            </a:r>
            <a:r>
              <a:rPr lang="hr-BA" dirty="0">
                <a:solidFill>
                  <a:srgbClr val="8D5B98"/>
                </a:solidFill>
                <a:hlinkClick r:id="rId5">
                  <a:extLst>
                    <a:ext uri="{A12FA001-AC4F-418D-AE19-62706E023703}">
                      <ahyp:hlinkClr xmlns:ahyp="http://schemas.microsoft.com/office/drawing/2018/hyperlinkcolor" val="tx"/>
                    </a:ext>
                  </a:extLst>
                </a:hlinkClick>
              </a:rPr>
              <a:t>ube</a:t>
            </a:r>
            <a:endParaRPr lang="en-IE" dirty="0">
              <a:solidFill>
                <a:srgbClr val="8D5B98"/>
              </a:solidFill>
            </a:endParaRPr>
          </a:p>
          <a:p>
            <a:pPr>
              <a:lnSpc>
                <a:spcPct val="110000"/>
              </a:lnSpc>
            </a:pPr>
            <a:endParaRPr lang="en-US" dirty="0"/>
          </a:p>
        </p:txBody>
      </p:sp>
      <p:sp>
        <p:nvSpPr>
          <p:cNvPr id="8" name="Text Placeholder 7">
            <a:extLst>
              <a:ext uri="{FF2B5EF4-FFF2-40B4-BE49-F238E27FC236}">
                <a16:creationId xmlns:a16="http://schemas.microsoft.com/office/drawing/2014/main" id="{F1FAC1ED-1648-584B-108A-96ED18BDC792}"/>
              </a:ext>
            </a:extLst>
          </p:cNvPr>
          <p:cNvSpPr>
            <a:spLocks noGrp="1"/>
          </p:cNvSpPr>
          <p:nvPr>
            <p:ph type="body" sz="quarter" idx="18"/>
          </p:nvPr>
        </p:nvSpPr>
        <p:spPr>
          <a:xfrm>
            <a:off x="398125" y="547138"/>
            <a:ext cx="11097969" cy="743132"/>
          </a:xfrm>
        </p:spPr>
        <p:txBody>
          <a:bodyPr/>
          <a:lstStyle/>
          <a:p>
            <a:r>
              <a:rPr lang="en-US" sz="3200" dirty="0">
                <a:solidFill>
                  <a:srgbClr val="8D5B98"/>
                </a:solidFill>
              </a:rPr>
              <a:t>Online translation tools recommended by translators</a:t>
            </a:r>
          </a:p>
          <a:p>
            <a:endParaRPr lang="en-RU" dirty="0"/>
          </a:p>
        </p:txBody>
      </p:sp>
    </p:spTree>
    <p:extLst>
      <p:ext uri="{BB962C8B-B14F-4D97-AF65-F5344CB8AC3E}">
        <p14:creationId xmlns:p14="http://schemas.microsoft.com/office/powerpoint/2010/main" val="2874703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347274" y="794118"/>
            <a:ext cx="11102510" cy="5205484"/>
          </a:xfrm>
        </p:spPr>
        <p:txBody>
          <a:bodyPr/>
          <a:lstStyle/>
          <a:p>
            <a:pPr algn="just">
              <a:lnSpc>
                <a:spcPct val="150000"/>
              </a:lnSpc>
            </a:pPr>
            <a:r>
              <a:rPr lang="en-US" sz="2200" dirty="0">
                <a:ea typeface="+mn-lt"/>
                <a:cs typeface="+mn-lt"/>
              </a:rPr>
              <a:t>Google Translate is a multilingual neural machine translation service developed by </a:t>
            </a:r>
          </a:p>
          <a:p>
            <a:pPr algn="just">
              <a:lnSpc>
                <a:spcPct val="150000"/>
              </a:lnSpc>
            </a:pPr>
            <a:r>
              <a:rPr lang="en-US" sz="2200" dirty="0">
                <a:ea typeface="+mn-lt"/>
                <a:cs typeface="+mn-lt"/>
              </a:rPr>
              <a:t>Google, to translate text, documents and websites from one language into another. </a:t>
            </a:r>
          </a:p>
          <a:p>
            <a:pPr algn="just">
              <a:lnSpc>
                <a:spcPct val="150000"/>
              </a:lnSpc>
            </a:pPr>
            <a:r>
              <a:rPr lang="en-US" sz="2200" dirty="0">
                <a:ea typeface="+mn-lt"/>
                <a:cs typeface="+mn-lt"/>
              </a:rPr>
              <a:t>It offers a website interface and a mobile app for Android and iOS. Google Translate is convenient when you have text online that you are not familiar with. Copy and paste the text into Google Translate to get a translated version of the text.</a:t>
            </a:r>
          </a:p>
          <a:p>
            <a:pPr algn="just">
              <a:lnSpc>
                <a:spcPct val="150000"/>
              </a:lnSpc>
            </a:pPr>
            <a:r>
              <a:rPr lang="en-US" sz="2200" dirty="0">
                <a:ea typeface="+mn-lt"/>
                <a:cs typeface="+mn-lt"/>
              </a:rPr>
              <a:t>Google Translate has become so advanced now that it can translate the image of a text when you take a picture of it.</a:t>
            </a:r>
          </a:p>
          <a:p>
            <a:pPr algn="just">
              <a:lnSpc>
                <a:spcPct val="150000"/>
              </a:lnSpc>
            </a:pPr>
            <a:r>
              <a:rPr lang="en-US" dirty="0">
                <a:solidFill>
                  <a:srgbClr val="F9A169"/>
                </a:solidFill>
                <a:ea typeface="+mn-lt"/>
                <a:cs typeface="+mn-lt"/>
                <a:hlinkClick r:id="rId2">
                  <a:extLst>
                    <a:ext uri="{A12FA001-AC4F-418D-AE19-62706E023703}">
                      <ahyp:hlinkClr xmlns:ahyp="http://schemas.microsoft.com/office/drawing/2018/hyperlinkcolor" val="tx"/>
                    </a:ext>
                  </a:extLst>
                </a:hlinkClick>
              </a:rPr>
              <a:t>Click here for a link on how to do this on Android devices</a:t>
            </a:r>
            <a:endParaRPr lang="en-US" dirty="0">
              <a:solidFill>
                <a:srgbClr val="F9A169"/>
              </a:solidFill>
              <a:ea typeface="+mn-lt"/>
              <a:cs typeface="+mn-lt"/>
            </a:endParaRPr>
          </a:p>
          <a:p>
            <a:pPr algn="just">
              <a:lnSpc>
                <a:spcPct val="150000"/>
              </a:lnSpc>
            </a:pPr>
            <a:r>
              <a:rPr lang="en-US" dirty="0">
                <a:solidFill>
                  <a:srgbClr val="F9A169"/>
                </a:solidFill>
                <a:ea typeface="+mn-lt"/>
                <a:cs typeface="+mn-lt"/>
                <a:hlinkClick r:id="rId3">
                  <a:extLst>
                    <a:ext uri="{A12FA001-AC4F-418D-AE19-62706E023703}">
                      <ahyp:hlinkClr xmlns:ahyp="http://schemas.microsoft.com/office/drawing/2018/hyperlinkcolor" val="tx"/>
                    </a:ext>
                  </a:extLst>
                </a:hlinkClick>
              </a:rPr>
              <a:t>Click here for a link on how to do this on Apple devices</a:t>
            </a:r>
            <a:endParaRPr lang="en-US" dirty="0">
              <a:solidFill>
                <a:srgbClr val="F9A169"/>
              </a:solidFill>
              <a:ea typeface="+mn-lt"/>
              <a:cs typeface="+mn-lt"/>
            </a:endParaRPr>
          </a:p>
          <a:p>
            <a:pPr algn="just">
              <a:lnSpc>
                <a:spcPct val="150000"/>
              </a:lnSpc>
            </a:pPr>
            <a:endParaRPr lang="en-US" dirty="0">
              <a:solidFill>
                <a:srgbClr val="F9A169"/>
              </a:solidFill>
              <a:ea typeface="+mn-lt"/>
              <a:cs typeface="+mn-lt"/>
            </a:endParaRPr>
          </a:p>
          <a:p>
            <a:pPr algn="just">
              <a:lnSpc>
                <a:spcPct val="150000"/>
              </a:lnSpc>
            </a:pPr>
            <a:r>
              <a:rPr lang="en-US" dirty="0">
                <a:solidFill>
                  <a:srgbClr val="0675AD"/>
                </a:solidFill>
                <a:cs typeface="Calibri"/>
                <a:hlinkClick r:id="rId4">
                  <a:extLst>
                    <a:ext uri="{A12FA001-AC4F-418D-AE19-62706E023703}">
                      <ahyp:hlinkClr xmlns:ahyp="http://schemas.microsoft.com/office/drawing/2018/hyperlinkcolor" val="tx"/>
                    </a:ext>
                  </a:extLst>
                </a:hlinkClick>
              </a:rPr>
              <a:t>Click here for a link to the website for Google Translate</a:t>
            </a:r>
            <a:endParaRPr lang="en-US" dirty="0">
              <a:solidFill>
                <a:srgbClr val="0675AD"/>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a:xfrm>
            <a:off x="275616" y="309492"/>
            <a:ext cx="6091958" cy="743132"/>
          </a:xfrm>
        </p:spPr>
        <p:txBody>
          <a:bodyPr/>
          <a:lstStyle/>
          <a:p>
            <a:r>
              <a:rPr lang="en-IE" sz="3200" dirty="0"/>
              <a:t>Tool in Focus - Google Translate</a:t>
            </a:r>
          </a:p>
          <a:p>
            <a:endParaRPr lang="en-IE" dirty="0"/>
          </a:p>
        </p:txBody>
      </p:sp>
      <p:pic>
        <p:nvPicPr>
          <p:cNvPr id="2050" name="Picture 2" descr="Google Translate on the App Store">
            <a:extLst>
              <a:ext uri="{FF2B5EF4-FFF2-40B4-BE49-F238E27FC236}">
                <a16:creationId xmlns:a16="http://schemas.microsoft.com/office/drawing/2014/main" id="{955B117D-D50A-78E1-D01B-773C8F74CC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922" y="4365511"/>
            <a:ext cx="3112554" cy="163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7621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2524" y="1388878"/>
            <a:ext cx="11102510" cy="5205484"/>
          </a:xfrm>
        </p:spPr>
        <p:txBody>
          <a:bodyPr/>
          <a:lstStyle/>
          <a:p>
            <a:pPr algn="just"/>
            <a:endParaRPr lang="en-US" dirty="0">
              <a:ea typeface="+mn-lt"/>
              <a:cs typeface="+mn-lt"/>
            </a:endParaRPr>
          </a:p>
          <a:p>
            <a:pPr algn="just">
              <a:lnSpc>
                <a:spcPct val="150000"/>
              </a:lnSpc>
            </a:pPr>
            <a:r>
              <a:rPr lang="en-US" dirty="0">
                <a:ea typeface="+mn-lt"/>
                <a:cs typeface="+mn-lt"/>
              </a:rPr>
              <a:t>Reverso is a company specialized in AI-based language tools </a:t>
            </a:r>
          </a:p>
          <a:p>
            <a:pPr algn="just">
              <a:lnSpc>
                <a:spcPct val="150000"/>
              </a:lnSpc>
            </a:pPr>
            <a:r>
              <a:rPr lang="en-US" dirty="0">
                <a:ea typeface="+mn-lt"/>
                <a:cs typeface="+mn-lt"/>
              </a:rPr>
              <a:t>translation aids and language services. These include online translation based on NMT (Neural Machine Translation), contextual dictionaries, online bilingual concordances, grammar and spell checking and conjugation tools.</a:t>
            </a:r>
          </a:p>
          <a:p>
            <a:pPr algn="just">
              <a:lnSpc>
                <a:spcPct val="150000"/>
              </a:lnSpc>
            </a:pPr>
            <a:endParaRPr lang="en-US" dirty="0">
              <a:solidFill>
                <a:srgbClr val="F9A169"/>
              </a:solidFill>
              <a:ea typeface="+mn-lt"/>
              <a:cs typeface="+mn-lt"/>
            </a:endParaRPr>
          </a:p>
          <a:p>
            <a:pPr algn="just">
              <a:lnSpc>
                <a:spcPct val="150000"/>
              </a:lnSpc>
            </a:pPr>
            <a:r>
              <a:rPr lang="en-US" dirty="0">
                <a:solidFill>
                  <a:srgbClr val="0675AD"/>
                </a:solidFill>
                <a:cs typeface="Calibri"/>
                <a:hlinkClick r:id="rId2">
                  <a:extLst>
                    <a:ext uri="{A12FA001-AC4F-418D-AE19-62706E023703}">
                      <ahyp:hlinkClr xmlns:ahyp="http://schemas.microsoft.com/office/drawing/2018/hyperlinkcolor" val="tx"/>
                    </a:ext>
                  </a:extLst>
                </a:hlinkClick>
              </a:rPr>
              <a:t>Click here for a link to the website for Reverso</a:t>
            </a:r>
            <a:endParaRPr lang="en-US" dirty="0">
              <a:solidFill>
                <a:srgbClr val="0675AD"/>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a:xfrm>
            <a:off x="447066" y="309492"/>
            <a:ext cx="6091958" cy="1079386"/>
          </a:xfrm>
        </p:spPr>
        <p:txBody>
          <a:bodyPr/>
          <a:lstStyle/>
          <a:p>
            <a:r>
              <a:rPr lang="en-IE" dirty="0"/>
              <a:t>Tool in Focus - Reverso</a:t>
            </a:r>
          </a:p>
        </p:txBody>
      </p:sp>
      <p:pic>
        <p:nvPicPr>
          <p:cNvPr id="3074" name="Picture 2" descr="Reverso.net - Accueil | Facebook">
            <a:extLst>
              <a:ext uri="{FF2B5EF4-FFF2-40B4-BE49-F238E27FC236}">
                <a16:creationId xmlns:a16="http://schemas.microsoft.com/office/drawing/2014/main" id="{1D0409CE-B858-3C6C-729D-DC3A0E2A0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193" y="288836"/>
            <a:ext cx="1323198" cy="132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453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544745" y="976404"/>
            <a:ext cx="11102510" cy="5205484"/>
          </a:xfrm>
        </p:spPr>
        <p:txBody>
          <a:bodyPr/>
          <a:lstStyle/>
          <a:p>
            <a:endParaRPr lang="en-US" dirty="0">
              <a:ea typeface="+mn-lt"/>
              <a:cs typeface="+mn-lt"/>
            </a:endParaRPr>
          </a:p>
          <a:p>
            <a:pPr algn="just">
              <a:lnSpc>
                <a:spcPct val="150000"/>
              </a:lnSpc>
            </a:pPr>
            <a:r>
              <a:rPr lang="en-US" i="0" dirty="0">
                <a:solidFill>
                  <a:srgbClr val="5E5E5E"/>
                </a:solidFill>
                <a:effectLst/>
              </a:rPr>
              <a:t>A crowd </a:t>
            </a:r>
            <a:r>
              <a:rPr lang="en-US" i="0" dirty="0" err="1">
                <a:solidFill>
                  <a:srgbClr val="5E5E5E"/>
                </a:solidFill>
                <a:effectLst/>
              </a:rPr>
              <a:t>favo</a:t>
            </a:r>
            <a:r>
              <a:rPr lang="hr-BA" i="0" dirty="0">
                <a:solidFill>
                  <a:srgbClr val="5E5E5E"/>
                </a:solidFill>
                <a:effectLst/>
              </a:rPr>
              <a:t>u</a:t>
            </a:r>
            <a:r>
              <a:rPr lang="en-US" i="0" dirty="0">
                <a:solidFill>
                  <a:srgbClr val="5E5E5E"/>
                </a:solidFill>
                <a:effectLst/>
              </a:rPr>
              <a:t>rite, this unique translation tool combines a dictionary with </a:t>
            </a:r>
          </a:p>
          <a:p>
            <a:pPr algn="just">
              <a:lnSpc>
                <a:spcPct val="150000"/>
              </a:lnSpc>
            </a:pPr>
            <a:r>
              <a:rPr lang="en-US" i="0" dirty="0">
                <a:solidFill>
                  <a:srgbClr val="5E5E5E"/>
                </a:solidFill>
                <a:effectLst/>
              </a:rPr>
              <a:t>a search engine, so you can search for bilingual texts, words and expressions in different languages to check meanings and contextual translations.</a:t>
            </a:r>
          </a:p>
          <a:p>
            <a:pPr algn="just">
              <a:lnSpc>
                <a:spcPct val="150000"/>
              </a:lnSpc>
            </a:pPr>
            <a:r>
              <a:rPr lang="en-US" i="0" strike="noStrike" dirty="0" err="1">
                <a:solidFill>
                  <a:srgbClr val="5E5E5E"/>
                </a:solidFill>
                <a:effectLst/>
              </a:rPr>
              <a:t>Linguee</a:t>
            </a:r>
            <a:r>
              <a:rPr lang="en-US" i="0" dirty="0">
                <a:solidFill>
                  <a:srgbClr val="5E5E5E"/>
                </a:solidFill>
                <a:effectLst/>
              </a:rPr>
              <a:t> also searches the web for relevant translated documents and shows you how a word is being translated throughout the internet. It is often used in conjunction with Google Images to help translators and language learners alike.</a:t>
            </a:r>
            <a:endParaRPr lang="en-IE" dirty="0">
              <a:solidFill>
                <a:srgbClr val="5E5E5E"/>
              </a:solidFill>
            </a:endParaRPr>
          </a:p>
          <a:p>
            <a:pPr>
              <a:lnSpc>
                <a:spcPct val="150000"/>
              </a:lnSpc>
            </a:pPr>
            <a:r>
              <a:rPr lang="en-US" dirty="0">
                <a:solidFill>
                  <a:srgbClr val="0675AD"/>
                </a:solidFill>
                <a:cs typeface="Calibri"/>
                <a:hlinkClick r:id="rId2">
                  <a:extLst>
                    <a:ext uri="{A12FA001-AC4F-418D-AE19-62706E023703}">
                      <ahyp:hlinkClr xmlns:ahyp="http://schemas.microsoft.com/office/drawing/2018/hyperlinkcolor" val="tx"/>
                    </a:ext>
                  </a:extLst>
                </a:hlinkClick>
              </a:rPr>
              <a:t>Click here for a link to the website for </a:t>
            </a:r>
            <a:r>
              <a:rPr lang="en-US" dirty="0" err="1">
                <a:solidFill>
                  <a:srgbClr val="0675AD"/>
                </a:solidFill>
                <a:cs typeface="Calibri"/>
                <a:hlinkClick r:id="rId2">
                  <a:extLst>
                    <a:ext uri="{A12FA001-AC4F-418D-AE19-62706E023703}">
                      <ahyp:hlinkClr xmlns:ahyp="http://schemas.microsoft.com/office/drawing/2018/hyperlinkcolor" val="tx"/>
                    </a:ext>
                  </a:extLst>
                </a:hlinkClick>
              </a:rPr>
              <a:t>Linguee</a:t>
            </a:r>
            <a:endParaRPr lang="en-US" dirty="0">
              <a:solidFill>
                <a:srgbClr val="0675AD"/>
              </a:solidFill>
              <a:cs typeface="Calibri"/>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a:xfrm>
            <a:off x="447066" y="309492"/>
            <a:ext cx="6091958" cy="743132"/>
          </a:xfrm>
        </p:spPr>
        <p:txBody>
          <a:bodyPr/>
          <a:lstStyle/>
          <a:p>
            <a:r>
              <a:rPr lang="en-IE" dirty="0"/>
              <a:t>Tool in Focus- Linguee</a:t>
            </a:r>
          </a:p>
          <a:p>
            <a:endParaRPr lang="en-IE" dirty="0"/>
          </a:p>
        </p:txBody>
      </p:sp>
      <p:pic>
        <p:nvPicPr>
          <p:cNvPr id="4100" name="Picture 4" descr="Linguee - Wikipedia">
            <a:extLst>
              <a:ext uri="{FF2B5EF4-FFF2-40B4-BE49-F238E27FC236}">
                <a16:creationId xmlns:a16="http://schemas.microsoft.com/office/drawing/2014/main" id="{5AC92686-E3B3-25C1-BBF6-175531271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024" y="316744"/>
            <a:ext cx="2849526" cy="107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3822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223D5F8-DEDA-D320-3B92-C990B95B2700}"/>
              </a:ext>
            </a:extLst>
          </p:cNvPr>
          <p:cNvSpPr>
            <a:spLocks noGrp="1"/>
          </p:cNvSpPr>
          <p:nvPr>
            <p:ph type="body" sz="quarter" idx="27"/>
          </p:nvPr>
        </p:nvSpPr>
        <p:spPr>
          <a:xfrm>
            <a:off x="200025" y="1803226"/>
            <a:ext cx="5895975" cy="3251547"/>
          </a:xfrm>
        </p:spPr>
        <p:txBody>
          <a:bodyPr/>
          <a:lstStyle/>
          <a:p>
            <a:pPr algn="just">
              <a:lnSpc>
                <a:spcPct val="150000"/>
              </a:lnSpc>
            </a:pPr>
            <a:r>
              <a:rPr lang="en-GB" sz="2000" dirty="0">
                <a:solidFill>
                  <a:schemeClr val="tx1"/>
                </a:solidFill>
              </a:rPr>
              <a:t>This article provides a great insight into explaining the digital gap of migrants. It provides good practice examples of how to engage migrants in digital skills training.</a:t>
            </a:r>
          </a:p>
          <a:p>
            <a:pPr algn="just">
              <a:lnSpc>
                <a:spcPct val="150000"/>
              </a:lnSpc>
            </a:pPr>
            <a:r>
              <a:rPr lang="en-GB" sz="2000" dirty="0">
                <a:solidFill>
                  <a:schemeClr val="tx1"/>
                </a:solidFill>
              </a:rPr>
              <a:t>You can click on the image or link below to access the article:</a:t>
            </a:r>
          </a:p>
          <a:p>
            <a:pPr algn="just">
              <a:lnSpc>
                <a:spcPct val="150000"/>
              </a:lnSpc>
            </a:pPr>
            <a:r>
              <a:rPr lang="en-IE" sz="2000" dirty="0">
                <a:solidFill>
                  <a:srgbClr val="F9A169"/>
                </a:solidFill>
                <a:hlinkClick r:id="rId2">
                  <a:extLst>
                    <a:ext uri="{A12FA001-AC4F-418D-AE19-62706E023703}">
                      <ahyp:hlinkClr xmlns:ahyp="http://schemas.microsoft.com/office/drawing/2018/hyperlinkcolor" val="tx"/>
                    </a:ext>
                  </a:extLst>
                </a:hlinkClick>
              </a:rPr>
              <a:t>https://digitalinclusion.eu/wp-content/uploads/2021/02/Evidence-Digest-4-Digital-Inclusion-migrants-final.pdf</a:t>
            </a:r>
            <a:endParaRPr lang="en-GB" sz="2000" dirty="0">
              <a:solidFill>
                <a:srgbClr val="F9A169"/>
              </a:solidFill>
            </a:endParaRPr>
          </a:p>
          <a:p>
            <a:endParaRPr lang="en-IE" dirty="0"/>
          </a:p>
        </p:txBody>
      </p:sp>
      <p:sp>
        <p:nvSpPr>
          <p:cNvPr id="5" name="Text Placeholder 4">
            <a:extLst>
              <a:ext uri="{FF2B5EF4-FFF2-40B4-BE49-F238E27FC236}">
                <a16:creationId xmlns:a16="http://schemas.microsoft.com/office/drawing/2014/main" id="{796C6D02-7590-8EBA-8396-5EC99DE218AE}"/>
              </a:ext>
            </a:extLst>
          </p:cNvPr>
          <p:cNvSpPr>
            <a:spLocks noGrp="1"/>
          </p:cNvSpPr>
          <p:nvPr>
            <p:ph type="body" sz="quarter" idx="18"/>
          </p:nvPr>
        </p:nvSpPr>
        <p:spPr>
          <a:xfrm>
            <a:off x="200025" y="309491"/>
            <a:ext cx="5895975" cy="1296025"/>
          </a:xfrm>
        </p:spPr>
        <p:txBody>
          <a:bodyPr>
            <a:normAutofit/>
          </a:bodyPr>
          <a:lstStyle/>
          <a:p>
            <a:r>
              <a:rPr lang="en-IE" dirty="0"/>
              <a:t>Read and Learn</a:t>
            </a:r>
          </a:p>
          <a:p>
            <a:r>
              <a:rPr lang="en-GB" sz="2600" dirty="0"/>
              <a:t>MEDICI (Mapping Digital Inclusion) article </a:t>
            </a:r>
          </a:p>
          <a:p>
            <a:endParaRPr lang="en-IE" dirty="0"/>
          </a:p>
        </p:txBody>
      </p:sp>
      <p:pic>
        <p:nvPicPr>
          <p:cNvPr id="8" name="Picture 7">
            <a:hlinkClick r:id="rId2"/>
            <a:extLst>
              <a:ext uri="{FF2B5EF4-FFF2-40B4-BE49-F238E27FC236}">
                <a16:creationId xmlns:a16="http://schemas.microsoft.com/office/drawing/2014/main" id="{6F554ADD-1692-28E5-28A5-FC37856BD06F}"/>
              </a:ext>
            </a:extLst>
          </p:cNvPr>
          <p:cNvPicPr>
            <a:picLocks noChangeAspect="1"/>
          </p:cNvPicPr>
          <p:nvPr/>
        </p:nvPicPr>
        <p:blipFill>
          <a:blip r:embed="rId3"/>
          <a:stretch>
            <a:fillRect/>
          </a:stretch>
        </p:blipFill>
        <p:spPr>
          <a:xfrm>
            <a:off x="7813238" y="-1"/>
            <a:ext cx="4378762" cy="63901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508072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A255C9-FEE2-0E4C-8109-43731FA45918}"/>
              </a:ext>
            </a:extLst>
          </p:cNvPr>
          <p:cNvSpPr>
            <a:spLocks noGrp="1"/>
          </p:cNvSpPr>
          <p:nvPr>
            <p:ph type="body" sz="quarter" idx="15"/>
          </p:nvPr>
        </p:nvSpPr>
        <p:spPr>
          <a:xfrm>
            <a:off x="5737860" y="868681"/>
            <a:ext cx="6454139" cy="5022740"/>
          </a:xfrm>
        </p:spPr>
        <p:txBody>
          <a:bodyPr>
            <a:normAutofit fontScale="92500" lnSpcReduction="20000"/>
          </a:bodyPr>
          <a:lstStyle/>
          <a:p>
            <a:pPr>
              <a:lnSpc>
                <a:spcPct val="150000"/>
              </a:lnSpc>
            </a:pPr>
            <a:r>
              <a:rPr lang="en-US" sz="2000" dirty="0"/>
              <a:t>Thank you for reading Module 1, and we hope you enjoyed it and learned some useful information.</a:t>
            </a:r>
          </a:p>
          <a:p>
            <a:pPr>
              <a:lnSpc>
                <a:spcPct val="150000"/>
              </a:lnSpc>
            </a:pPr>
            <a:endParaRPr lang="en-US" sz="600" dirty="0"/>
          </a:p>
          <a:p>
            <a:pPr>
              <a:lnSpc>
                <a:spcPct val="150000"/>
              </a:lnSpc>
            </a:pPr>
            <a:r>
              <a:rPr lang="en-US" sz="2000" dirty="0"/>
              <a:t>Module 2 of the Teach Digital OERs is titled “Communication and collaboration”. Here, you will find more information on the following </a:t>
            </a:r>
            <a:r>
              <a:rPr lang="en-US" sz="2000"/>
              <a:t>topics:</a:t>
            </a:r>
          </a:p>
          <a:p>
            <a:pPr>
              <a:lnSpc>
                <a:spcPct val="150000"/>
              </a:lnSpc>
            </a:pPr>
            <a:endParaRPr lang="en-US" sz="2000" dirty="0"/>
          </a:p>
          <a:p>
            <a:pPr>
              <a:lnSpc>
                <a:spcPct val="150000"/>
              </a:lnSpc>
            </a:pPr>
            <a:r>
              <a:rPr lang="en-US" sz="2000" b="1" dirty="0"/>
              <a:t>Topic 1 - Interacting and Sharing Through Digital Technologies</a:t>
            </a:r>
          </a:p>
          <a:p>
            <a:pPr>
              <a:lnSpc>
                <a:spcPct val="150000"/>
              </a:lnSpc>
            </a:pPr>
            <a:r>
              <a:rPr lang="en-US" sz="2000" b="1" dirty="0"/>
              <a:t>Topic 2 - Engaging in citizenship through digital technologies</a:t>
            </a:r>
          </a:p>
          <a:p>
            <a:pPr>
              <a:lnSpc>
                <a:spcPct val="150000"/>
              </a:lnSpc>
            </a:pPr>
            <a:r>
              <a:rPr lang="en-US" sz="2000" b="1" dirty="0"/>
              <a:t>Topic 3 - </a:t>
            </a:r>
            <a:r>
              <a:rPr lang="en-IE" sz="2000" b="1" dirty="0"/>
              <a:t>Collaborating through digital technologies</a:t>
            </a:r>
          </a:p>
          <a:p>
            <a:pPr>
              <a:lnSpc>
                <a:spcPct val="150000"/>
              </a:lnSpc>
            </a:pPr>
            <a:r>
              <a:rPr lang="en-US" sz="2000" b="1" dirty="0"/>
              <a:t>Topic 4 - </a:t>
            </a:r>
            <a:r>
              <a:rPr lang="en-IE" sz="2000" b="1" dirty="0"/>
              <a:t>Netiquette and managing your digital identity</a:t>
            </a:r>
          </a:p>
        </p:txBody>
      </p:sp>
      <p:sp>
        <p:nvSpPr>
          <p:cNvPr id="5" name="Text Placeholder 4">
            <a:extLst>
              <a:ext uri="{FF2B5EF4-FFF2-40B4-BE49-F238E27FC236}">
                <a16:creationId xmlns:a16="http://schemas.microsoft.com/office/drawing/2014/main" id="{DF9116DE-DFFF-7E45-95B7-F194DC3D9E56}"/>
              </a:ext>
            </a:extLst>
          </p:cNvPr>
          <p:cNvSpPr>
            <a:spLocks noGrp="1"/>
          </p:cNvSpPr>
          <p:nvPr>
            <p:ph type="body" sz="quarter" idx="18"/>
          </p:nvPr>
        </p:nvSpPr>
        <p:spPr>
          <a:xfrm>
            <a:off x="5737860" y="171328"/>
            <a:ext cx="4642930" cy="697353"/>
          </a:xfrm>
        </p:spPr>
        <p:txBody>
          <a:bodyPr/>
          <a:lstStyle/>
          <a:p>
            <a:r>
              <a:rPr lang="en-IE" sz="4800" dirty="0"/>
              <a:t>End of Module 1</a:t>
            </a:r>
            <a:endParaRPr lang="en-RU" sz="4800" dirty="0"/>
          </a:p>
        </p:txBody>
      </p:sp>
      <p:pic>
        <p:nvPicPr>
          <p:cNvPr id="9" name="Picture 8">
            <a:extLst>
              <a:ext uri="{FF2B5EF4-FFF2-40B4-BE49-F238E27FC236}">
                <a16:creationId xmlns:a16="http://schemas.microsoft.com/office/drawing/2014/main" id="{1FDBFF01-D5B6-8434-0008-AD825E1597BF}"/>
              </a:ext>
            </a:extLst>
          </p:cNvPr>
          <p:cNvPicPr>
            <a:picLocks noChangeAspect="1"/>
          </p:cNvPicPr>
          <p:nvPr/>
        </p:nvPicPr>
        <p:blipFill>
          <a:blip r:embed="rId2"/>
          <a:stretch>
            <a:fillRect/>
          </a:stretch>
        </p:blipFill>
        <p:spPr>
          <a:xfrm>
            <a:off x="914165" y="3944058"/>
            <a:ext cx="3369019" cy="2490321"/>
          </a:xfrm>
          <a:prstGeom prst="rect">
            <a:avLst/>
          </a:prstGeom>
        </p:spPr>
      </p:pic>
    </p:spTree>
    <p:extLst>
      <p:ext uri="{BB962C8B-B14F-4D97-AF65-F5344CB8AC3E}">
        <p14:creationId xmlns:p14="http://schemas.microsoft.com/office/powerpoint/2010/main" val="117525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a child looking at a computer&#10;&#10;Description automatically generated with medium confidence">
            <a:extLst>
              <a:ext uri="{FF2B5EF4-FFF2-40B4-BE49-F238E27FC236}">
                <a16:creationId xmlns:a16="http://schemas.microsoft.com/office/drawing/2014/main" id="{15F12C79-1688-1C96-B8D1-05D2289FFBDB}"/>
              </a:ext>
            </a:extLst>
          </p:cNvPr>
          <p:cNvPicPr>
            <a:picLocks noGrp="1" noChangeAspect="1"/>
          </p:cNvPicPr>
          <p:nvPr>
            <p:ph type="pic" sz="quarter" idx="17"/>
          </p:nvPr>
        </p:nvPicPr>
        <p:blipFill>
          <a:blip r:embed="rId2"/>
          <a:srcRect t="25397" b="25397"/>
          <a:stretch>
            <a:fillRect/>
          </a:stretch>
        </p:blipFill>
        <p:spPr>
          <a:xfrm>
            <a:off x="6420969" y="1183254"/>
            <a:ext cx="5075705" cy="4491492"/>
          </a:xfrm>
        </p:spPr>
      </p:pic>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27"/>
          </p:nvPr>
        </p:nvSpPr>
        <p:spPr>
          <a:xfrm>
            <a:off x="132741" y="480739"/>
            <a:ext cx="6134709" cy="3251547"/>
          </a:xfrm>
        </p:spPr>
        <p:txBody>
          <a:bodyPr/>
          <a:lstStyle/>
          <a:p>
            <a:pPr algn="just">
              <a:lnSpc>
                <a:spcPct val="150000"/>
              </a:lnSpc>
            </a:pPr>
            <a:r>
              <a:rPr lang="en-IE" sz="2000" dirty="0"/>
              <a:t>When using search engines, there are various search functions you can use to get the most out of your search. Here are some tips and tricks to use with your chosen search engine.</a:t>
            </a:r>
          </a:p>
          <a:p>
            <a:pPr algn="just">
              <a:lnSpc>
                <a:spcPct val="150000"/>
              </a:lnSpc>
            </a:pPr>
            <a:r>
              <a:rPr lang="en-IE" sz="2000" dirty="0"/>
              <a:t>Google has many search techniques to help filter your search and bring up more specific information to you.</a:t>
            </a:r>
          </a:p>
          <a:p>
            <a:pPr algn="just">
              <a:lnSpc>
                <a:spcPct val="150000"/>
              </a:lnSpc>
            </a:pPr>
            <a:r>
              <a:rPr lang="en-IE" sz="2000" b="1" dirty="0"/>
              <a:t>Search social media using @: </a:t>
            </a:r>
            <a:r>
              <a:rPr lang="en-IE" sz="2000" dirty="0"/>
              <a:t>If you want to find something specific on social media, you can type @ in front of your search word, for example @twitter.</a:t>
            </a:r>
          </a:p>
          <a:p>
            <a:pPr algn="just">
              <a:lnSpc>
                <a:spcPct val="150000"/>
              </a:lnSpc>
            </a:pPr>
            <a:r>
              <a:rPr lang="en-IE" sz="2000" b="1" dirty="0"/>
              <a:t>Find an exact match: </a:t>
            </a:r>
            <a:r>
              <a:rPr lang="en-IE" sz="2000" dirty="0"/>
              <a:t>Placing your search words in quotation marks (“) brings up an exact match. For example, “chocolate cake”.</a:t>
            </a:r>
            <a:endParaRPr lang="en-IE" sz="2000" b="1" dirty="0"/>
          </a:p>
        </p:txBody>
      </p:sp>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8"/>
          </p:nvPr>
        </p:nvSpPr>
        <p:spPr>
          <a:xfrm>
            <a:off x="132741" y="128517"/>
            <a:ext cx="5648934" cy="614848"/>
          </a:xfrm>
        </p:spPr>
        <p:txBody>
          <a:bodyPr>
            <a:normAutofit/>
          </a:bodyPr>
          <a:lstStyle/>
          <a:p>
            <a:r>
              <a:rPr lang="en-IE" sz="3200" dirty="0"/>
              <a:t>Search Functions To Try</a:t>
            </a:r>
            <a:endParaRPr lang="en-RU" sz="3200" dirty="0"/>
          </a:p>
        </p:txBody>
      </p:sp>
    </p:spTree>
    <p:extLst>
      <p:ext uri="{BB962C8B-B14F-4D97-AF65-F5344CB8AC3E}">
        <p14:creationId xmlns:p14="http://schemas.microsoft.com/office/powerpoint/2010/main" val="4083924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1007ABA-0936-4DFB-AE5F-9EBA42D0008C}"/>
              </a:ext>
            </a:extLst>
          </p:cNvPr>
          <p:cNvSpPr txBox="1">
            <a:spLocks/>
          </p:cNvSpPr>
          <p:nvPr/>
        </p:nvSpPr>
        <p:spPr>
          <a:xfrm>
            <a:off x="3047999" y="154668"/>
            <a:ext cx="7268309" cy="54979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b="1" dirty="0">
                <a:solidFill>
                  <a:srgbClr val="5E5E5E"/>
                </a:solidFill>
              </a:rPr>
              <a:t>Google Search Operators Cheat Sheet</a:t>
            </a:r>
          </a:p>
        </p:txBody>
      </p:sp>
      <p:graphicFrame>
        <p:nvGraphicFramePr>
          <p:cNvPr id="7" name="Table 6">
            <a:extLst>
              <a:ext uri="{FF2B5EF4-FFF2-40B4-BE49-F238E27FC236}">
                <a16:creationId xmlns:a16="http://schemas.microsoft.com/office/drawing/2014/main" id="{2D359687-DBC3-4ADA-AC44-DA9CD6C6F5A2}"/>
              </a:ext>
            </a:extLst>
          </p:cNvPr>
          <p:cNvGraphicFramePr>
            <a:graphicFrameLocks noGrp="1"/>
          </p:cNvGraphicFramePr>
          <p:nvPr>
            <p:extLst>
              <p:ext uri="{D42A27DB-BD31-4B8C-83A1-F6EECF244321}">
                <p14:modId xmlns:p14="http://schemas.microsoft.com/office/powerpoint/2010/main" val="4191787289"/>
              </p:ext>
            </p:extLst>
          </p:nvPr>
        </p:nvGraphicFramePr>
        <p:xfrm>
          <a:off x="0" y="926123"/>
          <a:ext cx="12192001" cy="5984408"/>
        </p:xfrm>
        <a:graphic>
          <a:graphicData uri="http://schemas.openxmlformats.org/drawingml/2006/table">
            <a:tbl>
              <a:tblPr firstRow="1" firstCol="1" bandRow="1">
                <a:tableStyleId>{93296810-A885-4BE3-A3E7-6D5BEEA58F35}</a:tableStyleId>
              </a:tblPr>
              <a:tblGrid>
                <a:gridCol w="2575316">
                  <a:extLst>
                    <a:ext uri="{9D8B030D-6E8A-4147-A177-3AD203B41FA5}">
                      <a16:colId xmlns:a16="http://schemas.microsoft.com/office/drawing/2014/main" val="525781018"/>
                    </a:ext>
                  </a:extLst>
                </a:gridCol>
                <a:gridCol w="2614434">
                  <a:extLst>
                    <a:ext uri="{9D8B030D-6E8A-4147-A177-3AD203B41FA5}">
                      <a16:colId xmlns:a16="http://schemas.microsoft.com/office/drawing/2014/main" val="2577120706"/>
                    </a:ext>
                  </a:extLst>
                </a:gridCol>
                <a:gridCol w="7002251">
                  <a:extLst>
                    <a:ext uri="{9D8B030D-6E8A-4147-A177-3AD203B41FA5}">
                      <a16:colId xmlns:a16="http://schemas.microsoft.com/office/drawing/2014/main" val="904599851"/>
                    </a:ext>
                  </a:extLst>
                </a:gridCol>
              </a:tblGrid>
              <a:tr h="383780">
                <a:tc>
                  <a:txBody>
                    <a:bodyPr/>
                    <a:lstStyle/>
                    <a:p>
                      <a:pPr marL="0" marR="0" algn="l">
                        <a:lnSpc>
                          <a:spcPct val="107000"/>
                        </a:lnSpc>
                        <a:spcBef>
                          <a:spcPts val="0"/>
                        </a:spcBef>
                        <a:spcAft>
                          <a:spcPts val="0"/>
                        </a:spcAft>
                      </a:pPr>
                      <a:r>
                        <a:rPr lang="en-US" sz="2800" dirty="0">
                          <a:solidFill>
                            <a:schemeClr val="bg1"/>
                          </a:solidFill>
                          <a:effectLst/>
                        </a:rPr>
                        <a:t>Command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ctr">
                        <a:lnSpc>
                          <a:spcPct val="107000"/>
                        </a:lnSpc>
                        <a:spcBef>
                          <a:spcPts val="0"/>
                        </a:spcBef>
                        <a:spcAft>
                          <a:spcPts val="0"/>
                        </a:spcAft>
                      </a:pPr>
                      <a:r>
                        <a:rPr lang="en-US" sz="2800" dirty="0">
                          <a:solidFill>
                            <a:schemeClr val="bg1"/>
                          </a:solidFill>
                          <a:effectLst/>
                        </a:rPr>
                        <a:t>Example</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ctr">
                        <a:lnSpc>
                          <a:spcPct val="107000"/>
                        </a:lnSpc>
                        <a:spcBef>
                          <a:spcPts val="0"/>
                        </a:spcBef>
                        <a:spcAft>
                          <a:spcPts val="0"/>
                        </a:spcAft>
                      </a:pPr>
                      <a:r>
                        <a:rPr lang="en-US" sz="2800" dirty="0">
                          <a:solidFill>
                            <a:schemeClr val="bg1"/>
                          </a:solidFill>
                          <a:effectLst/>
                        </a:rPr>
                        <a:t>Explanation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extLst>
                  <a:ext uri="{0D108BD9-81ED-4DB2-BD59-A6C34878D82A}">
                    <a16:rowId xmlns:a16="http://schemas.microsoft.com/office/drawing/2014/main" val="3475728120"/>
                  </a:ext>
                </a:extLst>
              </a:tr>
              <a:tr h="654445">
                <a:tc>
                  <a:txBody>
                    <a:bodyPr/>
                    <a:lstStyle/>
                    <a:p>
                      <a:pPr marL="0" marR="0">
                        <a:lnSpc>
                          <a:spcPct val="107000"/>
                        </a:lnSpc>
                        <a:spcBef>
                          <a:spcPts val="0"/>
                        </a:spcBef>
                        <a:spcAft>
                          <a:spcPts val="0"/>
                        </a:spcAft>
                      </a:pPr>
                      <a:r>
                        <a:rPr lang="en-US" sz="2000" dirty="0">
                          <a:solidFill>
                            <a:srgbClr val="F9A169"/>
                          </a:solidFill>
                          <a:effectLst/>
                        </a:rPr>
                        <a:t>This and That</a:t>
                      </a:r>
                      <a:endParaRPr lang="en-US" sz="1800" dirty="0">
                        <a:solidFill>
                          <a:srgbClr val="F9A16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l">
                        <a:lnSpc>
                          <a:spcPct val="107000"/>
                        </a:lnSpc>
                        <a:spcBef>
                          <a:spcPts val="0"/>
                        </a:spcBef>
                        <a:spcAft>
                          <a:spcPts val="0"/>
                        </a:spcAft>
                      </a:pPr>
                      <a:r>
                        <a:rPr lang="en-US" sz="2000" dirty="0">
                          <a:solidFill>
                            <a:srgbClr val="5E5E5E"/>
                          </a:solidFill>
                          <a:effectLst/>
                        </a:rPr>
                        <a:t>new iPhone deals</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lnSpc>
                          <a:spcPct val="107000"/>
                        </a:lnSpc>
                        <a:spcBef>
                          <a:spcPts val="0"/>
                        </a:spcBef>
                        <a:spcAft>
                          <a:spcPts val="0"/>
                        </a:spcAft>
                      </a:pPr>
                      <a:r>
                        <a:rPr lang="en-US" sz="2000" dirty="0">
                          <a:solidFill>
                            <a:srgbClr val="5E5E5E"/>
                          </a:solidFill>
                          <a:effectLst/>
                        </a:rPr>
                        <a:t>Search all words: new, iPhone, and deals; similar to using AND between the terms</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530760025"/>
                  </a:ext>
                </a:extLst>
              </a:tr>
              <a:tr h="319795">
                <a:tc>
                  <a:txBody>
                    <a:bodyPr/>
                    <a:lstStyle/>
                    <a:p>
                      <a:pPr marL="0" marR="0">
                        <a:lnSpc>
                          <a:spcPct val="107000"/>
                        </a:lnSpc>
                        <a:spcBef>
                          <a:spcPts val="0"/>
                        </a:spcBef>
                        <a:spcAft>
                          <a:spcPts val="0"/>
                        </a:spcAft>
                      </a:pPr>
                      <a:r>
                        <a:rPr lang="en-US" sz="2000" dirty="0">
                          <a:solidFill>
                            <a:srgbClr val="F9A169"/>
                          </a:solidFill>
                          <a:effectLst/>
                        </a:rPr>
                        <a:t>This or That</a:t>
                      </a:r>
                      <a:endParaRPr lang="en-US" sz="1800" dirty="0">
                        <a:solidFill>
                          <a:srgbClr val="F9A16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l">
                        <a:lnSpc>
                          <a:spcPct val="107000"/>
                        </a:lnSpc>
                        <a:spcBef>
                          <a:spcPts val="0"/>
                        </a:spcBef>
                        <a:spcAft>
                          <a:spcPts val="0"/>
                        </a:spcAft>
                      </a:pPr>
                      <a:r>
                        <a:rPr lang="en-US" sz="2000" dirty="0">
                          <a:solidFill>
                            <a:srgbClr val="5E5E5E"/>
                          </a:solidFill>
                          <a:effectLst/>
                        </a:rPr>
                        <a:t>sailing OR boating</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lnSpc>
                          <a:spcPct val="107000"/>
                        </a:lnSpc>
                        <a:spcBef>
                          <a:spcPts val="0"/>
                        </a:spcBef>
                        <a:spcAft>
                          <a:spcPts val="0"/>
                        </a:spcAft>
                      </a:pPr>
                      <a:r>
                        <a:rPr lang="en-US" sz="2000" dirty="0">
                          <a:solidFill>
                            <a:srgbClr val="5E5E5E"/>
                          </a:solidFill>
                          <a:effectLst/>
                        </a:rPr>
                        <a:t>Search sailing or boating</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812026450"/>
                  </a:ext>
                </a:extLst>
              </a:tr>
              <a:tr h="319795">
                <a:tc>
                  <a:txBody>
                    <a:bodyPr/>
                    <a:lstStyle/>
                    <a:p>
                      <a:pPr marL="0" marR="0">
                        <a:lnSpc>
                          <a:spcPct val="107000"/>
                        </a:lnSpc>
                        <a:spcBef>
                          <a:spcPts val="0"/>
                        </a:spcBef>
                        <a:spcAft>
                          <a:spcPts val="0"/>
                        </a:spcAft>
                      </a:pPr>
                      <a:r>
                        <a:rPr lang="en-US" sz="2000" u="sng" dirty="0">
                          <a:solidFill>
                            <a:srgbClr val="F9A169"/>
                          </a:solidFill>
                          <a:effectLst/>
                          <a:hlinkClick r:id="rId2">
                            <a:extLst>
                              <a:ext uri="{A12FA001-AC4F-418D-AE19-62706E023703}">
                                <ahyp:hlinkClr xmlns:ahyp="http://schemas.microsoft.com/office/drawing/2018/hyperlinkcolor" val="tx"/>
                              </a:ext>
                            </a:extLst>
                          </a:hlinkClick>
                        </a:rPr>
                        <a:t>Exact Match</a:t>
                      </a:r>
                      <a:endParaRPr lang="en-US" sz="1800" dirty="0">
                        <a:solidFill>
                          <a:srgbClr val="F9A16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l">
                        <a:lnSpc>
                          <a:spcPct val="107000"/>
                        </a:lnSpc>
                        <a:spcBef>
                          <a:spcPts val="0"/>
                        </a:spcBef>
                        <a:spcAft>
                          <a:spcPts val="0"/>
                        </a:spcAft>
                      </a:pPr>
                      <a:r>
                        <a:rPr lang="en-US" sz="2000" dirty="0">
                          <a:solidFill>
                            <a:srgbClr val="5E5E5E"/>
                          </a:solidFill>
                          <a:effectLst/>
                        </a:rPr>
                        <a:t>"love me tender"</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lnSpc>
                          <a:spcPct val="107000"/>
                        </a:lnSpc>
                        <a:spcBef>
                          <a:spcPts val="0"/>
                        </a:spcBef>
                        <a:spcAft>
                          <a:spcPts val="0"/>
                        </a:spcAft>
                      </a:pPr>
                      <a:r>
                        <a:rPr lang="en-US" sz="2000" dirty="0">
                          <a:solidFill>
                            <a:srgbClr val="5E5E5E"/>
                          </a:solidFill>
                          <a:effectLst/>
                        </a:rPr>
                        <a:t>Search this phrase as a whole</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091131084"/>
                  </a:ext>
                </a:extLst>
              </a:tr>
              <a:tr h="647187">
                <a:tc>
                  <a:txBody>
                    <a:bodyPr/>
                    <a:lstStyle/>
                    <a:p>
                      <a:pPr marL="0" marR="0">
                        <a:lnSpc>
                          <a:spcPct val="107000"/>
                        </a:lnSpc>
                        <a:spcBef>
                          <a:spcPts val="0"/>
                        </a:spcBef>
                        <a:spcAft>
                          <a:spcPts val="0"/>
                        </a:spcAft>
                      </a:pPr>
                      <a:r>
                        <a:rPr lang="en-US" sz="2000" dirty="0">
                          <a:solidFill>
                            <a:srgbClr val="F9A169"/>
                          </a:solidFill>
                          <a:effectLst/>
                        </a:rPr>
                        <a:t>Exclude Words</a:t>
                      </a:r>
                      <a:endParaRPr lang="en-US" sz="1800" dirty="0">
                        <a:solidFill>
                          <a:srgbClr val="F9A16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l">
                        <a:lnSpc>
                          <a:spcPct val="107000"/>
                        </a:lnSpc>
                        <a:spcBef>
                          <a:spcPts val="0"/>
                        </a:spcBef>
                        <a:spcAft>
                          <a:spcPts val="0"/>
                        </a:spcAft>
                      </a:pPr>
                      <a:r>
                        <a:rPr lang="en-US" sz="2000" dirty="0">
                          <a:solidFill>
                            <a:srgbClr val="5E5E5E"/>
                          </a:solidFill>
                          <a:effectLst/>
                        </a:rPr>
                        <a:t>printer -cartridge</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lnSpc>
                          <a:spcPct val="107000"/>
                        </a:lnSpc>
                        <a:spcBef>
                          <a:spcPts val="0"/>
                        </a:spcBef>
                        <a:spcAft>
                          <a:spcPts val="0"/>
                        </a:spcAft>
                      </a:pPr>
                      <a:r>
                        <a:rPr lang="en-US" sz="2000" dirty="0">
                          <a:solidFill>
                            <a:srgbClr val="5E5E5E"/>
                          </a:solidFill>
                          <a:effectLst/>
                        </a:rPr>
                        <a:t>Search printer but hide any results that include cartridge</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209939336"/>
                  </a:ext>
                </a:extLst>
              </a:tr>
              <a:tr h="319795">
                <a:tc>
                  <a:txBody>
                    <a:bodyPr/>
                    <a:lstStyle/>
                    <a:p>
                      <a:pPr marL="0" marR="0">
                        <a:lnSpc>
                          <a:spcPct val="107000"/>
                        </a:lnSpc>
                        <a:spcBef>
                          <a:spcPts val="0"/>
                        </a:spcBef>
                        <a:spcAft>
                          <a:spcPts val="0"/>
                        </a:spcAft>
                      </a:pPr>
                      <a:r>
                        <a:rPr lang="en-US" sz="2000" dirty="0">
                          <a:solidFill>
                            <a:srgbClr val="F9A169"/>
                          </a:solidFill>
                          <a:effectLst/>
                        </a:rPr>
                        <a:t>Definitions</a:t>
                      </a:r>
                      <a:endParaRPr lang="en-US" sz="1800" dirty="0">
                        <a:solidFill>
                          <a:srgbClr val="F9A16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l">
                        <a:lnSpc>
                          <a:spcPct val="107000"/>
                        </a:lnSpc>
                        <a:spcBef>
                          <a:spcPts val="0"/>
                        </a:spcBef>
                        <a:spcAft>
                          <a:spcPts val="0"/>
                        </a:spcAft>
                      </a:pPr>
                      <a:r>
                        <a:rPr lang="en-US" sz="2000" dirty="0" err="1">
                          <a:solidFill>
                            <a:srgbClr val="5E5E5E"/>
                          </a:solidFill>
                          <a:effectLst/>
                        </a:rPr>
                        <a:t>define:serendipity</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lnSpc>
                          <a:spcPct val="107000"/>
                        </a:lnSpc>
                        <a:spcBef>
                          <a:spcPts val="0"/>
                        </a:spcBef>
                        <a:spcAft>
                          <a:spcPts val="0"/>
                        </a:spcAft>
                      </a:pPr>
                      <a:r>
                        <a:rPr lang="en-US" sz="2000" dirty="0">
                          <a:solidFill>
                            <a:srgbClr val="5E5E5E"/>
                          </a:solidFill>
                          <a:effectLst/>
                        </a:rPr>
                        <a:t>Definitions for serendipity</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820499474"/>
                  </a:ext>
                </a:extLst>
              </a:tr>
              <a:tr h="654445">
                <a:tc>
                  <a:txBody>
                    <a:bodyPr/>
                    <a:lstStyle/>
                    <a:p>
                      <a:pPr marL="0" marR="0">
                        <a:lnSpc>
                          <a:spcPct val="107000"/>
                        </a:lnSpc>
                        <a:spcBef>
                          <a:spcPts val="0"/>
                        </a:spcBef>
                        <a:spcAft>
                          <a:spcPts val="0"/>
                        </a:spcAft>
                      </a:pPr>
                      <a:r>
                        <a:rPr lang="en-US" sz="2000" u="sng" dirty="0">
                          <a:solidFill>
                            <a:srgbClr val="F9A169"/>
                          </a:solidFill>
                          <a:effectLst/>
                          <a:hlinkClick r:id="rId3">
                            <a:extLst>
                              <a:ext uri="{A12FA001-AC4F-418D-AE19-62706E023703}">
                                <ahyp:hlinkClr xmlns:ahyp="http://schemas.microsoft.com/office/drawing/2018/hyperlinkcolor" val="tx"/>
                              </a:ext>
                            </a:extLst>
                          </a:hlinkClick>
                        </a:rPr>
                        <a:t>Partial Search</a:t>
                      </a:r>
                      <a:endParaRPr lang="en-US" sz="1800" dirty="0">
                        <a:solidFill>
                          <a:srgbClr val="F9A16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l">
                        <a:lnSpc>
                          <a:spcPct val="107000"/>
                        </a:lnSpc>
                        <a:spcBef>
                          <a:spcPts val="0"/>
                        </a:spcBef>
                        <a:spcAft>
                          <a:spcPts val="0"/>
                        </a:spcAft>
                      </a:pPr>
                      <a:r>
                        <a:rPr lang="en-US" sz="2000">
                          <a:solidFill>
                            <a:srgbClr val="5E5E5E"/>
                          </a:solidFill>
                          <a:effectLst/>
                        </a:rPr>
                        <a:t>san * california</a:t>
                      </a:r>
                      <a:endParaRPr lang="en-US" sz="180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lnSpc>
                          <a:spcPct val="107000"/>
                        </a:lnSpc>
                        <a:spcBef>
                          <a:spcPts val="0"/>
                        </a:spcBef>
                        <a:spcAft>
                          <a:spcPts val="0"/>
                        </a:spcAft>
                      </a:pPr>
                      <a:r>
                        <a:rPr lang="en-US" sz="2000" dirty="0">
                          <a:solidFill>
                            <a:srgbClr val="5E5E5E"/>
                          </a:solidFill>
                          <a:effectLst/>
                        </a:rPr>
                        <a:t>Search all words but allow for another word between them</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765248290"/>
                  </a:ext>
                </a:extLst>
              </a:tr>
              <a:tr h="989096">
                <a:tc>
                  <a:txBody>
                    <a:bodyPr/>
                    <a:lstStyle/>
                    <a:p>
                      <a:pPr marL="0" marR="0">
                        <a:lnSpc>
                          <a:spcPct val="107000"/>
                        </a:lnSpc>
                        <a:spcBef>
                          <a:spcPts val="0"/>
                        </a:spcBef>
                        <a:spcAft>
                          <a:spcPts val="0"/>
                        </a:spcAft>
                      </a:pPr>
                      <a:r>
                        <a:rPr lang="en-US" sz="2000" dirty="0">
                          <a:solidFill>
                            <a:srgbClr val="F9A169"/>
                          </a:solidFill>
                          <a:effectLst/>
                        </a:rPr>
                        <a:t>Unit Conversion</a:t>
                      </a:r>
                      <a:endParaRPr lang="en-US" sz="1800" dirty="0">
                        <a:solidFill>
                          <a:srgbClr val="F9A16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l">
                        <a:lnSpc>
                          <a:spcPct val="107000"/>
                        </a:lnSpc>
                        <a:spcBef>
                          <a:spcPts val="0"/>
                        </a:spcBef>
                        <a:spcAft>
                          <a:spcPts val="0"/>
                        </a:spcAft>
                      </a:pPr>
                      <a:r>
                        <a:rPr lang="en-US" sz="2000">
                          <a:solidFill>
                            <a:srgbClr val="5E5E5E"/>
                          </a:solidFill>
                          <a:effectLst/>
                        </a:rPr>
                        <a:t>45 celsius in fahrenheit</a:t>
                      </a:r>
                      <a:endParaRPr lang="en-US" sz="180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lnSpc>
                          <a:spcPct val="107000"/>
                        </a:lnSpc>
                        <a:spcBef>
                          <a:spcPts val="0"/>
                        </a:spcBef>
                        <a:spcAft>
                          <a:spcPts val="0"/>
                        </a:spcAft>
                      </a:pPr>
                      <a:r>
                        <a:rPr lang="en-US" sz="2000" dirty="0">
                          <a:solidFill>
                            <a:srgbClr val="5E5E5E"/>
                          </a:solidFill>
                          <a:effectLst/>
                        </a:rPr>
                        <a:t>Shows how 45 Celsius is expressed in Fahrenheit, returns 113; also works with currencies, weight, distance, and more</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187752770"/>
                  </a:ext>
                </a:extLst>
              </a:tr>
              <a:tr h="654445">
                <a:tc>
                  <a:txBody>
                    <a:bodyPr/>
                    <a:lstStyle/>
                    <a:p>
                      <a:pPr marL="0" marR="0">
                        <a:lnSpc>
                          <a:spcPct val="107000"/>
                        </a:lnSpc>
                        <a:spcBef>
                          <a:spcPts val="0"/>
                        </a:spcBef>
                        <a:spcAft>
                          <a:spcPts val="0"/>
                        </a:spcAft>
                      </a:pPr>
                      <a:r>
                        <a:rPr lang="en-US" sz="2000" u="sng" dirty="0">
                          <a:solidFill>
                            <a:srgbClr val="F9A169"/>
                          </a:solidFill>
                          <a:effectLst/>
                          <a:hlinkClick r:id="rId4">
                            <a:extLst>
                              <a:ext uri="{A12FA001-AC4F-418D-AE19-62706E023703}">
                                <ahyp:hlinkClr xmlns:ahyp="http://schemas.microsoft.com/office/drawing/2018/hyperlinkcolor" val="tx"/>
                              </a:ext>
                            </a:extLst>
                          </a:hlinkClick>
                        </a:rPr>
                        <a:t>Domain Search</a:t>
                      </a:r>
                      <a:endParaRPr lang="en-US" sz="1800" dirty="0">
                        <a:solidFill>
                          <a:srgbClr val="F9A16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l">
                        <a:lnSpc>
                          <a:spcPct val="107000"/>
                        </a:lnSpc>
                        <a:spcBef>
                          <a:spcPts val="0"/>
                        </a:spcBef>
                        <a:spcAft>
                          <a:spcPts val="0"/>
                        </a:spcAft>
                      </a:pPr>
                      <a:r>
                        <a:rPr lang="en-US" sz="2000">
                          <a:solidFill>
                            <a:srgbClr val="5E5E5E"/>
                          </a:solidFill>
                          <a:effectLst/>
                        </a:rPr>
                        <a:t>site:lifewire.com "best phone"</a:t>
                      </a:r>
                      <a:endParaRPr lang="en-US" sz="180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lnSpc>
                          <a:spcPct val="107000"/>
                        </a:lnSpc>
                        <a:spcBef>
                          <a:spcPts val="0"/>
                        </a:spcBef>
                        <a:spcAft>
                          <a:spcPts val="0"/>
                        </a:spcAft>
                      </a:pPr>
                      <a:r>
                        <a:rPr lang="en-US" sz="2000" dirty="0">
                          <a:solidFill>
                            <a:srgbClr val="5E5E5E"/>
                          </a:solidFill>
                          <a:effectLst/>
                        </a:rPr>
                        <a:t>Search lifewire.com for "best phone"</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13735287"/>
                  </a:ext>
                </a:extLst>
              </a:tr>
              <a:tr h="989096">
                <a:tc>
                  <a:txBody>
                    <a:bodyPr/>
                    <a:lstStyle/>
                    <a:p>
                      <a:pPr marL="0" marR="0">
                        <a:lnSpc>
                          <a:spcPct val="107000"/>
                        </a:lnSpc>
                        <a:spcBef>
                          <a:spcPts val="0"/>
                        </a:spcBef>
                        <a:spcAft>
                          <a:spcPts val="0"/>
                        </a:spcAft>
                      </a:pPr>
                      <a:r>
                        <a:rPr lang="en-US" sz="2000" dirty="0">
                          <a:solidFill>
                            <a:srgbClr val="F9A169"/>
                          </a:solidFill>
                          <a:effectLst/>
                        </a:rPr>
                        <a:t>Search a Range</a:t>
                      </a:r>
                      <a:endParaRPr lang="en-US" sz="1800" dirty="0">
                        <a:solidFill>
                          <a:srgbClr val="F9A16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D5B98"/>
                    </a:solidFill>
                  </a:tcPr>
                </a:tc>
                <a:tc>
                  <a:txBody>
                    <a:bodyPr/>
                    <a:lstStyle/>
                    <a:p>
                      <a:pPr marL="0" marR="0" algn="l">
                        <a:lnSpc>
                          <a:spcPct val="107000"/>
                        </a:lnSpc>
                        <a:spcBef>
                          <a:spcPts val="0"/>
                        </a:spcBef>
                        <a:spcAft>
                          <a:spcPts val="0"/>
                        </a:spcAft>
                      </a:pPr>
                      <a:r>
                        <a:rPr lang="en-US" sz="2000">
                          <a:solidFill>
                            <a:srgbClr val="5E5E5E"/>
                          </a:solidFill>
                          <a:effectLst/>
                        </a:rPr>
                        <a:t>"Android phone" $300..$500</a:t>
                      </a:r>
                      <a:endParaRPr lang="en-US" sz="180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l">
                        <a:lnSpc>
                          <a:spcPct val="107000"/>
                        </a:lnSpc>
                        <a:spcBef>
                          <a:spcPts val="0"/>
                        </a:spcBef>
                        <a:spcAft>
                          <a:spcPts val="0"/>
                        </a:spcAft>
                      </a:pPr>
                      <a:r>
                        <a:rPr lang="en-US" sz="2000" dirty="0">
                          <a:solidFill>
                            <a:srgbClr val="5E5E5E"/>
                          </a:solidFill>
                          <a:effectLst/>
                        </a:rPr>
                        <a:t>Search "Android phone" but only show results where the price ranges from $300-$500; also works for dates and other numbers</a:t>
                      </a:r>
                      <a:endParaRPr lang="en-US" sz="1800" dirty="0">
                        <a:solidFill>
                          <a:srgbClr val="5E5E5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71877173"/>
                  </a:ext>
                </a:extLst>
              </a:tr>
            </a:tbl>
          </a:graphicData>
        </a:graphic>
      </p:graphicFrame>
    </p:spTree>
    <p:extLst>
      <p:ext uri="{BB962C8B-B14F-4D97-AF65-F5344CB8AC3E}">
        <p14:creationId xmlns:p14="http://schemas.microsoft.com/office/powerpoint/2010/main" val="4257412009"/>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0898980-9366-40D7-BC0C-93EA486C05B8}">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7077</Words>
  <Application>Microsoft Office PowerPoint</Application>
  <PresentationFormat>Widescreen</PresentationFormat>
  <Paragraphs>517</Paragraphs>
  <Slides>77</Slides>
  <Notes>0</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Arial</vt:lpstr>
      <vt:lpstr>Avenir Book</vt:lpstr>
      <vt:lpstr>Calibri</vt:lpstr>
      <vt:lpstr>Calibri Light</vt:lpstr>
      <vt:lpstr>Quattrocento Sans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Yasmin Akhtar</cp:lastModifiedBy>
  <cp:revision>186</cp:revision>
  <dcterms:created xsi:type="dcterms:W3CDTF">2019-11-20T14:08:21Z</dcterms:created>
  <dcterms:modified xsi:type="dcterms:W3CDTF">2022-12-22T12:12:01Z</dcterms:modified>
</cp:coreProperties>
</file>