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75" r:id="rId2"/>
    <p:sldId id="321" r:id="rId3"/>
    <p:sldId id="682" r:id="rId4"/>
    <p:sldId id="751" r:id="rId5"/>
    <p:sldId id="323" r:id="rId6"/>
    <p:sldId id="324" r:id="rId7"/>
    <p:sldId id="343" r:id="rId8"/>
    <p:sldId id="325" r:id="rId9"/>
    <p:sldId id="326" r:id="rId10"/>
    <p:sldId id="752" r:id="rId11"/>
    <p:sldId id="345" r:id="rId12"/>
    <p:sldId id="346" r:id="rId13"/>
    <p:sldId id="347" r:id="rId14"/>
    <p:sldId id="753" r:id="rId15"/>
    <p:sldId id="257" r:id="rId16"/>
    <p:sldId id="761" r:id="rId17"/>
    <p:sldId id="762" r:id="rId18"/>
    <p:sldId id="763" r:id="rId19"/>
    <p:sldId id="764" r:id="rId20"/>
    <p:sldId id="765" r:id="rId21"/>
    <p:sldId id="767" r:id="rId22"/>
    <p:sldId id="776" r:id="rId23"/>
    <p:sldId id="777" r:id="rId24"/>
    <p:sldId id="683" r:id="rId25"/>
    <p:sldId id="709" r:id="rId26"/>
    <p:sldId id="708" r:id="rId27"/>
    <p:sldId id="710" r:id="rId28"/>
    <p:sldId id="754" r:id="rId29"/>
    <p:sldId id="755" r:id="rId30"/>
    <p:sldId id="711" r:id="rId31"/>
    <p:sldId id="756" r:id="rId32"/>
    <p:sldId id="758" r:id="rId33"/>
    <p:sldId id="258" r:id="rId34"/>
    <p:sldId id="778" r:id="rId35"/>
    <p:sldId id="779" r:id="rId36"/>
    <p:sldId id="684" r:id="rId37"/>
    <p:sldId id="717" r:id="rId38"/>
    <p:sldId id="720" r:id="rId39"/>
    <p:sldId id="721" r:id="rId40"/>
    <p:sldId id="718" r:id="rId41"/>
    <p:sldId id="760" r:id="rId42"/>
    <p:sldId id="259" r:id="rId43"/>
    <p:sldId id="704" r:id="rId44"/>
    <p:sldId id="730" r:id="rId45"/>
    <p:sldId id="731" r:id="rId46"/>
    <p:sldId id="732" r:id="rId47"/>
    <p:sldId id="734" r:id="rId48"/>
    <p:sldId id="735" r:id="rId49"/>
    <p:sldId id="340" r:id="rId50"/>
    <p:sldId id="768" r:id="rId51"/>
    <p:sldId id="769" r:id="rId52"/>
    <p:sldId id="770" r:id="rId53"/>
    <p:sldId id="772" r:id="rId54"/>
    <p:sldId id="771" r:id="rId55"/>
    <p:sldId id="773" r:id="rId56"/>
    <p:sldId id="775" r:id="rId57"/>
    <p:sldId id="774" r:id="rId58"/>
    <p:sldId id="32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169"/>
    <a:srgbClr val="404040"/>
    <a:srgbClr val="8D5B98"/>
    <a:srgbClr val="0675AD"/>
    <a:srgbClr val="2BBCAD"/>
    <a:srgbClr val="E7F3F9"/>
    <a:srgbClr val="F35383"/>
    <a:srgbClr val="7AB5E1"/>
    <a:srgbClr val="F8B601"/>
    <a:srgbClr val="F6BC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4"/>
    <p:restoredTop sz="94729"/>
  </p:normalViewPr>
  <p:slideViewPr>
    <p:cSldViewPr snapToGrid="0" snapToObjects="1">
      <p:cViewPr varScale="1">
        <p:scale>
          <a:sx n="63" d="100"/>
          <a:sy n="63" d="100"/>
        </p:scale>
        <p:origin x="632" y="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3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Teach Digital</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010856"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Teach Digital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722A7-1C39-FC47-A432-2622D9F013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12" name="Rectangle 11">
            <a:extLst>
              <a:ext uri="{FF2B5EF4-FFF2-40B4-BE49-F238E27FC236}">
                <a16:creationId xmlns:a16="http://schemas.microsoft.com/office/drawing/2014/main" id="{B66362D1-9BC6-4A43-A55E-EF4CF15CD31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02A44D93-0D27-9042-8159-A057051648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DC487E3-6074-0D4C-A74B-C31FF52A9FB5}"/>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0F47B9-CF40-104D-B859-E5ADBFCC8392}"/>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9" name="Picture Placeholder 2">
            <a:extLst>
              <a:ext uri="{FF2B5EF4-FFF2-40B4-BE49-F238E27FC236}">
                <a16:creationId xmlns:a16="http://schemas.microsoft.com/office/drawing/2014/main" id="{8CBECFD7-6A1A-E94D-99C1-A40B89BF84E7}"/>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5B40126E-A39E-AA4E-8BA6-822A959A8E42}"/>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5703266C-6EF7-554B-B3AF-CB53EABB957F}"/>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C7C98D3C-5D14-0644-9D61-3D928919F272}"/>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99989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A00E06-BB24-D446-BDB7-9877E43B8F90}"/>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7A171C3C-3123-D043-8935-8A5F41157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5B02EDA3-E147-CC4C-953A-1F76B5E34F9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E4421A-BF50-A045-B702-F5275BA889E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F71D76A7-02EA-3A4E-B3A2-4BC162A1D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7" name="Picture Placeholder 2">
            <a:extLst>
              <a:ext uri="{FF2B5EF4-FFF2-40B4-BE49-F238E27FC236}">
                <a16:creationId xmlns:a16="http://schemas.microsoft.com/office/drawing/2014/main" id="{D3837191-2305-4545-8A7D-51611BEDD958}"/>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064A771-7213-3C40-829C-171D54EA401D}"/>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97607DEF-B7D1-E444-91B0-E2C90C327490}"/>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B971CD8E-79E8-E74C-A829-1BAF50499B5A}"/>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403461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73220A-3550-FD4D-94C5-803CC658900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F6A7C662-CBC3-794F-95C8-EC9186ABD9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4BC335C-1692-C24F-A409-A469A1AA8B00}"/>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573BD9B-8871-D249-9E18-4E3B9CE2DF9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ACFB8328-D730-C342-920A-585A5D964F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8" name="Text Placeholder 23">
            <a:extLst>
              <a:ext uri="{FF2B5EF4-FFF2-40B4-BE49-F238E27FC236}">
                <a16:creationId xmlns:a16="http://schemas.microsoft.com/office/drawing/2014/main" id="{74795602-565A-C34E-B570-10AFC727C56A}"/>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Picture Placeholder 2">
            <a:extLst>
              <a:ext uri="{FF2B5EF4-FFF2-40B4-BE49-F238E27FC236}">
                <a16:creationId xmlns:a16="http://schemas.microsoft.com/office/drawing/2014/main" id="{4DB1E918-52B8-C849-8B5C-8F9112A8E10D}"/>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5">
            <a:extLst>
              <a:ext uri="{FF2B5EF4-FFF2-40B4-BE49-F238E27FC236}">
                <a16:creationId xmlns:a16="http://schemas.microsoft.com/office/drawing/2014/main" id="{2DDEAD3F-B1A9-A840-9B5E-D12893E8498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F0837F0F-E238-624F-AC6A-3558BE4D0899}"/>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9189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3" name="Picture 2">
            <a:extLst>
              <a:ext uri="{FF2B5EF4-FFF2-40B4-BE49-F238E27FC236}">
                <a16:creationId xmlns:a16="http://schemas.microsoft.com/office/drawing/2014/main" id="{98656A3C-6134-654C-A191-012BD1E2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49109257-17FB-F14B-909D-1E00C235A684}"/>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BE0F57F-6783-BA48-82E0-591F6E3B09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4702883-DA73-7240-95D7-1FF75AC62E6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2049B3-136D-764C-9BCD-4FF4201D720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2">
            <a:extLst>
              <a:ext uri="{FF2B5EF4-FFF2-40B4-BE49-F238E27FC236}">
                <a16:creationId xmlns:a16="http://schemas.microsoft.com/office/drawing/2014/main" id="{A6DB122B-F156-F14C-AA68-E8EC2B3474DE}"/>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D6630FFF-7AAE-FB44-8905-6A809A4030FA}"/>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189064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2E8290-5B0C-2E48-B190-526416823B97}"/>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4" name="Picture 13">
            <a:extLst>
              <a:ext uri="{FF2B5EF4-FFF2-40B4-BE49-F238E27FC236}">
                <a16:creationId xmlns:a16="http://schemas.microsoft.com/office/drawing/2014/main" id="{1EDD457B-C0D0-E24E-8AD2-ADEAC9933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71C524F2-611C-E84A-A1CA-DE982187234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26AC7D4F-A7BC-9043-AA54-BC9367F0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822D7F6A-76D5-614E-B084-713B6FC8CF5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A4A021-9130-BD4C-8343-74592FD738F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Picture Placeholder 2">
            <a:extLst>
              <a:ext uri="{FF2B5EF4-FFF2-40B4-BE49-F238E27FC236}">
                <a16:creationId xmlns:a16="http://schemas.microsoft.com/office/drawing/2014/main" id="{60F74401-A7B9-C742-98C2-76F8087999CA}"/>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3" name="Text Placeholder 23">
            <a:extLst>
              <a:ext uri="{FF2B5EF4-FFF2-40B4-BE49-F238E27FC236}">
                <a16:creationId xmlns:a16="http://schemas.microsoft.com/office/drawing/2014/main" id="{DF71B142-5F17-FC44-9F56-FD565305E633}"/>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8821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4256EE-1B43-EC48-BD98-89B156361636}"/>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3" name="Picture 12">
            <a:extLst>
              <a:ext uri="{FF2B5EF4-FFF2-40B4-BE49-F238E27FC236}">
                <a16:creationId xmlns:a16="http://schemas.microsoft.com/office/drawing/2014/main" id="{8C22E070-D2CE-5041-87A2-8A203DA0E9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FBB6D345-DBD3-B64F-B8AE-DFA5C47F99EB}"/>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4E86738-5BE0-8848-9F64-68AF73D236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8969E69-C484-9743-AD7B-308CBF152A5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6318F6-1B24-8E41-A52A-1D7C0AF7ACB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2" name="Picture Placeholder 2">
            <a:extLst>
              <a:ext uri="{FF2B5EF4-FFF2-40B4-BE49-F238E27FC236}">
                <a16:creationId xmlns:a16="http://schemas.microsoft.com/office/drawing/2014/main" id="{84C7C39E-1C29-3441-A0E8-241DF76273F2}"/>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F290070-81DB-BA43-9D70-1B91919F32BF}"/>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32251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17410-EDF9-3A4A-9D7F-B614F6D482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7" name="Rectangle 26">
            <a:extLst>
              <a:ext uri="{FF2B5EF4-FFF2-40B4-BE49-F238E27FC236}">
                <a16:creationId xmlns:a16="http://schemas.microsoft.com/office/drawing/2014/main" id="{6CD8EA75-CA34-6A4F-A3BC-AA7CBC6BD8D1}"/>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1" name="Rectangle 10">
            <a:extLst>
              <a:ext uri="{FF2B5EF4-FFF2-40B4-BE49-F238E27FC236}">
                <a16:creationId xmlns:a16="http://schemas.microsoft.com/office/drawing/2014/main" id="{90A4AF43-A94D-5D4B-AB74-5D2BB300297A}"/>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2" name="Picture 11">
            <a:extLst>
              <a:ext uri="{FF2B5EF4-FFF2-40B4-BE49-F238E27FC236}">
                <a16:creationId xmlns:a16="http://schemas.microsoft.com/office/drawing/2014/main" id="{4D54F347-7888-9A4A-91F4-F411D12EA9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ABED707A-40A9-3148-86C3-0373DF40C34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D38C4A9-07F5-CB43-A760-9064E4CAF56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3" name="Text Placeholder 23">
            <a:extLst>
              <a:ext uri="{FF2B5EF4-FFF2-40B4-BE49-F238E27FC236}">
                <a16:creationId xmlns:a16="http://schemas.microsoft.com/office/drawing/2014/main" id="{8D4F9F0C-89D5-7E4D-B38B-CAB98B64DEF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a:extLst>
              <a:ext uri="{FF2B5EF4-FFF2-40B4-BE49-F238E27FC236}">
                <a16:creationId xmlns:a16="http://schemas.microsoft.com/office/drawing/2014/main" id="{47A2C8AF-628A-2348-855D-3AE0B7205C24}"/>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5" name="Text Placeholder 23">
            <a:extLst>
              <a:ext uri="{FF2B5EF4-FFF2-40B4-BE49-F238E27FC236}">
                <a16:creationId xmlns:a16="http://schemas.microsoft.com/office/drawing/2014/main" id="{F3D2B0FC-1B22-6D44-A024-C09860EE666B}"/>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Text Placeholder 25">
            <a:extLst>
              <a:ext uri="{FF2B5EF4-FFF2-40B4-BE49-F238E27FC236}">
                <a16:creationId xmlns:a16="http://schemas.microsoft.com/office/drawing/2014/main" id="{54DD936C-F814-8144-8DF1-5B74DC96DF1B}"/>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7" name="Text Placeholder 23">
            <a:extLst>
              <a:ext uri="{FF2B5EF4-FFF2-40B4-BE49-F238E27FC236}">
                <a16:creationId xmlns:a16="http://schemas.microsoft.com/office/drawing/2014/main" id="{C4B9319D-6C8C-0147-8CAC-3A52DE310CDB}"/>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43454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DDC49D-173C-7C41-A7D8-49B6AD37AC5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38C3E6E9-9520-E449-97C3-018099DCA7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242D04DB-0DD8-D04B-A7A1-E9CFEB96436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479E146-C551-CA4C-A359-EDCA8350075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5F99FA72-C0AE-EA43-AB1F-46B9878B37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1592C7B2-D692-5D4F-9B9B-D4646E51A1E2}"/>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6" name="Text Placeholder 23">
            <a:extLst>
              <a:ext uri="{FF2B5EF4-FFF2-40B4-BE49-F238E27FC236}">
                <a16:creationId xmlns:a16="http://schemas.microsoft.com/office/drawing/2014/main" id="{1C3DCBE2-C19F-CB42-BBC6-392F00243FD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6F31E50C-9BC5-EA47-8A02-12D8E750D7B6}"/>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3F627DAD-2378-8641-BA54-0A532B723F96}"/>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5">
            <a:extLst>
              <a:ext uri="{FF2B5EF4-FFF2-40B4-BE49-F238E27FC236}">
                <a16:creationId xmlns:a16="http://schemas.microsoft.com/office/drawing/2014/main" id="{A62659DF-D1B3-5544-88AA-7CE822EB4CAE}"/>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3">
            <a:extLst>
              <a:ext uri="{FF2B5EF4-FFF2-40B4-BE49-F238E27FC236}">
                <a16:creationId xmlns:a16="http://schemas.microsoft.com/office/drawing/2014/main" id="{C53D4E93-3AB3-F546-8C27-761B43EF27C5}"/>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32536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271CE3-C108-B346-B89F-D5E376B1D43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14D88905-FF2C-7445-B877-891AD78E3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AEA3A5DB-900B-D244-9636-32F7F32DCC8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FBAFCD-346C-724F-8637-2AF1B652BBE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350DCD9C-4FF3-CB43-8A1E-DB09A06571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7C57141E-5C33-5041-BC74-0D7DAE08BDA8}"/>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4" name="Text Placeholder 25">
            <a:extLst>
              <a:ext uri="{FF2B5EF4-FFF2-40B4-BE49-F238E27FC236}">
                <a16:creationId xmlns:a16="http://schemas.microsoft.com/office/drawing/2014/main" id="{867F17CC-BEE1-D349-B9FA-10B4C8E7942D}"/>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3">
            <a:extLst>
              <a:ext uri="{FF2B5EF4-FFF2-40B4-BE49-F238E27FC236}">
                <a16:creationId xmlns:a16="http://schemas.microsoft.com/office/drawing/2014/main" id="{04F14022-B116-0941-883F-17EF84AB1A5E}"/>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B3293A82-8B38-F644-907E-F602CC0FD908}"/>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BDDF8DE1-F791-AE4B-B035-728B6E2FE48E}"/>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8FBE295B-C991-184C-8376-09983C4A173D}"/>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300430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550F17-CAB0-FA4C-BEA4-978DCFA9688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0" name="Picture 9">
            <a:extLst>
              <a:ext uri="{FF2B5EF4-FFF2-40B4-BE49-F238E27FC236}">
                <a16:creationId xmlns:a16="http://schemas.microsoft.com/office/drawing/2014/main" id="{BBBF37F2-6EFA-A34C-AC25-6EC9E07F4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0CD03717-FE35-7F4B-9C71-F9F6D389DE1E}"/>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7014B4-DCCE-E140-A4B6-7F58DFBAED7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8" name="Text Placeholder 23">
            <a:extLst>
              <a:ext uri="{FF2B5EF4-FFF2-40B4-BE49-F238E27FC236}">
                <a16:creationId xmlns:a16="http://schemas.microsoft.com/office/drawing/2014/main" id="{3CED6840-CC93-A54A-B914-0BD66E5D7418}"/>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F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Teach Digital</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807F8D-88D4-7E49-B490-4FB946EF64EC}"/>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017050-F2FA-CE45-B004-73CF13497B5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01C255B7-971E-9345-9E79-4645B8ED07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2033975D-9864-834C-BBA3-D649429F8864}"/>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94F560C-B007-9440-A3BF-2646C11CDFD4}"/>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52674A0C-D6B5-AB4C-8491-7188D48BF5C6}"/>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5CAAAF-9203-344C-A81B-62D974EF1D53}"/>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71D9DF-1F77-5241-8F15-ADFC835A8E73}"/>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DA631EB9-87FE-3C4D-88F8-2BD6FDD4F7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13B96A47-9A9C-314B-9ECF-1CBB1B5F1E1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C3781A-0B12-8A43-B311-F278A3A0734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BFC85CD8-3289-9A4A-A9E7-1366A69D2FF1}"/>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3530547" y="2061842"/>
            <a:ext cx="8139132"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384839"/>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3530547" y="2061842"/>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098619" y="1851684"/>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1396563" y="1983442"/>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1573306" y="221468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3543994" y="3460336"/>
            <a:ext cx="8139132"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3543994" y="3460336"/>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12066" y="3250178"/>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1410010" y="3381936"/>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1586753" y="3613174"/>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3557441" y="4872277"/>
            <a:ext cx="8139132"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3557441" y="4872277"/>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25513" y="4662119"/>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1423457" y="4793877"/>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1600200" y="502511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152916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4 bullet poi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6DD84E-8EE2-C12E-60FC-21C6D935CFCF}"/>
              </a:ext>
            </a:extLst>
          </p:cNvPr>
          <p:cNvSpPr/>
          <p:nvPr userDrawn="1"/>
        </p:nvSpPr>
        <p:spPr>
          <a:xfrm>
            <a:off x="0" y="1"/>
            <a:ext cx="6028091" cy="6406916"/>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8265310" y="5129250"/>
            <a:ext cx="3404367" cy="950300"/>
          </a:xfrm>
          <a:prstGeom prst="rect">
            <a:avLst/>
          </a:prstGeom>
          <a:solidFill>
            <a:srgbClr val="7AB5E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B7882A9-44AD-E337-3645-CF022F98696C}"/>
              </a:ext>
            </a:extLst>
          </p:cNvPr>
          <p:cNvSpPr/>
          <p:nvPr userDrawn="1"/>
        </p:nvSpPr>
        <p:spPr>
          <a:xfrm>
            <a:off x="8265311" y="3759876"/>
            <a:ext cx="3404367"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FB76C00-9DB4-3765-0B71-F97B2B604D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79788" y="4868060"/>
            <a:ext cx="933450" cy="1004414"/>
          </a:xfrm>
          <a:prstGeom prst="rect">
            <a:avLst/>
          </a:prstGeom>
        </p:spPr>
      </p:pic>
      <p:sp>
        <p:nvSpPr>
          <p:cNvPr id="17" name="Rectangle 16"/>
          <p:cNvSpPr/>
          <p:nvPr userDrawn="1"/>
        </p:nvSpPr>
        <p:spPr>
          <a:xfrm>
            <a:off x="8278760" y="1161750"/>
            <a:ext cx="3390918"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3"/>
            <a:ext cx="5789781" cy="848718"/>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8278759" y="1235315"/>
            <a:ext cx="254357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5" y="854347"/>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6389247" y="1025863"/>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6552543" y="122684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8272036" y="2420228"/>
            <a:ext cx="3404366"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8272036" y="2429791"/>
            <a:ext cx="2557017"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4" y="2160929"/>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6389247" y="2394101"/>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6565990" y="262533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8265310" y="3818342"/>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240450" y="3495596"/>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6411114" y="5050463"/>
            <a:ext cx="1169894" cy="1169894"/>
          </a:xfrm>
          <a:prstGeom prst="ellipse">
            <a:avLst/>
          </a:prstGeom>
          <a:solidFill>
            <a:srgbClr val="7A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6552542" y="523874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3" name="Text Placeholder 25">
            <a:extLst>
              <a:ext uri="{FF2B5EF4-FFF2-40B4-BE49-F238E27FC236}">
                <a16:creationId xmlns:a16="http://schemas.microsoft.com/office/drawing/2014/main" id="{B605F751-26EC-7704-06DD-36995F69DC8F}"/>
              </a:ext>
            </a:extLst>
          </p:cNvPr>
          <p:cNvSpPr>
            <a:spLocks noGrp="1"/>
          </p:cNvSpPr>
          <p:nvPr>
            <p:ph type="body" sz="quarter" idx="21" hasCustomPrompt="1"/>
          </p:nvPr>
        </p:nvSpPr>
        <p:spPr>
          <a:xfrm>
            <a:off x="8280330" y="5221100"/>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5" name="Oval 24">
            <a:extLst>
              <a:ext uri="{FF2B5EF4-FFF2-40B4-BE49-F238E27FC236}">
                <a16:creationId xmlns:a16="http://schemas.microsoft.com/office/drawing/2014/main" id="{38EA0F53-E002-A440-FABC-A543D25ED5C2}"/>
              </a:ext>
            </a:extLst>
          </p:cNvPr>
          <p:cNvSpPr/>
          <p:nvPr userDrawn="1"/>
        </p:nvSpPr>
        <p:spPr>
          <a:xfrm>
            <a:off x="6411114" y="3650079"/>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Text Placeholder 25">
            <a:extLst>
              <a:ext uri="{FF2B5EF4-FFF2-40B4-BE49-F238E27FC236}">
                <a16:creationId xmlns:a16="http://schemas.microsoft.com/office/drawing/2014/main" id="{3C90A4D2-5610-D4BD-8C41-FEB7F8A0F1F7}"/>
              </a:ext>
            </a:extLst>
          </p:cNvPr>
          <p:cNvSpPr>
            <a:spLocks noGrp="1"/>
          </p:cNvSpPr>
          <p:nvPr>
            <p:ph type="body" sz="quarter" idx="22" hasCustomPrompt="1"/>
          </p:nvPr>
        </p:nvSpPr>
        <p:spPr>
          <a:xfrm>
            <a:off x="6608007" y="381314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3980829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0" name="Rectangle 9">
            <a:extLst>
              <a:ext uri="{FF2B5EF4-FFF2-40B4-BE49-F238E27FC236}">
                <a16:creationId xmlns:a16="http://schemas.microsoft.com/office/drawing/2014/main" id="{F788E446-E118-774D-AB19-C44130379EC7}"/>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285A7D5-15B9-A345-A206-EA0575CEC6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AF4A7412-FA68-E246-AFC6-9FDC6D3AC4B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09FB67-04A3-F947-9F1F-295D6EA6095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3" name="Picture 2">
            <a:extLst>
              <a:ext uri="{FF2B5EF4-FFF2-40B4-BE49-F238E27FC236}">
                <a16:creationId xmlns:a16="http://schemas.microsoft.com/office/drawing/2014/main" id="{3F18ABFE-2C34-3F42-B56E-DB633831C8E9}"/>
              </a:ext>
            </a:extLst>
          </p:cNvPr>
          <p:cNvPicPr>
            <a:picLocks noChangeAspect="1"/>
          </p:cNvPicPr>
          <p:nvPr userDrawn="1"/>
        </p:nvPicPr>
        <p:blipFill>
          <a:blip r:embed="rId4"/>
          <a:stretch>
            <a:fillRect/>
          </a:stretch>
        </p:blipFill>
        <p:spPr>
          <a:xfrm>
            <a:off x="9487647" y="2266200"/>
            <a:ext cx="2719554" cy="2325600"/>
          </a:xfrm>
          <a:prstGeom prst="rect">
            <a:avLst/>
          </a:prstGeom>
        </p:spPr>
      </p:pic>
      <p:sp>
        <p:nvSpPr>
          <p:cNvPr id="17" name="Text Placeholder 23">
            <a:extLst>
              <a:ext uri="{FF2B5EF4-FFF2-40B4-BE49-F238E27FC236}">
                <a16:creationId xmlns:a16="http://schemas.microsoft.com/office/drawing/2014/main" id="{E80FF3BA-1540-F841-8174-8B00F6499291}"/>
              </a:ext>
            </a:extLst>
          </p:cNvPr>
          <p:cNvSpPr>
            <a:spLocks noGrp="1"/>
          </p:cNvSpPr>
          <p:nvPr>
            <p:ph type="body" sz="quarter" idx="13" hasCustomPrompt="1"/>
          </p:nvPr>
        </p:nvSpPr>
        <p:spPr>
          <a:xfrm>
            <a:off x="447066" y="309492"/>
            <a:ext cx="11222614" cy="1057553"/>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423686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66294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25" t="-1173" r="6562" b="12394"/>
          <a:stretch/>
        </p:blipFill>
        <p:spPr>
          <a:xfrm rot="5400000">
            <a:off x="6169800" y="2883714"/>
            <a:ext cx="7394997" cy="4176728"/>
          </a:xfrm>
          <a:prstGeom prst="rect">
            <a:avLst/>
          </a:prstGeom>
        </p:spPr>
      </p:pic>
      <p:sp>
        <p:nvSpPr>
          <p:cNvPr id="10" name="Rectangle 9">
            <a:extLst>
              <a:ext uri="{FF2B5EF4-FFF2-40B4-BE49-F238E27FC236}">
                <a16:creationId xmlns:a16="http://schemas.microsoft.com/office/drawing/2014/main" id="{04CAB93D-F2F9-6A4E-B93B-AA4D39B82EC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9779D811-CADC-284B-BA68-F58DA79E9D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EE6ED192-1BF0-D241-85AE-1AD3E6549CA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27FE09-AF5D-A342-B421-92940B34371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A97484F3-F520-C047-831B-70CB74C12FC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5761703"/>
            <a:ext cx="1528948" cy="1096296"/>
          </a:xfrm>
          <a:prstGeom prst="rect">
            <a:avLst/>
          </a:prstGeom>
        </p:spPr>
      </p:pic>
      <p:sp>
        <p:nvSpPr>
          <p:cNvPr id="16" name="Text Placeholder 23">
            <a:extLst>
              <a:ext uri="{FF2B5EF4-FFF2-40B4-BE49-F238E27FC236}">
                <a16:creationId xmlns:a16="http://schemas.microsoft.com/office/drawing/2014/main" id="{08AB1C73-2554-CE44-B3F5-0E39261EDA7B}"/>
              </a:ext>
            </a:extLst>
          </p:cNvPr>
          <p:cNvSpPr>
            <a:spLocks noGrp="1"/>
          </p:cNvSpPr>
          <p:nvPr>
            <p:ph type="body" sz="quarter" idx="19" hasCustomPrompt="1"/>
          </p:nvPr>
        </p:nvSpPr>
        <p:spPr>
          <a:xfrm>
            <a:off x="447066" y="309492"/>
            <a:ext cx="11222614" cy="965087"/>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3BDC11-316A-2942-A68D-84819EE5171B}"/>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6221353" y="1155882"/>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6221353" y="1701813"/>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6221353" y="2268752"/>
            <a:ext cx="2812464" cy="323455"/>
          </a:xfrm>
        </p:spPr>
        <p:txBody>
          <a:bodyPr anchor="t">
            <a:normAutofit/>
          </a:bodyPr>
          <a:lstStyle>
            <a:lvl1pPr marL="0" indent="0">
              <a:buNone/>
              <a:defRPr sz="1600">
                <a:solidFill>
                  <a:srgbClr val="0675AD"/>
                </a:solidFill>
              </a:defRPr>
            </a:lvl1pPr>
          </a:lstStyle>
          <a:p>
            <a:pPr lvl="0"/>
            <a:r>
              <a:rPr lang="en-US" dirty="0"/>
              <a:t>Text 1</a:t>
            </a:r>
          </a:p>
        </p:txBody>
      </p:sp>
      <p:pic>
        <p:nvPicPr>
          <p:cNvPr id="10" name="Picture 9">
            <a:extLst>
              <a:ext uri="{FF2B5EF4-FFF2-40B4-BE49-F238E27FC236}">
                <a16:creationId xmlns:a16="http://schemas.microsoft.com/office/drawing/2014/main" id="{F353FDFF-8009-F547-9313-A94F138AB5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12" name="Picture 11">
            <a:extLst>
              <a:ext uri="{FF2B5EF4-FFF2-40B4-BE49-F238E27FC236}">
                <a16:creationId xmlns:a16="http://schemas.microsoft.com/office/drawing/2014/main" id="{C5271788-4CA4-464C-9D7B-65B32F0F3EFF}"/>
              </a:ext>
            </a:extLst>
          </p:cNvPr>
          <p:cNvPicPr>
            <a:picLocks noChangeAspect="1"/>
          </p:cNvPicPr>
          <p:nvPr userDrawn="1"/>
        </p:nvPicPr>
        <p:blipFill>
          <a:blip r:embed="rId3"/>
          <a:stretch>
            <a:fillRect/>
          </a:stretch>
        </p:blipFill>
        <p:spPr>
          <a:xfrm>
            <a:off x="9063505" y="5761161"/>
            <a:ext cx="1840921" cy="411785"/>
          </a:xfrm>
          <a:prstGeom prst="rect">
            <a:avLst/>
          </a:prstGeom>
        </p:spPr>
      </p:pic>
      <p:sp>
        <p:nvSpPr>
          <p:cNvPr id="13" name="Text Placeholder 23">
            <a:extLst>
              <a:ext uri="{FF2B5EF4-FFF2-40B4-BE49-F238E27FC236}">
                <a16:creationId xmlns:a16="http://schemas.microsoft.com/office/drawing/2014/main" id="{02748C14-CCCA-334E-B307-BB13D4F83C0B}"/>
              </a:ext>
            </a:extLst>
          </p:cNvPr>
          <p:cNvSpPr>
            <a:spLocks noGrp="1"/>
          </p:cNvSpPr>
          <p:nvPr>
            <p:ph type="body" sz="quarter" idx="18"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Thank You</a:t>
            </a:r>
          </a:p>
        </p:txBody>
      </p:sp>
      <p:sp>
        <p:nvSpPr>
          <p:cNvPr id="14" name="Text Placeholder 23">
            <a:extLst>
              <a:ext uri="{FF2B5EF4-FFF2-40B4-BE49-F238E27FC236}">
                <a16:creationId xmlns:a16="http://schemas.microsoft.com/office/drawing/2014/main" id="{B26830F4-09E1-E34D-8894-84D33E94EECE}"/>
              </a:ext>
            </a:extLst>
          </p:cNvPr>
          <p:cNvSpPr>
            <a:spLocks noGrp="1"/>
          </p:cNvSpPr>
          <p:nvPr>
            <p:ph type="body" sz="quarter" idx="19" hasCustomPrompt="1"/>
          </p:nvPr>
        </p:nvSpPr>
        <p:spPr>
          <a:xfrm>
            <a:off x="428263" y="5726857"/>
            <a:ext cx="4642930" cy="697353"/>
          </a:xfrm>
        </p:spPr>
        <p:txBody>
          <a:bodyPr>
            <a:normAutofit/>
          </a:bodyPr>
          <a:lstStyle>
            <a:lvl1pPr marL="0" indent="0" algn="l">
              <a:buNone/>
              <a:defRPr sz="3600" i="1">
                <a:solidFill>
                  <a:srgbClr val="0675AD"/>
                </a:solidFill>
                <a:latin typeface="+mn-lt"/>
              </a:defRPr>
            </a:lvl1pPr>
          </a:lstStyle>
          <a:p>
            <a:pPr lvl="0"/>
            <a:r>
              <a:rPr lang="en-US" dirty="0"/>
              <a:t>Any Questions?</a:t>
            </a:r>
          </a:p>
        </p:txBody>
      </p:sp>
      <p:pic>
        <p:nvPicPr>
          <p:cNvPr id="2" name="Picture 1">
            <a:extLst>
              <a:ext uri="{FF2B5EF4-FFF2-40B4-BE49-F238E27FC236}">
                <a16:creationId xmlns:a16="http://schemas.microsoft.com/office/drawing/2014/main" id="{6389045F-A720-BA40-8837-7037E6E87E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53894" y="5695577"/>
            <a:ext cx="188637" cy="477369"/>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ig Laptop">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C3F552-799F-368A-EB57-59E4D62D25C1}"/>
              </a:ext>
            </a:extLst>
          </p:cNvPr>
          <p:cNvPicPr>
            <a:picLocks noChangeAspect="1"/>
          </p:cNvPicPr>
          <p:nvPr userDrawn="1"/>
        </p:nvPicPr>
        <p:blipFill>
          <a:blip r:embed="rId2"/>
          <a:stretch>
            <a:fillRect/>
          </a:stretch>
        </p:blipFill>
        <p:spPr>
          <a:xfrm rot="10800000">
            <a:off x="0" y="3981233"/>
            <a:ext cx="2719554" cy="2325600"/>
          </a:xfrm>
          <a:prstGeom prst="rect">
            <a:avLst/>
          </a:prstGeom>
        </p:spPr>
      </p:pic>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387" t="10823" r="49050" b="5574"/>
          <a:stretch/>
        </p:blipFill>
        <p:spPr>
          <a:xfrm>
            <a:off x="5427977" y="740153"/>
            <a:ext cx="6764023"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7372351" y="1223694"/>
            <a:ext cx="4819650"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90854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D09352-FE04-874F-A87F-A04D70A36ECA}"/>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428263" y="5726857"/>
            <a:ext cx="4642930" cy="697353"/>
          </a:xfrm>
        </p:spPr>
        <p:txBody>
          <a:bodyPr>
            <a:normAutofit/>
          </a:bodyPr>
          <a:lstStyle>
            <a:lvl1pPr marL="0" indent="0" algn="l">
              <a:buNone/>
              <a:defRPr sz="3600">
                <a:solidFill>
                  <a:srgbClr val="0675AD"/>
                </a:solidFill>
                <a:latin typeface="+mn-lt"/>
              </a:defRPr>
            </a:lvl1pPr>
          </a:lstStyle>
          <a:p>
            <a:pPr lvl="0"/>
            <a:r>
              <a:rPr lang="en-US" dirty="0"/>
              <a:t>Sub-Heading</a:t>
            </a:r>
          </a:p>
        </p:txBody>
      </p:sp>
      <p:pic>
        <p:nvPicPr>
          <p:cNvPr id="3" name="Picture 2">
            <a:extLst>
              <a:ext uri="{FF2B5EF4-FFF2-40B4-BE49-F238E27FC236}">
                <a16:creationId xmlns:a16="http://schemas.microsoft.com/office/drawing/2014/main" id="{D9F052E0-18CA-3C4C-8E5E-1F470BDB11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2" name="Picture 1">
            <a:extLst>
              <a:ext uri="{FF2B5EF4-FFF2-40B4-BE49-F238E27FC236}">
                <a16:creationId xmlns:a16="http://schemas.microsoft.com/office/drawing/2014/main" id="{D440D5B1-3A8C-7144-85FD-5C371ADEE80B}"/>
              </a:ext>
            </a:extLst>
          </p:cNvPr>
          <p:cNvPicPr>
            <a:picLocks noChangeAspect="1"/>
          </p:cNvPicPr>
          <p:nvPr userDrawn="1"/>
        </p:nvPicPr>
        <p:blipFill>
          <a:blip r:embed="rId3"/>
          <a:stretch>
            <a:fillRect/>
          </a:stretch>
        </p:blipFill>
        <p:spPr>
          <a:xfrm>
            <a:off x="9922816" y="5966387"/>
            <a:ext cx="1840921" cy="411785"/>
          </a:xfrm>
          <a:prstGeom prst="rect">
            <a:avLst/>
          </a:prstGeom>
        </p:spPr>
      </p:pic>
      <p:pic>
        <p:nvPicPr>
          <p:cNvPr id="5" name="Picture 4">
            <a:extLst>
              <a:ext uri="{FF2B5EF4-FFF2-40B4-BE49-F238E27FC236}">
                <a16:creationId xmlns:a16="http://schemas.microsoft.com/office/drawing/2014/main" id="{0EBF5FB9-B95A-F14D-8111-8A6A108DCE8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168596" y="307620"/>
            <a:ext cx="8939513" cy="50551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E401A6-8CBB-7347-AE68-CF40E8E271A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4" name="Picture 3">
            <a:extLst>
              <a:ext uri="{FF2B5EF4-FFF2-40B4-BE49-F238E27FC236}">
                <a16:creationId xmlns:a16="http://schemas.microsoft.com/office/drawing/2014/main" id="{442EA92D-015D-2942-B7A3-AB073D593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6" name="Straight Connector 5">
            <a:extLst>
              <a:ext uri="{FF2B5EF4-FFF2-40B4-BE49-F238E27FC236}">
                <a16:creationId xmlns:a16="http://schemas.microsoft.com/office/drawing/2014/main" id="{DD25099F-7AB0-4042-8921-59D5711CB42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5E91B6-3403-7E40-919D-CCD57C73FD4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DE1DBA07-AE71-4D42-8641-CB6451CD8773}"/>
              </a:ext>
            </a:extLst>
          </p:cNvPr>
          <p:cNvSpPr>
            <a:spLocks noGrp="1"/>
          </p:cNvSpPr>
          <p:nvPr>
            <p:ph type="body" sz="quarter" idx="16" hasCustomPrompt="1"/>
          </p:nvPr>
        </p:nvSpPr>
        <p:spPr>
          <a:xfrm>
            <a:off x="447065" y="2067342"/>
            <a:ext cx="11102510"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D5F533DB-D984-6540-A285-55FAE447A3A6}"/>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8D5B98"/>
                </a:solidFill>
                <a:latin typeface="+mn-lt"/>
              </a:defRPr>
            </a:lvl1pPr>
          </a:lstStyle>
          <a:p>
            <a:pPr lvl="0"/>
            <a:r>
              <a:rPr lang="en-US" dirty="0"/>
              <a:t>TITLE</a:t>
            </a:r>
          </a:p>
        </p:txBody>
      </p:sp>
      <p:pic>
        <p:nvPicPr>
          <p:cNvPr id="12" name="Picture 11">
            <a:extLst>
              <a:ext uri="{FF2B5EF4-FFF2-40B4-BE49-F238E27FC236}">
                <a16:creationId xmlns:a16="http://schemas.microsoft.com/office/drawing/2014/main" id="{291D2253-3D13-6D2D-6606-22642C087B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961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159A3D-32AD-A943-B9C2-32D47AD2612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59A89641-21ED-9F47-A130-650ABF071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C75F316-164B-DB4E-B698-15F45B2962F6}"/>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767266-3D72-094F-8416-5A6EC4C08C5F}"/>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8E4DB493-497A-8248-9FDE-F55F2F4D0DC8}"/>
              </a:ext>
            </a:extLst>
          </p:cNvPr>
          <p:cNvSpPr>
            <a:spLocks noGrp="1"/>
          </p:cNvSpPr>
          <p:nvPr>
            <p:ph type="body" sz="quarter" idx="16" hasCustomPrompt="1"/>
          </p:nvPr>
        </p:nvSpPr>
        <p:spPr>
          <a:xfrm>
            <a:off x="447065" y="1587992"/>
            <a:ext cx="11102510" cy="4517366"/>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CC257068-6BBA-4E4C-B610-5F2FD98BBECF}"/>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0675AD"/>
                </a:solidFill>
                <a:latin typeface="+mn-lt"/>
              </a:defRPr>
            </a:lvl1pPr>
          </a:lstStyle>
          <a:p>
            <a:pPr lvl="0"/>
            <a:r>
              <a:rPr lang="en-US" dirty="0"/>
              <a:t>TITLE</a:t>
            </a:r>
          </a:p>
        </p:txBody>
      </p:sp>
      <p:pic>
        <p:nvPicPr>
          <p:cNvPr id="15" name="Picture 14">
            <a:extLst>
              <a:ext uri="{FF2B5EF4-FFF2-40B4-BE49-F238E27FC236}">
                <a16:creationId xmlns:a16="http://schemas.microsoft.com/office/drawing/2014/main" id="{FE75D628-1F12-824E-D844-A4EBC965A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30991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447065" y="1445342"/>
            <a:ext cx="11102510" cy="4660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Rectangle 9">
            <a:extLst>
              <a:ext uri="{FF2B5EF4-FFF2-40B4-BE49-F238E27FC236}">
                <a16:creationId xmlns:a16="http://schemas.microsoft.com/office/drawing/2014/main" id="{E7757506-312E-3B4F-B8E9-79DB3312C5D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3F0C59B-B99B-2D4F-A1EE-6991B907E5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41CA349-CF18-F347-84DC-CB04E29ECEE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D0A5F3-7F8C-5743-88BD-EEA50ECCC7A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14" name="Picture 13">
            <a:extLst>
              <a:ext uri="{FF2B5EF4-FFF2-40B4-BE49-F238E27FC236}">
                <a16:creationId xmlns:a16="http://schemas.microsoft.com/office/drawing/2014/main" id="{AA00CE89-737E-CC4D-91F2-EE84C18ADB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
        <p:nvSpPr>
          <p:cNvPr id="9" name="Text Placeholder 23">
            <a:extLst>
              <a:ext uri="{FF2B5EF4-FFF2-40B4-BE49-F238E27FC236}">
                <a16:creationId xmlns:a16="http://schemas.microsoft.com/office/drawing/2014/main" id="{830227FD-D232-1F47-B9E7-1D674ACEDC52}"/>
              </a:ext>
            </a:extLst>
          </p:cNvPr>
          <p:cNvSpPr>
            <a:spLocks noGrp="1"/>
          </p:cNvSpPr>
          <p:nvPr>
            <p:ph type="body" sz="quarter" idx="18" hasCustomPrompt="1"/>
          </p:nvPr>
        </p:nvSpPr>
        <p:spPr>
          <a:xfrm>
            <a:off x="447065" y="309492"/>
            <a:ext cx="11097969" cy="71306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9214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C07F5-DAE3-874F-A9F9-D6B1381CBCE5}"/>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0" name="Picture Placeholder 15">
            <a:extLst>
              <a:ext uri="{FF2B5EF4-FFF2-40B4-BE49-F238E27FC236}">
                <a16:creationId xmlns:a16="http://schemas.microsoft.com/office/drawing/2014/main" id="{F8B5B00A-F2BC-E64F-9A25-1B4B39FCB1E2}"/>
              </a:ext>
            </a:extLst>
          </p:cNvPr>
          <p:cNvSpPr>
            <a:spLocks noGrp="1"/>
          </p:cNvSpPr>
          <p:nvPr>
            <p:ph type="pic" sz="quarter" idx="17"/>
          </p:nvPr>
        </p:nvSpPr>
        <p:spPr>
          <a:xfrm>
            <a:off x="6420970" y="717755"/>
            <a:ext cx="5771030" cy="5196308"/>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4" name="Rectangle 13">
            <a:extLst>
              <a:ext uri="{FF2B5EF4-FFF2-40B4-BE49-F238E27FC236}">
                <a16:creationId xmlns:a16="http://schemas.microsoft.com/office/drawing/2014/main" id="{6A96AA36-A2F8-844C-B5E2-A9E204FC6662}"/>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7D70F97E-D317-914F-84EB-327CD19FA6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4FE5F3EE-4A5B-2C4E-8EC5-938A0C9749FA}"/>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A9E74C-AD6D-4044-89EF-14AAD09FD4F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Text Placeholder 25">
            <a:extLst>
              <a:ext uri="{FF2B5EF4-FFF2-40B4-BE49-F238E27FC236}">
                <a16:creationId xmlns:a16="http://schemas.microsoft.com/office/drawing/2014/main" id="{79B275A0-5264-7043-8FE1-391CF5C5EFF1}"/>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16DEE8FA-F484-3E4E-A518-F7D1542AF214}"/>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76FFB81-661F-934A-8674-C69A828E7C9E}"/>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4" name="Rectangle 13">
            <a:extLst>
              <a:ext uri="{FF2B5EF4-FFF2-40B4-BE49-F238E27FC236}">
                <a16:creationId xmlns:a16="http://schemas.microsoft.com/office/drawing/2014/main" id="{7AD2B8EC-C4D4-AC46-9E08-AC7F87E6E6B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67588149-6299-234C-ABB1-D11A4879F0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0CF1D849-1BF8-2F45-80F0-390389FC6DC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95E4BEE-8D91-5A4C-8D40-41C78C8BB23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5D603DE8-405A-9D46-A2CD-2C7F351A06C1}"/>
              </a:ext>
            </a:extLst>
          </p:cNvPr>
          <p:cNvSpPr>
            <a:spLocks noGrp="1"/>
          </p:cNvSpPr>
          <p:nvPr>
            <p:ph type="pic" sz="quarter" idx="17"/>
          </p:nvPr>
        </p:nvSpPr>
        <p:spPr>
          <a:xfrm>
            <a:off x="6420970" y="875071"/>
            <a:ext cx="5771030" cy="5038992"/>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1" name="Text Placeholder 25">
            <a:extLst>
              <a:ext uri="{FF2B5EF4-FFF2-40B4-BE49-F238E27FC236}">
                <a16:creationId xmlns:a16="http://schemas.microsoft.com/office/drawing/2014/main" id="{9628AC4E-6B80-5C4D-99F7-8B05425911D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9865D4DE-78E1-5F46-A136-FE6DA40F564E}"/>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51686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B5F084-F6BC-BC49-9A67-9ADE70E76C62}"/>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4" name="Rectangle 13">
            <a:extLst>
              <a:ext uri="{FF2B5EF4-FFF2-40B4-BE49-F238E27FC236}">
                <a16:creationId xmlns:a16="http://schemas.microsoft.com/office/drawing/2014/main" id="{8D619265-86C4-2045-A30C-3F031E0D468D}"/>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C2A5D363-054E-DF45-BA48-F7D3B8DB0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68FD11B5-ADC9-0F4C-891F-A04761C476A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8109F8-531E-8340-A751-4CE0EBD94BE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6BBE2729-66F1-1F4D-B7E2-FC063FEAD467}"/>
              </a:ext>
            </a:extLst>
          </p:cNvPr>
          <p:cNvSpPr>
            <a:spLocks noGrp="1"/>
          </p:cNvSpPr>
          <p:nvPr>
            <p:ph type="pic" sz="quarter" idx="17"/>
          </p:nvPr>
        </p:nvSpPr>
        <p:spPr>
          <a:xfrm>
            <a:off x="6420970" y="1258529"/>
            <a:ext cx="5771030" cy="4655534"/>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2" name="Text Placeholder 25">
            <a:extLst>
              <a:ext uri="{FF2B5EF4-FFF2-40B4-BE49-F238E27FC236}">
                <a16:creationId xmlns:a16="http://schemas.microsoft.com/office/drawing/2014/main" id="{14372943-F452-7B46-9C67-ED05F0AADCBB}"/>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0AA56B91-2DFB-2B44-B405-4FE5FB1DC7FA}"/>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0105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6" r:id="rId3"/>
    <p:sldLayoutId id="2147483682" r:id="rId4"/>
    <p:sldLayoutId id="2147483685" r:id="rId5"/>
    <p:sldLayoutId id="2147483686" r:id="rId6"/>
    <p:sldLayoutId id="2147483673" r:id="rId7"/>
    <p:sldLayoutId id="2147483687" r:id="rId8"/>
    <p:sldLayoutId id="2147483688" r:id="rId9"/>
    <p:sldLayoutId id="2147483651" r:id="rId10"/>
    <p:sldLayoutId id="2147483683" r:id="rId11"/>
    <p:sldLayoutId id="2147483684" r:id="rId12"/>
    <p:sldLayoutId id="2147483674" r:id="rId13"/>
    <p:sldLayoutId id="2147483680" r:id="rId14"/>
    <p:sldLayoutId id="2147483681" r:id="rId15"/>
    <p:sldLayoutId id="2147483675" r:id="rId16"/>
    <p:sldLayoutId id="2147483678" r:id="rId17"/>
    <p:sldLayoutId id="2147483679" r:id="rId18"/>
    <p:sldLayoutId id="2147483653" r:id="rId19"/>
    <p:sldLayoutId id="2147483663" r:id="rId20"/>
    <p:sldLayoutId id="2147483664" r:id="rId21"/>
    <p:sldLayoutId id="2147483689" r:id="rId22"/>
    <p:sldLayoutId id="2147483690" r:id="rId23"/>
    <p:sldLayoutId id="2147483677" r:id="rId24"/>
    <p:sldLayoutId id="2147483670" r:id="rId25"/>
    <p:sldLayoutId id="2147483676" r:id="rId26"/>
    <p:sldLayoutId id="2147483669" r:id="rId27"/>
    <p:sldLayoutId id="2147483691"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www.youtube.com/watch?v=oB6b5P6bcZg&amp;" TargetMode="External"/><Relationship Id="rId7" Type="http://schemas.openxmlformats.org/officeDocument/2006/relationships/image" Target="../media/image24.svg"/><Relationship Id="rId2" Type="http://schemas.openxmlformats.org/officeDocument/2006/relationships/slideLayout" Target="../slideLayouts/slideLayout28.xml"/><Relationship Id="rId1" Type="http://schemas.openxmlformats.org/officeDocument/2006/relationships/video" Target="https://www.youtube.com/embed/oB6b5P6bcZg?feature=oembed"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hyperlink" Target="https://designschool.canva.com/" TargetMode="Externa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youtube.com/watch?v=cVUxd2ZwYE0" TargetMode="External"/><Relationship Id="rId7" Type="http://schemas.openxmlformats.org/officeDocument/2006/relationships/image" Target="../media/image24.svg"/><Relationship Id="rId2" Type="http://schemas.openxmlformats.org/officeDocument/2006/relationships/slideLayout" Target="../slideLayouts/slideLayout28.xml"/><Relationship Id="rId1" Type="http://schemas.openxmlformats.org/officeDocument/2006/relationships/video" Target="https://www.youtube.com/embed/cVUxd2ZwYE0?feature=oembed"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instagram.com/" TargetMode="External"/><Relationship Id="rId2" Type="http://schemas.openxmlformats.org/officeDocument/2006/relationships/hyperlink" Target="http://www.tiktok.com/" TargetMode="External"/><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hyperlink" Target="http://www.snapchat.com/" TargetMode="External"/><Relationship Id="rId4" Type="http://schemas.openxmlformats.org/officeDocument/2006/relationships/hyperlink" Target="http://www.youtube.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s://youtu.be/uoRG7zivQYw" TargetMode="External"/><Relationship Id="rId7" Type="http://schemas.openxmlformats.org/officeDocument/2006/relationships/image" Target="../media/image24.svg"/><Relationship Id="rId2" Type="http://schemas.openxmlformats.org/officeDocument/2006/relationships/slideLayout" Target="../slideLayouts/slideLayout28.xml"/><Relationship Id="rId1" Type="http://schemas.openxmlformats.org/officeDocument/2006/relationships/video" Target="https://www.youtube.com/embed/uoRG7zivQYw?feature=oembed"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www.youtube.com/watch?v=AlrC-XaKwew" TargetMode="External"/><Relationship Id="rId7" Type="http://schemas.openxmlformats.org/officeDocument/2006/relationships/image" Target="../media/image24.svg"/><Relationship Id="rId2" Type="http://schemas.openxmlformats.org/officeDocument/2006/relationships/slideLayout" Target="../slideLayouts/slideLayout28.xml"/><Relationship Id="rId1" Type="http://schemas.openxmlformats.org/officeDocument/2006/relationships/video" Target="https://www.youtube.com/embed/AlrC-XaKwew?feature=oembed"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canva.com/announcements/templates/job-vacancy/"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s://www.youtube.com/watch?v=NeSTJw5QKOQ" TargetMode="External"/><Relationship Id="rId7" Type="http://schemas.openxmlformats.org/officeDocument/2006/relationships/image" Target="../media/image24.svg"/><Relationship Id="rId2" Type="http://schemas.openxmlformats.org/officeDocument/2006/relationships/slideLayout" Target="../slideLayouts/slideLayout28.xml"/><Relationship Id="rId1" Type="http://schemas.openxmlformats.org/officeDocument/2006/relationships/video" Target="https://www.youtube.com/embed/NeSTJw5QKOQ?feature=oembed"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magnumlady.com/"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hyperlink" Target="https://www.youtube.com/watch?v=Cx4Oh7mIpv8" TargetMode="External"/><Relationship Id="rId7" Type="http://schemas.openxmlformats.org/officeDocument/2006/relationships/image" Target="../media/image24.svg"/><Relationship Id="rId2" Type="http://schemas.openxmlformats.org/officeDocument/2006/relationships/slideLayout" Target="../slideLayouts/slideLayout28.xml"/><Relationship Id="rId1" Type="http://schemas.openxmlformats.org/officeDocument/2006/relationships/video" Target="https://www.youtube.com/embed/Cx4Oh7mIpv8?feature=oembed"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hyperlink" Target="https://www.nibusinessinfo.co.uk/content/different-types-copyright-licence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pexels.com/" TargetMode="External"/><Relationship Id="rId7" Type="http://schemas.openxmlformats.org/officeDocument/2006/relationships/hyperlink" Target="https://freemusicarchive.org/" TargetMode="External"/><Relationship Id="rId2" Type="http://schemas.openxmlformats.org/officeDocument/2006/relationships/hyperlink" Target="https://pixabay.com/" TargetMode="External"/><Relationship Id="rId1" Type="http://schemas.openxmlformats.org/officeDocument/2006/relationships/slideLayout" Target="../slideLayouts/slideLayout5.xml"/><Relationship Id="rId6" Type="http://schemas.openxmlformats.org/officeDocument/2006/relationships/hyperlink" Target="https://pixabay.com/music/" TargetMode="External"/><Relationship Id="rId5" Type="http://schemas.openxmlformats.org/officeDocument/2006/relationships/hyperlink" Target="https://coverr.co/" TargetMode="External"/><Relationship Id="rId4" Type="http://schemas.openxmlformats.org/officeDocument/2006/relationships/hyperlink" Target="https://www.storyblocks.co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learndigital.withgoogle.com/digitalgarage/course/basics-code" TargetMode="External"/><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www.codecademy.com/"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shopify.com/"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hyperlink" Target="https://www.youtube.com/watch?v=-a_F0sJ06QI" TargetMode="External"/><Relationship Id="rId7" Type="http://schemas.openxmlformats.org/officeDocument/2006/relationships/image" Target="../media/image24.svg"/><Relationship Id="rId2" Type="http://schemas.openxmlformats.org/officeDocument/2006/relationships/slideLayout" Target="../slideLayouts/slideLayout28.xml"/><Relationship Id="rId1" Type="http://schemas.openxmlformats.org/officeDocument/2006/relationships/video" Target="https://www.youtube.com/embed/u-Qfdn44rB4?feature=oembed"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hyperlink" Target="https://www.codeproject.com/" TargetMode="External"/><Relationship Id="rId3" Type="http://schemas.openxmlformats.org/officeDocument/2006/relationships/hyperlink" Target="https://www.youtube.com/user/derekbanas" TargetMode="External"/><Relationship Id="rId7" Type="http://schemas.openxmlformats.org/officeDocument/2006/relationships/hyperlink" Target="https://stackexchange.com/" TargetMode="External"/><Relationship Id="rId2" Type="http://schemas.openxmlformats.org/officeDocument/2006/relationships/hyperlink" Target="http://www.youtube.com/user/thenewboston" TargetMode="External"/><Relationship Id="rId1" Type="http://schemas.openxmlformats.org/officeDocument/2006/relationships/slideLayout" Target="../slideLayouts/slideLayout4.xml"/><Relationship Id="rId6" Type="http://schemas.openxmlformats.org/officeDocument/2006/relationships/hyperlink" Target="https://www.reddit.com/" TargetMode="External"/><Relationship Id="rId5" Type="http://schemas.openxmlformats.org/officeDocument/2006/relationships/hyperlink" Target="https://www.quora.com/" TargetMode="External"/><Relationship Id="rId4" Type="http://schemas.openxmlformats.org/officeDocument/2006/relationships/hyperlink" Target="https://www.youtube.com/user/DevTipsForDesigners"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twitter.com/" TargetMode="External"/><Relationship Id="rId7" Type="http://schemas.openxmlformats.org/officeDocument/2006/relationships/hyperlink" Target="http://www.tiktok.com/" TargetMode="External"/><Relationship Id="rId2" Type="http://schemas.openxmlformats.org/officeDocument/2006/relationships/hyperlink" Target="http://www.wordpress.com/" TargetMode="External"/><Relationship Id="rId1" Type="http://schemas.openxmlformats.org/officeDocument/2006/relationships/slideLayout" Target="../slideLayouts/slideLayout6.xml"/><Relationship Id="rId6" Type="http://schemas.openxmlformats.org/officeDocument/2006/relationships/hyperlink" Target="http://www.facebook.com/" TargetMode="External"/><Relationship Id="rId5" Type="http://schemas.openxmlformats.org/officeDocument/2006/relationships/hyperlink" Target="http://www.youtube.com/" TargetMode="External"/><Relationship Id="rId4" Type="http://schemas.openxmlformats.org/officeDocument/2006/relationships/hyperlink" Target="http://www.instagram.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ordpress.com/" TargetMode="External"/><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a:xfrm>
            <a:off x="110210" y="4649548"/>
            <a:ext cx="4642930" cy="697353"/>
          </a:xfrm>
        </p:spPr>
        <p:txBody>
          <a:bodyPr/>
          <a:lstStyle/>
          <a:p>
            <a:r>
              <a:rPr lang="en-US" dirty="0" err="1"/>
              <a:t>Módulo</a:t>
            </a:r>
            <a:r>
              <a:rPr lang="en-US" dirty="0"/>
              <a:t> 3</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0" y="5617527"/>
            <a:ext cx="6172057" cy="1240473"/>
          </a:xfrm>
        </p:spPr>
        <p:txBody>
          <a:bodyPr>
            <a:normAutofit/>
          </a:bodyPr>
          <a:lstStyle/>
          <a:p>
            <a:r>
              <a:rPr lang="en-US" sz="3600" b="1" dirty="0" err="1"/>
              <a:t>Creación</a:t>
            </a:r>
            <a:r>
              <a:rPr lang="en-US" sz="3600" b="1" dirty="0"/>
              <a:t> de </a:t>
            </a:r>
            <a:r>
              <a:rPr lang="en-US" sz="3600" b="1" dirty="0" err="1"/>
              <a:t>Contenido</a:t>
            </a:r>
            <a:r>
              <a:rPr lang="en-US" sz="3600" b="1" dirty="0"/>
              <a:t> Digital</a:t>
            </a:r>
            <a:endParaRPr lang="en-US" dirty="0"/>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Mira este práctico vídeo que explica cómo empezar a crear un sitio web en </a:t>
            </a:r>
            <a:r>
              <a:rPr lang="es-ES" sz="2400" dirty="0" err="1"/>
              <a:t>Wordpress</a:t>
            </a:r>
            <a:r>
              <a:rPr lang="es-ES" sz="2400" dirty="0"/>
              <a:t>:</a:t>
            </a:r>
            <a:endParaRPr lang="en-IE" sz="2400" dirty="0">
              <a:solidFill>
                <a:srgbClr val="8D5B98"/>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https://www.youtube.com/watch?v=oB6b5P6bcZg&amp;</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n-IE" dirty="0"/>
              <a:t>Video: </a:t>
            </a:r>
            <a:r>
              <a:rPr lang="en-IE" dirty="0" err="1"/>
              <a:t>Introducción</a:t>
            </a:r>
            <a:r>
              <a:rPr lang="en-IE" dirty="0"/>
              <a:t> Word Press</a:t>
            </a:r>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3546743" y="4198893"/>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196038" y="4220252"/>
            <a:ext cx="2681265" cy="523220"/>
          </a:xfrm>
          <a:prstGeom prst="rect">
            <a:avLst/>
          </a:prstGeom>
          <a:noFill/>
        </p:spPr>
        <p:txBody>
          <a:bodyPr wrap="square" rtlCol="0">
            <a:spAutoFit/>
          </a:bodyPr>
          <a:lstStyle/>
          <a:p>
            <a:r>
              <a:rPr lang="es-ES" sz="2800" b="1" dirty="0">
                <a:solidFill>
                  <a:srgbClr val="E78631"/>
                </a:solidFill>
              </a:rPr>
              <a:t>Haz clic para ver</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5" name="Picture 2">
            <a:hlinkClick r:id="" action="ppaction://media"/>
            <a:extLst>
              <a:ext uri="{FF2B5EF4-FFF2-40B4-BE49-F238E27FC236}">
                <a16:creationId xmlns:a16="http://schemas.microsoft.com/office/drawing/2014/main" id="{73989635-0243-C68D-D019-A55D82E39081}"/>
              </a:ext>
            </a:extLst>
          </p:cNvPr>
          <p:cNvPicPr>
            <a:picLocks noRot="1" noChangeAspect="1"/>
          </p:cNvPicPr>
          <p:nvPr>
            <a:videoFile r:link="rId1"/>
          </p:nvPr>
        </p:nvPicPr>
        <p:blipFill>
          <a:blip r:embed="rId8"/>
          <a:stretch>
            <a:fillRect/>
          </a:stretch>
        </p:blipFill>
        <p:spPr>
          <a:xfrm>
            <a:off x="7303848" y="1223694"/>
            <a:ext cx="4888153" cy="4150700"/>
          </a:xfrm>
          <a:prstGeom prst="rect">
            <a:avLst/>
          </a:prstGeom>
        </p:spPr>
      </p:pic>
      <p:pic>
        <p:nvPicPr>
          <p:cNvPr id="10" name="Picture 3" descr="Logo, company name&#10;&#10;Description automatically generated">
            <a:extLst>
              <a:ext uri="{FF2B5EF4-FFF2-40B4-BE49-F238E27FC236}">
                <a16:creationId xmlns:a16="http://schemas.microsoft.com/office/drawing/2014/main" id="{549280EF-7ED9-49F1-D4B8-0A3BAE11927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23022" y="-36795"/>
            <a:ext cx="2318308" cy="1064668"/>
          </a:xfrm>
          <a:prstGeom prst="rect">
            <a:avLst/>
          </a:prstGeom>
        </p:spPr>
      </p:pic>
    </p:spTree>
    <p:extLst>
      <p:ext uri="{BB962C8B-B14F-4D97-AF65-F5344CB8AC3E}">
        <p14:creationId xmlns:p14="http://schemas.microsoft.com/office/powerpoint/2010/main" val="72785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76302" y="1087842"/>
            <a:ext cx="11102510" cy="4038015"/>
          </a:xfrm>
        </p:spPr>
        <p:txBody>
          <a:bodyPr/>
          <a:lstStyle/>
          <a:p>
            <a:r>
              <a:rPr lang="es-ES" sz="2400" dirty="0"/>
              <a:t>Una infografía es un gráfico muy visual que contiene visualizaciones de datos y un texto mínimo. El objetivo de una infografía es mostrar información sobre algo de forma fácil de leer y resumida. Son muy útiles en un entorno empresarial o laboral, ya que pueden utilizarse para resumir muchos datos relevantes, como las ventas, los indicadores clave de rendimiento (KPI) o las guías instructivas de "cómo hacer".</a:t>
            </a:r>
          </a:p>
          <a:p>
            <a:r>
              <a:rPr lang="es-ES" sz="2400" dirty="0"/>
              <a:t>Cuando sepas cómo crear una infografía, tus habilidades serán transferibles. Si necesitas hacer un cartel para tu lugar de trabajo, podrás hacerlo. También podrías utilizarla para diseñar cosas personales, como una tarjeta de visita o un cartel para anunciar tus habilidades y que estás buscando trabajo.</a:t>
            </a:r>
          </a:p>
          <a:p>
            <a:endParaRPr lang="es-ES" sz="2400" dirty="0"/>
          </a:p>
          <a:p>
            <a:r>
              <a:rPr lang="es-ES" sz="2400" dirty="0"/>
              <a:t>La principal herramienta que recomendamos para crear una infografía es </a:t>
            </a:r>
            <a:r>
              <a:rPr lang="es-ES" sz="2400" dirty="0" err="1"/>
              <a:t>Canva</a:t>
            </a:r>
            <a:r>
              <a:rPr lang="es-ES" sz="2400" dirty="0"/>
              <a:t>, de la que aprenderemos más en las próximas diapositivas.</a:t>
            </a:r>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675" y="309563"/>
            <a:ext cx="11096625" cy="644594"/>
          </a:xfrm>
        </p:spPr>
        <p:txBody>
          <a:bodyPr/>
          <a:lstStyle/>
          <a:p>
            <a:r>
              <a:rPr lang="en-IE" dirty="0" err="1"/>
              <a:t>Introducción</a:t>
            </a:r>
            <a:r>
              <a:rPr lang="en-IE" dirty="0"/>
              <a:t> a la </a:t>
            </a:r>
            <a:r>
              <a:rPr lang="en-IE" dirty="0" err="1"/>
              <a:t>Infografía</a:t>
            </a:r>
            <a:endParaRPr lang="en-IE" dirty="0"/>
          </a:p>
        </p:txBody>
      </p:sp>
    </p:spTree>
    <p:extLst>
      <p:ext uri="{BB962C8B-B14F-4D97-AF65-F5344CB8AC3E}">
        <p14:creationId xmlns:p14="http://schemas.microsoft.com/office/powerpoint/2010/main" val="2634005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288039" y="1222516"/>
            <a:ext cx="11102510" cy="4038015"/>
          </a:xfrm>
        </p:spPr>
        <p:txBody>
          <a:bodyPr/>
          <a:lstStyle/>
          <a:p>
            <a:r>
              <a:rPr lang="es-ES" dirty="0" err="1"/>
              <a:t>Canva</a:t>
            </a:r>
            <a:r>
              <a:rPr lang="es-ES" dirty="0"/>
              <a:t> es una herramienta fantástica y fácil de usar para producir gráficos y vídeos básicos y animados. Es una poderosa herramienta para contar historias visuales y se puede personalizar fácilmente con una selección de fuentes, fondos, marcos y más. </a:t>
            </a:r>
            <a:r>
              <a:rPr lang="es-ES" dirty="0" err="1"/>
              <a:t>Canva</a:t>
            </a:r>
            <a:r>
              <a:rPr lang="es-ES" dirty="0"/>
              <a:t> tiene un impresionante conjunto de herramientas de diseño gráfico disponibles en la web, así como opciones para Android e iOS (iPhone).</a:t>
            </a:r>
          </a:p>
          <a:p>
            <a:r>
              <a:rPr lang="es-ES" dirty="0"/>
              <a:t>Puedes usar </a:t>
            </a:r>
            <a:r>
              <a:rPr lang="es-ES" dirty="0" err="1"/>
              <a:t>Canva</a:t>
            </a:r>
            <a:r>
              <a:rPr lang="es-ES" dirty="0"/>
              <a:t> para crear historias visuales que pueden ser entregadas de varias maneras, por ejemplo, a través de publicaciones en las redes sociales, videos, boletines de noticias y más. Nos gusta especialmente </a:t>
            </a:r>
            <a:r>
              <a:rPr lang="es-ES" dirty="0" err="1"/>
              <a:t>Canva</a:t>
            </a:r>
            <a:r>
              <a:rPr lang="es-ES" dirty="0"/>
              <a:t> porque es fácil de manejar para los principiantes y la Escuela de Diseño de </a:t>
            </a:r>
            <a:r>
              <a:rPr lang="es-ES" dirty="0" err="1"/>
              <a:t>Canva</a:t>
            </a:r>
            <a:r>
              <a:rPr lang="es-ES" dirty="0"/>
              <a:t> (</a:t>
            </a:r>
            <a:r>
              <a:rPr lang="es-ES" dirty="0">
                <a:solidFill>
                  <a:srgbClr val="F9A169"/>
                </a:solidFill>
                <a:hlinkClick r:id="rId2">
                  <a:extLst>
                    <a:ext uri="{A12FA001-AC4F-418D-AE19-62706E023703}">
                      <ahyp:hlinkClr xmlns:ahyp="http://schemas.microsoft.com/office/drawing/2018/hyperlinkcolor" val="tx"/>
                    </a:ext>
                  </a:extLst>
                </a:hlinkClick>
              </a:rPr>
              <a:t>haz clic aquí para ver el enlace</a:t>
            </a:r>
            <a:r>
              <a:rPr lang="es-ES" dirty="0"/>
              <a:t>) tiene muchos recursos de aprendizaje para ayudarte a sacar el máximo partido a esta herramienta.</a:t>
            </a:r>
          </a:p>
          <a:p>
            <a:endParaRPr lang="es-ES" dirty="0"/>
          </a:p>
          <a:p>
            <a:r>
              <a:rPr lang="es-ES" dirty="0"/>
              <a:t>Enlace a la página web de la herramienta: </a:t>
            </a:r>
            <a:r>
              <a:rPr lang="es-ES" dirty="0" err="1">
                <a:solidFill>
                  <a:srgbClr val="5F5F5F"/>
                </a:solidFill>
                <a:hlinkClick r:id="rId3">
                  <a:extLst>
                    <a:ext uri="{A12FA001-AC4F-418D-AE19-62706E023703}">
                      <ahyp:hlinkClr xmlns:ahyp="http://schemas.microsoft.com/office/drawing/2018/hyperlinkcolor" val="tx"/>
                    </a:ext>
                  </a:extLst>
                </a:hlinkClick>
              </a:rPr>
              <a:t>Canva</a:t>
            </a:r>
            <a:r>
              <a:rPr lang="es-ES" dirty="0">
                <a:solidFill>
                  <a:srgbClr val="F9A169"/>
                </a:solidFill>
                <a:hlinkClick r:id="rId3">
                  <a:extLst>
                    <a:ext uri="{A12FA001-AC4F-418D-AE19-62706E023703}">
                      <ahyp:hlinkClr xmlns:ahyp="http://schemas.microsoft.com/office/drawing/2018/hyperlinkcolor" val="tx"/>
                    </a:ext>
                  </a:extLst>
                </a:hlinkClick>
              </a:rPr>
              <a:t>- ¿Qué vas a diseñar hoy?</a:t>
            </a:r>
            <a:endParaRPr lang="en-IE" sz="2400" dirty="0">
              <a:solidFill>
                <a:srgbClr val="F9A169"/>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0" y="291333"/>
            <a:ext cx="11097969" cy="724179"/>
          </a:xfrm>
        </p:spPr>
        <p:txBody>
          <a:bodyPr>
            <a:normAutofit/>
          </a:bodyPr>
          <a:lstStyle/>
          <a:p>
            <a:r>
              <a:rPr lang="en-IE" dirty="0" err="1"/>
              <a:t>Creando</a:t>
            </a:r>
            <a:r>
              <a:rPr lang="en-IE" dirty="0"/>
              <a:t> </a:t>
            </a:r>
            <a:r>
              <a:rPr lang="en-IE" dirty="0" err="1"/>
              <a:t>Contenido</a:t>
            </a:r>
            <a:r>
              <a:rPr lang="en-IE" dirty="0"/>
              <a:t> Digital con Canva</a:t>
            </a:r>
          </a:p>
        </p:txBody>
      </p:sp>
      <p:pic>
        <p:nvPicPr>
          <p:cNvPr id="2" name="Picture 2" descr="Logo Maker | Create Free Logos in Minutes | Canva">
            <a:extLst>
              <a:ext uri="{FF2B5EF4-FFF2-40B4-BE49-F238E27FC236}">
                <a16:creationId xmlns:a16="http://schemas.microsoft.com/office/drawing/2014/main" id="{5517899F-5E13-A0B1-8CB7-EEFE135B963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97997" y="291996"/>
            <a:ext cx="2580861" cy="82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35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57087" y="872069"/>
            <a:ext cx="11877825" cy="4038015"/>
          </a:xfrm>
        </p:spPr>
        <p:txBody>
          <a:bodyPr/>
          <a:lstStyle/>
          <a:p>
            <a:pPr>
              <a:buClr>
                <a:srgbClr val="FFDE17"/>
              </a:buClr>
            </a:pPr>
            <a:r>
              <a:rPr lang="es-ES" b="1" dirty="0" err="1"/>
              <a:t>Canva</a:t>
            </a:r>
            <a:r>
              <a:rPr lang="es-ES" b="1" dirty="0"/>
              <a:t> tiene muchas ventajas, como por ejemplo</a:t>
            </a:r>
          </a:p>
          <a:p>
            <a:pPr marL="342900" indent="-342900">
              <a:buFont typeface="Arial" panose="020B0604020202020204" pitchFamily="34" charset="0"/>
              <a:buChar char="•"/>
            </a:pPr>
            <a:r>
              <a:rPr lang="es-ES" dirty="0">
                <a:solidFill>
                  <a:schemeClr val="tx1"/>
                </a:solidFill>
              </a:rPr>
              <a:t>Grandes opciones de fuentes/plantillas. Todo lo que desees crear puede ser altamente personalizado.</a:t>
            </a:r>
          </a:p>
          <a:p>
            <a:pPr marL="342900" indent="-342900">
              <a:buFont typeface="Arial" panose="020B0604020202020204" pitchFamily="34" charset="0"/>
              <a:buChar char="•"/>
            </a:pPr>
            <a:r>
              <a:rPr lang="es-ES" dirty="0" err="1">
                <a:solidFill>
                  <a:schemeClr val="tx1"/>
                </a:solidFill>
              </a:rPr>
              <a:t>Canva</a:t>
            </a:r>
            <a:r>
              <a:rPr lang="es-ES" dirty="0">
                <a:solidFill>
                  <a:schemeClr val="tx1"/>
                </a:solidFill>
              </a:rPr>
              <a:t> ofrece una gran organización y almacenamiento: puedes ver fácilmente todos los proyectos en los que has trabajado anteriormente y se pueden compartir entre personas muy fácilmente.</a:t>
            </a:r>
          </a:p>
          <a:p>
            <a:pPr marL="342900" indent="-342900">
              <a:buFont typeface="Arial" panose="020B0604020202020204" pitchFamily="34" charset="0"/>
              <a:buChar char="•"/>
            </a:pPr>
            <a:r>
              <a:rPr lang="es-ES" dirty="0">
                <a:solidFill>
                  <a:schemeClr val="tx1"/>
                </a:solidFill>
              </a:rPr>
              <a:t>Tiene muchas funciones, como un editor de fotos, fondos transparentes y cambio de tamaño automático.</a:t>
            </a:r>
          </a:p>
          <a:p>
            <a:pPr marL="342900" indent="-342900">
              <a:buFont typeface="Arial" panose="020B0604020202020204" pitchFamily="34" charset="0"/>
              <a:buChar char="•"/>
            </a:pPr>
            <a:r>
              <a:rPr lang="es-ES" dirty="0" err="1">
                <a:solidFill>
                  <a:schemeClr val="tx1"/>
                </a:solidFill>
              </a:rPr>
              <a:t>Canva</a:t>
            </a:r>
            <a:r>
              <a:rPr lang="es-ES" dirty="0">
                <a:solidFill>
                  <a:schemeClr val="tx1"/>
                </a:solidFill>
              </a:rPr>
              <a:t> es muy asequible, ya que hay muchas opciones de uso gratuito</a:t>
            </a:r>
            <a:r>
              <a:rPr lang="es-ES" b="1" dirty="0"/>
              <a:t>.</a:t>
            </a:r>
          </a:p>
          <a:p>
            <a:pPr>
              <a:buClr>
                <a:srgbClr val="FFDE17"/>
              </a:buClr>
            </a:pPr>
            <a:r>
              <a:rPr lang="es-ES" b="1" dirty="0"/>
              <a:t>Algunos inconvenientes de </a:t>
            </a:r>
            <a:r>
              <a:rPr lang="es-ES" b="1" dirty="0" err="1"/>
              <a:t>Canva</a:t>
            </a:r>
            <a:r>
              <a:rPr lang="es-ES" b="1" dirty="0"/>
              <a:t> son:</a:t>
            </a:r>
          </a:p>
          <a:p>
            <a:pPr marL="342900" indent="-342900">
              <a:buFont typeface="Arial" panose="020B0604020202020204" pitchFamily="34" charset="0"/>
              <a:buChar char="•"/>
            </a:pPr>
            <a:r>
              <a:rPr lang="es-ES" dirty="0"/>
              <a:t>Requiere una pequeña curva de aprendizaje. Una vez que se le ha cogido el tranquillo a </a:t>
            </a:r>
            <a:r>
              <a:rPr lang="es-ES" dirty="0" err="1"/>
              <a:t>Canva</a:t>
            </a:r>
            <a:r>
              <a:rPr lang="es-ES" dirty="0"/>
              <a:t>, es fácil de usar y los conocimientos sobre el uso de </a:t>
            </a:r>
            <a:r>
              <a:rPr lang="es-ES" dirty="0" err="1"/>
              <a:t>Canva</a:t>
            </a:r>
            <a:r>
              <a:rPr lang="es-ES" dirty="0"/>
              <a:t> se pueden trasladar a las diferentes funciones de </a:t>
            </a:r>
            <a:r>
              <a:rPr lang="es-ES" dirty="0" err="1"/>
              <a:t>Canva</a:t>
            </a:r>
            <a:r>
              <a:rPr lang="es-ES" dirty="0"/>
              <a:t>, como la edición de vídeos.</a:t>
            </a:r>
          </a:p>
          <a:p>
            <a:pPr marL="342900" indent="-342900">
              <a:buFont typeface="Arial" panose="020B0604020202020204" pitchFamily="34" charset="0"/>
              <a:buChar char="•"/>
            </a:pPr>
            <a:r>
              <a:rPr lang="es-ES" dirty="0"/>
              <a:t>Número limitado de iconos gratuitos disponibles. </a:t>
            </a:r>
            <a:r>
              <a:rPr lang="es-ES" dirty="0" err="1"/>
              <a:t>Canva</a:t>
            </a:r>
            <a:r>
              <a:rPr lang="es-ES" dirty="0"/>
              <a:t> cobra 1€/$ por icono.</a:t>
            </a:r>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065" y="309491"/>
            <a:ext cx="11097969" cy="763935"/>
          </a:xfrm>
        </p:spPr>
        <p:txBody>
          <a:bodyPr/>
          <a:lstStyle/>
          <a:p>
            <a:r>
              <a:rPr lang="en-IE" dirty="0"/>
              <a:t>Pros y Contras de usar Canva</a:t>
            </a:r>
          </a:p>
        </p:txBody>
      </p:sp>
      <p:pic>
        <p:nvPicPr>
          <p:cNvPr id="2" name="Picture 2" descr="Logo Maker | Create Free Logos in Minutes | Canva">
            <a:extLst>
              <a:ext uri="{FF2B5EF4-FFF2-40B4-BE49-F238E27FC236}">
                <a16:creationId xmlns:a16="http://schemas.microsoft.com/office/drawing/2014/main" id="{53478441-2629-48D7-807E-50D4E0BE1B5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74664" y="239914"/>
            <a:ext cx="2580861" cy="82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921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Mira este práctico vídeo que explica cómo empezar a crear contenido en </a:t>
            </a:r>
            <a:r>
              <a:rPr lang="es-ES" sz="2400" dirty="0" err="1"/>
              <a:t>Canva</a:t>
            </a:r>
            <a:r>
              <a:rPr lang="es-ES" sz="2400" dirty="0"/>
              <a:t>:</a:t>
            </a:r>
            <a:endParaRPr lang="en-IE" sz="2400" dirty="0">
              <a:solidFill>
                <a:srgbClr val="8D5B98"/>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https://www.youtube.com/watch?v=cVUxd2ZwYE0</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n-IE" dirty="0" err="1"/>
              <a:t>Vídeo</a:t>
            </a:r>
            <a:r>
              <a:rPr lang="en-IE" dirty="0"/>
              <a:t>: </a:t>
            </a:r>
            <a:r>
              <a:rPr lang="en-IE" dirty="0" err="1"/>
              <a:t>Introducción</a:t>
            </a:r>
            <a:r>
              <a:rPr lang="en-IE" dirty="0"/>
              <a:t> Canva</a:t>
            </a:r>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3567859" y="4238053"/>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207541" y="4220252"/>
            <a:ext cx="2785049" cy="523220"/>
          </a:xfrm>
          <a:prstGeom prst="rect">
            <a:avLst/>
          </a:prstGeom>
          <a:noFill/>
        </p:spPr>
        <p:txBody>
          <a:bodyPr wrap="square" rtlCol="0">
            <a:spAutoFit/>
          </a:bodyPr>
          <a:lstStyle/>
          <a:p>
            <a:r>
              <a:rPr lang="es-ES" sz="2800" b="1" dirty="0">
                <a:solidFill>
                  <a:srgbClr val="E78631"/>
                </a:solidFill>
              </a:rPr>
              <a:t>Haz clic para ver</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1026" name="Picture 2" descr="Logo Maker | Create Free Logos in Minutes | Canva">
            <a:extLst>
              <a:ext uri="{FF2B5EF4-FFF2-40B4-BE49-F238E27FC236}">
                <a16:creationId xmlns:a16="http://schemas.microsoft.com/office/drawing/2014/main" id="{9AC9A8D1-AF3E-8713-62A1-9234758CABD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20707" y="113671"/>
            <a:ext cx="2580861" cy="827018"/>
          </a:xfrm>
          <a:prstGeom prst="rect">
            <a:avLst/>
          </a:prstGeom>
          <a:noFill/>
          <a:extLst>
            <a:ext uri="{909E8E84-426E-40DD-AFC4-6F175D3DCCD1}">
              <a14:hiddenFill xmlns:a14="http://schemas.microsoft.com/office/drawing/2010/main">
                <a:solidFill>
                  <a:srgbClr val="FFFFFF"/>
                </a:solidFill>
              </a14:hiddenFill>
            </a:ext>
          </a:extLst>
        </p:spPr>
      </p:pic>
      <p:pic>
        <p:nvPicPr>
          <p:cNvPr id="11" name="Online Media 10" title="Canva Tutorial: How to get Started with Canva in 2021">
            <a:hlinkClick r:id="" action="ppaction://media"/>
            <a:extLst>
              <a:ext uri="{FF2B5EF4-FFF2-40B4-BE49-F238E27FC236}">
                <a16:creationId xmlns:a16="http://schemas.microsoft.com/office/drawing/2014/main" id="{C2FEEBE2-B246-1E5B-DDAF-3D37127E0FF8}"/>
              </a:ext>
            </a:extLst>
          </p:cNvPr>
          <p:cNvPicPr>
            <a:picLocks noRot="1" noChangeAspect="1"/>
          </p:cNvPicPr>
          <p:nvPr>
            <a:videoFile r:link="rId1"/>
          </p:nvPr>
        </p:nvPicPr>
        <p:blipFill>
          <a:blip r:embed="rId9"/>
          <a:stretch>
            <a:fillRect/>
          </a:stretch>
        </p:blipFill>
        <p:spPr>
          <a:xfrm>
            <a:off x="7375973" y="1223694"/>
            <a:ext cx="4834189" cy="4079373"/>
          </a:xfrm>
          <a:prstGeom prst="rect">
            <a:avLst/>
          </a:prstGeom>
        </p:spPr>
      </p:pic>
    </p:spTree>
    <p:extLst>
      <p:ext uri="{BB962C8B-B14F-4D97-AF65-F5344CB8AC3E}">
        <p14:creationId xmlns:p14="http://schemas.microsoft.com/office/powerpoint/2010/main" val="309030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616085" y="1605369"/>
            <a:ext cx="11101680" cy="403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es-ES" sz="2400" b="0" strike="noStrike" spc="-1" dirty="0">
                <a:solidFill>
                  <a:srgbClr val="3E3E3E"/>
                </a:solidFill>
                <a:latin typeface="Calibri"/>
              </a:rPr>
              <a:t>Los pasos, lo que hay que hacer:</a:t>
            </a:r>
          </a:p>
          <a:p>
            <a:pPr marL="457200" indent="-457200">
              <a:lnSpc>
                <a:spcPct val="90000"/>
              </a:lnSpc>
              <a:spcBef>
                <a:spcPts val="1001"/>
              </a:spcBef>
              <a:buFont typeface="+mj-lt"/>
              <a:buAutoNum type="arabicPeriod"/>
              <a:tabLst>
                <a:tab pos="0" algn="l"/>
              </a:tabLst>
            </a:pPr>
            <a:r>
              <a:rPr lang="es-ES" sz="2400" b="0" strike="noStrike" spc="-1" dirty="0">
                <a:solidFill>
                  <a:srgbClr val="3E3E3E"/>
                </a:solidFill>
                <a:latin typeface="Calibri"/>
              </a:rPr>
              <a:t>Abrir Canva.com</a:t>
            </a:r>
          </a:p>
          <a:p>
            <a:pPr marL="457200" indent="-457200">
              <a:lnSpc>
                <a:spcPct val="90000"/>
              </a:lnSpc>
              <a:spcBef>
                <a:spcPts val="1001"/>
              </a:spcBef>
              <a:buFont typeface="+mj-lt"/>
              <a:buAutoNum type="arabicPeriod"/>
              <a:tabLst>
                <a:tab pos="0" algn="l"/>
              </a:tabLst>
            </a:pPr>
            <a:r>
              <a:rPr lang="es-ES" sz="2400" b="0" strike="noStrike" spc="-1" dirty="0">
                <a:solidFill>
                  <a:srgbClr val="3E3E3E"/>
                </a:solidFill>
                <a:latin typeface="Calibri"/>
              </a:rPr>
              <a:t>Busca "Tarjetas de visita".</a:t>
            </a:r>
          </a:p>
          <a:p>
            <a:pPr marL="457200" indent="-457200">
              <a:lnSpc>
                <a:spcPct val="90000"/>
              </a:lnSpc>
              <a:spcBef>
                <a:spcPts val="1001"/>
              </a:spcBef>
              <a:buFont typeface="+mj-lt"/>
              <a:buAutoNum type="arabicPeriod"/>
              <a:tabLst>
                <a:tab pos="0" algn="l"/>
              </a:tabLst>
            </a:pPr>
            <a:r>
              <a:rPr lang="es-ES" sz="2400" b="0" strike="noStrike" spc="-1" dirty="0">
                <a:solidFill>
                  <a:srgbClr val="3E3E3E"/>
                </a:solidFill>
                <a:latin typeface="Calibri"/>
              </a:rPr>
              <a:t>Examinar las plantillas ya hechas</a:t>
            </a:r>
          </a:p>
          <a:p>
            <a:pPr marL="457200" indent="-457200">
              <a:lnSpc>
                <a:spcPct val="90000"/>
              </a:lnSpc>
              <a:spcBef>
                <a:spcPts val="1001"/>
              </a:spcBef>
              <a:buFont typeface="+mj-lt"/>
              <a:buAutoNum type="arabicPeriod"/>
              <a:tabLst>
                <a:tab pos="0" algn="l"/>
              </a:tabLst>
            </a:pPr>
            <a:r>
              <a:rPr lang="es-ES" sz="2400" b="0" strike="noStrike" spc="-1" dirty="0">
                <a:solidFill>
                  <a:srgbClr val="3E3E3E"/>
                </a:solidFill>
                <a:latin typeface="Calibri"/>
              </a:rPr>
              <a:t>Personaliza tu diseño -cambia el nombre, la dirección, etc.</a:t>
            </a:r>
          </a:p>
          <a:p>
            <a:pPr marL="457200" indent="-457200">
              <a:lnSpc>
                <a:spcPct val="90000"/>
              </a:lnSpc>
              <a:spcBef>
                <a:spcPts val="1001"/>
              </a:spcBef>
              <a:buFont typeface="+mj-lt"/>
              <a:buAutoNum type="arabicPeriod"/>
              <a:tabLst>
                <a:tab pos="0" algn="l"/>
              </a:tabLst>
            </a:pPr>
            <a:r>
              <a:rPr lang="es-ES" sz="2400" b="0" strike="noStrike" spc="-1" dirty="0">
                <a:solidFill>
                  <a:srgbClr val="3E3E3E"/>
                </a:solidFill>
                <a:latin typeface="Calibri"/>
              </a:rPr>
              <a:t>Descargar</a:t>
            </a:r>
          </a:p>
          <a:p>
            <a:pPr marL="457200" indent="-457200">
              <a:lnSpc>
                <a:spcPct val="90000"/>
              </a:lnSpc>
              <a:spcBef>
                <a:spcPts val="1001"/>
              </a:spcBef>
              <a:buFont typeface="+mj-lt"/>
              <a:buAutoNum type="arabicPeriod"/>
              <a:tabLst>
                <a:tab pos="0" algn="l"/>
              </a:tabLst>
            </a:pPr>
            <a:r>
              <a:rPr lang="es-ES" sz="2400" b="0" strike="noStrike" spc="-1" dirty="0">
                <a:solidFill>
                  <a:srgbClr val="3E3E3E"/>
                </a:solidFill>
                <a:latin typeface="Calibri"/>
              </a:rPr>
              <a:t>Enviar al servicio de impresión (por correo electrónico)</a:t>
            </a:r>
          </a:p>
          <a:p>
            <a:pPr>
              <a:lnSpc>
                <a:spcPct val="90000"/>
              </a:lnSpc>
              <a:spcBef>
                <a:spcPts val="1001"/>
              </a:spcBef>
              <a:tabLst>
                <a:tab pos="0" algn="l"/>
              </a:tabLst>
            </a:pPr>
            <a:endParaRPr lang="lv-LV" sz="2400" b="0" strike="noStrike" spc="-1" dirty="0">
              <a:latin typeface="Arial"/>
            </a:endParaRPr>
          </a:p>
          <a:p>
            <a:pPr>
              <a:lnSpc>
                <a:spcPct val="90000"/>
              </a:lnSpc>
              <a:spcBef>
                <a:spcPts val="1001"/>
              </a:spcBef>
              <a:tabLst>
                <a:tab pos="0" algn="l"/>
              </a:tabLst>
            </a:pPr>
            <a:endParaRPr lang="lv-LV" sz="2400" b="0" strike="noStrike" spc="-1" dirty="0">
              <a:latin typeface="Arial"/>
            </a:endParaRPr>
          </a:p>
        </p:txBody>
      </p:sp>
      <p:sp>
        <p:nvSpPr>
          <p:cNvPr id="173" name="CustomShape 2"/>
          <p:cNvSpPr/>
          <p:nvPr/>
        </p:nvSpPr>
        <p:spPr>
          <a:xfrm>
            <a:off x="447120" y="309600"/>
            <a:ext cx="11097360" cy="113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08360">
              <a:lnSpc>
                <a:spcPct val="90000"/>
              </a:lnSpc>
              <a:spcBef>
                <a:spcPts val="1417"/>
              </a:spcBef>
              <a:buClr>
                <a:srgbClr val="000000"/>
              </a:buClr>
              <a:buSzPct val="45000"/>
              <a:tabLst>
                <a:tab pos="0" algn="l"/>
              </a:tabLst>
            </a:pPr>
            <a:r>
              <a:rPr lang="en-IE" sz="3600" b="1" strike="noStrike" spc="-1" dirty="0" err="1">
                <a:solidFill>
                  <a:srgbClr val="0675AD"/>
                </a:solidFill>
                <a:latin typeface="Calibri"/>
                <a:ea typeface="Noto Sans CJK SC"/>
              </a:rPr>
              <a:t>Actividad</a:t>
            </a:r>
            <a:r>
              <a:rPr lang="en-IE" sz="3600" b="1" strike="noStrike" spc="-1" dirty="0">
                <a:solidFill>
                  <a:srgbClr val="0675AD"/>
                </a:solidFill>
                <a:latin typeface="Calibri"/>
                <a:ea typeface="Noto Sans CJK SC"/>
              </a:rPr>
              <a:t> 1: </a:t>
            </a:r>
            <a:r>
              <a:rPr lang="en-IE" sz="3600" b="1" spc="-1" dirty="0" err="1">
                <a:solidFill>
                  <a:srgbClr val="0675AD"/>
                </a:solidFill>
                <a:latin typeface="Calibri"/>
                <a:ea typeface="Noto Sans CJK SC"/>
              </a:rPr>
              <a:t>Diseñar</a:t>
            </a:r>
            <a:r>
              <a:rPr lang="en-IE" sz="3600" b="1" spc="-1" dirty="0">
                <a:solidFill>
                  <a:srgbClr val="0675AD"/>
                </a:solidFill>
                <a:latin typeface="Calibri"/>
                <a:ea typeface="Noto Sans CJK SC"/>
              </a:rPr>
              <a:t> </a:t>
            </a:r>
            <a:r>
              <a:rPr lang="en-IE" sz="3600" b="1" spc="-1" dirty="0" err="1">
                <a:solidFill>
                  <a:srgbClr val="0675AD"/>
                </a:solidFill>
                <a:latin typeface="Calibri"/>
                <a:ea typeface="Noto Sans CJK SC"/>
              </a:rPr>
              <a:t>una</a:t>
            </a:r>
            <a:r>
              <a:rPr lang="en-IE" sz="3600" b="1" spc="-1" dirty="0">
                <a:solidFill>
                  <a:srgbClr val="0675AD"/>
                </a:solidFill>
                <a:latin typeface="Calibri"/>
                <a:ea typeface="Noto Sans CJK SC"/>
              </a:rPr>
              <a:t> </a:t>
            </a:r>
            <a:r>
              <a:rPr lang="en-IE" sz="3600" b="1" spc="-1" dirty="0" err="1">
                <a:solidFill>
                  <a:srgbClr val="0675AD"/>
                </a:solidFill>
                <a:latin typeface="Calibri"/>
                <a:ea typeface="Noto Sans CJK SC"/>
              </a:rPr>
              <a:t>tarjeta</a:t>
            </a:r>
            <a:r>
              <a:rPr lang="en-IE" sz="3600" b="1" spc="-1" dirty="0">
                <a:solidFill>
                  <a:srgbClr val="0675AD"/>
                </a:solidFill>
                <a:latin typeface="Calibri"/>
                <a:ea typeface="Noto Sans CJK SC"/>
              </a:rPr>
              <a:t> de </a:t>
            </a:r>
            <a:r>
              <a:rPr lang="en-IE" sz="3600" b="1" spc="-1" dirty="0" err="1">
                <a:solidFill>
                  <a:srgbClr val="0675AD"/>
                </a:solidFill>
                <a:latin typeface="Calibri"/>
                <a:ea typeface="Noto Sans CJK SC"/>
              </a:rPr>
              <a:t>visita</a:t>
            </a:r>
            <a:r>
              <a:rPr lang="en-IE" sz="3600" b="1" spc="-1" dirty="0">
                <a:solidFill>
                  <a:srgbClr val="0675AD"/>
                </a:solidFill>
                <a:latin typeface="Calibri"/>
                <a:ea typeface="Noto Sans CJK SC"/>
              </a:rPr>
              <a:t> con Canva</a:t>
            </a:r>
            <a:endParaRPr lang="lv-LV" sz="3600" b="0" strike="noStrike" spc="-1" dirty="0">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9C2AF37-59B1-4993-DD7C-A3B061FFCC79}"/>
              </a:ext>
            </a:extLst>
          </p:cNvPr>
          <p:cNvSpPr>
            <a:spLocks noGrp="1"/>
          </p:cNvSpPr>
          <p:nvPr>
            <p:ph type="body" sz="quarter" idx="27"/>
          </p:nvPr>
        </p:nvSpPr>
        <p:spPr>
          <a:xfrm>
            <a:off x="447066" y="1162879"/>
            <a:ext cx="5648933" cy="4748962"/>
          </a:xfrm>
        </p:spPr>
        <p:txBody>
          <a:bodyPr/>
          <a:lstStyle/>
          <a:p>
            <a:r>
              <a:rPr lang="es-ES" dirty="0"/>
              <a:t>En la creación de vídeos, usted crea los vídeos que desee. Pueden ser para mostrar tus habilidades y conocimientos, o para atraer a la gente y ganar seguidores en las redes sociales.</a:t>
            </a:r>
          </a:p>
          <a:p>
            <a:r>
              <a:rPr lang="es-ES" dirty="0"/>
              <a:t>Hay muchos tipos de vídeo, y puede que lo que te convenga cambie con el tiempo. Te recomendamos que pruebes algunos formatos diferentes y veas cómo te va.</a:t>
            </a:r>
          </a:p>
          <a:p>
            <a:r>
              <a:rPr lang="es-ES" dirty="0"/>
              <a:t>Es importante recordar que cuando crees vídeos que se publicarán en línea, asegúrate de que no contienen material protegido por derechos de autor. Hay más información sobre los derechos de autor en el Tema 3 de este Módulo</a:t>
            </a:r>
            <a:r>
              <a:rPr lang="en-IE" dirty="0"/>
              <a:t>.</a:t>
            </a:r>
          </a:p>
        </p:txBody>
      </p:sp>
      <p:sp>
        <p:nvSpPr>
          <p:cNvPr id="6" name="Text Placeholder 5">
            <a:extLst>
              <a:ext uri="{FF2B5EF4-FFF2-40B4-BE49-F238E27FC236}">
                <a16:creationId xmlns:a16="http://schemas.microsoft.com/office/drawing/2014/main" id="{2723C3A8-258F-AE4B-DEE8-950E0519600A}"/>
              </a:ext>
            </a:extLst>
          </p:cNvPr>
          <p:cNvSpPr>
            <a:spLocks noGrp="1"/>
          </p:cNvSpPr>
          <p:nvPr>
            <p:ph type="body" sz="quarter" idx="18"/>
          </p:nvPr>
        </p:nvSpPr>
        <p:spPr>
          <a:xfrm>
            <a:off x="0" y="309491"/>
            <a:ext cx="6420970" cy="853387"/>
          </a:xfrm>
        </p:spPr>
        <p:txBody>
          <a:bodyPr>
            <a:normAutofit fontScale="92500"/>
          </a:bodyPr>
          <a:lstStyle/>
          <a:p>
            <a:r>
              <a:rPr lang="en-IE" dirty="0" err="1"/>
              <a:t>Introducción</a:t>
            </a:r>
            <a:r>
              <a:rPr lang="en-IE" dirty="0"/>
              <a:t> a la </a:t>
            </a:r>
            <a:r>
              <a:rPr lang="en-IE" dirty="0" err="1"/>
              <a:t>Creación</a:t>
            </a:r>
            <a:r>
              <a:rPr lang="en-IE" dirty="0"/>
              <a:t> de </a:t>
            </a:r>
            <a:r>
              <a:rPr lang="en-IE" dirty="0" err="1"/>
              <a:t>vídeo</a:t>
            </a:r>
            <a:endParaRPr lang="en-IE" dirty="0"/>
          </a:p>
        </p:txBody>
      </p:sp>
      <p:pic>
        <p:nvPicPr>
          <p:cNvPr id="11" name="Picture Placeholder 10">
            <a:extLst>
              <a:ext uri="{FF2B5EF4-FFF2-40B4-BE49-F238E27FC236}">
                <a16:creationId xmlns:a16="http://schemas.microsoft.com/office/drawing/2014/main" id="{F269B680-8C92-6A18-0DCB-A358C49C60AE}"/>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2655523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9C2AF37-59B1-4993-DD7C-A3B061FFCC79}"/>
              </a:ext>
            </a:extLst>
          </p:cNvPr>
          <p:cNvSpPr>
            <a:spLocks noGrp="1"/>
          </p:cNvSpPr>
          <p:nvPr>
            <p:ph type="body" sz="quarter" idx="27"/>
          </p:nvPr>
        </p:nvSpPr>
        <p:spPr>
          <a:xfrm>
            <a:off x="447066" y="1377248"/>
            <a:ext cx="5439384" cy="3251547"/>
          </a:xfrm>
        </p:spPr>
        <p:txBody>
          <a:bodyPr/>
          <a:lstStyle/>
          <a:p>
            <a:r>
              <a:rPr lang="es-ES" dirty="0"/>
              <a:t>Hay varias formas de crear contenidos de vídeo, que dependerán de tu mercado objetivo y de la forma en que te guste crear vídeos. La mayoría de la gente graba un vídeo en su teléfono y lo edita en él, o lo transfiere a su ordenador y utiliza un software de edición de vídeo.</a:t>
            </a:r>
          </a:p>
          <a:p>
            <a:r>
              <a:rPr lang="es-ES" dirty="0"/>
              <a:t>Algunas aplicaciones ofrecen la posibilidad de editar y subir directamente los vídeos. </a:t>
            </a:r>
            <a:r>
              <a:rPr lang="es-ES" dirty="0" err="1">
                <a:solidFill>
                  <a:srgbClr val="F9A169"/>
                </a:solidFill>
                <a:hlinkClick r:id="rId2">
                  <a:extLst>
                    <a:ext uri="{A12FA001-AC4F-418D-AE19-62706E023703}">
                      <ahyp:hlinkClr xmlns:ahyp="http://schemas.microsoft.com/office/drawing/2018/hyperlinkcolor" val="tx"/>
                    </a:ext>
                  </a:extLst>
                </a:hlinkClick>
              </a:rPr>
              <a:t>TikTok</a:t>
            </a:r>
            <a:r>
              <a:rPr lang="es-ES" dirty="0"/>
              <a:t>, </a:t>
            </a:r>
            <a:r>
              <a:rPr lang="es-ES" dirty="0">
                <a:solidFill>
                  <a:srgbClr val="F9A169"/>
                </a:solidFill>
                <a:hlinkClick r:id="rId3">
                  <a:extLst>
                    <a:ext uri="{A12FA001-AC4F-418D-AE19-62706E023703}">
                      <ahyp:hlinkClr xmlns:ahyp="http://schemas.microsoft.com/office/drawing/2018/hyperlinkcolor" val="tx"/>
                    </a:ext>
                  </a:extLst>
                </a:hlinkClick>
              </a:rPr>
              <a:t>Instagram</a:t>
            </a:r>
            <a:r>
              <a:rPr lang="es-ES" dirty="0"/>
              <a:t>, </a:t>
            </a:r>
            <a:r>
              <a:rPr lang="es-ES" dirty="0">
                <a:solidFill>
                  <a:srgbClr val="F9A169"/>
                </a:solidFill>
                <a:hlinkClick r:id="rId4">
                  <a:extLst>
                    <a:ext uri="{A12FA001-AC4F-418D-AE19-62706E023703}">
                      <ahyp:hlinkClr xmlns:ahyp="http://schemas.microsoft.com/office/drawing/2018/hyperlinkcolor" val="tx"/>
                    </a:ext>
                  </a:extLst>
                </a:hlinkClick>
              </a:rPr>
              <a:t>YouTube</a:t>
            </a:r>
            <a:r>
              <a:rPr lang="es-ES" dirty="0"/>
              <a:t> y </a:t>
            </a:r>
            <a:r>
              <a:rPr lang="es-ES" dirty="0">
                <a:solidFill>
                  <a:srgbClr val="F9A169"/>
                </a:solidFill>
                <a:hlinkClick r:id="rId5">
                  <a:extLst>
                    <a:ext uri="{A12FA001-AC4F-418D-AE19-62706E023703}">
                      <ahyp:hlinkClr xmlns:ahyp="http://schemas.microsoft.com/office/drawing/2018/hyperlinkcolor" val="tx"/>
                    </a:ext>
                  </a:extLst>
                </a:hlinkClick>
              </a:rPr>
              <a:t>Snapchat</a:t>
            </a:r>
            <a:r>
              <a:rPr lang="es-ES" dirty="0"/>
              <a:t> son aplicaciones que te permiten grabar, editar y subir vídeos a su plataforma.</a:t>
            </a:r>
            <a:endParaRPr lang="en-IE" dirty="0"/>
          </a:p>
        </p:txBody>
      </p:sp>
      <p:sp>
        <p:nvSpPr>
          <p:cNvPr id="6" name="Text Placeholder 5">
            <a:extLst>
              <a:ext uri="{FF2B5EF4-FFF2-40B4-BE49-F238E27FC236}">
                <a16:creationId xmlns:a16="http://schemas.microsoft.com/office/drawing/2014/main" id="{2723C3A8-258F-AE4B-DEE8-950E0519600A}"/>
              </a:ext>
            </a:extLst>
          </p:cNvPr>
          <p:cNvSpPr>
            <a:spLocks noGrp="1"/>
          </p:cNvSpPr>
          <p:nvPr>
            <p:ph type="body" sz="quarter" idx="18"/>
          </p:nvPr>
        </p:nvSpPr>
        <p:spPr>
          <a:xfrm>
            <a:off x="447066" y="309491"/>
            <a:ext cx="5771030" cy="742069"/>
          </a:xfrm>
        </p:spPr>
        <p:txBody>
          <a:bodyPr>
            <a:normAutofit fontScale="77500" lnSpcReduction="20000"/>
          </a:bodyPr>
          <a:lstStyle/>
          <a:p>
            <a:r>
              <a:rPr lang="es-ES" dirty="0"/>
              <a:t>Herramientas de creación de vídeo</a:t>
            </a:r>
            <a:endParaRPr lang="en-IE" dirty="0"/>
          </a:p>
        </p:txBody>
      </p:sp>
      <p:pic>
        <p:nvPicPr>
          <p:cNvPr id="4" name="Picture Placeholder 3">
            <a:extLst>
              <a:ext uri="{FF2B5EF4-FFF2-40B4-BE49-F238E27FC236}">
                <a16:creationId xmlns:a16="http://schemas.microsoft.com/office/drawing/2014/main" id="{358622D9-E89C-A71C-0CAF-8BFED7E42DDB}"/>
              </a:ext>
            </a:extLst>
          </p:cNvPr>
          <p:cNvPicPr>
            <a:picLocks noGrp="1" noChangeAspect="1"/>
          </p:cNvPicPr>
          <p:nvPr>
            <p:ph type="pic" sz="quarter" idx="17"/>
          </p:nvPr>
        </p:nvPicPr>
        <p:blipFill>
          <a:blip r:embed="rId6" cstate="screen">
            <a:extLst>
              <a:ext uri="{28A0092B-C50C-407E-A947-70E740481C1C}">
                <a14:useLocalDpi xmlns:a14="http://schemas.microsoft.com/office/drawing/2010/main"/>
              </a:ext>
            </a:extLst>
          </a:blip>
          <a:srcRect l="11825" r="11825"/>
          <a:stretch>
            <a:fillRect/>
          </a:stretch>
        </p:blipFill>
        <p:spPr/>
      </p:pic>
    </p:spTree>
    <p:extLst>
      <p:ext uri="{BB962C8B-B14F-4D97-AF65-F5344CB8AC3E}">
        <p14:creationId xmlns:p14="http://schemas.microsoft.com/office/powerpoint/2010/main" val="3087523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9C2AF37-59B1-4993-DD7C-A3B061FFCC79}"/>
              </a:ext>
            </a:extLst>
          </p:cNvPr>
          <p:cNvSpPr>
            <a:spLocks noGrp="1"/>
          </p:cNvSpPr>
          <p:nvPr>
            <p:ph type="body" sz="quarter" idx="27"/>
          </p:nvPr>
        </p:nvSpPr>
        <p:spPr>
          <a:xfrm>
            <a:off x="61048" y="1334576"/>
            <a:ext cx="6420970" cy="3251547"/>
          </a:xfrm>
        </p:spPr>
        <p:txBody>
          <a:bodyPr/>
          <a:lstStyle/>
          <a:p>
            <a:r>
              <a:rPr lang="es-ES" dirty="0" err="1">
                <a:cs typeface="Calibri"/>
              </a:rPr>
              <a:t>Camtasia</a:t>
            </a:r>
            <a:r>
              <a:rPr lang="es-ES" dirty="0">
                <a:cs typeface="Calibri"/>
              </a:rPr>
              <a:t> es una herramienta que se puede utilizar para editar y crear vídeos, y tiene una función incorporada que permite al usuario hacer </a:t>
            </a:r>
            <a:r>
              <a:rPr lang="es-ES" dirty="0" err="1">
                <a:cs typeface="Calibri"/>
              </a:rPr>
              <a:t>screencast</a:t>
            </a:r>
            <a:r>
              <a:rPr lang="es-ES" dirty="0">
                <a:cs typeface="Calibri"/>
              </a:rPr>
              <a:t> o grabar directamente presentaciones. Con una pequeña curva de aprendizaje, el usuario puede crear contenidos profesionales y visualmente impresionantes.</a:t>
            </a:r>
          </a:p>
          <a:p>
            <a:r>
              <a:rPr lang="es-ES" dirty="0" err="1">
                <a:cs typeface="Calibri"/>
              </a:rPr>
              <a:t>Camtasia</a:t>
            </a:r>
            <a:r>
              <a:rPr lang="es-ES" dirty="0">
                <a:cs typeface="Calibri"/>
              </a:rPr>
              <a:t> tiene varios efectos incorporados para ayudar a que el vídeo tenga un aspecto aún mejor.</a:t>
            </a:r>
          </a:p>
          <a:p>
            <a:r>
              <a:rPr lang="es-ES" dirty="0">
                <a:cs typeface="Calibri"/>
              </a:rPr>
              <a:t>En general, </a:t>
            </a:r>
            <a:r>
              <a:rPr lang="es-ES" dirty="0" err="1">
                <a:cs typeface="Calibri"/>
              </a:rPr>
              <a:t>Camtasia</a:t>
            </a:r>
            <a:r>
              <a:rPr lang="es-ES" dirty="0">
                <a:cs typeface="Calibri"/>
              </a:rPr>
              <a:t> es un producto de pago, pero también ofrece una prueba gratuita de 30 días. Sin embargo, todos los vídeos creados durante esta prueba tendrán una marca de agua.</a:t>
            </a:r>
            <a:endParaRPr lang="en-US" dirty="0">
              <a:cs typeface="Calibri"/>
            </a:endParaRPr>
          </a:p>
        </p:txBody>
      </p:sp>
      <p:sp>
        <p:nvSpPr>
          <p:cNvPr id="6" name="Text Placeholder 5">
            <a:extLst>
              <a:ext uri="{FF2B5EF4-FFF2-40B4-BE49-F238E27FC236}">
                <a16:creationId xmlns:a16="http://schemas.microsoft.com/office/drawing/2014/main" id="{2723C3A8-258F-AE4B-DEE8-950E0519600A}"/>
              </a:ext>
            </a:extLst>
          </p:cNvPr>
          <p:cNvSpPr>
            <a:spLocks noGrp="1"/>
          </p:cNvSpPr>
          <p:nvPr>
            <p:ph type="body" sz="quarter" idx="18"/>
          </p:nvPr>
        </p:nvSpPr>
        <p:spPr>
          <a:xfrm>
            <a:off x="447066" y="309491"/>
            <a:ext cx="5648934" cy="742069"/>
          </a:xfrm>
        </p:spPr>
        <p:txBody>
          <a:bodyPr>
            <a:normAutofit/>
          </a:bodyPr>
          <a:lstStyle/>
          <a:p>
            <a:r>
              <a:rPr lang="en-IE" dirty="0"/>
              <a:t>Camtasia</a:t>
            </a:r>
          </a:p>
        </p:txBody>
      </p:sp>
      <p:pic>
        <p:nvPicPr>
          <p:cNvPr id="5" name="Picture Placeholder 4">
            <a:extLst>
              <a:ext uri="{FF2B5EF4-FFF2-40B4-BE49-F238E27FC236}">
                <a16:creationId xmlns:a16="http://schemas.microsoft.com/office/drawing/2014/main" id="{B338288E-4A9C-B2AB-8185-891A29D07114}"/>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pic>
        <p:nvPicPr>
          <p:cNvPr id="8" name="Picture 7" descr="Logo, company name&#10;&#10;Description automatically generated">
            <a:extLst>
              <a:ext uri="{FF2B5EF4-FFF2-40B4-BE49-F238E27FC236}">
                <a16:creationId xmlns:a16="http://schemas.microsoft.com/office/drawing/2014/main" id="{190B682F-87C8-5D2D-C19C-DD579D5E3B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372" b="15362"/>
          <a:stretch/>
        </p:blipFill>
        <p:spPr>
          <a:xfrm>
            <a:off x="2573462" y="26475"/>
            <a:ext cx="3847508" cy="1025085"/>
          </a:xfrm>
          <a:prstGeom prst="rect">
            <a:avLst/>
          </a:prstGeom>
        </p:spPr>
      </p:pic>
    </p:spTree>
    <p:extLst>
      <p:ext uri="{BB962C8B-B14F-4D97-AF65-F5344CB8AC3E}">
        <p14:creationId xmlns:p14="http://schemas.microsoft.com/office/powerpoint/2010/main" val="3697361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723C3A8-258F-AE4B-DEE8-950E0519600A}"/>
              </a:ext>
            </a:extLst>
          </p:cNvPr>
          <p:cNvSpPr>
            <a:spLocks noGrp="1"/>
          </p:cNvSpPr>
          <p:nvPr>
            <p:ph type="body" sz="quarter" idx="16"/>
          </p:nvPr>
        </p:nvSpPr>
        <p:spPr/>
        <p:txBody>
          <a:bodyPr>
            <a:normAutofit lnSpcReduction="10000"/>
          </a:bodyPr>
          <a:lstStyle/>
          <a:p>
            <a:r>
              <a:rPr lang="es-ES" b="1" dirty="0">
                <a:cs typeface="Calibri"/>
              </a:rPr>
              <a:t>Pros de </a:t>
            </a:r>
            <a:r>
              <a:rPr lang="es-ES" b="1" dirty="0" err="1">
                <a:cs typeface="Calibri"/>
              </a:rPr>
              <a:t>Camtasia</a:t>
            </a:r>
            <a:r>
              <a:rPr lang="es-ES" b="1" dirty="0">
                <a:cs typeface="Calibri"/>
              </a:rPr>
              <a:t>:</a:t>
            </a:r>
          </a:p>
          <a:p>
            <a:pPr marL="342900" indent="-342900">
              <a:buFont typeface="Arial" panose="020B0604020202020204" pitchFamily="34" charset="0"/>
              <a:buChar char="•"/>
            </a:pPr>
            <a:r>
              <a:rPr lang="es-ES" dirty="0">
                <a:cs typeface="Calibri"/>
              </a:rPr>
              <a:t>Un gran primer software de edición de vídeo que es fácil de aprender</a:t>
            </a:r>
          </a:p>
          <a:p>
            <a:pPr marL="342900" indent="-342900">
              <a:buFont typeface="Arial" panose="020B0604020202020204" pitchFamily="34" charset="0"/>
              <a:buChar char="•"/>
            </a:pPr>
            <a:r>
              <a:rPr lang="es-ES" dirty="0">
                <a:cs typeface="Calibri"/>
              </a:rPr>
              <a:t>Increíbles efectos incorporados para que tu vídeo tenga un aspecto aún más profesional</a:t>
            </a:r>
          </a:p>
          <a:p>
            <a:pPr marL="342900" indent="-342900">
              <a:buFont typeface="Arial" panose="020B0604020202020204" pitchFamily="34" charset="0"/>
              <a:buChar char="•"/>
            </a:pPr>
            <a:r>
              <a:rPr lang="es-ES" dirty="0">
                <a:cs typeface="Calibri"/>
              </a:rPr>
              <a:t>Haz que tu vídeo sea interactivo añadiendo cuestionarios al vídeo</a:t>
            </a:r>
          </a:p>
          <a:p>
            <a:pPr marL="342900" indent="-342900">
              <a:buFont typeface="Arial" panose="020B0604020202020204" pitchFamily="34" charset="0"/>
              <a:buChar char="•"/>
            </a:pPr>
            <a:endParaRPr lang="es-ES" dirty="0">
              <a:cs typeface="Calibri"/>
            </a:endParaRPr>
          </a:p>
          <a:p>
            <a:r>
              <a:rPr lang="es-ES" b="1" dirty="0">
                <a:cs typeface="Calibri"/>
              </a:rPr>
              <a:t>Contras de </a:t>
            </a:r>
            <a:r>
              <a:rPr lang="es-ES" b="1" dirty="0" err="1">
                <a:cs typeface="Calibri"/>
              </a:rPr>
              <a:t>Camtasia</a:t>
            </a:r>
            <a:r>
              <a:rPr lang="es-ES" b="1" dirty="0">
                <a:cs typeface="Calibri"/>
              </a:rPr>
              <a:t>:</a:t>
            </a:r>
          </a:p>
          <a:p>
            <a:pPr marL="342900" indent="-342900">
              <a:buFont typeface="Arial" panose="020B0604020202020204" pitchFamily="34" charset="0"/>
              <a:buChar char="•"/>
            </a:pPr>
            <a:r>
              <a:rPr lang="es-ES" dirty="0">
                <a:cs typeface="Calibri"/>
              </a:rPr>
              <a:t>Puede ser visto como caro, pero es un coste único</a:t>
            </a:r>
          </a:p>
          <a:p>
            <a:pPr marL="342900" indent="-342900">
              <a:buFont typeface="Arial" panose="020B0604020202020204" pitchFamily="34" charset="0"/>
              <a:buChar char="•"/>
            </a:pPr>
            <a:r>
              <a:rPr lang="es-ES" dirty="0">
                <a:cs typeface="Calibri"/>
              </a:rPr>
              <a:t>La curva de aprendizaje puede ser difícil para algunos </a:t>
            </a:r>
          </a:p>
          <a:p>
            <a:pPr marL="342900" indent="-342900">
              <a:buFont typeface="Arial" panose="020B0604020202020204" pitchFamily="34" charset="0"/>
              <a:buChar char="•"/>
            </a:pPr>
            <a:r>
              <a:rPr lang="es-ES" dirty="0">
                <a:cs typeface="Calibri"/>
              </a:rPr>
              <a:t>La exportación de archivos entre el software de edición de vídeo a veces puede causar que se bloquee </a:t>
            </a:r>
            <a:endParaRPr lang="en-IE" dirty="0">
              <a:cs typeface="Calibri"/>
            </a:endParaRPr>
          </a:p>
          <a:p>
            <a:endParaRPr lang="en-IE" dirty="0"/>
          </a:p>
        </p:txBody>
      </p:sp>
      <p:sp>
        <p:nvSpPr>
          <p:cNvPr id="7" name="Text Placeholder 6">
            <a:extLst>
              <a:ext uri="{FF2B5EF4-FFF2-40B4-BE49-F238E27FC236}">
                <a16:creationId xmlns:a16="http://schemas.microsoft.com/office/drawing/2014/main" id="{19C2AF37-59B1-4993-DD7C-A3B061FFCC79}"/>
              </a:ext>
            </a:extLst>
          </p:cNvPr>
          <p:cNvSpPr>
            <a:spLocks noGrp="1"/>
          </p:cNvSpPr>
          <p:nvPr>
            <p:ph type="body" sz="quarter" idx="18"/>
          </p:nvPr>
        </p:nvSpPr>
        <p:spPr/>
        <p:txBody>
          <a:bodyPr>
            <a:normAutofit/>
          </a:bodyPr>
          <a:lstStyle/>
          <a:p>
            <a:r>
              <a:rPr lang="en-IE" dirty="0"/>
              <a:t>Pros y Contra de Camtasia</a:t>
            </a:r>
          </a:p>
        </p:txBody>
      </p:sp>
      <p:pic>
        <p:nvPicPr>
          <p:cNvPr id="8" name="Picture 7" descr="Logo, company name&#10;&#10;Description automatically generated">
            <a:extLst>
              <a:ext uri="{FF2B5EF4-FFF2-40B4-BE49-F238E27FC236}">
                <a16:creationId xmlns:a16="http://schemas.microsoft.com/office/drawing/2014/main" id="{44D96A1B-89AD-5CDB-908F-C6E6700CBE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372" b="15362"/>
          <a:stretch/>
        </p:blipFill>
        <p:spPr>
          <a:xfrm>
            <a:off x="5996049" y="0"/>
            <a:ext cx="4233517" cy="1127929"/>
          </a:xfrm>
          <a:prstGeom prst="rect">
            <a:avLst/>
          </a:prstGeom>
        </p:spPr>
      </p:pic>
    </p:spTree>
    <p:extLst>
      <p:ext uri="{BB962C8B-B14F-4D97-AF65-F5344CB8AC3E}">
        <p14:creationId xmlns:p14="http://schemas.microsoft.com/office/powerpoint/2010/main" val="425855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A0DEB0F-01E0-8344-B663-229CCBC78CAA}"/>
              </a:ext>
            </a:extLst>
          </p:cNvPr>
          <p:cNvSpPr>
            <a:spLocks noGrp="1"/>
          </p:cNvSpPr>
          <p:nvPr>
            <p:ph type="body" sz="quarter" idx="13"/>
          </p:nvPr>
        </p:nvSpPr>
        <p:spPr/>
        <p:txBody>
          <a:bodyPr>
            <a:normAutofit/>
          </a:bodyPr>
          <a:lstStyle/>
          <a:p>
            <a:r>
              <a:rPr lang="en-IE" dirty="0" err="1"/>
              <a:t>Resumen</a:t>
            </a:r>
            <a:r>
              <a:rPr lang="en-IE" dirty="0"/>
              <a:t> </a:t>
            </a:r>
            <a:r>
              <a:rPr lang="en-IE" dirty="0" err="1"/>
              <a:t>Módulo</a:t>
            </a:r>
            <a:r>
              <a:rPr lang="en-IE" dirty="0"/>
              <a:t> 3</a:t>
            </a:r>
          </a:p>
        </p:txBody>
      </p:sp>
      <p:sp>
        <p:nvSpPr>
          <p:cNvPr id="14" name="Text Placeholder 13">
            <a:extLst>
              <a:ext uri="{FF2B5EF4-FFF2-40B4-BE49-F238E27FC236}">
                <a16:creationId xmlns:a16="http://schemas.microsoft.com/office/drawing/2014/main" id="{84C80B11-E721-BB2C-60A8-16EFA590CB46}"/>
              </a:ext>
            </a:extLst>
          </p:cNvPr>
          <p:cNvSpPr>
            <a:spLocks noGrp="1"/>
          </p:cNvSpPr>
          <p:nvPr>
            <p:ph type="body" sz="quarter" idx="16"/>
          </p:nvPr>
        </p:nvSpPr>
        <p:spPr>
          <a:xfrm>
            <a:off x="8280329" y="1260994"/>
            <a:ext cx="3240693" cy="950300"/>
          </a:xfrm>
        </p:spPr>
        <p:txBody>
          <a:bodyPr/>
          <a:lstStyle/>
          <a:p>
            <a:r>
              <a:rPr lang="en-US" sz="2000" dirty="0"/>
              <a:t>Desarrollo de </a:t>
            </a:r>
            <a:r>
              <a:rPr lang="en-US" sz="2000" dirty="0" err="1"/>
              <a:t>contenidos</a:t>
            </a:r>
            <a:r>
              <a:rPr lang="en-US" sz="2000" dirty="0"/>
              <a:t> </a:t>
            </a:r>
            <a:r>
              <a:rPr lang="en-US" sz="2000" dirty="0" err="1"/>
              <a:t>digitales</a:t>
            </a:r>
            <a:endParaRPr lang="en-US" sz="2000" dirty="0"/>
          </a:p>
        </p:txBody>
      </p:sp>
      <p:sp>
        <p:nvSpPr>
          <p:cNvPr id="13" name="Text Placeholder 12">
            <a:extLst>
              <a:ext uri="{FF2B5EF4-FFF2-40B4-BE49-F238E27FC236}">
                <a16:creationId xmlns:a16="http://schemas.microsoft.com/office/drawing/2014/main" id="{680C324C-9436-0A7C-1236-8BD2702F168A}"/>
              </a:ext>
            </a:extLst>
          </p:cNvPr>
          <p:cNvSpPr>
            <a:spLocks noGrp="1"/>
          </p:cNvSpPr>
          <p:nvPr>
            <p:ph type="body" sz="quarter" idx="15"/>
          </p:nvPr>
        </p:nvSpPr>
        <p:spPr/>
        <p:txBody>
          <a:bodyPr/>
          <a:lstStyle/>
          <a:p>
            <a:r>
              <a:rPr lang="en-IE" dirty="0"/>
              <a:t>01</a:t>
            </a:r>
          </a:p>
        </p:txBody>
      </p:sp>
      <p:sp>
        <p:nvSpPr>
          <p:cNvPr id="15" name="Text Placeholder 14">
            <a:extLst>
              <a:ext uri="{FF2B5EF4-FFF2-40B4-BE49-F238E27FC236}">
                <a16:creationId xmlns:a16="http://schemas.microsoft.com/office/drawing/2014/main" id="{F6A85A95-0425-8375-EE94-55FD4F59886C}"/>
              </a:ext>
            </a:extLst>
          </p:cNvPr>
          <p:cNvSpPr>
            <a:spLocks noGrp="1"/>
          </p:cNvSpPr>
          <p:nvPr>
            <p:ph type="body" sz="quarter" idx="17"/>
          </p:nvPr>
        </p:nvSpPr>
        <p:spPr>
          <a:xfrm>
            <a:off x="8280329" y="2526828"/>
            <a:ext cx="3326929" cy="950300"/>
          </a:xfrm>
        </p:spPr>
        <p:txBody>
          <a:bodyPr/>
          <a:lstStyle/>
          <a:p>
            <a:r>
              <a:rPr lang="en-US" sz="2000" dirty="0" err="1"/>
              <a:t>Integrar</a:t>
            </a:r>
            <a:r>
              <a:rPr lang="en-US" sz="2000" dirty="0"/>
              <a:t> y </a:t>
            </a:r>
            <a:r>
              <a:rPr lang="en-US" sz="2000" dirty="0" err="1"/>
              <a:t>reelaborar</a:t>
            </a:r>
            <a:r>
              <a:rPr lang="en-US" sz="2000" dirty="0"/>
              <a:t> </a:t>
            </a:r>
            <a:r>
              <a:rPr lang="en-US" sz="2000" dirty="0" err="1"/>
              <a:t>contenidos</a:t>
            </a:r>
            <a:r>
              <a:rPr lang="en-US" sz="2000" dirty="0"/>
              <a:t> </a:t>
            </a:r>
            <a:r>
              <a:rPr lang="en-US" sz="2000" dirty="0" err="1"/>
              <a:t>digitales</a:t>
            </a:r>
            <a:endParaRPr lang="en-US" sz="2000" dirty="0"/>
          </a:p>
        </p:txBody>
      </p:sp>
      <p:sp>
        <p:nvSpPr>
          <p:cNvPr id="16" name="Text Placeholder 15">
            <a:extLst>
              <a:ext uri="{FF2B5EF4-FFF2-40B4-BE49-F238E27FC236}">
                <a16:creationId xmlns:a16="http://schemas.microsoft.com/office/drawing/2014/main" id="{3B0E560C-168D-26E7-3862-1D7F4BF412A8}"/>
              </a:ext>
            </a:extLst>
          </p:cNvPr>
          <p:cNvSpPr>
            <a:spLocks noGrp="1"/>
          </p:cNvSpPr>
          <p:nvPr>
            <p:ph type="body" sz="quarter" idx="18"/>
          </p:nvPr>
        </p:nvSpPr>
        <p:spPr/>
        <p:txBody>
          <a:bodyPr/>
          <a:lstStyle/>
          <a:p>
            <a:r>
              <a:rPr lang="en-IE" dirty="0"/>
              <a:t>02</a:t>
            </a:r>
          </a:p>
        </p:txBody>
      </p:sp>
      <p:sp>
        <p:nvSpPr>
          <p:cNvPr id="17" name="Text Placeholder 16">
            <a:extLst>
              <a:ext uri="{FF2B5EF4-FFF2-40B4-BE49-F238E27FC236}">
                <a16:creationId xmlns:a16="http://schemas.microsoft.com/office/drawing/2014/main" id="{924F113E-D770-438D-FD64-F24A53747AD4}"/>
              </a:ext>
            </a:extLst>
          </p:cNvPr>
          <p:cNvSpPr>
            <a:spLocks noGrp="1"/>
          </p:cNvSpPr>
          <p:nvPr>
            <p:ph type="body" sz="quarter" idx="19"/>
          </p:nvPr>
        </p:nvSpPr>
        <p:spPr>
          <a:xfrm>
            <a:off x="8265310" y="3865741"/>
            <a:ext cx="3326928" cy="950300"/>
          </a:xfrm>
        </p:spPr>
        <p:txBody>
          <a:bodyPr/>
          <a:lstStyle/>
          <a:p>
            <a:r>
              <a:rPr lang="en-IE" sz="2000" dirty="0" err="1"/>
              <a:t>Comprender</a:t>
            </a:r>
            <a:r>
              <a:rPr lang="en-IE" sz="2000" dirty="0"/>
              <a:t> </a:t>
            </a:r>
            <a:r>
              <a:rPr lang="en-IE" sz="2000" dirty="0" err="1"/>
              <a:t>los</a:t>
            </a:r>
            <a:r>
              <a:rPr lang="en-IE" sz="2000" dirty="0"/>
              <a:t> </a:t>
            </a:r>
            <a:r>
              <a:rPr lang="en-IE" sz="2000" dirty="0" err="1"/>
              <a:t>derechos</a:t>
            </a:r>
            <a:r>
              <a:rPr lang="en-IE" sz="2000" dirty="0"/>
              <a:t> de </a:t>
            </a:r>
            <a:r>
              <a:rPr lang="en-IE" sz="2000" dirty="0" err="1"/>
              <a:t>autor</a:t>
            </a:r>
            <a:r>
              <a:rPr lang="en-IE" sz="2000" dirty="0"/>
              <a:t> y las </a:t>
            </a:r>
            <a:r>
              <a:rPr lang="en-IE" sz="2000" dirty="0" err="1"/>
              <a:t>licencias</a:t>
            </a:r>
            <a:endParaRPr lang="en-IE" sz="2000" dirty="0"/>
          </a:p>
        </p:txBody>
      </p:sp>
      <p:sp>
        <p:nvSpPr>
          <p:cNvPr id="18" name="Text Placeholder 17">
            <a:extLst>
              <a:ext uri="{FF2B5EF4-FFF2-40B4-BE49-F238E27FC236}">
                <a16:creationId xmlns:a16="http://schemas.microsoft.com/office/drawing/2014/main" id="{A58F9EFA-263A-EDEC-62E7-F4348136D19D}"/>
              </a:ext>
            </a:extLst>
          </p:cNvPr>
          <p:cNvSpPr>
            <a:spLocks noGrp="1"/>
          </p:cNvSpPr>
          <p:nvPr>
            <p:ph type="body" sz="quarter" idx="20"/>
          </p:nvPr>
        </p:nvSpPr>
        <p:spPr/>
        <p:txBody>
          <a:bodyPr/>
          <a:lstStyle/>
          <a:p>
            <a:r>
              <a:rPr lang="en-IE" dirty="0"/>
              <a:t>04</a:t>
            </a:r>
          </a:p>
        </p:txBody>
      </p:sp>
      <p:sp>
        <p:nvSpPr>
          <p:cNvPr id="19" name="Text Placeholder 18">
            <a:extLst>
              <a:ext uri="{FF2B5EF4-FFF2-40B4-BE49-F238E27FC236}">
                <a16:creationId xmlns:a16="http://schemas.microsoft.com/office/drawing/2014/main" id="{2BC5A265-29EB-74CE-1E0A-ABE025EA6305}"/>
              </a:ext>
            </a:extLst>
          </p:cNvPr>
          <p:cNvSpPr>
            <a:spLocks noGrp="1"/>
          </p:cNvSpPr>
          <p:nvPr>
            <p:ph type="body" sz="quarter" idx="21"/>
          </p:nvPr>
        </p:nvSpPr>
        <p:spPr>
          <a:xfrm>
            <a:off x="8280329" y="5221100"/>
            <a:ext cx="3239121" cy="950300"/>
          </a:xfrm>
        </p:spPr>
        <p:txBody>
          <a:bodyPr/>
          <a:lstStyle/>
          <a:p>
            <a:r>
              <a:rPr lang="en-IE" sz="2000" dirty="0" err="1"/>
              <a:t>Programación</a:t>
            </a:r>
            <a:r>
              <a:rPr lang="en-IE" sz="2000" dirty="0"/>
              <a:t>: </a:t>
            </a:r>
            <a:r>
              <a:rPr lang="en-IE" sz="2000" dirty="0" err="1"/>
              <a:t>soluciones</a:t>
            </a:r>
            <a:r>
              <a:rPr lang="en-IE" sz="2000" dirty="0"/>
              <a:t> </a:t>
            </a:r>
            <a:r>
              <a:rPr lang="en-IE" sz="2000" dirty="0" err="1"/>
              <a:t>rápidas</a:t>
            </a:r>
            <a:endParaRPr lang="en-IE" sz="2000" dirty="0"/>
          </a:p>
        </p:txBody>
      </p:sp>
      <p:sp>
        <p:nvSpPr>
          <p:cNvPr id="20" name="Text Placeholder 19">
            <a:extLst>
              <a:ext uri="{FF2B5EF4-FFF2-40B4-BE49-F238E27FC236}">
                <a16:creationId xmlns:a16="http://schemas.microsoft.com/office/drawing/2014/main" id="{DE8FA2B8-2B75-A87E-4005-EFB33414C903}"/>
              </a:ext>
            </a:extLst>
          </p:cNvPr>
          <p:cNvSpPr>
            <a:spLocks noGrp="1"/>
          </p:cNvSpPr>
          <p:nvPr>
            <p:ph type="body" sz="quarter" idx="22"/>
          </p:nvPr>
        </p:nvSpPr>
        <p:spPr/>
        <p:txBody>
          <a:bodyPr/>
          <a:lstStyle/>
          <a:p>
            <a:r>
              <a:rPr lang="en-IE" dirty="0"/>
              <a:t>03</a:t>
            </a:r>
          </a:p>
        </p:txBody>
      </p:sp>
      <p:sp>
        <p:nvSpPr>
          <p:cNvPr id="21" name="TextBox 20">
            <a:extLst>
              <a:ext uri="{FF2B5EF4-FFF2-40B4-BE49-F238E27FC236}">
                <a16:creationId xmlns:a16="http://schemas.microsoft.com/office/drawing/2014/main" id="{865777F6-3AD1-9C95-A586-2736F0CFB00A}"/>
              </a:ext>
            </a:extLst>
          </p:cNvPr>
          <p:cNvSpPr txBox="1"/>
          <p:nvPr/>
        </p:nvSpPr>
        <p:spPr>
          <a:xfrm>
            <a:off x="218661" y="1273983"/>
            <a:ext cx="5704908" cy="4524315"/>
          </a:xfrm>
          <a:prstGeom prst="rect">
            <a:avLst/>
          </a:prstGeom>
          <a:noFill/>
        </p:spPr>
        <p:txBody>
          <a:bodyPr wrap="square" rtlCol="0">
            <a:spAutoFit/>
          </a:bodyPr>
          <a:lstStyle/>
          <a:p>
            <a:r>
              <a:rPr lang="es-ES" dirty="0"/>
              <a:t>En el módulo 3 aprenderás principalmente a crear contenidos digitales. Aprenderás a utilizar diferentes herramientas y aplicaciones relacionadas con la forma de generar y crear contenidos digitales.</a:t>
            </a:r>
          </a:p>
          <a:p>
            <a:r>
              <a:rPr lang="es-ES" dirty="0"/>
              <a:t>Dentro del tema 2, aprenderás cómo crear nuevos contenidos a partir de material existente y cómo puedes convertir un contenido anterior exitoso en algo más.</a:t>
            </a:r>
          </a:p>
          <a:p>
            <a:r>
              <a:rPr lang="es-ES" dirty="0"/>
              <a:t>A continuación, se presentan las licencias de derechos de autor, donde aprenderás sobre los diferentes tipos de materiales con derechos de autor y las situaciones en las que puedes utilizarlos. También se presentan varias aplicaciones/sitios web libres de derechos para darte algunas ideas de recursos que puedes utilizar para tu propio contenido.</a:t>
            </a:r>
          </a:p>
          <a:p>
            <a:r>
              <a:rPr lang="es-ES" dirty="0"/>
              <a:t>Para el tema final, se introducirá la programación, tanto la basada en código como la basada en arrastrar y soltar.</a:t>
            </a:r>
            <a:endParaRPr lang="en-IE" dirty="0"/>
          </a:p>
        </p:txBody>
      </p:sp>
    </p:spTree>
    <p:extLst>
      <p:ext uri="{BB962C8B-B14F-4D97-AF65-F5344CB8AC3E}">
        <p14:creationId xmlns:p14="http://schemas.microsoft.com/office/powerpoint/2010/main" val="222567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a:xfrm>
            <a:off x="7418071" y="1223694"/>
            <a:ext cx="4819650" cy="4033653"/>
          </a:xfrm>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Mira este práctico vídeo que explica cómo empezar a crear contenidos de vídeo en </a:t>
            </a:r>
            <a:r>
              <a:rPr lang="es-ES" sz="2400" dirty="0" err="1"/>
              <a:t>Camtasia</a:t>
            </a:r>
            <a:r>
              <a:rPr lang="es-ES" sz="2400" dirty="0"/>
              <a:t>:</a:t>
            </a:r>
            <a:endParaRPr lang="en-IE" sz="2400" dirty="0">
              <a:solidFill>
                <a:srgbClr val="F9A169"/>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https://youtu.be/uoRG7zivQYw</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n-IE" dirty="0" err="1"/>
              <a:t>Vídeo</a:t>
            </a:r>
            <a:r>
              <a:rPr lang="en-IE" dirty="0"/>
              <a:t>: </a:t>
            </a:r>
            <a:r>
              <a:rPr lang="en-IE" dirty="0" err="1"/>
              <a:t>Introducción</a:t>
            </a:r>
            <a:r>
              <a:rPr lang="en-IE" dirty="0"/>
              <a:t> Camtasia</a:t>
            </a:r>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3564683" y="4140013"/>
            <a:ext cx="683699" cy="683699"/>
          </a:xfrm>
          <a:prstGeom prst="rect">
            <a:avLst/>
          </a:prstGeom>
        </p:spPr>
      </p:pic>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10" name="Online Media 9" title="Make Your First Video in Camtasia 2020">
            <a:hlinkClick r:id="" action="ppaction://media"/>
            <a:extLst>
              <a:ext uri="{FF2B5EF4-FFF2-40B4-BE49-F238E27FC236}">
                <a16:creationId xmlns:a16="http://schemas.microsoft.com/office/drawing/2014/main" id="{B89A8BE1-8545-0A3A-8F2F-70EBA75223EB}"/>
              </a:ext>
            </a:extLst>
          </p:cNvPr>
          <p:cNvPicPr>
            <a:picLocks noRot="1" noChangeAspect="1"/>
          </p:cNvPicPr>
          <p:nvPr>
            <a:videoFile r:link="rId1"/>
          </p:nvPr>
        </p:nvPicPr>
        <p:blipFill>
          <a:blip r:embed="rId8"/>
          <a:stretch>
            <a:fillRect/>
          </a:stretch>
        </p:blipFill>
        <p:spPr>
          <a:xfrm>
            <a:off x="7366000" y="1223694"/>
            <a:ext cx="4900542" cy="4089529"/>
          </a:xfrm>
          <a:prstGeom prst="rect">
            <a:avLst/>
          </a:prstGeom>
        </p:spPr>
      </p:pic>
      <p:pic>
        <p:nvPicPr>
          <p:cNvPr id="12" name="Picture 7" descr="Logo, company name&#10;&#10;Description automatically generated">
            <a:extLst>
              <a:ext uri="{FF2B5EF4-FFF2-40B4-BE49-F238E27FC236}">
                <a16:creationId xmlns:a16="http://schemas.microsoft.com/office/drawing/2014/main" id="{0C77A1BB-646C-E57C-A7F1-934ECD405CE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18372" b="15362"/>
          <a:stretch/>
        </p:blipFill>
        <p:spPr>
          <a:xfrm>
            <a:off x="7903313" y="0"/>
            <a:ext cx="3431326" cy="914203"/>
          </a:xfrm>
          <a:prstGeom prst="rect">
            <a:avLst/>
          </a:prstGeom>
        </p:spPr>
      </p:pic>
      <p:sp>
        <p:nvSpPr>
          <p:cNvPr id="4" name="TextBox 7">
            <a:extLst>
              <a:ext uri="{FF2B5EF4-FFF2-40B4-BE49-F238E27FC236}">
                <a16:creationId xmlns:a16="http://schemas.microsoft.com/office/drawing/2014/main" id="{1CA8BDBE-5558-C910-56A0-FE4D2E104D75}"/>
              </a:ext>
            </a:extLst>
          </p:cNvPr>
          <p:cNvSpPr txBox="1"/>
          <p:nvPr/>
        </p:nvSpPr>
        <p:spPr>
          <a:xfrm>
            <a:off x="4334933" y="4220252"/>
            <a:ext cx="2785049" cy="523220"/>
          </a:xfrm>
          <a:prstGeom prst="rect">
            <a:avLst/>
          </a:prstGeom>
          <a:noFill/>
        </p:spPr>
        <p:txBody>
          <a:bodyPr wrap="square" rtlCol="0">
            <a:spAutoFit/>
          </a:bodyPr>
          <a:lstStyle/>
          <a:p>
            <a:r>
              <a:rPr lang="es-ES" sz="2800" b="1" dirty="0">
                <a:solidFill>
                  <a:srgbClr val="E78631"/>
                </a:solidFill>
              </a:rPr>
              <a:t>Haz clic para ver</a:t>
            </a:r>
            <a:endParaRPr lang="en-US" sz="2800" b="1" dirty="0">
              <a:solidFill>
                <a:srgbClr val="E78631"/>
              </a:solidFill>
            </a:endParaRPr>
          </a:p>
        </p:txBody>
      </p:sp>
    </p:spTree>
    <p:extLst>
      <p:ext uri="{BB962C8B-B14F-4D97-AF65-F5344CB8AC3E}">
        <p14:creationId xmlns:p14="http://schemas.microsoft.com/office/powerpoint/2010/main" val="234256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a:xfrm>
            <a:off x="7418071" y="1223694"/>
            <a:ext cx="4819650" cy="4033653"/>
          </a:xfrm>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a:xfrm>
            <a:off x="447066" y="1321474"/>
            <a:ext cx="6361734" cy="3642009"/>
          </a:xfrm>
        </p:spPr>
        <p:txBody>
          <a:bodyPr/>
          <a:lstStyle/>
          <a:p>
            <a:r>
              <a:rPr lang="es-ES" sz="2400" dirty="0"/>
              <a:t>Hace unas diapositivas te presentamos </a:t>
            </a:r>
            <a:r>
              <a:rPr lang="es-ES" sz="2400" dirty="0" err="1"/>
              <a:t>Canva</a:t>
            </a:r>
            <a:r>
              <a:rPr lang="es-ES" sz="2400" dirty="0"/>
              <a:t>. Es una herramienta que también se puede utilizar para hacer vídeos. Echa un vistazo al vídeo para aprender a usar </a:t>
            </a:r>
            <a:r>
              <a:rPr lang="es-ES" sz="2400" dirty="0" err="1"/>
              <a:t>Canva</a:t>
            </a:r>
            <a:r>
              <a:rPr lang="es-ES" sz="2400" dirty="0"/>
              <a:t> para hacer contenido en vídeo.</a:t>
            </a:r>
            <a:endParaRPr lang="en-IE" sz="2400" dirty="0">
              <a:solidFill>
                <a:srgbClr val="F9A169"/>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https://www.youtube.com/watch?v=AlrC-XaKwew</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s-ES" dirty="0"/>
              <a:t>Vídeo: Creación de vídeos en </a:t>
            </a:r>
            <a:r>
              <a:rPr lang="es-ES" dirty="0" err="1"/>
              <a:t>Canva</a:t>
            </a:r>
            <a:endParaRPr lang="en-IE" dirty="0"/>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3693816" y="4360023"/>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342177" y="4440263"/>
            <a:ext cx="2609202" cy="523220"/>
          </a:xfrm>
          <a:prstGeom prst="rect">
            <a:avLst/>
          </a:prstGeom>
          <a:noFill/>
        </p:spPr>
        <p:txBody>
          <a:bodyPr wrap="square" rtlCol="0">
            <a:spAutoFit/>
          </a:bodyPr>
          <a:lstStyle/>
          <a:p>
            <a:r>
              <a:rPr lang="es-ES" sz="2800" b="1" dirty="0">
                <a:solidFill>
                  <a:srgbClr val="E78631"/>
                </a:solidFill>
              </a:rPr>
              <a:t>Haz clic para ver</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4" name="Online Media 3" title="Canva Video Editor - COMPLETE Tutorial for Beginners!">
            <a:hlinkClick r:id="" action="ppaction://media"/>
            <a:extLst>
              <a:ext uri="{FF2B5EF4-FFF2-40B4-BE49-F238E27FC236}">
                <a16:creationId xmlns:a16="http://schemas.microsoft.com/office/drawing/2014/main" id="{7034A399-47A9-6D69-6CF8-E72EEA7FE34C}"/>
              </a:ext>
            </a:extLst>
          </p:cNvPr>
          <p:cNvPicPr>
            <a:picLocks noRot="1" noChangeAspect="1"/>
          </p:cNvPicPr>
          <p:nvPr>
            <a:videoFile r:link="rId1"/>
          </p:nvPr>
        </p:nvPicPr>
        <p:blipFill>
          <a:blip r:embed="rId8"/>
          <a:stretch>
            <a:fillRect/>
          </a:stretch>
        </p:blipFill>
        <p:spPr>
          <a:xfrm>
            <a:off x="7366000" y="1223694"/>
            <a:ext cx="4836306" cy="4063176"/>
          </a:xfrm>
          <a:prstGeom prst="rect">
            <a:avLst/>
          </a:prstGeom>
        </p:spPr>
      </p:pic>
      <p:pic>
        <p:nvPicPr>
          <p:cNvPr id="5" name="Picture 2" descr="Logo Maker | Create Free Logos in Minutes | Canva">
            <a:extLst>
              <a:ext uri="{FF2B5EF4-FFF2-40B4-BE49-F238E27FC236}">
                <a16:creationId xmlns:a16="http://schemas.microsoft.com/office/drawing/2014/main" id="{BF202440-7AB5-9DE6-C3B9-75E9C5E3428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537465" y="32057"/>
            <a:ext cx="2580861" cy="82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0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835085" y="1487753"/>
            <a:ext cx="11102040" cy="4037760"/>
          </a:xfrm>
          <a:prstGeom prst="rect">
            <a:avLst/>
          </a:prstGeom>
          <a:noFill/>
          <a:ln>
            <a:noFill/>
          </a:ln>
        </p:spPr>
        <p:txBody>
          <a:bodyPr>
            <a:noAutofit/>
          </a:bodyPr>
          <a:lstStyle/>
          <a:p>
            <a:pPr>
              <a:lnSpc>
                <a:spcPct val="90000"/>
              </a:lnSpc>
              <a:spcBef>
                <a:spcPts val="1001"/>
              </a:spcBef>
            </a:pPr>
            <a:r>
              <a:rPr lang="es-ES" sz="2400" b="0" strike="noStrike" spc="-1" dirty="0">
                <a:solidFill>
                  <a:srgbClr val="404040"/>
                </a:solidFill>
                <a:latin typeface="Calibri"/>
              </a:rPr>
              <a:t>A veces puede darse la situación de que una mujer migrante necesite enviar una copia digital de un documento, como un certificado de estudios. Pero este documento está en formato papel. ¿Cómo resolver el problema y crear una copia digital en formato </a:t>
            </a:r>
            <a:r>
              <a:rPr lang="es-ES" sz="2400" b="0" strike="noStrike" spc="-1" dirty="0" err="1">
                <a:solidFill>
                  <a:srgbClr val="404040"/>
                </a:solidFill>
                <a:latin typeface="Calibri"/>
              </a:rPr>
              <a:t>pdf</a:t>
            </a:r>
            <a:r>
              <a:rPr lang="es-ES" sz="2400" b="0" strike="noStrike" spc="-1" dirty="0">
                <a:solidFill>
                  <a:srgbClr val="404040"/>
                </a:solidFill>
                <a:latin typeface="Calibri"/>
              </a:rPr>
              <a:t>?</a:t>
            </a:r>
          </a:p>
          <a:p>
            <a:pPr>
              <a:lnSpc>
                <a:spcPct val="90000"/>
              </a:lnSpc>
              <a:spcBef>
                <a:spcPts val="1001"/>
              </a:spcBef>
            </a:pPr>
            <a:r>
              <a:rPr lang="es-ES" sz="2400" b="0" strike="noStrike" spc="-1" dirty="0">
                <a:solidFill>
                  <a:srgbClr val="404040"/>
                </a:solidFill>
                <a:latin typeface="Calibri"/>
              </a:rPr>
              <a:t>Intervención- La solución es utilizar el teléfono móvil con Android y la aplicación Google Drive para crear una copia digital del documento.</a:t>
            </a:r>
          </a:p>
          <a:p>
            <a:pPr>
              <a:lnSpc>
                <a:spcPct val="90000"/>
              </a:lnSpc>
              <a:spcBef>
                <a:spcPts val="1001"/>
              </a:spcBef>
            </a:pPr>
            <a:r>
              <a:rPr lang="es-ES" sz="2400" b="0" strike="noStrike" spc="-1" dirty="0">
                <a:solidFill>
                  <a:srgbClr val="404040"/>
                </a:solidFill>
                <a:latin typeface="Calibri"/>
              </a:rPr>
              <a:t>Resultados- Las personas adquirirán habilidades de cómo resolver rápidamente un problema de escaneo de documentos. Si tienes las habilidades para escanear un documento usando el teléfono móvil, no necesitas gastar dinero e ir a un servicio de escaneo. Estas habilidades le ahorrarán tiempo.</a:t>
            </a:r>
          </a:p>
          <a:p>
            <a:pPr>
              <a:lnSpc>
                <a:spcPct val="90000"/>
              </a:lnSpc>
              <a:spcBef>
                <a:spcPts val="1001"/>
              </a:spcBef>
            </a:pPr>
            <a:endParaRPr lang="es-ES" sz="2400" b="0" strike="noStrike" spc="-1" dirty="0">
              <a:solidFill>
                <a:srgbClr val="404040"/>
              </a:solidFill>
              <a:latin typeface="Calibri"/>
            </a:endParaRPr>
          </a:p>
          <a:p>
            <a:pPr>
              <a:lnSpc>
                <a:spcPct val="90000"/>
              </a:lnSpc>
              <a:spcBef>
                <a:spcPts val="1001"/>
              </a:spcBef>
            </a:pPr>
            <a:r>
              <a:rPr lang="es-ES" sz="2400" b="0" strike="noStrike" spc="-1" dirty="0">
                <a:solidFill>
                  <a:srgbClr val="404040"/>
                </a:solidFill>
                <a:latin typeface="Calibri"/>
              </a:rPr>
              <a:t>Consulta la siguiente diapositiva para ver las instrucciones sobre cómo hacerlo!</a:t>
            </a:r>
            <a:endParaRPr lang="en-US" sz="2400" b="0" strike="noStrike" spc="-1" dirty="0">
              <a:solidFill>
                <a:srgbClr val="000000"/>
              </a:solidFill>
              <a:latin typeface="Calibri"/>
            </a:endParaRPr>
          </a:p>
        </p:txBody>
      </p:sp>
      <p:sp>
        <p:nvSpPr>
          <p:cNvPr id="185" name="TextShape 2"/>
          <p:cNvSpPr txBox="1"/>
          <p:nvPr/>
        </p:nvSpPr>
        <p:spPr>
          <a:xfrm>
            <a:off x="839405" y="267401"/>
            <a:ext cx="11097720" cy="902974"/>
          </a:xfrm>
          <a:prstGeom prst="rect">
            <a:avLst/>
          </a:prstGeom>
          <a:noFill/>
          <a:ln>
            <a:noFill/>
          </a:ln>
        </p:spPr>
        <p:txBody>
          <a:bodyPr>
            <a:noAutofit/>
          </a:bodyPr>
          <a:lstStyle/>
          <a:p>
            <a:pPr>
              <a:lnSpc>
                <a:spcPct val="90000"/>
              </a:lnSpc>
              <a:spcBef>
                <a:spcPts val="1001"/>
              </a:spcBef>
              <a:tabLst>
                <a:tab pos="0" algn="l"/>
              </a:tabLst>
            </a:pPr>
            <a:r>
              <a:rPr lang="en-IE" sz="3600" b="1" spc="-1" dirty="0" err="1">
                <a:solidFill>
                  <a:srgbClr val="F9A169"/>
                </a:solidFill>
                <a:latin typeface="Calibri"/>
              </a:rPr>
              <a:t>Estudio</a:t>
            </a:r>
            <a:r>
              <a:rPr lang="en-IE" sz="3600" b="1" spc="-1" dirty="0">
                <a:solidFill>
                  <a:srgbClr val="F9A169"/>
                </a:solidFill>
                <a:latin typeface="Calibri"/>
              </a:rPr>
              <a:t> de Caso</a:t>
            </a:r>
            <a:endParaRPr lang="en-US" sz="3600" b="0" strike="noStrike" spc="-1" dirty="0">
              <a:solidFill>
                <a:srgbClr val="000000"/>
              </a:solidFill>
              <a:latin typeface="Calibri"/>
            </a:endParaRPr>
          </a:p>
        </p:txBody>
      </p:sp>
      <p:sp>
        <p:nvSpPr>
          <p:cNvPr id="4" name="Rectangle 3">
            <a:extLst>
              <a:ext uri="{FF2B5EF4-FFF2-40B4-BE49-F238E27FC236}">
                <a16:creationId xmlns:a16="http://schemas.microsoft.com/office/drawing/2014/main" id="{2ADADF4E-22E7-AFA8-AFC5-AAA828BAC60B}"/>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316AEA72-4D0D-9EB8-AB2F-427DEF4EF434}"/>
              </a:ext>
            </a:extLst>
          </p:cNvPr>
          <p:cNvSpPr txBox="1"/>
          <p:nvPr/>
        </p:nvSpPr>
        <p:spPr>
          <a:xfrm rot="16200000">
            <a:off x="-649969" y="636570"/>
            <a:ext cx="2139343" cy="1077218"/>
          </a:xfrm>
          <a:prstGeom prst="rect">
            <a:avLst/>
          </a:prstGeom>
          <a:noFill/>
        </p:spPr>
        <p:txBody>
          <a:bodyPr wrap="square" rtlCol="0">
            <a:spAutoFit/>
          </a:bodyPr>
          <a:lstStyle/>
          <a:p>
            <a:pPr algn="ctr"/>
            <a:r>
              <a:rPr lang="en-IE" sz="3200" b="1" dirty="0">
                <a:solidFill>
                  <a:srgbClr val="F9A169"/>
                </a:solidFill>
              </a:rPr>
              <a:t>ESTUDIO DE CASO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1072472" y="1458416"/>
            <a:ext cx="6659358" cy="1086002"/>
          </a:xfrm>
          <a:prstGeom prst="rect">
            <a:avLst/>
          </a:prstGeom>
          <a:noFill/>
          <a:ln>
            <a:noFill/>
          </a:ln>
        </p:spPr>
        <p:txBody>
          <a:bodyPr>
            <a:noAutofit/>
          </a:bodyPr>
          <a:lstStyle/>
          <a:p>
            <a:pPr>
              <a:lnSpc>
                <a:spcPct val="90000"/>
              </a:lnSpc>
              <a:spcBef>
                <a:spcPts val="1001"/>
              </a:spcBef>
              <a:tabLst>
                <a:tab pos="0" algn="l"/>
              </a:tabLst>
            </a:pPr>
            <a:r>
              <a:rPr lang="es-ES" sz="2400" b="0" strike="noStrike" spc="-1" dirty="0">
                <a:solidFill>
                  <a:srgbClr val="404040"/>
                </a:solidFill>
                <a:latin typeface="Calibri"/>
              </a:rPr>
              <a:t>Principal aprendizaje del caso práctico: Cómo escanear documentos en casa utilizando el teléfono móvil con Android y la aplicación Google Drive.</a:t>
            </a:r>
            <a:endParaRPr lang="en-US" sz="2400" b="0" strike="noStrike" spc="-1" dirty="0">
              <a:solidFill>
                <a:srgbClr val="000000"/>
              </a:solidFill>
              <a:latin typeface="Calibri"/>
            </a:endParaRPr>
          </a:p>
        </p:txBody>
      </p:sp>
      <p:sp>
        <p:nvSpPr>
          <p:cNvPr id="178" name="TextShape 2"/>
          <p:cNvSpPr txBox="1"/>
          <p:nvPr/>
        </p:nvSpPr>
        <p:spPr>
          <a:xfrm>
            <a:off x="1013650" y="228906"/>
            <a:ext cx="9992880" cy="1013485"/>
          </a:xfrm>
          <a:prstGeom prst="rect">
            <a:avLst/>
          </a:prstGeom>
          <a:noFill/>
          <a:ln>
            <a:noFill/>
          </a:ln>
        </p:spPr>
        <p:txBody>
          <a:bodyPr>
            <a:normAutofit fontScale="98500" lnSpcReduction="10000"/>
          </a:bodyPr>
          <a:lstStyle/>
          <a:p>
            <a:pPr>
              <a:lnSpc>
                <a:spcPct val="90000"/>
              </a:lnSpc>
              <a:spcBef>
                <a:spcPts val="1001"/>
              </a:spcBef>
              <a:tabLst>
                <a:tab pos="0" algn="l"/>
              </a:tabLst>
            </a:pPr>
            <a:r>
              <a:rPr lang="es-ES" sz="3600" b="1" strike="noStrike" spc="-1" dirty="0">
                <a:solidFill>
                  <a:srgbClr val="F9A169"/>
                </a:solidFill>
                <a:latin typeface="Calibri"/>
              </a:rPr>
              <a:t>Cómo hacer una copia digital de un documento en casa</a:t>
            </a:r>
            <a:endParaRPr lang="en-US" sz="3600" b="0" strike="noStrike" spc="-1" dirty="0">
              <a:solidFill>
                <a:srgbClr val="000000"/>
              </a:solidFill>
              <a:latin typeface="Calibri"/>
            </a:endParaRPr>
          </a:p>
        </p:txBody>
      </p:sp>
      <p:pic>
        <p:nvPicPr>
          <p:cNvPr id="180" name="Picture 179"/>
          <p:cNvPicPr/>
          <p:nvPr/>
        </p:nvPicPr>
        <p:blipFill>
          <a:blip r:embed="rId2"/>
          <a:stretch/>
        </p:blipFill>
        <p:spPr>
          <a:xfrm>
            <a:off x="7776000" y="1878496"/>
            <a:ext cx="3387698" cy="4454624"/>
          </a:xfrm>
          <a:prstGeom prst="rect">
            <a:avLst/>
          </a:prstGeom>
          <a:ln>
            <a:noFill/>
          </a:ln>
        </p:spPr>
      </p:pic>
      <p:sp>
        <p:nvSpPr>
          <p:cNvPr id="4" name="Rectangle 3">
            <a:extLst>
              <a:ext uri="{FF2B5EF4-FFF2-40B4-BE49-F238E27FC236}">
                <a16:creationId xmlns:a16="http://schemas.microsoft.com/office/drawing/2014/main" id="{82D24F90-94E1-312B-5399-ADB93F4BCA57}"/>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610D80F7-ADAD-DF9E-D68B-0ADF6167464F}"/>
              </a:ext>
            </a:extLst>
          </p:cNvPr>
          <p:cNvSpPr txBox="1"/>
          <p:nvPr/>
        </p:nvSpPr>
        <p:spPr>
          <a:xfrm rot="16200000">
            <a:off x="-644107" y="642432"/>
            <a:ext cx="2127620" cy="1077218"/>
          </a:xfrm>
          <a:prstGeom prst="rect">
            <a:avLst/>
          </a:prstGeom>
          <a:noFill/>
        </p:spPr>
        <p:txBody>
          <a:bodyPr wrap="square" rtlCol="0">
            <a:spAutoFit/>
          </a:bodyPr>
          <a:lstStyle/>
          <a:p>
            <a:pPr algn="ctr"/>
            <a:r>
              <a:rPr lang="en-IE" sz="3200" b="1" dirty="0">
                <a:solidFill>
                  <a:srgbClr val="F9A169"/>
                </a:solidFill>
              </a:rPr>
              <a:t>ESTUDIO DE CASO</a:t>
            </a:r>
          </a:p>
        </p:txBody>
      </p:sp>
      <p:pic>
        <p:nvPicPr>
          <p:cNvPr id="12" name="Imagen 11">
            <a:extLst>
              <a:ext uri="{FF2B5EF4-FFF2-40B4-BE49-F238E27FC236}">
                <a16:creationId xmlns:a16="http://schemas.microsoft.com/office/drawing/2014/main" id="{F5DCDFF1-BD5C-537B-A878-7BC533BF65F1}"/>
              </a:ext>
            </a:extLst>
          </p:cNvPr>
          <p:cNvPicPr>
            <a:picLocks noChangeAspect="1"/>
          </p:cNvPicPr>
          <p:nvPr/>
        </p:nvPicPr>
        <p:blipFill>
          <a:blip r:embed="rId3"/>
          <a:stretch>
            <a:fillRect/>
          </a:stretch>
        </p:blipFill>
        <p:spPr>
          <a:xfrm>
            <a:off x="553450" y="2935275"/>
            <a:ext cx="7043726" cy="274467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text, person, table, dining table&#10;&#10;Description automatically generated">
            <a:extLst>
              <a:ext uri="{FF2B5EF4-FFF2-40B4-BE49-F238E27FC236}">
                <a16:creationId xmlns:a16="http://schemas.microsoft.com/office/drawing/2014/main" id="{2BB47FD4-B833-43B5-E9C0-B8AC220CB9E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5277" b="15277"/>
          <a:stretch>
            <a:fillRect/>
          </a:stretch>
        </p:blipFill>
        <p:spPr/>
      </p:pic>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908742" y="4493866"/>
            <a:ext cx="7186186" cy="1432801"/>
          </a:xfrm>
        </p:spPr>
        <p:txBody>
          <a:bodyPr/>
          <a:lstStyle/>
          <a:p>
            <a:r>
              <a:rPr lang="es-ES" dirty="0"/>
              <a:t>Tema 2: Integrar y reelaborar los contenidos digitales</a:t>
            </a:r>
            <a:endParaRPr lang="en-IE" dirty="0"/>
          </a:p>
        </p:txBody>
      </p:sp>
    </p:spTree>
    <p:extLst>
      <p:ext uri="{BB962C8B-B14F-4D97-AF65-F5344CB8AC3E}">
        <p14:creationId xmlns:p14="http://schemas.microsoft.com/office/powerpoint/2010/main" val="294509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380316"/>
            <a:ext cx="5323965" cy="3251547"/>
          </a:xfrm>
        </p:spPr>
        <p:txBody>
          <a:bodyPr/>
          <a:lstStyle/>
          <a:p>
            <a:r>
              <a:rPr lang="es-ES" sz="2400" dirty="0">
                <a:solidFill>
                  <a:srgbClr val="525252"/>
                </a:solidFill>
              </a:rPr>
              <a:t>A medida que desarrolle diferentes tipos de contenidos digitales, es posible que descubra que hay algo que ya ha sido creado, y que quiera hacer su propia versión de él. Esto es lo que se conoce como reelaboración o reutilización de contenidos. </a:t>
            </a:r>
          </a:p>
          <a:p>
            <a:r>
              <a:rPr lang="es-ES" sz="2400" dirty="0">
                <a:solidFill>
                  <a:srgbClr val="525252"/>
                </a:solidFill>
              </a:rPr>
              <a:t>Es muy importante recordar que pueden aplicarse las leyes de copyright, y que puedes necesitar el permiso del creador original para editar o añadir algo a su obra. El tema de la redacción se trata más adelante en este módulo.</a:t>
            </a:r>
            <a:endParaRPr lang="en-IE" dirty="0"/>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2"/>
            <a:ext cx="5648934" cy="873266"/>
          </a:xfrm>
        </p:spPr>
        <p:txBody>
          <a:bodyPr>
            <a:normAutofit fontScale="85000" lnSpcReduction="10000"/>
          </a:bodyPr>
          <a:lstStyle/>
          <a:p>
            <a:r>
              <a:rPr lang="es-ES" dirty="0"/>
              <a:t>¿Qué significa reelaborar o integrar los contenidos digitales?</a:t>
            </a:r>
            <a:endParaRPr lang="en-IE" dirty="0"/>
          </a:p>
        </p:txBody>
      </p:sp>
      <p:pic>
        <p:nvPicPr>
          <p:cNvPr id="4" name="Picture Placeholder 3">
            <a:extLst>
              <a:ext uri="{FF2B5EF4-FFF2-40B4-BE49-F238E27FC236}">
                <a16:creationId xmlns:a16="http://schemas.microsoft.com/office/drawing/2014/main" id="{A3DFA30A-898D-264D-75AD-2D1E2B7558EA}"/>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19986" b="19986"/>
          <a:stretch>
            <a:fillRect/>
          </a:stretch>
        </p:blipFill>
        <p:spPr/>
      </p:pic>
    </p:spTree>
    <p:extLst>
      <p:ext uri="{BB962C8B-B14F-4D97-AF65-F5344CB8AC3E}">
        <p14:creationId xmlns:p14="http://schemas.microsoft.com/office/powerpoint/2010/main" val="4279140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339654" y="1215682"/>
            <a:ext cx="11102510" cy="4038015"/>
          </a:xfrm>
        </p:spPr>
        <p:txBody>
          <a:bodyPr/>
          <a:lstStyle/>
          <a:p>
            <a:r>
              <a:rPr lang="es-ES" dirty="0"/>
              <a:t>Durante el último tema se te presentó una herramienta de creación de contenidos digitales llamada </a:t>
            </a:r>
            <a:r>
              <a:rPr lang="es-ES" dirty="0" err="1"/>
              <a:t>Canva</a:t>
            </a:r>
            <a:r>
              <a:rPr lang="es-ES" dirty="0"/>
              <a:t>.</a:t>
            </a:r>
          </a:p>
          <a:p>
            <a:r>
              <a:rPr lang="es-ES" dirty="0"/>
              <a:t>Prueba este ejercicio para aprender a crear contenidos digitales con </a:t>
            </a:r>
            <a:r>
              <a:rPr lang="es-ES" dirty="0" err="1"/>
              <a:t>Canva</a:t>
            </a:r>
            <a:r>
              <a:rPr lang="es-ES" dirty="0"/>
              <a:t>.</a:t>
            </a:r>
          </a:p>
          <a:p>
            <a:endParaRPr lang="es-ES" dirty="0"/>
          </a:p>
          <a:p>
            <a:r>
              <a:rPr lang="es-ES" b="1" dirty="0"/>
              <a:t>Paso 1: </a:t>
            </a:r>
            <a:r>
              <a:rPr lang="es-ES" dirty="0"/>
              <a:t>Piensa en un trabajo en el que te gustaría trabajar - puede ser cualquier cosa que puedas crear tú mismo.</a:t>
            </a:r>
          </a:p>
          <a:p>
            <a:endParaRPr lang="es-ES" sz="900" dirty="0"/>
          </a:p>
          <a:p>
            <a:r>
              <a:rPr lang="es-ES" b="1" dirty="0"/>
              <a:t>Paso 2:</a:t>
            </a:r>
            <a:r>
              <a:rPr lang="es-ES" dirty="0"/>
              <a:t> Utiliza una de las plantillas que se encuentran en este </a:t>
            </a:r>
            <a:r>
              <a:rPr lang="es-ES" dirty="0">
                <a:solidFill>
                  <a:srgbClr val="F9A169"/>
                </a:solidFill>
                <a:hlinkClick r:id="rId2">
                  <a:extLst>
                    <a:ext uri="{A12FA001-AC4F-418D-AE19-62706E023703}">
                      <ahyp:hlinkClr xmlns:ahyp="http://schemas.microsoft.com/office/drawing/2018/hyperlinkcolor" val="tx"/>
                    </a:ext>
                  </a:extLst>
                </a:hlinkClick>
              </a:rPr>
              <a:t>enlace</a:t>
            </a:r>
            <a:r>
              <a:rPr lang="es-ES" dirty="0"/>
              <a:t> para crear el anuncio de trabajo</a:t>
            </a:r>
          </a:p>
          <a:p>
            <a:endParaRPr lang="es-ES" sz="1000" dirty="0"/>
          </a:p>
          <a:p>
            <a:r>
              <a:rPr lang="es-ES" b="1" dirty="0"/>
              <a:t>Paso 3:</a:t>
            </a:r>
            <a:r>
              <a:rPr lang="es-ES" dirty="0"/>
              <a:t> Añade diferentes características a la plantilla, como quién es el empleador y cuál sería el trabajo.</a:t>
            </a:r>
          </a:p>
          <a:p>
            <a:r>
              <a:rPr lang="es-ES" b="1" dirty="0"/>
              <a:t>Paso 4:</a:t>
            </a:r>
            <a:r>
              <a:rPr lang="es-ES" dirty="0"/>
              <a:t> ¡Sea tan creativo como pueda!</a:t>
            </a:r>
          </a:p>
          <a:p>
            <a:endParaRPr lang="en-US" dirty="0"/>
          </a:p>
          <a:p>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s-ES" dirty="0"/>
              <a:t>Ejercicio - Crear una lista de trabajo para ti mismo</a:t>
            </a:r>
            <a:r>
              <a:rPr lang="en-IE" dirty="0"/>
              <a:t>.</a:t>
            </a:r>
            <a:endParaRPr lang="en-RU" dirty="0"/>
          </a:p>
        </p:txBody>
      </p:sp>
    </p:spTree>
    <p:extLst>
      <p:ext uri="{BB962C8B-B14F-4D97-AF65-F5344CB8AC3E}">
        <p14:creationId xmlns:p14="http://schemas.microsoft.com/office/powerpoint/2010/main" val="47291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463040"/>
            <a:ext cx="5771030" cy="3251547"/>
          </a:xfrm>
        </p:spPr>
        <p:txBody>
          <a:bodyPr/>
          <a:lstStyle/>
          <a:p>
            <a:r>
              <a:rPr lang="es-ES" sz="2400" dirty="0">
                <a:solidFill>
                  <a:srgbClr val="525252"/>
                </a:solidFill>
              </a:rPr>
              <a:t>Aunque hay una gran cantidad de trabajos de otras personas a los que puede querer añadir algo, también puede haber ocasiones en las que quiera reutilizar o rehacer su propio contenido.</a:t>
            </a:r>
          </a:p>
          <a:p>
            <a:r>
              <a:rPr lang="es-ES" sz="2400" dirty="0">
                <a:solidFill>
                  <a:srgbClr val="525252"/>
                </a:solidFill>
              </a:rPr>
              <a:t>Puede tratarse de una entrada de blog que hayas escrito o incluso de un vídeo o infografía que hayas creado anteriormente.</a:t>
            </a:r>
          </a:p>
          <a:p>
            <a:r>
              <a:rPr lang="es-ES" sz="2400" dirty="0">
                <a:solidFill>
                  <a:srgbClr val="525252"/>
                </a:solidFill>
              </a:rPr>
              <a:t>¿Por qué querría reutilizar una publicación o información anterior? Hay varias razones por las que podría querer hacer esto. Echemos un vistazo a la siguiente diapositiva</a:t>
            </a:r>
            <a:r>
              <a:rPr lang="en-IE" dirty="0">
                <a:solidFill>
                  <a:srgbClr val="525252"/>
                </a:solidFill>
              </a:rPr>
              <a:t>. </a:t>
            </a:r>
            <a:endParaRPr lang="en-IE" sz="2400" dirty="0">
              <a:solidFill>
                <a:srgbClr val="525252"/>
              </a:solidFill>
            </a:endParaRPr>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2"/>
            <a:ext cx="5648934" cy="1153548"/>
          </a:xfrm>
        </p:spPr>
        <p:txBody>
          <a:bodyPr>
            <a:normAutofit/>
          </a:bodyPr>
          <a:lstStyle/>
          <a:p>
            <a:r>
              <a:rPr lang="es-ES" dirty="0"/>
              <a:t>Reutilización de su propio contenido </a:t>
            </a:r>
            <a:endParaRPr lang="en-IE" dirty="0"/>
          </a:p>
        </p:txBody>
      </p:sp>
      <p:pic>
        <p:nvPicPr>
          <p:cNvPr id="2" name="Picture Placeholder 1">
            <a:extLst>
              <a:ext uri="{FF2B5EF4-FFF2-40B4-BE49-F238E27FC236}">
                <a16:creationId xmlns:a16="http://schemas.microsoft.com/office/drawing/2014/main" id="{9C3C6BFD-C048-7E2D-7953-0CD01064FEE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722382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405891"/>
            <a:ext cx="5862294" cy="5142618"/>
          </a:xfrm>
        </p:spPr>
        <p:txBody>
          <a:bodyPr>
            <a:normAutofit fontScale="92500" lnSpcReduction="10000"/>
          </a:bodyPr>
          <a:lstStyle/>
          <a:p>
            <a:r>
              <a:rPr lang="es-ES" sz="2400" dirty="0">
                <a:solidFill>
                  <a:srgbClr val="525252"/>
                </a:solidFill>
              </a:rPr>
              <a:t>Entonces, ¿por qué querrías reutilizar el contenido que has hecho anteriormente? </a:t>
            </a:r>
          </a:p>
          <a:p>
            <a:r>
              <a:rPr lang="es-ES" sz="2400" b="1" dirty="0">
                <a:solidFill>
                  <a:srgbClr val="525252"/>
                </a:solidFill>
              </a:rPr>
              <a:t>Para crear más contenido</a:t>
            </a:r>
            <a:r>
              <a:rPr lang="es-ES" sz="2400" dirty="0">
                <a:solidFill>
                  <a:srgbClr val="525252"/>
                </a:solidFill>
              </a:rPr>
              <a:t>. A menudo, los programas de televisión y las películas tienen derivaciones relacionadas en las que reutilizan algunos de los personajes para contar una historia diferente. Puedes intentar hacer esto tú mismo para darte ideas para generar nuevos contenidos.</a:t>
            </a:r>
          </a:p>
          <a:p>
            <a:r>
              <a:rPr lang="es-ES" sz="2400" b="1" dirty="0">
                <a:solidFill>
                  <a:srgbClr val="525252"/>
                </a:solidFill>
              </a:rPr>
              <a:t>Haz nuevos medios de comunicación a partir de publicaciones antiguas</a:t>
            </a:r>
            <a:r>
              <a:rPr lang="es-ES" sz="2400" dirty="0">
                <a:solidFill>
                  <a:srgbClr val="525252"/>
                </a:solidFill>
              </a:rPr>
              <a:t>. Algunos de tus contenidos pueden ser grandes ideas que has escrito en una entrada del blog. Podrías intentar convertir esa información en una infografía o en un vídeo corto, con lo que estarías generando nuevos posts a partir de un contenido previamente creado.</a:t>
            </a:r>
            <a:endParaRPr lang="en-IE" sz="2400" dirty="0">
              <a:solidFill>
                <a:srgbClr val="525252"/>
              </a:solidFill>
            </a:endParaRPr>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1"/>
            <a:ext cx="5648934" cy="787789"/>
          </a:xfrm>
        </p:spPr>
        <p:txBody>
          <a:bodyPr>
            <a:normAutofit fontScale="85000" lnSpcReduction="20000"/>
          </a:bodyPr>
          <a:lstStyle/>
          <a:p>
            <a:r>
              <a:rPr lang="es-ES" dirty="0"/>
              <a:t>¿Por qué reutilizar contenidos antiguos?</a:t>
            </a:r>
            <a:endParaRPr lang="en-IE" dirty="0"/>
          </a:p>
        </p:txBody>
      </p:sp>
      <p:pic>
        <p:nvPicPr>
          <p:cNvPr id="7" name="Picture Placeholder 6">
            <a:extLst>
              <a:ext uri="{FF2B5EF4-FFF2-40B4-BE49-F238E27FC236}">
                <a16:creationId xmlns:a16="http://schemas.microsoft.com/office/drawing/2014/main" id="{5723653B-227D-E2F8-1C98-D010B46312F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610" r="8610"/>
          <a:stretch>
            <a:fillRect/>
          </a:stretch>
        </p:blipFill>
        <p:spPr/>
      </p:pic>
    </p:spTree>
    <p:extLst>
      <p:ext uri="{BB962C8B-B14F-4D97-AF65-F5344CB8AC3E}">
        <p14:creationId xmlns:p14="http://schemas.microsoft.com/office/powerpoint/2010/main" val="169932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200150"/>
            <a:ext cx="5450813" cy="5111197"/>
          </a:xfrm>
        </p:spPr>
        <p:txBody>
          <a:bodyPr>
            <a:normAutofit lnSpcReduction="10000"/>
          </a:bodyPr>
          <a:lstStyle/>
          <a:p>
            <a:r>
              <a:rPr lang="es-ES" sz="2400" b="1" dirty="0">
                <a:solidFill>
                  <a:srgbClr val="525252"/>
                </a:solidFill>
              </a:rPr>
              <a:t>Aumenta tu alcance. </a:t>
            </a:r>
            <a:r>
              <a:rPr lang="es-ES" sz="2400" dirty="0">
                <a:solidFill>
                  <a:srgbClr val="525252"/>
                </a:solidFill>
              </a:rPr>
              <a:t>Puede que descubras que varias de tus publicaciones han tenido mucho éxito y que te gustaría aprovechar ese éxito. Tal vez descubras que tuviste una publicación que hablaba de una idea específica: intenta hacer más contenido sobre esa idea y aumenta tu alcance a nuevos seguidores.</a:t>
            </a:r>
          </a:p>
          <a:p>
            <a:r>
              <a:rPr lang="es-ES" sz="2400" b="1" dirty="0">
                <a:solidFill>
                  <a:srgbClr val="525252"/>
                </a:solidFill>
              </a:rPr>
              <a:t>Refuerza tu mensaje. </a:t>
            </a:r>
            <a:r>
              <a:rPr lang="es-ES" sz="2400" dirty="0">
                <a:solidFill>
                  <a:srgbClr val="525252"/>
                </a:solidFill>
              </a:rPr>
              <a:t>Una de las mejores formas de reforzar tu mensaje es repetirlo. ¿Quieres que los empleadores vean cuánto sabes sobre un determinado tema? Intenta escribir contenidos similares pero aportando nuevas ideas cada vez.</a:t>
            </a:r>
            <a:endParaRPr lang="en-IE" sz="2400" dirty="0">
              <a:solidFill>
                <a:srgbClr val="525252"/>
              </a:solidFill>
            </a:endParaRPr>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2"/>
            <a:ext cx="5771030" cy="636668"/>
          </a:xfrm>
        </p:spPr>
        <p:txBody>
          <a:bodyPr>
            <a:normAutofit fontScale="70000" lnSpcReduction="20000"/>
          </a:bodyPr>
          <a:lstStyle/>
          <a:p>
            <a:r>
              <a:rPr lang="es-ES" dirty="0"/>
              <a:t>¿Por qué reutilizar contenidos antiguos?</a:t>
            </a:r>
            <a:endParaRPr lang="en-IE" dirty="0"/>
          </a:p>
        </p:txBody>
      </p:sp>
      <p:pic>
        <p:nvPicPr>
          <p:cNvPr id="7" name="Picture Placeholder 6">
            <a:extLst>
              <a:ext uri="{FF2B5EF4-FFF2-40B4-BE49-F238E27FC236}">
                <a16:creationId xmlns:a16="http://schemas.microsoft.com/office/drawing/2014/main" id="{9FC762A1-D6AE-AB18-6D6B-AA64E71782F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4450" r="14450"/>
          <a:stretch>
            <a:fillRect/>
          </a:stretch>
        </p:blipFill>
        <p:spPr/>
      </p:pic>
    </p:spTree>
    <p:extLst>
      <p:ext uri="{BB962C8B-B14F-4D97-AF65-F5344CB8AC3E}">
        <p14:creationId xmlns:p14="http://schemas.microsoft.com/office/powerpoint/2010/main" val="395818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5005814" y="4801979"/>
            <a:ext cx="7186186" cy="3543114"/>
          </a:xfrm>
        </p:spPr>
        <p:txBody>
          <a:bodyPr/>
          <a:lstStyle/>
          <a:p>
            <a:r>
              <a:rPr lang="en-IE" sz="3600" dirty="0" err="1"/>
              <a:t>Tema</a:t>
            </a:r>
            <a:r>
              <a:rPr lang="en-IE" sz="3600" dirty="0"/>
              <a:t> 1- </a:t>
            </a:r>
            <a:r>
              <a:rPr lang="en-US" sz="3600" dirty="0"/>
              <a:t>Desarrollo de </a:t>
            </a:r>
            <a:r>
              <a:rPr lang="en-US" sz="3600" dirty="0" err="1"/>
              <a:t>Contenidos</a:t>
            </a:r>
            <a:r>
              <a:rPr lang="en-US" sz="3600" dirty="0"/>
              <a:t> </a:t>
            </a:r>
            <a:r>
              <a:rPr lang="en-US" sz="3600" dirty="0" err="1"/>
              <a:t>Digitales</a:t>
            </a:r>
            <a:endParaRPr lang="en-US" sz="3600" dirty="0"/>
          </a:p>
          <a:p>
            <a:endParaRPr lang="en-IE" dirty="0"/>
          </a:p>
        </p:txBody>
      </p:sp>
      <p:pic>
        <p:nvPicPr>
          <p:cNvPr id="4" name="Picture Placeholder 3">
            <a:extLst>
              <a:ext uri="{FF2B5EF4-FFF2-40B4-BE49-F238E27FC236}">
                <a16:creationId xmlns:a16="http://schemas.microsoft.com/office/drawing/2014/main" id="{89E05246-E1F6-D2A4-9A50-432BA9E4E62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1531" b="11531"/>
          <a:stretch>
            <a:fillRect/>
          </a:stretch>
        </p:blipFill>
        <p:spPr/>
      </p:pic>
    </p:spTree>
    <p:extLst>
      <p:ext uri="{BB962C8B-B14F-4D97-AF65-F5344CB8AC3E}">
        <p14:creationId xmlns:p14="http://schemas.microsoft.com/office/powerpoint/2010/main" val="31523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C72985-2794-641D-FA9D-630C95FF5508}"/>
              </a:ext>
            </a:extLst>
          </p:cNvPr>
          <p:cNvSpPr>
            <a:spLocks noGrp="1"/>
          </p:cNvSpPr>
          <p:nvPr>
            <p:ph type="pic" sz="quarter" idx="15"/>
          </p:nvPr>
        </p:nvSpPr>
        <p:spPr/>
      </p:sp>
      <p:sp>
        <p:nvSpPr>
          <p:cNvPr id="4" name="Text Placeholder 3">
            <a:extLst>
              <a:ext uri="{FF2B5EF4-FFF2-40B4-BE49-F238E27FC236}">
                <a16:creationId xmlns:a16="http://schemas.microsoft.com/office/drawing/2014/main" id="{A0305757-EC31-36D4-810F-3313FC658A68}"/>
              </a:ext>
            </a:extLst>
          </p:cNvPr>
          <p:cNvSpPr>
            <a:spLocks noGrp="1"/>
          </p:cNvSpPr>
          <p:nvPr>
            <p:ph type="body" sz="quarter" idx="17"/>
          </p:nvPr>
        </p:nvSpPr>
        <p:spPr/>
        <p:txBody>
          <a:bodyPr/>
          <a:lstStyle/>
          <a:p>
            <a:r>
              <a:rPr lang="es-ES" sz="2400" dirty="0">
                <a:solidFill>
                  <a:srgbClr val="8D5B98"/>
                </a:solidFill>
              </a:rPr>
              <a:t>Echa un vistazo al siguiente vídeo en el que se destacan 10 formas de reutilizar contenidos para las redes sociales utilizando un modelo específico</a:t>
            </a:r>
            <a:r>
              <a:rPr lang="en-IE" sz="2400" dirty="0">
                <a:solidFill>
                  <a:srgbClr val="8D5B98"/>
                </a:solidFill>
              </a:rPr>
              <a:t>. </a:t>
            </a: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https://www.youtube.com/watch?v=NeSTJw5QKOQ</a:t>
            </a:r>
            <a:endParaRPr lang="en-IE" sz="2400" dirty="0">
              <a:solidFill>
                <a:srgbClr val="F9A169"/>
              </a:solidFill>
            </a:endParaRPr>
          </a:p>
          <a:p>
            <a:endParaRPr lang="en-IE" sz="2400" dirty="0">
              <a:solidFill>
                <a:srgbClr val="8D5B98"/>
              </a:solidFill>
            </a:endParaRPr>
          </a:p>
          <a:p>
            <a:endParaRPr lang="en-IE" sz="2800" dirty="0">
              <a:solidFill>
                <a:srgbClr val="0675AD"/>
              </a:solidFill>
            </a:endParaRPr>
          </a:p>
          <a:p>
            <a:endParaRPr lang="en-IE" sz="2800" dirty="0">
              <a:solidFill>
                <a:srgbClr val="0675AD"/>
              </a:solidFill>
            </a:endParaRPr>
          </a:p>
          <a:p>
            <a:endParaRPr lang="en-IE" dirty="0"/>
          </a:p>
        </p:txBody>
      </p:sp>
      <p:sp>
        <p:nvSpPr>
          <p:cNvPr id="5" name="Text Placeholder 4">
            <a:extLst>
              <a:ext uri="{FF2B5EF4-FFF2-40B4-BE49-F238E27FC236}">
                <a16:creationId xmlns:a16="http://schemas.microsoft.com/office/drawing/2014/main" id="{5C92E2B1-9C96-BDBC-8C8E-8DD7BA75E2AB}"/>
              </a:ext>
            </a:extLst>
          </p:cNvPr>
          <p:cNvSpPr>
            <a:spLocks noGrp="1"/>
          </p:cNvSpPr>
          <p:nvPr>
            <p:ph type="body" sz="quarter" idx="13"/>
          </p:nvPr>
        </p:nvSpPr>
        <p:spPr>
          <a:xfrm>
            <a:off x="447066" y="309491"/>
            <a:ext cx="11222614" cy="1110023"/>
          </a:xfrm>
        </p:spPr>
        <p:txBody>
          <a:bodyPr>
            <a:normAutofit fontScale="92500" lnSpcReduction="10000"/>
          </a:bodyPr>
          <a:lstStyle/>
          <a:p>
            <a:r>
              <a:rPr lang="en-IE" dirty="0" err="1"/>
              <a:t>Vea</a:t>
            </a:r>
            <a:r>
              <a:rPr lang="en-IE" dirty="0"/>
              <a:t> </a:t>
            </a:r>
            <a:r>
              <a:rPr lang="en-IE" dirty="0" err="1"/>
              <a:t>el</a:t>
            </a:r>
            <a:r>
              <a:rPr lang="en-IE" dirty="0"/>
              <a:t> </a:t>
            </a:r>
            <a:r>
              <a:rPr lang="en-IE" dirty="0" err="1"/>
              <a:t>vídeo</a:t>
            </a:r>
            <a:r>
              <a:rPr lang="en-IE" dirty="0"/>
              <a:t>:</a:t>
            </a:r>
          </a:p>
          <a:p>
            <a:r>
              <a:rPr lang="en-IE" dirty="0"/>
              <a:t>10 </a:t>
            </a:r>
            <a:r>
              <a:rPr lang="en-IE" dirty="0" err="1"/>
              <a:t>formas</a:t>
            </a:r>
            <a:r>
              <a:rPr lang="en-IE" dirty="0"/>
              <a:t> de </a:t>
            </a:r>
            <a:r>
              <a:rPr lang="en-IE" dirty="0" err="1"/>
              <a:t>reutilizar</a:t>
            </a:r>
            <a:r>
              <a:rPr lang="en-IE" dirty="0"/>
              <a:t> </a:t>
            </a:r>
            <a:r>
              <a:rPr lang="en-IE" dirty="0" err="1"/>
              <a:t>contenidos</a:t>
            </a:r>
            <a:endParaRPr lang="en-US" dirty="0"/>
          </a:p>
        </p:txBody>
      </p:sp>
      <p:pic>
        <p:nvPicPr>
          <p:cNvPr id="8" name="Graphic 7" descr="Mouse outline">
            <a:extLst>
              <a:ext uri="{FF2B5EF4-FFF2-40B4-BE49-F238E27FC236}">
                <a16:creationId xmlns:a16="http://schemas.microsoft.com/office/drawing/2014/main" id="{8AB9E757-7C27-FF90-A28C-4D75868B91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7512121" y="17698"/>
            <a:ext cx="683699" cy="683699"/>
          </a:xfrm>
          <a:prstGeom prst="rect">
            <a:avLst/>
          </a:prstGeom>
        </p:spPr>
      </p:pic>
      <p:sp>
        <p:nvSpPr>
          <p:cNvPr id="9" name="TextBox 8">
            <a:extLst>
              <a:ext uri="{FF2B5EF4-FFF2-40B4-BE49-F238E27FC236}">
                <a16:creationId xmlns:a16="http://schemas.microsoft.com/office/drawing/2014/main" id="{4732B1FF-3B88-9DAC-5742-E280B617A4A4}"/>
              </a:ext>
            </a:extLst>
          </p:cNvPr>
          <p:cNvSpPr txBox="1"/>
          <p:nvPr/>
        </p:nvSpPr>
        <p:spPr>
          <a:xfrm>
            <a:off x="8201944" y="97938"/>
            <a:ext cx="2794302" cy="523220"/>
          </a:xfrm>
          <a:prstGeom prst="rect">
            <a:avLst/>
          </a:prstGeom>
          <a:noFill/>
        </p:spPr>
        <p:txBody>
          <a:bodyPr wrap="square" rtlCol="0">
            <a:spAutoFit/>
          </a:bodyPr>
          <a:lstStyle/>
          <a:p>
            <a:r>
              <a:rPr lang="es-ES" sz="2800" b="1" dirty="0">
                <a:solidFill>
                  <a:srgbClr val="E78631"/>
                </a:solidFill>
              </a:rPr>
              <a:t>Pincha para ver</a:t>
            </a:r>
            <a:endParaRPr lang="en-US" sz="2800" b="1" dirty="0">
              <a:solidFill>
                <a:srgbClr val="E78631"/>
              </a:solidFill>
            </a:endParaRPr>
          </a:p>
        </p:txBody>
      </p:sp>
      <p:pic>
        <p:nvPicPr>
          <p:cNvPr id="10" name="Graphic 9" descr="Arrow: Slight curve with solid fill">
            <a:extLst>
              <a:ext uri="{FF2B5EF4-FFF2-40B4-BE49-F238E27FC236}">
                <a16:creationId xmlns:a16="http://schemas.microsoft.com/office/drawing/2014/main" id="{E25CC574-B165-5128-E4FE-8B190A90FE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960388">
            <a:off x="8012478" y="36261"/>
            <a:ext cx="1451764" cy="1460662"/>
          </a:xfrm>
          <a:prstGeom prst="rect">
            <a:avLst/>
          </a:prstGeom>
        </p:spPr>
      </p:pic>
      <p:pic>
        <p:nvPicPr>
          <p:cNvPr id="6" name="Online Media 5" title="10 Ways to Repurpose Content for Social Media - Garyvee's Content Model">
            <a:hlinkClick r:id="" action="ppaction://media"/>
            <a:extLst>
              <a:ext uri="{FF2B5EF4-FFF2-40B4-BE49-F238E27FC236}">
                <a16:creationId xmlns:a16="http://schemas.microsoft.com/office/drawing/2014/main" id="{32462F26-1242-A457-2AD3-2D733FF32773}"/>
              </a:ext>
            </a:extLst>
          </p:cNvPr>
          <p:cNvPicPr>
            <a:picLocks noRot="1" noChangeAspect="1"/>
          </p:cNvPicPr>
          <p:nvPr>
            <a:videoFile r:link="rId1"/>
          </p:nvPr>
        </p:nvPicPr>
        <p:blipFill>
          <a:blip r:embed="rId8"/>
          <a:stretch>
            <a:fillRect/>
          </a:stretch>
        </p:blipFill>
        <p:spPr>
          <a:xfrm>
            <a:off x="7355172" y="1223438"/>
            <a:ext cx="4836828" cy="4033653"/>
          </a:xfrm>
          <a:prstGeom prst="rect">
            <a:avLst/>
          </a:prstGeom>
        </p:spPr>
      </p:pic>
    </p:spTree>
    <p:extLst>
      <p:ext uri="{BB962C8B-B14F-4D97-AF65-F5344CB8AC3E}">
        <p14:creationId xmlns:p14="http://schemas.microsoft.com/office/powerpoint/2010/main" val="30731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135579" y="144849"/>
            <a:ext cx="6394002" cy="1919715"/>
          </a:xfrm>
        </p:spPr>
        <p:txBody>
          <a:bodyPr>
            <a:normAutofit/>
          </a:bodyPr>
          <a:lstStyle/>
          <a:p>
            <a:r>
              <a:rPr lang="es-ES" sz="3500" dirty="0"/>
              <a:t>Estudio de caso - Reutilización de contenidos para mayor impacto</a:t>
            </a:r>
            <a:endParaRPr lang="en-IE" sz="3500" dirty="0"/>
          </a:p>
        </p:txBody>
      </p:sp>
      <p:sp>
        <p:nvSpPr>
          <p:cNvPr id="8" name="TextBox 7">
            <a:extLst>
              <a:ext uri="{FF2B5EF4-FFF2-40B4-BE49-F238E27FC236}">
                <a16:creationId xmlns:a16="http://schemas.microsoft.com/office/drawing/2014/main" id="{362EE83E-0C8B-1160-1685-D85B537B1A06}"/>
              </a:ext>
            </a:extLst>
          </p:cNvPr>
          <p:cNvSpPr txBox="1"/>
          <p:nvPr/>
        </p:nvSpPr>
        <p:spPr>
          <a:xfrm>
            <a:off x="135579" y="1365393"/>
            <a:ext cx="6102571" cy="4832092"/>
          </a:xfrm>
          <a:prstGeom prst="rect">
            <a:avLst/>
          </a:prstGeom>
          <a:noFill/>
        </p:spPr>
        <p:txBody>
          <a:bodyPr wrap="square">
            <a:spAutoFit/>
          </a:bodyPr>
          <a:lstStyle/>
          <a:p>
            <a:r>
              <a:rPr lang="es-ES" sz="2200" dirty="0">
                <a:solidFill>
                  <a:srgbClr val="404040"/>
                </a:solidFill>
              </a:rPr>
              <a:t>El siguiente estudio de caso examina a la propietaria del blog, Val, y su blog </a:t>
            </a:r>
            <a:r>
              <a:rPr lang="es-ES" sz="2200" dirty="0">
                <a:solidFill>
                  <a:srgbClr val="F9A169"/>
                </a:solidFill>
                <a:hlinkClick r:id="rId2">
                  <a:extLst>
                    <a:ext uri="{A12FA001-AC4F-418D-AE19-62706E023703}">
                      <ahyp:hlinkClr xmlns:ahyp="http://schemas.microsoft.com/office/drawing/2018/hyperlinkcolor" val="tx"/>
                    </a:ext>
                  </a:extLst>
                </a:hlinkClick>
              </a:rPr>
              <a:t>www.magnumlady.com</a:t>
            </a:r>
            <a:r>
              <a:rPr lang="es-ES" sz="2200" dirty="0">
                <a:solidFill>
                  <a:srgbClr val="404040"/>
                </a:solidFill>
              </a:rPr>
              <a:t>.</a:t>
            </a:r>
          </a:p>
          <a:p>
            <a:r>
              <a:rPr lang="es-ES" sz="2200" dirty="0">
                <a:solidFill>
                  <a:srgbClr val="404040"/>
                </a:solidFill>
              </a:rPr>
              <a:t>Val es una mujer inmigrante que vive en el oeste de Irlanda. Es una experta autodidacta en redes sociales. Val siempre ha sido una firme defensora del turismo y de atraer negocios a su ciudad natal, Sligo (Irlanda). Val tiene un popular blog en el que comparte sus experiencias vitales, desde visitas a atracciones turísticas hasta historias personales sobre su vida.</a:t>
            </a:r>
          </a:p>
          <a:p>
            <a:r>
              <a:rPr lang="es-ES" sz="2200" dirty="0">
                <a:solidFill>
                  <a:srgbClr val="404040"/>
                </a:solidFill>
              </a:rPr>
              <a:t>Val es increíble en la reutilización de contenidos para ayudar a difundir el alcance de su blog. Para atraer a la gente a Sligo, creó la campaña #LoveSligo, que tuvo un gran éxito nacional.</a:t>
            </a:r>
            <a:endParaRPr lang="en-US" sz="2200" dirty="0">
              <a:solidFill>
                <a:srgbClr val="F9A169"/>
              </a:solidFill>
            </a:endParaRPr>
          </a:p>
        </p:txBody>
      </p:sp>
      <p:pic>
        <p:nvPicPr>
          <p:cNvPr id="2052" name="Picture 4">
            <a:extLst>
              <a:ext uri="{FF2B5EF4-FFF2-40B4-BE49-F238E27FC236}">
                <a16:creationId xmlns:a16="http://schemas.microsoft.com/office/drawing/2014/main" id="{F2459E3E-2A1E-F263-94CC-18F20866547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44462" y="1517793"/>
            <a:ext cx="5647538" cy="4090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0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2"/>
            <a:ext cx="5648934" cy="1032292"/>
          </a:xfrm>
        </p:spPr>
        <p:txBody>
          <a:bodyPr>
            <a:normAutofit fontScale="77500" lnSpcReduction="20000"/>
          </a:bodyPr>
          <a:lstStyle/>
          <a:p>
            <a:r>
              <a:rPr lang="es-ES" dirty="0">
                <a:solidFill>
                  <a:srgbClr val="F9A169"/>
                </a:solidFill>
              </a:rPr>
              <a:t>Estudio de caso - Reutilización de contenidos para un mayor impacto</a:t>
            </a:r>
            <a:endParaRPr lang="en-IE" dirty="0">
              <a:solidFill>
                <a:srgbClr val="F9A169"/>
              </a:solidFill>
            </a:endParaRPr>
          </a:p>
        </p:txBody>
      </p:sp>
      <p:sp>
        <p:nvSpPr>
          <p:cNvPr id="8" name="TextBox 7">
            <a:extLst>
              <a:ext uri="{FF2B5EF4-FFF2-40B4-BE49-F238E27FC236}">
                <a16:creationId xmlns:a16="http://schemas.microsoft.com/office/drawing/2014/main" id="{362EE83E-0C8B-1160-1685-D85B537B1A06}"/>
              </a:ext>
            </a:extLst>
          </p:cNvPr>
          <p:cNvSpPr txBox="1"/>
          <p:nvPr/>
        </p:nvSpPr>
        <p:spPr>
          <a:xfrm>
            <a:off x="324970" y="1341784"/>
            <a:ext cx="5771030" cy="4832092"/>
          </a:xfrm>
          <a:prstGeom prst="rect">
            <a:avLst/>
          </a:prstGeom>
          <a:noFill/>
        </p:spPr>
        <p:txBody>
          <a:bodyPr wrap="square">
            <a:spAutoFit/>
          </a:bodyPr>
          <a:lstStyle/>
          <a:p>
            <a:r>
              <a:rPr lang="es-ES" sz="2200" dirty="0">
                <a:solidFill>
                  <a:srgbClr val="404040"/>
                </a:solidFill>
              </a:rPr>
              <a:t>Tras el éxito de la campaña #lovesligo, Val quiso utilizar un hashtag similar, pero que tuviera un impacto directo en los negocios de Sligo. Desarrolló la campaña #shopsligo, en la que animó a los negocios locales a etiquetar sus publicaciones con la etiqueta #shopsligo.</a:t>
            </a:r>
          </a:p>
          <a:p>
            <a:r>
              <a:rPr lang="es-ES" sz="2200" dirty="0">
                <a:solidFill>
                  <a:srgbClr val="404040"/>
                </a:solidFill>
              </a:rPr>
              <a:t>Fue un éxito masivo que acabó creando un alcance orgánico de 6,6 millones de espectadores y generó más de 15.000 </a:t>
            </a:r>
            <a:r>
              <a:rPr lang="es-ES" sz="2200" dirty="0" err="1">
                <a:solidFill>
                  <a:srgbClr val="404040"/>
                </a:solidFill>
              </a:rPr>
              <a:t>likes</a:t>
            </a:r>
            <a:r>
              <a:rPr lang="es-ES" sz="2200" dirty="0">
                <a:solidFill>
                  <a:srgbClr val="404040"/>
                </a:solidFill>
              </a:rPr>
              <a:t>.</a:t>
            </a:r>
          </a:p>
          <a:p>
            <a:r>
              <a:rPr lang="es-ES" sz="2200" dirty="0">
                <a:solidFill>
                  <a:srgbClr val="404040"/>
                </a:solidFill>
              </a:rPr>
              <a:t>Val fue elogiada por sus esfuerzos para dar a conocer Sligo y recibió el premio </a:t>
            </a:r>
            <a:r>
              <a:rPr lang="es-ES" sz="2200" dirty="0" err="1">
                <a:solidFill>
                  <a:srgbClr val="404040"/>
                </a:solidFill>
              </a:rPr>
              <a:t>Cathaoirleach</a:t>
            </a:r>
            <a:r>
              <a:rPr lang="es-ES" sz="2200" dirty="0">
                <a:solidFill>
                  <a:srgbClr val="404040"/>
                </a:solidFill>
              </a:rPr>
              <a:t> (Espíritu de Sligo). También ganó un premio nacional de oro y plata en medios sociales por su campaña.</a:t>
            </a:r>
            <a:endParaRPr lang="en-US" sz="2200" dirty="0">
              <a:solidFill>
                <a:srgbClr val="F9A169"/>
              </a:solidFill>
            </a:endParaRPr>
          </a:p>
        </p:txBody>
      </p:sp>
      <p:pic>
        <p:nvPicPr>
          <p:cNvPr id="3" name="Picture 2" descr="Graphical user interface, application&#10;&#10;Description automatically generated">
            <a:extLst>
              <a:ext uri="{FF2B5EF4-FFF2-40B4-BE49-F238E27FC236}">
                <a16:creationId xmlns:a16="http://schemas.microsoft.com/office/drawing/2014/main" id="{CB80D62E-5784-3D2B-A8CC-214E77FC94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2474" y="1843156"/>
            <a:ext cx="5809526" cy="3171687"/>
          </a:xfrm>
          <a:prstGeom prst="rect">
            <a:avLst/>
          </a:prstGeom>
        </p:spPr>
      </p:pic>
    </p:spTree>
    <p:extLst>
      <p:ext uri="{BB962C8B-B14F-4D97-AF65-F5344CB8AC3E}">
        <p14:creationId xmlns:p14="http://schemas.microsoft.com/office/powerpoint/2010/main" val="3119465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447120" y="2127005"/>
            <a:ext cx="11101680" cy="403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es-ES" sz="2400" b="0" strike="noStrike" spc="-1" dirty="0">
                <a:solidFill>
                  <a:srgbClr val="3E3E3E"/>
                </a:solidFill>
                <a:latin typeface="Calibri"/>
              </a:rPr>
              <a:t>Los pasos, lo que hay que hacer:</a:t>
            </a:r>
          </a:p>
          <a:p>
            <a:pPr>
              <a:lnSpc>
                <a:spcPct val="90000"/>
              </a:lnSpc>
              <a:spcBef>
                <a:spcPts val="1001"/>
              </a:spcBef>
              <a:tabLst>
                <a:tab pos="0" algn="l"/>
              </a:tabLst>
            </a:pPr>
            <a:r>
              <a:rPr lang="es-ES" sz="2400" b="0" strike="noStrike" spc="-1" dirty="0">
                <a:solidFill>
                  <a:srgbClr val="3E3E3E"/>
                </a:solidFill>
                <a:latin typeface="Calibri"/>
              </a:rPr>
              <a:t>1. Buscar la aplicación online Google </a:t>
            </a:r>
            <a:r>
              <a:rPr lang="es-ES" sz="2400" b="0" strike="noStrike" spc="-1" dirty="0" err="1">
                <a:solidFill>
                  <a:srgbClr val="3E3E3E"/>
                </a:solidFill>
                <a:latin typeface="Calibri"/>
              </a:rPr>
              <a:t>Slides</a:t>
            </a:r>
            <a:endParaRPr lang="es-ES" sz="2400" b="0" strike="noStrike" spc="-1" dirty="0">
              <a:solidFill>
                <a:srgbClr val="3E3E3E"/>
              </a:solidFill>
              <a:latin typeface="Calibri"/>
            </a:endParaRPr>
          </a:p>
          <a:p>
            <a:pPr>
              <a:lnSpc>
                <a:spcPct val="90000"/>
              </a:lnSpc>
              <a:spcBef>
                <a:spcPts val="1001"/>
              </a:spcBef>
              <a:tabLst>
                <a:tab pos="0" algn="l"/>
              </a:tabLst>
            </a:pPr>
            <a:r>
              <a:rPr lang="es-ES" sz="2400" b="0" strike="noStrike" spc="-1" dirty="0">
                <a:solidFill>
                  <a:srgbClr val="3E3E3E"/>
                </a:solidFill>
                <a:latin typeface="Calibri"/>
              </a:rPr>
              <a:t>2. Hacer clic en Insertar en la barra de herramientas superior</a:t>
            </a:r>
          </a:p>
          <a:p>
            <a:pPr>
              <a:lnSpc>
                <a:spcPct val="90000"/>
              </a:lnSpc>
              <a:spcBef>
                <a:spcPts val="1001"/>
              </a:spcBef>
              <a:tabLst>
                <a:tab pos="0" algn="l"/>
              </a:tabLst>
            </a:pPr>
            <a:r>
              <a:rPr lang="es-ES" sz="2400" spc="-1" dirty="0">
                <a:solidFill>
                  <a:srgbClr val="3E3E3E"/>
                </a:solidFill>
                <a:latin typeface="Calibri"/>
              </a:rPr>
              <a:t>3. </a:t>
            </a:r>
            <a:r>
              <a:rPr lang="es-ES" sz="2400" b="0" strike="noStrike" spc="-1" dirty="0">
                <a:solidFill>
                  <a:srgbClr val="3E3E3E"/>
                </a:solidFill>
                <a:latin typeface="Calibri"/>
              </a:rPr>
              <a:t>Selecciona Insertar vídeo en el menú desplegable.</a:t>
            </a:r>
          </a:p>
          <a:p>
            <a:pPr>
              <a:lnSpc>
                <a:spcPct val="90000"/>
              </a:lnSpc>
              <a:spcBef>
                <a:spcPts val="1001"/>
              </a:spcBef>
              <a:tabLst>
                <a:tab pos="0" algn="l"/>
              </a:tabLst>
            </a:pPr>
            <a:r>
              <a:rPr lang="es-ES" sz="2400" spc="-1" dirty="0">
                <a:solidFill>
                  <a:srgbClr val="3E3E3E"/>
                </a:solidFill>
                <a:latin typeface="Calibri"/>
              </a:rPr>
              <a:t>4. </a:t>
            </a:r>
            <a:r>
              <a:rPr lang="es-ES" sz="2400" b="0" strike="noStrike" spc="-1" dirty="0">
                <a:solidFill>
                  <a:srgbClr val="3E3E3E"/>
                </a:solidFill>
                <a:latin typeface="Calibri"/>
              </a:rPr>
              <a:t>En la barra de menú de búsqueda introduce palabras clave o el título del vídeo de YouTube que quieras incrustar.</a:t>
            </a:r>
          </a:p>
          <a:p>
            <a:pPr>
              <a:lnSpc>
                <a:spcPct val="90000"/>
              </a:lnSpc>
              <a:spcBef>
                <a:spcPts val="1001"/>
              </a:spcBef>
              <a:tabLst>
                <a:tab pos="0" algn="l"/>
              </a:tabLst>
            </a:pPr>
            <a:r>
              <a:rPr lang="es-ES" sz="2400" spc="-1" dirty="0">
                <a:solidFill>
                  <a:srgbClr val="3E3E3E"/>
                </a:solidFill>
                <a:latin typeface="Calibri"/>
              </a:rPr>
              <a:t>5. </a:t>
            </a:r>
            <a:r>
              <a:rPr lang="es-ES" sz="2400" b="0" strike="noStrike" spc="-1" dirty="0">
                <a:solidFill>
                  <a:srgbClr val="3E3E3E"/>
                </a:solidFill>
                <a:latin typeface="Calibri"/>
              </a:rPr>
              <a:t>Selecciona el vídeo que quieres incrustar.</a:t>
            </a:r>
          </a:p>
          <a:p>
            <a:pPr>
              <a:lnSpc>
                <a:spcPct val="90000"/>
              </a:lnSpc>
              <a:spcBef>
                <a:spcPts val="1001"/>
              </a:spcBef>
              <a:tabLst>
                <a:tab pos="0" algn="l"/>
              </a:tabLst>
            </a:pPr>
            <a:endParaRPr lang="lv-LV" sz="2400" b="0" strike="noStrike" spc="-1" dirty="0">
              <a:latin typeface="Arial"/>
            </a:endParaRPr>
          </a:p>
        </p:txBody>
      </p:sp>
      <p:sp>
        <p:nvSpPr>
          <p:cNvPr id="175" name="CustomShape 2"/>
          <p:cNvSpPr/>
          <p:nvPr/>
        </p:nvSpPr>
        <p:spPr>
          <a:xfrm>
            <a:off x="357668" y="309600"/>
            <a:ext cx="11097360" cy="175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es-ES" sz="3600" b="1" strike="noStrike" spc="-1" dirty="0">
                <a:solidFill>
                  <a:srgbClr val="F9A169"/>
                </a:solidFill>
                <a:latin typeface="Calibri"/>
              </a:rPr>
              <a:t>Actividad - Insertar un vídeo de YouTube en las diapositivas de Google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360000" y="1434240"/>
            <a:ext cx="11102040" cy="4037760"/>
          </a:xfrm>
          <a:prstGeom prst="rect">
            <a:avLst/>
          </a:prstGeom>
          <a:noFill/>
          <a:ln>
            <a:noFill/>
          </a:ln>
        </p:spPr>
        <p:txBody>
          <a:bodyPr>
            <a:noAutofit/>
          </a:bodyPr>
          <a:lstStyle/>
          <a:p>
            <a:pPr>
              <a:lnSpc>
                <a:spcPct val="90000"/>
              </a:lnSpc>
              <a:spcBef>
                <a:spcPts val="1001"/>
              </a:spcBef>
            </a:pPr>
            <a:r>
              <a:rPr lang="es-ES" sz="2400" b="0" strike="noStrike" spc="-1" dirty="0">
                <a:solidFill>
                  <a:srgbClr val="404040"/>
                </a:solidFill>
                <a:latin typeface="Calibri"/>
                <a:ea typeface="Noto Sans CJK SC"/>
              </a:rPr>
              <a:t>En relación con el empleo o la búsqueda de trabajo, puede haber situaciones en las que las mujeres inmigrantes tengan que rellenar o hacer cambios en los documentos editándolos digitalmente. Pueden surgir problemas si los documentos se guardan en formatos que no pueden editarse con editores de texto. Por ejemplo, el documento del acuerdo necesita ser corregido, pero el acuerdo está guardado como un archivo </a:t>
            </a:r>
            <a:r>
              <a:rPr lang="es-ES" sz="2400" b="0" strike="noStrike" spc="-1" dirty="0" err="1">
                <a:solidFill>
                  <a:srgbClr val="404040"/>
                </a:solidFill>
                <a:latin typeface="Calibri"/>
                <a:ea typeface="Noto Sans CJK SC"/>
              </a:rPr>
              <a:t>pdf</a:t>
            </a:r>
            <a:r>
              <a:rPr lang="es-ES" sz="2400" b="0" strike="noStrike" spc="-1" dirty="0">
                <a:solidFill>
                  <a:srgbClr val="404040"/>
                </a:solidFill>
                <a:latin typeface="Calibri"/>
                <a:ea typeface="Noto Sans CJK SC"/>
              </a:rPr>
              <a:t> que no puede ser editado.</a:t>
            </a:r>
          </a:p>
          <a:p>
            <a:pPr>
              <a:lnSpc>
                <a:spcPct val="90000"/>
              </a:lnSpc>
              <a:spcBef>
                <a:spcPts val="1001"/>
              </a:spcBef>
            </a:pPr>
            <a:r>
              <a:rPr lang="es-ES" sz="2400" b="0" strike="noStrike" spc="-1" dirty="0">
                <a:solidFill>
                  <a:srgbClr val="404040"/>
                </a:solidFill>
                <a:latin typeface="Calibri"/>
                <a:ea typeface="Noto Sans CJK SC"/>
              </a:rPr>
              <a:t>La solución es utilizar plataformas de conversión de formatos de documentos como ilovepdf.com y convertir el documento de formato </a:t>
            </a:r>
            <a:r>
              <a:rPr lang="es-ES" sz="2400" b="0" strike="noStrike" spc="-1" dirty="0" err="1">
                <a:solidFill>
                  <a:srgbClr val="404040"/>
                </a:solidFill>
                <a:latin typeface="Calibri"/>
                <a:ea typeface="Noto Sans CJK SC"/>
              </a:rPr>
              <a:t>pdf</a:t>
            </a:r>
            <a:r>
              <a:rPr lang="es-ES" sz="2400" b="0" strike="noStrike" spc="-1" dirty="0">
                <a:solidFill>
                  <a:srgbClr val="404040"/>
                </a:solidFill>
                <a:latin typeface="Calibri"/>
                <a:ea typeface="Noto Sans CJK SC"/>
              </a:rPr>
              <a:t> a documento WORD.</a:t>
            </a:r>
          </a:p>
          <a:p>
            <a:pPr>
              <a:lnSpc>
                <a:spcPct val="90000"/>
              </a:lnSpc>
              <a:spcBef>
                <a:spcPts val="1001"/>
              </a:spcBef>
            </a:pPr>
            <a:r>
              <a:rPr lang="es-ES" sz="2400" b="0" strike="noStrike" spc="-1" dirty="0">
                <a:solidFill>
                  <a:srgbClr val="404040"/>
                </a:solidFill>
                <a:latin typeface="Calibri"/>
                <a:ea typeface="Noto Sans CJK SC"/>
              </a:rPr>
              <a:t>De este modo, los usuarios sabrán cómo resolver un problema si necesitan corregir un documento recibido como archivo </a:t>
            </a:r>
            <a:r>
              <a:rPr lang="es-ES" sz="2400" b="0" strike="noStrike" spc="-1" dirty="0" err="1">
                <a:solidFill>
                  <a:srgbClr val="404040"/>
                </a:solidFill>
                <a:latin typeface="Calibri"/>
                <a:ea typeface="Noto Sans CJK SC"/>
              </a:rPr>
              <a:t>pdf</a:t>
            </a:r>
            <a:r>
              <a:rPr lang="es-ES" sz="2400" b="0" strike="noStrike" spc="-1" dirty="0">
                <a:solidFill>
                  <a:srgbClr val="404040"/>
                </a:solidFill>
                <a:latin typeface="Calibri"/>
                <a:ea typeface="Noto Sans CJK SC"/>
              </a:rPr>
              <a:t>. Si tienes las habilidades para convertir un documento a un formato editable, no necesitas reescribir el texto del documento. Sólo puedes editar las partes del texto que necesites. Estas habilidades le ahorrarán tiempo.</a:t>
            </a:r>
          </a:p>
          <a:p>
            <a:pPr>
              <a:lnSpc>
                <a:spcPct val="90000"/>
              </a:lnSpc>
              <a:spcBef>
                <a:spcPts val="1001"/>
              </a:spcBef>
            </a:pPr>
            <a:r>
              <a:rPr lang="es-ES" sz="2400" b="0" strike="noStrike" spc="-1" dirty="0">
                <a:solidFill>
                  <a:srgbClr val="404040"/>
                </a:solidFill>
                <a:latin typeface="Calibri"/>
                <a:ea typeface="Noto Sans CJK SC"/>
              </a:rPr>
              <a:t>Echa un vistazo a la siguiente diapositiva sobre cómo hacerlo.</a:t>
            </a:r>
            <a:endParaRPr lang="en-US" sz="2400" b="0" strike="noStrike" spc="-1" dirty="0">
              <a:solidFill>
                <a:srgbClr val="000000"/>
              </a:solidFill>
              <a:latin typeface="Calibri"/>
            </a:endParaRPr>
          </a:p>
        </p:txBody>
      </p:sp>
      <p:sp>
        <p:nvSpPr>
          <p:cNvPr id="205" name="TextShape 2"/>
          <p:cNvSpPr txBox="1"/>
          <p:nvPr/>
        </p:nvSpPr>
        <p:spPr>
          <a:xfrm>
            <a:off x="447120" y="309600"/>
            <a:ext cx="11097720" cy="842400"/>
          </a:xfrm>
          <a:prstGeom prst="rect">
            <a:avLst/>
          </a:prstGeom>
          <a:noFill/>
          <a:ln>
            <a:noFill/>
          </a:ln>
        </p:spPr>
        <p:txBody>
          <a:bodyPr>
            <a:noAutofit/>
          </a:bodyPr>
          <a:lstStyle/>
          <a:p>
            <a:pPr>
              <a:lnSpc>
                <a:spcPct val="90000"/>
              </a:lnSpc>
              <a:spcBef>
                <a:spcPts val="1001"/>
              </a:spcBef>
              <a:tabLst>
                <a:tab pos="0" algn="l"/>
              </a:tabLst>
            </a:pPr>
            <a:r>
              <a:rPr lang="en-IE" sz="3600" b="1" spc="-1" dirty="0" err="1">
                <a:solidFill>
                  <a:srgbClr val="F9A169"/>
                </a:solidFill>
                <a:latin typeface="Calibri"/>
              </a:rPr>
              <a:t>Modificar</a:t>
            </a:r>
            <a:r>
              <a:rPr lang="en-IE" sz="3600" b="1" spc="-1" dirty="0">
                <a:solidFill>
                  <a:srgbClr val="F9A169"/>
                </a:solidFill>
                <a:latin typeface="Calibri"/>
              </a:rPr>
              <a:t> </a:t>
            </a:r>
            <a:r>
              <a:rPr lang="en-IE" sz="3600" b="1" spc="-1" dirty="0" err="1">
                <a:solidFill>
                  <a:srgbClr val="F9A169"/>
                </a:solidFill>
                <a:latin typeface="Calibri"/>
              </a:rPr>
              <a:t>los</a:t>
            </a:r>
            <a:r>
              <a:rPr lang="en-IE" sz="3600" b="1" spc="-1" dirty="0">
                <a:solidFill>
                  <a:srgbClr val="F9A169"/>
                </a:solidFill>
                <a:latin typeface="Calibri"/>
              </a:rPr>
              <a:t> </a:t>
            </a:r>
            <a:r>
              <a:rPr lang="en-IE" sz="3600" b="1" spc="-1" dirty="0" err="1">
                <a:solidFill>
                  <a:srgbClr val="F9A169"/>
                </a:solidFill>
                <a:latin typeface="Calibri"/>
              </a:rPr>
              <a:t>documentos</a:t>
            </a:r>
            <a:r>
              <a:rPr lang="en-IE" sz="3600" b="1" spc="-1" dirty="0">
                <a:solidFill>
                  <a:srgbClr val="F9A169"/>
                </a:solidFill>
                <a:latin typeface="Calibri"/>
              </a:rPr>
              <a:t> PDF</a:t>
            </a:r>
            <a:endParaRPr lang="en-US" sz="3600" b="0" strike="noStrike" spc="-1" dirty="0">
              <a:solidFill>
                <a:srgbClr val="000000"/>
              </a:solidFill>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447120" y="2660400"/>
            <a:ext cx="3008880" cy="3251160"/>
          </a:xfrm>
          <a:prstGeom prst="rect">
            <a:avLst/>
          </a:prstGeom>
          <a:noFill/>
          <a:ln>
            <a:noFill/>
          </a:ln>
        </p:spPr>
        <p:txBody>
          <a:bodyPr>
            <a:noAutofit/>
          </a:bodyPr>
          <a:lstStyle/>
          <a:p>
            <a:pPr>
              <a:lnSpc>
                <a:spcPct val="90000"/>
              </a:lnSpc>
              <a:spcBef>
                <a:spcPts val="1001"/>
              </a:spcBef>
              <a:tabLst>
                <a:tab pos="0" algn="l"/>
              </a:tabLst>
            </a:pPr>
            <a:r>
              <a:rPr lang="es-ES" sz="2400" b="0" strike="noStrike" spc="-1" dirty="0">
                <a:solidFill>
                  <a:srgbClr val="404040"/>
                </a:solidFill>
                <a:latin typeface="Calibri"/>
              </a:rPr>
              <a:t>Cómo convertir un documento de formato </a:t>
            </a:r>
            <a:r>
              <a:rPr lang="es-ES" sz="2400" b="0" strike="noStrike" spc="-1" dirty="0" err="1">
                <a:solidFill>
                  <a:srgbClr val="404040"/>
                </a:solidFill>
                <a:latin typeface="Calibri"/>
              </a:rPr>
              <a:t>pdf</a:t>
            </a:r>
            <a:r>
              <a:rPr lang="es-ES" sz="2400" b="0" strike="noStrike" spc="-1" dirty="0">
                <a:solidFill>
                  <a:srgbClr val="404040"/>
                </a:solidFill>
                <a:latin typeface="Calibri"/>
              </a:rPr>
              <a:t> no editable en un documento de texto editable y añadirle nuevo contenido.</a:t>
            </a:r>
            <a:endParaRPr lang="en-US" sz="2400" b="0" strike="noStrike" spc="-1" dirty="0">
              <a:solidFill>
                <a:srgbClr val="000000"/>
              </a:solidFill>
              <a:latin typeface="Calibri"/>
            </a:endParaRPr>
          </a:p>
        </p:txBody>
      </p:sp>
      <p:sp>
        <p:nvSpPr>
          <p:cNvPr id="178" name="TextShape 2"/>
          <p:cNvSpPr txBox="1"/>
          <p:nvPr/>
        </p:nvSpPr>
        <p:spPr>
          <a:xfrm>
            <a:off x="447119" y="309600"/>
            <a:ext cx="6699115" cy="856956"/>
          </a:xfrm>
          <a:prstGeom prst="rect">
            <a:avLst/>
          </a:prstGeom>
          <a:noFill/>
          <a:ln>
            <a:noFill/>
          </a:ln>
        </p:spPr>
        <p:txBody>
          <a:bodyPr>
            <a:normAutofit fontScale="91000" lnSpcReduction="20000"/>
          </a:bodyPr>
          <a:lstStyle/>
          <a:p>
            <a:pPr>
              <a:lnSpc>
                <a:spcPct val="90000"/>
              </a:lnSpc>
              <a:spcBef>
                <a:spcPts val="1001"/>
              </a:spcBef>
              <a:tabLst>
                <a:tab pos="0" algn="l"/>
              </a:tabLst>
            </a:pPr>
            <a:r>
              <a:rPr lang="es-ES" sz="3600" b="1" strike="noStrike" spc="-1" dirty="0">
                <a:solidFill>
                  <a:srgbClr val="F9A169"/>
                </a:solidFill>
                <a:latin typeface="Calibri"/>
              </a:rPr>
              <a:t>¿Qué hacer si necesitas hacer cambios en un documento </a:t>
            </a:r>
            <a:r>
              <a:rPr lang="es-ES" sz="3600" b="1" strike="noStrike" spc="-1" dirty="0" err="1">
                <a:solidFill>
                  <a:srgbClr val="F9A169"/>
                </a:solidFill>
                <a:latin typeface="Calibri"/>
              </a:rPr>
              <a:t>pdf</a:t>
            </a:r>
            <a:r>
              <a:rPr lang="es-ES" sz="3600" b="1" strike="noStrike" spc="-1" dirty="0">
                <a:solidFill>
                  <a:srgbClr val="F9A169"/>
                </a:solidFill>
                <a:latin typeface="Calibri"/>
              </a:rPr>
              <a:t>?</a:t>
            </a:r>
            <a:endParaRPr lang="en-US" sz="3600" b="0" strike="noStrike" spc="-1" dirty="0">
              <a:solidFill>
                <a:srgbClr val="000000"/>
              </a:solidFill>
              <a:latin typeface="Calibri"/>
            </a:endParaRPr>
          </a:p>
        </p:txBody>
      </p:sp>
      <p:sp>
        <p:nvSpPr>
          <p:cNvPr id="179" name="CustomShape 3"/>
          <p:cNvSpPr/>
          <p:nvPr/>
        </p:nvSpPr>
        <p:spPr>
          <a:xfrm>
            <a:off x="7056000" y="216000"/>
            <a:ext cx="4896000" cy="17528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dirty="0">
                <a:solidFill>
                  <a:srgbClr val="000000"/>
                </a:solidFill>
                <a:latin typeface="Calibri"/>
              </a:rPr>
              <a:t>1. Abrir www.ilovepdf.com</a:t>
            </a:r>
          </a:p>
          <a:p>
            <a:pPr>
              <a:lnSpc>
                <a:spcPct val="100000"/>
              </a:lnSpc>
            </a:pPr>
            <a:r>
              <a:rPr lang="es-ES" sz="1800" b="0" strike="noStrike" spc="-1" dirty="0">
                <a:solidFill>
                  <a:srgbClr val="000000"/>
                </a:solidFill>
                <a:latin typeface="Calibri"/>
              </a:rPr>
              <a:t>2. Haga clic: PDF a Word</a:t>
            </a:r>
          </a:p>
          <a:p>
            <a:pPr>
              <a:lnSpc>
                <a:spcPct val="100000"/>
              </a:lnSpc>
            </a:pPr>
            <a:r>
              <a:rPr lang="es-ES" sz="1800" b="0" strike="noStrike" spc="-1" dirty="0">
                <a:solidFill>
                  <a:srgbClr val="000000"/>
                </a:solidFill>
                <a:latin typeface="Calibri"/>
              </a:rPr>
              <a:t>3. Haga clic en: Seleccionar archivo PDF</a:t>
            </a:r>
          </a:p>
          <a:p>
            <a:pPr>
              <a:lnSpc>
                <a:spcPct val="100000"/>
              </a:lnSpc>
            </a:pPr>
            <a:r>
              <a:rPr lang="es-ES" sz="1800" b="0" strike="noStrike" spc="-1" dirty="0">
                <a:solidFill>
                  <a:srgbClr val="000000"/>
                </a:solidFill>
                <a:latin typeface="Calibri"/>
              </a:rPr>
              <a:t>4. Haga clic en: Convertir a WORD</a:t>
            </a:r>
          </a:p>
          <a:p>
            <a:pPr>
              <a:lnSpc>
                <a:spcPct val="100000"/>
              </a:lnSpc>
            </a:pPr>
            <a:r>
              <a:rPr lang="es-ES" sz="1800" b="0" strike="noStrike" spc="-1" dirty="0">
                <a:solidFill>
                  <a:srgbClr val="000000"/>
                </a:solidFill>
                <a:latin typeface="Calibri"/>
              </a:rPr>
              <a:t>5. Haga clic en: Descargar WORD</a:t>
            </a:r>
          </a:p>
          <a:p>
            <a:pPr>
              <a:lnSpc>
                <a:spcPct val="100000"/>
              </a:lnSpc>
            </a:pPr>
            <a:r>
              <a:rPr lang="es-ES" sz="1800" b="0" strike="noStrike" spc="-1" dirty="0">
                <a:solidFill>
                  <a:srgbClr val="000000"/>
                </a:solidFill>
                <a:latin typeface="Calibri"/>
              </a:rPr>
              <a:t>6. Abra el documento y cambie el contenido</a:t>
            </a:r>
            <a:endParaRPr lang="lv-LV" sz="1800" b="0" strike="noStrike" spc="-1" dirty="0">
              <a:latin typeface="Arial"/>
            </a:endParaRPr>
          </a:p>
        </p:txBody>
      </p:sp>
      <p:grpSp>
        <p:nvGrpSpPr>
          <p:cNvPr id="180" name="Group 4"/>
          <p:cNvGrpSpPr/>
          <p:nvPr/>
        </p:nvGrpSpPr>
        <p:grpSpPr>
          <a:xfrm>
            <a:off x="3744000" y="2268000"/>
            <a:ext cx="8136000" cy="3276000"/>
            <a:chOff x="3744000" y="2268000"/>
            <a:chExt cx="8136000" cy="3276000"/>
          </a:xfrm>
        </p:grpSpPr>
        <p:grpSp>
          <p:nvGrpSpPr>
            <p:cNvPr id="181" name="Group 5"/>
            <p:cNvGrpSpPr/>
            <p:nvPr/>
          </p:nvGrpSpPr>
          <p:grpSpPr>
            <a:xfrm>
              <a:off x="3839400" y="2268000"/>
              <a:ext cx="8040600" cy="2340000"/>
              <a:chOff x="3839400" y="2268000"/>
              <a:chExt cx="8040600" cy="2340000"/>
            </a:xfrm>
          </p:grpSpPr>
          <p:grpSp>
            <p:nvGrpSpPr>
              <p:cNvPr id="182" name="Group 6"/>
              <p:cNvGrpSpPr/>
              <p:nvPr/>
            </p:nvGrpSpPr>
            <p:grpSpPr>
              <a:xfrm>
                <a:off x="3839400" y="2268000"/>
                <a:ext cx="8040600" cy="2340000"/>
                <a:chOff x="3839400" y="2268000"/>
                <a:chExt cx="8040600" cy="2340000"/>
              </a:xfrm>
            </p:grpSpPr>
            <p:pic>
              <p:nvPicPr>
                <p:cNvPr id="183" name="Picture 182"/>
                <p:cNvPicPr/>
                <p:nvPr/>
              </p:nvPicPr>
              <p:blipFill>
                <a:blip r:embed="rId2" cstate="screen">
                  <a:extLst>
                    <a:ext uri="{28A0092B-C50C-407E-A947-70E740481C1C}">
                      <a14:useLocalDpi xmlns:a14="http://schemas.microsoft.com/office/drawing/2010/main"/>
                    </a:ext>
                  </a:extLst>
                </a:blip>
                <a:srcRect t="8101" b="42548"/>
                <a:stretch/>
              </p:blipFill>
              <p:spPr>
                <a:xfrm>
                  <a:off x="3839400" y="2376360"/>
                  <a:ext cx="8040600" cy="2231640"/>
                </a:xfrm>
                <a:prstGeom prst="rect">
                  <a:avLst/>
                </a:prstGeom>
                <a:ln>
                  <a:noFill/>
                </a:ln>
              </p:spPr>
            </p:pic>
            <p:grpSp>
              <p:nvGrpSpPr>
                <p:cNvPr id="184" name="Group 7"/>
                <p:cNvGrpSpPr/>
                <p:nvPr/>
              </p:nvGrpSpPr>
              <p:grpSpPr>
                <a:xfrm>
                  <a:off x="4596840" y="2268000"/>
                  <a:ext cx="4187160" cy="1908000"/>
                  <a:chOff x="4596840" y="2268000"/>
                  <a:chExt cx="4187160" cy="1908000"/>
                </a:xfrm>
              </p:grpSpPr>
              <p:grpSp>
                <p:nvGrpSpPr>
                  <p:cNvPr id="185" name="Group 8"/>
                  <p:cNvGrpSpPr/>
                  <p:nvPr/>
                </p:nvGrpSpPr>
                <p:grpSpPr>
                  <a:xfrm>
                    <a:off x="4896000" y="2304000"/>
                    <a:ext cx="3888000" cy="1872000"/>
                    <a:chOff x="4896000" y="2304000"/>
                    <a:chExt cx="3888000" cy="1872000"/>
                  </a:xfrm>
                </p:grpSpPr>
                <p:sp>
                  <p:nvSpPr>
                    <p:cNvPr id="186" name="CustomShape 9"/>
                    <p:cNvSpPr/>
                    <p:nvPr/>
                  </p:nvSpPr>
                  <p:spPr>
                    <a:xfrm>
                      <a:off x="7632000" y="3672000"/>
                      <a:ext cx="1152000" cy="504000"/>
                    </a:xfrm>
                    <a:prstGeom prst="ellipse">
                      <a:avLst/>
                    </a:prstGeom>
                    <a:noFill/>
                    <a:ln w="72000">
                      <a:solidFill>
                        <a:srgbClr val="F80C16"/>
                      </a:solidFill>
                      <a:round/>
                    </a:ln>
                  </p:spPr>
                  <p:style>
                    <a:lnRef idx="0">
                      <a:scrgbClr r="0" g="0" b="0"/>
                    </a:lnRef>
                    <a:fillRef idx="0">
                      <a:scrgbClr r="0" g="0" b="0"/>
                    </a:fillRef>
                    <a:effectRef idx="0">
                      <a:scrgbClr r="0" g="0" b="0"/>
                    </a:effectRef>
                    <a:fontRef idx="minor"/>
                  </p:style>
                </p:sp>
                <p:sp>
                  <p:nvSpPr>
                    <p:cNvPr id="187" name="CustomShape 10"/>
                    <p:cNvSpPr/>
                    <p:nvPr/>
                  </p:nvSpPr>
                  <p:spPr>
                    <a:xfrm>
                      <a:off x="4896000" y="2304000"/>
                      <a:ext cx="1008000" cy="288000"/>
                    </a:xfrm>
                    <a:prstGeom prst="ellipse">
                      <a:avLst/>
                    </a:prstGeom>
                    <a:noFill/>
                    <a:ln w="72000">
                      <a:solidFill>
                        <a:srgbClr val="F80C16"/>
                      </a:solidFill>
                      <a:round/>
                    </a:ln>
                  </p:spPr>
                  <p:style>
                    <a:lnRef idx="0">
                      <a:scrgbClr r="0" g="0" b="0"/>
                    </a:lnRef>
                    <a:fillRef idx="0">
                      <a:scrgbClr r="0" g="0" b="0"/>
                    </a:fillRef>
                    <a:effectRef idx="0">
                      <a:scrgbClr r="0" g="0" b="0"/>
                    </a:effectRef>
                    <a:fontRef idx="minor"/>
                  </p:style>
                </p:sp>
              </p:grpSp>
              <p:sp>
                <p:nvSpPr>
                  <p:cNvPr id="188" name="TextShape 11"/>
                  <p:cNvSpPr txBox="1"/>
                  <p:nvPr/>
                </p:nvSpPr>
                <p:spPr>
                  <a:xfrm>
                    <a:off x="4596840" y="2268000"/>
                    <a:ext cx="371160" cy="346320"/>
                  </a:xfrm>
                  <a:prstGeom prst="rect">
                    <a:avLst/>
                  </a:prstGeom>
                  <a:noFill/>
                  <a:ln>
                    <a:noFill/>
                  </a:ln>
                </p:spPr>
                <p:txBody>
                  <a:bodyPr lIns="90000" tIns="45000" rIns="90000" bIns="45000">
                    <a:noAutofit/>
                  </a:bodyPr>
                  <a:lstStyle/>
                  <a:p>
                    <a:r>
                      <a:rPr lang="lv-LV" sz="1800" b="1" strike="noStrike" spc="-1">
                        <a:solidFill>
                          <a:srgbClr val="F80C16"/>
                        </a:solidFill>
                        <a:latin typeface="Arial"/>
                      </a:rPr>
                      <a:t>1.</a:t>
                    </a:r>
                    <a:endParaRPr lang="lv-LV" sz="1800" b="0" strike="noStrike" spc="-1">
                      <a:latin typeface="Arial"/>
                    </a:endParaRPr>
                  </a:p>
                </p:txBody>
              </p:sp>
            </p:grpSp>
          </p:grpSp>
          <p:grpSp>
            <p:nvGrpSpPr>
              <p:cNvPr id="189" name="Group 12"/>
              <p:cNvGrpSpPr/>
              <p:nvPr/>
            </p:nvGrpSpPr>
            <p:grpSpPr>
              <a:xfrm>
                <a:off x="7223400" y="3757680"/>
                <a:ext cx="371160" cy="346320"/>
                <a:chOff x="7223400" y="3757680"/>
                <a:chExt cx="371160" cy="346320"/>
              </a:xfrm>
            </p:grpSpPr>
            <p:sp>
              <p:nvSpPr>
                <p:cNvPr id="190" name="TextShape 13"/>
                <p:cNvSpPr txBox="1"/>
                <p:nvPr/>
              </p:nvSpPr>
              <p:spPr>
                <a:xfrm>
                  <a:off x="7223400" y="3757680"/>
                  <a:ext cx="371160" cy="346320"/>
                </a:xfrm>
                <a:prstGeom prst="rect">
                  <a:avLst/>
                </a:prstGeom>
                <a:noFill/>
                <a:ln>
                  <a:noFill/>
                </a:ln>
              </p:spPr>
              <p:txBody>
                <a:bodyPr lIns="90000" tIns="45000" rIns="90000" bIns="45000">
                  <a:noAutofit/>
                </a:bodyPr>
                <a:lstStyle/>
                <a:p>
                  <a:r>
                    <a:rPr lang="lv-LV" sz="1800" b="1" strike="noStrike" spc="-1">
                      <a:solidFill>
                        <a:srgbClr val="F80C16"/>
                      </a:solidFill>
                      <a:latin typeface="Arial"/>
                    </a:rPr>
                    <a:t>2.</a:t>
                  </a:r>
                  <a:endParaRPr lang="lv-LV" sz="1800" b="0" strike="noStrike" spc="-1">
                    <a:latin typeface="Arial"/>
                  </a:endParaRPr>
                </a:p>
              </p:txBody>
            </p:sp>
          </p:grpSp>
        </p:grpSp>
        <p:grpSp>
          <p:nvGrpSpPr>
            <p:cNvPr id="191" name="Group 14"/>
            <p:cNvGrpSpPr/>
            <p:nvPr/>
          </p:nvGrpSpPr>
          <p:grpSpPr>
            <a:xfrm>
              <a:off x="3744000" y="4680000"/>
              <a:ext cx="8136000" cy="864000"/>
              <a:chOff x="3744000" y="4680000"/>
              <a:chExt cx="8136000" cy="864000"/>
            </a:xfrm>
          </p:grpSpPr>
          <p:grpSp>
            <p:nvGrpSpPr>
              <p:cNvPr id="192" name="Group 15"/>
              <p:cNvGrpSpPr/>
              <p:nvPr/>
            </p:nvGrpSpPr>
            <p:grpSpPr>
              <a:xfrm>
                <a:off x="3744000" y="4752000"/>
                <a:ext cx="2426040" cy="792000"/>
                <a:chOff x="3744000" y="4752000"/>
                <a:chExt cx="2426040" cy="792000"/>
              </a:xfrm>
            </p:grpSpPr>
            <p:pic>
              <p:nvPicPr>
                <p:cNvPr id="193" name="Picture 192"/>
                <p:cNvPicPr/>
                <p:nvPr/>
              </p:nvPicPr>
              <p:blipFill>
                <a:blip r:embed="rId3" cstate="screen">
                  <a:extLst>
                    <a:ext uri="{28A0092B-C50C-407E-A947-70E740481C1C}">
                      <a14:useLocalDpi xmlns:a14="http://schemas.microsoft.com/office/drawing/2010/main"/>
                    </a:ext>
                  </a:extLst>
                </a:blip>
                <a:srcRect l="38685" t="31199" r="35917" b="53046"/>
                <a:stretch/>
              </p:blipFill>
              <p:spPr>
                <a:xfrm>
                  <a:off x="3899160" y="4752000"/>
                  <a:ext cx="2270880" cy="792000"/>
                </a:xfrm>
                <a:prstGeom prst="rect">
                  <a:avLst/>
                </a:prstGeom>
                <a:ln>
                  <a:noFill/>
                </a:ln>
              </p:spPr>
            </p:pic>
            <p:sp>
              <p:nvSpPr>
                <p:cNvPr id="194" name="TextShape 16"/>
                <p:cNvSpPr txBox="1"/>
                <p:nvPr/>
              </p:nvSpPr>
              <p:spPr>
                <a:xfrm>
                  <a:off x="3744000" y="4945680"/>
                  <a:ext cx="371160" cy="346320"/>
                </a:xfrm>
                <a:prstGeom prst="rect">
                  <a:avLst/>
                </a:prstGeom>
                <a:noFill/>
                <a:ln>
                  <a:noFill/>
                </a:ln>
              </p:spPr>
              <p:txBody>
                <a:bodyPr lIns="90000" tIns="45000" rIns="90000" bIns="45000">
                  <a:noAutofit/>
                </a:bodyPr>
                <a:lstStyle/>
                <a:p>
                  <a:r>
                    <a:rPr lang="lv-LV" sz="1800" b="1" strike="noStrike" spc="-1">
                      <a:solidFill>
                        <a:srgbClr val="F80C16"/>
                      </a:solidFill>
                      <a:latin typeface="Arial"/>
                    </a:rPr>
                    <a:t>3.</a:t>
                  </a:r>
                  <a:endParaRPr lang="lv-LV" sz="1800" b="0" strike="noStrike" spc="-1">
                    <a:latin typeface="Arial"/>
                  </a:endParaRPr>
                </a:p>
              </p:txBody>
            </p:sp>
          </p:grpSp>
          <p:grpSp>
            <p:nvGrpSpPr>
              <p:cNvPr id="195" name="Group 17"/>
              <p:cNvGrpSpPr/>
              <p:nvPr/>
            </p:nvGrpSpPr>
            <p:grpSpPr>
              <a:xfrm>
                <a:off x="6249960" y="4868280"/>
                <a:ext cx="2318040" cy="541800"/>
                <a:chOff x="6249960" y="4868280"/>
                <a:chExt cx="2318040" cy="541800"/>
              </a:xfrm>
            </p:grpSpPr>
            <p:pic>
              <p:nvPicPr>
                <p:cNvPr id="196" name="Picture 195"/>
                <p:cNvPicPr/>
                <p:nvPr/>
              </p:nvPicPr>
              <p:blipFill>
                <a:blip r:embed="rId4" cstate="screen">
                  <a:extLst>
                    <a:ext uri="{28A0092B-C50C-407E-A947-70E740481C1C}">
                      <a14:useLocalDpi xmlns:a14="http://schemas.microsoft.com/office/drawing/2010/main"/>
                    </a:ext>
                  </a:extLst>
                </a:blip>
                <a:srcRect l="77659" t="88938"/>
                <a:stretch/>
              </p:blipFill>
              <p:spPr>
                <a:xfrm>
                  <a:off x="6621120" y="4868280"/>
                  <a:ext cx="1946880" cy="541800"/>
                </a:xfrm>
                <a:prstGeom prst="rect">
                  <a:avLst/>
                </a:prstGeom>
                <a:ln>
                  <a:noFill/>
                </a:ln>
              </p:spPr>
            </p:pic>
            <p:sp>
              <p:nvSpPr>
                <p:cNvPr id="197" name="TextShape 18"/>
                <p:cNvSpPr txBox="1"/>
                <p:nvPr/>
              </p:nvSpPr>
              <p:spPr>
                <a:xfrm>
                  <a:off x="6249960" y="4953960"/>
                  <a:ext cx="371160" cy="346320"/>
                </a:xfrm>
                <a:prstGeom prst="rect">
                  <a:avLst/>
                </a:prstGeom>
                <a:noFill/>
                <a:ln>
                  <a:noFill/>
                </a:ln>
              </p:spPr>
              <p:txBody>
                <a:bodyPr lIns="90000" tIns="45000" rIns="90000" bIns="45000">
                  <a:noAutofit/>
                </a:bodyPr>
                <a:lstStyle/>
                <a:p>
                  <a:r>
                    <a:rPr lang="lv-LV" sz="1800" b="1" strike="noStrike" spc="-1">
                      <a:solidFill>
                        <a:srgbClr val="F80C16"/>
                      </a:solidFill>
                      <a:latin typeface="Arial"/>
                    </a:rPr>
                    <a:t>4.</a:t>
                  </a:r>
                  <a:endParaRPr lang="lv-LV" sz="1800" b="0" strike="noStrike" spc="-1">
                    <a:latin typeface="Arial"/>
                  </a:endParaRPr>
                </a:p>
              </p:txBody>
            </p:sp>
          </p:grpSp>
          <p:grpSp>
            <p:nvGrpSpPr>
              <p:cNvPr id="198" name="Group 19"/>
              <p:cNvGrpSpPr/>
              <p:nvPr/>
            </p:nvGrpSpPr>
            <p:grpSpPr>
              <a:xfrm>
                <a:off x="8759880" y="4680000"/>
                <a:ext cx="3120120" cy="720000"/>
                <a:chOff x="8759880" y="4680000"/>
                <a:chExt cx="3120120" cy="720000"/>
              </a:xfrm>
            </p:grpSpPr>
            <p:pic>
              <p:nvPicPr>
                <p:cNvPr id="199" name="Picture 198"/>
                <p:cNvPicPr/>
                <p:nvPr/>
              </p:nvPicPr>
              <p:blipFill>
                <a:blip r:embed="rId5" cstate="screen">
                  <a:extLst>
                    <a:ext uri="{28A0092B-C50C-407E-A947-70E740481C1C}">
                      <a14:useLocalDpi xmlns:a14="http://schemas.microsoft.com/office/drawing/2010/main"/>
                    </a:ext>
                  </a:extLst>
                </a:blip>
                <a:srcRect l="31008" t="18600" r="30602" b="65645"/>
                <a:stretch/>
              </p:blipFill>
              <p:spPr>
                <a:xfrm>
                  <a:off x="8759880" y="4680000"/>
                  <a:ext cx="3120120" cy="720000"/>
                </a:xfrm>
                <a:prstGeom prst="rect">
                  <a:avLst/>
                </a:prstGeom>
                <a:ln>
                  <a:noFill/>
                </a:ln>
              </p:spPr>
            </p:pic>
            <p:sp>
              <p:nvSpPr>
                <p:cNvPr id="200" name="TextShape 20"/>
                <p:cNvSpPr txBox="1"/>
                <p:nvPr/>
              </p:nvSpPr>
              <p:spPr>
                <a:xfrm>
                  <a:off x="8772840" y="4981680"/>
                  <a:ext cx="371160" cy="346320"/>
                </a:xfrm>
                <a:prstGeom prst="rect">
                  <a:avLst/>
                </a:prstGeom>
                <a:noFill/>
                <a:ln>
                  <a:noFill/>
                </a:ln>
              </p:spPr>
              <p:txBody>
                <a:bodyPr lIns="90000" tIns="45000" rIns="90000" bIns="45000">
                  <a:noAutofit/>
                </a:bodyPr>
                <a:lstStyle/>
                <a:p>
                  <a:r>
                    <a:rPr lang="lv-LV" sz="1800" b="1" strike="noStrike" spc="-1">
                      <a:solidFill>
                        <a:srgbClr val="F80C16"/>
                      </a:solidFill>
                      <a:latin typeface="Arial"/>
                    </a:rPr>
                    <a:t>5.</a:t>
                  </a:r>
                  <a:endParaRPr lang="lv-LV" sz="1800" b="0" strike="noStrike" spc="-1">
                    <a:latin typeface="Arial"/>
                  </a:endParaRPr>
                </a:p>
              </p:txBody>
            </p:sp>
          </p:gr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1630487"/>
          </a:xfrm>
        </p:spPr>
        <p:txBody>
          <a:bodyPr/>
          <a:lstStyle/>
          <a:p>
            <a:r>
              <a:rPr lang="es-ES" dirty="0"/>
              <a:t>Tema 3: Conocimiento de los derechos de autor y las licencias</a:t>
            </a:r>
            <a:endParaRPr lang="en-IE" dirty="0"/>
          </a:p>
        </p:txBody>
      </p:sp>
      <p:pic>
        <p:nvPicPr>
          <p:cNvPr id="6" name="Picture Placeholder 5">
            <a:extLst>
              <a:ext uri="{FF2B5EF4-FFF2-40B4-BE49-F238E27FC236}">
                <a16:creationId xmlns:a16="http://schemas.microsoft.com/office/drawing/2014/main" id="{32BC4CE5-B84B-91C8-7122-EA9524173CB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559" b="12559"/>
          <a:stretch>
            <a:fillRect/>
          </a:stretch>
        </p:blipFill>
        <p:spPr/>
      </p:pic>
    </p:spTree>
    <p:extLst>
      <p:ext uri="{BB962C8B-B14F-4D97-AF65-F5344CB8AC3E}">
        <p14:creationId xmlns:p14="http://schemas.microsoft.com/office/powerpoint/2010/main" val="2917785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442524" y="958683"/>
            <a:ext cx="11102510" cy="4038015"/>
          </a:xfrm>
        </p:spPr>
        <p:txBody>
          <a:bodyPr/>
          <a:lstStyle/>
          <a:p>
            <a:r>
              <a:rPr lang="es-ES" dirty="0"/>
              <a:t>Antes de comenzar con el tema 3, le ofrecemos algunas definiciones útiles para ayudarle a entender parte de la información de este módulo.</a:t>
            </a:r>
          </a:p>
          <a:p>
            <a:pPr marL="342900" indent="-342900">
              <a:buFont typeface="Arial" panose="020B0604020202020204" pitchFamily="34" charset="0"/>
              <a:buChar char="•"/>
            </a:pPr>
            <a:r>
              <a:rPr lang="es-ES" b="1" dirty="0"/>
              <a:t>El derecho de autor</a:t>
            </a:r>
            <a:r>
              <a:rPr lang="es-ES" dirty="0"/>
              <a:t> es un derecho de propiedad intelectual (DPI) que concede a los autores, artistas y otros creadores la protección de sus creaciones literarias, artísticas y científicas, generalmente denominadas "obras". Esto reconoce la propiedad de las personas sobre una idea.</a:t>
            </a:r>
          </a:p>
          <a:p>
            <a:pPr marL="342900" indent="-342900">
              <a:buFont typeface="Arial" panose="020B0604020202020204" pitchFamily="34" charset="0"/>
              <a:buChar char="•"/>
            </a:pPr>
            <a:r>
              <a:rPr lang="es-ES" dirty="0"/>
              <a:t>Las </a:t>
            </a:r>
            <a:r>
              <a:rPr lang="es-ES" b="1" dirty="0"/>
              <a:t>licencias</a:t>
            </a:r>
            <a:r>
              <a:rPr lang="es-ES" dirty="0"/>
              <a:t> son permisos concedidos por el titular de los derechos de autor para su contenido. Las licencias pueden aplicarse al material protegido por derechos de autor para dar permiso a ciertos usos del material. En estos casos, los derechos de autor siguen en manos del creador, pero éste ha decidido permitir que otros utilicen su obra. A veces las licencias se compran y a veces las da el creador libremente.</a:t>
            </a:r>
          </a:p>
          <a:p>
            <a:pPr marL="342900" indent="-342900">
              <a:buFont typeface="Arial" panose="020B0604020202020204" pitchFamily="34" charset="0"/>
              <a:buChar char="•"/>
            </a:pPr>
            <a:r>
              <a:rPr lang="es-ES" dirty="0"/>
              <a:t>Las </a:t>
            </a:r>
            <a:r>
              <a:rPr lang="es-ES" b="1" dirty="0"/>
              <a:t>licencias Creative </a:t>
            </a:r>
            <a:r>
              <a:rPr lang="es-ES" b="1" dirty="0" err="1"/>
              <a:t>Commons</a:t>
            </a:r>
            <a:r>
              <a:rPr lang="es-ES" b="1" dirty="0"/>
              <a:t> </a:t>
            </a:r>
            <a:r>
              <a:rPr lang="es-ES" dirty="0"/>
              <a:t>son aplicadas por el propietario de los derechos de autor a sus propias obras. Se trata de un tipo de licencia de derechos de autor que es gratuita y permite a los creadores dar permiso para que otros utilicen la obra bajo ciertas condiciones.</a:t>
            </a:r>
            <a:endParaRPr lang="en-US" sz="2400" dirty="0"/>
          </a:p>
          <a:p>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err="1"/>
              <a:t>Definiciones</a:t>
            </a:r>
            <a:r>
              <a:rPr lang="en-IE" dirty="0"/>
              <a:t> </a:t>
            </a:r>
            <a:r>
              <a:rPr lang="en-IE" dirty="0" err="1"/>
              <a:t>relevantes</a:t>
            </a:r>
            <a:r>
              <a:rPr lang="en-IE" dirty="0"/>
              <a:t> 	</a:t>
            </a:r>
            <a:endParaRPr lang="en-RU" dirty="0"/>
          </a:p>
        </p:txBody>
      </p:sp>
    </p:spTree>
    <p:extLst>
      <p:ext uri="{BB962C8B-B14F-4D97-AF65-F5344CB8AC3E}">
        <p14:creationId xmlns:p14="http://schemas.microsoft.com/office/powerpoint/2010/main" val="803251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Vea este breve vídeo en el que se explica cuál es la diferencia entre la titularidad de los derechos de autor y la licencia de derechos de autor.</a:t>
            </a:r>
            <a:endParaRPr lang="en-IE" sz="2400" dirty="0">
              <a:solidFill>
                <a:srgbClr val="8D5B98"/>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https://www.youtube.com/watch?v=Cx4Oh7mIpv8</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fontScale="92500" lnSpcReduction="10000"/>
          </a:bodyPr>
          <a:lstStyle/>
          <a:p>
            <a:r>
              <a:rPr lang="es-ES" dirty="0"/>
              <a:t>Vídeo: La diferencia entre la propiedad de los derechos de autor y la licencia de derechos de autor</a:t>
            </a:r>
            <a:endParaRPr lang="en-IE" dirty="0"/>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3305816" y="4140011"/>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3996267" y="4220252"/>
            <a:ext cx="2600136" cy="523220"/>
          </a:xfrm>
          <a:prstGeom prst="rect">
            <a:avLst/>
          </a:prstGeom>
          <a:noFill/>
        </p:spPr>
        <p:txBody>
          <a:bodyPr wrap="square" rtlCol="0">
            <a:spAutoFit/>
          </a:bodyPr>
          <a:lstStyle/>
          <a:p>
            <a:r>
              <a:rPr lang="es-ES" sz="2800" b="1" dirty="0">
                <a:solidFill>
                  <a:srgbClr val="E78631"/>
                </a:solidFill>
              </a:rPr>
              <a:t>Haz clic para ver</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5" name="Online Media 4" title="The Difference Between Copyright Ownership and  Copyright License | Minute Law | Spear IP">
            <a:hlinkClick r:id="" action="ppaction://media"/>
            <a:extLst>
              <a:ext uri="{FF2B5EF4-FFF2-40B4-BE49-F238E27FC236}">
                <a16:creationId xmlns:a16="http://schemas.microsoft.com/office/drawing/2014/main" id="{61EFB052-3142-EE74-EE1C-C10CCC3BF1D6}"/>
              </a:ext>
            </a:extLst>
          </p:cNvPr>
          <p:cNvPicPr>
            <a:picLocks noRot="1" noChangeAspect="1"/>
          </p:cNvPicPr>
          <p:nvPr>
            <a:videoFile r:link="rId1"/>
          </p:nvPr>
        </p:nvPicPr>
        <p:blipFill>
          <a:blip r:embed="rId8"/>
          <a:stretch>
            <a:fillRect/>
          </a:stretch>
        </p:blipFill>
        <p:spPr>
          <a:xfrm>
            <a:off x="7317511" y="1143000"/>
            <a:ext cx="4874489" cy="4173982"/>
          </a:xfrm>
          <a:prstGeom prst="rect">
            <a:avLst/>
          </a:prstGeom>
        </p:spPr>
      </p:pic>
    </p:spTree>
    <p:extLst>
      <p:ext uri="{BB962C8B-B14F-4D97-AF65-F5344CB8AC3E}">
        <p14:creationId xmlns:p14="http://schemas.microsoft.com/office/powerpoint/2010/main" val="93784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174EB7-A254-56F1-DE0E-3541E72CF1FF}"/>
              </a:ext>
            </a:extLst>
          </p:cNvPr>
          <p:cNvSpPr>
            <a:spLocks noGrp="1"/>
          </p:cNvSpPr>
          <p:nvPr>
            <p:ph type="body" sz="quarter" idx="16"/>
          </p:nvPr>
        </p:nvSpPr>
        <p:spPr>
          <a:xfrm>
            <a:off x="442524" y="1081548"/>
            <a:ext cx="11102510" cy="5110530"/>
          </a:xfrm>
        </p:spPr>
        <p:txBody>
          <a:bodyPr>
            <a:normAutofit fontScale="92500" lnSpcReduction="20000"/>
          </a:bodyPr>
          <a:lstStyle/>
          <a:p>
            <a:r>
              <a:rPr lang="es-ES" dirty="0"/>
              <a:t>Hay cuatro tipos principales de licencia de derechos de autor:</a:t>
            </a:r>
          </a:p>
          <a:p>
            <a:r>
              <a:rPr lang="es-ES" b="1" dirty="0"/>
              <a:t>Licencia exclusiva -</a:t>
            </a:r>
            <a:r>
              <a:rPr lang="es-ES" dirty="0"/>
              <a:t> permite al licenciatario hacer uso de la obra protegida por los derechos de autor con exclusión de todos los demás, incluido el propietario de los derechos.</a:t>
            </a:r>
          </a:p>
          <a:p>
            <a:r>
              <a:rPr lang="es-ES" b="1" dirty="0"/>
              <a:t>Licencia de uso limitado </a:t>
            </a:r>
            <a:r>
              <a:rPr lang="es-ES" dirty="0"/>
              <a:t>- Una licencia de uso limitado es aquella en la que el propietario de los derechos de autor permite que una obra se utilice sólo de una manera específica. </a:t>
            </a:r>
          </a:p>
          <a:p>
            <a:r>
              <a:rPr lang="es-ES" b="1" dirty="0"/>
              <a:t>Licencia Creative </a:t>
            </a:r>
            <a:r>
              <a:rPr lang="es-ES" b="1" dirty="0" err="1"/>
              <a:t>Commons</a:t>
            </a:r>
            <a:r>
              <a:rPr lang="es-ES" b="1" dirty="0"/>
              <a:t> </a:t>
            </a:r>
            <a:r>
              <a:rPr lang="es-ES" dirty="0"/>
              <a:t>- Algunos creadores de obras permiten a los usuarios tener libre acceso y hacer uso de su obra mediante la concesión de una licencia Creative </a:t>
            </a:r>
            <a:r>
              <a:rPr lang="es-ES" dirty="0" err="1"/>
              <a:t>Commons</a:t>
            </a:r>
            <a:r>
              <a:rPr lang="es-ES" dirty="0"/>
              <a:t>. Estas licencias permiten a la gente compartir y construir sobre el trabajo de otras personas remezclando o reconstruyendo.</a:t>
            </a:r>
          </a:p>
          <a:p>
            <a:r>
              <a:rPr lang="es-ES" b="1" dirty="0"/>
              <a:t>Sociedades de gestión colectiva </a:t>
            </a:r>
            <a:r>
              <a:rPr lang="es-ES" dirty="0"/>
              <a:t>- Para algunos titulares de derechos de autor es difícil y potencialmente caro conceder licencias a usuarios individuales, por lo que se han agrupado para formar organizaciones conocidas como sociedades de gestión colectiva y organismos de concesión de licencias.</a:t>
            </a:r>
          </a:p>
          <a:p>
            <a:endParaRPr lang="es-ES" dirty="0"/>
          </a:p>
          <a:p>
            <a:r>
              <a:rPr lang="es-ES" dirty="0"/>
              <a:t>Puede obtener más información sobre cada tipo de licencia haciendo clic en este enlace:</a:t>
            </a:r>
          </a:p>
          <a:p>
            <a:r>
              <a:rPr lang="hr-BA" sz="2400" dirty="0">
                <a:solidFill>
                  <a:srgbClr val="F9A169"/>
                </a:solidFill>
                <a:hlinkClick r:id="rId2">
                  <a:extLst>
                    <a:ext uri="{A12FA001-AC4F-418D-AE19-62706E023703}">
                      <ahyp:hlinkClr xmlns:ahyp="http://schemas.microsoft.com/office/drawing/2018/hyperlinkcolor" val="tx"/>
                    </a:ext>
                  </a:extLst>
                </a:hlinkClick>
              </a:rPr>
              <a:t>https://www.nibusinessinfo.co.uk/content/different-types-copyright-licences</a:t>
            </a:r>
            <a:r>
              <a:rPr lang="hr-BA" sz="2400" dirty="0">
                <a:solidFill>
                  <a:srgbClr val="F9A169"/>
                </a:solidFill>
              </a:rPr>
              <a:t> </a:t>
            </a:r>
          </a:p>
          <a:p>
            <a:endParaRPr lang="en-IE" dirty="0"/>
          </a:p>
        </p:txBody>
      </p:sp>
      <p:sp>
        <p:nvSpPr>
          <p:cNvPr id="5" name="Text Placeholder 4">
            <a:extLst>
              <a:ext uri="{FF2B5EF4-FFF2-40B4-BE49-F238E27FC236}">
                <a16:creationId xmlns:a16="http://schemas.microsoft.com/office/drawing/2014/main" id="{9F53F2DB-FE09-CBC9-A4B5-6C210FD47416}"/>
              </a:ext>
            </a:extLst>
          </p:cNvPr>
          <p:cNvSpPr>
            <a:spLocks noGrp="1"/>
          </p:cNvSpPr>
          <p:nvPr>
            <p:ph type="body" sz="quarter" idx="18"/>
          </p:nvPr>
        </p:nvSpPr>
        <p:spPr/>
        <p:txBody>
          <a:bodyPr>
            <a:normAutofit/>
          </a:bodyPr>
          <a:lstStyle/>
          <a:p>
            <a:r>
              <a:rPr lang="es-ES" dirty="0"/>
              <a:t>Los cuatro tipos de licencia de derechos de autor</a:t>
            </a:r>
            <a:endParaRPr lang="en-IE" dirty="0"/>
          </a:p>
        </p:txBody>
      </p:sp>
    </p:spTree>
    <p:extLst>
      <p:ext uri="{BB962C8B-B14F-4D97-AF65-F5344CB8AC3E}">
        <p14:creationId xmlns:p14="http://schemas.microsoft.com/office/powerpoint/2010/main" val="113169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111819"/>
            <a:ext cx="11102510" cy="4038015"/>
          </a:xfrm>
        </p:spPr>
        <p:txBody>
          <a:bodyPr/>
          <a:lstStyle/>
          <a:p>
            <a:r>
              <a:rPr lang="es-ES" sz="2200" dirty="0">
                <a:solidFill>
                  <a:schemeClr val="accent6"/>
                </a:solidFill>
              </a:rPr>
              <a:t>Antes de comenzar con el tema 1, he aquí algunas definiciones útiles para ayudarle a entender parte de la información de este módulo.</a:t>
            </a:r>
          </a:p>
          <a:p>
            <a:endParaRPr lang="en-US" sz="2200" dirty="0">
              <a:solidFill>
                <a:schemeClr val="accent6"/>
              </a:solidFill>
            </a:endParaRPr>
          </a:p>
          <a:p>
            <a:pPr marL="342900" indent="-342900">
              <a:buFont typeface="Arial" panose="020B0604020202020204" pitchFamily="34" charset="0"/>
              <a:buChar char="•"/>
            </a:pPr>
            <a:r>
              <a:rPr lang="en-IE" sz="2200" b="1" dirty="0" err="1">
                <a:solidFill>
                  <a:schemeClr val="accent6"/>
                </a:solidFill>
              </a:rPr>
              <a:t>Contenido</a:t>
            </a:r>
            <a:r>
              <a:rPr lang="en-IE" sz="2200" b="1" dirty="0">
                <a:solidFill>
                  <a:schemeClr val="accent6"/>
                </a:solidFill>
              </a:rPr>
              <a:t> Digital: </a:t>
            </a:r>
            <a:r>
              <a:rPr lang="es-ES" sz="2200" dirty="0">
                <a:solidFill>
                  <a:schemeClr val="accent6"/>
                </a:solidFill>
              </a:rPr>
              <a:t>El contenido digital es cualquier tipo de material que se ha hecho y distribuido digitalmente. Puede abarcar muchas formas diferentes de contenido, como vídeos digitales, imágenes, carteles, folletos, grabaciones de audio, videojuegos, programas o software</a:t>
            </a:r>
            <a:r>
              <a:rPr lang="en-IE" sz="2200" dirty="0">
                <a:solidFill>
                  <a:schemeClr val="accent6"/>
                </a:solidFill>
              </a:rPr>
              <a:t>.</a:t>
            </a:r>
          </a:p>
          <a:p>
            <a:pPr marL="342900" indent="-342900">
              <a:buFont typeface="Arial" panose="020B0604020202020204" pitchFamily="34" charset="0"/>
              <a:buChar char="•"/>
            </a:pPr>
            <a:endParaRPr lang="en-US" sz="2200" dirty="0">
              <a:solidFill>
                <a:schemeClr val="accent6"/>
              </a:solidFill>
            </a:endParaRPr>
          </a:p>
          <a:p>
            <a:pPr marL="342900" indent="-342900">
              <a:buFont typeface="Arial" panose="020B0604020202020204" pitchFamily="34" charset="0"/>
              <a:buChar char="•"/>
            </a:pPr>
            <a:r>
              <a:rPr lang="en-US" sz="2200" b="1" dirty="0" err="1">
                <a:solidFill>
                  <a:schemeClr val="accent6"/>
                </a:solidFill>
              </a:rPr>
              <a:t>Formatos</a:t>
            </a:r>
            <a:r>
              <a:rPr lang="en-US" sz="2200" b="1" dirty="0">
                <a:solidFill>
                  <a:schemeClr val="accent6"/>
                </a:solidFill>
              </a:rPr>
              <a:t> </a:t>
            </a:r>
            <a:r>
              <a:rPr lang="en-US" sz="2200" b="1" dirty="0" err="1">
                <a:solidFill>
                  <a:schemeClr val="accent6"/>
                </a:solidFill>
              </a:rPr>
              <a:t>Digitales</a:t>
            </a:r>
            <a:r>
              <a:rPr lang="en-US" sz="2200" b="1" dirty="0">
                <a:solidFill>
                  <a:schemeClr val="accent6"/>
                </a:solidFill>
              </a:rPr>
              <a:t>: </a:t>
            </a:r>
            <a:r>
              <a:rPr lang="es-ES" sz="2200" dirty="0">
                <a:solidFill>
                  <a:schemeClr val="accent6"/>
                </a:solidFill>
              </a:rPr>
              <a:t>Un formato digital es el tipo de archivo en el que se guarda el contenido y dependerá del tipo de contenido que se cree. Por ejemplo, una imagen digital puede distribuirse como un JPEG, una grabación de audio puede distribuirse como un MP3 y un vídeo puede distribuirse como un archivo MP4. Dependiendo del software que se haya utilizado, algunos formatos pueden requerir licencias de autoría adicionales. Esto se tratará más adelante en el módulo.</a:t>
            </a:r>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err="1"/>
              <a:t>Definiciones</a:t>
            </a:r>
            <a:r>
              <a:rPr lang="en-IE" dirty="0"/>
              <a:t> </a:t>
            </a:r>
            <a:r>
              <a:rPr lang="en-IE" dirty="0" err="1"/>
              <a:t>relevantes</a:t>
            </a:r>
            <a:r>
              <a:rPr lang="en-IE" dirty="0"/>
              <a:t>	</a:t>
            </a:r>
            <a:endParaRPr lang="en-RU" dirty="0"/>
          </a:p>
        </p:txBody>
      </p:sp>
    </p:spTree>
    <p:extLst>
      <p:ext uri="{BB962C8B-B14F-4D97-AF65-F5344CB8AC3E}">
        <p14:creationId xmlns:p14="http://schemas.microsoft.com/office/powerpoint/2010/main" val="3932145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081548"/>
            <a:ext cx="11102510" cy="5205484"/>
          </a:xfrm>
        </p:spPr>
        <p:txBody>
          <a:bodyPr/>
          <a:lstStyle/>
          <a:p>
            <a:r>
              <a:rPr lang="es-ES" dirty="0">
                <a:cs typeface="Calibri"/>
              </a:rPr>
              <a:t>Es importante recordar que, con las leyes de derechos de autor, no se puede utilizar o copiar información que alguien ha proporcionado si le ha asignado un derecho de autor. Es posible que hayas notado al principio de cada uno de los módulos que tienen una licencia Creative </a:t>
            </a:r>
            <a:r>
              <a:rPr lang="es-ES" dirty="0" err="1">
                <a:cs typeface="Calibri"/>
              </a:rPr>
              <a:t>Commons</a:t>
            </a:r>
            <a:r>
              <a:rPr lang="es-ES" dirty="0">
                <a:cs typeface="Calibri"/>
              </a:rPr>
              <a:t>. Esto significa que puedes utilizar la información contenida en estos módulos siempre que nos atribuyas la autoría. Aquí tienes algunos consejos adicionales cuando pienses en las licencias de derechos de autor:</a:t>
            </a:r>
          </a:p>
          <a:p>
            <a:pPr marL="342900" indent="-342900">
              <a:buFont typeface="Arial" panose="020B0604020202020204" pitchFamily="34" charset="0"/>
              <a:buChar char="•"/>
            </a:pPr>
            <a:r>
              <a:rPr lang="es-ES" dirty="0">
                <a:cs typeface="Calibri"/>
              </a:rPr>
              <a:t>Ten cuidado al descargar archivos, incluidos los vídeos de YouTube. Todo tendrá un permiso de uso específico, y es importante que tengas permiso para descargarlo o utilizarlo.</a:t>
            </a:r>
          </a:p>
          <a:p>
            <a:pPr marL="342900" indent="-342900">
              <a:buFont typeface="Arial" panose="020B0604020202020204" pitchFamily="34" charset="0"/>
              <a:buChar char="•"/>
            </a:pPr>
            <a:r>
              <a:rPr lang="es-ES" dirty="0">
                <a:cs typeface="Calibri"/>
              </a:rPr>
              <a:t>La música suele tener derechos de autor, por lo que necesitarás permiso para reutilizarla.</a:t>
            </a:r>
          </a:p>
          <a:p>
            <a:pPr marL="342900" indent="-342900">
              <a:buFont typeface="Arial" panose="020B0604020202020204" pitchFamily="34" charset="0"/>
              <a:buChar char="•"/>
            </a:pPr>
            <a:r>
              <a:rPr lang="es-ES" dirty="0">
                <a:cs typeface="Calibri"/>
              </a:rPr>
              <a:t>Del mismo modo, muchas fotos pueden tener derechos de autor.</a:t>
            </a:r>
          </a:p>
          <a:p>
            <a:pPr marL="342900" indent="-342900">
              <a:buFont typeface="Arial" panose="020B0604020202020204" pitchFamily="34" charset="0"/>
              <a:buChar char="•"/>
            </a:pPr>
            <a:r>
              <a:rPr lang="es-ES" dirty="0">
                <a:cs typeface="Calibri"/>
              </a:rPr>
              <a:t>Todo tipo de propiedad intelectual puede tener derechos de autor.</a:t>
            </a:r>
          </a:p>
          <a:p>
            <a:endParaRPr lang="en-US" dirty="0">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err="1"/>
              <a:t>Consejos</a:t>
            </a:r>
            <a:r>
              <a:rPr lang="en-IE" dirty="0"/>
              <a:t> </a:t>
            </a:r>
            <a:r>
              <a:rPr lang="en-IE" dirty="0" err="1"/>
              <a:t>adicionales</a:t>
            </a:r>
            <a:r>
              <a:rPr lang="en-IE" dirty="0"/>
              <a:t> </a:t>
            </a:r>
            <a:r>
              <a:rPr lang="en-IE" dirty="0" err="1"/>
              <a:t>sobre</a:t>
            </a:r>
            <a:r>
              <a:rPr lang="en-IE" dirty="0"/>
              <a:t> </a:t>
            </a:r>
            <a:r>
              <a:rPr lang="en-IE" dirty="0" err="1"/>
              <a:t>derechos</a:t>
            </a:r>
            <a:r>
              <a:rPr lang="en-IE" dirty="0"/>
              <a:t> de </a:t>
            </a:r>
            <a:r>
              <a:rPr lang="en-IE" dirty="0" err="1"/>
              <a:t>autor</a:t>
            </a:r>
            <a:endParaRPr lang="en-IE" dirty="0"/>
          </a:p>
        </p:txBody>
      </p:sp>
    </p:spTree>
    <p:extLst>
      <p:ext uri="{BB962C8B-B14F-4D97-AF65-F5344CB8AC3E}">
        <p14:creationId xmlns:p14="http://schemas.microsoft.com/office/powerpoint/2010/main" val="1542788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170317"/>
            <a:ext cx="11102510" cy="4517366"/>
          </a:xfrm>
        </p:spPr>
        <p:txBody>
          <a:bodyPr/>
          <a:lstStyle/>
          <a:p>
            <a:r>
              <a:rPr lang="es-ES" dirty="0"/>
              <a:t>Libre de derechos es otro término para referirse a los materiales sin derechos de autor. A continuación, le recomendamos algunos sitios web para obtener vídeos, música e imágenes de uso gratuito</a:t>
            </a:r>
            <a:r>
              <a:rPr lang="en-IE" dirty="0"/>
              <a:t>.</a:t>
            </a:r>
          </a:p>
          <a:p>
            <a:r>
              <a:rPr lang="en-IE" b="1" dirty="0"/>
              <a:t>Royalty free images:</a:t>
            </a:r>
          </a:p>
          <a:p>
            <a:r>
              <a:rPr lang="en-IE" dirty="0">
                <a:solidFill>
                  <a:srgbClr val="F9A169"/>
                </a:solidFill>
                <a:hlinkClick r:id="rId2">
                  <a:extLst>
                    <a:ext uri="{A12FA001-AC4F-418D-AE19-62706E023703}">
                      <ahyp:hlinkClr xmlns:ahyp="http://schemas.microsoft.com/office/drawing/2018/hyperlinkcolor" val="tx"/>
                    </a:ext>
                  </a:extLst>
                </a:hlinkClick>
              </a:rPr>
              <a:t>https://pixabay.com/</a:t>
            </a:r>
            <a:endParaRPr lang="en-IE" dirty="0">
              <a:solidFill>
                <a:srgbClr val="F9A169"/>
              </a:solidFill>
            </a:endParaRPr>
          </a:p>
          <a:p>
            <a:r>
              <a:rPr lang="en-IE" dirty="0">
                <a:solidFill>
                  <a:srgbClr val="F9A169"/>
                </a:solidFill>
                <a:hlinkClick r:id="rId3">
                  <a:extLst>
                    <a:ext uri="{A12FA001-AC4F-418D-AE19-62706E023703}">
                      <ahyp:hlinkClr xmlns:ahyp="http://schemas.microsoft.com/office/drawing/2018/hyperlinkcolor" val="tx"/>
                    </a:ext>
                  </a:extLst>
                </a:hlinkClick>
              </a:rPr>
              <a:t>https://www.pexels.com/</a:t>
            </a:r>
            <a:endParaRPr lang="en-IE" dirty="0"/>
          </a:p>
          <a:p>
            <a:r>
              <a:rPr lang="en-IE" b="1" dirty="0"/>
              <a:t>Videos:</a:t>
            </a:r>
          </a:p>
          <a:p>
            <a:r>
              <a:rPr lang="en-IE" dirty="0">
                <a:solidFill>
                  <a:srgbClr val="F9A169"/>
                </a:solidFill>
                <a:hlinkClick r:id="rId4">
                  <a:extLst>
                    <a:ext uri="{A12FA001-AC4F-418D-AE19-62706E023703}">
                      <ahyp:hlinkClr xmlns:ahyp="http://schemas.microsoft.com/office/drawing/2018/hyperlinkcolor" val="tx"/>
                    </a:ext>
                  </a:extLst>
                </a:hlinkClick>
              </a:rPr>
              <a:t>https://www.storyblocks.com/</a:t>
            </a:r>
            <a:endParaRPr lang="en-IE" dirty="0">
              <a:solidFill>
                <a:srgbClr val="F9A169"/>
              </a:solidFill>
            </a:endParaRPr>
          </a:p>
          <a:p>
            <a:r>
              <a:rPr lang="en-IE" dirty="0">
                <a:solidFill>
                  <a:srgbClr val="F9A169"/>
                </a:solidFill>
                <a:hlinkClick r:id="rId5">
                  <a:extLst>
                    <a:ext uri="{A12FA001-AC4F-418D-AE19-62706E023703}">
                      <ahyp:hlinkClr xmlns:ahyp="http://schemas.microsoft.com/office/drawing/2018/hyperlinkcolor" val="tx"/>
                    </a:ext>
                  </a:extLst>
                </a:hlinkClick>
              </a:rPr>
              <a:t>https://coverr.co/</a:t>
            </a:r>
            <a:endParaRPr lang="en-IE" dirty="0">
              <a:solidFill>
                <a:srgbClr val="F9A169"/>
              </a:solidFill>
            </a:endParaRPr>
          </a:p>
          <a:p>
            <a:r>
              <a:rPr lang="en-IE" b="1" dirty="0"/>
              <a:t>Music:</a:t>
            </a:r>
            <a:endParaRPr lang="en-IE" dirty="0"/>
          </a:p>
          <a:p>
            <a:r>
              <a:rPr lang="en-IE" dirty="0">
                <a:solidFill>
                  <a:srgbClr val="F9A169"/>
                </a:solidFill>
                <a:hlinkClick r:id="rId6">
                  <a:extLst>
                    <a:ext uri="{A12FA001-AC4F-418D-AE19-62706E023703}">
                      <ahyp:hlinkClr xmlns:ahyp="http://schemas.microsoft.com/office/drawing/2018/hyperlinkcolor" val="tx"/>
                    </a:ext>
                  </a:extLst>
                </a:hlinkClick>
              </a:rPr>
              <a:t>https://pixabay.com/music/</a:t>
            </a:r>
            <a:endParaRPr lang="en-IE" dirty="0">
              <a:solidFill>
                <a:srgbClr val="F9A169"/>
              </a:solidFill>
            </a:endParaRPr>
          </a:p>
          <a:p>
            <a:r>
              <a:rPr lang="en-IE" dirty="0">
                <a:solidFill>
                  <a:srgbClr val="F9A169"/>
                </a:solidFill>
                <a:hlinkClick r:id="rId7">
                  <a:extLst>
                    <a:ext uri="{A12FA001-AC4F-418D-AE19-62706E023703}">
                      <ahyp:hlinkClr xmlns:ahyp="http://schemas.microsoft.com/office/drawing/2018/hyperlinkcolor" val="tx"/>
                    </a:ext>
                  </a:extLst>
                </a:hlinkClick>
              </a:rPr>
              <a:t>https://freemusicarchive.org/</a:t>
            </a:r>
            <a:endParaRPr lang="en-IE" dirty="0">
              <a:solidFill>
                <a:srgbClr val="F9A169"/>
              </a:solidFill>
            </a:endParaRPr>
          </a:p>
          <a:p>
            <a:endParaRPr lang="en-IE" dirty="0"/>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err="1"/>
              <a:t>Recursos</a:t>
            </a:r>
            <a:r>
              <a:rPr lang="en-IE" dirty="0"/>
              <a:t> para </a:t>
            </a:r>
            <a:r>
              <a:rPr lang="en-IE" dirty="0" err="1"/>
              <a:t>materiales</a:t>
            </a:r>
            <a:r>
              <a:rPr lang="en-IE" dirty="0"/>
              <a:t> </a:t>
            </a:r>
            <a:r>
              <a:rPr lang="en-IE" dirty="0" err="1"/>
              <a:t>libres</a:t>
            </a:r>
            <a:r>
              <a:rPr lang="en-IE" dirty="0"/>
              <a:t> de </a:t>
            </a:r>
            <a:r>
              <a:rPr lang="en-IE" dirty="0" err="1"/>
              <a:t>derechos</a:t>
            </a:r>
            <a:r>
              <a:rPr lang="en-IE" dirty="0"/>
              <a:t> de </a:t>
            </a:r>
            <a:r>
              <a:rPr lang="en-IE" dirty="0" err="1"/>
              <a:t>autor</a:t>
            </a:r>
            <a:endParaRPr lang="en-IE" dirty="0"/>
          </a:p>
        </p:txBody>
      </p:sp>
    </p:spTree>
    <p:extLst>
      <p:ext uri="{BB962C8B-B14F-4D97-AF65-F5344CB8AC3E}">
        <p14:creationId xmlns:p14="http://schemas.microsoft.com/office/powerpoint/2010/main" val="1384664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447120" y="1898727"/>
            <a:ext cx="11101680" cy="403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es-ES" sz="2400" b="0" strike="noStrike" spc="-1" dirty="0">
                <a:solidFill>
                  <a:srgbClr val="3E3E3E"/>
                </a:solidFill>
                <a:latin typeface="Calibri"/>
              </a:rPr>
              <a:t>Una licencia Creative </a:t>
            </a:r>
            <a:r>
              <a:rPr lang="es-ES" sz="2400" b="0" strike="noStrike" spc="-1" dirty="0" err="1">
                <a:solidFill>
                  <a:srgbClr val="3E3E3E"/>
                </a:solidFill>
                <a:latin typeface="Calibri"/>
              </a:rPr>
              <a:t>Commons</a:t>
            </a:r>
            <a:r>
              <a:rPr lang="es-ES" sz="2400" b="0" strike="noStrike" spc="-1" dirty="0">
                <a:solidFill>
                  <a:srgbClr val="3E3E3E"/>
                </a:solidFill>
                <a:latin typeface="Calibri"/>
              </a:rPr>
              <a:t> es una de las varias licencias públicas de derechos de autor que permiten la libre distribución de una "obra" que, de otro modo, estaría protegida por derechos de autor. Los pasos, lo que hay que hacer:</a:t>
            </a:r>
          </a:p>
          <a:p>
            <a:pPr>
              <a:lnSpc>
                <a:spcPct val="90000"/>
              </a:lnSpc>
              <a:spcBef>
                <a:spcPts val="1001"/>
              </a:spcBef>
              <a:tabLst>
                <a:tab pos="0" algn="l"/>
              </a:tabLst>
            </a:pPr>
            <a:r>
              <a:rPr lang="es-ES" sz="2400" b="0" strike="noStrike" spc="-1" dirty="0">
                <a:solidFill>
                  <a:srgbClr val="3E3E3E"/>
                </a:solidFill>
                <a:latin typeface="Calibri"/>
              </a:rPr>
              <a:t>1. Ir a la página web www.YouTube.com</a:t>
            </a:r>
          </a:p>
          <a:p>
            <a:pPr>
              <a:lnSpc>
                <a:spcPct val="90000"/>
              </a:lnSpc>
              <a:spcBef>
                <a:spcPts val="1001"/>
              </a:spcBef>
              <a:tabLst>
                <a:tab pos="0" algn="l"/>
              </a:tabLst>
            </a:pPr>
            <a:r>
              <a:rPr lang="es-ES" sz="2400" b="0" strike="noStrike" spc="-1" dirty="0">
                <a:solidFill>
                  <a:srgbClr val="3E3E3E"/>
                </a:solidFill>
                <a:latin typeface="Calibri"/>
              </a:rPr>
              <a:t>2. Escribe las palabras clave en la barra de búsqueda.</a:t>
            </a:r>
          </a:p>
          <a:p>
            <a:pPr>
              <a:lnSpc>
                <a:spcPct val="90000"/>
              </a:lnSpc>
              <a:spcBef>
                <a:spcPts val="1001"/>
              </a:spcBef>
              <a:tabLst>
                <a:tab pos="0" algn="l"/>
              </a:tabLst>
            </a:pPr>
            <a:r>
              <a:rPr lang="es-ES" sz="2400" b="0" strike="noStrike" spc="-1" dirty="0">
                <a:solidFill>
                  <a:srgbClr val="3E3E3E"/>
                </a:solidFill>
                <a:latin typeface="Calibri"/>
              </a:rPr>
              <a:t>3. Haz clic en las tres líneas para incluir los filtros.</a:t>
            </a:r>
          </a:p>
          <a:p>
            <a:pPr>
              <a:lnSpc>
                <a:spcPct val="90000"/>
              </a:lnSpc>
              <a:spcBef>
                <a:spcPts val="1001"/>
              </a:spcBef>
              <a:tabLst>
                <a:tab pos="0" algn="l"/>
              </a:tabLst>
            </a:pPr>
            <a:r>
              <a:rPr lang="es-ES" sz="2400" b="0" strike="noStrike" spc="-1" dirty="0">
                <a:solidFill>
                  <a:srgbClr val="3E3E3E"/>
                </a:solidFill>
                <a:latin typeface="Calibri"/>
              </a:rPr>
              <a:t>4. Seleccione la pestaña Características. </a:t>
            </a:r>
          </a:p>
          <a:p>
            <a:pPr>
              <a:lnSpc>
                <a:spcPct val="90000"/>
              </a:lnSpc>
              <a:spcBef>
                <a:spcPts val="1001"/>
              </a:spcBef>
              <a:tabLst>
                <a:tab pos="0" algn="l"/>
              </a:tabLst>
            </a:pPr>
            <a:r>
              <a:rPr lang="es-ES" sz="2400" b="0" strike="noStrike" spc="-1" dirty="0">
                <a:solidFill>
                  <a:srgbClr val="3E3E3E"/>
                </a:solidFill>
                <a:latin typeface="Calibri"/>
              </a:rPr>
              <a:t>5. En Características, seleccione Creative </a:t>
            </a:r>
            <a:r>
              <a:rPr lang="es-ES" sz="2400" b="0" strike="noStrike" spc="-1" dirty="0" err="1">
                <a:solidFill>
                  <a:srgbClr val="3E3E3E"/>
                </a:solidFill>
                <a:latin typeface="Calibri"/>
              </a:rPr>
              <a:t>Commons</a:t>
            </a:r>
            <a:r>
              <a:rPr lang="es-ES" sz="2400" b="0" strike="noStrike" spc="-1" dirty="0">
                <a:solidFill>
                  <a:srgbClr val="3E3E3E"/>
                </a:solidFill>
                <a:latin typeface="Calibri"/>
              </a:rPr>
              <a:t>.</a:t>
            </a:r>
          </a:p>
          <a:p>
            <a:pPr>
              <a:lnSpc>
                <a:spcPct val="90000"/>
              </a:lnSpc>
              <a:spcBef>
                <a:spcPts val="1001"/>
              </a:spcBef>
              <a:tabLst>
                <a:tab pos="0" algn="l"/>
              </a:tabLst>
            </a:pPr>
            <a:r>
              <a:rPr lang="es-ES" sz="2400" b="0" strike="noStrike" spc="-1" dirty="0">
                <a:solidFill>
                  <a:srgbClr val="3E3E3E"/>
                </a:solidFill>
                <a:latin typeface="Calibri"/>
              </a:rPr>
              <a:t>6. Todos los resultados serán vídeos de YouTube con licencia Creative </a:t>
            </a:r>
            <a:r>
              <a:rPr lang="es-ES" sz="2400" b="0" strike="noStrike" spc="-1" dirty="0" err="1">
                <a:solidFill>
                  <a:srgbClr val="3E3E3E"/>
                </a:solidFill>
                <a:latin typeface="Calibri"/>
              </a:rPr>
              <a:t>Commons</a:t>
            </a:r>
            <a:r>
              <a:rPr lang="es-ES" sz="2400" b="0" strike="noStrike" spc="-1" dirty="0">
                <a:solidFill>
                  <a:srgbClr val="3E3E3E"/>
                </a:solidFill>
                <a:latin typeface="Calibri"/>
              </a:rPr>
              <a:t>.</a:t>
            </a:r>
            <a:endParaRPr lang="lv-LV" sz="2400" b="0" strike="noStrike" spc="-1" dirty="0">
              <a:latin typeface="Arial"/>
            </a:endParaRPr>
          </a:p>
        </p:txBody>
      </p:sp>
      <p:sp>
        <p:nvSpPr>
          <p:cNvPr id="177" name="CustomShape 2"/>
          <p:cNvSpPr/>
          <p:nvPr/>
        </p:nvSpPr>
        <p:spPr>
          <a:xfrm>
            <a:off x="447120" y="160513"/>
            <a:ext cx="11097360" cy="132041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es-ES" sz="3600" b="1" spc="-1" dirty="0">
                <a:solidFill>
                  <a:srgbClr val="8D5B98"/>
                </a:solidFill>
                <a:latin typeface="Calibri"/>
              </a:rPr>
              <a:t>Actividad - Cómo comprobar si un vídeo de YouTube</a:t>
            </a:r>
          </a:p>
          <a:p>
            <a:pPr>
              <a:lnSpc>
                <a:spcPct val="90000"/>
              </a:lnSpc>
              <a:spcBef>
                <a:spcPts val="1001"/>
              </a:spcBef>
              <a:tabLst>
                <a:tab pos="0" algn="l"/>
              </a:tabLst>
            </a:pPr>
            <a:r>
              <a:rPr lang="es-ES" sz="3600" b="1" spc="-1" dirty="0">
                <a:solidFill>
                  <a:srgbClr val="8D5B98"/>
                </a:solidFill>
                <a:latin typeface="Calibri"/>
              </a:rPr>
              <a:t> es Creative </a:t>
            </a:r>
            <a:r>
              <a:rPr lang="es-ES" sz="3600" b="1" spc="-1" dirty="0" err="1">
                <a:solidFill>
                  <a:srgbClr val="8D5B98"/>
                </a:solidFill>
                <a:latin typeface="Calibri"/>
              </a:rPr>
              <a:t>Commons</a:t>
            </a:r>
            <a:endParaRPr lang="lv-LV" sz="3600" b="0" strike="noStrike" spc="-1" dirty="0">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1630487"/>
          </a:xfrm>
        </p:spPr>
        <p:txBody>
          <a:bodyPr/>
          <a:lstStyle/>
          <a:p>
            <a:r>
              <a:rPr lang="en-IE" dirty="0" err="1"/>
              <a:t>Tema</a:t>
            </a:r>
            <a:r>
              <a:rPr lang="en-IE" dirty="0"/>
              <a:t> 4: </a:t>
            </a:r>
            <a:r>
              <a:rPr lang="en-IE" sz="3600" dirty="0" err="1"/>
              <a:t>Programación</a:t>
            </a:r>
            <a:r>
              <a:rPr lang="en-IE" sz="3600" dirty="0"/>
              <a:t> – </a:t>
            </a:r>
            <a:r>
              <a:rPr lang="en-IE" sz="3600" dirty="0" err="1"/>
              <a:t>soluciones</a:t>
            </a:r>
            <a:r>
              <a:rPr lang="en-IE" sz="3600" dirty="0"/>
              <a:t> </a:t>
            </a:r>
            <a:r>
              <a:rPr lang="en-IE" sz="3600" dirty="0" err="1"/>
              <a:t>rápidas</a:t>
            </a:r>
            <a:endParaRPr lang="en-IE" sz="3600" dirty="0"/>
          </a:p>
          <a:p>
            <a:endParaRPr lang="en-IE" dirty="0"/>
          </a:p>
        </p:txBody>
      </p:sp>
      <p:pic>
        <p:nvPicPr>
          <p:cNvPr id="8" name="Picture Placeholder 7">
            <a:extLst>
              <a:ext uri="{FF2B5EF4-FFF2-40B4-BE49-F238E27FC236}">
                <a16:creationId xmlns:a16="http://schemas.microsoft.com/office/drawing/2014/main" id="{E5A033A4-9BEA-1FC6-723B-5DA8E036A23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647" b="12647"/>
          <a:stretch>
            <a:fillRect/>
          </a:stretch>
        </p:blipFill>
        <p:spPr/>
      </p:pic>
    </p:spTree>
    <p:extLst>
      <p:ext uri="{BB962C8B-B14F-4D97-AF65-F5344CB8AC3E}">
        <p14:creationId xmlns:p14="http://schemas.microsoft.com/office/powerpoint/2010/main" val="2439081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409992"/>
            <a:ext cx="11102510" cy="4038015"/>
          </a:xfrm>
        </p:spPr>
        <p:txBody>
          <a:bodyPr/>
          <a:lstStyle/>
          <a:p>
            <a:r>
              <a:rPr lang="es-ES" dirty="0">
                <a:solidFill>
                  <a:schemeClr val="accent6"/>
                </a:solidFill>
              </a:rPr>
              <a:t>Antes de empezar el tema 4, te ofrecemos algunas definiciones útiles para ayudarte a entender parte de la información de este módulo.</a:t>
            </a:r>
          </a:p>
          <a:p>
            <a:endParaRPr lang="es-ES" dirty="0">
              <a:solidFill>
                <a:schemeClr val="accent6"/>
              </a:solidFill>
            </a:endParaRPr>
          </a:p>
          <a:p>
            <a:r>
              <a:rPr lang="es-ES" b="1" dirty="0">
                <a:solidFill>
                  <a:schemeClr val="accent6"/>
                </a:solidFill>
              </a:rPr>
              <a:t>Programación informática </a:t>
            </a:r>
            <a:r>
              <a:rPr lang="es-ES" dirty="0">
                <a:solidFill>
                  <a:schemeClr val="accent6"/>
                </a:solidFill>
              </a:rPr>
              <a:t>- Programar es escribir código informático para crear un programa, con el fin de resolver un problema. Hay muchos lenguajes de programación disponibles que veremos en este módulo.</a:t>
            </a:r>
          </a:p>
          <a:p>
            <a:endParaRPr lang="es-ES" dirty="0">
              <a:solidFill>
                <a:schemeClr val="accent6"/>
              </a:solidFill>
            </a:endParaRPr>
          </a:p>
          <a:p>
            <a:r>
              <a:rPr lang="es-ES" b="1" dirty="0">
                <a:solidFill>
                  <a:schemeClr val="accent6"/>
                </a:solidFill>
              </a:rPr>
              <a:t>Las plataformas de desarrollo sin código </a:t>
            </a:r>
            <a:r>
              <a:rPr lang="es-ES" dirty="0">
                <a:solidFill>
                  <a:schemeClr val="accent6"/>
                </a:solidFill>
              </a:rPr>
              <a:t>permiten a los programadores y a los no programadores crear software de aplicación a través de interfaces gráficas de usuario y de la configuración en lugar de la programación informática tradicional.</a:t>
            </a:r>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err="1"/>
              <a:t>Definiciones</a:t>
            </a:r>
            <a:r>
              <a:rPr lang="en-IE" dirty="0"/>
              <a:t> </a:t>
            </a:r>
            <a:r>
              <a:rPr lang="en-IE" dirty="0" err="1"/>
              <a:t>relevantes</a:t>
            </a:r>
            <a:r>
              <a:rPr lang="en-IE" dirty="0"/>
              <a:t>	</a:t>
            </a:r>
            <a:endParaRPr lang="en-RU" dirty="0"/>
          </a:p>
        </p:txBody>
      </p:sp>
    </p:spTree>
    <p:extLst>
      <p:ext uri="{BB962C8B-B14F-4D97-AF65-F5344CB8AC3E}">
        <p14:creationId xmlns:p14="http://schemas.microsoft.com/office/powerpoint/2010/main" val="2171450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0F61E04C-DBEF-1FD0-EFB3-C3C04EEF31C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27"/>
          </p:nvPr>
        </p:nvSpPr>
        <p:spPr>
          <a:xfrm>
            <a:off x="447066" y="1540153"/>
            <a:ext cx="5771029" cy="4632047"/>
          </a:xfrm>
        </p:spPr>
        <p:txBody>
          <a:bodyPr/>
          <a:lstStyle/>
          <a:p>
            <a:r>
              <a:rPr lang="es-ES" dirty="0"/>
              <a:t>Para decirle a un ordenador que haga algo, hay que escribir un programa que le diga exactamente qué hacer y cómo hacerlo.</a:t>
            </a:r>
          </a:p>
          <a:p>
            <a:r>
              <a:rPr lang="es-ES" dirty="0"/>
              <a:t>Estas líneas de código que proporcionan al ordenador el conjunto de instrucciones a seguir se conoce como algoritmo.</a:t>
            </a:r>
          </a:p>
          <a:p>
            <a:r>
              <a:rPr lang="es-ES" dirty="0"/>
              <a:t>Si se ha diseñado un algoritmo, el programa informático lo seguirá en un orden paso a paso, que le dirá al ordenador exactamente lo que debe o no debe hacer.</a:t>
            </a:r>
          </a:p>
          <a:p>
            <a:r>
              <a:rPr lang="es-ES" dirty="0"/>
              <a:t>Un codificador es alguien que crea las líneas de código que un ordenador puede leer como programa.</a:t>
            </a:r>
            <a:endParaRPr lang="en-IE" dirty="0"/>
          </a:p>
        </p:txBody>
      </p:sp>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8"/>
          </p:nvPr>
        </p:nvSpPr>
        <p:spPr>
          <a:xfrm>
            <a:off x="447066" y="309491"/>
            <a:ext cx="5648934" cy="1073539"/>
          </a:xfrm>
        </p:spPr>
        <p:txBody>
          <a:bodyPr>
            <a:normAutofit lnSpcReduction="10000"/>
          </a:bodyPr>
          <a:lstStyle/>
          <a:p>
            <a:r>
              <a:rPr lang="es-ES" dirty="0"/>
              <a:t>Una mirada más profunda a la programación</a:t>
            </a:r>
            <a:endParaRPr lang="en-IE" dirty="0"/>
          </a:p>
        </p:txBody>
      </p:sp>
    </p:spTree>
    <p:extLst>
      <p:ext uri="{BB962C8B-B14F-4D97-AF65-F5344CB8AC3E}">
        <p14:creationId xmlns:p14="http://schemas.microsoft.com/office/powerpoint/2010/main" val="1696700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6"/>
          </p:nvPr>
        </p:nvSpPr>
        <p:spPr>
          <a:xfrm>
            <a:off x="442524" y="1274016"/>
            <a:ext cx="11102510" cy="5082801"/>
          </a:xfrm>
        </p:spPr>
        <p:txBody>
          <a:bodyPr>
            <a:normAutofit lnSpcReduction="10000"/>
          </a:bodyPr>
          <a:lstStyle/>
          <a:p>
            <a:pPr lvl="0"/>
            <a:r>
              <a:rPr lang="es-ES" dirty="0"/>
              <a:t>La codificación se ha convertido en la habilidad más demandada en los últimos años, pero aprender a codificar puede ser una tarea difícil y que requiere mucho tiempo. Si sabes codificar, puedes escribir estas instrucciones para que un ordenador pueda leerlas. Estas líneas de código se crean en un lenguaje artificial que un ordenador puede entender, y el lenguaje se compone de series de declaraciones que encajan entre sí para formar instrucciones. Estas instrucciones indican al ordenador lo que debe hacer.</a:t>
            </a:r>
          </a:p>
          <a:p>
            <a:pPr lvl="0"/>
            <a:endParaRPr lang="es-ES" dirty="0"/>
          </a:p>
          <a:p>
            <a:pPr lvl="0"/>
            <a:r>
              <a:rPr lang="es-ES" dirty="0"/>
              <a:t>Hay muchos tipos diferentes de lenguajes de codificación, pero los más comunes son</a:t>
            </a:r>
          </a:p>
          <a:p>
            <a:pPr lvl="0"/>
            <a:r>
              <a:rPr lang="es-ES" dirty="0"/>
              <a:t>Python</a:t>
            </a:r>
          </a:p>
          <a:p>
            <a:pPr lvl="0"/>
            <a:r>
              <a:rPr lang="es-ES" dirty="0"/>
              <a:t>Java</a:t>
            </a:r>
          </a:p>
          <a:p>
            <a:pPr lvl="0"/>
            <a:r>
              <a:rPr lang="es-ES" dirty="0"/>
              <a:t>C++</a:t>
            </a:r>
          </a:p>
          <a:p>
            <a:pPr lvl="0"/>
            <a:r>
              <a:rPr lang="es-ES" dirty="0"/>
              <a:t>BASIC</a:t>
            </a:r>
          </a:p>
          <a:p>
            <a:pPr lvl="0"/>
            <a:r>
              <a:rPr lang="es-ES" dirty="0"/>
              <a:t>Scratch</a:t>
            </a:r>
            <a:endParaRPr lang="en-US" dirty="0"/>
          </a:p>
          <a:p>
            <a:endParaRPr lang="en-US" dirty="0"/>
          </a:p>
          <a:p>
            <a:endParaRPr lang="en-US" dirty="0"/>
          </a:p>
          <a:p>
            <a:pPr lvl="0"/>
            <a:endParaRPr lang="en-US" dirty="0"/>
          </a:p>
          <a:p>
            <a:pPr lvl="0"/>
            <a:endParaRPr lang="en-US" dirty="0"/>
          </a:p>
          <a:p>
            <a:pPr lvl="0"/>
            <a:endParaRPr lang="en-US" dirty="0"/>
          </a:p>
          <a:p>
            <a:pPr marL="457200" lvl="0" indent="-457200">
              <a:buAutoNum type="arabicPeriod"/>
            </a:pPr>
            <a:endParaRPr lang="en-US" dirty="0"/>
          </a:p>
          <a:p>
            <a:endParaRPr lang="en-IE" dirty="0"/>
          </a:p>
        </p:txBody>
      </p:sp>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18"/>
          </p:nvPr>
        </p:nvSpPr>
        <p:spPr/>
        <p:txBody>
          <a:bodyPr/>
          <a:lstStyle/>
          <a:p>
            <a:r>
              <a:rPr lang="en-IE" dirty="0" err="1"/>
              <a:t>Lenguajes</a:t>
            </a:r>
            <a:r>
              <a:rPr lang="en-IE" dirty="0"/>
              <a:t> de </a:t>
            </a:r>
            <a:r>
              <a:rPr lang="en-IE" dirty="0" err="1"/>
              <a:t>codificación</a:t>
            </a:r>
            <a:endParaRPr lang="en-IE" dirty="0"/>
          </a:p>
        </p:txBody>
      </p:sp>
    </p:spTree>
    <p:extLst>
      <p:ext uri="{BB962C8B-B14F-4D97-AF65-F5344CB8AC3E}">
        <p14:creationId xmlns:p14="http://schemas.microsoft.com/office/powerpoint/2010/main" val="811196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59EE8B9-761A-4CCC-0237-0770CBD61AF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352" r="8352"/>
          <a:stretch>
            <a:fillRect/>
          </a:stretch>
        </p:blipFill>
        <p:spPr/>
      </p:pic>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284581" y="934271"/>
            <a:ext cx="5973904" cy="5565987"/>
          </a:xfrm>
        </p:spPr>
        <p:txBody>
          <a:bodyPr/>
          <a:lstStyle/>
          <a:p>
            <a:r>
              <a:rPr lang="es-ES" dirty="0"/>
              <a:t>Es posible enseñar a codificar por sí mismo. Te recomendamos algunos recursos diferentes para empezar tu viaje de codificación.</a:t>
            </a:r>
          </a:p>
          <a:p>
            <a:endParaRPr lang="es-ES" dirty="0"/>
          </a:p>
          <a:p>
            <a:r>
              <a:rPr lang="es-ES" b="1" dirty="0"/>
              <a:t>Google Digital </a:t>
            </a:r>
            <a:r>
              <a:rPr lang="es-ES" b="1" dirty="0" err="1"/>
              <a:t>Garage</a:t>
            </a:r>
            <a:r>
              <a:rPr lang="es-ES" dirty="0"/>
              <a:t>. Se trata de un curso gratuito que introduce al usuario en el concepto de codificación, y explica cómo empezar y qué beneficios tendrá al aprender a codificar. Si decides que te gusta esta introducción, Google tiene más de 150 cursos dedicados a aprender código desde casa, desde cursos de diseñador web hasta aprender a codificar con </a:t>
            </a:r>
            <a:r>
              <a:rPr lang="es-ES" dirty="0" err="1"/>
              <a:t>python</a:t>
            </a:r>
            <a:r>
              <a:rPr lang="es-ES" dirty="0"/>
              <a:t>.</a:t>
            </a:r>
          </a:p>
          <a:p>
            <a:r>
              <a:rPr lang="es-ES" dirty="0">
                <a:solidFill>
                  <a:srgbClr val="F9A169"/>
                </a:solidFill>
                <a:hlinkClick r:id="rId3">
                  <a:extLst>
                    <a:ext uri="{A12FA001-AC4F-418D-AE19-62706E023703}">
                      <ahyp:hlinkClr xmlns:ahyp="http://schemas.microsoft.com/office/drawing/2018/hyperlinkcolor" val="tx"/>
                    </a:ext>
                  </a:extLst>
                </a:hlinkClick>
              </a:rPr>
              <a:t>Haz clic aquí para ver un enlace a los recursos</a:t>
            </a:r>
            <a:r>
              <a:rPr lang="en-US" dirty="0">
                <a:solidFill>
                  <a:srgbClr val="F9A169"/>
                </a:solidFill>
                <a:hlinkClick r:id="rId3">
                  <a:extLst>
                    <a:ext uri="{A12FA001-AC4F-418D-AE19-62706E023703}">
                      <ahyp:hlinkClr xmlns:ahyp="http://schemas.microsoft.com/office/drawing/2018/hyperlinkcolor" val="tx"/>
                    </a:ext>
                  </a:extLst>
                </a:hlinkClick>
              </a:rPr>
              <a:t>.</a:t>
            </a:r>
            <a:endParaRPr lang="en-US" dirty="0">
              <a:solidFill>
                <a:srgbClr val="F9A169"/>
              </a:solidFill>
            </a:endParaRPr>
          </a:p>
          <a:p>
            <a:endParaRPr lang="en-US" dirty="0"/>
          </a:p>
          <a:p>
            <a:endParaRPr lang="en-IE" dirty="0"/>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447066" y="309491"/>
            <a:ext cx="5648934" cy="636669"/>
          </a:xfrm>
        </p:spPr>
        <p:txBody>
          <a:bodyPr>
            <a:normAutofit/>
          </a:bodyPr>
          <a:lstStyle/>
          <a:p>
            <a:r>
              <a:rPr lang="en-IE" dirty="0" err="1"/>
              <a:t>Aprender</a:t>
            </a:r>
            <a:r>
              <a:rPr lang="en-IE" dirty="0"/>
              <a:t> a </a:t>
            </a:r>
            <a:r>
              <a:rPr lang="en-IE" dirty="0" err="1"/>
              <a:t>codificar</a:t>
            </a:r>
            <a:endParaRPr lang="en-IE" dirty="0"/>
          </a:p>
        </p:txBody>
      </p:sp>
    </p:spTree>
    <p:extLst>
      <p:ext uri="{BB962C8B-B14F-4D97-AF65-F5344CB8AC3E}">
        <p14:creationId xmlns:p14="http://schemas.microsoft.com/office/powerpoint/2010/main" val="1516042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284581" y="1153971"/>
            <a:ext cx="5973904" cy="5565987"/>
          </a:xfrm>
        </p:spPr>
        <p:txBody>
          <a:bodyPr/>
          <a:lstStyle/>
          <a:p>
            <a:pPr>
              <a:lnSpc>
                <a:spcPct val="100000"/>
              </a:lnSpc>
              <a:tabLst>
                <a:tab pos="484741" algn="l"/>
              </a:tabLst>
            </a:pPr>
            <a:r>
              <a:rPr lang="es-ES" dirty="0">
                <a:solidFill>
                  <a:srgbClr val="525252"/>
                </a:solidFill>
              </a:rPr>
              <a:t>Hay muchos otros recursos en línea disponibles para introducirte en la codificación/programación. Otro recurso que recomendamos para empezar es </a:t>
            </a:r>
            <a:r>
              <a:rPr lang="es-ES" dirty="0" err="1">
                <a:solidFill>
                  <a:srgbClr val="525252"/>
                </a:solidFill>
              </a:rPr>
              <a:t>Code</a:t>
            </a:r>
            <a:r>
              <a:rPr lang="es-ES" dirty="0">
                <a:solidFill>
                  <a:srgbClr val="525252"/>
                </a:solidFill>
              </a:rPr>
              <a:t> </a:t>
            </a:r>
            <a:r>
              <a:rPr lang="es-ES" dirty="0" err="1">
                <a:solidFill>
                  <a:srgbClr val="525252"/>
                </a:solidFill>
              </a:rPr>
              <a:t>Academy</a:t>
            </a:r>
            <a:r>
              <a:rPr lang="es-ES" dirty="0">
                <a:solidFill>
                  <a:srgbClr val="525252"/>
                </a:solidFill>
              </a:rPr>
              <a:t>. </a:t>
            </a:r>
            <a:r>
              <a:rPr lang="es-ES" dirty="0" err="1">
                <a:solidFill>
                  <a:srgbClr val="525252"/>
                </a:solidFill>
              </a:rPr>
              <a:t>Code</a:t>
            </a:r>
            <a:r>
              <a:rPr lang="es-ES" dirty="0">
                <a:solidFill>
                  <a:srgbClr val="525252"/>
                </a:solidFill>
              </a:rPr>
              <a:t> </a:t>
            </a:r>
            <a:r>
              <a:rPr lang="es-ES" dirty="0" err="1">
                <a:solidFill>
                  <a:srgbClr val="525252"/>
                </a:solidFill>
              </a:rPr>
              <a:t>Academy</a:t>
            </a:r>
            <a:r>
              <a:rPr lang="es-ES" dirty="0">
                <a:solidFill>
                  <a:srgbClr val="525252"/>
                </a:solidFill>
              </a:rPr>
              <a:t> tiene una opción gratuita que te introduce en el concepto de codificación. Si quieres aprender más, hay muchas opciones disponibles dependiendo de tu nivel de habilidad y de lo que quieras aprender.</a:t>
            </a:r>
          </a:p>
          <a:p>
            <a:pPr>
              <a:lnSpc>
                <a:spcPct val="100000"/>
              </a:lnSpc>
              <a:tabLst>
                <a:tab pos="484741" algn="l"/>
              </a:tabLst>
            </a:pPr>
            <a:endParaRPr lang="es-ES" dirty="0">
              <a:solidFill>
                <a:srgbClr val="525252"/>
              </a:solidFill>
            </a:endParaRPr>
          </a:p>
          <a:p>
            <a:pPr>
              <a:lnSpc>
                <a:spcPct val="100000"/>
              </a:lnSpc>
              <a:tabLst>
                <a:tab pos="484741" algn="l"/>
              </a:tabLst>
            </a:pPr>
            <a:r>
              <a:rPr lang="es-ES" dirty="0">
                <a:solidFill>
                  <a:srgbClr val="F9A169"/>
                </a:solidFill>
                <a:hlinkClick r:id="rId2">
                  <a:extLst>
                    <a:ext uri="{A12FA001-AC4F-418D-AE19-62706E023703}">
                      <ahyp:hlinkClr xmlns:ahyp="http://schemas.microsoft.com/office/drawing/2018/hyperlinkcolor" val="tx"/>
                    </a:ext>
                  </a:extLst>
                </a:hlinkClick>
              </a:rPr>
              <a:t>Visita el sitio web de </a:t>
            </a:r>
            <a:r>
              <a:rPr lang="es-ES" dirty="0" err="1">
                <a:solidFill>
                  <a:srgbClr val="F9A169"/>
                </a:solidFill>
                <a:hlinkClick r:id="rId2">
                  <a:extLst>
                    <a:ext uri="{A12FA001-AC4F-418D-AE19-62706E023703}">
                      <ahyp:hlinkClr xmlns:ahyp="http://schemas.microsoft.com/office/drawing/2018/hyperlinkcolor" val="tx"/>
                    </a:ext>
                  </a:extLst>
                </a:hlinkClick>
              </a:rPr>
              <a:t>Code</a:t>
            </a:r>
            <a:r>
              <a:rPr lang="es-ES" dirty="0">
                <a:solidFill>
                  <a:srgbClr val="F9A169"/>
                </a:solidFill>
                <a:hlinkClick r:id="rId2">
                  <a:extLst>
                    <a:ext uri="{A12FA001-AC4F-418D-AE19-62706E023703}">
                      <ahyp:hlinkClr xmlns:ahyp="http://schemas.microsoft.com/office/drawing/2018/hyperlinkcolor" val="tx"/>
                    </a:ext>
                  </a:extLst>
                </a:hlinkClick>
              </a:rPr>
              <a:t> </a:t>
            </a:r>
            <a:r>
              <a:rPr lang="es-ES" dirty="0" err="1">
                <a:solidFill>
                  <a:srgbClr val="F9A169"/>
                </a:solidFill>
                <a:hlinkClick r:id="rId2">
                  <a:extLst>
                    <a:ext uri="{A12FA001-AC4F-418D-AE19-62706E023703}">
                      <ahyp:hlinkClr xmlns:ahyp="http://schemas.microsoft.com/office/drawing/2018/hyperlinkcolor" val="tx"/>
                    </a:ext>
                  </a:extLst>
                </a:hlinkClick>
              </a:rPr>
              <a:t>Academy</a:t>
            </a:r>
            <a:r>
              <a:rPr lang="es-ES" dirty="0">
                <a:solidFill>
                  <a:srgbClr val="F9A169"/>
                </a:solidFill>
                <a:hlinkClick r:id="rId2">
                  <a:extLst>
                    <a:ext uri="{A12FA001-AC4F-418D-AE19-62706E023703}">
                      <ahyp:hlinkClr xmlns:ahyp="http://schemas.microsoft.com/office/drawing/2018/hyperlinkcolor" val="tx"/>
                    </a:ext>
                  </a:extLst>
                </a:hlinkClick>
              </a:rPr>
              <a:t> haciendo clic en este enlace </a:t>
            </a:r>
            <a:endParaRPr lang="en-IE" dirty="0">
              <a:solidFill>
                <a:srgbClr val="F9A169"/>
              </a:solidFill>
            </a:endParaRPr>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447066" y="309491"/>
            <a:ext cx="5648934" cy="636669"/>
          </a:xfrm>
        </p:spPr>
        <p:txBody>
          <a:bodyPr/>
          <a:lstStyle/>
          <a:p>
            <a:r>
              <a:rPr lang="en-IE" dirty="0" err="1"/>
              <a:t>Aprender</a:t>
            </a:r>
            <a:r>
              <a:rPr lang="en-IE" dirty="0"/>
              <a:t> a </a:t>
            </a:r>
            <a:r>
              <a:rPr lang="en-IE" dirty="0" err="1"/>
              <a:t>codificar</a:t>
            </a:r>
            <a:endParaRPr lang="en-IE" dirty="0"/>
          </a:p>
        </p:txBody>
      </p:sp>
      <p:pic>
        <p:nvPicPr>
          <p:cNvPr id="10" name="Picture Placeholder 9">
            <a:extLst>
              <a:ext uri="{FF2B5EF4-FFF2-40B4-BE49-F238E27FC236}">
                <a16:creationId xmlns:a16="http://schemas.microsoft.com/office/drawing/2014/main" id="{F1A12F50-084F-ED92-BA43-C23F47668097}"/>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822507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27"/>
          </p:nvPr>
        </p:nvSpPr>
        <p:spPr>
          <a:xfrm>
            <a:off x="324970" y="1327551"/>
            <a:ext cx="5771030" cy="3251547"/>
          </a:xfrm>
        </p:spPr>
        <p:txBody>
          <a:bodyPr/>
          <a:lstStyle/>
          <a:p>
            <a:r>
              <a:rPr lang="es-ES" dirty="0"/>
              <a:t>Aprender a codificar no es para todo el mundo y, afortunadamente, hoy en día hay muchas opciones disponibles para las personas que quieran diseñar algo que tradicionalmente habría implicado mucha codificación (como el diseño de un sitio web).</a:t>
            </a:r>
          </a:p>
          <a:p>
            <a:endParaRPr lang="es-ES" dirty="0"/>
          </a:p>
          <a:p>
            <a:r>
              <a:rPr lang="es-ES" dirty="0"/>
              <a:t>Ahora hay herramientas que no requieren codificación y que se basan en arrastrar y soltar. Estas herramientas permiten crear plataformas muy complejas sin necesidad de saber código y algunos de los resultados pueden ser bastante sorprendentes. </a:t>
            </a:r>
            <a:endParaRPr lang="en-IE" dirty="0">
              <a:solidFill>
                <a:srgbClr val="F9A169"/>
              </a:solidFill>
            </a:endParaRPr>
          </a:p>
        </p:txBody>
      </p:sp>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8"/>
          </p:nvPr>
        </p:nvSpPr>
        <p:spPr>
          <a:xfrm>
            <a:off x="447066" y="309491"/>
            <a:ext cx="5648934" cy="724179"/>
          </a:xfrm>
        </p:spPr>
        <p:txBody>
          <a:bodyPr>
            <a:normAutofit/>
          </a:bodyPr>
          <a:lstStyle/>
          <a:p>
            <a:r>
              <a:rPr lang="en-IE" dirty="0" err="1"/>
              <a:t>Programación</a:t>
            </a:r>
            <a:r>
              <a:rPr lang="en-IE" dirty="0"/>
              <a:t> sin </a:t>
            </a:r>
            <a:r>
              <a:rPr lang="en-IE" dirty="0" err="1"/>
              <a:t>código</a:t>
            </a:r>
            <a:endParaRPr lang="en-IE" dirty="0"/>
          </a:p>
        </p:txBody>
      </p:sp>
      <p:pic>
        <p:nvPicPr>
          <p:cNvPr id="16" name="Picture Placeholder 15">
            <a:extLst>
              <a:ext uri="{FF2B5EF4-FFF2-40B4-BE49-F238E27FC236}">
                <a16:creationId xmlns:a16="http://schemas.microsoft.com/office/drawing/2014/main" id="{FB914BBA-10DC-CB53-2EB6-6F6E1E5A3C0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136569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307917" y="1222517"/>
            <a:ext cx="11102510" cy="4038015"/>
          </a:xfrm>
        </p:spPr>
        <p:txBody>
          <a:bodyPr/>
          <a:lstStyle/>
          <a:p>
            <a:r>
              <a:rPr lang="es-ES" dirty="0"/>
              <a:t>A lo largo de tu carrera es probable que tengas que crear contenidos digitales. Dependiendo de tu puesto, el contenido que crees dependerá de lo que necesite tu organización. Por ejemplo, puede que tengas que crear un póster, un folleto o incluso un post en las redes sociales.</a:t>
            </a:r>
          </a:p>
          <a:p>
            <a:r>
              <a:rPr lang="es-ES" dirty="0"/>
              <a:t>Este contenido tendrá que estar bien definido y ser de alta calidad, y normalmente se trata de creatividad. Por lo general, hay tres pasos para crear contenidos de buena calidad.</a:t>
            </a:r>
            <a:endParaRPr lang="en-IE" dirty="0"/>
          </a:p>
          <a:p>
            <a:pPr marL="457200" indent="-457200">
              <a:buFont typeface="+mj-lt"/>
              <a:buAutoNum type="arabicPeriod"/>
            </a:pPr>
            <a:r>
              <a:rPr lang="es-ES" dirty="0"/>
              <a:t>Investigación y planificación del contenido</a:t>
            </a:r>
            <a:endParaRPr lang="hr-BA" dirty="0"/>
          </a:p>
          <a:p>
            <a:pPr marL="457200" indent="-457200">
              <a:buFont typeface="+mj-lt"/>
              <a:buAutoNum type="arabicPeriod"/>
            </a:pPr>
            <a:r>
              <a:rPr lang="es-ES" dirty="0"/>
              <a:t>Desarrollo del contenido</a:t>
            </a:r>
            <a:endParaRPr lang="hr-BA" dirty="0"/>
          </a:p>
          <a:p>
            <a:pPr marL="457200" indent="-457200">
              <a:buFont typeface="+mj-lt"/>
              <a:buAutoNum type="arabicPeriod"/>
            </a:pPr>
            <a:r>
              <a:rPr lang="es-ES" dirty="0"/>
              <a:t>Compartir el contenido</a:t>
            </a:r>
          </a:p>
          <a:p>
            <a:br>
              <a:rPr lang="en-US" sz="2400" dirty="0"/>
            </a:br>
            <a:r>
              <a:rPr lang="es-ES" sz="2400" dirty="0"/>
              <a:t>Cuando se elaboran contenidos en un entorno digital, a menudo es necesario que sean precisos. En este módulo veremos qué significa esto.</a:t>
            </a:r>
            <a:endParaRPr lang="en-US" sz="2400" dirty="0"/>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447065" y="374957"/>
            <a:ext cx="11097969" cy="609018"/>
          </a:xfrm>
        </p:spPr>
        <p:txBody>
          <a:bodyPr>
            <a:normAutofit/>
          </a:bodyPr>
          <a:lstStyle/>
          <a:p>
            <a:r>
              <a:rPr lang="en-IE" dirty="0" err="1"/>
              <a:t>Creando</a:t>
            </a:r>
            <a:r>
              <a:rPr lang="en-IE" dirty="0"/>
              <a:t> </a:t>
            </a:r>
            <a:r>
              <a:rPr lang="en-IE" dirty="0" err="1"/>
              <a:t>contenidos</a:t>
            </a:r>
            <a:r>
              <a:rPr lang="en-IE" dirty="0"/>
              <a:t> bien </a:t>
            </a:r>
            <a:r>
              <a:rPr lang="en-IE" dirty="0" err="1"/>
              <a:t>elaborados</a:t>
            </a:r>
            <a:r>
              <a:rPr lang="en-IE" dirty="0"/>
              <a:t>!</a:t>
            </a:r>
            <a:endParaRPr lang="en-RU" dirty="0"/>
          </a:p>
        </p:txBody>
      </p:sp>
    </p:spTree>
    <p:extLst>
      <p:ext uri="{BB962C8B-B14F-4D97-AF65-F5344CB8AC3E}">
        <p14:creationId xmlns:p14="http://schemas.microsoft.com/office/powerpoint/2010/main" val="1864874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27"/>
          </p:nvPr>
        </p:nvSpPr>
        <p:spPr>
          <a:xfrm>
            <a:off x="135467" y="1236870"/>
            <a:ext cx="6285503" cy="3251547"/>
          </a:xfrm>
        </p:spPr>
        <p:txBody>
          <a:bodyPr/>
          <a:lstStyle/>
          <a:p>
            <a:pPr algn="l"/>
            <a:r>
              <a:rPr lang="es-ES" sz="2200" dirty="0">
                <a:solidFill>
                  <a:schemeClr val="accent6"/>
                </a:solidFill>
                <a:effectLst/>
              </a:rPr>
              <a:t>A medida que la tecnología ha ido avanzando, también lo ha hecho el abanico de posibilidades que ofrece el software de diseño de arrastrar y soltar. A continuación se muestran algunos ejemplos de cómo se pueden crear proyectos utilizando el software de arrastrar y soltar sin código.</a:t>
            </a:r>
          </a:p>
          <a:p>
            <a:pPr algn="l"/>
            <a:r>
              <a:rPr lang="es-ES" sz="2200" b="1" dirty="0">
                <a:solidFill>
                  <a:schemeClr val="accent6"/>
                </a:solidFill>
                <a:effectLst/>
              </a:rPr>
              <a:t>Sitios web: </a:t>
            </a:r>
            <a:r>
              <a:rPr lang="es-ES" sz="2200" dirty="0">
                <a:solidFill>
                  <a:schemeClr val="accent6"/>
                </a:solidFill>
                <a:effectLst/>
              </a:rPr>
              <a:t>Muchos de los principales sitios web, como Shopify, </a:t>
            </a:r>
            <a:r>
              <a:rPr lang="es-ES" sz="2200" dirty="0" err="1">
                <a:solidFill>
                  <a:schemeClr val="accent6"/>
                </a:solidFill>
                <a:effectLst/>
              </a:rPr>
              <a:t>Wordpress</a:t>
            </a:r>
            <a:r>
              <a:rPr lang="es-ES" sz="2200" dirty="0">
                <a:solidFill>
                  <a:schemeClr val="accent6"/>
                </a:solidFill>
                <a:effectLst/>
              </a:rPr>
              <a:t> y Wix, cuentan con funciones de creación de arrastrar y soltar, por lo que no es necesario tener conocimientos de código.</a:t>
            </a:r>
          </a:p>
          <a:p>
            <a:pPr algn="l"/>
            <a:r>
              <a:rPr lang="es-ES" sz="2200" b="1" dirty="0">
                <a:solidFill>
                  <a:schemeClr val="accent6"/>
                </a:solidFill>
                <a:effectLst/>
              </a:rPr>
              <a:t>Vídeo y juegos: </a:t>
            </a:r>
            <a:r>
              <a:rPr lang="es-ES" sz="2200" dirty="0">
                <a:solidFill>
                  <a:schemeClr val="accent6"/>
                </a:solidFill>
                <a:effectLst/>
              </a:rPr>
              <a:t>¿Sabías que muchas herramientas de creación de videojuegos se basan ahora en arrastrar y soltar? Incluso Hollywood se ha subido al carro y ha empezado a utilizar </a:t>
            </a:r>
            <a:r>
              <a:rPr lang="es-ES" sz="2200" dirty="0" err="1">
                <a:solidFill>
                  <a:schemeClr val="accent6"/>
                </a:solidFill>
                <a:effectLst/>
              </a:rPr>
              <a:t>Unreal</a:t>
            </a:r>
            <a:r>
              <a:rPr lang="es-ES" sz="2200" dirty="0">
                <a:solidFill>
                  <a:schemeClr val="accent6"/>
                </a:solidFill>
                <a:effectLst/>
              </a:rPr>
              <a:t> </a:t>
            </a:r>
            <a:r>
              <a:rPr lang="es-ES" sz="2200" dirty="0" err="1">
                <a:solidFill>
                  <a:schemeClr val="accent6"/>
                </a:solidFill>
                <a:effectLst/>
              </a:rPr>
              <a:t>Engine</a:t>
            </a:r>
            <a:r>
              <a:rPr lang="es-ES" sz="2200" dirty="0">
                <a:solidFill>
                  <a:schemeClr val="accent6"/>
                </a:solidFill>
                <a:effectLst/>
              </a:rPr>
              <a:t> (una herramienta de videojuegos) para crear vídeos animados.</a:t>
            </a:r>
            <a:endParaRPr lang="en-IE" sz="2200" dirty="0">
              <a:solidFill>
                <a:srgbClr val="F9A169"/>
              </a:solidFill>
            </a:endParaRPr>
          </a:p>
        </p:txBody>
      </p:sp>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8"/>
          </p:nvPr>
        </p:nvSpPr>
        <p:spPr>
          <a:xfrm>
            <a:off x="447066" y="309491"/>
            <a:ext cx="5648934" cy="724179"/>
          </a:xfrm>
        </p:spPr>
        <p:txBody>
          <a:bodyPr>
            <a:normAutofit fontScale="77500" lnSpcReduction="20000"/>
          </a:bodyPr>
          <a:lstStyle/>
          <a:p>
            <a:r>
              <a:rPr lang="es-ES" dirty="0"/>
              <a:t>¿Qué tipo de cosas se pueden hacer sin código?</a:t>
            </a:r>
            <a:endParaRPr lang="en-IE" dirty="0"/>
          </a:p>
        </p:txBody>
      </p:sp>
      <p:pic>
        <p:nvPicPr>
          <p:cNvPr id="11" name="Picture Placeholder 10">
            <a:extLst>
              <a:ext uri="{FF2B5EF4-FFF2-40B4-BE49-F238E27FC236}">
                <a16:creationId xmlns:a16="http://schemas.microsoft.com/office/drawing/2014/main" id="{CD07C134-34FB-D5C8-6D8C-088E42C704B4}"/>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749" r="12749"/>
          <a:stretch>
            <a:fillRect/>
          </a:stretch>
        </p:blipFill>
        <p:spPr/>
      </p:pic>
    </p:spTree>
    <p:extLst>
      <p:ext uri="{BB962C8B-B14F-4D97-AF65-F5344CB8AC3E}">
        <p14:creationId xmlns:p14="http://schemas.microsoft.com/office/powerpoint/2010/main" val="4203170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6"/>
          </p:nvPr>
        </p:nvSpPr>
        <p:spPr/>
        <p:txBody>
          <a:bodyPr>
            <a:normAutofit lnSpcReduction="10000"/>
          </a:bodyPr>
          <a:lstStyle/>
          <a:p>
            <a:pPr algn="l"/>
            <a:r>
              <a:rPr lang="es-ES" dirty="0">
                <a:solidFill>
                  <a:schemeClr val="accent6"/>
                </a:solidFill>
              </a:rPr>
              <a:t>Shopify es una plataforma que permite a la gente vender sus productos online. Tienen una prueba gratuita en la que puedes aprender cómo funciona la plataforma y crear tu propia tienda online de forma gratuita. Si te gusta, puedes hacerla funcionar pagando su cuota de suscripción.</a:t>
            </a:r>
          </a:p>
          <a:p>
            <a:pPr algn="l"/>
            <a:r>
              <a:rPr lang="es-ES" dirty="0">
                <a:solidFill>
                  <a:schemeClr val="accent6"/>
                </a:solidFill>
              </a:rPr>
              <a:t>Hay dos formas de ganar dinero con Shopify. Puedes vender productos en tu tienda, o puedes convertirte en un desarrollador de Shopify donde creas tiendas online para la gente.</a:t>
            </a:r>
          </a:p>
          <a:p>
            <a:pPr algn="l"/>
            <a:r>
              <a:rPr lang="es-ES" dirty="0">
                <a:solidFill>
                  <a:schemeClr val="accent6"/>
                </a:solidFill>
              </a:rPr>
              <a:t>Lo bueno de Shopify es que el conocimiento que puedes aprender sobre las características de arrastrar y soltar también se puede aplicar a otras plataformas de arrastrar y soltar como </a:t>
            </a:r>
            <a:r>
              <a:rPr lang="es-ES" dirty="0" err="1">
                <a:solidFill>
                  <a:schemeClr val="accent6"/>
                </a:solidFill>
              </a:rPr>
              <a:t>Wordpress</a:t>
            </a:r>
            <a:r>
              <a:rPr lang="es-ES" dirty="0">
                <a:solidFill>
                  <a:schemeClr val="accent6"/>
                </a:solidFill>
              </a:rPr>
              <a:t>, </a:t>
            </a:r>
            <a:r>
              <a:rPr lang="es-ES" dirty="0" err="1">
                <a:solidFill>
                  <a:schemeClr val="accent6"/>
                </a:solidFill>
              </a:rPr>
              <a:t>Squarespace</a:t>
            </a:r>
            <a:r>
              <a:rPr lang="es-ES" dirty="0">
                <a:solidFill>
                  <a:schemeClr val="accent6"/>
                </a:solidFill>
              </a:rPr>
              <a:t> y otros sitios web. Puede que en el futuro te encuentres trabajando para una pequeña empresa a la que le encantaría crear su propia tienda online, y tú tienes las habilidades para hacer ese sueño realidad.</a:t>
            </a:r>
          </a:p>
          <a:p>
            <a:pPr algn="l"/>
            <a:r>
              <a:rPr lang="es-ES" dirty="0">
                <a:solidFill>
                  <a:srgbClr val="F9A169"/>
                </a:solidFill>
                <a:hlinkClick r:id="rId2">
                  <a:extLst>
                    <a:ext uri="{A12FA001-AC4F-418D-AE19-62706E023703}">
                      <ahyp:hlinkClr xmlns:ahyp="http://schemas.microsoft.com/office/drawing/2018/hyperlinkcolor" val="tx"/>
                    </a:ext>
                  </a:extLst>
                </a:hlinkClick>
              </a:rPr>
              <a:t>Consulta el sitio web de Shopify haciendo clic en este enlace:</a:t>
            </a:r>
            <a:endParaRPr lang="en-IE" dirty="0">
              <a:solidFill>
                <a:srgbClr val="F9A169"/>
              </a:solidFill>
            </a:endParaRPr>
          </a:p>
        </p:txBody>
      </p:sp>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18"/>
          </p:nvPr>
        </p:nvSpPr>
        <p:spPr/>
        <p:txBody>
          <a:bodyPr>
            <a:normAutofit/>
          </a:bodyPr>
          <a:lstStyle/>
          <a:p>
            <a:r>
              <a:rPr lang="en-IE" dirty="0" err="1">
                <a:solidFill>
                  <a:srgbClr val="F9A169"/>
                </a:solidFill>
              </a:rPr>
              <a:t>Empezar</a:t>
            </a:r>
            <a:r>
              <a:rPr lang="en-IE" dirty="0">
                <a:solidFill>
                  <a:srgbClr val="F9A169"/>
                </a:solidFill>
              </a:rPr>
              <a:t> con Shopify</a:t>
            </a:r>
          </a:p>
        </p:txBody>
      </p:sp>
      <p:pic>
        <p:nvPicPr>
          <p:cNvPr id="5124" name="Picture 4" descr="Shopify Review: User-Friendliness To The Fore – Forbes Advisor UK">
            <a:extLst>
              <a:ext uri="{FF2B5EF4-FFF2-40B4-BE49-F238E27FC236}">
                <a16:creationId xmlns:a16="http://schemas.microsoft.com/office/drawing/2014/main" id="{6FF2D9A5-D5D4-6DD6-6243-4467C1014F6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5170" y="83613"/>
            <a:ext cx="2552700" cy="134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792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Echa un vistazo a este breve vídeo que explica cómo empezar a crear un sitio web de Shopify desde cero.</a:t>
            </a:r>
          </a:p>
          <a:p>
            <a:endParaRPr lang="en-IE" sz="2400" dirty="0">
              <a:solidFill>
                <a:srgbClr val="F9A169"/>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https://www.youtube.com/watch?v=-a_F0sJ06QI</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n-IE" dirty="0" err="1"/>
              <a:t>Vídeo</a:t>
            </a:r>
            <a:r>
              <a:rPr lang="en-IE" dirty="0"/>
              <a:t>: Tutorial S</a:t>
            </a:r>
            <a:r>
              <a:rPr lang="en-US" dirty="0" err="1"/>
              <a:t>hopify</a:t>
            </a:r>
            <a:endParaRPr lang="en-IE" dirty="0"/>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3286083" y="4140012"/>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109554" y="4220252"/>
            <a:ext cx="2699246" cy="523220"/>
          </a:xfrm>
          <a:prstGeom prst="rect">
            <a:avLst/>
          </a:prstGeom>
          <a:noFill/>
        </p:spPr>
        <p:txBody>
          <a:bodyPr wrap="square" rtlCol="0">
            <a:spAutoFit/>
          </a:bodyPr>
          <a:lstStyle/>
          <a:p>
            <a:r>
              <a:rPr lang="es-ES" sz="2800" b="1" dirty="0">
                <a:solidFill>
                  <a:srgbClr val="E78631"/>
                </a:solidFill>
              </a:rPr>
              <a:t>Haz clic para ver</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4" name="Online Media 3" title="The Official Shopify Tutorial: Set Up Your Store the Right Way">
            <a:hlinkClick r:id="" action="ppaction://media"/>
            <a:extLst>
              <a:ext uri="{FF2B5EF4-FFF2-40B4-BE49-F238E27FC236}">
                <a16:creationId xmlns:a16="http://schemas.microsoft.com/office/drawing/2014/main" id="{A184B426-F741-18D9-1E8E-6D27E71B07BC}"/>
              </a:ext>
            </a:extLst>
          </p:cNvPr>
          <p:cNvPicPr>
            <a:picLocks noRot="1" noChangeAspect="1"/>
          </p:cNvPicPr>
          <p:nvPr>
            <a:videoFile r:link="rId1"/>
          </p:nvPr>
        </p:nvPicPr>
        <p:blipFill>
          <a:blip r:embed="rId8"/>
          <a:stretch>
            <a:fillRect/>
          </a:stretch>
        </p:blipFill>
        <p:spPr>
          <a:xfrm>
            <a:off x="7372351" y="1223694"/>
            <a:ext cx="4834189" cy="4033653"/>
          </a:xfrm>
          <a:prstGeom prst="rect">
            <a:avLst/>
          </a:prstGeom>
        </p:spPr>
      </p:pic>
    </p:spTree>
    <p:extLst>
      <p:ext uri="{BB962C8B-B14F-4D97-AF65-F5344CB8AC3E}">
        <p14:creationId xmlns:p14="http://schemas.microsoft.com/office/powerpoint/2010/main" val="956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2"/>
            <a:ext cx="5648934" cy="1032292"/>
          </a:xfrm>
        </p:spPr>
        <p:txBody>
          <a:bodyPr>
            <a:normAutofit fontScale="47500" lnSpcReduction="20000"/>
          </a:bodyPr>
          <a:lstStyle/>
          <a:p>
            <a:r>
              <a:rPr lang="es-ES" sz="4500" dirty="0"/>
              <a:t>Estudio de caso - KONEIXO</a:t>
            </a:r>
          </a:p>
          <a:p>
            <a:r>
              <a:rPr lang="es-ES" sz="4500" dirty="0"/>
              <a:t>Formación de migrantes y refugiados para convertirlos en profesionales digitales</a:t>
            </a:r>
            <a:endParaRPr lang="en-IE" sz="3500" dirty="0">
              <a:solidFill>
                <a:srgbClr val="F9A169"/>
              </a:solidFill>
            </a:endParaRPr>
          </a:p>
        </p:txBody>
      </p:sp>
      <p:sp>
        <p:nvSpPr>
          <p:cNvPr id="8" name="TextBox 7">
            <a:extLst>
              <a:ext uri="{FF2B5EF4-FFF2-40B4-BE49-F238E27FC236}">
                <a16:creationId xmlns:a16="http://schemas.microsoft.com/office/drawing/2014/main" id="{362EE83E-0C8B-1160-1685-D85B537B1A06}"/>
              </a:ext>
            </a:extLst>
          </p:cNvPr>
          <p:cNvSpPr txBox="1"/>
          <p:nvPr/>
        </p:nvSpPr>
        <p:spPr>
          <a:xfrm>
            <a:off x="118533" y="1256427"/>
            <a:ext cx="6302437" cy="5170646"/>
          </a:xfrm>
          <a:prstGeom prst="rect">
            <a:avLst/>
          </a:prstGeom>
          <a:noFill/>
        </p:spPr>
        <p:txBody>
          <a:bodyPr wrap="square">
            <a:spAutoFit/>
          </a:bodyPr>
          <a:lstStyle/>
          <a:p>
            <a:r>
              <a:rPr lang="es-ES" sz="2200" dirty="0" err="1"/>
              <a:t>Konexio</a:t>
            </a:r>
            <a:r>
              <a:rPr lang="es-ES" sz="2200" dirty="0"/>
              <a:t> es una empresa híbrida sin ánimo de lucro y de carácter social que ofrece formación en habilidades digitales y de programación a refugiados y migrantes con el objetivo de desarrollar su empleabilidad. Los programas de formación de </a:t>
            </a:r>
            <a:r>
              <a:rPr lang="es-ES" sz="2200" dirty="0" err="1"/>
              <a:t>Konexio</a:t>
            </a:r>
            <a:r>
              <a:rPr lang="es-ES" sz="2200" dirty="0"/>
              <a:t> tienen en cuenta las barreras específicas a las que se enfrentan los inmigrantes y los refugiados. </a:t>
            </a:r>
          </a:p>
          <a:p>
            <a:endParaRPr lang="es-ES" sz="2200" dirty="0"/>
          </a:p>
          <a:p>
            <a:r>
              <a:rPr lang="es-ES" sz="2200" dirty="0"/>
              <a:t>La formación de </a:t>
            </a:r>
            <a:r>
              <a:rPr lang="es-ES" sz="2200" dirty="0" err="1"/>
              <a:t>Konexio</a:t>
            </a:r>
            <a:r>
              <a:rPr lang="es-ES" sz="2200" dirty="0"/>
              <a:t> es accesible a todos los alumnos que estén motivados, con sólo una competencia básica de habilidades digitales. Al proporcionar habilidades prácticas a las mujeres, se fomenta la confianza en sí mismas de las alumnas y se les proporciona una red de contactos con el mundo profesional.</a:t>
            </a:r>
          </a:p>
        </p:txBody>
      </p:sp>
      <p:pic>
        <p:nvPicPr>
          <p:cNvPr id="2" name="Picture 1">
            <a:extLst>
              <a:ext uri="{FF2B5EF4-FFF2-40B4-BE49-F238E27FC236}">
                <a16:creationId xmlns:a16="http://schemas.microsoft.com/office/drawing/2014/main" id="{65EEE01E-8225-AF90-57B9-9A4399889C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20970" y="969496"/>
            <a:ext cx="5771030" cy="4616824"/>
          </a:xfrm>
          <a:prstGeom prst="rect">
            <a:avLst/>
          </a:prstGeom>
        </p:spPr>
      </p:pic>
    </p:spTree>
    <p:extLst>
      <p:ext uri="{BB962C8B-B14F-4D97-AF65-F5344CB8AC3E}">
        <p14:creationId xmlns:p14="http://schemas.microsoft.com/office/powerpoint/2010/main" val="2338460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15864" y="280315"/>
            <a:ext cx="5648934" cy="1101866"/>
          </a:xfrm>
        </p:spPr>
        <p:txBody>
          <a:bodyPr>
            <a:normAutofit fontScale="55000" lnSpcReduction="20000"/>
          </a:bodyPr>
          <a:lstStyle/>
          <a:p>
            <a:r>
              <a:rPr lang="es-ES" sz="4400" dirty="0">
                <a:solidFill>
                  <a:srgbClr val="F9A169"/>
                </a:solidFill>
              </a:rPr>
              <a:t>Estudio de caso - KONEIXO</a:t>
            </a:r>
          </a:p>
          <a:p>
            <a:r>
              <a:rPr lang="es-ES" sz="4400" dirty="0">
                <a:solidFill>
                  <a:srgbClr val="F9A169"/>
                </a:solidFill>
              </a:rPr>
              <a:t>Formación de migrantes y refugiados para convertirlos en profesionales digitales</a:t>
            </a:r>
            <a:endParaRPr lang="en-IE" dirty="0"/>
          </a:p>
        </p:txBody>
      </p:sp>
      <p:sp>
        <p:nvSpPr>
          <p:cNvPr id="8" name="TextBox 7">
            <a:extLst>
              <a:ext uri="{FF2B5EF4-FFF2-40B4-BE49-F238E27FC236}">
                <a16:creationId xmlns:a16="http://schemas.microsoft.com/office/drawing/2014/main" id="{362EE83E-0C8B-1160-1685-D85B537B1A06}"/>
              </a:ext>
            </a:extLst>
          </p:cNvPr>
          <p:cNvSpPr txBox="1"/>
          <p:nvPr/>
        </p:nvSpPr>
        <p:spPr>
          <a:xfrm>
            <a:off x="-6801" y="1229793"/>
            <a:ext cx="6494265" cy="5170646"/>
          </a:xfrm>
          <a:prstGeom prst="rect">
            <a:avLst/>
          </a:prstGeom>
          <a:noFill/>
        </p:spPr>
        <p:txBody>
          <a:bodyPr wrap="square">
            <a:spAutoFit/>
          </a:bodyPr>
          <a:lstStyle/>
          <a:p>
            <a:r>
              <a:rPr lang="es-ES" sz="2200" dirty="0"/>
              <a:t>Fundada en 2016, </a:t>
            </a:r>
            <a:r>
              <a:rPr lang="es-ES" sz="2200" dirty="0" err="1"/>
              <a:t>Konexio</a:t>
            </a:r>
            <a:r>
              <a:rPr lang="es-ES" sz="2200" dirty="0"/>
              <a:t> comenzó como una serie de talleres comunitarios al servicio de los barrios con alta densidad de inmigrantes de París, donde la brecha digital pone a las personas más vulnerables de la sociedad en alto riesgo de desempleo. </a:t>
            </a:r>
          </a:p>
          <a:p>
            <a:endParaRPr lang="es-ES" sz="2200" dirty="0"/>
          </a:p>
          <a:p>
            <a:r>
              <a:rPr lang="es-ES" sz="2200" dirty="0"/>
              <a:t>En la actualidad, </a:t>
            </a:r>
            <a:r>
              <a:rPr lang="es-ES" sz="2200" dirty="0" err="1"/>
              <a:t>Konexio</a:t>
            </a:r>
            <a:r>
              <a:rPr lang="es-ES" sz="2200" dirty="0"/>
              <a:t> ofrece una variedad de programas de formación digital que incluyen desde habilidades informáticas para principiantes y el uso de plataformas independientes hasta la gestión avanzada de hojas de cálculo y el desarrollo de software de pila completa. Esta formación constituye un puente hacia el empleo y la inclusión </a:t>
            </a:r>
            <a:r>
              <a:rPr lang="es-ES" sz="2200" dirty="0" err="1"/>
              <a:t>socioprofesional</a:t>
            </a:r>
            <a:r>
              <a:rPr lang="es-ES" sz="2200" dirty="0"/>
              <a:t> para personas vulnerables en toda Francia y en lugares internacionales.</a:t>
            </a:r>
            <a:endParaRPr lang="en-IE" sz="2200" dirty="0"/>
          </a:p>
        </p:txBody>
      </p:sp>
      <p:pic>
        <p:nvPicPr>
          <p:cNvPr id="2" name="Picture 1">
            <a:extLst>
              <a:ext uri="{FF2B5EF4-FFF2-40B4-BE49-F238E27FC236}">
                <a16:creationId xmlns:a16="http://schemas.microsoft.com/office/drawing/2014/main" id="{F1711EE3-3F0B-7BA1-9EC0-42EEC16CCA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5732" y="1534593"/>
            <a:ext cx="5816268" cy="3877512"/>
          </a:xfrm>
          <a:prstGeom prst="rect">
            <a:avLst/>
          </a:prstGeom>
        </p:spPr>
      </p:pic>
    </p:spTree>
    <p:extLst>
      <p:ext uri="{BB962C8B-B14F-4D97-AF65-F5344CB8AC3E}">
        <p14:creationId xmlns:p14="http://schemas.microsoft.com/office/powerpoint/2010/main" val="4315199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6"/>
          </p:nvPr>
        </p:nvSpPr>
        <p:spPr>
          <a:xfrm>
            <a:off x="447065" y="1468202"/>
            <a:ext cx="11102510" cy="4660015"/>
          </a:xfrm>
        </p:spPr>
        <p:txBody>
          <a:bodyPr>
            <a:normAutofit fontScale="85000" lnSpcReduction="10000"/>
          </a:bodyPr>
          <a:lstStyle/>
          <a:p>
            <a:r>
              <a:rPr lang="es-ES" sz="2600" b="1" dirty="0"/>
              <a:t>Cómo consiguió </a:t>
            </a:r>
            <a:r>
              <a:rPr lang="es-ES" sz="2600" b="1" dirty="0" err="1"/>
              <a:t>Konexio</a:t>
            </a:r>
            <a:r>
              <a:rPr lang="es-ES" sz="2600" b="1" dirty="0"/>
              <a:t> tener tanto éxito?</a:t>
            </a:r>
          </a:p>
          <a:p>
            <a:r>
              <a:rPr lang="es-ES" sz="2600" dirty="0" err="1"/>
              <a:t>Konexio</a:t>
            </a:r>
            <a:r>
              <a:rPr lang="es-ES" sz="2600" dirty="0"/>
              <a:t> lo ha conseguido siguiendo un enfoque de aprendizaje mixto personalizado, que combina el curso presencial con una plataforma interactiva de aprendizaje electrónico.</a:t>
            </a:r>
          </a:p>
          <a:p>
            <a:endParaRPr lang="es-ES" sz="2600" dirty="0"/>
          </a:p>
          <a:p>
            <a:r>
              <a:rPr lang="es-ES" sz="2600" dirty="0"/>
              <a:t>Incluyen simulaciones de casos prácticos basados en escenarios de la vida real y hacen hincapié en el desarrollo de habilidades blandas.</a:t>
            </a:r>
          </a:p>
          <a:p>
            <a:endParaRPr lang="es-ES" sz="2600" dirty="0"/>
          </a:p>
          <a:p>
            <a:r>
              <a:rPr lang="es-ES" sz="2600" dirty="0"/>
              <a:t>Gracias a su red de empresas asociadas, </a:t>
            </a:r>
            <a:r>
              <a:rPr lang="es-ES" sz="2600" dirty="0" err="1"/>
              <a:t>Konexio</a:t>
            </a:r>
            <a:r>
              <a:rPr lang="es-ES" sz="2600" dirty="0"/>
              <a:t> aporta un vínculo directo con el mundo profesional.</a:t>
            </a:r>
          </a:p>
          <a:p>
            <a:endParaRPr lang="es-ES" sz="2600" dirty="0"/>
          </a:p>
          <a:p>
            <a:r>
              <a:rPr lang="es-ES" sz="2600" dirty="0"/>
              <a:t>La formación se complementa con un apoyo adaptado y exhaustivo para evitar las interrupciones de la carrera profesional y fomentar la creación de redes, al tiempo que se presta atención a las barreras específicas a las que se enfrentan los inmigrantes y los refugiados.</a:t>
            </a:r>
            <a:endParaRPr lang="en-US" dirty="0"/>
          </a:p>
        </p:txBody>
      </p:sp>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18"/>
          </p:nvPr>
        </p:nvSpPr>
        <p:spPr>
          <a:xfrm>
            <a:off x="447065" y="309492"/>
            <a:ext cx="11097969" cy="1039248"/>
          </a:xfrm>
        </p:spPr>
        <p:txBody>
          <a:bodyPr>
            <a:normAutofit fontScale="92500" lnSpcReduction="10000"/>
          </a:bodyPr>
          <a:lstStyle/>
          <a:p>
            <a:r>
              <a:rPr lang="es-ES" sz="3200" dirty="0"/>
              <a:t>KONEIXO: Formación de migrantes y refugiados para convertirse en </a:t>
            </a:r>
          </a:p>
          <a:p>
            <a:r>
              <a:rPr lang="es-ES" sz="3200" dirty="0"/>
              <a:t>profesionales digitales</a:t>
            </a:r>
            <a:endParaRPr lang="en-IE" sz="3200" dirty="0">
              <a:solidFill>
                <a:srgbClr val="F9A169"/>
              </a:solidFill>
            </a:endParaRPr>
          </a:p>
        </p:txBody>
      </p:sp>
    </p:spTree>
    <p:extLst>
      <p:ext uri="{BB962C8B-B14F-4D97-AF65-F5344CB8AC3E}">
        <p14:creationId xmlns:p14="http://schemas.microsoft.com/office/powerpoint/2010/main" val="3093648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6"/>
          </p:nvPr>
        </p:nvSpPr>
        <p:spPr>
          <a:xfrm>
            <a:off x="447065" y="1468202"/>
            <a:ext cx="11102510" cy="4660015"/>
          </a:xfrm>
        </p:spPr>
        <p:txBody>
          <a:bodyPr>
            <a:normAutofit/>
          </a:bodyPr>
          <a:lstStyle/>
          <a:p>
            <a:pPr marL="342900" indent="-342900">
              <a:buFont typeface="Arial" panose="020B0604020202020204" pitchFamily="34" charset="0"/>
              <a:buChar char="•"/>
            </a:pPr>
            <a:r>
              <a:rPr lang="es-ES" dirty="0"/>
              <a:t>Si se crea un programa de formación/habilidades digitales, hay que intentar aprovechar las oportunidades de un enfoque de aprendizaje mixto, es decir, combinar la formación presencial con actividades participativas de aprendizaje electrónico.</a:t>
            </a:r>
          </a:p>
          <a:p>
            <a:pPr marL="342900" indent="-342900">
              <a:buFont typeface="Arial" panose="020B0604020202020204" pitchFamily="34" charset="0"/>
              <a:buChar char="•"/>
            </a:pPr>
            <a:r>
              <a:rPr lang="es-ES" dirty="0"/>
              <a:t>Adoptar competencias blandas basadas en estudios de casos disponibles. Aprender de los demás compensa la falta de nuestras propias experiencias personales y nos permite conectar mucho mejor con los demás</a:t>
            </a:r>
          </a:p>
          <a:p>
            <a:pPr marL="342900" indent="-342900">
              <a:buFont typeface="Arial" panose="020B0604020202020204" pitchFamily="34" charset="0"/>
              <a:buChar char="•"/>
            </a:pPr>
            <a:r>
              <a:rPr lang="es-ES" dirty="0"/>
              <a:t>Fomentar las oportunidades de creación de redes</a:t>
            </a:r>
          </a:p>
          <a:p>
            <a:pPr marL="342900" indent="-342900">
              <a:buFont typeface="Arial" panose="020B0604020202020204" pitchFamily="34" charset="0"/>
              <a:buChar char="•"/>
            </a:pPr>
            <a:r>
              <a:rPr lang="es-ES" dirty="0"/>
              <a:t>Intenta pensar en tu trayectoria profesional con antelación y crea una estrategia sobre cómo crear oportunidades que faciliten ese camino.</a:t>
            </a:r>
          </a:p>
          <a:p>
            <a:pPr marL="342900" indent="-342900">
              <a:buFont typeface="Arial" panose="020B0604020202020204" pitchFamily="34" charset="0"/>
              <a:buChar char="•"/>
            </a:pPr>
            <a:r>
              <a:rPr lang="es-ES" dirty="0"/>
              <a:t>Busca oportunidades de integración e inclusión social, ayudándote a ti mismo y a los demás en el proceso.</a:t>
            </a:r>
            <a:endParaRPr lang="en-GB" dirty="0"/>
          </a:p>
        </p:txBody>
      </p:sp>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18"/>
          </p:nvPr>
        </p:nvSpPr>
        <p:spPr>
          <a:xfrm>
            <a:off x="447065" y="309492"/>
            <a:ext cx="11097969" cy="594969"/>
          </a:xfrm>
        </p:spPr>
        <p:txBody>
          <a:bodyPr>
            <a:normAutofit/>
          </a:bodyPr>
          <a:lstStyle/>
          <a:p>
            <a:r>
              <a:rPr lang="es-ES" sz="3200" dirty="0">
                <a:solidFill>
                  <a:srgbClr val="F9A169"/>
                </a:solidFill>
              </a:rPr>
              <a:t>Qué hay que conservar del enfoque de </a:t>
            </a:r>
            <a:r>
              <a:rPr lang="es-ES" sz="3200" dirty="0" err="1">
                <a:solidFill>
                  <a:srgbClr val="F9A169"/>
                </a:solidFill>
              </a:rPr>
              <a:t>Konexio</a:t>
            </a:r>
            <a:r>
              <a:rPr lang="es-ES" sz="3200" dirty="0">
                <a:solidFill>
                  <a:srgbClr val="F9A169"/>
                </a:solidFill>
              </a:rPr>
              <a:t>?</a:t>
            </a:r>
            <a:endParaRPr lang="en-IE" sz="3200" dirty="0">
              <a:solidFill>
                <a:srgbClr val="F9A169"/>
              </a:solidFill>
            </a:endParaRPr>
          </a:p>
        </p:txBody>
      </p:sp>
    </p:spTree>
    <p:extLst>
      <p:ext uri="{BB962C8B-B14F-4D97-AF65-F5344CB8AC3E}">
        <p14:creationId xmlns:p14="http://schemas.microsoft.com/office/powerpoint/2010/main" val="3422949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6"/>
          </p:nvPr>
        </p:nvSpPr>
        <p:spPr>
          <a:xfrm>
            <a:off x="171781" y="1201347"/>
            <a:ext cx="11102510" cy="5053548"/>
          </a:xfrm>
        </p:spPr>
        <p:txBody>
          <a:bodyPr>
            <a:normAutofit fontScale="92500" lnSpcReduction="20000"/>
          </a:bodyPr>
          <a:lstStyle/>
          <a:p>
            <a:r>
              <a:rPr lang="es-ES" sz="2800" dirty="0"/>
              <a:t>Consulta los siguientes recursos para encontrar respuestas a cualquier pregunta que puedas tener sobre la ausencia de código y la programación regular:</a:t>
            </a:r>
          </a:p>
          <a:p>
            <a:r>
              <a:rPr lang="es-ES" sz="2800" b="1" dirty="0"/>
              <a:t>YouTube</a:t>
            </a:r>
            <a:r>
              <a:rPr lang="es-ES" sz="2800" dirty="0"/>
              <a:t>:</a:t>
            </a:r>
          </a:p>
          <a:p>
            <a:r>
              <a:rPr lang="es-ES" sz="2800" dirty="0" err="1">
                <a:solidFill>
                  <a:srgbClr val="F9A169"/>
                </a:solidFill>
                <a:hlinkClick r:id="rId2">
                  <a:extLst>
                    <a:ext uri="{A12FA001-AC4F-418D-AE19-62706E023703}">
                      <ahyp:hlinkClr xmlns:ahyp="http://schemas.microsoft.com/office/drawing/2018/hyperlinkcolor" val="tx"/>
                    </a:ext>
                  </a:extLst>
                </a:hlinkClick>
              </a:rPr>
              <a:t>Thenewboston</a:t>
            </a:r>
            <a:r>
              <a:rPr lang="es-ES" sz="2800" dirty="0">
                <a:solidFill>
                  <a:srgbClr val="F9A169"/>
                </a:solidFill>
              </a:rPr>
              <a:t> </a:t>
            </a:r>
            <a:r>
              <a:rPr lang="es-ES" sz="2800" dirty="0"/>
              <a:t>- Node.js, Angular, Java, C, y más </a:t>
            </a:r>
          </a:p>
          <a:p>
            <a:r>
              <a:rPr lang="es-ES" sz="2800" dirty="0">
                <a:solidFill>
                  <a:srgbClr val="F9A169"/>
                </a:solidFill>
                <a:hlinkClick r:id="rId3">
                  <a:extLst>
                    <a:ext uri="{A12FA001-AC4F-418D-AE19-62706E023703}">
                      <ahyp:hlinkClr xmlns:ahyp="http://schemas.microsoft.com/office/drawing/2018/hyperlinkcolor" val="tx"/>
                    </a:ext>
                  </a:extLst>
                </a:hlinkClick>
              </a:rPr>
              <a:t>Derek Banas </a:t>
            </a:r>
            <a:r>
              <a:rPr lang="es-ES" sz="2800" dirty="0"/>
              <a:t>- C#, Python C++, y más </a:t>
            </a:r>
          </a:p>
          <a:p>
            <a:r>
              <a:rPr lang="es-ES" sz="2800" dirty="0" err="1">
                <a:solidFill>
                  <a:srgbClr val="F9A169"/>
                </a:solidFill>
                <a:hlinkClick r:id="rId4">
                  <a:extLst>
                    <a:ext uri="{A12FA001-AC4F-418D-AE19-62706E023703}">
                      <ahyp:hlinkClr xmlns:ahyp="http://schemas.microsoft.com/office/drawing/2018/hyperlinkcolor" val="tx"/>
                    </a:ext>
                  </a:extLst>
                </a:hlinkClick>
              </a:rPr>
              <a:t>DevTips</a:t>
            </a:r>
            <a:r>
              <a:rPr lang="es-ES" sz="2800" dirty="0">
                <a:solidFill>
                  <a:srgbClr val="F9A169"/>
                </a:solidFill>
                <a:hlinkClick r:id="rId4">
                  <a:extLst>
                    <a:ext uri="{A12FA001-AC4F-418D-AE19-62706E023703}">
                      <ahyp:hlinkClr xmlns:ahyp="http://schemas.microsoft.com/office/drawing/2018/hyperlinkcolor" val="tx"/>
                    </a:ext>
                  </a:extLst>
                </a:hlinkClick>
              </a:rPr>
              <a:t> </a:t>
            </a:r>
            <a:r>
              <a:rPr lang="es-ES" sz="2800" dirty="0"/>
              <a:t>- Diseño, consejos generales, grandes explicaciones de CSS, y más </a:t>
            </a:r>
          </a:p>
          <a:p>
            <a:endParaRPr lang="es-ES" sz="2800" dirty="0"/>
          </a:p>
          <a:p>
            <a:r>
              <a:rPr lang="es-ES" sz="2800" dirty="0"/>
              <a:t>Sitios y comunidades:</a:t>
            </a:r>
          </a:p>
          <a:p>
            <a:r>
              <a:rPr lang="es-ES" sz="2800" dirty="0" err="1">
                <a:solidFill>
                  <a:srgbClr val="F9A169"/>
                </a:solidFill>
                <a:hlinkClick r:id="rId5">
                  <a:extLst>
                    <a:ext uri="{A12FA001-AC4F-418D-AE19-62706E023703}">
                      <ahyp:hlinkClr xmlns:ahyp="http://schemas.microsoft.com/office/drawing/2018/hyperlinkcolor" val="tx"/>
                    </a:ext>
                  </a:extLst>
                </a:hlinkClick>
              </a:rPr>
              <a:t>Quora</a:t>
            </a:r>
            <a:endParaRPr lang="es-ES" sz="2800" dirty="0">
              <a:solidFill>
                <a:srgbClr val="F9A169"/>
              </a:solidFill>
            </a:endParaRPr>
          </a:p>
          <a:p>
            <a:r>
              <a:rPr lang="es-ES" sz="2800" dirty="0">
                <a:solidFill>
                  <a:srgbClr val="F9A169"/>
                </a:solidFill>
                <a:hlinkClick r:id="rId6">
                  <a:extLst>
                    <a:ext uri="{A12FA001-AC4F-418D-AE19-62706E023703}">
                      <ahyp:hlinkClr xmlns:ahyp="http://schemas.microsoft.com/office/drawing/2018/hyperlinkcolor" val="tx"/>
                    </a:ext>
                  </a:extLst>
                </a:hlinkClick>
              </a:rPr>
              <a:t>Reddit</a:t>
            </a:r>
            <a:endParaRPr lang="es-ES" sz="2800" dirty="0">
              <a:solidFill>
                <a:srgbClr val="F9A169"/>
              </a:solidFill>
            </a:endParaRPr>
          </a:p>
          <a:p>
            <a:r>
              <a:rPr lang="es-ES" sz="2800" dirty="0" err="1">
                <a:solidFill>
                  <a:srgbClr val="F9A169"/>
                </a:solidFill>
                <a:hlinkClick r:id="rId7">
                  <a:extLst>
                    <a:ext uri="{A12FA001-AC4F-418D-AE19-62706E023703}">
                      <ahyp:hlinkClr xmlns:ahyp="http://schemas.microsoft.com/office/drawing/2018/hyperlinkcolor" val="tx"/>
                    </a:ext>
                  </a:extLst>
                </a:hlinkClick>
              </a:rPr>
              <a:t>StackExchange</a:t>
            </a:r>
            <a:endParaRPr lang="es-ES" sz="2800" dirty="0">
              <a:solidFill>
                <a:srgbClr val="F9A169"/>
              </a:solidFill>
            </a:endParaRPr>
          </a:p>
          <a:p>
            <a:r>
              <a:rPr lang="es-ES" sz="2800" dirty="0" err="1">
                <a:solidFill>
                  <a:srgbClr val="F9A169"/>
                </a:solidFill>
                <a:hlinkClick r:id="rId8"/>
              </a:rPr>
              <a:t>CodeProject</a:t>
            </a:r>
            <a:endParaRPr lang="en-US" sz="2800" dirty="0">
              <a:solidFill>
                <a:srgbClr val="F9A169"/>
              </a:solidFill>
            </a:endParaRPr>
          </a:p>
        </p:txBody>
      </p:sp>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18"/>
          </p:nvPr>
        </p:nvSpPr>
        <p:spPr>
          <a:xfrm>
            <a:off x="447065" y="309491"/>
            <a:ext cx="11097969" cy="696349"/>
          </a:xfrm>
        </p:spPr>
        <p:txBody>
          <a:bodyPr>
            <a:normAutofit/>
          </a:bodyPr>
          <a:lstStyle/>
          <a:p>
            <a:r>
              <a:rPr lang="es-ES" sz="3200" dirty="0"/>
              <a:t>Recursos finales para la programación</a:t>
            </a:r>
            <a:endParaRPr lang="en-IE" sz="3200" dirty="0">
              <a:solidFill>
                <a:srgbClr val="F9A169"/>
              </a:solidFill>
            </a:endParaRPr>
          </a:p>
        </p:txBody>
      </p:sp>
    </p:spTree>
    <p:extLst>
      <p:ext uri="{BB962C8B-B14F-4D97-AF65-F5344CB8AC3E}">
        <p14:creationId xmlns:p14="http://schemas.microsoft.com/office/powerpoint/2010/main" val="2258847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A255C9-FEE2-0E4C-8109-43731FA45918}"/>
              </a:ext>
            </a:extLst>
          </p:cNvPr>
          <p:cNvSpPr>
            <a:spLocks noGrp="1"/>
          </p:cNvSpPr>
          <p:nvPr>
            <p:ph type="body" sz="quarter" idx="15"/>
          </p:nvPr>
        </p:nvSpPr>
        <p:spPr>
          <a:xfrm>
            <a:off x="5737860" y="1040131"/>
            <a:ext cx="6454139" cy="5022740"/>
          </a:xfrm>
        </p:spPr>
        <p:txBody>
          <a:bodyPr>
            <a:normAutofit/>
          </a:bodyPr>
          <a:lstStyle/>
          <a:p>
            <a:r>
              <a:rPr lang="es-ES" sz="2200" dirty="0"/>
              <a:t>Gracias por leer el Módulo 3, y esperamos que lo haya disfrutado y haya aprendido alguna información útil.</a:t>
            </a:r>
          </a:p>
          <a:p>
            <a:r>
              <a:rPr lang="es-ES" sz="2200" dirty="0"/>
              <a:t>El módulo 4 de los REA de </a:t>
            </a:r>
            <a:r>
              <a:rPr lang="es-ES" sz="2200" dirty="0" err="1"/>
              <a:t>Teach</a:t>
            </a:r>
            <a:r>
              <a:rPr lang="es-ES" sz="2200" dirty="0"/>
              <a:t> Digital se titula </a:t>
            </a:r>
            <a:r>
              <a:rPr lang="es-ES" sz="2200" b="1" dirty="0"/>
              <a:t>"Seguridad digital"</a:t>
            </a:r>
            <a:r>
              <a:rPr lang="es-ES" sz="2200" dirty="0"/>
              <a:t>. Aquí encontrarás más información sobre los siguientes temas:</a:t>
            </a:r>
          </a:p>
          <a:p>
            <a:endParaRPr lang="es-ES" sz="2200" dirty="0"/>
          </a:p>
          <a:p>
            <a:r>
              <a:rPr lang="es-ES" sz="2200" b="1" dirty="0"/>
              <a:t>Tema 1: Proteger los datos personales y la privacidad</a:t>
            </a:r>
          </a:p>
          <a:p>
            <a:r>
              <a:rPr lang="es-ES" sz="2200" b="1" dirty="0"/>
              <a:t>Tema 2: Protección de la salud y el bienestar</a:t>
            </a:r>
          </a:p>
          <a:p>
            <a:r>
              <a:rPr lang="es-ES" sz="2200" b="1" dirty="0"/>
              <a:t>Tema 3: Protección de los dispositivos</a:t>
            </a:r>
          </a:p>
          <a:p>
            <a:r>
              <a:rPr lang="es-ES" sz="2200" b="1" dirty="0"/>
              <a:t>Tema 4: Protección del medio ambiente</a:t>
            </a:r>
            <a:endParaRPr lang="en-RU" b="1" dirty="0"/>
          </a:p>
        </p:txBody>
      </p:sp>
      <p:sp>
        <p:nvSpPr>
          <p:cNvPr id="5" name="Text Placeholder 4">
            <a:extLst>
              <a:ext uri="{FF2B5EF4-FFF2-40B4-BE49-F238E27FC236}">
                <a16:creationId xmlns:a16="http://schemas.microsoft.com/office/drawing/2014/main" id="{DF9116DE-DFFF-7E45-95B7-F194DC3D9E56}"/>
              </a:ext>
            </a:extLst>
          </p:cNvPr>
          <p:cNvSpPr>
            <a:spLocks noGrp="1"/>
          </p:cNvSpPr>
          <p:nvPr>
            <p:ph type="body" sz="quarter" idx="18"/>
          </p:nvPr>
        </p:nvSpPr>
        <p:spPr>
          <a:xfrm>
            <a:off x="5934541" y="237382"/>
            <a:ext cx="4642930" cy="697353"/>
          </a:xfrm>
        </p:spPr>
        <p:txBody>
          <a:bodyPr/>
          <a:lstStyle/>
          <a:p>
            <a:r>
              <a:rPr lang="en-IE" sz="4800" dirty="0"/>
              <a:t>Fin del </a:t>
            </a:r>
            <a:r>
              <a:rPr lang="en-IE" sz="4800" dirty="0" err="1"/>
              <a:t>módulo</a:t>
            </a:r>
            <a:r>
              <a:rPr lang="en-IE" sz="4800" dirty="0"/>
              <a:t> 3</a:t>
            </a:r>
            <a:endParaRPr lang="en-RU" sz="4800" dirty="0"/>
          </a:p>
        </p:txBody>
      </p:sp>
      <p:pic>
        <p:nvPicPr>
          <p:cNvPr id="9" name="Picture 8">
            <a:extLst>
              <a:ext uri="{FF2B5EF4-FFF2-40B4-BE49-F238E27FC236}">
                <a16:creationId xmlns:a16="http://schemas.microsoft.com/office/drawing/2014/main" id="{1FDBFF01-D5B6-8434-0008-AD825E1597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165" y="3944058"/>
            <a:ext cx="3369019" cy="2490321"/>
          </a:xfrm>
          <a:prstGeom prst="rect">
            <a:avLst/>
          </a:prstGeom>
        </p:spPr>
      </p:pic>
    </p:spTree>
    <p:extLst>
      <p:ext uri="{BB962C8B-B14F-4D97-AF65-F5344CB8AC3E}">
        <p14:creationId xmlns:p14="http://schemas.microsoft.com/office/powerpoint/2010/main" val="178870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447067" y="1173788"/>
            <a:ext cx="5735072" cy="4510423"/>
          </a:xfrm>
        </p:spPr>
        <p:txBody>
          <a:bodyPr/>
          <a:lstStyle/>
          <a:p>
            <a:r>
              <a:rPr lang="es-ES" dirty="0"/>
              <a:t>Hay muchos tipos diferentes de contenidos digitales que serán relevantes para ti, especialmente cuando busques empleo. Ahora examinaremos dos tipos principales de creación de contenidos digitales que pueden ayudarte a ser más empleable y a desarrollar tus habilidades:</a:t>
            </a:r>
          </a:p>
          <a:p>
            <a:endParaRPr lang="en-IE" dirty="0"/>
          </a:p>
          <a:p>
            <a:pPr marL="457200" indent="-457200">
              <a:buFont typeface="+mj-lt"/>
              <a:buAutoNum type="arabicPeriod"/>
            </a:pPr>
            <a:r>
              <a:rPr lang="en-IE" b="1" dirty="0" err="1"/>
              <a:t>Creación</a:t>
            </a:r>
            <a:r>
              <a:rPr lang="en-IE" b="1" dirty="0"/>
              <a:t> de un blog</a:t>
            </a:r>
          </a:p>
          <a:p>
            <a:pPr marL="457200" indent="-457200">
              <a:buFont typeface="+mj-lt"/>
              <a:buAutoNum type="arabicPeriod"/>
            </a:pPr>
            <a:r>
              <a:rPr lang="en-IE" b="1" dirty="0"/>
              <a:t>Desarrollo y </a:t>
            </a:r>
            <a:r>
              <a:rPr lang="en-IE" b="1" dirty="0" err="1"/>
              <a:t>diseño</a:t>
            </a:r>
            <a:r>
              <a:rPr lang="en-IE" b="1" dirty="0"/>
              <a:t> de </a:t>
            </a:r>
            <a:r>
              <a:rPr lang="en-IE" b="1" dirty="0" err="1"/>
              <a:t>infografías</a:t>
            </a:r>
            <a:endParaRPr lang="en-IE" b="1" dirty="0"/>
          </a:p>
          <a:p>
            <a:pPr marL="457200" indent="-457200">
              <a:buFont typeface="+mj-lt"/>
              <a:buAutoNum type="arabicPeriod"/>
            </a:pPr>
            <a:r>
              <a:rPr lang="en-IE" b="1" dirty="0" err="1"/>
              <a:t>Creación</a:t>
            </a:r>
            <a:r>
              <a:rPr lang="en-IE" b="1" dirty="0"/>
              <a:t> de </a:t>
            </a:r>
            <a:r>
              <a:rPr lang="en-IE" b="1" dirty="0" err="1"/>
              <a:t>Vídeos</a:t>
            </a:r>
            <a:endParaRPr lang="en-IE" b="1" dirty="0"/>
          </a:p>
          <a:p>
            <a:pPr marL="457200" indent="-457200">
              <a:buFont typeface="+mj-lt"/>
              <a:buAutoNum type="arabicPeriod"/>
            </a:pPr>
            <a:endParaRPr lang="en-IE" b="1" dirty="0"/>
          </a:p>
          <a:p>
            <a:endParaRPr lang="en-IE" dirty="0"/>
          </a:p>
          <a:p>
            <a:endParaRPr lang="en-IE" dirty="0"/>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2"/>
            <a:ext cx="5648934" cy="893144"/>
          </a:xfrm>
        </p:spPr>
        <p:txBody>
          <a:bodyPr>
            <a:normAutofit fontScale="92500"/>
          </a:bodyPr>
          <a:lstStyle/>
          <a:p>
            <a:r>
              <a:rPr lang="en-IE" dirty="0" err="1"/>
              <a:t>Tipos</a:t>
            </a:r>
            <a:r>
              <a:rPr lang="en-IE" dirty="0"/>
              <a:t> de </a:t>
            </a:r>
            <a:r>
              <a:rPr lang="en-IE" dirty="0" err="1"/>
              <a:t>Contenidos</a:t>
            </a:r>
            <a:r>
              <a:rPr lang="en-IE" dirty="0"/>
              <a:t> </a:t>
            </a:r>
            <a:r>
              <a:rPr lang="en-IE" dirty="0" err="1"/>
              <a:t>Digitales</a:t>
            </a:r>
            <a:endParaRPr lang="en-RU" dirty="0"/>
          </a:p>
        </p:txBody>
      </p:sp>
      <p:pic>
        <p:nvPicPr>
          <p:cNvPr id="6" name="Picture Placeholder 5">
            <a:extLst>
              <a:ext uri="{FF2B5EF4-FFF2-40B4-BE49-F238E27FC236}">
                <a16:creationId xmlns:a16="http://schemas.microsoft.com/office/drawing/2014/main" id="{270D35FF-D875-F74B-88BC-8D47F3F3512A}"/>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408392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447065" y="1036617"/>
            <a:ext cx="11768666" cy="4038015"/>
          </a:xfrm>
        </p:spPr>
        <p:txBody>
          <a:bodyPr/>
          <a:lstStyle/>
          <a:p>
            <a:r>
              <a:rPr lang="es-ES" sz="2400" dirty="0"/>
              <a:t>Un blog es una plataforma online en la que se escriben entradas sobre temas que interesan. Muchas personas utilizan los blogs como una forma de diario en el que hablan de su vida cotidiana. Otras personas utilizan los blogs como una forma de comercializar un producto o servicio que tienen. Escribir en un blog puede ser una forma fantástica de establecer contactos, mostrar las habilidades o la información que se conoce y crear una audiencia y unos seguidores leales que pueden utilizarse para generar negocios en el futuro.</a:t>
            </a:r>
          </a:p>
          <a:p>
            <a:r>
              <a:rPr lang="es-ES" sz="2400" dirty="0"/>
              <a:t>Hay dos formas principales de bloguear. Una es publicar en un sitio web específico o en una plataforma de medios sociales. La otra es grabarse a sí mismo hablando de algo, lo que suele llamarse "</a:t>
            </a:r>
            <a:r>
              <a:rPr lang="es-ES" sz="2400" dirty="0" err="1"/>
              <a:t>Vlogging</a:t>
            </a:r>
            <a:r>
              <a:rPr lang="es-ES" sz="2400" dirty="0"/>
              <a:t>" (que significa video </a:t>
            </a:r>
            <a:r>
              <a:rPr lang="es-ES" sz="2400" dirty="0" err="1"/>
              <a:t>blogging</a:t>
            </a:r>
            <a:r>
              <a:rPr lang="es-ES" sz="2400" dirty="0"/>
              <a:t>).</a:t>
            </a:r>
          </a:p>
          <a:p>
            <a:r>
              <a:rPr lang="es-ES" sz="2400" dirty="0"/>
              <a:t>Hay muchas plataformas disponibles que pueden alojar tu blog. Una de las más comunes es </a:t>
            </a:r>
            <a:r>
              <a:rPr lang="es-ES" sz="2400" dirty="0" err="1">
                <a:solidFill>
                  <a:srgbClr val="F9A169"/>
                </a:solidFill>
                <a:hlinkClick r:id="rId2">
                  <a:extLst>
                    <a:ext uri="{A12FA001-AC4F-418D-AE19-62706E023703}">
                      <ahyp:hlinkClr xmlns:ahyp="http://schemas.microsoft.com/office/drawing/2018/hyperlinkcolor" val="tx"/>
                    </a:ext>
                  </a:extLst>
                </a:hlinkClick>
              </a:rPr>
              <a:t>Wordpress</a:t>
            </a:r>
            <a:r>
              <a:rPr lang="es-ES" sz="2400" dirty="0"/>
              <a:t>, que veremos con más detalle en las próximas diapositivas. También se pueden utilizar plataformas de medios sociales; </a:t>
            </a:r>
            <a:r>
              <a:rPr lang="en-IE" dirty="0">
                <a:solidFill>
                  <a:srgbClr val="F9A169"/>
                </a:solidFill>
                <a:hlinkClick r:id="rId3">
                  <a:extLst>
                    <a:ext uri="{A12FA001-AC4F-418D-AE19-62706E023703}">
                      <ahyp:hlinkClr xmlns:ahyp="http://schemas.microsoft.com/office/drawing/2018/hyperlinkcolor" val="tx"/>
                    </a:ext>
                  </a:extLst>
                </a:hlinkClick>
              </a:rPr>
              <a:t>Twitter</a:t>
            </a:r>
            <a:r>
              <a:rPr lang="es-ES" sz="2400" dirty="0"/>
              <a:t> fue concebido originalmente como una plataforma de microblogging. Prueba a utilizar </a:t>
            </a:r>
            <a:r>
              <a:rPr lang="en-IE" dirty="0">
                <a:solidFill>
                  <a:srgbClr val="F9A169"/>
                </a:solidFill>
                <a:hlinkClick r:id="rId4">
                  <a:extLst>
                    <a:ext uri="{A12FA001-AC4F-418D-AE19-62706E023703}">
                      <ahyp:hlinkClr xmlns:ahyp="http://schemas.microsoft.com/office/drawing/2018/hyperlinkcolor" val="tx"/>
                    </a:ext>
                  </a:extLst>
                </a:hlinkClick>
              </a:rPr>
              <a:t>Instagram</a:t>
            </a:r>
            <a:r>
              <a:rPr lang="es-ES" sz="2400" dirty="0"/>
              <a:t> para blogs basados en imágenes, o prueba a utilizar </a:t>
            </a:r>
            <a:r>
              <a:rPr lang="en-IE" dirty="0">
                <a:solidFill>
                  <a:srgbClr val="F9A169"/>
                </a:solidFill>
                <a:hlinkClick r:id="rId5">
                  <a:extLst>
                    <a:ext uri="{A12FA001-AC4F-418D-AE19-62706E023703}">
                      <ahyp:hlinkClr xmlns:ahyp="http://schemas.microsoft.com/office/drawing/2018/hyperlinkcolor" val="tx"/>
                    </a:ext>
                  </a:extLst>
                </a:hlinkClick>
              </a:rPr>
              <a:t>YouTube, </a:t>
            </a:r>
            <a:r>
              <a:rPr lang="en-IE" dirty="0">
                <a:solidFill>
                  <a:srgbClr val="F9A169"/>
                </a:solidFill>
                <a:hlinkClick r:id="rId6">
                  <a:extLst>
                    <a:ext uri="{A12FA001-AC4F-418D-AE19-62706E023703}">
                      <ahyp:hlinkClr xmlns:ahyp="http://schemas.microsoft.com/office/drawing/2018/hyperlinkcolor" val="tx"/>
                    </a:ext>
                  </a:extLst>
                </a:hlinkClick>
              </a:rPr>
              <a:t>Facebook</a:t>
            </a:r>
            <a:r>
              <a:rPr lang="en-IE" dirty="0"/>
              <a:t> </a:t>
            </a:r>
            <a:r>
              <a:rPr lang="es-ES" sz="2400" dirty="0"/>
              <a:t>o </a:t>
            </a:r>
            <a:r>
              <a:rPr lang="en-IE" dirty="0">
                <a:solidFill>
                  <a:srgbClr val="F9A169"/>
                </a:solidFill>
                <a:hlinkClick r:id="rId7">
                  <a:extLst>
                    <a:ext uri="{A12FA001-AC4F-418D-AE19-62706E023703}">
                      <ahyp:hlinkClr xmlns:ahyp="http://schemas.microsoft.com/office/drawing/2018/hyperlinkcolor" val="tx"/>
                    </a:ext>
                  </a:extLst>
                </a:hlinkClick>
              </a:rPr>
              <a:t>TikTok</a:t>
            </a:r>
            <a:r>
              <a:rPr lang="es-ES" sz="2400" dirty="0"/>
              <a:t> para un blog basado en vídeos. Nos centraremos en el contenido de vídeo más adelante en este tema.</a:t>
            </a:r>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447065" y="374957"/>
            <a:ext cx="11097969" cy="609018"/>
          </a:xfrm>
        </p:spPr>
        <p:txBody>
          <a:bodyPr/>
          <a:lstStyle/>
          <a:p>
            <a:r>
              <a:rPr lang="en-IE" dirty="0" err="1"/>
              <a:t>Creación</a:t>
            </a:r>
            <a:r>
              <a:rPr lang="en-IE" dirty="0"/>
              <a:t> de un Blog</a:t>
            </a:r>
            <a:endParaRPr lang="en-RU" dirty="0"/>
          </a:p>
        </p:txBody>
      </p:sp>
    </p:spTree>
    <p:extLst>
      <p:ext uri="{BB962C8B-B14F-4D97-AF65-F5344CB8AC3E}">
        <p14:creationId xmlns:p14="http://schemas.microsoft.com/office/powerpoint/2010/main" val="230480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9F14A03-6670-32F2-7B46-4A391E6D6CB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3820" r="13820"/>
          <a:stretch>
            <a:fillRect/>
          </a:stretch>
        </p:blipFill>
        <p:spPr>
          <a:xfrm>
            <a:off x="6421438" y="1073426"/>
            <a:ext cx="5770562" cy="5316537"/>
          </a:xfrm>
        </p:spPr>
      </p:pic>
      <p:sp>
        <p:nvSpPr>
          <p:cNvPr id="3" name="Text Placeholder 2">
            <a:extLst>
              <a:ext uri="{FF2B5EF4-FFF2-40B4-BE49-F238E27FC236}">
                <a16:creationId xmlns:a16="http://schemas.microsoft.com/office/drawing/2014/main" id="{DFC0EC75-0AC4-654F-89A2-6944C89965E0}"/>
              </a:ext>
            </a:extLst>
          </p:cNvPr>
          <p:cNvSpPr>
            <a:spLocks noGrp="1"/>
          </p:cNvSpPr>
          <p:nvPr>
            <p:ph type="body" sz="quarter" idx="27"/>
          </p:nvPr>
        </p:nvSpPr>
        <p:spPr>
          <a:xfrm>
            <a:off x="447067" y="1172817"/>
            <a:ext cx="5784768" cy="4739024"/>
          </a:xfrm>
        </p:spPr>
        <p:txBody>
          <a:bodyPr/>
          <a:lstStyle/>
          <a:p>
            <a:r>
              <a:rPr lang="es-ES" dirty="0" err="1">
                <a:solidFill>
                  <a:schemeClr val="tx1"/>
                </a:solidFill>
              </a:rPr>
              <a:t>Wordpress</a:t>
            </a:r>
            <a:r>
              <a:rPr lang="es-ES" dirty="0">
                <a:solidFill>
                  <a:schemeClr val="tx1"/>
                </a:solidFill>
              </a:rPr>
              <a:t> es la mayor plataforma de blogs, y la versión más básica es de uso gratuito. </a:t>
            </a:r>
            <a:r>
              <a:rPr lang="es-ES" dirty="0" err="1">
                <a:solidFill>
                  <a:schemeClr val="tx1"/>
                </a:solidFill>
              </a:rPr>
              <a:t>Wordpress</a:t>
            </a:r>
            <a:r>
              <a:rPr lang="es-ES" dirty="0">
                <a:solidFill>
                  <a:schemeClr val="tx1"/>
                </a:solidFill>
              </a:rPr>
              <a:t> cuenta con una gran variedad de </a:t>
            </a:r>
            <a:r>
              <a:rPr lang="es-ES" dirty="0" err="1">
                <a:solidFill>
                  <a:schemeClr val="tx1"/>
                </a:solidFill>
              </a:rPr>
              <a:t>plugins</a:t>
            </a:r>
            <a:r>
              <a:rPr lang="es-ES" dirty="0">
                <a:solidFill>
                  <a:schemeClr val="tx1"/>
                </a:solidFill>
              </a:rPr>
              <a:t> de terceros, lo que permite utilizarlo con muchas otras herramientas y ofrece un uso coherente entre la navegación por móvil y por ordenador.</a:t>
            </a:r>
          </a:p>
          <a:p>
            <a:r>
              <a:rPr lang="es-ES" dirty="0">
                <a:solidFill>
                  <a:schemeClr val="tx1"/>
                </a:solidFill>
              </a:rPr>
              <a:t>Los particulares y las organizaciones lo utilizan habitualmente para crear un sitio web, así como un espacio de </a:t>
            </a:r>
            <a:r>
              <a:rPr lang="es-ES" dirty="0" err="1">
                <a:solidFill>
                  <a:schemeClr val="tx1"/>
                </a:solidFill>
              </a:rPr>
              <a:t>blogging</a:t>
            </a:r>
            <a:r>
              <a:rPr lang="es-ES" dirty="0">
                <a:solidFill>
                  <a:schemeClr val="tx1"/>
                </a:solidFill>
              </a:rPr>
              <a:t> para la organización</a:t>
            </a:r>
            <a:r>
              <a:rPr lang="en-US" dirty="0">
                <a:solidFill>
                  <a:schemeClr val="tx1"/>
                </a:solidFill>
              </a:rPr>
              <a:t>.</a:t>
            </a:r>
          </a:p>
          <a:p>
            <a:r>
              <a:rPr lang="en-US" dirty="0">
                <a:cs typeface="Calibri"/>
              </a:rPr>
              <a:t>Web de la </a:t>
            </a:r>
            <a:r>
              <a:rPr lang="en-US" dirty="0" err="1">
                <a:cs typeface="Calibri"/>
              </a:rPr>
              <a:t>herramienta</a:t>
            </a:r>
            <a:r>
              <a:rPr lang="en-US" dirty="0">
                <a:cs typeface="Calibri"/>
              </a:rPr>
              <a:t>: </a:t>
            </a:r>
            <a:r>
              <a:rPr lang="en-US" dirty="0">
                <a:solidFill>
                  <a:srgbClr val="F9A169"/>
                </a:solidFill>
                <a:hlinkClick r:id="rId3">
                  <a:extLst>
                    <a:ext uri="{A12FA001-AC4F-418D-AE19-62706E023703}">
                      <ahyp:hlinkClr xmlns:ahyp="http://schemas.microsoft.com/office/drawing/2018/hyperlinkcolor" val="tx"/>
                    </a:ext>
                  </a:extLst>
                </a:hlinkClick>
              </a:rPr>
              <a:t>WordPress.com: </a:t>
            </a:r>
            <a:r>
              <a:rPr lang="en-US" dirty="0" err="1">
                <a:solidFill>
                  <a:srgbClr val="F9A169"/>
                </a:solidFill>
                <a:hlinkClick r:id="rId3">
                  <a:extLst>
                    <a:ext uri="{A12FA001-AC4F-418D-AE19-62706E023703}">
                      <ahyp:hlinkClr xmlns:ahyp="http://schemas.microsoft.com/office/drawing/2018/hyperlinkcolor" val="tx"/>
                    </a:ext>
                  </a:extLst>
                </a:hlinkClick>
              </a:rPr>
              <a:t>Crear</a:t>
            </a:r>
            <a:r>
              <a:rPr lang="en-US" dirty="0">
                <a:solidFill>
                  <a:srgbClr val="F9A169"/>
                </a:solidFill>
                <a:hlinkClick r:id="rId3">
                  <a:extLst>
                    <a:ext uri="{A12FA001-AC4F-418D-AE19-62706E023703}">
                      <ahyp:hlinkClr xmlns:ahyp="http://schemas.microsoft.com/office/drawing/2018/hyperlinkcolor" val="tx"/>
                    </a:ext>
                  </a:extLst>
                </a:hlinkClick>
              </a:rPr>
              <a:t> </a:t>
            </a:r>
            <a:r>
              <a:rPr lang="en-US" dirty="0" err="1">
                <a:solidFill>
                  <a:srgbClr val="F9A169"/>
                </a:solidFill>
                <a:hlinkClick r:id="rId3">
                  <a:extLst>
                    <a:ext uri="{A12FA001-AC4F-418D-AE19-62706E023703}">
                      <ahyp:hlinkClr xmlns:ahyp="http://schemas.microsoft.com/office/drawing/2018/hyperlinkcolor" val="tx"/>
                    </a:ext>
                  </a:extLst>
                </a:hlinkClick>
              </a:rPr>
              <a:t>una</a:t>
            </a:r>
            <a:r>
              <a:rPr lang="en-US" dirty="0">
                <a:solidFill>
                  <a:srgbClr val="F9A169"/>
                </a:solidFill>
                <a:hlinkClick r:id="rId3">
                  <a:extLst>
                    <a:ext uri="{A12FA001-AC4F-418D-AE19-62706E023703}">
                      <ahyp:hlinkClr xmlns:ahyp="http://schemas.microsoft.com/office/drawing/2018/hyperlinkcolor" val="tx"/>
                    </a:ext>
                  </a:extLst>
                </a:hlinkClick>
              </a:rPr>
              <a:t> web o un Blog </a:t>
            </a:r>
            <a:r>
              <a:rPr lang="en-US" dirty="0" err="1">
                <a:solidFill>
                  <a:srgbClr val="F9A169"/>
                </a:solidFill>
                <a:hlinkClick r:id="rId3">
                  <a:extLst>
                    <a:ext uri="{A12FA001-AC4F-418D-AE19-62706E023703}">
                      <ahyp:hlinkClr xmlns:ahyp="http://schemas.microsoft.com/office/drawing/2018/hyperlinkcolor" val="tx"/>
                    </a:ext>
                  </a:extLst>
                </a:hlinkClick>
              </a:rPr>
              <a:t>gratuito</a:t>
            </a:r>
            <a:endParaRPr lang="en-US" dirty="0">
              <a:solidFill>
                <a:srgbClr val="F9A169"/>
              </a:solidFill>
              <a:cs typeface="Calibri"/>
            </a:endParaRPr>
          </a:p>
          <a:p>
            <a:endParaRPr lang="en-US" dirty="0">
              <a:solidFill>
                <a:schemeClr val="tx1"/>
              </a:solidFill>
            </a:endParaRPr>
          </a:p>
          <a:p>
            <a:endParaRPr lang="en-RU" dirty="0">
              <a:solidFill>
                <a:schemeClr val="tx1"/>
              </a:solidFill>
            </a:endParaRPr>
          </a:p>
        </p:txBody>
      </p:sp>
      <p:sp>
        <p:nvSpPr>
          <p:cNvPr id="4" name="Text Placeholder 3">
            <a:extLst>
              <a:ext uri="{FF2B5EF4-FFF2-40B4-BE49-F238E27FC236}">
                <a16:creationId xmlns:a16="http://schemas.microsoft.com/office/drawing/2014/main" id="{3EDBFC09-B9C7-894B-B17D-930881A48D69}"/>
              </a:ext>
            </a:extLst>
          </p:cNvPr>
          <p:cNvSpPr>
            <a:spLocks noGrp="1"/>
          </p:cNvSpPr>
          <p:nvPr>
            <p:ph type="body" sz="quarter" idx="18"/>
          </p:nvPr>
        </p:nvSpPr>
        <p:spPr>
          <a:xfrm>
            <a:off x="447066" y="309491"/>
            <a:ext cx="5648934" cy="763935"/>
          </a:xfrm>
        </p:spPr>
        <p:txBody>
          <a:bodyPr>
            <a:normAutofit fontScale="77500" lnSpcReduction="20000"/>
          </a:bodyPr>
          <a:lstStyle/>
          <a:p>
            <a:r>
              <a:rPr lang="en-US" dirty="0" err="1"/>
              <a:t>Creación</a:t>
            </a:r>
            <a:r>
              <a:rPr lang="en-US" dirty="0"/>
              <a:t> de un Blog </a:t>
            </a:r>
            <a:r>
              <a:rPr lang="en-US" dirty="0" err="1"/>
              <a:t>en</a:t>
            </a:r>
            <a:r>
              <a:rPr lang="en-US" dirty="0"/>
              <a:t> Wordpress</a:t>
            </a:r>
            <a:endParaRPr lang="en-RU" dirty="0"/>
          </a:p>
        </p:txBody>
      </p:sp>
      <p:pic>
        <p:nvPicPr>
          <p:cNvPr id="2" name="Picture 3" descr="Logo, company name&#10;&#10;Description automatically generated">
            <a:extLst>
              <a:ext uri="{FF2B5EF4-FFF2-40B4-BE49-F238E27FC236}">
                <a16:creationId xmlns:a16="http://schemas.microsoft.com/office/drawing/2014/main" id="{4C3A4A03-CB55-F607-4CC3-4F7D82D2D7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64830" y="-189571"/>
            <a:ext cx="3083778" cy="1416205"/>
          </a:xfrm>
          <a:prstGeom prst="rect">
            <a:avLst/>
          </a:prstGeom>
        </p:spPr>
      </p:pic>
    </p:spTree>
    <p:extLst>
      <p:ext uri="{BB962C8B-B14F-4D97-AF65-F5344CB8AC3E}">
        <p14:creationId xmlns:p14="http://schemas.microsoft.com/office/powerpoint/2010/main" val="312668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74092E-DDBA-3142-BFA3-6FF47CD5E411}"/>
              </a:ext>
            </a:extLst>
          </p:cNvPr>
          <p:cNvSpPr>
            <a:spLocks noGrp="1"/>
          </p:cNvSpPr>
          <p:nvPr>
            <p:ph type="body" sz="quarter" idx="16"/>
          </p:nvPr>
        </p:nvSpPr>
        <p:spPr/>
        <p:txBody>
          <a:bodyPr>
            <a:normAutofit/>
          </a:bodyPr>
          <a:lstStyle/>
          <a:p>
            <a:r>
              <a:rPr lang="es-ES" b="1" dirty="0"/>
              <a:t>Hay muchos beneficios de </a:t>
            </a:r>
            <a:r>
              <a:rPr lang="es-ES" b="1" dirty="0" err="1"/>
              <a:t>Wordpress</a:t>
            </a:r>
            <a:r>
              <a:rPr lang="es-ES" b="1" dirty="0"/>
              <a:t>, tales como:</a:t>
            </a:r>
          </a:p>
          <a:p>
            <a:pPr marL="342900" indent="-342900">
              <a:buFont typeface="Arial" panose="020B0604020202020204" pitchFamily="34" charset="0"/>
              <a:buChar char="•"/>
            </a:pPr>
            <a:r>
              <a:rPr lang="es-ES" dirty="0"/>
              <a:t>Es muy fácil de usar. Puede organizar y crear contenidos sin necesidad de tener conocimientos previos de gestión de sitios web.</a:t>
            </a:r>
          </a:p>
          <a:p>
            <a:pPr marL="342900" indent="-342900">
              <a:buFont typeface="Arial" panose="020B0604020202020204" pitchFamily="34" charset="0"/>
              <a:buChar char="•"/>
            </a:pPr>
            <a:r>
              <a:rPr lang="es-ES" dirty="0"/>
              <a:t>Hay muchos </a:t>
            </a:r>
            <a:r>
              <a:rPr lang="es-ES" dirty="0" err="1"/>
              <a:t>plugins</a:t>
            </a:r>
            <a:r>
              <a:rPr lang="es-ES" dirty="0"/>
              <a:t> disponibles, lo que significa que puede personalizar completamente los sitios web de </a:t>
            </a:r>
            <a:r>
              <a:rPr lang="es-ES" dirty="0" err="1"/>
              <a:t>Wordpress</a:t>
            </a:r>
            <a:r>
              <a:rPr lang="es-ES" dirty="0"/>
              <a:t>.</a:t>
            </a:r>
          </a:p>
          <a:p>
            <a:pPr marL="342900" indent="-342900">
              <a:buFont typeface="Arial" panose="020B0604020202020204" pitchFamily="34" charset="0"/>
              <a:buChar char="•"/>
            </a:pPr>
            <a:r>
              <a:rPr lang="es-ES" dirty="0"/>
              <a:t>Hay muchos temas disponibles que permiten la coherencia entre las versiones móvil y web de su sitio web.</a:t>
            </a:r>
          </a:p>
          <a:p>
            <a:r>
              <a:rPr lang="es-ES" b="1" dirty="0"/>
              <a:t>Algunas desventajas de </a:t>
            </a:r>
            <a:r>
              <a:rPr lang="es-ES" b="1" dirty="0" err="1"/>
              <a:t>Wordpress</a:t>
            </a:r>
            <a:r>
              <a:rPr lang="es-ES" b="1" dirty="0"/>
              <a:t> son:</a:t>
            </a:r>
          </a:p>
          <a:p>
            <a:pPr marL="342900" indent="-342900">
              <a:buFont typeface="Arial" panose="020B0604020202020204" pitchFamily="34" charset="0"/>
              <a:buChar char="•"/>
            </a:pPr>
            <a:r>
              <a:rPr lang="es-ES" dirty="0"/>
              <a:t>La personalización excesiva puede hacer que su sitio web se "rompa".</a:t>
            </a:r>
          </a:p>
          <a:p>
            <a:pPr marL="342900" indent="-342900">
              <a:buFont typeface="Arial" panose="020B0604020202020204" pitchFamily="34" charset="0"/>
              <a:buChar char="•"/>
            </a:pPr>
            <a:r>
              <a:rPr lang="es-ES" dirty="0"/>
              <a:t>Debido a que </a:t>
            </a:r>
            <a:r>
              <a:rPr lang="es-ES" dirty="0" err="1"/>
              <a:t>Wordpress</a:t>
            </a:r>
            <a:r>
              <a:rPr lang="es-ES" dirty="0"/>
              <a:t> es de código abierto, podría ser el objetivo de posibles piratas informáticos.</a:t>
            </a:r>
          </a:p>
          <a:p>
            <a:endParaRPr lang="en-US" dirty="0"/>
          </a:p>
          <a:p>
            <a:endParaRPr lang="en-RU" dirty="0"/>
          </a:p>
          <a:p>
            <a:endParaRPr lang="en-RU" dirty="0"/>
          </a:p>
        </p:txBody>
      </p:sp>
      <p:sp>
        <p:nvSpPr>
          <p:cNvPr id="3" name="Text Placeholder 2">
            <a:extLst>
              <a:ext uri="{FF2B5EF4-FFF2-40B4-BE49-F238E27FC236}">
                <a16:creationId xmlns:a16="http://schemas.microsoft.com/office/drawing/2014/main" id="{32EB6ED7-3A05-2C48-9A52-EA72CCCC7356}"/>
              </a:ext>
            </a:extLst>
          </p:cNvPr>
          <p:cNvSpPr>
            <a:spLocks noGrp="1"/>
          </p:cNvSpPr>
          <p:nvPr>
            <p:ph type="body" sz="quarter" idx="18"/>
          </p:nvPr>
        </p:nvSpPr>
        <p:spPr/>
        <p:txBody>
          <a:bodyPr>
            <a:normAutofit/>
          </a:bodyPr>
          <a:lstStyle/>
          <a:p>
            <a:r>
              <a:rPr lang="en-US" dirty="0"/>
              <a:t>Pros y Contras de Wordpress</a:t>
            </a:r>
          </a:p>
          <a:p>
            <a:endParaRPr lang="en-RU" dirty="0"/>
          </a:p>
        </p:txBody>
      </p:sp>
      <p:pic>
        <p:nvPicPr>
          <p:cNvPr id="6" name="Picture 3" descr="Logo, company name&#10;&#10;Description automatically generated">
            <a:extLst>
              <a:ext uri="{FF2B5EF4-FFF2-40B4-BE49-F238E27FC236}">
                <a16:creationId xmlns:a16="http://schemas.microsoft.com/office/drawing/2014/main" id="{3FD9E76F-CADA-F7FA-0751-F243803C2C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64830" y="-189571"/>
            <a:ext cx="3083778" cy="1416205"/>
          </a:xfrm>
          <a:prstGeom prst="rect">
            <a:avLst/>
          </a:prstGeom>
        </p:spPr>
      </p:pic>
    </p:spTree>
    <p:extLst>
      <p:ext uri="{BB962C8B-B14F-4D97-AF65-F5344CB8AC3E}">
        <p14:creationId xmlns:p14="http://schemas.microsoft.com/office/powerpoint/2010/main" val="3801679587"/>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E5D6652-50A6-4F01-B2F1-45B8F987AC0B}">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5913</Words>
  <Application>Microsoft Office PowerPoint</Application>
  <PresentationFormat>Widescreen</PresentationFormat>
  <Paragraphs>339</Paragraphs>
  <Slides>58</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Avenir Book</vt:lpstr>
      <vt:lpstr>Calibri</vt:lpstr>
      <vt:lpstr>Calibri Light</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161</cp:revision>
  <dcterms:created xsi:type="dcterms:W3CDTF">2019-11-20T14:08:21Z</dcterms:created>
  <dcterms:modified xsi:type="dcterms:W3CDTF">2022-11-03T16:56:02Z</dcterms:modified>
</cp:coreProperties>
</file>