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9" r:id="rId4"/>
    <p:sldId id="257" r:id="rId5"/>
    <p:sldId id="260" r:id="rId6"/>
    <p:sldId id="261" r:id="rId7"/>
    <p:sldId id="262" r:id="rId8"/>
    <p:sldId id="264" r:id="rId9"/>
    <p:sldId id="263" r:id="rId10"/>
    <p:sldId id="269" r:id="rId11"/>
    <p:sldId id="265" r:id="rId12"/>
    <p:sldId id="266" r:id="rId13"/>
    <p:sldId id="271" r:id="rId14"/>
    <p:sldId id="267" r:id="rId15"/>
    <p:sldId id="268" r:id="rId16"/>
    <p:sldId id="270" r:id="rId17"/>
    <p:sldId id="277" r:id="rId1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ec.europa.eu/migrant-integration/library-document/moocs4inclusion-catalogue-free-digital-learning-initiatives-migrant-and-refugee_en"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c.europa.eu/migrant-integration/library-document/moocs4inclusion-catalogue-free-digital-learning-initiatives-migrant-and-refugee_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9D567-41BB-4F22-A6CF-FFADF1F2FF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771B12-343E-4658-BA3F-BF8A98C43B86}">
      <dgm:prSet/>
      <dgm:spPr/>
      <dgm:t>
        <a:bodyPr/>
        <a:lstStyle/>
        <a:p>
          <a:r>
            <a:rPr lang="en-GB" b="1" dirty="0"/>
            <a:t>MOOCs4inclusion catalogue -  </a:t>
          </a:r>
          <a:r>
            <a:rPr lang="en-GB" dirty="0"/>
            <a:t>Catalogue of free digital learning initiatives for migrant and refugee inclusion</a:t>
          </a:r>
        </a:p>
        <a:p>
          <a:r>
            <a:rPr lang="en-GB"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https://ec.europa.eu/migrant-integration/library-document/moocs4inclusion-catalogue-free-digital-learning-initiatives-migrant-and-refugee_en</a:t>
          </a:r>
          <a:endParaRPr lang="en-US" dirty="0">
            <a:solidFill>
              <a:schemeClr val="bg1"/>
            </a:solidFill>
          </a:endParaRPr>
        </a:p>
      </dgm:t>
    </dgm:pt>
    <dgm:pt modelId="{A0C469B6-3214-4ABE-BA5C-A9B0F456CD9A}" type="parTrans" cxnId="{DD4A96B7-632E-49A8-A75D-3EEC0671A5A4}">
      <dgm:prSet/>
      <dgm:spPr/>
      <dgm:t>
        <a:bodyPr/>
        <a:lstStyle/>
        <a:p>
          <a:endParaRPr lang="en-US"/>
        </a:p>
      </dgm:t>
    </dgm:pt>
    <dgm:pt modelId="{A4183032-89E4-4F7E-9182-A94F3753443F}" type="sibTrans" cxnId="{DD4A96B7-632E-49A8-A75D-3EEC0671A5A4}">
      <dgm:prSet/>
      <dgm:spPr/>
      <dgm:t>
        <a:bodyPr/>
        <a:lstStyle/>
        <a:p>
          <a:endParaRPr lang="en-US"/>
        </a:p>
      </dgm:t>
    </dgm:pt>
    <dgm:pt modelId="{3FAB951F-FC93-465F-9857-86DC7BC032DF}" type="pres">
      <dgm:prSet presAssocID="{F1A9D567-41BB-4F22-A6CF-FFADF1F2FF4B}" presName="linear" presStyleCnt="0">
        <dgm:presLayoutVars>
          <dgm:animLvl val="lvl"/>
          <dgm:resizeHandles val="exact"/>
        </dgm:presLayoutVars>
      </dgm:prSet>
      <dgm:spPr/>
    </dgm:pt>
    <dgm:pt modelId="{2BED4A69-37C0-4074-A827-8767FA4ED50E}" type="pres">
      <dgm:prSet presAssocID="{AA771B12-343E-4658-BA3F-BF8A98C43B86}" presName="parentText" presStyleLbl="node1" presStyleIdx="0" presStyleCnt="1">
        <dgm:presLayoutVars>
          <dgm:chMax val="0"/>
          <dgm:bulletEnabled val="1"/>
        </dgm:presLayoutVars>
      </dgm:prSet>
      <dgm:spPr/>
    </dgm:pt>
  </dgm:ptLst>
  <dgm:cxnLst>
    <dgm:cxn modelId="{50797D1A-6656-4DAF-A4C4-0697CB6F627B}" type="presOf" srcId="{AA771B12-343E-4658-BA3F-BF8A98C43B86}" destId="{2BED4A69-37C0-4074-A827-8767FA4ED50E}" srcOrd="0" destOrd="0" presId="urn:microsoft.com/office/officeart/2005/8/layout/vList2"/>
    <dgm:cxn modelId="{F0A9B187-076A-4168-851B-47435DDF6953}" type="presOf" srcId="{F1A9D567-41BB-4F22-A6CF-FFADF1F2FF4B}" destId="{3FAB951F-FC93-465F-9857-86DC7BC032DF}" srcOrd="0" destOrd="0" presId="urn:microsoft.com/office/officeart/2005/8/layout/vList2"/>
    <dgm:cxn modelId="{DD4A96B7-632E-49A8-A75D-3EEC0671A5A4}" srcId="{F1A9D567-41BB-4F22-A6CF-FFADF1F2FF4B}" destId="{AA771B12-343E-4658-BA3F-BF8A98C43B86}" srcOrd="0" destOrd="0" parTransId="{A0C469B6-3214-4ABE-BA5C-A9B0F456CD9A}" sibTransId="{A4183032-89E4-4F7E-9182-A94F3753443F}"/>
    <dgm:cxn modelId="{6E0FD33C-BFE0-47DC-A864-F1AE823CF55C}" type="presParOf" srcId="{3FAB951F-FC93-465F-9857-86DC7BC032DF}" destId="{2BED4A69-37C0-4074-A827-8767FA4ED5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D4A69-37C0-4074-A827-8767FA4ED50E}">
      <dsp:nvSpPr>
        <dsp:cNvPr id="0" name=""/>
        <dsp:cNvSpPr/>
      </dsp:nvSpPr>
      <dsp:spPr>
        <a:xfrm>
          <a:off x="0" y="57132"/>
          <a:ext cx="6251110" cy="336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MOOCs4inclusion catalogue -  </a:t>
          </a:r>
          <a:r>
            <a:rPr lang="en-GB" sz="2400" kern="1200" dirty="0"/>
            <a:t>Catalogue of free digital learning initiatives for migrant and refugee inclusion</a:t>
          </a:r>
        </a:p>
        <a:p>
          <a:pPr marL="0" lvl="0" indent="0" algn="l" defTabSz="1066800">
            <a:lnSpc>
              <a:spcPct val="90000"/>
            </a:lnSpc>
            <a:spcBef>
              <a:spcPct val="0"/>
            </a:spcBef>
            <a:spcAft>
              <a:spcPct val="35000"/>
            </a:spcAft>
            <a:buNone/>
          </a:pPr>
          <a:r>
            <a:rPr lang="en-GB" sz="2400" u="sng"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https://ec.europa.eu/migrant-integration/library-document/moocs4inclusion-catalogue-free-digital-learning-initiatives-migrant-and-refugee_en</a:t>
          </a:r>
          <a:endParaRPr lang="en-US" sz="2400" kern="1200" dirty="0">
            <a:solidFill>
              <a:schemeClr val="bg1"/>
            </a:solidFill>
          </a:endParaRPr>
        </a:p>
      </dsp:txBody>
      <dsp:txXfrm>
        <a:off x="164490" y="221622"/>
        <a:ext cx="5922130" cy="30406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EC37-679F-747F-2C80-179479081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D504A0-B01F-BE7C-3842-B6A511D49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C90E34-AEF5-1BB1-BCBD-2B29EF072387}"/>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5" name="Footer Placeholder 4">
            <a:extLst>
              <a:ext uri="{FF2B5EF4-FFF2-40B4-BE49-F238E27FC236}">
                <a16:creationId xmlns:a16="http://schemas.microsoft.com/office/drawing/2014/main" id="{CA1F39DD-9DDC-EA7A-5774-8D60F4D44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99908-9EB2-D066-0F15-86F2FE2C4E17}"/>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292629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D1D6-430D-EFB1-789A-F5FF07F72D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7B5CFB-52EC-3D8B-E169-2839CA223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3363B-D320-7027-56AC-094AA5A78CEF}"/>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5" name="Footer Placeholder 4">
            <a:extLst>
              <a:ext uri="{FF2B5EF4-FFF2-40B4-BE49-F238E27FC236}">
                <a16:creationId xmlns:a16="http://schemas.microsoft.com/office/drawing/2014/main" id="{D90EDC59-7AAA-8FE6-1001-C888DCAA3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05CAF-B5B7-50A6-C12D-C206BC02630D}"/>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292363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C7F0B-09C3-7253-618C-A5E041A056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87374D-C3C9-1718-9C34-7DDCFBC682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115FDC-4F97-9758-ED29-09AD47A0B87D}"/>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5" name="Footer Placeholder 4">
            <a:extLst>
              <a:ext uri="{FF2B5EF4-FFF2-40B4-BE49-F238E27FC236}">
                <a16:creationId xmlns:a16="http://schemas.microsoft.com/office/drawing/2014/main" id="{39CA609E-C9F3-DD3E-1E15-43EFB875BD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A9E01-5C47-7552-61A3-D2E5229783E9}"/>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1630324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a:srcRect/>
          <a:stretch/>
        </p:blipFill>
        <p:spPr>
          <a:xfrm>
            <a:off x="3168596" y="307620"/>
            <a:ext cx="8939513" cy="5055139"/>
          </a:xfrm>
          <a:prstGeom prst="rect">
            <a:avLst/>
          </a:prstGeom>
        </p:spPr>
      </p:pic>
    </p:spTree>
    <p:extLst>
      <p:ext uri="{BB962C8B-B14F-4D97-AF65-F5344CB8AC3E}">
        <p14:creationId xmlns:p14="http://schemas.microsoft.com/office/powerpoint/2010/main" val="3966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3ED8-6423-96A5-8E2D-E52797EC9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8F359D-FF14-180F-DB98-0EDFC828D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7237D-9423-C40C-D350-AB606C677A06}"/>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5" name="Footer Placeholder 4">
            <a:extLst>
              <a:ext uri="{FF2B5EF4-FFF2-40B4-BE49-F238E27FC236}">
                <a16:creationId xmlns:a16="http://schemas.microsoft.com/office/drawing/2014/main" id="{84BCA3EE-53DB-260C-92C1-CCAF79429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9121F6-2E97-E76D-0461-FD7A2544EC3E}"/>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395299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69E0-383F-31D9-A1FE-31A51973B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8C9EAD-0ACB-E0E6-C7B1-B3199E535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6F4B69-E1A3-661C-86CB-2A6E6F512425}"/>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5" name="Footer Placeholder 4">
            <a:extLst>
              <a:ext uri="{FF2B5EF4-FFF2-40B4-BE49-F238E27FC236}">
                <a16:creationId xmlns:a16="http://schemas.microsoft.com/office/drawing/2014/main" id="{7D39C10D-A9E0-9899-2B42-9DD3A8DCE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D5ED20-6CF2-0AC4-7F9A-63C5E326D0B4}"/>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325439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6C64-5639-9DE0-F8C6-09BC14E17B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066179-FC46-B904-847C-27EED4076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37A551-63B4-D6A6-A0AA-B985C73A8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325B0E-7559-BC8E-FFFC-609178C08D3D}"/>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6" name="Footer Placeholder 5">
            <a:extLst>
              <a:ext uri="{FF2B5EF4-FFF2-40B4-BE49-F238E27FC236}">
                <a16:creationId xmlns:a16="http://schemas.microsoft.com/office/drawing/2014/main" id="{AA1DE5C0-CE84-DE0B-B19D-0B35091F4F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F49127-BAE1-ACAE-4DB9-03BFF2D86D93}"/>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154568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09CE-5420-B2E5-481C-3A2F5F804A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4B5BFB-A1C1-CB68-2811-B09766436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2B443-0BAA-CDD2-3D76-84A591AAA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41FC2C-66EE-9A5E-D4DE-1332D0E3D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454A5-71E0-8795-5E9A-7CEE2ECFB8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6F8FC2-76DD-9848-2F36-906871E137B4}"/>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8" name="Footer Placeholder 7">
            <a:extLst>
              <a:ext uri="{FF2B5EF4-FFF2-40B4-BE49-F238E27FC236}">
                <a16:creationId xmlns:a16="http://schemas.microsoft.com/office/drawing/2014/main" id="{4A204AD1-238D-EBEC-0E45-8280D69665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A2CA03-A166-3093-E0FD-698874EB8BF4}"/>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310862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7844-5AEB-9CE8-28E8-15CCC7D718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A84A12-C017-192A-9220-17A2985F4A30}"/>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4" name="Footer Placeholder 3">
            <a:extLst>
              <a:ext uri="{FF2B5EF4-FFF2-40B4-BE49-F238E27FC236}">
                <a16:creationId xmlns:a16="http://schemas.microsoft.com/office/drawing/2014/main" id="{D8F1F587-A887-EBBC-3F0A-E7400711D6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D2C44B-4D0B-8394-9303-67D47E98D872}"/>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340031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73A5E-820A-AA31-A415-433506000079}"/>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3" name="Footer Placeholder 2">
            <a:extLst>
              <a:ext uri="{FF2B5EF4-FFF2-40B4-BE49-F238E27FC236}">
                <a16:creationId xmlns:a16="http://schemas.microsoft.com/office/drawing/2014/main" id="{534BA336-EFE6-3AC6-0715-4D5F01A189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53C6C0-37FE-33AB-EA27-7CB30AA9F85F}"/>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247268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DA11-A017-7594-429A-FBD0EFF88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FF5F37-D392-3EA4-6E00-0DB8D67D8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384ADB-7696-7301-40AB-4BF67E1A1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8247A-2680-F9DD-92D0-263F49DB8DBF}"/>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6" name="Footer Placeholder 5">
            <a:extLst>
              <a:ext uri="{FF2B5EF4-FFF2-40B4-BE49-F238E27FC236}">
                <a16:creationId xmlns:a16="http://schemas.microsoft.com/office/drawing/2014/main" id="{F69522D5-7BD2-301F-240F-0A164AC00E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4CF72B-D781-D69E-E13C-B5BDE1978C56}"/>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410954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38A0-9962-1B3C-8E3B-0D5B56076F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7059D7-A007-FC57-AE40-72522F8BD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D4D395-6348-3CB2-9E94-AEF20B15D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27226-6CEA-16AF-E262-EB51AF5C1D76}"/>
              </a:ext>
            </a:extLst>
          </p:cNvPr>
          <p:cNvSpPr>
            <a:spLocks noGrp="1"/>
          </p:cNvSpPr>
          <p:nvPr>
            <p:ph type="dt" sz="half" idx="10"/>
          </p:nvPr>
        </p:nvSpPr>
        <p:spPr/>
        <p:txBody>
          <a:bodyPr/>
          <a:lstStyle/>
          <a:p>
            <a:fld id="{203AE960-02EF-4E4A-B192-19F4E254D99D}" type="datetimeFigureOut">
              <a:rPr lang="en-GB" smtClean="0"/>
              <a:t>18/06/2022</a:t>
            </a:fld>
            <a:endParaRPr lang="en-GB"/>
          </a:p>
        </p:txBody>
      </p:sp>
      <p:sp>
        <p:nvSpPr>
          <p:cNvPr id="6" name="Footer Placeholder 5">
            <a:extLst>
              <a:ext uri="{FF2B5EF4-FFF2-40B4-BE49-F238E27FC236}">
                <a16:creationId xmlns:a16="http://schemas.microsoft.com/office/drawing/2014/main" id="{AAB5E11B-4F6B-016A-75CF-CD1CE300B3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7761B3-79D0-13AE-CD41-AB9859294154}"/>
              </a:ext>
            </a:extLst>
          </p:cNvPr>
          <p:cNvSpPr>
            <a:spLocks noGrp="1"/>
          </p:cNvSpPr>
          <p:nvPr>
            <p:ph type="sldNum" sz="quarter" idx="12"/>
          </p:nvPr>
        </p:nvSpPr>
        <p:spPr/>
        <p:txBody>
          <a:bodyPr/>
          <a:lstStyle/>
          <a:p>
            <a:fld id="{74BBD08D-85E6-42F1-8E65-A7A44FE3D90D}" type="slidenum">
              <a:rPr lang="en-GB" smtClean="0"/>
              <a:t>‹#›</a:t>
            </a:fld>
            <a:endParaRPr lang="en-GB"/>
          </a:p>
        </p:txBody>
      </p:sp>
    </p:spTree>
    <p:extLst>
      <p:ext uri="{BB962C8B-B14F-4D97-AF65-F5344CB8AC3E}">
        <p14:creationId xmlns:p14="http://schemas.microsoft.com/office/powerpoint/2010/main" val="191275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A9E4E-9859-FD1A-4C0F-D53B97D84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A0AB33-EA50-C0E7-ECB9-CFDE1A9CBD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2C4D0-FA2E-1BBE-BFD5-7EC36F7A6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AE960-02EF-4E4A-B192-19F4E254D99D}" type="datetimeFigureOut">
              <a:rPr lang="en-GB" smtClean="0"/>
              <a:t>18/06/2022</a:t>
            </a:fld>
            <a:endParaRPr lang="en-GB"/>
          </a:p>
        </p:txBody>
      </p:sp>
      <p:sp>
        <p:nvSpPr>
          <p:cNvPr id="5" name="Footer Placeholder 4">
            <a:extLst>
              <a:ext uri="{FF2B5EF4-FFF2-40B4-BE49-F238E27FC236}">
                <a16:creationId xmlns:a16="http://schemas.microsoft.com/office/drawing/2014/main" id="{272CCFF8-1136-0804-A2C9-E4CAF9403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8C9ABA-55C0-C188-431A-56BCBCB92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BD08D-85E6-42F1-8E65-A7A44FE3D90D}" type="slidenum">
              <a:rPr lang="en-GB" smtClean="0"/>
              <a:t>‹#›</a:t>
            </a:fld>
            <a:endParaRPr lang="en-GB"/>
          </a:p>
        </p:txBody>
      </p:sp>
    </p:spTree>
    <p:extLst>
      <p:ext uri="{BB962C8B-B14F-4D97-AF65-F5344CB8AC3E}">
        <p14:creationId xmlns:p14="http://schemas.microsoft.com/office/powerpoint/2010/main" val="133562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t.me/safeabroad_bot" TargetMode="External"/><Relationship Id="rId2" Type="http://schemas.openxmlformats.org/officeDocument/2006/relationships/hyperlink" Target="https://web.telegram.org/"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mindmeist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yn.gitbook.io/diy-online-safety/english" TargetMode="External"/><Relationship Id="rId2" Type="http://schemas.openxmlformats.org/officeDocument/2006/relationships/hyperlink" Target="https://www.chayn.co/"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firstdraft-toolkit.glideapp.io/"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DRtdWrdFeok"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et.jit.si/"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Help:Pronunciation_respelling_key" TargetMode="External"/><Relationship Id="rId3" Type="http://schemas.openxmlformats.org/officeDocument/2006/relationships/hyperlink" Target="https://www.duolingo.com/" TargetMode="External"/><Relationship Id="rId7" Type="http://schemas.openxmlformats.org/officeDocument/2006/relationships/hyperlink" Target="https://en.wikipedia.org/wiki/Help:IPA/English"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en.wikipedia.org/wiki/Spaced_repetition" TargetMode="External"/><Relationship Id="rId5" Type="http://schemas.openxmlformats.org/officeDocument/2006/relationships/hyperlink" Target="https://en.wikipedia.org/wiki/Grammar" TargetMode="External"/><Relationship Id="rId4" Type="http://schemas.openxmlformats.org/officeDocument/2006/relationships/hyperlink" Target="https://en.wikipedia.org/wiki/Vocabula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y.google.com/store/apps/details?id=com.linkedin.android&amp;hl=es&amp;gl=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arjim.ly/e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www.tarjim.ly/languag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deep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428263" y="3514726"/>
            <a:ext cx="4642930" cy="1465842"/>
          </a:xfrm>
        </p:spPr>
        <p:txBody>
          <a:bodyPr/>
          <a:lstStyle/>
          <a:p>
            <a:r>
              <a:rPr lang="en-US" dirty="0"/>
              <a:t>Digital Resources Guide</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p:txBody>
          <a:bodyPr/>
          <a:lstStyle/>
          <a:p>
            <a:r>
              <a:rPr lang="en-US" dirty="0"/>
              <a:t>for adult education</a:t>
            </a:r>
          </a:p>
        </p:txBody>
      </p:sp>
      <p:sp>
        <p:nvSpPr>
          <p:cNvPr id="7" name="TextBox 6">
            <a:extLst>
              <a:ext uri="{FF2B5EF4-FFF2-40B4-BE49-F238E27FC236}">
                <a16:creationId xmlns:a16="http://schemas.microsoft.com/office/drawing/2014/main" id="{09C287D4-B0CA-94DF-F75B-85683739D337}"/>
              </a:ext>
            </a:extLst>
          </p:cNvPr>
          <p:cNvSpPr txBox="1"/>
          <p:nvPr/>
        </p:nvSpPr>
        <p:spPr>
          <a:xfrm>
            <a:off x="5693137" y="5726857"/>
            <a:ext cx="4212863" cy="884858"/>
          </a:xfrm>
          <a:prstGeom prst="rect">
            <a:avLst/>
          </a:prstGeom>
          <a:noFill/>
        </p:spPr>
        <p:txBody>
          <a:bodyPr wrap="square">
            <a:spAutoFit/>
          </a:bodyPr>
          <a:lstStyle/>
          <a:p>
            <a:pPr algn="just" fontAlgn="base"/>
            <a:r>
              <a:rPr lang="en-US" sz="1050" dirty="0"/>
              <a:t>This </a:t>
            </a:r>
            <a:r>
              <a:rPr lang="en-US" sz="1050" dirty="0" err="1"/>
              <a:t>programme</a:t>
            </a:r>
            <a:r>
              <a:rPr lang="en-US" sz="1050" dirty="0"/>
              <a:t> has been funded with support from the European Commission. The author is solely responsible for this publication (communication) and the Commission accepts no </a:t>
            </a:r>
            <a:r>
              <a:rPr lang="en-US" sz="1000" dirty="0"/>
              <a:t>responsibility for any  use that may be made of the information contained therein</a:t>
            </a:r>
            <a:r>
              <a:rPr lang="fi-FI" sz="1000" dirty="0"/>
              <a:t> </a:t>
            </a:r>
            <a:r>
              <a:rPr lang="en-GB" sz="1000" dirty="0">
                <a:effectLst/>
                <a:ea typeface="Calibri" panose="020F0502020204030204" pitchFamily="34" charset="0"/>
                <a:cs typeface="Times New Roman" panose="02020603050405020304" pitchFamily="18" charset="0"/>
              </a:rPr>
              <a:t>2020-1-UK01-KA204-078929</a:t>
            </a:r>
            <a:endParaRPr lang="en-US" sz="1000" b="0" i="0" dirty="0">
              <a:effectLst/>
            </a:endParaRPr>
          </a:p>
        </p:txBody>
      </p:sp>
      <p:sp>
        <p:nvSpPr>
          <p:cNvPr id="4" name="TextBox 3">
            <a:extLst>
              <a:ext uri="{FF2B5EF4-FFF2-40B4-BE49-F238E27FC236}">
                <a16:creationId xmlns:a16="http://schemas.microsoft.com/office/drawing/2014/main" id="{FE472F38-9596-0FC7-91CF-444FFBDD993C}"/>
              </a:ext>
            </a:extLst>
          </p:cNvPr>
          <p:cNvSpPr txBox="1"/>
          <p:nvPr/>
        </p:nvSpPr>
        <p:spPr>
          <a:xfrm>
            <a:off x="10172700" y="419100"/>
            <a:ext cx="1600200" cy="369332"/>
          </a:xfrm>
          <a:prstGeom prst="rect">
            <a:avLst/>
          </a:prstGeom>
          <a:noFill/>
        </p:spPr>
        <p:txBody>
          <a:bodyPr wrap="square" rtlCol="0">
            <a:spAutoFit/>
          </a:bodyPr>
          <a:lstStyle/>
          <a:p>
            <a:pPr algn="r"/>
            <a:r>
              <a:rPr lang="en-GB" dirty="0"/>
              <a:t>May 2022</a:t>
            </a: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572493" y="238539"/>
            <a:ext cx="11018520" cy="1434415"/>
          </a:xfrm>
        </p:spPr>
        <p:txBody>
          <a:bodyPr anchor="b">
            <a:normAutofit/>
          </a:bodyPr>
          <a:lstStyle/>
          <a:p>
            <a:r>
              <a:rPr lang="en-GB" sz="4600" b="1"/>
              <a:t>Telegram Cause and Subject Specific Chat Bots</a:t>
            </a:r>
          </a:p>
        </p:txBody>
      </p:sp>
      <p:sp>
        <p:nvSpPr>
          <p:cNvPr id="10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572493" y="2071316"/>
            <a:ext cx="6713552" cy="4119172"/>
          </a:xfrm>
        </p:spPr>
        <p:txBody>
          <a:bodyPr anchor="t">
            <a:normAutofit lnSpcReduction="10000"/>
          </a:bodyPr>
          <a:lstStyle/>
          <a:p>
            <a:pPr marL="0" indent="0" algn="just">
              <a:lnSpc>
                <a:spcPct val="100000"/>
              </a:lnSpc>
              <a:buNone/>
            </a:pPr>
            <a:r>
              <a:rPr lang="en-GB" sz="1400" b="1" dirty="0">
                <a:effectLst/>
                <a:ea typeface="Times New Roman" panose="02020603050405020304" pitchFamily="18" charset="0"/>
              </a:rPr>
              <a:t>Link: </a:t>
            </a:r>
            <a:r>
              <a:rPr lang="en-GB" sz="1400" u="sng" dirty="0">
                <a:effectLst/>
                <a:ea typeface="Times New Roman" panose="02020603050405020304" pitchFamily="18" charset="0"/>
                <a:hlinkClick r:id="rId2"/>
              </a:rPr>
              <a:t>https://web.telegram.org</a:t>
            </a:r>
            <a:r>
              <a:rPr lang="en-GB" sz="1400" dirty="0">
                <a:effectLst/>
                <a:ea typeface="Times New Roman" panose="02020603050405020304" pitchFamily="18" charset="0"/>
              </a:rPr>
              <a:t> </a:t>
            </a:r>
          </a:p>
          <a:p>
            <a:pPr marL="0" indent="0" algn="just">
              <a:lnSpc>
                <a:spcPct val="100000"/>
              </a:lnSpc>
              <a:buNone/>
            </a:pPr>
            <a:r>
              <a:rPr lang="en-GB" sz="1400" b="1" dirty="0">
                <a:effectLst/>
                <a:ea typeface="Times New Roman" panose="02020603050405020304" pitchFamily="18" charset="0"/>
              </a:rPr>
              <a:t>Brief description: </a:t>
            </a:r>
            <a:r>
              <a:rPr lang="en-GB" sz="1400" dirty="0">
                <a:effectLst/>
                <a:ea typeface="Times New Roman" panose="02020603050405020304" pitchFamily="18" charset="0"/>
              </a:rPr>
              <a:t>Telegram, apart from being used as a personal or group messenger, is used by volunteers and activists to provide informational support to specific groups in needs though info-bots. Info-bots are one-way telegram channels that a user can join and receive necessary information (without a possibility to communicate back as it is an automated channel).</a:t>
            </a:r>
          </a:p>
          <a:p>
            <a:pPr marL="0" indent="0" algn="just">
              <a:lnSpc>
                <a:spcPct val="100000"/>
              </a:lnSpc>
              <a:buNone/>
            </a:pPr>
            <a:r>
              <a:rPr lang="en-GB" sz="1400" dirty="0">
                <a:effectLst/>
                <a:ea typeface="Times New Roman" panose="02020603050405020304" pitchFamily="18" charset="0"/>
              </a:rPr>
              <a:t>e.g. Telegram bot for supporting women fleeing war in Ukraine provides detailed information about consulates in different countries, safety tips, contact of organizations dealing with trafficking and violence against women, hot lines etc: </a:t>
            </a:r>
            <a:r>
              <a:rPr lang="en-GB" sz="1400" u="sng" dirty="0">
                <a:effectLst/>
                <a:ea typeface="Times New Roman" panose="02020603050405020304" pitchFamily="18" charset="0"/>
                <a:hlinkClick r:id="rId3"/>
              </a:rPr>
              <a:t>https://t.me/safeabroad_bot</a:t>
            </a:r>
            <a:endParaRPr lang="en-GB" sz="1400" b="1" dirty="0">
              <a:effectLst/>
              <a:ea typeface="Times New Roman" panose="02020603050405020304" pitchFamily="18" charset="0"/>
            </a:endParaRPr>
          </a:p>
          <a:p>
            <a:pPr marL="0" indent="0" algn="just">
              <a:lnSpc>
                <a:spcPct val="100000"/>
              </a:lnSpc>
              <a:buNone/>
            </a:pPr>
            <a:r>
              <a:rPr lang="en-GB" sz="1400" b="1" dirty="0">
                <a:effectLst/>
                <a:ea typeface="Times New Roman" panose="02020603050405020304" pitchFamily="18" charset="0"/>
              </a:rPr>
              <a:t>Languages: </a:t>
            </a:r>
            <a:r>
              <a:rPr lang="en-GB" sz="1400" dirty="0">
                <a:effectLst/>
                <a:ea typeface="Times New Roman" panose="02020603050405020304" pitchFamily="18" charset="0"/>
              </a:rPr>
              <a:t>Bots can be created in any language.</a:t>
            </a:r>
          </a:p>
          <a:p>
            <a:pPr marL="0" indent="0" algn="just">
              <a:lnSpc>
                <a:spcPct val="100000"/>
              </a:lnSpc>
              <a:buNone/>
            </a:pPr>
            <a:r>
              <a:rPr lang="en-GB" sz="1400" b="1" dirty="0">
                <a:effectLst/>
                <a:ea typeface="Times New Roman" panose="02020603050405020304" pitchFamily="18" charset="0"/>
              </a:rPr>
              <a:t>Target audience: </a:t>
            </a:r>
            <a:r>
              <a:rPr lang="en-GB" sz="1400" dirty="0">
                <a:effectLst/>
                <a:ea typeface="Times New Roman" panose="02020603050405020304" pitchFamily="18" charset="0"/>
              </a:rPr>
              <a:t>General public.  Depends on the topic of interest</a:t>
            </a:r>
            <a:endParaRPr lang="en-GB" sz="1400" dirty="0">
              <a:ea typeface="Times New Roman" panose="02020603050405020304" pitchFamily="18" charset="0"/>
            </a:endParaRPr>
          </a:p>
          <a:p>
            <a:pPr marL="0" indent="0" algn="just">
              <a:lnSpc>
                <a:spcPct val="100000"/>
              </a:lnSpc>
              <a:buNone/>
            </a:pPr>
            <a:r>
              <a:rPr lang="en-GB" sz="1400" b="1" dirty="0">
                <a:effectLst/>
                <a:ea typeface="Times New Roman" panose="02020603050405020304" pitchFamily="18" charset="0"/>
              </a:rPr>
              <a:t>Benefits: </a:t>
            </a:r>
            <a:r>
              <a:rPr lang="en-GB" sz="1400" dirty="0">
                <a:effectLst/>
                <a:ea typeface="Times New Roman" panose="02020603050405020304" pitchFamily="18" charset="0"/>
              </a:rPr>
              <a:t>Subject specific. It can put in contact large groups interested in a certain topic. It is available on various platforms. It's free, fast and guarantees a certain amount of privacy like private chats that are end-to-end encrypted, but the app cannot encrypt group chats.  Users on telegram can log in on multiple devices at the same time and able to receive messages on all devices.</a:t>
            </a:r>
            <a:endParaRPr lang="en-GB" sz="1400" dirty="0"/>
          </a:p>
        </p:txBody>
      </p:sp>
      <p:pic>
        <p:nvPicPr>
          <p:cNvPr id="5" name="Picture 4">
            <a:extLst>
              <a:ext uri="{FF2B5EF4-FFF2-40B4-BE49-F238E27FC236}">
                <a16:creationId xmlns:a16="http://schemas.microsoft.com/office/drawing/2014/main" id="{F06D9556-4B16-890A-BC82-E14E942EB360}"/>
              </a:ext>
            </a:extLst>
          </p:cNvPr>
          <p:cNvPicPr>
            <a:picLocks noChangeAspect="1"/>
          </p:cNvPicPr>
          <p:nvPr/>
        </p:nvPicPr>
        <p:blipFill rotWithShape="1">
          <a:blip r:embed="rId4">
            <a:extLst>
              <a:ext uri="{28A0092B-C50C-407E-A947-70E740481C1C}">
                <a14:useLocalDpi xmlns:a14="http://schemas.microsoft.com/office/drawing/2010/main" val="0"/>
              </a:ext>
            </a:extLst>
          </a:blip>
          <a:srcRect l="15713" r="20309" b="-3"/>
          <a:stretch/>
        </p:blipFill>
        <p:spPr>
          <a:xfrm>
            <a:off x="7675658" y="2093976"/>
            <a:ext cx="3941064" cy="4096512"/>
          </a:xfrm>
          <a:prstGeom prst="rect">
            <a:avLst/>
          </a:prstGeom>
        </p:spPr>
      </p:pic>
    </p:spTree>
    <p:extLst>
      <p:ext uri="{BB962C8B-B14F-4D97-AF65-F5344CB8AC3E}">
        <p14:creationId xmlns:p14="http://schemas.microsoft.com/office/powerpoint/2010/main" val="93555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2CEF8-C53A-32DE-433F-71FD19D889B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Digital Content Creation</a:t>
            </a:r>
          </a:p>
        </p:txBody>
      </p:sp>
      <p:sp>
        <p:nvSpPr>
          <p:cNvPr id="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7C9F1012-E8F8-1654-936C-B5CA14AD20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03" r="2303"/>
          <a:stretch/>
        </p:blipFill>
        <p:spPr>
          <a:xfrm>
            <a:off x="4654296" y="853330"/>
            <a:ext cx="7214616" cy="5123908"/>
          </a:xfrm>
          <a:prstGeom prst="rect">
            <a:avLst/>
          </a:prstGeom>
        </p:spPr>
      </p:pic>
    </p:spTree>
    <p:extLst>
      <p:ext uri="{BB962C8B-B14F-4D97-AF65-F5344CB8AC3E}">
        <p14:creationId xmlns:p14="http://schemas.microsoft.com/office/powerpoint/2010/main" val="42454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4646485" y="321734"/>
            <a:ext cx="6902048" cy="1135737"/>
          </a:xfrm>
        </p:spPr>
        <p:txBody>
          <a:bodyPr>
            <a:normAutofit/>
          </a:bodyPr>
          <a:lstStyle/>
          <a:p>
            <a:r>
              <a:rPr lang="en-GB" sz="3600" b="1"/>
              <a:t>Canva</a:t>
            </a:r>
          </a:p>
        </p:txBody>
      </p:sp>
      <p:pic>
        <p:nvPicPr>
          <p:cNvPr id="5" name="Picture 4" descr="A close up of some flowers&#10;&#10;Description automatically generated with low confidence">
            <a:extLst>
              <a:ext uri="{FF2B5EF4-FFF2-40B4-BE49-F238E27FC236}">
                <a16:creationId xmlns:a16="http://schemas.microsoft.com/office/drawing/2014/main" id="{F06D9556-4B16-890A-BC82-E14E942EB360}"/>
              </a:ext>
            </a:extLst>
          </p:cNvPr>
          <p:cNvPicPr>
            <a:picLocks noChangeAspect="1"/>
          </p:cNvPicPr>
          <p:nvPr/>
        </p:nvPicPr>
        <p:blipFill rotWithShape="1">
          <a:blip r:embed="rId2">
            <a:extLst>
              <a:ext uri="{28A0092B-C50C-407E-A947-70E740481C1C}">
                <a14:useLocalDpi xmlns:a14="http://schemas.microsoft.com/office/drawing/2010/main" val="0"/>
              </a:ext>
            </a:extLst>
          </a:blip>
          <a:srcRect l="28818" r="31589" b="-1"/>
          <a:stretch/>
        </p:blipFill>
        <p:spPr>
          <a:xfrm>
            <a:off x="-2" y="10"/>
            <a:ext cx="4067749" cy="6857990"/>
          </a:xfrm>
          <a:prstGeom prst="rect">
            <a:avLst/>
          </a:prstGeom>
        </p:spPr>
      </p:pic>
      <p:grpSp>
        <p:nvGrpSpPr>
          <p:cNvPr id="102" name="Group 10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03" name="Rectangle 10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4646485" y="1782981"/>
            <a:ext cx="6902047" cy="4393982"/>
          </a:xfrm>
        </p:spPr>
        <p:txBody>
          <a:bodyPr>
            <a:normAutofit lnSpcReduction="10000"/>
          </a:bodyPr>
          <a:lstStyle/>
          <a:p>
            <a:pPr marL="0" indent="0" algn="just">
              <a:lnSpc>
                <a:spcPct val="100000"/>
              </a:lnSpc>
              <a:buNone/>
            </a:pPr>
            <a:r>
              <a:rPr lang="en-GB" sz="2000" b="1" dirty="0">
                <a:effectLst/>
                <a:ea typeface="Times New Roman" panose="02020603050405020304" pitchFamily="18" charset="0"/>
              </a:rPr>
              <a:t>Link: </a:t>
            </a:r>
            <a:r>
              <a:rPr lang="en-GB" sz="2000" u="sng" dirty="0">
                <a:effectLst/>
                <a:ea typeface="Times New Roman" panose="02020603050405020304" pitchFamily="18" charset="0"/>
                <a:hlinkClick r:id="rId3"/>
              </a:rPr>
              <a:t>https://www.canva.com/</a:t>
            </a:r>
            <a:r>
              <a:rPr lang="en-GB" sz="2000" dirty="0">
                <a:effectLst/>
                <a:ea typeface="Times New Roman" panose="02020603050405020304" pitchFamily="18" charset="0"/>
              </a:rPr>
              <a:t> </a:t>
            </a:r>
          </a:p>
          <a:p>
            <a:pPr marL="0" indent="0" algn="just">
              <a:lnSpc>
                <a:spcPct val="100000"/>
              </a:lnSpc>
              <a:buNone/>
            </a:pPr>
            <a:r>
              <a:rPr lang="en-GB" sz="2000" b="1" dirty="0">
                <a:effectLst/>
                <a:ea typeface="Times New Roman" panose="02020603050405020304" pitchFamily="18" charset="0"/>
              </a:rPr>
              <a:t>Brief description: </a:t>
            </a:r>
            <a:r>
              <a:rPr lang="en-GB" sz="2000" dirty="0">
                <a:effectLst/>
                <a:ea typeface="Times New Roman" panose="02020603050405020304" pitchFamily="18" charset="0"/>
              </a:rPr>
              <a:t>Canva is a free graphic design and digital content creation platform used to create social media graphics, presentations, posters, documents, business cards, short videos and other visual content. If you wish to have access to more professional tools and templates, you can pay for Canva Pro, too.</a:t>
            </a:r>
          </a:p>
          <a:p>
            <a:pPr marL="0" indent="0" algn="just">
              <a:lnSpc>
                <a:spcPct val="100000"/>
              </a:lnSpc>
              <a:buNone/>
            </a:pPr>
            <a:r>
              <a:rPr lang="en-GB" sz="2000" b="1" dirty="0">
                <a:ea typeface="Times New Roman" panose="02020603050405020304" pitchFamily="18" charset="0"/>
              </a:rPr>
              <a:t>L</a:t>
            </a:r>
            <a:r>
              <a:rPr lang="en-GB" sz="2000" b="1" dirty="0">
                <a:effectLst/>
                <a:ea typeface="Times New Roman" panose="02020603050405020304" pitchFamily="18" charset="0"/>
              </a:rPr>
              <a:t>anguages: </a:t>
            </a:r>
            <a:r>
              <a:rPr lang="en-GB" sz="2000" dirty="0">
                <a:effectLst/>
                <a:ea typeface="Times New Roman" panose="02020603050405020304" pitchFamily="18" charset="0"/>
              </a:rPr>
              <a:t>English</a:t>
            </a:r>
          </a:p>
          <a:p>
            <a:pPr marL="0" indent="0" algn="just">
              <a:lnSpc>
                <a:spcPct val="100000"/>
              </a:lnSpc>
              <a:buNone/>
            </a:pPr>
            <a:r>
              <a:rPr lang="en-GB" sz="2000" b="1" dirty="0">
                <a:effectLst/>
                <a:ea typeface="Times New Roman" panose="02020603050405020304" pitchFamily="18" charset="0"/>
              </a:rPr>
              <a:t>Target audience: </a:t>
            </a:r>
            <a:r>
              <a:rPr lang="en-GB" sz="2000" dirty="0">
                <a:effectLst/>
                <a:ea typeface="Times New Roman" panose="02020603050405020304" pitchFamily="18" charset="0"/>
              </a:rPr>
              <a:t>General public (not specific to migrant and refugee women)</a:t>
            </a:r>
          </a:p>
          <a:p>
            <a:pPr marL="0" indent="0" algn="just">
              <a:lnSpc>
                <a:spcPct val="100000"/>
              </a:lnSpc>
              <a:buNone/>
            </a:pPr>
            <a:r>
              <a:rPr lang="en-GB" sz="2000" b="1" dirty="0">
                <a:effectLst/>
                <a:ea typeface="Times New Roman" panose="02020603050405020304" pitchFamily="18" charset="0"/>
              </a:rPr>
              <a:t>Benefits: </a:t>
            </a:r>
            <a:r>
              <a:rPr lang="en-GB" sz="2000" dirty="0">
                <a:effectLst/>
                <a:ea typeface="Times New Roman" panose="02020603050405020304" pitchFamily="18" charset="0"/>
              </a:rPr>
              <a:t>Both free and paid version; large variety of templates, very easy to operate (no coding or specific skills required), many videos with tutorials (but only in English). It also offers free pro version for NGOs</a:t>
            </a:r>
            <a:endParaRPr lang="en-GB" sz="2000" dirty="0"/>
          </a:p>
        </p:txBody>
      </p:sp>
      <p:sp>
        <p:nvSpPr>
          <p:cNvPr id="111"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3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643467" y="321734"/>
            <a:ext cx="10905066" cy="1135737"/>
          </a:xfrm>
        </p:spPr>
        <p:txBody>
          <a:bodyPr>
            <a:normAutofit/>
          </a:bodyPr>
          <a:lstStyle/>
          <a:p>
            <a:r>
              <a:rPr lang="en-GB" sz="3600" b="1" dirty="0" err="1"/>
              <a:t>MindMeister</a:t>
            </a:r>
            <a:endParaRPr lang="en-GB" sz="3600" b="1" dirty="0"/>
          </a:p>
        </p:txBody>
      </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643469" y="1147981"/>
            <a:ext cx="6506132" cy="4393982"/>
          </a:xfrm>
        </p:spPr>
        <p:txBody>
          <a:bodyPr>
            <a:noAutofit/>
          </a:bodyPr>
          <a:lstStyle/>
          <a:p>
            <a:pPr marL="0" indent="0" algn="just">
              <a:lnSpc>
                <a:spcPct val="100000"/>
              </a:lnSpc>
              <a:buNone/>
            </a:pPr>
            <a:r>
              <a:rPr lang="en-GB" sz="1200" b="1" dirty="0">
                <a:effectLst/>
                <a:ea typeface="Times New Roman" panose="02020603050405020304" pitchFamily="18" charset="0"/>
              </a:rPr>
              <a:t>Link: </a:t>
            </a:r>
            <a:r>
              <a:rPr lang="en-GB" sz="1200" u="sng" dirty="0">
                <a:effectLst/>
                <a:ea typeface="Times New Roman" panose="02020603050405020304" pitchFamily="18" charset="0"/>
                <a:hlinkClick r:id="rId2"/>
              </a:rPr>
              <a:t>https://www.mindmeister.com/</a:t>
            </a:r>
            <a:r>
              <a:rPr lang="en-GB" sz="1200" dirty="0">
                <a:effectLst/>
                <a:ea typeface="Times New Roman" panose="02020603050405020304" pitchFamily="18" charset="0"/>
              </a:rPr>
              <a:t> </a:t>
            </a:r>
          </a:p>
          <a:p>
            <a:pPr marL="0" indent="0" algn="just">
              <a:lnSpc>
                <a:spcPct val="100000"/>
              </a:lnSpc>
              <a:buNone/>
            </a:pPr>
            <a:r>
              <a:rPr lang="en-GB" sz="1200" b="1" dirty="0">
                <a:effectLst/>
                <a:ea typeface="Times New Roman" panose="02020603050405020304" pitchFamily="18" charset="0"/>
              </a:rPr>
              <a:t>Brief description: </a:t>
            </a:r>
            <a:r>
              <a:rPr lang="en-GB" sz="1200" i="1" dirty="0" err="1">
                <a:effectLst/>
                <a:ea typeface="Times New Roman" panose="02020603050405020304" pitchFamily="18" charset="0"/>
              </a:rPr>
              <a:t>MindMeister</a:t>
            </a:r>
            <a:r>
              <a:rPr lang="en-GB" sz="1200" dirty="0">
                <a:effectLst/>
                <a:ea typeface="Times New Roman" panose="02020603050405020304" pitchFamily="18" charset="0"/>
              </a:rPr>
              <a:t> makes creating stunning mind maps easy. Through use of an intuitive editor, </a:t>
            </a:r>
            <a:r>
              <a:rPr lang="en-GB" sz="1200" i="1" dirty="0" err="1">
                <a:effectLst/>
                <a:ea typeface="Times New Roman" panose="02020603050405020304" pitchFamily="18" charset="0"/>
              </a:rPr>
              <a:t>MindMeister</a:t>
            </a:r>
            <a:r>
              <a:rPr lang="en-GB" sz="1200" dirty="0">
                <a:effectLst/>
                <a:ea typeface="Times New Roman" panose="02020603050405020304" pitchFamily="18" charset="0"/>
              </a:rPr>
              <a:t> allows you to map your big ideas together with your peers or team, quickly and beautifully. From project planning, to brainstorming, to meeting management, set your collaborative creativity free and create epic mind maps.</a:t>
            </a:r>
          </a:p>
          <a:p>
            <a:pPr marL="0" indent="0" algn="just">
              <a:lnSpc>
                <a:spcPct val="100000"/>
              </a:lnSpc>
              <a:buNone/>
            </a:pPr>
            <a:r>
              <a:rPr lang="en-GB" sz="1200" dirty="0">
                <a:effectLst/>
                <a:ea typeface="Times New Roman" panose="02020603050405020304" pitchFamily="18" charset="0"/>
              </a:rPr>
              <a:t>Mind mapping through </a:t>
            </a:r>
            <a:r>
              <a:rPr lang="en-GB" sz="1200" i="1" dirty="0" err="1">
                <a:effectLst/>
                <a:ea typeface="Times New Roman" panose="02020603050405020304" pitchFamily="18" charset="0"/>
              </a:rPr>
              <a:t>MindMeister</a:t>
            </a:r>
            <a:r>
              <a:rPr lang="en-GB" sz="1200" i="1" dirty="0">
                <a:effectLst/>
                <a:ea typeface="Times New Roman" panose="02020603050405020304" pitchFamily="18" charset="0"/>
              </a:rPr>
              <a:t> </a:t>
            </a:r>
            <a:r>
              <a:rPr lang="en-GB" sz="1200" dirty="0">
                <a:effectLst/>
                <a:ea typeface="Times New Roman" panose="02020603050405020304" pitchFamily="18" charset="0"/>
              </a:rPr>
              <a:t>gets your creative juices flowing and can inspire you to refine unformed ideas or discover new concepts. That's because mind maps use images and keywords to create new associations in your brain, which you can also transcribe with incredible speed.</a:t>
            </a:r>
          </a:p>
          <a:p>
            <a:pPr marL="0" indent="0" algn="just">
              <a:lnSpc>
                <a:spcPct val="100000"/>
              </a:lnSpc>
              <a:buNone/>
            </a:pPr>
            <a:r>
              <a:rPr lang="en-GB" sz="1200" dirty="0">
                <a:effectLst/>
                <a:ea typeface="Times New Roman" panose="02020603050405020304" pitchFamily="18" charset="0"/>
              </a:rPr>
              <a:t>Mind maps in </a:t>
            </a:r>
            <a:r>
              <a:rPr lang="en-GB" sz="1200" i="1" dirty="0" err="1">
                <a:effectLst/>
                <a:ea typeface="Times New Roman" panose="02020603050405020304" pitchFamily="18" charset="0"/>
              </a:rPr>
              <a:t>MindMeister</a:t>
            </a:r>
            <a:r>
              <a:rPr lang="en-GB" sz="1200" dirty="0">
                <a:effectLst/>
                <a:ea typeface="Times New Roman" panose="02020603050405020304" pitchFamily="18" charset="0"/>
              </a:rPr>
              <a:t> can store and structure vast amounts of information. They display hierarchy, show relationships between ideas and enable you to see the “big picture” at a glance. This also makes mind mapping the ideal method for presentations, group work and getting to grips with any complex problem you may be facing.</a:t>
            </a:r>
          </a:p>
          <a:p>
            <a:pPr marL="0" indent="0" algn="just">
              <a:lnSpc>
                <a:spcPct val="100000"/>
              </a:lnSpc>
              <a:buNone/>
            </a:pPr>
            <a:r>
              <a:rPr lang="en-GB" sz="1200" dirty="0">
                <a:effectLst/>
                <a:ea typeface="Times New Roman" panose="02020603050405020304" pitchFamily="18" charset="0"/>
              </a:rPr>
              <a:t>Allows users to create a visual map with their team or individually, that enables you to explore: What your/the needs are; Divide a task into smaller tasks; Describe a task that will support you with solving the problem; Reduce the complexity of a problem (make the problem easier or simpler); Keep your focus on the main problem; Solve the problem or achieve a particular purpose, by drawing up a series of ordered steps.</a:t>
            </a:r>
          </a:p>
          <a:p>
            <a:pPr marL="0" indent="0" algn="just">
              <a:lnSpc>
                <a:spcPct val="100000"/>
              </a:lnSpc>
              <a:buNone/>
            </a:pPr>
            <a:r>
              <a:rPr lang="en-GB" sz="1200" b="1" dirty="0">
                <a:effectLst/>
                <a:ea typeface="Times New Roman" panose="02020603050405020304" pitchFamily="18" charset="0"/>
              </a:rPr>
              <a:t>Target audience: </a:t>
            </a:r>
            <a:r>
              <a:rPr lang="en-GB" sz="1200" dirty="0">
                <a:effectLst/>
                <a:ea typeface="Times New Roman" panose="02020603050405020304" pitchFamily="18" charset="0"/>
              </a:rPr>
              <a:t>Students, team members </a:t>
            </a:r>
          </a:p>
          <a:p>
            <a:pPr marL="0" indent="0" algn="just">
              <a:lnSpc>
                <a:spcPct val="100000"/>
              </a:lnSpc>
              <a:buNone/>
            </a:pPr>
            <a:r>
              <a:rPr lang="en-GB" sz="1200" b="1" dirty="0">
                <a:effectLst/>
                <a:ea typeface="Times New Roman" panose="02020603050405020304" pitchFamily="18" charset="0"/>
              </a:rPr>
              <a:t>Benefits: </a:t>
            </a:r>
            <a:r>
              <a:rPr lang="en-GB" sz="1200" dirty="0">
                <a:effectLst/>
                <a:ea typeface="Times New Roman" panose="02020603050405020304" pitchFamily="18" charset="0"/>
              </a:rPr>
              <a:t>Mind mapping improves creativity, productivity and collaboration. According to a study complete by </a:t>
            </a:r>
            <a:r>
              <a:rPr lang="en-GB" sz="1200" i="1" dirty="0" err="1">
                <a:effectLst/>
                <a:ea typeface="Times New Roman" panose="02020603050405020304" pitchFamily="18" charset="0"/>
              </a:rPr>
              <a:t>MindMeister</a:t>
            </a:r>
            <a:r>
              <a:rPr lang="en-GB" sz="1200" dirty="0">
                <a:effectLst/>
                <a:ea typeface="Times New Roman" panose="02020603050405020304" pitchFamily="18" charset="0"/>
              </a:rPr>
              <a:t>, 92% of respondents said that mind mapping helps “</a:t>
            </a:r>
            <a:r>
              <a:rPr lang="en-GB" sz="1200" dirty="0" err="1">
                <a:effectLst/>
                <a:ea typeface="Times New Roman" panose="02020603050405020304" pitchFamily="18" charset="0"/>
              </a:rPr>
              <a:t>distill</a:t>
            </a:r>
            <a:r>
              <a:rPr lang="en-GB" sz="1200" dirty="0">
                <a:effectLst/>
                <a:ea typeface="Times New Roman" panose="02020603050405020304" pitchFamily="18" charset="0"/>
              </a:rPr>
              <a:t> information and reach clarity faster,” while 81% said it helps “manage projects more efficiently.” It's not just for business: mind maps help students improve knowledge retention and recall, according to some studies by up to 32%</a:t>
            </a:r>
            <a:endParaRPr lang="en-GB" sz="1200" dirty="0"/>
          </a:p>
        </p:txBody>
      </p:sp>
      <p:grpSp>
        <p:nvGrpSpPr>
          <p:cNvPr id="109" name="Group 10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10" name="Isosceles Triangle 10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06D9556-4B16-890A-BC82-E14E942EB360}"/>
              </a:ext>
            </a:extLst>
          </p:cNvPr>
          <p:cNvPicPr>
            <a:picLocks noChangeAspect="1"/>
          </p:cNvPicPr>
          <p:nvPr/>
        </p:nvPicPr>
        <p:blipFill rotWithShape="1">
          <a:blip r:embed="rId3">
            <a:extLst>
              <a:ext uri="{28A0092B-C50C-407E-A947-70E740481C1C}">
                <a14:useLocalDpi xmlns:a14="http://schemas.microsoft.com/office/drawing/2010/main" val="0"/>
              </a:ext>
            </a:extLst>
          </a:blip>
          <a:srcRect l="13518" r="15768"/>
          <a:stretch/>
        </p:blipFill>
        <p:spPr>
          <a:xfrm>
            <a:off x="7149602" y="1782981"/>
            <a:ext cx="3459889" cy="3449419"/>
          </a:xfrm>
          <a:prstGeom prst="rect">
            <a:avLst/>
          </a:prstGeom>
        </p:spPr>
      </p:pic>
      <p:grpSp>
        <p:nvGrpSpPr>
          <p:cNvPr id="113" name="Group 11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14" name="Rectangle 11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82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C9F1012-E8F8-1654-936C-B5CA14AD20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4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662CEF8-C53A-32DE-433F-71FD19D889BA}"/>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Safety Online</a:t>
            </a:r>
          </a:p>
        </p:txBody>
      </p:sp>
      <p:cxnSp>
        <p:nvCxnSpPr>
          <p:cNvPr id="43" name="Straight Connector 4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9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643467" y="321734"/>
            <a:ext cx="6901193" cy="1135737"/>
          </a:xfrm>
        </p:spPr>
        <p:txBody>
          <a:bodyPr>
            <a:normAutofit/>
          </a:bodyPr>
          <a:lstStyle/>
          <a:p>
            <a:r>
              <a:rPr lang="en-GB" sz="3600" b="1" dirty="0"/>
              <a:t>CHAYN</a:t>
            </a:r>
          </a:p>
        </p:txBody>
      </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643467" y="1115060"/>
            <a:ext cx="6901193" cy="5079683"/>
          </a:xfrm>
        </p:spPr>
        <p:txBody>
          <a:bodyPr>
            <a:normAutofit fontScale="92500" lnSpcReduction="10000"/>
          </a:bodyPr>
          <a:lstStyle/>
          <a:p>
            <a:pPr marL="0" indent="0" algn="just">
              <a:lnSpc>
                <a:spcPct val="110000"/>
              </a:lnSpc>
              <a:buNone/>
            </a:pPr>
            <a:r>
              <a:rPr lang="en-GB" sz="1600" b="1" dirty="0">
                <a:effectLst/>
                <a:ea typeface="Times New Roman" panose="02020603050405020304" pitchFamily="18" charset="0"/>
              </a:rPr>
              <a:t>Link: </a:t>
            </a:r>
            <a:r>
              <a:rPr lang="en-GB" sz="1600" u="sng" dirty="0">
                <a:effectLst/>
                <a:ea typeface="Times New Roman" panose="02020603050405020304" pitchFamily="18" charset="0"/>
                <a:hlinkClick r:id="rId2"/>
              </a:rPr>
              <a:t>https://www.chayn.co</a:t>
            </a:r>
            <a:r>
              <a:rPr lang="en-GB" sz="1600" dirty="0">
                <a:effectLst/>
                <a:ea typeface="Times New Roman" panose="02020603050405020304" pitchFamily="18" charset="0"/>
              </a:rPr>
              <a:t> </a:t>
            </a:r>
          </a:p>
          <a:p>
            <a:pPr marL="0" indent="0" algn="just">
              <a:lnSpc>
                <a:spcPct val="110000"/>
              </a:lnSpc>
              <a:buNone/>
            </a:pPr>
            <a:r>
              <a:rPr lang="en-GB" sz="1600" b="1" dirty="0">
                <a:effectLst/>
                <a:ea typeface="Times New Roman" panose="02020603050405020304" pitchFamily="18" charset="0"/>
              </a:rPr>
              <a:t>Brief description: </a:t>
            </a:r>
            <a:r>
              <a:rPr lang="en-GB" sz="1600" dirty="0">
                <a:effectLst/>
                <a:ea typeface="Times New Roman" panose="02020603050405020304" pitchFamily="18" charset="0"/>
              </a:rPr>
              <a:t>CHAYN is a global volunteer network and an online platform and app, with over 400 volunteers from 15 countries, including many survivors of abuse, that tackles violence against women and girls by creating resources (guides, videos, podcasts, trainings, etc) on understanding and overcoming abusive relationships, on legal rights, mental wellbeing and staying safe online. The website is available in over 10 languages, though some of the resources are limited to 5-7 languages.</a:t>
            </a:r>
          </a:p>
          <a:p>
            <a:pPr marL="0" indent="0" algn="just">
              <a:lnSpc>
                <a:spcPct val="110000"/>
              </a:lnSpc>
              <a:buNone/>
            </a:pPr>
            <a:r>
              <a:rPr lang="en-GB" sz="1600" dirty="0">
                <a:effectLst/>
                <a:ea typeface="Times New Roman" panose="02020603050405020304" pitchFamily="18" charset="0"/>
              </a:rPr>
              <a:t>The </a:t>
            </a:r>
            <a:r>
              <a:rPr lang="en-GB" sz="1600" i="1" dirty="0">
                <a:effectLst/>
                <a:ea typeface="Times New Roman" panose="02020603050405020304" pitchFamily="18" charset="0"/>
              </a:rPr>
              <a:t>Do it Yourself</a:t>
            </a:r>
            <a:r>
              <a:rPr lang="en-GB" sz="1600" dirty="0">
                <a:effectLst/>
                <a:ea typeface="Times New Roman" panose="02020603050405020304" pitchFamily="18" charset="0"/>
              </a:rPr>
              <a:t> Online Safety Guide by CHAYN is a guide that assesses the risks users take online and shares best practices in securing your online space.</a:t>
            </a:r>
          </a:p>
          <a:p>
            <a:pPr marL="0" indent="0" algn="just">
              <a:lnSpc>
                <a:spcPct val="110000"/>
              </a:lnSpc>
              <a:buNone/>
            </a:pPr>
            <a:r>
              <a:rPr lang="en-GB" sz="1600" b="1" dirty="0">
                <a:effectLst/>
                <a:ea typeface="Times New Roman" panose="02020603050405020304" pitchFamily="18" charset="0"/>
              </a:rPr>
              <a:t>E.g.</a:t>
            </a:r>
          </a:p>
          <a:p>
            <a:pPr marL="0" indent="0" algn="just">
              <a:lnSpc>
                <a:spcPct val="110000"/>
              </a:lnSpc>
              <a:buNone/>
            </a:pPr>
            <a:r>
              <a:rPr lang="en-GB" sz="1600" dirty="0">
                <a:effectLst/>
                <a:ea typeface="Times New Roman" panose="02020603050405020304" pitchFamily="18" charset="0"/>
              </a:rPr>
              <a:t>DIY Online Safety toolkit </a:t>
            </a:r>
            <a:r>
              <a:rPr lang="en-GB" sz="1600" u="sng" dirty="0">
                <a:effectLst/>
                <a:ea typeface="Times New Roman" panose="02020603050405020304" pitchFamily="18" charset="0"/>
                <a:hlinkClick r:id="rId3"/>
              </a:rPr>
              <a:t>https://chayn.gitbook.io/diy-online-safety/english</a:t>
            </a:r>
            <a:endParaRPr lang="en-GB" sz="1600" u="sng" dirty="0">
              <a:effectLst/>
              <a:ea typeface="Times New Roman" panose="02020603050405020304" pitchFamily="18" charset="0"/>
            </a:endParaRPr>
          </a:p>
          <a:p>
            <a:pPr marL="0" indent="0" algn="just">
              <a:lnSpc>
                <a:spcPct val="110000"/>
              </a:lnSpc>
              <a:buNone/>
            </a:pPr>
            <a:r>
              <a:rPr lang="en-GB" sz="1600" dirty="0">
                <a:effectLst/>
                <a:ea typeface="Times New Roman" panose="02020603050405020304" pitchFamily="18" charset="0"/>
              </a:rPr>
              <a:t>How to build a domestic abuse case without a lawyer: </a:t>
            </a:r>
            <a:r>
              <a:rPr lang="en-GB" sz="1600" u="sng" dirty="0">
                <a:effectLst/>
                <a:ea typeface="Times New Roman" panose="02020603050405020304" pitchFamily="18" charset="0"/>
              </a:rPr>
              <a:t>https://chayn.gitbook.io/how-to-build-a-domestic-abuse-case-without-a-lawye/english</a:t>
            </a:r>
            <a:endParaRPr lang="en-GB" sz="1600" b="1" dirty="0">
              <a:effectLst/>
              <a:ea typeface="Times New Roman" panose="02020603050405020304" pitchFamily="18" charset="0"/>
            </a:endParaRPr>
          </a:p>
          <a:p>
            <a:pPr marL="0" indent="0" algn="just">
              <a:lnSpc>
                <a:spcPct val="110000"/>
              </a:lnSpc>
              <a:buNone/>
            </a:pPr>
            <a:r>
              <a:rPr lang="en-GB" sz="1600" b="1" dirty="0">
                <a:ea typeface="Times New Roman" panose="02020603050405020304" pitchFamily="18" charset="0"/>
              </a:rPr>
              <a:t>L</a:t>
            </a:r>
            <a:r>
              <a:rPr lang="en-GB" sz="1600" b="1" dirty="0">
                <a:effectLst/>
                <a:ea typeface="Times New Roman" panose="02020603050405020304" pitchFamily="18" charset="0"/>
              </a:rPr>
              <a:t>anguages: </a:t>
            </a:r>
            <a:r>
              <a:rPr lang="en-GB" sz="1600" dirty="0">
                <a:effectLst/>
                <a:ea typeface="Times New Roman" panose="02020603050405020304" pitchFamily="18" charset="0"/>
              </a:rPr>
              <a:t>English, French, Urdu, Pashto, Farsi, Arabic, Spanish, Russian and Italian.</a:t>
            </a:r>
          </a:p>
          <a:p>
            <a:pPr marL="0" indent="0" algn="just">
              <a:lnSpc>
                <a:spcPct val="110000"/>
              </a:lnSpc>
              <a:buNone/>
            </a:pPr>
            <a:r>
              <a:rPr lang="en-GB" sz="1600" b="1" dirty="0">
                <a:effectLst/>
                <a:ea typeface="Times New Roman" panose="02020603050405020304" pitchFamily="18" charset="0"/>
              </a:rPr>
              <a:t>Target audience: </a:t>
            </a:r>
            <a:r>
              <a:rPr lang="en-GB" sz="1600" dirty="0">
                <a:effectLst/>
                <a:ea typeface="Times New Roman" panose="02020603050405020304" pitchFamily="18" charset="0"/>
              </a:rPr>
              <a:t>Women in general (not specific to migrant and refugee women)</a:t>
            </a:r>
          </a:p>
          <a:p>
            <a:pPr marL="0" indent="0" algn="just">
              <a:lnSpc>
                <a:spcPct val="110000"/>
              </a:lnSpc>
              <a:buNone/>
            </a:pPr>
            <a:r>
              <a:rPr lang="en-GB" sz="1600" b="1" dirty="0">
                <a:effectLst/>
                <a:ea typeface="Times New Roman" panose="02020603050405020304" pitchFamily="18" charset="0"/>
              </a:rPr>
              <a:t>Benefits: </a:t>
            </a:r>
            <a:r>
              <a:rPr lang="en-GB" sz="1600" dirty="0">
                <a:effectLst/>
                <a:ea typeface="Times New Roman" panose="02020603050405020304" pitchFamily="18" charset="0"/>
              </a:rPr>
              <a:t>Availability of many languages; resourced guide. Exist as web version and app.</a:t>
            </a:r>
            <a:endParaRPr lang="en-GB" sz="1600" dirty="0"/>
          </a:p>
        </p:txBody>
      </p:sp>
      <p:sp>
        <p:nvSpPr>
          <p:cNvPr id="109" name="Isosceles Triangle 10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6D9556-4B16-890A-BC82-E14E942EB360}"/>
              </a:ext>
            </a:extLst>
          </p:cNvPr>
          <p:cNvPicPr>
            <a:picLocks noChangeAspect="1"/>
          </p:cNvPicPr>
          <p:nvPr/>
        </p:nvPicPr>
        <p:blipFill rotWithShape="1">
          <a:blip r:embed="rId4">
            <a:extLst>
              <a:ext uri="{28A0092B-C50C-407E-A947-70E740481C1C}">
                <a14:useLocalDpi xmlns:a14="http://schemas.microsoft.com/office/drawing/2010/main" val="0"/>
              </a:ext>
            </a:extLst>
          </a:blip>
          <a:srcRect l="17546" r="22524" b="2"/>
          <a:stretch/>
        </p:blipFill>
        <p:spPr>
          <a:xfrm>
            <a:off x="8119869" y="1719852"/>
            <a:ext cx="3428663" cy="3418295"/>
          </a:xfrm>
          <a:prstGeom prst="rect">
            <a:avLst/>
          </a:prstGeom>
        </p:spPr>
      </p:pic>
      <p:grpSp>
        <p:nvGrpSpPr>
          <p:cNvPr id="113" name="Group 112">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14" name="Isosceles Triangle 1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944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5297762" y="329184"/>
            <a:ext cx="6251110" cy="1783080"/>
          </a:xfrm>
        </p:spPr>
        <p:txBody>
          <a:bodyPr anchor="b">
            <a:normAutofit/>
          </a:bodyPr>
          <a:lstStyle/>
          <a:p>
            <a:r>
              <a:rPr lang="en-GB" sz="5400" b="1" dirty="0"/>
              <a:t>First Draft Toolkit</a:t>
            </a:r>
          </a:p>
        </p:txBody>
      </p:sp>
      <p:pic>
        <p:nvPicPr>
          <p:cNvPr id="5" name="Picture 4">
            <a:extLst>
              <a:ext uri="{FF2B5EF4-FFF2-40B4-BE49-F238E27FC236}">
                <a16:creationId xmlns:a16="http://schemas.microsoft.com/office/drawing/2014/main" id="{F06D9556-4B16-890A-BC82-E14E942EB360}"/>
              </a:ext>
            </a:extLst>
          </p:cNvPr>
          <p:cNvPicPr>
            <a:picLocks noChangeAspect="1"/>
          </p:cNvPicPr>
          <p:nvPr/>
        </p:nvPicPr>
        <p:blipFill rotWithShape="1">
          <a:blip r:embed="rId2">
            <a:extLst>
              <a:ext uri="{28A0092B-C50C-407E-A947-70E740481C1C}">
                <a14:useLocalDpi xmlns:a14="http://schemas.microsoft.com/office/drawing/2010/main" val="0"/>
              </a:ext>
            </a:extLst>
          </a:blip>
          <a:srcRect l="10005" r="47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5297762" y="2706624"/>
            <a:ext cx="6251110" cy="3483864"/>
          </a:xfrm>
        </p:spPr>
        <p:txBody>
          <a:bodyPr>
            <a:noAutofit/>
          </a:bodyPr>
          <a:lstStyle/>
          <a:p>
            <a:pPr marL="0" indent="0" algn="just">
              <a:lnSpc>
                <a:spcPct val="100000"/>
              </a:lnSpc>
              <a:buNone/>
            </a:pPr>
            <a:r>
              <a:rPr lang="en-GB" sz="1400" b="1" dirty="0">
                <a:effectLst/>
                <a:ea typeface="Times New Roman" panose="02020603050405020304" pitchFamily="18" charset="0"/>
              </a:rPr>
              <a:t>Link: </a:t>
            </a:r>
            <a:r>
              <a:rPr lang="en-GB" sz="1400" u="sng" dirty="0">
                <a:effectLst/>
                <a:ea typeface="Times New Roman" panose="02020603050405020304" pitchFamily="18" charset="0"/>
                <a:hlinkClick r:id="rId3"/>
              </a:rPr>
              <a:t>https://firstdraft-toolkit.glideapp.io/</a:t>
            </a:r>
            <a:r>
              <a:rPr lang="en-GB" sz="1400" dirty="0">
                <a:effectLst/>
                <a:ea typeface="Times New Roman" panose="02020603050405020304" pitchFamily="18" charset="0"/>
              </a:rPr>
              <a:t> </a:t>
            </a:r>
          </a:p>
          <a:p>
            <a:pPr marL="0" indent="0" algn="just">
              <a:lnSpc>
                <a:spcPct val="100000"/>
              </a:lnSpc>
              <a:buNone/>
            </a:pPr>
            <a:r>
              <a:rPr lang="en-GB" sz="1400" b="1" dirty="0">
                <a:effectLst/>
                <a:ea typeface="Times New Roman" panose="02020603050405020304" pitchFamily="18" charset="0"/>
              </a:rPr>
              <a:t>Brief description: </a:t>
            </a:r>
            <a:r>
              <a:rPr lang="en-GB" sz="1400" dirty="0">
                <a:effectLst/>
                <a:ea typeface="Times New Roman" panose="02020603050405020304" pitchFamily="18" charset="0"/>
              </a:rPr>
              <a:t>A </a:t>
            </a:r>
            <a:r>
              <a:rPr lang="en-GB" sz="1400" i="1" dirty="0">
                <a:effectLst/>
                <a:ea typeface="Times New Roman" panose="02020603050405020304" pitchFamily="18" charset="0"/>
              </a:rPr>
              <a:t>Glide</a:t>
            </a:r>
            <a:r>
              <a:rPr lang="en-GB" sz="1400" dirty="0">
                <a:effectLst/>
                <a:ea typeface="Times New Roman" panose="02020603050405020304" pitchFamily="18" charset="0"/>
              </a:rPr>
              <a:t> (web based) App designed by </a:t>
            </a:r>
            <a:r>
              <a:rPr lang="en-GB" sz="1400" i="1" dirty="0">
                <a:effectLst/>
                <a:ea typeface="Times New Roman" panose="02020603050405020304" pitchFamily="18" charset="0"/>
              </a:rPr>
              <a:t>First Draft</a:t>
            </a:r>
            <a:r>
              <a:rPr lang="en-GB" sz="1400" dirty="0">
                <a:effectLst/>
                <a:ea typeface="Times New Roman" panose="02020603050405020304" pitchFamily="18" charset="0"/>
              </a:rPr>
              <a:t> with multiple practical tools, guides and exercises helping the users to protect themselves from misinformation and to be empowered to access correct sources of information and knowledge</a:t>
            </a:r>
          </a:p>
          <a:p>
            <a:pPr marL="0" indent="0" algn="just">
              <a:lnSpc>
                <a:spcPct val="100000"/>
              </a:lnSpc>
              <a:buNone/>
            </a:pPr>
            <a:r>
              <a:rPr lang="en-GB" sz="1400" i="1" dirty="0">
                <a:effectLst/>
                <a:ea typeface="Times New Roman" panose="02020603050405020304" pitchFamily="18" charset="0"/>
              </a:rPr>
              <a:t>While Glide</a:t>
            </a:r>
            <a:r>
              <a:rPr lang="en-GB" sz="1400" dirty="0">
                <a:effectLst/>
                <a:ea typeface="Times New Roman" panose="02020603050405020304" pitchFamily="18" charset="0"/>
              </a:rPr>
              <a:t> app can be accessed online, it can also be easily added to the home screen on either IOs or Android :  </a:t>
            </a:r>
            <a:r>
              <a:rPr lang="en-GB" sz="1400" u="sng" dirty="0">
                <a:effectLst/>
                <a:ea typeface="Times New Roman" panose="02020603050405020304" pitchFamily="18" charset="0"/>
                <a:hlinkClick r:id="rId4"/>
              </a:rPr>
              <a:t>https://www.youtube.com/watch?v=DRtdWrdFeok</a:t>
            </a:r>
            <a:endParaRPr lang="en-GB" sz="1400" u="sng" dirty="0">
              <a:effectLst/>
              <a:ea typeface="Times New Roman" panose="02020603050405020304" pitchFamily="18" charset="0"/>
            </a:endParaRPr>
          </a:p>
          <a:p>
            <a:pPr marL="0" indent="0" algn="just">
              <a:lnSpc>
                <a:spcPct val="100000"/>
              </a:lnSpc>
              <a:buNone/>
            </a:pPr>
            <a:r>
              <a:rPr lang="en-GB" sz="1400" i="1" dirty="0">
                <a:effectLst/>
                <a:ea typeface="Times New Roman" panose="02020603050405020304" pitchFamily="18" charset="0"/>
              </a:rPr>
              <a:t>Glide</a:t>
            </a:r>
            <a:r>
              <a:rPr lang="en-GB" sz="1400" dirty="0">
                <a:effectLst/>
                <a:ea typeface="Times New Roman" panose="02020603050405020304" pitchFamily="18" charset="0"/>
              </a:rPr>
              <a:t> is a platform that allows you to create web applications in a short time and without the need to know programming code.</a:t>
            </a:r>
            <a:endParaRPr lang="en-GB" sz="1400" b="1" dirty="0">
              <a:ea typeface="Times New Roman" panose="02020603050405020304" pitchFamily="18" charset="0"/>
            </a:endParaRPr>
          </a:p>
          <a:p>
            <a:pPr marL="0" indent="0" algn="just">
              <a:lnSpc>
                <a:spcPct val="100000"/>
              </a:lnSpc>
              <a:buNone/>
            </a:pPr>
            <a:r>
              <a:rPr lang="en-GB" sz="1400" b="1" dirty="0">
                <a:ea typeface="Times New Roman" panose="02020603050405020304" pitchFamily="18" charset="0"/>
              </a:rPr>
              <a:t>L</a:t>
            </a:r>
            <a:r>
              <a:rPr lang="en-GB" sz="1400" b="1" dirty="0">
                <a:effectLst/>
                <a:ea typeface="Times New Roman" panose="02020603050405020304" pitchFamily="18" charset="0"/>
              </a:rPr>
              <a:t>anguages: </a:t>
            </a:r>
            <a:r>
              <a:rPr lang="en-GB" sz="1400" dirty="0">
                <a:effectLst/>
                <a:ea typeface="Times New Roman" panose="02020603050405020304" pitchFamily="18" charset="0"/>
              </a:rPr>
              <a:t>English</a:t>
            </a:r>
          </a:p>
          <a:p>
            <a:pPr marL="0" indent="0" algn="just">
              <a:lnSpc>
                <a:spcPct val="100000"/>
              </a:lnSpc>
              <a:buNone/>
            </a:pPr>
            <a:r>
              <a:rPr lang="en-GB" sz="1400" b="1" dirty="0">
                <a:effectLst/>
                <a:ea typeface="Times New Roman" panose="02020603050405020304" pitchFamily="18" charset="0"/>
              </a:rPr>
              <a:t>Target audience: </a:t>
            </a:r>
            <a:r>
              <a:rPr lang="en-GB" sz="1400" dirty="0">
                <a:effectLst/>
                <a:ea typeface="Times New Roman" panose="02020603050405020304" pitchFamily="18" charset="0"/>
              </a:rPr>
              <a:t>General public</a:t>
            </a:r>
          </a:p>
          <a:p>
            <a:pPr marL="0" indent="0" algn="just">
              <a:lnSpc>
                <a:spcPct val="100000"/>
              </a:lnSpc>
              <a:buNone/>
            </a:pPr>
            <a:r>
              <a:rPr lang="en-GB" sz="1400" b="1" dirty="0">
                <a:effectLst/>
                <a:ea typeface="Times New Roman" panose="02020603050405020304" pitchFamily="18" charset="0"/>
              </a:rPr>
              <a:t>Benefits: </a:t>
            </a:r>
            <a:r>
              <a:rPr lang="en-GB" sz="1400" dirty="0">
                <a:effectLst/>
                <a:ea typeface="Times New Roman" panose="02020603050405020304" pitchFamily="18" charset="0"/>
              </a:rPr>
              <a:t>Accessible online from any browser. Can be added to the phone as app. Free. Regularly updated. Created by IT and information experts, including investigative journalists.</a:t>
            </a:r>
            <a:endParaRPr lang="en-GB" sz="1400" dirty="0"/>
          </a:p>
        </p:txBody>
      </p:sp>
    </p:spTree>
    <p:extLst>
      <p:ext uri="{BB962C8B-B14F-4D97-AF65-F5344CB8AC3E}">
        <p14:creationId xmlns:p14="http://schemas.microsoft.com/office/powerpoint/2010/main" val="119238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5297762" y="329184"/>
            <a:ext cx="6251110" cy="1783080"/>
          </a:xfrm>
        </p:spPr>
        <p:txBody>
          <a:bodyPr anchor="b">
            <a:normAutofit/>
          </a:bodyPr>
          <a:lstStyle/>
          <a:p>
            <a:r>
              <a:rPr lang="en-GB" sz="5400" b="1" dirty="0"/>
              <a:t>Additional Resources</a:t>
            </a:r>
          </a:p>
        </p:txBody>
      </p:sp>
      <p:pic>
        <p:nvPicPr>
          <p:cNvPr id="5" name="Picture 4">
            <a:extLst>
              <a:ext uri="{FF2B5EF4-FFF2-40B4-BE49-F238E27FC236}">
                <a16:creationId xmlns:a16="http://schemas.microsoft.com/office/drawing/2014/main" id="{F06D9556-4B16-890A-BC82-E14E942EB360}"/>
              </a:ext>
            </a:extLst>
          </p:cNvPr>
          <p:cNvPicPr>
            <a:picLocks noChangeAspect="1"/>
          </p:cNvPicPr>
          <p:nvPr/>
        </p:nvPicPr>
        <p:blipFill>
          <a:blip r:embed="rId2">
            <a:extLst>
              <a:ext uri="{28A0092B-C50C-407E-A947-70E740481C1C}">
                <a14:useLocalDpi xmlns:a14="http://schemas.microsoft.com/office/drawing/2010/main" val="0"/>
              </a:ext>
            </a:extLst>
          </a:blip>
          <a:srcRect l="27398" r="2739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3" name="Content Placeholder 2">
            <a:extLst>
              <a:ext uri="{FF2B5EF4-FFF2-40B4-BE49-F238E27FC236}">
                <a16:creationId xmlns:a16="http://schemas.microsoft.com/office/drawing/2014/main" id="{8A9E99CD-2A96-B546-CECD-A2C4BC98D9E2}"/>
              </a:ext>
            </a:extLst>
          </p:cNvPr>
          <p:cNvGraphicFramePr>
            <a:graphicFrameLocks noGrp="1"/>
          </p:cNvGraphicFramePr>
          <p:nvPr>
            <p:ph idx="1"/>
            <p:extLst>
              <p:ext uri="{D42A27DB-BD31-4B8C-83A1-F6EECF244321}">
                <p14:modId xmlns:p14="http://schemas.microsoft.com/office/powerpoint/2010/main" val="1736799765"/>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4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4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A502B-711C-75FE-558E-6AC26ECC2760}"/>
              </a:ext>
            </a:extLst>
          </p:cNvPr>
          <p:cNvSpPr>
            <a:spLocks noGrp="1"/>
          </p:cNvSpPr>
          <p:nvPr>
            <p:ph type="title"/>
          </p:nvPr>
        </p:nvSpPr>
        <p:spPr>
          <a:xfrm>
            <a:off x="3530601" y="548842"/>
            <a:ext cx="7511373" cy="821698"/>
          </a:xfrm>
        </p:spPr>
        <p:txBody>
          <a:bodyPr anchor="b">
            <a:normAutofit/>
          </a:bodyPr>
          <a:lstStyle/>
          <a:p>
            <a:r>
              <a:rPr lang="en-GB" sz="3600" dirty="0">
                <a:solidFill>
                  <a:schemeClr val="tx2"/>
                </a:solidFill>
              </a:rPr>
              <a:t>Introduction</a:t>
            </a:r>
          </a:p>
        </p:txBody>
      </p:sp>
      <p:pic>
        <p:nvPicPr>
          <p:cNvPr id="5" name="Picture 4" descr="A pair of hands holding a newspaper&#10;&#10;Description automatically generated with low confidence">
            <a:extLst>
              <a:ext uri="{FF2B5EF4-FFF2-40B4-BE49-F238E27FC236}">
                <a16:creationId xmlns:a16="http://schemas.microsoft.com/office/drawing/2014/main" id="{0AA06EB0-8C8D-E2F8-5DFC-4E035340CEB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976" r="15490" b="2"/>
          <a:stretch/>
        </p:blipFill>
        <p:spPr>
          <a:xfrm>
            <a:off x="148068" y="1844997"/>
            <a:ext cx="3234466" cy="338536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61" name="Group 5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52" name="Freeform: Shape 5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5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63" name="Freeform: Shape 5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F525F93-8320-C975-4BB4-E371F2A85F4E}"/>
              </a:ext>
            </a:extLst>
          </p:cNvPr>
          <p:cNvSpPr>
            <a:spLocks noGrp="1"/>
          </p:cNvSpPr>
          <p:nvPr>
            <p:ph idx="1"/>
          </p:nvPr>
        </p:nvSpPr>
        <p:spPr>
          <a:xfrm>
            <a:off x="3530601" y="1500762"/>
            <a:ext cx="7742646" cy="4671856"/>
          </a:xfrm>
        </p:spPr>
        <p:txBody>
          <a:bodyPr anchor="ctr">
            <a:normAutofit fontScale="92500"/>
          </a:bodyPr>
          <a:lstStyle/>
          <a:p>
            <a:pPr marL="0" indent="0" algn="just">
              <a:lnSpc>
                <a:spcPct val="160000"/>
              </a:lnSpc>
              <a:buNone/>
            </a:pPr>
            <a:r>
              <a:rPr lang="en-GB" sz="1800" b="0" i="0" u="none" strike="noStrike" baseline="0" dirty="0">
                <a:solidFill>
                  <a:schemeClr val="tx2"/>
                </a:solidFill>
              </a:rPr>
              <a:t>The following toolkit has been </a:t>
            </a:r>
            <a:r>
              <a:rPr lang="en-GB" sz="1800" dirty="0">
                <a:solidFill>
                  <a:schemeClr val="tx2"/>
                </a:solidFill>
              </a:rPr>
              <a:t>developed as part of ‘Teach Digital’ Erasmus+ funded project and contains </a:t>
            </a:r>
            <a:r>
              <a:rPr lang="en-GB" sz="1800" b="0" i="0" u="none" strike="noStrike" baseline="0" dirty="0">
                <a:solidFill>
                  <a:schemeClr val="tx2"/>
                </a:solidFill>
              </a:rPr>
              <a:t>10 free tools/apps most useful for adult education, highlighting their strengths.</a:t>
            </a:r>
          </a:p>
          <a:p>
            <a:pPr marL="0" indent="0" algn="just">
              <a:lnSpc>
                <a:spcPct val="160000"/>
              </a:lnSpc>
              <a:buNone/>
            </a:pPr>
            <a:r>
              <a:rPr lang="en-GB" sz="1800" dirty="0">
                <a:solidFill>
                  <a:schemeClr val="tx2"/>
                </a:solidFill>
              </a:rPr>
              <a:t>The selection criteria included:</a:t>
            </a:r>
          </a:p>
          <a:p>
            <a:pPr algn="just">
              <a:lnSpc>
                <a:spcPct val="160000"/>
              </a:lnSpc>
              <a:buFont typeface="Wingdings" panose="05000000000000000000" pitchFamily="2" charset="2"/>
              <a:buChar char="v"/>
            </a:pPr>
            <a:r>
              <a:rPr lang="en-GB" sz="1800" dirty="0">
                <a:solidFill>
                  <a:schemeClr val="tx2"/>
                </a:solidFill>
              </a:rPr>
              <a:t>Those that covered more than one area of the </a:t>
            </a:r>
            <a:r>
              <a:rPr lang="en-GB" sz="1800" dirty="0" err="1">
                <a:solidFill>
                  <a:schemeClr val="tx2"/>
                </a:solidFill>
              </a:rPr>
              <a:t>Digicom</a:t>
            </a:r>
            <a:r>
              <a:rPr lang="en-GB" sz="1800" dirty="0">
                <a:solidFill>
                  <a:schemeClr val="tx2"/>
                </a:solidFill>
              </a:rPr>
              <a:t> framework</a:t>
            </a:r>
          </a:p>
          <a:p>
            <a:pPr algn="just">
              <a:lnSpc>
                <a:spcPct val="160000"/>
              </a:lnSpc>
              <a:buFont typeface="Wingdings" panose="05000000000000000000" pitchFamily="2" charset="2"/>
              <a:buChar char="v"/>
            </a:pPr>
            <a:r>
              <a:rPr lang="en-GB" sz="1800" dirty="0">
                <a:solidFill>
                  <a:schemeClr val="tx2"/>
                </a:solidFill>
              </a:rPr>
              <a:t>Those that operated in several languages (especially those of the project countries)</a:t>
            </a:r>
          </a:p>
          <a:p>
            <a:pPr algn="just">
              <a:lnSpc>
                <a:spcPct val="160000"/>
              </a:lnSpc>
              <a:buFont typeface="Wingdings" panose="05000000000000000000" pitchFamily="2" charset="2"/>
              <a:buChar char="v"/>
            </a:pPr>
            <a:r>
              <a:rPr lang="en-GB" sz="1800" dirty="0">
                <a:solidFill>
                  <a:schemeClr val="tx2"/>
                </a:solidFill>
              </a:rPr>
              <a:t>Those that specifically targets women, migrants or marginalized groups</a:t>
            </a:r>
          </a:p>
          <a:p>
            <a:pPr marL="0" indent="0" algn="just">
              <a:lnSpc>
                <a:spcPct val="160000"/>
              </a:lnSpc>
              <a:buNone/>
            </a:pPr>
            <a:r>
              <a:rPr lang="en-GB" sz="1800" dirty="0">
                <a:solidFill>
                  <a:schemeClr val="tx2"/>
                </a:solidFill>
              </a:rPr>
              <a:t>The guide also includes links to other projects highlighting tools to support adult education.</a:t>
            </a:r>
          </a:p>
        </p:txBody>
      </p:sp>
    </p:spTree>
    <p:extLst>
      <p:ext uri="{BB962C8B-B14F-4D97-AF65-F5344CB8AC3E}">
        <p14:creationId xmlns:p14="http://schemas.microsoft.com/office/powerpoint/2010/main" val="173990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7C9F1012-E8F8-1654-936C-B5CA14AD20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779" r="10779"/>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6" name="Freeform: Shape 1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62CEF8-C53A-32DE-433F-71FD19D889B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a:t>Communication &amp; Collaboration</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86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3254209" y="455486"/>
            <a:ext cx="6714633" cy="753852"/>
          </a:xfrm>
        </p:spPr>
        <p:txBody>
          <a:bodyPr anchor="b">
            <a:normAutofit/>
          </a:bodyPr>
          <a:lstStyle/>
          <a:p>
            <a:pPr algn="ctr"/>
            <a:r>
              <a:rPr lang="en-GB" sz="3600" b="1" dirty="0" err="1">
                <a:solidFill>
                  <a:schemeClr val="tx2"/>
                </a:solidFill>
              </a:rPr>
              <a:t>Jitsi</a:t>
            </a:r>
            <a:r>
              <a:rPr lang="en-GB" sz="3600" b="1" dirty="0">
                <a:solidFill>
                  <a:schemeClr val="tx2"/>
                </a:solidFill>
              </a:rPr>
              <a:t> Meet</a:t>
            </a:r>
          </a:p>
        </p:txBody>
      </p:sp>
      <p:grpSp>
        <p:nvGrpSpPr>
          <p:cNvPr id="134" name="Group 13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35" name="Freeform: Shape 13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Shape 13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Shape 13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close-up of a cell phone&#10;&#10;Description automatically generated with medium confidence">
            <a:extLst>
              <a:ext uri="{FF2B5EF4-FFF2-40B4-BE49-F238E27FC236}">
                <a16:creationId xmlns:a16="http://schemas.microsoft.com/office/drawing/2014/main" id="{F06D9556-4B16-890A-BC82-E14E942EB360}"/>
              </a:ext>
            </a:extLst>
          </p:cNvPr>
          <p:cNvPicPr>
            <a:picLocks noChangeAspect="1"/>
          </p:cNvPicPr>
          <p:nvPr/>
        </p:nvPicPr>
        <p:blipFill rotWithShape="1">
          <a:blip r:embed="rId2">
            <a:extLst>
              <a:ext uri="{28A0092B-C50C-407E-A947-70E740481C1C}">
                <a14:useLocalDpi xmlns:a14="http://schemas.microsoft.com/office/drawing/2010/main" val="0"/>
              </a:ext>
            </a:extLst>
          </a:blip>
          <a:srcRect l="15391" r="26730"/>
          <a:stretch/>
        </p:blipFill>
        <p:spPr>
          <a:xfrm>
            <a:off x="280878" y="2726487"/>
            <a:ext cx="2800237" cy="3217333"/>
          </a:xfrm>
          <a:prstGeom prst="rect">
            <a:avLst/>
          </a:prstGeom>
        </p:spPr>
      </p:pic>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3250066" y="1065086"/>
            <a:ext cx="8134005" cy="5183314"/>
          </a:xfrm>
        </p:spPr>
        <p:txBody>
          <a:bodyPr anchor="ctr">
            <a:normAutofit fontScale="92500" lnSpcReduction="10000"/>
          </a:bodyPr>
          <a:lstStyle/>
          <a:p>
            <a:pPr marL="0" indent="0" algn="just">
              <a:lnSpc>
                <a:spcPct val="110000"/>
              </a:lnSpc>
              <a:buNone/>
            </a:pPr>
            <a:r>
              <a:rPr lang="en-GB" sz="1400" b="1" dirty="0">
                <a:solidFill>
                  <a:schemeClr val="tx2"/>
                </a:solidFill>
                <a:effectLst/>
                <a:ea typeface="Times New Roman" panose="02020603050405020304" pitchFamily="18" charset="0"/>
              </a:rPr>
              <a:t>Link: </a:t>
            </a:r>
            <a:r>
              <a:rPr lang="en-GB" sz="1400" u="sng" dirty="0">
                <a:solidFill>
                  <a:schemeClr val="tx2"/>
                </a:solidFill>
                <a:effectLst/>
                <a:ea typeface="Times New Roman" panose="02020603050405020304" pitchFamily="18" charset="0"/>
                <a:hlinkClick r:id="rId3"/>
              </a:rPr>
              <a:t>https://meet.jit.si/</a:t>
            </a:r>
            <a:endParaRPr lang="en-GB" sz="1400" dirty="0">
              <a:solidFill>
                <a:schemeClr val="tx2"/>
              </a:solidFill>
              <a:effectLst/>
              <a:ea typeface="Times New Roman" panose="02020603050405020304" pitchFamily="18" charset="0"/>
            </a:endParaRPr>
          </a:p>
          <a:p>
            <a:pPr marL="0" indent="0" algn="just">
              <a:lnSpc>
                <a:spcPct val="110000"/>
              </a:lnSpc>
              <a:buNone/>
            </a:pPr>
            <a:r>
              <a:rPr lang="en-GB" sz="1400" b="1" dirty="0">
                <a:solidFill>
                  <a:schemeClr val="tx2"/>
                </a:solidFill>
                <a:effectLst/>
                <a:ea typeface="Times New Roman" panose="02020603050405020304" pitchFamily="18" charset="0"/>
              </a:rPr>
              <a:t>Brief </a:t>
            </a:r>
            <a:r>
              <a:rPr lang="en-GB" sz="1400" b="1" dirty="0" err="1">
                <a:solidFill>
                  <a:schemeClr val="tx2"/>
                </a:solidFill>
                <a:effectLst/>
                <a:ea typeface="Times New Roman" panose="02020603050405020304" pitchFamily="18" charset="0"/>
              </a:rPr>
              <a:t>description:</a:t>
            </a: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is a free encrypted video conferencing software. The interface is accessible via web browser or with a mobile app. </a:t>
            </a: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users don't need to create an account to join a call. To join a call, all you need is the meeting link, which you can open in a browser window on your computer, or through </a:t>
            </a:r>
            <a:r>
              <a:rPr lang="en-GB" sz="1400" dirty="0" err="1">
                <a:solidFill>
                  <a:schemeClr val="tx2"/>
                </a:solidFill>
                <a:effectLst/>
                <a:ea typeface="Times New Roman" panose="02020603050405020304" pitchFamily="18" charset="0"/>
              </a:rPr>
              <a:t>Jitsi's</a:t>
            </a:r>
            <a:r>
              <a:rPr lang="en-GB" sz="1400" dirty="0">
                <a:solidFill>
                  <a:schemeClr val="tx2"/>
                </a:solidFill>
                <a:effectLst/>
                <a:ea typeface="Times New Roman" panose="02020603050405020304" pitchFamily="18" charset="0"/>
              </a:rPr>
              <a:t> mobile app. If you want, you can optionally password-protect the meeting to bar unwelcome participants from joining your call. </a:t>
            </a: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can generate a random link, or you can write your own.</a:t>
            </a:r>
          </a:p>
          <a:p>
            <a:pPr marL="0" indent="0" algn="just">
              <a:lnSpc>
                <a:spcPct val="110000"/>
              </a:lnSpc>
              <a:buNone/>
            </a:pPr>
            <a:r>
              <a:rPr lang="en-GB" sz="1400" dirty="0">
                <a:solidFill>
                  <a:schemeClr val="tx2"/>
                </a:solidFill>
                <a:effectLst/>
                <a:ea typeface="Times New Roman" panose="02020603050405020304" pitchFamily="18" charset="0"/>
              </a:rPr>
              <a:t>With </a:t>
            </a: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you can share your desktop, presentations, invite users to a conference via a simple, custom URL, edit documents together using </a:t>
            </a:r>
            <a:r>
              <a:rPr lang="en-GB" sz="1400" dirty="0" err="1">
                <a:solidFill>
                  <a:schemeClr val="tx2"/>
                </a:solidFill>
                <a:effectLst/>
                <a:ea typeface="Times New Roman" panose="02020603050405020304" pitchFamily="18" charset="0"/>
              </a:rPr>
              <a:t>Etherpad</a:t>
            </a:r>
            <a:r>
              <a:rPr lang="en-GB" sz="1400" dirty="0">
                <a:solidFill>
                  <a:schemeClr val="tx2"/>
                </a:solidFill>
                <a:effectLst/>
                <a:ea typeface="Times New Roman" panose="02020603050405020304" pitchFamily="18" charset="0"/>
              </a:rPr>
              <a:t>, trade messages and emojis while you video conference, with integrated chat.</a:t>
            </a:r>
          </a:p>
          <a:p>
            <a:pPr marL="0" indent="0" algn="just">
              <a:lnSpc>
                <a:spcPct val="110000"/>
              </a:lnSpc>
              <a:buNone/>
            </a:pPr>
            <a:r>
              <a:rPr lang="en-GB" sz="1400" dirty="0">
                <a:solidFill>
                  <a:schemeClr val="tx2"/>
                </a:solidFill>
                <a:effectLst/>
                <a:ea typeface="Times New Roman" panose="02020603050405020304" pitchFamily="18" charset="0"/>
              </a:rPr>
              <a:t>As with any digital platform, it is not possible to guarantee 100% privacy, but tools such as </a:t>
            </a: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can help to reduce the risk.</a:t>
            </a:r>
          </a:p>
          <a:p>
            <a:pPr marL="0" indent="0" algn="just">
              <a:lnSpc>
                <a:spcPct val="110000"/>
              </a:lnSpc>
              <a:buNone/>
            </a:pP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is open source and uses end-to-server/transit encryption, whereby your communication is encrypted before it leaves your device, and is then decrypted on the server, processed, and encrypted again before being sent to the recipient(s). The software itself can be trusted, however it is important to use </a:t>
            </a:r>
            <a:r>
              <a:rPr lang="en-GB" sz="1400" i="1" dirty="0" err="1">
                <a:solidFill>
                  <a:schemeClr val="tx2"/>
                </a:solidFill>
                <a:effectLst/>
                <a:ea typeface="Times New Roman" panose="02020603050405020304" pitchFamily="18" charset="0"/>
              </a:rPr>
              <a:t>Jitsi</a:t>
            </a:r>
            <a:r>
              <a:rPr lang="en-GB" sz="1400" i="1" dirty="0">
                <a:solidFill>
                  <a:schemeClr val="tx2"/>
                </a:solidFill>
                <a:effectLst/>
                <a:ea typeface="Times New Roman" panose="02020603050405020304" pitchFamily="18" charset="0"/>
              </a:rPr>
              <a:t> Meet</a:t>
            </a:r>
            <a:r>
              <a:rPr lang="en-GB" sz="1400" dirty="0">
                <a:solidFill>
                  <a:schemeClr val="tx2"/>
                </a:solidFill>
                <a:effectLst/>
                <a:ea typeface="Times New Roman" panose="02020603050405020304" pitchFamily="18" charset="0"/>
              </a:rPr>
              <a:t> on a trusted server. When used on a trusted server, this tool can help to reduce the risk of surveillance, interference in calls and the sale and or mishandling of private information of participants.</a:t>
            </a:r>
          </a:p>
          <a:p>
            <a:pPr marL="0" indent="0" algn="just">
              <a:lnSpc>
                <a:spcPct val="110000"/>
              </a:lnSpc>
              <a:buNone/>
            </a:pPr>
            <a:r>
              <a:rPr lang="en-GB" sz="1400" b="1" dirty="0">
                <a:solidFill>
                  <a:schemeClr val="tx2"/>
                </a:solidFill>
                <a:effectLst/>
                <a:ea typeface="Times New Roman" panose="02020603050405020304" pitchFamily="18" charset="0"/>
              </a:rPr>
              <a:t>Languages:</a:t>
            </a:r>
            <a:r>
              <a:rPr lang="en-GB" sz="1400" b="1" dirty="0">
                <a:solidFill>
                  <a:schemeClr val="tx2"/>
                </a:solidFill>
                <a:ea typeface="Times New Roman" panose="02020603050405020304" pitchFamily="18" charset="0"/>
              </a:rPr>
              <a:t> </a:t>
            </a:r>
            <a:r>
              <a:rPr lang="en-GB" sz="1400" dirty="0">
                <a:solidFill>
                  <a:schemeClr val="tx2"/>
                </a:solidFill>
                <a:effectLst/>
                <a:ea typeface="Times New Roman" panose="02020603050405020304" pitchFamily="18" charset="0"/>
              </a:rPr>
              <a:t>multiple</a:t>
            </a:r>
          </a:p>
          <a:p>
            <a:pPr marL="0" indent="0" algn="just">
              <a:lnSpc>
                <a:spcPct val="110000"/>
              </a:lnSpc>
              <a:buNone/>
            </a:pPr>
            <a:r>
              <a:rPr lang="en-GB" sz="1400" b="1" dirty="0">
                <a:solidFill>
                  <a:schemeClr val="tx2"/>
                </a:solidFill>
                <a:effectLst/>
                <a:ea typeface="Times New Roman" panose="02020603050405020304" pitchFamily="18" charset="0"/>
              </a:rPr>
              <a:t>Target audience: </a:t>
            </a:r>
            <a:r>
              <a:rPr lang="en-GB" sz="1400" dirty="0">
                <a:solidFill>
                  <a:schemeClr val="tx2"/>
                </a:solidFill>
                <a:effectLst/>
                <a:ea typeface="Times New Roman" panose="02020603050405020304" pitchFamily="18" charset="0"/>
              </a:rPr>
              <a:t>General public. Anyone who organizes meetings, conducts webinars, classes, or needs to communicate in a secure environment.</a:t>
            </a:r>
            <a:endParaRPr lang="en-GB" sz="1400" dirty="0">
              <a:solidFill>
                <a:schemeClr val="tx2"/>
              </a:solidFill>
              <a:ea typeface="Times New Roman" panose="02020603050405020304" pitchFamily="18" charset="0"/>
            </a:endParaRPr>
          </a:p>
          <a:p>
            <a:pPr marL="0" indent="0" algn="just">
              <a:lnSpc>
                <a:spcPct val="110000"/>
              </a:lnSpc>
              <a:buNone/>
            </a:pPr>
            <a:r>
              <a:rPr lang="en-GB" sz="1400" b="1" dirty="0">
                <a:solidFill>
                  <a:schemeClr val="tx2"/>
                </a:solidFill>
                <a:effectLst/>
                <a:ea typeface="Times New Roman" panose="02020603050405020304" pitchFamily="18" charset="0"/>
              </a:rPr>
              <a:t>Benefits: </a:t>
            </a:r>
            <a:r>
              <a:rPr lang="en-GB" sz="1400" dirty="0">
                <a:solidFill>
                  <a:schemeClr val="tx2"/>
                </a:solidFill>
                <a:effectLst/>
                <a:ea typeface="Times New Roman" panose="02020603050405020304" pitchFamily="18" charset="0"/>
              </a:rPr>
              <a:t>High security. It's open, easy to integrate and use for others connected to the meeting. It keeps the connection stable, and it is easy to manage and create specific meeting rooms for smaller groups.</a:t>
            </a:r>
            <a:endParaRPr lang="en-GB" sz="1400" dirty="0">
              <a:solidFill>
                <a:schemeClr val="tx2"/>
              </a:solidFill>
            </a:endParaRPr>
          </a:p>
        </p:txBody>
      </p:sp>
      <p:grpSp>
        <p:nvGrpSpPr>
          <p:cNvPr id="140" name="Group 13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141" name="Freeform: Shape 14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4" name="Freeform: Shape 14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4220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5381625" y="609600"/>
            <a:ext cx="5816361" cy="937995"/>
          </a:xfrm>
        </p:spPr>
        <p:txBody>
          <a:bodyPr>
            <a:normAutofit/>
          </a:bodyPr>
          <a:lstStyle/>
          <a:p>
            <a:pPr algn="ctr"/>
            <a:r>
              <a:rPr lang="en-GB" b="1" dirty="0"/>
              <a:t>Duolingo</a:t>
            </a:r>
          </a:p>
        </p:txBody>
      </p:sp>
      <p:sp>
        <p:nvSpPr>
          <p:cNvPr id="81" name="Freeform: Shape 80">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F06D9556-4B16-890A-BC82-E14E942EB360}"/>
              </a:ext>
            </a:extLst>
          </p:cNvPr>
          <p:cNvPicPr>
            <a:picLocks noChangeAspect="1"/>
          </p:cNvPicPr>
          <p:nvPr/>
        </p:nvPicPr>
        <p:blipFill rotWithShape="1">
          <a:blip r:embed="rId2">
            <a:extLst>
              <a:ext uri="{28A0092B-C50C-407E-A947-70E740481C1C}">
                <a14:useLocalDpi xmlns:a14="http://schemas.microsoft.com/office/drawing/2010/main" val="0"/>
              </a:ext>
            </a:extLst>
          </a:blip>
          <a:srcRect l="18773" r="17249" b="-3"/>
          <a:stretch/>
        </p:blipFill>
        <p:spPr>
          <a:xfrm>
            <a:off x="723899" y="1547595"/>
            <a:ext cx="4029075" cy="4188026"/>
          </a:xfrm>
          <a:prstGeom prst="rect">
            <a:avLst/>
          </a:prstGeom>
        </p:spPr>
      </p:pic>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5381625" y="1714501"/>
            <a:ext cx="5816362" cy="4388188"/>
          </a:xfrm>
        </p:spPr>
        <p:txBody>
          <a:bodyPr>
            <a:normAutofit fontScale="92500" lnSpcReduction="10000"/>
          </a:bodyPr>
          <a:lstStyle/>
          <a:p>
            <a:pPr marL="0" indent="0" algn="just">
              <a:lnSpc>
                <a:spcPct val="100000"/>
              </a:lnSpc>
              <a:buNone/>
            </a:pPr>
            <a:r>
              <a:rPr lang="en-GB" sz="1400" b="1" dirty="0">
                <a:effectLst/>
                <a:ea typeface="Times New Roman" panose="02020603050405020304" pitchFamily="18" charset="0"/>
              </a:rPr>
              <a:t>Link: </a:t>
            </a:r>
            <a:r>
              <a:rPr lang="en-GB" sz="1400" dirty="0">
                <a:effectLst/>
                <a:ea typeface="Times New Roman" panose="02020603050405020304" pitchFamily="18" charset="0"/>
                <a:hlinkClick r:id="rId3"/>
              </a:rPr>
              <a:t>https://www.duolingo.com/</a:t>
            </a:r>
            <a:r>
              <a:rPr lang="en-GB" sz="1400" dirty="0">
                <a:effectLst/>
                <a:ea typeface="Times New Roman" panose="02020603050405020304" pitchFamily="18" charset="0"/>
              </a:rPr>
              <a:t> </a:t>
            </a:r>
          </a:p>
          <a:p>
            <a:pPr marL="0" indent="0" algn="just">
              <a:lnSpc>
                <a:spcPct val="100000"/>
              </a:lnSpc>
              <a:buNone/>
            </a:pPr>
            <a:r>
              <a:rPr lang="en-GB" sz="1400" b="1" dirty="0">
                <a:effectLst/>
                <a:ea typeface="Times New Roman" panose="02020603050405020304" pitchFamily="18" charset="0"/>
              </a:rPr>
              <a:t>Brief description: </a:t>
            </a:r>
            <a:r>
              <a:rPr lang="en-GB" sz="1400" i="1" dirty="0">
                <a:effectLst/>
                <a:ea typeface="Times New Roman" panose="02020603050405020304" pitchFamily="18" charset="0"/>
              </a:rPr>
              <a:t>Duolingo</a:t>
            </a:r>
            <a:r>
              <a:rPr lang="en-GB" sz="1400" dirty="0">
                <a:effectLst/>
                <a:ea typeface="Times New Roman" panose="02020603050405020304" pitchFamily="18" charset="0"/>
              </a:rPr>
              <a:t> is a language learning app that uses game-like methods to encourage users to keep coming back to learn every day. This language learning platform is very popular and highly downloaded educational app in the world. The company's mission is to provide free, fun and accessible education for all. It is an application available for various operating systems of computers and smartphones</a:t>
            </a:r>
          </a:p>
          <a:p>
            <a:pPr marL="0" indent="0" algn="just">
              <a:lnSpc>
                <a:spcPct val="100000"/>
              </a:lnSpc>
              <a:buNone/>
            </a:pPr>
            <a:r>
              <a:rPr lang="en-GB" sz="1400" i="1" dirty="0">
                <a:effectLst/>
                <a:ea typeface="Times New Roman" panose="02020603050405020304" pitchFamily="18" charset="0"/>
              </a:rPr>
              <a:t>Duolingo</a:t>
            </a:r>
            <a:r>
              <a:rPr lang="en-GB" sz="1400" dirty="0">
                <a:effectLst/>
                <a:ea typeface="Times New Roman" panose="02020603050405020304" pitchFamily="18" charset="0"/>
              </a:rPr>
              <a:t> is an American language-learning website and mobile app. Users learn using "trees" tailored to their target language, with specific "skills"  to practice </a:t>
            </a:r>
            <a:r>
              <a:rPr lang="en-GB" sz="1400" u="none" strike="noStrike" dirty="0">
                <a:effectLst/>
                <a:ea typeface="Times New Roman" panose="02020603050405020304" pitchFamily="18" charset="0"/>
                <a:hlinkClick r:id="rId4" tooltip="Vocabulary"/>
              </a:rPr>
              <a:t>vocabulary</a:t>
            </a:r>
            <a:r>
              <a:rPr lang="en-GB" sz="1400" dirty="0">
                <a:effectLst/>
                <a:ea typeface="Times New Roman" panose="02020603050405020304" pitchFamily="18" charset="0"/>
              </a:rPr>
              <a:t>, </a:t>
            </a:r>
            <a:r>
              <a:rPr lang="en-GB" sz="1400" u="none" strike="noStrike" dirty="0">
                <a:effectLst/>
                <a:ea typeface="Times New Roman" panose="02020603050405020304" pitchFamily="18" charset="0"/>
                <a:hlinkClick r:id="rId5" tooltip="Grammar"/>
              </a:rPr>
              <a:t>grammar</a:t>
            </a:r>
            <a:r>
              <a:rPr lang="en-GB" sz="1400" dirty="0">
                <a:effectLst/>
                <a:ea typeface="Times New Roman" panose="02020603050405020304" pitchFamily="18" charset="0"/>
              </a:rPr>
              <a:t>, and pronunciation using </a:t>
            </a:r>
            <a:r>
              <a:rPr lang="en-GB" sz="1400" u="none" strike="noStrike" dirty="0">
                <a:effectLst/>
                <a:ea typeface="Times New Roman" panose="02020603050405020304" pitchFamily="18" charset="0"/>
                <a:hlinkClick r:id="rId6" tooltip="Spaced repetition"/>
              </a:rPr>
              <a:t>spaced repetition</a:t>
            </a:r>
            <a:r>
              <a:rPr lang="en-GB" sz="1400" dirty="0">
                <a:effectLst/>
                <a:ea typeface="Times New Roman" panose="02020603050405020304" pitchFamily="18" charset="0"/>
              </a:rPr>
              <a:t>. It promotes an interactive learning that adjusts to the speed that the user decides.</a:t>
            </a:r>
          </a:p>
          <a:p>
            <a:pPr marL="0" indent="0" algn="just">
              <a:lnSpc>
                <a:spcPct val="100000"/>
              </a:lnSpc>
              <a:buNone/>
            </a:pPr>
            <a:r>
              <a:rPr lang="en-GB" sz="1400" b="1" dirty="0">
                <a:effectLst/>
                <a:ea typeface="Times New Roman" panose="02020603050405020304" pitchFamily="18" charset="0"/>
              </a:rPr>
              <a:t>Languages:</a:t>
            </a:r>
            <a:r>
              <a:rPr lang="en-GB" sz="1400" b="1" dirty="0">
                <a:ea typeface="Times New Roman" panose="02020603050405020304" pitchFamily="18" charset="0"/>
              </a:rPr>
              <a:t> </a:t>
            </a:r>
            <a:r>
              <a:rPr lang="en-GB" sz="1400" dirty="0">
                <a:effectLst/>
                <a:ea typeface="Times New Roman" panose="02020603050405020304" pitchFamily="18" charset="0"/>
              </a:rPr>
              <a:t>multiple</a:t>
            </a:r>
          </a:p>
          <a:p>
            <a:pPr marL="0" indent="0" algn="just">
              <a:lnSpc>
                <a:spcPct val="100000"/>
              </a:lnSpc>
              <a:buNone/>
            </a:pPr>
            <a:r>
              <a:rPr lang="en-GB" sz="1400" b="1" dirty="0">
                <a:effectLst/>
                <a:ea typeface="Times New Roman" panose="02020603050405020304" pitchFamily="18" charset="0"/>
              </a:rPr>
              <a:t>Target audience: </a:t>
            </a:r>
            <a:r>
              <a:rPr lang="en-GB" sz="1400" dirty="0">
                <a:effectLst/>
                <a:ea typeface="Times New Roman" panose="02020603050405020304" pitchFamily="18" charset="0"/>
              </a:rPr>
              <a:t>General public. People interested in learning languages</a:t>
            </a:r>
            <a:endParaRPr lang="en-GB" sz="1400" dirty="0">
              <a:ea typeface="Times New Roman" panose="02020603050405020304" pitchFamily="18" charset="0"/>
            </a:endParaRPr>
          </a:p>
          <a:p>
            <a:pPr marL="0" indent="0" algn="just">
              <a:lnSpc>
                <a:spcPct val="100000"/>
              </a:lnSpc>
              <a:buNone/>
            </a:pPr>
            <a:r>
              <a:rPr lang="en-GB" sz="1400" b="1" dirty="0">
                <a:effectLst/>
                <a:ea typeface="Times New Roman" panose="02020603050405020304" pitchFamily="18" charset="0"/>
              </a:rPr>
              <a:t>Benefits: </a:t>
            </a:r>
            <a:r>
              <a:rPr lang="en-GB" sz="1400" i="1" dirty="0">
                <a:effectLst/>
                <a:ea typeface="Times New Roman" panose="02020603050405020304" pitchFamily="18" charset="0"/>
              </a:rPr>
              <a:t>Duolingo</a:t>
            </a:r>
            <a:r>
              <a:rPr lang="en-GB" sz="1400" dirty="0">
                <a:effectLst/>
                <a:ea typeface="Times New Roman" panose="02020603050405020304" pitchFamily="18" charset="0"/>
              </a:rPr>
              <a:t> (</a:t>
            </a:r>
            <a:r>
              <a:rPr lang="en-GB" sz="1400" u="sng" dirty="0">
                <a:effectLst/>
                <a:ea typeface="Times New Roman" panose="02020603050405020304" pitchFamily="18" charset="0"/>
                <a:hlinkClick r:id="rId7" tooltip="Help:IPA/English"/>
              </a:rPr>
              <a:t>/ˌ</a:t>
            </a:r>
            <a:r>
              <a:rPr lang="en-GB" sz="1400" u="sng" dirty="0" err="1">
                <a:effectLst/>
                <a:ea typeface="Times New Roman" panose="02020603050405020304" pitchFamily="18" charset="0"/>
                <a:hlinkClick r:id="rId7" tooltip="Help:IPA/English"/>
              </a:rPr>
              <a:t>djuːoʊˈlɪŋɡoʊ</a:t>
            </a:r>
            <a:r>
              <a:rPr lang="en-GB" sz="1400" u="sng" dirty="0">
                <a:effectLst/>
                <a:ea typeface="Times New Roman" panose="02020603050405020304" pitchFamily="18" charset="0"/>
                <a:hlinkClick r:id="rId7" tooltip="Help:IPA/English"/>
              </a:rPr>
              <a:t>/</a:t>
            </a:r>
            <a:r>
              <a:rPr lang="en-GB" sz="1400" dirty="0">
                <a:effectLst/>
                <a:ea typeface="Times New Roman" panose="02020603050405020304" pitchFamily="18" charset="0"/>
              </a:rPr>
              <a:t> </a:t>
            </a:r>
            <a:r>
              <a:rPr lang="en-GB" sz="1400" i="1" u="sng" dirty="0">
                <a:effectLst/>
                <a:ea typeface="Times New Roman" panose="02020603050405020304" pitchFamily="18" charset="0"/>
                <a:hlinkClick r:id="rId8" tooltip="Help:Pronunciation respelling key"/>
              </a:rPr>
              <a:t>DEW-oh-LING-</a:t>
            </a:r>
            <a:r>
              <a:rPr lang="en-GB" sz="1400" i="1" u="sng" dirty="0" err="1">
                <a:effectLst/>
                <a:ea typeface="Times New Roman" panose="02020603050405020304" pitchFamily="18" charset="0"/>
                <a:hlinkClick r:id="rId8" tooltip="Help:Pronunciation respelling key"/>
              </a:rPr>
              <a:t>goh</a:t>
            </a:r>
            <a:r>
              <a:rPr lang="en-GB" sz="1400" dirty="0">
                <a:effectLst/>
                <a:ea typeface="Times New Roman" panose="02020603050405020304" pitchFamily="18" charset="0"/>
              </a:rPr>
              <a:t>). There is an ever-expanding repertoire of languages. Exercises can include written translation, reading and speaking comprehension, and short stories. As of June 2021, Duolingo offers 103 different language courses in 40 languages. </a:t>
            </a:r>
          </a:p>
          <a:p>
            <a:pPr marL="0" indent="0" algn="just">
              <a:lnSpc>
                <a:spcPct val="100000"/>
              </a:lnSpc>
              <a:buNone/>
            </a:pPr>
            <a:r>
              <a:rPr lang="en-GB" sz="1400" dirty="0">
                <a:effectLst/>
                <a:ea typeface="Times New Roman" panose="02020603050405020304" pitchFamily="18" charset="0"/>
              </a:rPr>
              <a:t>You can learn the basics of the language with this app, especially reading and writing. To speak a language fluently, it will not be enough, because it will be necessary to practice the conversation in that language.</a:t>
            </a:r>
            <a:endParaRPr lang="en-GB" sz="1400" dirty="0"/>
          </a:p>
        </p:txBody>
      </p:sp>
    </p:spTree>
    <p:extLst>
      <p:ext uri="{BB962C8B-B14F-4D97-AF65-F5344CB8AC3E}">
        <p14:creationId xmlns:p14="http://schemas.microsoft.com/office/powerpoint/2010/main" val="372958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5681594" y="668548"/>
            <a:ext cx="5327782" cy="728452"/>
          </a:xfrm>
        </p:spPr>
        <p:txBody>
          <a:bodyPr anchor="b">
            <a:normAutofit/>
          </a:bodyPr>
          <a:lstStyle/>
          <a:p>
            <a:pPr algn="ctr"/>
            <a:r>
              <a:rPr lang="en-GB" sz="3600" b="1" dirty="0">
                <a:solidFill>
                  <a:schemeClr val="tx2"/>
                </a:solidFill>
              </a:rPr>
              <a:t>LinkedIn</a:t>
            </a:r>
          </a:p>
        </p:txBody>
      </p:sp>
      <p:grpSp>
        <p:nvGrpSpPr>
          <p:cNvPr id="100" name="Group 99">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01" name="Freeform: Shape 100">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06D9556-4B16-890A-BC82-E14E942EB360}"/>
              </a:ext>
            </a:extLst>
          </p:cNvPr>
          <p:cNvPicPr>
            <a:picLocks noChangeAspect="1"/>
          </p:cNvPicPr>
          <p:nvPr/>
        </p:nvPicPr>
        <p:blipFill rotWithShape="1">
          <a:blip r:embed="rId2">
            <a:extLst>
              <a:ext uri="{28A0092B-C50C-407E-A947-70E740481C1C}">
                <a14:useLocalDpi xmlns:a14="http://schemas.microsoft.com/office/drawing/2010/main" val="0"/>
              </a:ext>
            </a:extLst>
          </a:blip>
          <a:srcRect r="13684" b="2"/>
          <a:stretch/>
        </p:blipFill>
        <p:spPr>
          <a:xfrm>
            <a:off x="1051392" y="2837712"/>
            <a:ext cx="4461251" cy="3217333"/>
          </a:xfrm>
          <a:prstGeom prst="rect">
            <a:avLst/>
          </a:prstGeom>
        </p:spPr>
      </p:pic>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5681594" y="1892300"/>
            <a:ext cx="5702477" cy="4162745"/>
          </a:xfrm>
        </p:spPr>
        <p:txBody>
          <a:bodyPr anchor="ctr">
            <a:noAutofit/>
          </a:bodyPr>
          <a:lstStyle/>
          <a:p>
            <a:pPr marL="0" indent="0" algn="just">
              <a:lnSpc>
                <a:spcPct val="100000"/>
              </a:lnSpc>
              <a:buNone/>
            </a:pPr>
            <a:r>
              <a:rPr lang="en-GB" sz="1400" b="1" dirty="0">
                <a:solidFill>
                  <a:schemeClr val="tx2"/>
                </a:solidFill>
                <a:effectLst/>
                <a:ea typeface="Times New Roman" panose="02020603050405020304" pitchFamily="18" charset="0"/>
              </a:rPr>
              <a:t>Link: </a:t>
            </a:r>
            <a:r>
              <a:rPr lang="en-GB" sz="1400" u="sng" dirty="0">
                <a:solidFill>
                  <a:schemeClr val="tx2"/>
                </a:solidFill>
                <a:effectLst/>
                <a:ea typeface="Times New Roman" panose="02020603050405020304" pitchFamily="18" charset="0"/>
                <a:hlinkClick r:id="rId3"/>
              </a:rPr>
              <a:t>https://play.google.com/store/apps/details?id=com.linkedin.android&amp;hl=es&amp;gl=US</a:t>
            </a:r>
            <a:endParaRPr lang="en-GB" sz="1400" u="sng" dirty="0">
              <a:solidFill>
                <a:schemeClr val="tx2"/>
              </a:solidFill>
              <a:effectLst/>
              <a:ea typeface="Times New Roman" panose="02020603050405020304" pitchFamily="18" charset="0"/>
            </a:endParaRPr>
          </a:p>
          <a:p>
            <a:pPr marL="0" indent="0" algn="just">
              <a:lnSpc>
                <a:spcPct val="100000"/>
              </a:lnSpc>
              <a:buNone/>
            </a:pPr>
            <a:r>
              <a:rPr lang="en-GB" sz="1400" b="1" dirty="0">
                <a:solidFill>
                  <a:schemeClr val="tx2"/>
                </a:solidFill>
                <a:effectLst/>
                <a:ea typeface="Times New Roman" panose="02020603050405020304" pitchFamily="18" charset="0"/>
              </a:rPr>
              <a:t>Brief description: </a:t>
            </a:r>
            <a:r>
              <a:rPr lang="en-GB" sz="1400" i="1" dirty="0">
                <a:solidFill>
                  <a:schemeClr val="tx2"/>
                </a:solidFill>
                <a:effectLst/>
                <a:ea typeface="Times New Roman" panose="02020603050405020304" pitchFamily="18" charset="0"/>
              </a:rPr>
              <a:t>LinkedIn</a:t>
            </a:r>
            <a:r>
              <a:rPr lang="en-GB" sz="1400" dirty="0">
                <a:solidFill>
                  <a:schemeClr val="tx2"/>
                </a:solidFill>
                <a:effectLst/>
                <a:ea typeface="Times New Roman" panose="02020603050405020304" pitchFamily="18" charset="0"/>
              </a:rPr>
              <a:t> is a platform that emerged to put professionals and companies in contact. Its objective is to help find a job, but also to share ideas, find people in the same sector of work or specialized subject matter, or maintain ties with fellow students. It works as an up-to-date resume while also showcasing what you're doing.</a:t>
            </a:r>
          </a:p>
          <a:p>
            <a:pPr marL="0" indent="0" algn="just">
              <a:lnSpc>
                <a:spcPct val="100000"/>
              </a:lnSpc>
              <a:buNone/>
            </a:pPr>
            <a:r>
              <a:rPr lang="en-GB" sz="1400" dirty="0">
                <a:solidFill>
                  <a:schemeClr val="tx2"/>
                </a:solidFill>
                <a:effectLst/>
                <a:ea typeface="Times New Roman" panose="02020603050405020304" pitchFamily="18" charset="0"/>
              </a:rPr>
              <a:t>Another platform called </a:t>
            </a:r>
            <a:r>
              <a:rPr lang="en-GB" sz="1400" i="1" dirty="0" err="1">
                <a:solidFill>
                  <a:schemeClr val="tx2"/>
                </a:solidFill>
                <a:effectLst/>
                <a:ea typeface="Times New Roman" panose="02020603050405020304" pitchFamily="18" charset="0"/>
              </a:rPr>
              <a:t>Linkedin</a:t>
            </a:r>
            <a:r>
              <a:rPr lang="en-GB" sz="1400" i="1" dirty="0">
                <a:solidFill>
                  <a:schemeClr val="tx2"/>
                </a:solidFill>
                <a:effectLst/>
                <a:ea typeface="Times New Roman" panose="02020603050405020304" pitchFamily="18" charset="0"/>
              </a:rPr>
              <a:t> learning</a:t>
            </a:r>
            <a:r>
              <a:rPr lang="en-GB" sz="1400" dirty="0">
                <a:solidFill>
                  <a:schemeClr val="tx2"/>
                </a:solidFill>
                <a:effectLst/>
                <a:ea typeface="Times New Roman" panose="02020603050405020304" pitchFamily="18" charset="0"/>
              </a:rPr>
              <a:t>, dedicated to training resources, is not free. The account is free, but if you want to access </a:t>
            </a:r>
            <a:r>
              <a:rPr lang="en-GB" sz="1400" i="1" dirty="0">
                <a:solidFill>
                  <a:schemeClr val="tx2"/>
                </a:solidFill>
                <a:effectLst/>
                <a:ea typeface="Times New Roman" panose="02020603050405020304" pitchFamily="18" charset="0"/>
              </a:rPr>
              <a:t>LinkedIn Learning</a:t>
            </a:r>
            <a:r>
              <a:rPr lang="en-GB" sz="1400" dirty="0">
                <a:solidFill>
                  <a:schemeClr val="tx2"/>
                </a:solidFill>
                <a:effectLst/>
                <a:ea typeface="Times New Roman" panose="02020603050405020304" pitchFamily="18" charset="0"/>
              </a:rPr>
              <a:t> courses, they are not free.</a:t>
            </a:r>
          </a:p>
          <a:p>
            <a:pPr marL="0" indent="0" algn="just">
              <a:lnSpc>
                <a:spcPct val="100000"/>
              </a:lnSpc>
              <a:buNone/>
            </a:pPr>
            <a:r>
              <a:rPr lang="en-GB" sz="1400" b="1" dirty="0">
                <a:solidFill>
                  <a:schemeClr val="tx2"/>
                </a:solidFill>
                <a:effectLst/>
                <a:ea typeface="Times New Roman" panose="02020603050405020304" pitchFamily="18" charset="0"/>
              </a:rPr>
              <a:t>Languages:</a:t>
            </a:r>
            <a:r>
              <a:rPr lang="en-GB" sz="1400" b="1" dirty="0">
                <a:solidFill>
                  <a:schemeClr val="tx2"/>
                </a:solidFill>
                <a:ea typeface="Times New Roman" panose="02020603050405020304" pitchFamily="18" charset="0"/>
              </a:rPr>
              <a:t> </a:t>
            </a:r>
            <a:r>
              <a:rPr lang="en-GB" sz="1400" dirty="0">
                <a:solidFill>
                  <a:schemeClr val="tx2"/>
                </a:solidFill>
                <a:effectLst/>
                <a:ea typeface="Times New Roman" panose="02020603050405020304" pitchFamily="18" charset="0"/>
              </a:rPr>
              <a:t>multiple</a:t>
            </a:r>
          </a:p>
          <a:p>
            <a:pPr marL="0" indent="0" algn="just">
              <a:lnSpc>
                <a:spcPct val="100000"/>
              </a:lnSpc>
              <a:buNone/>
            </a:pPr>
            <a:r>
              <a:rPr lang="en-GB" sz="1400" b="1" dirty="0">
                <a:solidFill>
                  <a:schemeClr val="tx2"/>
                </a:solidFill>
                <a:effectLst/>
                <a:ea typeface="Times New Roman" panose="02020603050405020304" pitchFamily="18" charset="0"/>
              </a:rPr>
              <a:t>Target audience: </a:t>
            </a:r>
            <a:r>
              <a:rPr lang="en-GB" sz="1400" dirty="0">
                <a:solidFill>
                  <a:schemeClr val="tx2"/>
                </a:solidFill>
                <a:effectLst/>
                <a:ea typeface="Times New Roman" panose="02020603050405020304" pitchFamily="18" charset="0"/>
              </a:rPr>
              <a:t>General public. People interested in looking for a job, promoting their career or expanding their network of professional contacts.</a:t>
            </a:r>
            <a:endParaRPr lang="en-GB" sz="1400" dirty="0">
              <a:solidFill>
                <a:schemeClr val="tx2"/>
              </a:solidFill>
              <a:ea typeface="Times New Roman" panose="02020603050405020304" pitchFamily="18" charset="0"/>
            </a:endParaRPr>
          </a:p>
          <a:p>
            <a:pPr marL="0" indent="0" algn="just">
              <a:lnSpc>
                <a:spcPct val="100000"/>
              </a:lnSpc>
              <a:buNone/>
            </a:pPr>
            <a:r>
              <a:rPr lang="en-GB" sz="1400" b="1" dirty="0">
                <a:solidFill>
                  <a:schemeClr val="tx2"/>
                </a:solidFill>
                <a:effectLst/>
                <a:ea typeface="Times New Roman" panose="02020603050405020304" pitchFamily="18" charset="0"/>
              </a:rPr>
              <a:t>Benefits: </a:t>
            </a:r>
            <a:r>
              <a:rPr lang="en-GB" sz="1400" dirty="0">
                <a:solidFill>
                  <a:schemeClr val="tx2"/>
                </a:solidFill>
                <a:effectLst/>
                <a:ea typeface="Times New Roman" panose="02020603050405020304" pitchFamily="18" charset="0"/>
              </a:rPr>
              <a:t>The use of this network improves the ability to select and synthesize the most relevant information about the person, their knowledge and their work interests. Job offers can be channelled or the area in which you are working can be made more visible. The page is constantly updated, it is a very active network so to keep up to date you have to dedicate time and effort.</a:t>
            </a:r>
            <a:endParaRPr lang="en-GB" sz="1400" dirty="0">
              <a:solidFill>
                <a:schemeClr val="tx2"/>
              </a:solidFill>
            </a:endParaRPr>
          </a:p>
        </p:txBody>
      </p:sp>
      <p:grpSp>
        <p:nvGrpSpPr>
          <p:cNvPr id="106" name="Group 105">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107" name="Freeform: Shape 106">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0" name="Freeform: Shape 109">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96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F06D9556-4B16-890A-BC82-E14E942EB360}"/>
              </a:ext>
            </a:extLst>
          </p:cNvPr>
          <p:cNvPicPr>
            <a:picLocks noChangeAspect="1"/>
          </p:cNvPicPr>
          <p:nvPr/>
        </p:nvPicPr>
        <p:blipFill rotWithShape="1">
          <a:blip r:embed="rId2">
            <a:extLst>
              <a:ext uri="{28A0092B-C50C-407E-A947-70E740481C1C}">
                <a14:useLocalDpi xmlns:a14="http://schemas.microsoft.com/office/drawing/2010/main" val="0"/>
              </a:ext>
            </a:extLst>
          </a:blip>
          <a:srcRect l="1302" r="4934"/>
          <a:stretch/>
        </p:blipFill>
        <p:spPr>
          <a:xfrm>
            <a:off x="1" y="10"/>
            <a:ext cx="9669642" cy="6857990"/>
          </a:xfrm>
          <a:prstGeom prst="rect">
            <a:avLst/>
          </a:prstGeom>
        </p:spPr>
      </p:pic>
      <p:sp>
        <p:nvSpPr>
          <p:cNvPr id="95" name="Rectangle 9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7531610" y="365125"/>
            <a:ext cx="3822189" cy="633782"/>
          </a:xfrm>
        </p:spPr>
        <p:txBody>
          <a:bodyPr>
            <a:normAutofit fontScale="90000"/>
          </a:bodyPr>
          <a:lstStyle/>
          <a:p>
            <a:r>
              <a:rPr lang="en-GB" sz="4000" b="1" dirty="0" err="1"/>
              <a:t>Tarjimly</a:t>
            </a:r>
            <a:endParaRPr lang="en-GB" sz="4000" b="1" dirty="0"/>
          </a:p>
        </p:txBody>
      </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7035800" y="998908"/>
            <a:ext cx="4622800" cy="5178056"/>
          </a:xfrm>
        </p:spPr>
        <p:txBody>
          <a:bodyPr>
            <a:noAutofit/>
          </a:bodyPr>
          <a:lstStyle/>
          <a:p>
            <a:pPr marL="0" indent="0" algn="just">
              <a:lnSpc>
                <a:spcPct val="110000"/>
              </a:lnSpc>
              <a:buNone/>
            </a:pPr>
            <a:r>
              <a:rPr lang="en-GB" sz="1300" b="1" dirty="0">
                <a:effectLst/>
                <a:ea typeface="Times New Roman" panose="02020603050405020304" pitchFamily="18" charset="0"/>
              </a:rPr>
              <a:t>Link: </a:t>
            </a:r>
            <a:r>
              <a:rPr lang="en-GB" sz="1300" u="sng" dirty="0">
                <a:effectLst/>
                <a:ea typeface="Times New Roman" panose="02020603050405020304" pitchFamily="18" charset="0"/>
                <a:hlinkClick r:id="rId3"/>
              </a:rPr>
              <a:t>https://www.tarjim.ly/en</a:t>
            </a:r>
            <a:r>
              <a:rPr lang="en-GB" sz="1300" dirty="0">
                <a:effectLst/>
                <a:ea typeface="Times New Roman" panose="02020603050405020304" pitchFamily="18" charset="0"/>
              </a:rPr>
              <a:t> </a:t>
            </a:r>
          </a:p>
          <a:p>
            <a:pPr marL="0" indent="0" algn="just">
              <a:lnSpc>
                <a:spcPct val="110000"/>
              </a:lnSpc>
              <a:buNone/>
            </a:pPr>
            <a:r>
              <a:rPr lang="en-GB" sz="1300" b="1" dirty="0">
                <a:effectLst/>
                <a:ea typeface="Times New Roman" panose="02020603050405020304" pitchFamily="18" charset="0"/>
              </a:rPr>
              <a:t>Brief description: </a:t>
            </a:r>
            <a:r>
              <a:rPr lang="en-GB" sz="1300" i="1" dirty="0" err="1">
                <a:effectLst/>
                <a:ea typeface="Times New Roman" panose="02020603050405020304" pitchFamily="18" charset="0"/>
              </a:rPr>
              <a:t>Tarjimly</a:t>
            </a:r>
            <a:r>
              <a:rPr lang="en-GB" sz="1300" dirty="0">
                <a:effectLst/>
                <a:ea typeface="Times New Roman" panose="02020603050405020304" pitchFamily="18" charset="0"/>
              </a:rPr>
              <a:t> is a mobile application that was created in the United States by a team of refugees and migrants, and which serves the purpose of eliminating barriers of humanitarian assistance. </a:t>
            </a:r>
            <a:r>
              <a:rPr lang="en-GB" sz="1300" i="1" dirty="0" err="1">
                <a:effectLst/>
                <a:ea typeface="Times New Roman" panose="02020603050405020304" pitchFamily="18" charset="0"/>
              </a:rPr>
              <a:t>Tarjimly</a:t>
            </a:r>
            <a:r>
              <a:rPr lang="en-GB" sz="1300" i="1" dirty="0">
                <a:effectLst/>
                <a:ea typeface="Times New Roman" panose="02020603050405020304" pitchFamily="18" charset="0"/>
              </a:rPr>
              <a:t> </a:t>
            </a:r>
            <a:r>
              <a:rPr lang="en-GB" sz="1300" dirty="0">
                <a:effectLst/>
                <a:ea typeface="Times New Roman" panose="02020603050405020304" pitchFamily="18" charset="0"/>
              </a:rPr>
              <a:t>allows for multilingual speakers to remotely volunteer their language skills and provide both translation and interpretation to those in need.  It´s a social technological innovation that uses Facebook Messenger to connect with translators from anywhere in the world and at any time.</a:t>
            </a:r>
          </a:p>
          <a:p>
            <a:pPr marL="0" indent="0" algn="just">
              <a:lnSpc>
                <a:spcPct val="110000"/>
              </a:lnSpc>
              <a:buNone/>
            </a:pPr>
            <a:r>
              <a:rPr lang="en-GB" sz="1300" dirty="0">
                <a:effectLst/>
                <a:ea typeface="Times New Roman" panose="02020603050405020304" pitchFamily="18" charset="0"/>
              </a:rPr>
              <a:t>How does it work? When a beneficiary needs a translator or interpreter, they select the needed language and </a:t>
            </a:r>
            <a:r>
              <a:rPr lang="en-GB" sz="1300" i="1" dirty="0" err="1">
                <a:effectLst/>
                <a:ea typeface="Times New Roman" panose="02020603050405020304" pitchFamily="18" charset="0"/>
              </a:rPr>
              <a:t>Tarjimly</a:t>
            </a:r>
            <a:r>
              <a:rPr lang="en-GB" sz="1300" i="1" dirty="0">
                <a:effectLst/>
                <a:ea typeface="Times New Roman" panose="02020603050405020304" pitchFamily="18" charset="0"/>
              </a:rPr>
              <a:t> </a:t>
            </a:r>
            <a:r>
              <a:rPr lang="en-GB" sz="1300" dirty="0">
                <a:effectLst/>
                <a:ea typeface="Times New Roman" panose="02020603050405020304" pitchFamily="18" charset="0"/>
              </a:rPr>
              <a:t>searches for the most suitable translator; the application then connects the translator/interpreter to the beneficiary in a live chat session where they can send text, voice notes, documents and even start a phone call. Available for iOS and Android.</a:t>
            </a:r>
            <a:endParaRPr lang="en-GB" sz="1300" b="1" dirty="0">
              <a:effectLst/>
              <a:ea typeface="Times New Roman" panose="02020603050405020304" pitchFamily="18" charset="0"/>
            </a:endParaRPr>
          </a:p>
          <a:p>
            <a:pPr marL="0" indent="0" algn="just">
              <a:lnSpc>
                <a:spcPct val="110000"/>
              </a:lnSpc>
              <a:buNone/>
            </a:pPr>
            <a:r>
              <a:rPr lang="en-GB" sz="1300" b="1" dirty="0">
                <a:effectLst/>
                <a:ea typeface="Times New Roman" panose="02020603050405020304" pitchFamily="18" charset="0"/>
              </a:rPr>
              <a:t>Languages:</a:t>
            </a:r>
            <a:r>
              <a:rPr lang="en-GB" sz="1300" b="1" dirty="0">
                <a:ea typeface="Times New Roman" panose="02020603050405020304" pitchFamily="18" charset="0"/>
              </a:rPr>
              <a:t> </a:t>
            </a:r>
            <a:r>
              <a:rPr lang="en-GB" sz="1300" dirty="0">
                <a:effectLst/>
                <a:ea typeface="Times New Roman" panose="02020603050405020304" pitchFamily="18" charset="0"/>
              </a:rPr>
              <a:t>multiple</a:t>
            </a:r>
          </a:p>
          <a:p>
            <a:pPr marL="0" indent="0" algn="just">
              <a:lnSpc>
                <a:spcPct val="110000"/>
              </a:lnSpc>
              <a:buNone/>
            </a:pPr>
            <a:r>
              <a:rPr lang="en-GB" sz="1300" b="1" dirty="0">
                <a:effectLst/>
                <a:ea typeface="Times New Roman" panose="02020603050405020304" pitchFamily="18" charset="0"/>
              </a:rPr>
              <a:t>Target audience: </a:t>
            </a:r>
            <a:r>
              <a:rPr lang="en-GB" sz="1300" dirty="0">
                <a:effectLst/>
                <a:ea typeface="Times New Roman" panose="02020603050405020304" pitchFamily="18" charset="0"/>
              </a:rPr>
              <a:t>Migrants and refugees &amp; people on the move (not specific to migrant and refugee women)</a:t>
            </a:r>
            <a:endParaRPr lang="en-GB" sz="1300" dirty="0">
              <a:ea typeface="Times New Roman" panose="02020603050405020304" pitchFamily="18" charset="0"/>
            </a:endParaRPr>
          </a:p>
          <a:p>
            <a:pPr marL="0" indent="0" algn="just">
              <a:lnSpc>
                <a:spcPct val="110000"/>
              </a:lnSpc>
              <a:buNone/>
            </a:pPr>
            <a:r>
              <a:rPr lang="en-GB" sz="1300" b="1" dirty="0">
                <a:effectLst/>
                <a:ea typeface="Times New Roman" panose="02020603050405020304" pitchFamily="18" charset="0"/>
              </a:rPr>
              <a:t>Benefits: </a:t>
            </a:r>
            <a:r>
              <a:rPr lang="en-GB" sz="1300" dirty="0">
                <a:effectLst/>
                <a:ea typeface="Times New Roman" panose="02020603050405020304" pitchFamily="18" charset="0"/>
              </a:rPr>
              <a:t>Online services (no need to move from one point to the other); very big choice of languages (see </a:t>
            </a:r>
            <a:r>
              <a:rPr lang="en-GB" sz="1300" u="sng" dirty="0">
                <a:effectLst/>
                <a:ea typeface="Times New Roman" panose="02020603050405020304" pitchFamily="18" charset="0"/>
                <a:hlinkClick r:id="rId4"/>
              </a:rPr>
              <a:t>https://www.tarjim.ly/languages</a:t>
            </a:r>
            <a:r>
              <a:rPr lang="en-GB" sz="1300" dirty="0">
                <a:effectLst/>
                <a:ea typeface="Times New Roman" panose="02020603050405020304" pitchFamily="18" charset="0"/>
              </a:rPr>
              <a:t>) to choose from; possibility of hosting a live chat.</a:t>
            </a:r>
            <a:endParaRPr lang="en-GB" sz="1300" dirty="0"/>
          </a:p>
        </p:txBody>
      </p:sp>
    </p:spTree>
    <p:extLst>
      <p:ext uri="{BB962C8B-B14F-4D97-AF65-F5344CB8AC3E}">
        <p14:creationId xmlns:p14="http://schemas.microsoft.com/office/powerpoint/2010/main" val="406387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7C9F1012-E8F8-1654-936C-B5CA14AD20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50" r="11630" b="1"/>
          <a:stretch/>
        </p:blipFill>
        <p:spPr>
          <a:xfrm>
            <a:off x="2522358" y="10"/>
            <a:ext cx="9669642" cy="6857990"/>
          </a:xfrm>
          <a:prstGeom prst="rect">
            <a:avLst/>
          </a:prstGeom>
        </p:spPr>
      </p:pic>
      <p:sp>
        <p:nvSpPr>
          <p:cNvPr id="29" name="Rectangle 2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62CEF8-C53A-32DE-433F-71FD19D889BA}"/>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Digital Information Literacy</a:t>
            </a:r>
          </a:p>
        </p:txBody>
      </p:sp>
    </p:spTree>
    <p:extLst>
      <p:ext uri="{BB962C8B-B14F-4D97-AF65-F5344CB8AC3E}">
        <p14:creationId xmlns:p14="http://schemas.microsoft.com/office/powerpoint/2010/main" val="376292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B8199-16AA-DB87-6779-1F69EBED0BD2}"/>
              </a:ext>
            </a:extLst>
          </p:cNvPr>
          <p:cNvSpPr>
            <a:spLocks noGrp="1"/>
          </p:cNvSpPr>
          <p:nvPr>
            <p:ph type="title"/>
          </p:nvPr>
        </p:nvSpPr>
        <p:spPr>
          <a:xfrm>
            <a:off x="838200" y="365125"/>
            <a:ext cx="10515600" cy="810247"/>
          </a:xfrm>
        </p:spPr>
        <p:txBody>
          <a:bodyPr>
            <a:normAutofit/>
          </a:bodyPr>
          <a:lstStyle/>
          <a:p>
            <a:r>
              <a:rPr lang="en-GB" sz="4000" b="1" dirty="0" err="1"/>
              <a:t>DeepL</a:t>
            </a:r>
            <a:r>
              <a:rPr lang="en-GB" sz="4000" b="1" dirty="0"/>
              <a:t> Translator</a:t>
            </a:r>
          </a:p>
        </p:txBody>
      </p:sp>
      <p:sp>
        <p:nvSpPr>
          <p:cNvPr id="3" name="Content Placeholder 2">
            <a:extLst>
              <a:ext uri="{FF2B5EF4-FFF2-40B4-BE49-F238E27FC236}">
                <a16:creationId xmlns:a16="http://schemas.microsoft.com/office/drawing/2014/main" id="{4BD56C63-A23D-72FF-C63C-3EBC5CF20BCA}"/>
              </a:ext>
            </a:extLst>
          </p:cNvPr>
          <p:cNvSpPr>
            <a:spLocks noGrp="1"/>
          </p:cNvSpPr>
          <p:nvPr>
            <p:ph idx="1"/>
          </p:nvPr>
        </p:nvSpPr>
        <p:spPr>
          <a:xfrm>
            <a:off x="838200" y="1175372"/>
            <a:ext cx="4152774" cy="4953717"/>
          </a:xfrm>
        </p:spPr>
        <p:txBody>
          <a:bodyPr>
            <a:normAutofit/>
          </a:bodyPr>
          <a:lstStyle/>
          <a:p>
            <a:pPr marL="0" indent="0" algn="just">
              <a:lnSpc>
                <a:spcPct val="100000"/>
              </a:lnSpc>
              <a:buNone/>
            </a:pPr>
            <a:r>
              <a:rPr lang="en-GB" sz="1600" b="1" dirty="0">
                <a:effectLst/>
                <a:ea typeface="Times New Roman" panose="02020603050405020304" pitchFamily="18" charset="0"/>
              </a:rPr>
              <a:t>Link: </a:t>
            </a:r>
            <a:r>
              <a:rPr lang="en-GB" sz="1600" u="sng" dirty="0">
                <a:effectLst/>
                <a:ea typeface="Times New Roman" panose="02020603050405020304" pitchFamily="18" charset="0"/>
                <a:hlinkClick r:id="rId2"/>
              </a:rPr>
              <a:t>https://www.deepl.com</a:t>
            </a:r>
            <a:r>
              <a:rPr lang="en-GB" sz="1600" dirty="0">
                <a:effectLst/>
                <a:ea typeface="Times New Roman" panose="02020603050405020304" pitchFamily="18" charset="0"/>
              </a:rPr>
              <a:t> </a:t>
            </a:r>
          </a:p>
          <a:p>
            <a:pPr marL="0" indent="0" algn="just">
              <a:lnSpc>
                <a:spcPct val="100000"/>
              </a:lnSpc>
              <a:buNone/>
            </a:pPr>
            <a:r>
              <a:rPr lang="en-GB" sz="1600" b="1" dirty="0">
                <a:effectLst/>
                <a:ea typeface="Times New Roman" panose="02020603050405020304" pitchFamily="18" charset="0"/>
              </a:rPr>
              <a:t>Brief description: </a:t>
            </a:r>
            <a:r>
              <a:rPr lang="en-GB" sz="1600" dirty="0" err="1">
                <a:effectLst/>
                <a:ea typeface="Times New Roman" panose="02020603050405020304" pitchFamily="18" charset="0"/>
              </a:rPr>
              <a:t>DeepL</a:t>
            </a:r>
            <a:r>
              <a:rPr lang="en-GB" sz="1600" dirty="0">
                <a:effectLst/>
                <a:ea typeface="Times New Roman" panose="02020603050405020304" pitchFamily="18" charset="0"/>
              </a:rPr>
              <a:t> Translator is an online translator platform that is capable of translating both text and files (.pdf, .docx, .pptx). It is estimated to be as 3 times more accurate than other platforms such as Google Translate and is able to translate 24 languages. Provides a translation tool that produces text with a more natural wording. It uses deep learning technology based on artificial neural networks.</a:t>
            </a:r>
          </a:p>
          <a:p>
            <a:pPr marL="0" indent="0" algn="just">
              <a:lnSpc>
                <a:spcPct val="100000"/>
              </a:lnSpc>
              <a:buNone/>
            </a:pPr>
            <a:r>
              <a:rPr lang="en-GB" sz="1600" b="1" dirty="0">
                <a:effectLst/>
                <a:ea typeface="Times New Roman" panose="02020603050405020304" pitchFamily="18" charset="0"/>
              </a:rPr>
              <a:t>Languages:</a:t>
            </a:r>
            <a:r>
              <a:rPr lang="en-GB" sz="1600" dirty="0">
                <a:ea typeface="Times New Roman" panose="02020603050405020304" pitchFamily="18" charset="0"/>
              </a:rPr>
              <a:t> 24</a:t>
            </a:r>
            <a:endParaRPr lang="en-GB" sz="1600" dirty="0">
              <a:effectLst/>
              <a:ea typeface="Times New Roman" panose="02020603050405020304" pitchFamily="18" charset="0"/>
            </a:endParaRPr>
          </a:p>
          <a:p>
            <a:pPr marL="0" indent="0" algn="just">
              <a:lnSpc>
                <a:spcPct val="100000"/>
              </a:lnSpc>
              <a:buNone/>
            </a:pPr>
            <a:r>
              <a:rPr lang="en-GB" sz="1600" b="1" dirty="0">
                <a:effectLst/>
                <a:ea typeface="Times New Roman" panose="02020603050405020304" pitchFamily="18" charset="0"/>
              </a:rPr>
              <a:t>Target audience: </a:t>
            </a:r>
            <a:r>
              <a:rPr lang="en-GB" sz="1600" dirty="0">
                <a:effectLst/>
                <a:ea typeface="Times New Roman" panose="02020603050405020304" pitchFamily="18" charset="0"/>
              </a:rPr>
              <a:t>General public (not specific to migrant and refugee women)</a:t>
            </a:r>
            <a:endParaRPr lang="en-GB" sz="1600" dirty="0">
              <a:ea typeface="Times New Roman" panose="02020603050405020304" pitchFamily="18" charset="0"/>
            </a:endParaRPr>
          </a:p>
          <a:p>
            <a:pPr marL="0" indent="0" algn="just">
              <a:lnSpc>
                <a:spcPct val="100000"/>
              </a:lnSpc>
              <a:buNone/>
            </a:pPr>
            <a:r>
              <a:rPr lang="en-GB" sz="1600" b="1" dirty="0">
                <a:effectLst/>
                <a:ea typeface="Times New Roman" panose="02020603050405020304" pitchFamily="18" charset="0"/>
              </a:rPr>
              <a:t>Benefits: E</a:t>
            </a:r>
            <a:r>
              <a:rPr lang="en-GB" sz="1600" dirty="0">
                <a:effectLst/>
                <a:ea typeface="Times New Roman" panose="02020603050405020304" pitchFamily="18" charset="0"/>
              </a:rPr>
              <a:t>asy to use; accuracy in translation; possibility of uploading both files and text. 24 languages. Can be used online or as an app on the phone (IOS and </a:t>
            </a:r>
            <a:r>
              <a:rPr lang="en-GB" sz="1600" dirty="0" err="1">
                <a:effectLst/>
                <a:ea typeface="Times New Roman" panose="02020603050405020304" pitchFamily="18" charset="0"/>
              </a:rPr>
              <a:t>Adnroid</a:t>
            </a:r>
            <a:r>
              <a:rPr lang="en-GB" sz="1600" dirty="0">
                <a:effectLst/>
                <a:ea typeface="Times New Roman" panose="02020603050405020304" pitchFamily="18" charset="0"/>
              </a:rPr>
              <a:t>).</a:t>
            </a:r>
            <a:endParaRPr lang="en-GB" sz="1600" dirty="0"/>
          </a:p>
        </p:txBody>
      </p:sp>
      <p:pic>
        <p:nvPicPr>
          <p:cNvPr id="5" name="Picture 4" descr="Text, map&#10;&#10;Description automatically generated">
            <a:extLst>
              <a:ext uri="{FF2B5EF4-FFF2-40B4-BE49-F238E27FC236}">
                <a16:creationId xmlns:a16="http://schemas.microsoft.com/office/drawing/2014/main" id="{F06D9556-4B16-890A-BC82-E14E942EB360}"/>
              </a:ext>
            </a:extLst>
          </p:cNvPr>
          <p:cNvPicPr>
            <a:picLocks noChangeAspect="1"/>
          </p:cNvPicPr>
          <p:nvPr/>
        </p:nvPicPr>
        <p:blipFill rotWithShape="1">
          <a:blip r:embed="rId3">
            <a:extLst>
              <a:ext uri="{28A0092B-C50C-407E-A947-70E740481C1C}">
                <a14:useLocalDpi xmlns:a14="http://schemas.microsoft.com/office/drawing/2010/main" val="0"/>
              </a:ext>
            </a:extLst>
          </a:blip>
          <a:srcRect l="11114" r="11115" b="1"/>
          <a:stretch/>
        </p:blipFill>
        <p:spPr>
          <a:xfrm>
            <a:off x="5183500" y="1904282"/>
            <a:ext cx="6170299" cy="4224808"/>
          </a:xfrm>
          <a:prstGeom prst="rect">
            <a:avLst/>
          </a:prstGeom>
        </p:spPr>
      </p:pic>
    </p:spTree>
    <p:extLst>
      <p:ext uri="{BB962C8B-B14F-4D97-AF65-F5344CB8AC3E}">
        <p14:creationId xmlns:p14="http://schemas.microsoft.com/office/powerpoint/2010/main" val="79725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2454</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Introduction</vt:lpstr>
      <vt:lpstr>Communication &amp; Collaboration</vt:lpstr>
      <vt:lpstr>Jitsi Meet</vt:lpstr>
      <vt:lpstr>Duolingo</vt:lpstr>
      <vt:lpstr>LinkedIn</vt:lpstr>
      <vt:lpstr>Tarjimly</vt:lpstr>
      <vt:lpstr>Digital Information Literacy</vt:lpstr>
      <vt:lpstr>DeepL Translator</vt:lpstr>
      <vt:lpstr>Telegram Cause and Subject Specific Chat Bots</vt:lpstr>
      <vt:lpstr>Digital Content Creation</vt:lpstr>
      <vt:lpstr>Canva</vt:lpstr>
      <vt:lpstr>MindMeister</vt:lpstr>
      <vt:lpstr>Safety Online</vt:lpstr>
      <vt:lpstr>CHAYN</vt:lpstr>
      <vt:lpstr>First Draft Toolkit</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Akhtar</dc:creator>
  <cp:lastModifiedBy>Yasmin Akhtar</cp:lastModifiedBy>
  <cp:revision>80</cp:revision>
  <cp:lastPrinted>2022-05-24T11:11:46Z</cp:lastPrinted>
  <dcterms:created xsi:type="dcterms:W3CDTF">2022-05-16T15:39:37Z</dcterms:created>
  <dcterms:modified xsi:type="dcterms:W3CDTF">2022-06-18T17:48:58Z</dcterms:modified>
</cp:coreProperties>
</file>