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76" r:id="rId4"/>
    <p:sldId id="258" r:id="rId5"/>
    <p:sldId id="269" r:id="rId6"/>
    <p:sldId id="260" r:id="rId7"/>
    <p:sldId id="266" r:id="rId8"/>
    <p:sldId id="261" r:id="rId9"/>
    <p:sldId id="262" r:id="rId10"/>
    <p:sldId id="263" r:id="rId11"/>
    <p:sldId id="264" r:id="rId12"/>
    <p:sldId id="265"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34ADBA-13B5-492E-B893-EDC6C5D81151}" v="3" dt="2022-04-14T08:44:35.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236" y="-4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LESIAS DA CUNHA MARIA LUCIA" userId="6f274e5f-271e-4d98-94e4-3272b63ef270" providerId="ADAL" clId="{E834ADBA-13B5-492E-B893-EDC6C5D81151}"/>
    <pc:docChg chg="undo redo custSel addSld delSld modSld sldOrd">
      <pc:chgData name="IGLESIAS DA CUNHA MARIA LUCIA" userId="6f274e5f-271e-4d98-94e4-3272b63ef270" providerId="ADAL" clId="{E834ADBA-13B5-492E-B893-EDC6C5D81151}" dt="2022-04-14T08:45:19.086" v="161" actId="47"/>
      <pc:docMkLst>
        <pc:docMk/>
      </pc:docMkLst>
      <pc:sldChg chg="modSp mod">
        <pc:chgData name="IGLESIAS DA CUNHA MARIA LUCIA" userId="6f274e5f-271e-4d98-94e4-3272b63ef270" providerId="ADAL" clId="{E834ADBA-13B5-492E-B893-EDC6C5D81151}" dt="2022-04-14T08:43:50.005" v="158" actId="1076"/>
        <pc:sldMkLst>
          <pc:docMk/>
          <pc:sldMk cId="439456739" sldId="257"/>
        </pc:sldMkLst>
        <pc:spChg chg="mod">
          <ac:chgData name="IGLESIAS DA CUNHA MARIA LUCIA" userId="6f274e5f-271e-4d98-94e4-3272b63ef270" providerId="ADAL" clId="{E834ADBA-13B5-492E-B893-EDC6C5D81151}" dt="2022-04-14T08:43:50.005" v="158" actId="1076"/>
          <ac:spMkLst>
            <pc:docMk/>
            <pc:sldMk cId="439456739" sldId="257"/>
            <ac:spMk id="2" creationId="{00000000-0000-0000-0000-000000000000}"/>
          </ac:spMkLst>
        </pc:spChg>
        <pc:spChg chg="mod">
          <ac:chgData name="IGLESIAS DA CUNHA MARIA LUCIA" userId="6f274e5f-271e-4d98-94e4-3272b63ef270" providerId="ADAL" clId="{E834ADBA-13B5-492E-B893-EDC6C5D81151}" dt="2022-04-14T08:43:13.728" v="153" actId="1035"/>
          <ac:spMkLst>
            <pc:docMk/>
            <pc:sldMk cId="439456739" sldId="257"/>
            <ac:spMk id="16" creationId="{00000000-0000-0000-0000-000000000000}"/>
          </ac:spMkLst>
        </pc:spChg>
        <pc:picChg chg="mod">
          <ac:chgData name="IGLESIAS DA CUNHA MARIA LUCIA" userId="6f274e5f-271e-4d98-94e4-3272b63ef270" providerId="ADAL" clId="{E834ADBA-13B5-492E-B893-EDC6C5D81151}" dt="2022-04-14T08:42:56.577" v="92" actId="1035"/>
          <ac:picMkLst>
            <pc:docMk/>
            <pc:sldMk cId="439456739" sldId="257"/>
            <ac:picMk id="6" creationId="{00000000-0000-0000-0000-000000000000}"/>
          </ac:picMkLst>
        </pc:picChg>
      </pc:sldChg>
      <pc:sldChg chg="modSp mod">
        <pc:chgData name="IGLESIAS DA CUNHA MARIA LUCIA" userId="6f274e5f-271e-4d98-94e4-3272b63ef270" providerId="ADAL" clId="{E834ADBA-13B5-492E-B893-EDC6C5D81151}" dt="2022-04-14T08:19:36.426" v="6" actId="20577"/>
        <pc:sldMkLst>
          <pc:docMk/>
          <pc:sldMk cId="2021447158" sldId="261"/>
        </pc:sldMkLst>
        <pc:spChg chg="mod">
          <ac:chgData name="IGLESIAS DA CUNHA MARIA LUCIA" userId="6f274e5f-271e-4d98-94e4-3272b63ef270" providerId="ADAL" clId="{E834ADBA-13B5-492E-B893-EDC6C5D81151}" dt="2022-04-14T08:19:36.426" v="6" actId="20577"/>
          <ac:spMkLst>
            <pc:docMk/>
            <pc:sldMk cId="2021447158" sldId="261"/>
            <ac:spMk id="3" creationId="{C198F3AF-0EEC-4979-ADAD-6DB23ABBC153}"/>
          </ac:spMkLst>
        </pc:spChg>
      </pc:sldChg>
      <pc:sldChg chg="modSp mod">
        <pc:chgData name="IGLESIAS DA CUNHA MARIA LUCIA" userId="6f274e5f-271e-4d98-94e4-3272b63ef270" providerId="ADAL" clId="{E834ADBA-13B5-492E-B893-EDC6C5D81151}" dt="2022-04-14T08:20:07.684" v="7" actId="6549"/>
        <pc:sldMkLst>
          <pc:docMk/>
          <pc:sldMk cId="4102417191" sldId="262"/>
        </pc:sldMkLst>
        <pc:spChg chg="mod">
          <ac:chgData name="IGLESIAS DA CUNHA MARIA LUCIA" userId="6f274e5f-271e-4d98-94e4-3272b63ef270" providerId="ADAL" clId="{E834ADBA-13B5-492E-B893-EDC6C5D81151}" dt="2022-04-14T08:20:07.684" v="7" actId="6549"/>
          <ac:spMkLst>
            <pc:docMk/>
            <pc:sldMk cId="4102417191" sldId="262"/>
            <ac:spMk id="3" creationId="{C198F3AF-0EEC-4979-ADAD-6DB23ABBC153}"/>
          </ac:spMkLst>
        </pc:spChg>
      </pc:sldChg>
      <pc:sldChg chg="modSp mod">
        <pc:chgData name="IGLESIAS DA CUNHA MARIA LUCIA" userId="6f274e5f-271e-4d98-94e4-3272b63ef270" providerId="ADAL" clId="{E834ADBA-13B5-492E-B893-EDC6C5D81151}" dt="2022-04-14T08:25:30.830" v="8" actId="20577"/>
        <pc:sldMkLst>
          <pc:docMk/>
          <pc:sldMk cId="2000865140" sldId="265"/>
        </pc:sldMkLst>
        <pc:spChg chg="mod">
          <ac:chgData name="IGLESIAS DA CUNHA MARIA LUCIA" userId="6f274e5f-271e-4d98-94e4-3272b63ef270" providerId="ADAL" clId="{E834ADBA-13B5-492E-B893-EDC6C5D81151}" dt="2022-04-14T08:25:30.830" v="8" actId="20577"/>
          <ac:spMkLst>
            <pc:docMk/>
            <pc:sldMk cId="2000865140" sldId="265"/>
            <ac:spMk id="3" creationId="{C198F3AF-0EEC-4979-ADAD-6DB23ABBC153}"/>
          </ac:spMkLst>
        </pc:spChg>
      </pc:sldChg>
      <pc:sldChg chg="ord">
        <pc:chgData name="IGLESIAS DA CUNHA MARIA LUCIA" userId="6f274e5f-271e-4d98-94e4-3272b63ef270" providerId="ADAL" clId="{E834ADBA-13B5-492E-B893-EDC6C5D81151}" dt="2022-04-14T08:12:36.944" v="1"/>
        <pc:sldMkLst>
          <pc:docMk/>
          <pc:sldMk cId="3167109195" sldId="266"/>
        </pc:sldMkLst>
      </pc:sldChg>
      <pc:sldChg chg="modSp mod">
        <pc:chgData name="IGLESIAS DA CUNHA MARIA LUCIA" userId="6f274e5f-271e-4d98-94e4-3272b63ef270" providerId="ADAL" clId="{E834ADBA-13B5-492E-B893-EDC6C5D81151}" dt="2022-04-14T08:35:03.124" v="79" actId="20577"/>
        <pc:sldMkLst>
          <pc:docMk/>
          <pc:sldMk cId="3797679573" sldId="267"/>
        </pc:sldMkLst>
        <pc:spChg chg="mod">
          <ac:chgData name="IGLESIAS DA CUNHA MARIA LUCIA" userId="6f274e5f-271e-4d98-94e4-3272b63ef270" providerId="ADAL" clId="{E834ADBA-13B5-492E-B893-EDC6C5D81151}" dt="2022-04-14T08:35:03.124" v="79" actId="20577"/>
          <ac:spMkLst>
            <pc:docMk/>
            <pc:sldMk cId="3797679573" sldId="267"/>
            <ac:spMk id="3" creationId="{C198F3AF-0EEC-4979-ADAD-6DB23ABBC153}"/>
          </ac:spMkLst>
        </pc:spChg>
      </pc:sldChg>
      <pc:sldChg chg="addSp delSp modSp mod modClrScheme delDesignElem chgLayout">
        <pc:chgData name="IGLESIAS DA CUNHA MARIA LUCIA" userId="6f274e5f-271e-4d98-94e4-3272b63ef270" providerId="ADAL" clId="{E834ADBA-13B5-492E-B893-EDC6C5D81151}" dt="2022-04-14T08:43:40.802" v="156" actId="700"/>
        <pc:sldMkLst>
          <pc:docMk/>
          <pc:sldMk cId="3292126257" sldId="268"/>
        </pc:sldMkLst>
        <pc:spChg chg="mod ord">
          <ac:chgData name="IGLESIAS DA CUNHA MARIA LUCIA" userId="6f274e5f-271e-4d98-94e4-3272b63ef270" providerId="ADAL" clId="{E834ADBA-13B5-492E-B893-EDC6C5D81151}" dt="2022-04-14T08:43:40.802" v="156" actId="700"/>
          <ac:spMkLst>
            <pc:docMk/>
            <pc:sldMk cId="3292126257" sldId="268"/>
            <ac:spMk id="3" creationId="{C198F3AF-0EEC-4979-ADAD-6DB23ABBC153}"/>
          </ac:spMkLst>
        </pc:spChg>
        <pc:spChg chg="add del">
          <ac:chgData name="IGLESIAS DA CUNHA MARIA LUCIA" userId="6f274e5f-271e-4d98-94e4-3272b63ef270" providerId="ADAL" clId="{E834ADBA-13B5-492E-B893-EDC6C5D81151}" dt="2022-04-14T08:43:40.802" v="156" actId="700"/>
          <ac:spMkLst>
            <pc:docMk/>
            <pc:sldMk cId="3292126257" sldId="268"/>
            <ac:spMk id="92" creationId="{E91DC736-0EF8-4F87-9146-EBF1D2EE4D3D}"/>
          </ac:spMkLst>
        </pc:spChg>
        <pc:spChg chg="add del">
          <ac:chgData name="IGLESIAS DA CUNHA MARIA LUCIA" userId="6f274e5f-271e-4d98-94e4-3272b63ef270" providerId="ADAL" clId="{E834ADBA-13B5-492E-B893-EDC6C5D81151}" dt="2022-04-14T08:43:40.802" v="156" actId="700"/>
          <ac:spMkLst>
            <pc:docMk/>
            <pc:sldMk cId="3292126257" sldId="268"/>
            <ac:spMk id="94" creationId="{097CD68E-23E3-4007-8847-CD0944C4F7BE}"/>
          </ac:spMkLst>
        </pc:spChg>
        <pc:spChg chg="add del">
          <ac:chgData name="IGLESIAS DA CUNHA MARIA LUCIA" userId="6f274e5f-271e-4d98-94e4-3272b63ef270" providerId="ADAL" clId="{E834ADBA-13B5-492E-B893-EDC6C5D81151}" dt="2022-04-14T08:43:40.802" v="156" actId="700"/>
          <ac:spMkLst>
            <pc:docMk/>
            <pc:sldMk cId="3292126257" sldId="268"/>
            <ac:spMk id="96" creationId="{AF2F604E-43BE-4DC3-B983-E071523364F8}"/>
          </ac:spMkLst>
        </pc:spChg>
        <pc:spChg chg="add del">
          <ac:chgData name="IGLESIAS DA CUNHA MARIA LUCIA" userId="6f274e5f-271e-4d98-94e4-3272b63ef270" providerId="ADAL" clId="{E834ADBA-13B5-492E-B893-EDC6C5D81151}" dt="2022-04-14T08:43:40.802" v="156" actId="700"/>
          <ac:spMkLst>
            <pc:docMk/>
            <pc:sldMk cId="3292126257" sldId="268"/>
            <ac:spMk id="98" creationId="{08C9B587-E65E-4B52-B37C-ABEBB6E87928}"/>
          </ac:spMkLst>
        </pc:spChg>
      </pc:sldChg>
      <pc:sldChg chg="modSp mod">
        <pc:chgData name="IGLESIAS DA CUNHA MARIA LUCIA" userId="6f274e5f-271e-4d98-94e4-3272b63ef270" providerId="ADAL" clId="{E834ADBA-13B5-492E-B893-EDC6C5D81151}" dt="2022-04-14T08:15:34.200" v="4" actId="20577"/>
        <pc:sldMkLst>
          <pc:docMk/>
          <pc:sldMk cId="1088682825" sldId="269"/>
        </pc:sldMkLst>
        <pc:spChg chg="mod">
          <ac:chgData name="IGLESIAS DA CUNHA MARIA LUCIA" userId="6f274e5f-271e-4d98-94e4-3272b63ef270" providerId="ADAL" clId="{E834ADBA-13B5-492E-B893-EDC6C5D81151}" dt="2022-04-14T08:15:34.200" v="4" actId="20577"/>
          <ac:spMkLst>
            <pc:docMk/>
            <pc:sldMk cId="1088682825" sldId="269"/>
            <ac:spMk id="3" creationId="{C198F3AF-0EEC-4979-ADAD-6DB23ABBC153}"/>
          </ac:spMkLst>
        </pc:spChg>
      </pc:sldChg>
      <pc:sldChg chg="addSp modSp new del">
        <pc:chgData name="IGLESIAS DA CUNHA MARIA LUCIA" userId="6f274e5f-271e-4d98-94e4-3272b63ef270" providerId="ADAL" clId="{E834ADBA-13B5-492E-B893-EDC6C5D81151}" dt="2022-04-14T08:45:19.086" v="161" actId="47"/>
        <pc:sldMkLst>
          <pc:docMk/>
          <pc:sldMk cId="1799243714" sldId="270"/>
        </pc:sldMkLst>
        <pc:picChg chg="add mod">
          <ac:chgData name="IGLESIAS DA CUNHA MARIA LUCIA" userId="6f274e5f-271e-4d98-94e4-3272b63ef270" providerId="ADAL" clId="{E834ADBA-13B5-492E-B893-EDC6C5D81151}" dt="2022-04-14T08:44:35.007" v="160"/>
          <ac:picMkLst>
            <pc:docMk/>
            <pc:sldMk cId="1799243714" sldId="270"/>
            <ac:picMk id="2" creationId="{DF1AC1A5-C825-4CE9-A431-840A55B8DCB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1921-A19E-4CC7-8D2C-9C6C50D7CB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7EF1E9-34B8-4AA8-9903-A52858F1E9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AF44AF-B89E-4001-B877-021D819B0BD8}"/>
              </a:ext>
            </a:extLst>
          </p:cNvPr>
          <p:cNvSpPr>
            <a:spLocks noGrp="1"/>
          </p:cNvSpPr>
          <p:nvPr>
            <p:ph type="dt" sz="half" idx="10"/>
          </p:nvPr>
        </p:nvSpPr>
        <p:spPr/>
        <p:txBody>
          <a:bodyPr/>
          <a:lstStyle/>
          <a:p>
            <a:fld id="{CB015E9A-37FA-40AC-9214-D06A9DBEB32B}" type="datetimeFigureOut">
              <a:rPr lang="en-GB" smtClean="0"/>
              <a:t>18/06/2022</a:t>
            </a:fld>
            <a:endParaRPr lang="en-GB"/>
          </a:p>
        </p:txBody>
      </p:sp>
      <p:sp>
        <p:nvSpPr>
          <p:cNvPr id="5" name="Footer Placeholder 4">
            <a:extLst>
              <a:ext uri="{FF2B5EF4-FFF2-40B4-BE49-F238E27FC236}">
                <a16:creationId xmlns:a16="http://schemas.microsoft.com/office/drawing/2014/main" id="{94E7DCE8-FE2F-4215-B0E9-D8CF499543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0E84FC-4C13-45DA-99E2-C264B861E7B2}"/>
              </a:ext>
            </a:extLst>
          </p:cNvPr>
          <p:cNvSpPr>
            <a:spLocks noGrp="1"/>
          </p:cNvSpPr>
          <p:nvPr>
            <p:ph type="sldNum" sz="quarter" idx="12"/>
          </p:nvPr>
        </p:nvSpPr>
        <p:spPr/>
        <p:txBody>
          <a:bodyPr/>
          <a:lstStyle/>
          <a:p>
            <a:fld id="{2C833F0F-5FA8-47A2-9FFA-CDF7A5CAFDF7}" type="slidenum">
              <a:rPr lang="en-GB" smtClean="0"/>
              <a:t>‹#›</a:t>
            </a:fld>
            <a:endParaRPr lang="en-GB"/>
          </a:p>
        </p:txBody>
      </p:sp>
    </p:spTree>
    <p:extLst>
      <p:ext uri="{BB962C8B-B14F-4D97-AF65-F5344CB8AC3E}">
        <p14:creationId xmlns:p14="http://schemas.microsoft.com/office/powerpoint/2010/main" val="426441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F36A-AB48-458F-A634-62849F1B97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881756-8E0D-4C50-8A70-DDD1DF4DF4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954A68-B9E7-4338-86EA-C6F3D51833AB}"/>
              </a:ext>
            </a:extLst>
          </p:cNvPr>
          <p:cNvSpPr>
            <a:spLocks noGrp="1"/>
          </p:cNvSpPr>
          <p:nvPr>
            <p:ph type="dt" sz="half" idx="10"/>
          </p:nvPr>
        </p:nvSpPr>
        <p:spPr/>
        <p:txBody>
          <a:bodyPr/>
          <a:lstStyle/>
          <a:p>
            <a:fld id="{CB015E9A-37FA-40AC-9214-D06A9DBEB32B}" type="datetimeFigureOut">
              <a:rPr lang="en-GB" smtClean="0"/>
              <a:t>18/06/2022</a:t>
            </a:fld>
            <a:endParaRPr lang="en-GB"/>
          </a:p>
        </p:txBody>
      </p:sp>
      <p:sp>
        <p:nvSpPr>
          <p:cNvPr id="5" name="Footer Placeholder 4">
            <a:extLst>
              <a:ext uri="{FF2B5EF4-FFF2-40B4-BE49-F238E27FC236}">
                <a16:creationId xmlns:a16="http://schemas.microsoft.com/office/drawing/2014/main" id="{36ED8978-7DAF-4CAB-9370-A7710E119A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7CE290-DA44-4B71-80EE-77C2040E8DB7}"/>
              </a:ext>
            </a:extLst>
          </p:cNvPr>
          <p:cNvSpPr>
            <a:spLocks noGrp="1"/>
          </p:cNvSpPr>
          <p:nvPr>
            <p:ph type="sldNum" sz="quarter" idx="12"/>
          </p:nvPr>
        </p:nvSpPr>
        <p:spPr/>
        <p:txBody>
          <a:bodyPr/>
          <a:lstStyle/>
          <a:p>
            <a:fld id="{2C833F0F-5FA8-47A2-9FFA-CDF7A5CAFDF7}" type="slidenum">
              <a:rPr lang="en-GB" smtClean="0"/>
              <a:t>‹#›</a:t>
            </a:fld>
            <a:endParaRPr lang="en-GB"/>
          </a:p>
        </p:txBody>
      </p:sp>
    </p:spTree>
    <p:extLst>
      <p:ext uri="{BB962C8B-B14F-4D97-AF65-F5344CB8AC3E}">
        <p14:creationId xmlns:p14="http://schemas.microsoft.com/office/powerpoint/2010/main" val="259016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BDF10-5575-4163-9D8E-2642B73EF0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680E08-42C5-4507-BAD8-7C434FDE86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FD51BE-F0B9-4EF0-A067-4F2AF3769361}"/>
              </a:ext>
            </a:extLst>
          </p:cNvPr>
          <p:cNvSpPr>
            <a:spLocks noGrp="1"/>
          </p:cNvSpPr>
          <p:nvPr>
            <p:ph type="dt" sz="half" idx="10"/>
          </p:nvPr>
        </p:nvSpPr>
        <p:spPr/>
        <p:txBody>
          <a:bodyPr/>
          <a:lstStyle/>
          <a:p>
            <a:fld id="{CB015E9A-37FA-40AC-9214-D06A9DBEB32B}" type="datetimeFigureOut">
              <a:rPr lang="en-GB" smtClean="0"/>
              <a:t>18/06/2022</a:t>
            </a:fld>
            <a:endParaRPr lang="en-GB"/>
          </a:p>
        </p:txBody>
      </p:sp>
      <p:sp>
        <p:nvSpPr>
          <p:cNvPr id="5" name="Footer Placeholder 4">
            <a:extLst>
              <a:ext uri="{FF2B5EF4-FFF2-40B4-BE49-F238E27FC236}">
                <a16:creationId xmlns:a16="http://schemas.microsoft.com/office/drawing/2014/main" id="{FD097D62-8133-4198-8F41-2ECB006D1C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9D390B-4FDE-4636-954D-D2E4A2180962}"/>
              </a:ext>
            </a:extLst>
          </p:cNvPr>
          <p:cNvSpPr>
            <a:spLocks noGrp="1"/>
          </p:cNvSpPr>
          <p:nvPr>
            <p:ph type="sldNum" sz="quarter" idx="12"/>
          </p:nvPr>
        </p:nvSpPr>
        <p:spPr/>
        <p:txBody>
          <a:bodyPr/>
          <a:lstStyle/>
          <a:p>
            <a:fld id="{2C833F0F-5FA8-47A2-9FFA-CDF7A5CAFDF7}" type="slidenum">
              <a:rPr lang="en-GB" smtClean="0"/>
              <a:t>‹#›</a:t>
            </a:fld>
            <a:endParaRPr lang="en-GB"/>
          </a:p>
        </p:txBody>
      </p:sp>
    </p:spTree>
    <p:extLst>
      <p:ext uri="{BB962C8B-B14F-4D97-AF65-F5344CB8AC3E}">
        <p14:creationId xmlns:p14="http://schemas.microsoft.com/office/powerpoint/2010/main" val="3334871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09352-FE04-874F-A87F-A04D70A36ECA}"/>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428263" y="5726857"/>
            <a:ext cx="4642930" cy="697353"/>
          </a:xfrm>
        </p:spPr>
        <p:txBody>
          <a:bodyPr>
            <a:normAutofit/>
          </a:bodyPr>
          <a:lstStyle>
            <a:lvl1pPr marL="0" indent="0" algn="l">
              <a:buNone/>
              <a:defRPr sz="3600">
                <a:solidFill>
                  <a:srgbClr val="0675AD"/>
                </a:solidFill>
                <a:latin typeface="+mn-lt"/>
              </a:defRPr>
            </a:lvl1pPr>
          </a:lstStyle>
          <a:p>
            <a:pPr lvl="0"/>
            <a:r>
              <a:rPr lang="en-US" dirty="0"/>
              <a:t>Sub-Heading</a:t>
            </a:r>
          </a:p>
        </p:txBody>
      </p:sp>
      <p:pic>
        <p:nvPicPr>
          <p:cNvPr id="3" name="Picture 2">
            <a:extLst>
              <a:ext uri="{FF2B5EF4-FFF2-40B4-BE49-F238E27FC236}">
                <a16:creationId xmlns:a16="http://schemas.microsoft.com/office/drawing/2014/main" id="{D9F052E0-18CA-3C4C-8E5E-1F470BDB1121}"/>
              </a:ext>
            </a:extLst>
          </p:cNvPr>
          <p:cNvPicPr>
            <a:picLocks noChangeAspect="1"/>
          </p:cNvPicPr>
          <p:nvPr userDrawn="1"/>
        </p:nvPicPr>
        <p:blipFill>
          <a:blip r:embed="rId2"/>
          <a:srcRect/>
          <a:stretch/>
        </p:blipFill>
        <p:spPr>
          <a:xfrm>
            <a:off x="0" y="0"/>
            <a:ext cx="3699204" cy="2457422"/>
          </a:xfrm>
          <a:prstGeom prst="rect">
            <a:avLst/>
          </a:prstGeom>
        </p:spPr>
      </p:pic>
      <p:pic>
        <p:nvPicPr>
          <p:cNvPr id="2" name="Picture 1">
            <a:extLst>
              <a:ext uri="{FF2B5EF4-FFF2-40B4-BE49-F238E27FC236}">
                <a16:creationId xmlns:a16="http://schemas.microsoft.com/office/drawing/2014/main" id="{D440D5B1-3A8C-7144-85FD-5C371ADEE80B}"/>
              </a:ext>
            </a:extLst>
          </p:cNvPr>
          <p:cNvPicPr>
            <a:picLocks noChangeAspect="1"/>
          </p:cNvPicPr>
          <p:nvPr userDrawn="1"/>
        </p:nvPicPr>
        <p:blipFill>
          <a:blip r:embed="rId3"/>
          <a:stretch>
            <a:fillRect/>
          </a:stretch>
        </p:blipFill>
        <p:spPr>
          <a:xfrm>
            <a:off x="9922816" y="5966387"/>
            <a:ext cx="1840921" cy="411785"/>
          </a:xfrm>
          <a:prstGeom prst="rect">
            <a:avLst/>
          </a:prstGeom>
        </p:spPr>
      </p:pic>
      <p:pic>
        <p:nvPicPr>
          <p:cNvPr id="5" name="Picture 4">
            <a:extLst>
              <a:ext uri="{FF2B5EF4-FFF2-40B4-BE49-F238E27FC236}">
                <a16:creationId xmlns:a16="http://schemas.microsoft.com/office/drawing/2014/main" id="{0EBF5FB9-B95A-F14D-8111-8A6A108DCE81}"/>
              </a:ext>
            </a:extLst>
          </p:cNvPr>
          <p:cNvPicPr>
            <a:picLocks noChangeAspect="1"/>
          </p:cNvPicPr>
          <p:nvPr userDrawn="1"/>
        </p:nvPicPr>
        <p:blipFill>
          <a:blip r:embed="rId4"/>
          <a:srcRect/>
          <a:stretch/>
        </p:blipFill>
        <p:spPr>
          <a:xfrm>
            <a:off x="3168596" y="307620"/>
            <a:ext cx="8939513" cy="5055139"/>
          </a:xfrm>
          <a:prstGeom prst="rect">
            <a:avLst/>
          </a:prstGeom>
        </p:spPr>
      </p:pic>
    </p:spTree>
    <p:extLst>
      <p:ext uri="{BB962C8B-B14F-4D97-AF65-F5344CB8AC3E}">
        <p14:creationId xmlns:p14="http://schemas.microsoft.com/office/powerpoint/2010/main" val="170674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9C22-B129-41B8-9ED0-9E601F7EAE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FA1971-A76F-4DA0-BB81-C70458705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701919-4102-4365-800D-EED78A43E107}"/>
              </a:ext>
            </a:extLst>
          </p:cNvPr>
          <p:cNvSpPr>
            <a:spLocks noGrp="1"/>
          </p:cNvSpPr>
          <p:nvPr>
            <p:ph type="dt" sz="half" idx="10"/>
          </p:nvPr>
        </p:nvSpPr>
        <p:spPr/>
        <p:txBody>
          <a:bodyPr/>
          <a:lstStyle/>
          <a:p>
            <a:fld id="{CB015E9A-37FA-40AC-9214-D06A9DBEB32B}" type="datetimeFigureOut">
              <a:rPr lang="en-GB" smtClean="0"/>
              <a:t>18/06/2022</a:t>
            </a:fld>
            <a:endParaRPr lang="en-GB"/>
          </a:p>
        </p:txBody>
      </p:sp>
      <p:sp>
        <p:nvSpPr>
          <p:cNvPr id="5" name="Footer Placeholder 4">
            <a:extLst>
              <a:ext uri="{FF2B5EF4-FFF2-40B4-BE49-F238E27FC236}">
                <a16:creationId xmlns:a16="http://schemas.microsoft.com/office/drawing/2014/main" id="{E5F1F90E-917B-4827-BA26-EE83970E8F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5C4095-D4DD-4901-9604-504BE79AC4F2}"/>
              </a:ext>
            </a:extLst>
          </p:cNvPr>
          <p:cNvSpPr>
            <a:spLocks noGrp="1"/>
          </p:cNvSpPr>
          <p:nvPr>
            <p:ph type="sldNum" sz="quarter" idx="12"/>
          </p:nvPr>
        </p:nvSpPr>
        <p:spPr/>
        <p:txBody>
          <a:bodyPr/>
          <a:lstStyle/>
          <a:p>
            <a:fld id="{2C833F0F-5FA8-47A2-9FFA-CDF7A5CAFDF7}" type="slidenum">
              <a:rPr lang="en-GB" smtClean="0"/>
              <a:t>‹#›</a:t>
            </a:fld>
            <a:endParaRPr lang="en-GB"/>
          </a:p>
        </p:txBody>
      </p:sp>
    </p:spTree>
    <p:extLst>
      <p:ext uri="{BB962C8B-B14F-4D97-AF65-F5344CB8AC3E}">
        <p14:creationId xmlns:p14="http://schemas.microsoft.com/office/powerpoint/2010/main" val="326886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76D0-0173-44C9-BF56-BAD9EF0E4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408A3E-82EB-4E00-8742-FABE25C746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3290DB-9B8A-483C-8D6D-1600EF0503B8}"/>
              </a:ext>
            </a:extLst>
          </p:cNvPr>
          <p:cNvSpPr>
            <a:spLocks noGrp="1"/>
          </p:cNvSpPr>
          <p:nvPr>
            <p:ph type="dt" sz="half" idx="10"/>
          </p:nvPr>
        </p:nvSpPr>
        <p:spPr/>
        <p:txBody>
          <a:bodyPr/>
          <a:lstStyle/>
          <a:p>
            <a:fld id="{CB015E9A-37FA-40AC-9214-D06A9DBEB32B}" type="datetimeFigureOut">
              <a:rPr lang="en-GB" smtClean="0"/>
              <a:t>18/06/2022</a:t>
            </a:fld>
            <a:endParaRPr lang="en-GB"/>
          </a:p>
        </p:txBody>
      </p:sp>
      <p:sp>
        <p:nvSpPr>
          <p:cNvPr id="5" name="Footer Placeholder 4">
            <a:extLst>
              <a:ext uri="{FF2B5EF4-FFF2-40B4-BE49-F238E27FC236}">
                <a16:creationId xmlns:a16="http://schemas.microsoft.com/office/drawing/2014/main" id="{CCDE816D-5BAB-497F-B89A-3AA327EECC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DB865D-FFBD-4511-83B6-65DC084A7E9D}"/>
              </a:ext>
            </a:extLst>
          </p:cNvPr>
          <p:cNvSpPr>
            <a:spLocks noGrp="1"/>
          </p:cNvSpPr>
          <p:nvPr>
            <p:ph type="sldNum" sz="quarter" idx="12"/>
          </p:nvPr>
        </p:nvSpPr>
        <p:spPr/>
        <p:txBody>
          <a:bodyPr/>
          <a:lstStyle/>
          <a:p>
            <a:fld id="{2C833F0F-5FA8-47A2-9FFA-CDF7A5CAFDF7}" type="slidenum">
              <a:rPr lang="en-GB" smtClean="0"/>
              <a:t>‹#›</a:t>
            </a:fld>
            <a:endParaRPr lang="en-GB"/>
          </a:p>
        </p:txBody>
      </p:sp>
    </p:spTree>
    <p:extLst>
      <p:ext uri="{BB962C8B-B14F-4D97-AF65-F5344CB8AC3E}">
        <p14:creationId xmlns:p14="http://schemas.microsoft.com/office/powerpoint/2010/main" val="340404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A688-25AC-45C6-AEB2-E27D2C88BD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A7993A-588E-4109-83A1-22201415D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CC89AE-F79B-40CF-BACB-7A6AA027BE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B85739-13E7-44B4-9928-7319621E82DB}"/>
              </a:ext>
            </a:extLst>
          </p:cNvPr>
          <p:cNvSpPr>
            <a:spLocks noGrp="1"/>
          </p:cNvSpPr>
          <p:nvPr>
            <p:ph type="dt" sz="half" idx="10"/>
          </p:nvPr>
        </p:nvSpPr>
        <p:spPr/>
        <p:txBody>
          <a:bodyPr/>
          <a:lstStyle/>
          <a:p>
            <a:fld id="{CB015E9A-37FA-40AC-9214-D06A9DBEB32B}" type="datetimeFigureOut">
              <a:rPr lang="en-GB" smtClean="0"/>
              <a:t>18/06/2022</a:t>
            </a:fld>
            <a:endParaRPr lang="en-GB"/>
          </a:p>
        </p:txBody>
      </p:sp>
      <p:sp>
        <p:nvSpPr>
          <p:cNvPr id="6" name="Footer Placeholder 5">
            <a:extLst>
              <a:ext uri="{FF2B5EF4-FFF2-40B4-BE49-F238E27FC236}">
                <a16:creationId xmlns:a16="http://schemas.microsoft.com/office/drawing/2014/main" id="{378F0857-E467-4E0E-8813-E4816A7B10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E8B175-5C32-4EE4-8982-78858B91EF06}"/>
              </a:ext>
            </a:extLst>
          </p:cNvPr>
          <p:cNvSpPr>
            <a:spLocks noGrp="1"/>
          </p:cNvSpPr>
          <p:nvPr>
            <p:ph type="sldNum" sz="quarter" idx="12"/>
          </p:nvPr>
        </p:nvSpPr>
        <p:spPr/>
        <p:txBody>
          <a:bodyPr/>
          <a:lstStyle/>
          <a:p>
            <a:fld id="{2C833F0F-5FA8-47A2-9FFA-CDF7A5CAFDF7}" type="slidenum">
              <a:rPr lang="en-GB" smtClean="0"/>
              <a:t>‹#›</a:t>
            </a:fld>
            <a:endParaRPr lang="en-GB"/>
          </a:p>
        </p:txBody>
      </p:sp>
    </p:spTree>
    <p:extLst>
      <p:ext uri="{BB962C8B-B14F-4D97-AF65-F5344CB8AC3E}">
        <p14:creationId xmlns:p14="http://schemas.microsoft.com/office/powerpoint/2010/main" val="253963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3D9E-8871-45D3-956D-B5FA8A7D9A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501BB7-458B-4254-982A-72ABDAADA9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24E7DC-151F-48C3-A5E4-0135D3548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AC07E1-C023-46F2-85B3-A52614F199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4E528A-FC9B-45F4-9F63-42E8D2D3E3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F5ADBE-62B1-45F2-9C46-A3095A5C2515}"/>
              </a:ext>
            </a:extLst>
          </p:cNvPr>
          <p:cNvSpPr>
            <a:spLocks noGrp="1"/>
          </p:cNvSpPr>
          <p:nvPr>
            <p:ph type="dt" sz="half" idx="10"/>
          </p:nvPr>
        </p:nvSpPr>
        <p:spPr/>
        <p:txBody>
          <a:bodyPr/>
          <a:lstStyle/>
          <a:p>
            <a:fld id="{CB015E9A-37FA-40AC-9214-D06A9DBEB32B}" type="datetimeFigureOut">
              <a:rPr lang="en-GB" smtClean="0"/>
              <a:t>18/06/2022</a:t>
            </a:fld>
            <a:endParaRPr lang="en-GB"/>
          </a:p>
        </p:txBody>
      </p:sp>
      <p:sp>
        <p:nvSpPr>
          <p:cNvPr id="8" name="Footer Placeholder 7">
            <a:extLst>
              <a:ext uri="{FF2B5EF4-FFF2-40B4-BE49-F238E27FC236}">
                <a16:creationId xmlns:a16="http://schemas.microsoft.com/office/drawing/2014/main" id="{32A1666F-3884-425B-A7C9-5878D9FB46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D746F7-B7C7-440F-88B3-D781A10C9FA4}"/>
              </a:ext>
            </a:extLst>
          </p:cNvPr>
          <p:cNvSpPr>
            <a:spLocks noGrp="1"/>
          </p:cNvSpPr>
          <p:nvPr>
            <p:ph type="sldNum" sz="quarter" idx="12"/>
          </p:nvPr>
        </p:nvSpPr>
        <p:spPr/>
        <p:txBody>
          <a:bodyPr/>
          <a:lstStyle/>
          <a:p>
            <a:fld id="{2C833F0F-5FA8-47A2-9FFA-CDF7A5CAFDF7}" type="slidenum">
              <a:rPr lang="en-GB" smtClean="0"/>
              <a:t>‹#›</a:t>
            </a:fld>
            <a:endParaRPr lang="en-GB"/>
          </a:p>
        </p:txBody>
      </p:sp>
    </p:spTree>
    <p:extLst>
      <p:ext uri="{BB962C8B-B14F-4D97-AF65-F5344CB8AC3E}">
        <p14:creationId xmlns:p14="http://schemas.microsoft.com/office/powerpoint/2010/main" val="386445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00E0-0C0F-4EDB-A457-F5A93CD66B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9306C0-3BF6-4803-AB23-4622B94E17E2}"/>
              </a:ext>
            </a:extLst>
          </p:cNvPr>
          <p:cNvSpPr>
            <a:spLocks noGrp="1"/>
          </p:cNvSpPr>
          <p:nvPr>
            <p:ph type="dt" sz="half" idx="10"/>
          </p:nvPr>
        </p:nvSpPr>
        <p:spPr/>
        <p:txBody>
          <a:bodyPr/>
          <a:lstStyle/>
          <a:p>
            <a:fld id="{CB015E9A-37FA-40AC-9214-D06A9DBEB32B}" type="datetimeFigureOut">
              <a:rPr lang="en-GB" smtClean="0"/>
              <a:t>18/06/2022</a:t>
            </a:fld>
            <a:endParaRPr lang="en-GB"/>
          </a:p>
        </p:txBody>
      </p:sp>
      <p:sp>
        <p:nvSpPr>
          <p:cNvPr id="4" name="Footer Placeholder 3">
            <a:extLst>
              <a:ext uri="{FF2B5EF4-FFF2-40B4-BE49-F238E27FC236}">
                <a16:creationId xmlns:a16="http://schemas.microsoft.com/office/drawing/2014/main" id="{8ACC33C9-898E-4B7A-B788-F574AE7FB3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CA47AA-B299-4574-8BA8-3963E5381519}"/>
              </a:ext>
            </a:extLst>
          </p:cNvPr>
          <p:cNvSpPr>
            <a:spLocks noGrp="1"/>
          </p:cNvSpPr>
          <p:nvPr>
            <p:ph type="sldNum" sz="quarter" idx="12"/>
          </p:nvPr>
        </p:nvSpPr>
        <p:spPr/>
        <p:txBody>
          <a:bodyPr/>
          <a:lstStyle/>
          <a:p>
            <a:fld id="{2C833F0F-5FA8-47A2-9FFA-CDF7A5CAFDF7}" type="slidenum">
              <a:rPr lang="en-GB" smtClean="0"/>
              <a:t>‹#›</a:t>
            </a:fld>
            <a:endParaRPr lang="en-GB"/>
          </a:p>
        </p:txBody>
      </p:sp>
    </p:spTree>
    <p:extLst>
      <p:ext uri="{BB962C8B-B14F-4D97-AF65-F5344CB8AC3E}">
        <p14:creationId xmlns:p14="http://schemas.microsoft.com/office/powerpoint/2010/main" val="298640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017A9-23B9-48D6-8FC8-D31E853BFAF7}"/>
              </a:ext>
            </a:extLst>
          </p:cNvPr>
          <p:cNvSpPr>
            <a:spLocks noGrp="1"/>
          </p:cNvSpPr>
          <p:nvPr>
            <p:ph type="dt" sz="half" idx="10"/>
          </p:nvPr>
        </p:nvSpPr>
        <p:spPr/>
        <p:txBody>
          <a:bodyPr/>
          <a:lstStyle/>
          <a:p>
            <a:fld id="{CB015E9A-37FA-40AC-9214-D06A9DBEB32B}" type="datetimeFigureOut">
              <a:rPr lang="en-GB" smtClean="0"/>
              <a:t>18/06/2022</a:t>
            </a:fld>
            <a:endParaRPr lang="en-GB"/>
          </a:p>
        </p:txBody>
      </p:sp>
      <p:sp>
        <p:nvSpPr>
          <p:cNvPr id="3" name="Footer Placeholder 2">
            <a:extLst>
              <a:ext uri="{FF2B5EF4-FFF2-40B4-BE49-F238E27FC236}">
                <a16:creationId xmlns:a16="http://schemas.microsoft.com/office/drawing/2014/main" id="{02B0269D-CC0D-435D-A8F3-886476AD07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43B51B2-476E-4569-9786-27DC7A66E318}"/>
              </a:ext>
            </a:extLst>
          </p:cNvPr>
          <p:cNvSpPr>
            <a:spLocks noGrp="1"/>
          </p:cNvSpPr>
          <p:nvPr>
            <p:ph type="sldNum" sz="quarter" idx="12"/>
          </p:nvPr>
        </p:nvSpPr>
        <p:spPr/>
        <p:txBody>
          <a:bodyPr/>
          <a:lstStyle/>
          <a:p>
            <a:fld id="{2C833F0F-5FA8-47A2-9FFA-CDF7A5CAFDF7}" type="slidenum">
              <a:rPr lang="en-GB" smtClean="0"/>
              <a:t>‹#›</a:t>
            </a:fld>
            <a:endParaRPr lang="en-GB"/>
          </a:p>
        </p:txBody>
      </p:sp>
    </p:spTree>
    <p:extLst>
      <p:ext uri="{BB962C8B-B14F-4D97-AF65-F5344CB8AC3E}">
        <p14:creationId xmlns:p14="http://schemas.microsoft.com/office/powerpoint/2010/main" val="293846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F511-826C-44CF-8CA4-E079774982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BFA64B-3D6F-4754-9A5B-869FBF5023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1D86D4-5D1E-4580-81E7-7FEA00A78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95025-0120-4D80-8984-4EDCC2DA7EB4}"/>
              </a:ext>
            </a:extLst>
          </p:cNvPr>
          <p:cNvSpPr>
            <a:spLocks noGrp="1"/>
          </p:cNvSpPr>
          <p:nvPr>
            <p:ph type="dt" sz="half" idx="10"/>
          </p:nvPr>
        </p:nvSpPr>
        <p:spPr/>
        <p:txBody>
          <a:bodyPr/>
          <a:lstStyle/>
          <a:p>
            <a:fld id="{CB015E9A-37FA-40AC-9214-D06A9DBEB32B}" type="datetimeFigureOut">
              <a:rPr lang="en-GB" smtClean="0"/>
              <a:t>18/06/2022</a:t>
            </a:fld>
            <a:endParaRPr lang="en-GB"/>
          </a:p>
        </p:txBody>
      </p:sp>
      <p:sp>
        <p:nvSpPr>
          <p:cNvPr id="6" name="Footer Placeholder 5">
            <a:extLst>
              <a:ext uri="{FF2B5EF4-FFF2-40B4-BE49-F238E27FC236}">
                <a16:creationId xmlns:a16="http://schemas.microsoft.com/office/drawing/2014/main" id="{B96BDBB8-C7C3-4649-9655-8E8533823E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A1C94A-25AB-48CC-8249-2F5B965C1C6D}"/>
              </a:ext>
            </a:extLst>
          </p:cNvPr>
          <p:cNvSpPr>
            <a:spLocks noGrp="1"/>
          </p:cNvSpPr>
          <p:nvPr>
            <p:ph type="sldNum" sz="quarter" idx="12"/>
          </p:nvPr>
        </p:nvSpPr>
        <p:spPr/>
        <p:txBody>
          <a:bodyPr/>
          <a:lstStyle/>
          <a:p>
            <a:fld id="{2C833F0F-5FA8-47A2-9FFA-CDF7A5CAFDF7}" type="slidenum">
              <a:rPr lang="en-GB" smtClean="0"/>
              <a:t>‹#›</a:t>
            </a:fld>
            <a:endParaRPr lang="en-GB"/>
          </a:p>
        </p:txBody>
      </p:sp>
    </p:spTree>
    <p:extLst>
      <p:ext uri="{BB962C8B-B14F-4D97-AF65-F5344CB8AC3E}">
        <p14:creationId xmlns:p14="http://schemas.microsoft.com/office/powerpoint/2010/main" val="339922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407E-D8A8-45D2-8E71-1622D8950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E05E33-7FF1-49C0-8B98-62B437055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8B872A-7B2A-4017-9C46-0ACC2A97D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00702B-BA40-487A-90E7-55045A3544FA}"/>
              </a:ext>
            </a:extLst>
          </p:cNvPr>
          <p:cNvSpPr>
            <a:spLocks noGrp="1"/>
          </p:cNvSpPr>
          <p:nvPr>
            <p:ph type="dt" sz="half" idx="10"/>
          </p:nvPr>
        </p:nvSpPr>
        <p:spPr/>
        <p:txBody>
          <a:bodyPr/>
          <a:lstStyle/>
          <a:p>
            <a:fld id="{CB015E9A-37FA-40AC-9214-D06A9DBEB32B}" type="datetimeFigureOut">
              <a:rPr lang="en-GB" smtClean="0"/>
              <a:t>18/06/2022</a:t>
            </a:fld>
            <a:endParaRPr lang="en-GB"/>
          </a:p>
        </p:txBody>
      </p:sp>
      <p:sp>
        <p:nvSpPr>
          <p:cNvPr id="6" name="Footer Placeholder 5">
            <a:extLst>
              <a:ext uri="{FF2B5EF4-FFF2-40B4-BE49-F238E27FC236}">
                <a16:creationId xmlns:a16="http://schemas.microsoft.com/office/drawing/2014/main" id="{32185506-FD1B-4944-9587-34D2796C3E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7EBAE8-A63D-47BB-B799-2E16779F7A66}"/>
              </a:ext>
            </a:extLst>
          </p:cNvPr>
          <p:cNvSpPr>
            <a:spLocks noGrp="1"/>
          </p:cNvSpPr>
          <p:nvPr>
            <p:ph type="sldNum" sz="quarter" idx="12"/>
          </p:nvPr>
        </p:nvSpPr>
        <p:spPr/>
        <p:txBody>
          <a:bodyPr/>
          <a:lstStyle/>
          <a:p>
            <a:fld id="{2C833F0F-5FA8-47A2-9FFA-CDF7A5CAFDF7}" type="slidenum">
              <a:rPr lang="en-GB" smtClean="0"/>
              <a:t>‹#›</a:t>
            </a:fld>
            <a:endParaRPr lang="en-GB"/>
          </a:p>
        </p:txBody>
      </p:sp>
    </p:spTree>
    <p:extLst>
      <p:ext uri="{BB962C8B-B14F-4D97-AF65-F5344CB8AC3E}">
        <p14:creationId xmlns:p14="http://schemas.microsoft.com/office/powerpoint/2010/main" val="275713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B1D76D-03AC-4A8C-89E2-D75EA8985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3BF4C4-F23F-4ACE-A673-3418E78DE1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ECF309-B0DD-47DD-8B4A-213F35CEC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15E9A-37FA-40AC-9214-D06A9DBEB32B}" type="datetimeFigureOut">
              <a:rPr lang="en-GB" smtClean="0"/>
              <a:t>18/06/2022</a:t>
            </a:fld>
            <a:endParaRPr lang="en-GB"/>
          </a:p>
        </p:txBody>
      </p:sp>
      <p:sp>
        <p:nvSpPr>
          <p:cNvPr id="5" name="Footer Placeholder 4">
            <a:extLst>
              <a:ext uri="{FF2B5EF4-FFF2-40B4-BE49-F238E27FC236}">
                <a16:creationId xmlns:a16="http://schemas.microsoft.com/office/drawing/2014/main" id="{5DC30E45-D825-410F-ADE4-680047194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C054E5-C6B9-44F9-8C4F-C6E323D713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33F0F-5FA8-47A2-9FFA-CDF7A5CAFDF7}" type="slidenum">
              <a:rPr lang="en-GB" smtClean="0"/>
              <a:t>‹#›</a:t>
            </a:fld>
            <a:endParaRPr lang="en-GB"/>
          </a:p>
        </p:txBody>
      </p:sp>
    </p:spTree>
    <p:extLst>
      <p:ext uri="{BB962C8B-B14F-4D97-AF65-F5344CB8AC3E}">
        <p14:creationId xmlns:p14="http://schemas.microsoft.com/office/powerpoint/2010/main" val="318903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llaboardhe.ie/"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promise-project.eu/"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redi-school.org/cph"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omenpreneur-initiative.com/about-u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codetochange.org/" TargetMode="Externa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dostigroup.co.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learnmyway.com/"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ozanam.es/"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fundacionesplai.org/socioeducativa/rc_migracion/"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asociacionportimujer.org/wp-content/uploads/2020/06/MANIFIESTO-ENGLISH.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integration.lv/en/information-centre-for-newcomers"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halys.gr/course/view.php?id=95"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428263" y="3514726"/>
            <a:ext cx="4642930" cy="1465842"/>
          </a:xfrm>
        </p:spPr>
        <p:txBody>
          <a:bodyPr/>
          <a:lstStyle/>
          <a:p>
            <a:r>
              <a:rPr lang="en-US" dirty="0"/>
              <a:t>Teach Digital – Good practice  Guide</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p:txBody>
          <a:bodyPr/>
          <a:lstStyle/>
          <a:p>
            <a:r>
              <a:rPr lang="en-US" dirty="0"/>
              <a:t>for adult education</a:t>
            </a:r>
          </a:p>
        </p:txBody>
      </p:sp>
      <p:sp>
        <p:nvSpPr>
          <p:cNvPr id="7" name="TextBox 6">
            <a:extLst>
              <a:ext uri="{FF2B5EF4-FFF2-40B4-BE49-F238E27FC236}">
                <a16:creationId xmlns:a16="http://schemas.microsoft.com/office/drawing/2014/main" id="{09C287D4-B0CA-94DF-F75B-85683739D337}"/>
              </a:ext>
            </a:extLst>
          </p:cNvPr>
          <p:cNvSpPr txBox="1"/>
          <p:nvPr/>
        </p:nvSpPr>
        <p:spPr>
          <a:xfrm>
            <a:off x="5693137" y="5726857"/>
            <a:ext cx="4212863" cy="884858"/>
          </a:xfrm>
          <a:prstGeom prst="rect">
            <a:avLst/>
          </a:prstGeom>
          <a:noFill/>
        </p:spPr>
        <p:txBody>
          <a:bodyPr wrap="square">
            <a:spAutoFit/>
          </a:bodyPr>
          <a:lstStyle/>
          <a:p>
            <a:pPr algn="just" fontAlgn="base"/>
            <a:r>
              <a:rPr lang="en-US" sz="1050" dirty="0"/>
              <a:t>This </a:t>
            </a:r>
            <a:r>
              <a:rPr lang="en-US" sz="1050" dirty="0" err="1"/>
              <a:t>programme</a:t>
            </a:r>
            <a:r>
              <a:rPr lang="en-US" sz="1050" dirty="0"/>
              <a:t> has been funded with support from the European Commission. The author is solely responsible for this publication (communication) and the Commission accepts no </a:t>
            </a:r>
            <a:r>
              <a:rPr lang="en-US" sz="1000" dirty="0"/>
              <a:t>responsibility for any  use that may be made of the information contained therein</a:t>
            </a:r>
            <a:r>
              <a:rPr lang="fi-FI" sz="1000" dirty="0"/>
              <a:t> </a:t>
            </a:r>
            <a:r>
              <a:rPr lang="en-GB" sz="1000" dirty="0">
                <a:effectLst/>
                <a:ea typeface="Calibri" panose="020F0502020204030204" pitchFamily="34" charset="0"/>
                <a:cs typeface="Times New Roman" panose="02020603050405020304" pitchFamily="18" charset="0"/>
              </a:rPr>
              <a:t>2020-1-UK01-KA204-078929</a:t>
            </a:r>
            <a:endParaRPr lang="en-US" sz="1000" b="0" i="0" dirty="0">
              <a:effectLst/>
            </a:endParaRPr>
          </a:p>
        </p:txBody>
      </p:sp>
      <p:sp>
        <p:nvSpPr>
          <p:cNvPr id="4" name="TextBox 3">
            <a:extLst>
              <a:ext uri="{FF2B5EF4-FFF2-40B4-BE49-F238E27FC236}">
                <a16:creationId xmlns:a16="http://schemas.microsoft.com/office/drawing/2014/main" id="{FE472F38-9596-0FC7-91CF-444FFBDD993C}"/>
              </a:ext>
            </a:extLst>
          </p:cNvPr>
          <p:cNvSpPr txBox="1"/>
          <p:nvPr/>
        </p:nvSpPr>
        <p:spPr>
          <a:xfrm>
            <a:off x="10172700" y="419100"/>
            <a:ext cx="1600200" cy="369332"/>
          </a:xfrm>
          <a:prstGeom prst="rect">
            <a:avLst/>
          </a:prstGeom>
          <a:noFill/>
        </p:spPr>
        <p:txBody>
          <a:bodyPr wrap="square" rtlCol="0">
            <a:spAutoFit/>
          </a:bodyPr>
          <a:lstStyle/>
          <a:p>
            <a:pPr algn="r"/>
            <a:r>
              <a:rPr lang="en-GB" dirty="0"/>
              <a:t>May 2022</a:t>
            </a:r>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E37904-FD33-475D-BABF-C0C13ECC03B8}"/>
              </a:ext>
            </a:extLst>
          </p:cNvPr>
          <p:cNvPicPr>
            <a:picLocks noChangeAspect="1"/>
          </p:cNvPicPr>
          <p:nvPr/>
        </p:nvPicPr>
        <p:blipFill>
          <a:blip r:embed="rId2">
            <a:extLst>
              <a:ext uri="{28A0092B-C50C-407E-A947-70E740481C1C}">
                <a14:useLocalDpi xmlns:a14="http://schemas.microsoft.com/office/drawing/2010/main" val="0"/>
              </a:ext>
            </a:extLst>
          </a:blip>
          <a:srcRect l="10687" r="10687"/>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85" name="Freeform: Shape 84">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7" name="Freeform: Shape 86">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470869" y="866242"/>
            <a:ext cx="3933306" cy="4833415"/>
          </a:xfrm>
        </p:spPr>
        <p:txBody>
          <a:bodyPr>
            <a:noAutofit/>
          </a:bodyPr>
          <a:lstStyle/>
          <a:p>
            <a:pPr algn="just">
              <a:lnSpc>
                <a:spcPct val="170000"/>
              </a:lnSpc>
            </a:pPr>
            <a:r>
              <a:rPr lang="en-GB" sz="800" b="1" dirty="0"/>
              <a:t>Country: </a:t>
            </a:r>
            <a:r>
              <a:rPr lang="en-GB" sz="800" dirty="0">
                <a:effectLst/>
                <a:ea typeface="Calibri" panose="020F0502020204030204" pitchFamily="34" charset="0"/>
              </a:rPr>
              <a:t>Ireland</a:t>
            </a:r>
            <a:endParaRPr lang="en-GB" sz="800" dirty="0"/>
          </a:p>
          <a:p>
            <a:pPr algn="just">
              <a:lnSpc>
                <a:spcPct val="170000"/>
              </a:lnSpc>
            </a:pPr>
            <a:r>
              <a:rPr lang="en-GB" sz="800" b="1" dirty="0"/>
              <a:t>Name of organisation: </a:t>
            </a:r>
            <a:r>
              <a:rPr lang="en-GB" sz="800" dirty="0">
                <a:effectLst/>
                <a:ea typeface="Calibri" panose="020F0502020204030204" pitchFamily="34" charset="0"/>
              </a:rPr>
              <a:t>All Aboard: Digital Skills in Higher Education</a:t>
            </a:r>
          </a:p>
          <a:p>
            <a:pPr algn="just">
              <a:lnSpc>
                <a:spcPct val="170000"/>
              </a:lnSpc>
            </a:pPr>
            <a:r>
              <a:rPr lang="en-GB" sz="800" b="1" dirty="0">
                <a:effectLst/>
                <a:ea typeface="Calibri" panose="020F0502020204030204" pitchFamily="34" charset="0"/>
              </a:rPr>
              <a:t>Programme: </a:t>
            </a:r>
            <a:r>
              <a:rPr lang="en-GB" sz="800" dirty="0">
                <a:ea typeface="Calibri" panose="020F0502020204030204" pitchFamily="34" charset="0"/>
              </a:rPr>
              <a:t>A</a:t>
            </a:r>
            <a:r>
              <a:rPr lang="en-GB" sz="800" dirty="0">
                <a:effectLst/>
                <a:ea typeface="Calibri" panose="020F0502020204030204" pitchFamily="34" charset="0"/>
              </a:rPr>
              <a:t>ll </a:t>
            </a:r>
            <a:r>
              <a:rPr lang="en-GB" sz="800" dirty="0">
                <a:ea typeface="Calibri" panose="020F0502020204030204" pitchFamily="34" charset="0"/>
              </a:rPr>
              <a:t>A</a:t>
            </a:r>
            <a:r>
              <a:rPr lang="en-GB" sz="800" dirty="0">
                <a:effectLst/>
                <a:ea typeface="Calibri" panose="020F0502020204030204" pitchFamily="34" charset="0"/>
              </a:rPr>
              <a:t>board </a:t>
            </a:r>
          </a:p>
          <a:p>
            <a:pPr algn="just">
              <a:lnSpc>
                <a:spcPct val="170000"/>
              </a:lnSpc>
            </a:pPr>
            <a:r>
              <a:rPr lang="en-GB" sz="800" b="1" dirty="0">
                <a:effectLst/>
                <a:ea typeface="Calibri" panose="020F0502020204030204" pitchFamily="34" charset="0"/>
              </a:rPr>
              <a:t>Target audience of the project:</a:t>
            </a:r>
            <a:r>
              <a:rPr lang="en-GB" sz="800" dirty="0">
                <a:effectLst/>
                <a:ea typeface="Calibri" panose="020F0502020204030204" pitchFamily="34" charset="0"/>
              </a:rPr>
              <a:t> Students in Third level education</a:t>
            </a:r>
            <a:endParaRPr lang="en-GB" sz="800" dirty="0">
              <a:ea typeface="Calibri" panose="020F0502020204030204" pitchFamily="34" charset="0"/>
            </a:endParaRPr>
          </a:p>
          <a:p>
            <a:pPr algn="just">
              <a:lnSpc>
                <a:spcPct val="170000"/>
              </a:lnSpc>
              <a:spcAft>
                <a:spcPts val="800"/>
              </a:spcAft>
            </a:pPr>
            <a:r>
              <a:rPr lang="en-GB" sz="800" b="1" dirty="0">
                <a:effectLst/>
                <a:ea typeface="Calibri" panose="020F0502020204030204" pitchFamily="34" charset="0"/>
                <a:cs typeface="Calibri" panose="020F0502020204030204" pitchFamily="34" charset="0"/>
              </a:rPr>
              <a:t>Brief description of the project / initiative: </a:t>
            </a:r>
            <a:r>
              <a:rPr lang="en-GB" sz="800" dirty="0">
                <a:effectLst/>
                <a:ea typeface="Calibri" panose="020F0502020204030204" pitchFamily="34" charset="0"/>
                <a:cs typeface="Calibri" panose="020F0502020204030204" pitchFamily="34" charset="0"/>
              </a:rPr>
              <a:t>Using the concepts and information behind the three major digital skill policies of Europe and Ireland (Ireland’s National Digital Strategy; Digital Agenda for Europe (now the ‘Digital Single Market‘); and the Digital Roadmap for Irish Higher Education), the makers of All aboard wanted to take  a different approach to learning digital skills. They decided to use a map of the London Underground as a framework of digital skills competencies, with access to lectures and information to increase the fluency of digital technology use in students. One of the core ideas behind this project was to create a visual resource that would not only increase digital competencies but also increase digital confidence. The creators of the project completed this by having an entire framework of digital competences, alongside various “stations” which were areas of competencies, and each “stop” was a tool or platform that could be learned. </a:t>
            </a:r>
            <a:endParaRPr lang="en-GB" sz="800" dirty="0">
              <a:effectLst/>
              <a:ea typeface="Calibri" panose="020F0502020204030204" pitchFamily="34" charset="0"/>
              <a:cs typeface="Arial" panose="020B0604020202020204" pitchFamily="34" charset="0"/>
            </a:endParaRPr>
          </a:p>
          <a:p>
            <a:pPr algn="just">
              <a:lnSpc>
                <a:spcPct val="170000"/>
              </a:lnSpc>
            </a:pPr>
            <a:r>
              <a:rPr lang="en-GB" sz="800" b="1" dirty="0">
                <a:effectLst/>
                <a:ea typeface="Calibri" panose="020F0502020204030204" pitchFamily="34" charset="0"/>
              </a:rPr>
              <a:t>Website link: </a:t>
            </a:r>
            <a:r>
              <a:rPr lang="en-GB" sz="800" dirty="0">
                <a:effectLst/>
                <a:ea typeface="Calibri" panose="020F0502020204030204" pitchFamily="34" charset="0"/>
                <a:hlinkClick r:id="rId3"/>
              </a:rPr>
              <a:t>https://www.allaboardhe.ie</a:t>
            </a:r>
            <a:r>
              <a:rPr lang="en-GB" sz="800" dirty="0">
                <a:effectLst/>
                <a:ea typeface="Calibri" panose="020F0502020204030204" pitchFamily="34" charset="0"/>
              </a:rPr>
              <a:t> </a:t>
            </a:r>
          </a:p>
          <a:p>
            <a:pPr algn="just">
              <a:lnSpc>
                <a:spcPct val="170000"/>
              </a:lnSpc>
            </a:pPr>
            <a:r>
              <a:rPr lang="en-GB" sz="800" b="1" dirty="0">
                <a:effectLst/>
                <a:ea typeface="Calibri" panose="020F0502020204030204" pitchFamily="34" charset="0"/>
              </a:rPr>
              <a:t>Project goals:</a:t>
            </a:r>
            <a:r>
              <a:rPr lang="en-GB" sz="800" b="1" dirty="0">
                <a:ea typeface="Calibri" panose="020F0502020204030204" pitchFamily="34" charset="0"/>
              </a:rPr>
              <a:t> </a:t>
            </a:r>
            <a:r>
              <a:rPr lang="en-GB" sz="800" dirty="0">
                <a:effectLst/>
                <a:ea typeface="Calibri" panose="020F0502020204030204" pitchFamily="34" charset="0"/>
              </a:rPr>
              <a:t>To help establish digital tool literacy in third level students, with a focus on tools they would come across in day-to-day student life</a:t>
            </a:r>
          </a:p>
          <a:p>
            <a:pPr algn="just">
              <a:lnSpc>
                <a:spcPct val="170000"/>
              </a:lnSpc>
            </a:pPr>
            <a:r>
              <a:rPr lang="en-GB" sz="800" dirty="0">
                <a:effectLst/>
                <a:ea typeface="Calibri" panose="020F0502020204030204" pitchFamily="34" charset="0"/>
              </a:rPr>
              <a:t>To help create transferrable knowledge of digital skills that would give the participants an understanding of digital tools for the future.</a:t>
            </a:r>
          </a:p>
        </p:txBody>
      </p:sp>
      <p:sp>
        <p:nvSpPr>
          <p:cNvPr id="89" name="Rectangle 8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70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6194715" y="598720"/>
            <a:ext cx="5334931" cy="5426691"/>
          </a:xfrm>
        </p:spPr>
        <p:txBody>
          <a:bodyPr>
            <a:normAutofit fontScale="92500" lnSpcReduction="20000"/>
          </a:bodyPr>
          <a:lstStyle/>
          <a:p>
            <a:pPr algn="just">
              <a:lnSpc>
                <a:spcPct val="150000"/>
              </a:lnSpc>
            </a:pPr>
            <a:r>
              <a:rPr lang="en-GB" sz="1400" b="1" dirty="0"/>
              <a:t>Country: </a:t>
            </a:r>
            <a:r>
              <a:rPr lang="en-GB" sz="1400" dirty="0">
                <a:effectLst/>
                <a:ea typeface="Calibri" panose="020F0502020204030204" pitchFamily="34" charset="0"/>
              </a:rPr>
              <a:t>EU-Wide</a:t>
            </a:r>
            <a:endParaRPr lang="en-GB" sz="1400" dirty="0"/>
          </a:p>
          <a:p>
            <a:pPr algn="just">
              <a:lnSpc>
                <a:spcPct val="150000"/>
              </a:lnSpc>
            </a:pPr>
            <a:r>
              <a:rPr lang="en-GB" sz="1400" b="1" dirty="0"/>
              <a:t>Name of organisation / Programme: </a:t>
            </a:r>
            <a:r>
              <a:rPr lang="en-GB" sz="1400" dirty="0">
                <a:effectLst/>
                <a:ea typeface="Calibri" panose="020F0502020204030204" pitchFamily="34" charset="0"/>
              </a:rPr>
              <a:t>Promise</a:t>
            </a:r>
          </a:p>
          <a:p>
            <a:pPr algn="just">
              <a:lnSpc>
                <a:spcPct val="150000"/>
              </a:lnSpc>
            </a:pPr>
            <a:r>
              <a:rPr lang="en-GB" sz="1400" b="1" dirty="0">
                <a:effectLst/>
                <a:ea typeface="Calibri" panose="020F0502020204030204" pitchFamily="34" charset="0"/>
              </a:rPr>
              <a:t>Target audience of the project:</a:t>
            </a:r>
            <a:r>
              <a:rPr lang="en-GB" sz="1400" dirty="0">
                <a:effectLst/>
                <a:ea typeface="Calibri" panose="020F0502020204030204" pitchFamily="34" charset="0"/>
              </a:rPr>
              <a:t> Refugees and Migrants</a:t>
            </a:r>
            <a:endParaRPr lang="en-GB" sz="1400" dirty="0">
              <a:ea typeface="Calibri" panose="020F0502020204030204" pitchFamily="34" charset="0"/>
            </a:endParaRPr>
          </a:p>
          <a:p>
            <a:pPr algn="just">
              <a:lnSpc>
                <a:spcPct val="150000"/>
              </a:lnSpc>
              <a:spcAft>
                <a:spcPts val="800"/>
              </a:spcAft>
            </a:pPr>
            <a:r>
              <a:rPr lang="en-GB" sz="1400" b="1" dirty="0">
                <a:effectLst/>
                <a:ea typeface="Calibri" panose="020F0502020204030204" pitchFamily="34" charset="0"/>
                <a:cs typeface="Calibri" panose="020F0502020204030204" pitchFamily="34" charset="0"/>
              </a:rPr>
              <a:t>Brief description of the project / initiative: </a:t>
            </a:r>
            <a:r>
              <a:rPr lang="en-GB" sz="1400" dirty="0">
                <a:effectLst/>
                <a:ea typeface="Calibri" panose="020F0502020204030204" pitchFamily="34" charset="0"/>
                <a:cs typeface="Calibri" panose="020F0502020204030204" pitchFamily="34" charset="0"/>
              </a:rPr>
              <a:t>PROMISE is an Erasmus+ project whose goal is to facilitate the optimal integration of refugees and migrants into their host communities so that both can flourish. </a:t>
            </a:r>
          </a:p>
          <a:p>
            <a:pPr algn="just">
              <a:lnSpc>
                <a:spcPct val="150000"/>
              </a:lnSpc>
              <a:spcAft>
                <a:spcPts val="800"/>
              </a:spcAft>
            </a:pPr>
            <a:r>
              <a:rPr lang="en-GB" sz="1400" b="1" dirty="0">
                <a:effectLst/>
                <a:ea typeface="Calibri" panose="020F0502020204030204" pitchFamily="34" charset="0"/>
              </a:rPr>
              <a:t>Website link: </a:t>
            </a:r>
            <a:r>
              <a:rPr lang="en-GB" sz="1400" dirty="0">
                <a:effectLst/>
                <a:ea typeface="Calibri" panose="020F0502020204030204" pitchFamily="34" charset="0"/>
                <a:hlinkClick r:id="rId2"/>
              </a:rPr>
              <a:t>https://www.promise-project.eu/</a:t>
            </a:r>
            <a:endParaRPr lang="en-GB" sz="1400" dirty="0">
              <a:effectLst/>
              <a:ea typeface="Calibri" panose="020F0502020204030204" pitchFamily="34" charset="0"/>
            </a:endParaRPr>
          </a:p>
          <a:p>
            <a:pPr algn="just">
              <a:lnSpc>
                <a:spcPct val="150000"/>
              </a:lnSpc>
              <a:spcAft>
                <a:spcPts val="800"/>
              </a:spcAft>
            </a:pPr>
            <a:r>
              <a:rPr lang="en-GB" sz="1400" b="1" dirty="0">
                <a:effectLst/>
                <a:ea typeface="Calibri" panose="020F0502020204030204" pitchFamily="34" charset="0"/>
              </a:rPr>
              <a:t>Project goals:</a:t>
            </a:r>
            <a:r>
              <a:rPr lang="en-GB" sz="1400" b="1" dirty="0">
                <a:ea typeface="Calibri" panose="020F0502020204030204" pitchFamily="34" charset="0"/>
              </a:rPr>
              <a:t> </a:t>
            </a:r>
            <a:r>
              <a:rPr lang="en-GB" sz="1400" dirty="0">
                <a:effectLst/>
                <a:ea typeface="Calibri" panose="020F0502020204030204" pitchFamily="34" charset="0"/>
                <a:cs typeface="Calibri" panose="020F0502020204030204" pitchFamily="34" charset="0"/>
              </a:rPr>
              <a:t>The overall goal of PROMISE is to facilitate the optimal integration of refugees and migrants into their host communities so that both can flourish. To do this, we will work with a range of adult education providers from local authorities to community organizations, to improve the quality of learning opportunities that are available to them. The partners behind this project created three separate results: Action Plans linked to interagency networks, a Social Inclusion Toolkit presents best practice from across the EU which educators can replicate or adapt in their own communities, and an Open Educational Resource partnered with an online resource.</a:t>
            </a:r>
            <a:endParaRPr lang="en-GB" sz="1400" dirty="0">
              <a:effectLst/>
              <a:ea typeface="Calibri" panose="020F0502020204030204" pitchFamily="34" charset="0"/>
              <a:cs typeface="Arial" panose="020B0604020202020204" pitchFamily="34" charset="0"/>
            </a:endParaRPr>
          </a:p>
          <a:p>
            <a:pPr>
              <a:spcAft>
                <a:spcPts val="800"/>
              </a:spcAft>
            </a:pPr>
            <a:endParaRPr lang="en-GB" sz="600" dirty="0">
              <a:effectLst/>
              <a:ea typeface="Calibri" panose="020F0502020204030204" pitchFamily="34" charset="0"/>
            </a:endParaRPr>
          </a:p>
        </p:txBody>
      </p:sp>
      <p:sp>
        <p:nvSpPr>
          <p:cNvPr id="98" name="Freeform: Shape 9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9" name="Picture 8">
            <a:extLst>
              <a:ext uri="{FF2B5EF4-FFF2-40B4-BE49-F238E27FC236}">
                <a16:creationId xmlns:a16="http://schemas.microsoft.com/office/drawing/2014/main" id="{03E37904-FD33-475D-BABF-C0C13ECC03B8}"/>
              </a:ext>
            </a:extLst>
          </p:cNvPr>
          <p:cNvPicPr>
            <a:picLocks noChangeAspect="1"/>
          </p:cNvPicPr>
          <p:nvPr/>
        </p:nvPicPr>
        <p:blipFill rotWithShape="1">
          <a:blip r:embed="rId3">
            <a:extLst>
              <a:ext uri="{28A0092B-C50C-407E-A947-70E740481C1C}">
                <a14:useLocalDpi xmlns:a14="http://schemas.microsoft.com/office/drawing/2010/main" val="0"/>
              </a:ext>
            </a:extLst>
          </a:blip>
          <a:srcRect l="16750" r="16750"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08" name="Freeform: Shape 10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4249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1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6194715" y="701749"/>
            <a:ext cx="5334931" cy="5323662"/>
          </a:xfrm>
        </p:spPr>
        <p:txBody>
          <a:bodyPr>
            <a:normAutofit fontScale="92500"/>
          </a:bodyPr>
          <a:lstStyle/>
          <a:p>
            <a:pPr algn="just">
              <a:lnSpc>
                <a:spcPct val="160000"/>
              </a:lnSpc>
            </a:pPr>
            <a:r>
              <a:rPr lang="en-GB" sz="1200" b="1" dirty="0"/>
              <a:t>Country: </a:t>
            </a:r>
            <a:r>
              <a:rPr lang="en-GB" sz="1200" dirty="0">
                <a:effectLst/>
                <a:ea typeface="Calibri" panose="020F0502020204030204" pitchFamily="34" charset="0"/>
              </a:rPr>
              <a:t>Denmark</a:t>
            </a:r>
          </a:p>
          <a:p>
            <a:pPr algn="just">
              <a:lnSpc>
                <a:spcPct val="160000"/>
              </a:lnSpc>
            </a:pPr>
            <a:r>
              <a:rPr lang="en-GB" sz="1200" b="1" dirty="0"/>
              <a:t>Name of organisation / Programme: </a:t>
            </a:r>
            <a:r>
              <a:rPr lang="en-GB" sz="1200" dirty="0" err="1">
                <a:effectLst/>
                <a:ea typeface="Calibri" panose="020F0502020204030204" pitchFamily="34" charset="0"/>
              </a:rPr>
              <a:t>ReDi</a:t>
            </a:r>
            <a:r>
              <a:rPr lang="en-GB" sz="1200" dirty="0">
                <a:effectLst/>
                <a:ea typeface="Calibri" panose="020F0502020204030204" pitchFamily="34" charset="0"/>
              </a:rPr>
              <a:t> School of digital integration </a:t>
            </a:r>
          </a:p>
          <a:p>
            <a:pPr algn="just">
              <a:lnSpc>
                <a:spcPct val="160000"/>
              </a:lnSpc>
            </a:pPr>
            <a:r>
              <a:rPr lang="en-GB" sz="1200" b="1" dirty="0">
                <a:effectLst/>
                <a:ea typeface="Calibri" panose="020F0502020204030204" pitchFamily="34" charset="0"/>
              </a:rPr>
              <a:t>Target audience of the project:</a:t>
            </a:r>
            <a:r>
              <a:rPr lang="en-GB" sz="1200" dirty="0">
                <a:effectLst/>
                <a:ea typeface="Calibri" panose="020F0502020204030204" pitchFamily="34" charset="0"/>
              </a:rPr>
              <a:t> Women from ethnic minority backgrounds</a:t>
            </a:r>
          </a:p>
          <a:p>
            <a:pPr algn="just">
              <a:lnSpc>
                <a:spcPct val="160000"/>
              </a:lnSpc>
            </a:pPr>
            <a:r>
              <a:rPr lang="en-GB" sz="1200" b="1" dirty="0">
                <a:effectLst/>
                <a:ea typeface="Calibri" panose="020F0502020204030204" pitchFamily="34" charset="0"/>
                <a:cs typeface="Calibri" panose="020F0502020204030204" pitchFamily="34" charset="0"/>
              </a:rPr>
              <a:t>Brief description of the project / initiative:</a:t>
            </a:r>
            <a:r>
              <a:rPr lang="en-GB" sz="1200" dirty="0">
                <a:effectLst/>
                <a:ea typeface="Calibri" panose="020F0502020204030204" pitchFamily="34" charset="0"/>
                <a:cs typeface="Calibri" panose="020F0502020204030204" pitchFamily="34" charset="0"/>
              </a:rPr>
              <a:t> A </a:t>
            </a:r>
            <a:r>
              <a:rPr lang="en-GB" sz="1200" dirty="0">
                <a:effectLst/>
                <a:ea typeface="Calibri" panose="020F0502020204030204" pitchFamily="34" charset="0"/>
              </a:rPr>
              <a:t>non-profit tech school offering free IT-courses on several levels to women with migrant and refugee backgrounds. </a:t>
            </a:r>
            <a:r>
              <a:rPr lang="en-GB" sz="1200" dirty="0">
                <a:ea typeface="Calibri" panose="020F0502020204030204" pitchFamily="34" charset="0"/>
              </a:rPr>
              <a:t>They</a:t>
            </a:r>
            <a:r>
              <a:rPr lang="en-GB" sz="1200" dirty="0">
                <a:effectLst/>
                <a:ea typeface="Calibri" panose="020F0502020204030204" pitchFamily="34" charset="0"/>
              </a:rPr>
              <a:t> focus on creating digital empowerment by supporting women in getting access to digital skills and a social and professional network in Denmark. Besides the weekly courses, they offer soft skills workshops and company visits in collaboration with our partners</a:t>
            </a:r>
            <a:r>
              <a:rPr lang="en-GB" sz="1200" dirty="0">
                <a:effectLst/>
                <a:ea typeface="Calibri" panose="020F0502020204030204" pitchFamily="34" charset="0"/>
                <a:cs typeface="Calibri" panose="020F0502020204030204" pitchFamily="34" charset="0"/>
              </a:rPr>
              <a:t>. </a:t>
            </a:r>
          </a:p>
          <a:p>
            <a:pPr algn="just">
              <a:lnSpc>
                <a:spcPct val="160000"/>
              </a:lnSpc>
              <a:spcAft>
                <a:spcPts val="800"/>
              </a:spcAft>
            </a:pPr>
            <a:r>
              <a:rPr lang="en-GB" sz="1200" b="1" dirty="0">
                <a:effectLst/>
                <a:ea typeface="Calibri" panose="020F0502020204030204" pitchFamily="34" charset="0"/>
              </a:rPr>
              <a:t>Website link: </a:t>
            </a:r>
            <a:r>
              <a:rPr lang="en-GB" sz="1200" u="sng" dirty="0">
                <a:effectLst/>
                <a:ea typeface="Calibri" panose="020F0502020204030204" pitchFamily="34" charset="0"/>
                <a:hlinkClick r:id="rId2"/>
              </a:rPr>
              <a:t>https://www.redi-school.org/cph</a:t>
            </a:r>
            <a:endParaRPr lang="en-GB" sz="1200" u="sng" dirty="0">
              <a:effectLst/>
              <a:ea typeface="Calibri" panose="020F0502020204030204" pitchFamily="34" charset="0"/>
            </a:endParaRPr>
          </a:p>
          <a:p>
            <a:pPr algn="just">
              <a:lnSpc>
                <a:spcPct val="160000"/>
              </a:lnSpc>
              <a:spcAft>
                <a:spcPts val="800"/>
              </a:spcAft>
            </a:pPr>
            <a:r>
              <a:rPr lang="en-GB" sz="1200" b="1" dirty="0">
                <a:effectLst/>
                <a:ea typeface="Calibri" panose="020F0502020204030204" pitchFamily="34" charset="0"/>
              </a:rPr>
              <a:t>Project goals: </a:t>
            </a:r>
            <a:r>
              <a:rPr lang="en-GB" sz="1200" dirty="0" err="1">
                <a:effectLst/>
                <a:ea typeface="Calibri" panose="020F0502020204030204" pitchFamily="34" charset="0"/>
              </a:rPr>
              <a:t>ReDI</a:t>
            </a:r>
            <a:r>
              <a:rPr lang="en-GB" sz="1200" dirty="0">
                <a:effectLst/>
                <a:ea typeface="Calibri" panose="020F0502020204030204" pitchFamily="34" charset="0"/>
              </a:rPr>
              <a:t> School DK works to provide women from refugee and migrant backgrounds with valuable digital skills and a strong network of other students, volunteers and alumni to provide new social and professional opportunities</a:t>
            </a:r>
          </a:p>
          <a:p>
            <a:pPr algn="just">
              <a:lnSpc>
                <a:spcPct val="160000"/>
              </a:lnSpc>
              <a:spcAft>
                <a:spcPts val="800"/>
              </a:spcAft>
            </a:pPr>
            <a:r>
              <a:rPr lang="en-GB" sz="1200" dirty="0">
                <a:effectLst/>
                <a:ea typeface="Calibri" panose="020F0502020204030204" pitchFamily="34" charset="0"/>
              </a:rPr>
              <a:t>Participants are mainly refugees and migrant women who want to learn digital skills. In </a:t>
            </a:r>
            <a:r>
              <a:rPr lang="en-GB" sz="1200">
                <a:effectLst/>
                <a:ea typeface="Calibri" panose="020F0502020204030204" pitchFamily="34" charset="0"/>
              </a:rPr>
              <a:t>addition they </a:t>
            </a:r>
            <a:r>
              <a:rPr lang="en-GB" sz="1200" dirty="0">
                <a:effectLst/>
                <a:ea typeface="Calibri" panose="020F0502020204030204" pitchFamily="34" charset="0"/>
              </a:rPr>
              <a:t>aim to always work closely with companies and organizations looking to hire IT Talent, to address the shortage of skilled workers and the big gender gap in the IT sector in Denmark.</a:t>
            </a:r>
          </a:p>
        </p:txBody>
      </p:sp>
      <p:sp>
        <p:nvSpPr>
          <p:cNvPr id="124" name="Freeform: Shape 11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 name="Freeform: Shape 11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27" name="Freeform: Shape 11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9" name="Picture 8">
            <a:extLst>
              <a:ext uri="{FF2B5EF4-FFF2-40B4-BE49-F238E27FC236}">
                <a16:creationId xmlns:a16="http://schemas.microsoft.com/office/drawing/2014/main" id="{03E37904-FD33-475D-BABF-C0C13ECC03B8}"/>
              </a:ext>
            </a:extLst>
          </p:cNvPr>
          <p:cNvPicPr>
            <a:picLocks noChangeAspect="1"/>
          </p:cNvPicPr>
          <p:nvPr/>
        </p:nvPicPr>
        <p:blipFill rotWithShape="1">
          <a:blip r:embed="rId3">
            <a:extLst>
              <a:ext uri="{28A0092B-C50C-407E-A947-70E740481C1C}">
                <a14:useLocalDpi xmlns:a14="http://schemas.microsoft.com/office/drawing/2010/main" val="0"/>
              </a:ext>
            </a:extLst>
          </a:blip>
          <a:srcRect l="4813" r="32188"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25" name="Freeform: Shape 12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00086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Freeform: Shape 8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3" name="Freeform: Shape 8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477981" y="876300"/>
            <a:ext cx="3933306" cy="5204763"/>
          </a:xfrm>
        </p:spPr>
        <p:txBody>
          <a:bodyPr>
            <a:normAutofit fontScale="92500" lnSpcReduction="20000"/>
          </a:bodyPr>
          <a:lstStyle/>
          <a:p>
            <a:pPr algn="just">
              <a:lnSpc>
                <a:spcPct val="160000"/>
              </a:lnSpc>
            </a:pPr>
            <a:r>
              <a:rPr lang="en-GB" sz="1200" b="1" dirty="0"/>
              <a:t>Country: </a:t>
            </a:r>
            <a:r>
              <a:rPr lang="en-GB" sz="1200" dirty="0">
                <a:effectLst/>
                <a:ea typeface="Calibri" panose="020F0502020204030204" pitchFamily="34" charset="0"/>
              </a:rPr>
              <a:t>Belgium</a:t>
            </a:r>
          </a:p>
          <a:p>
            <a:pPr algn="just">
              <a:lnSpc>
                <a:spcPct val="160000"/>
              </a:lnSpc>
            </a:pPr>
            <a:r>
              <a:rPr lang="en-GB" sz="1200" b="1" dirty="0"/>
              <a:t>Name of organisation / Programme: </a:t>
            </a:r>
            <a:r>
              <a:rPr lang="en-GB" sz="1200" dirty="0" err="1">
                <a:effectLst/>
                <a:ea typeface="Calibri" panose="020F0502020204030204" pitchFamily="34" charset="0"/>
              </a:rPr>
              <a:t>Womenpreneur</a:t>
            </a:r>
            <a:r>
              <a:rPr lang="en-GB" sz="1200" dirty="0">
                <a:effectLst/>
                <a:ea typeface="Calibri" panose="020F0502020204030204" pitchFamily="34" charset="0"/>
              </a:rPr>
              <a:t>-Initiative </a:t>
            </a:r>
          </a:p>
          <a:p>
            <a:pPr algn="just">
              <a:lnSpc>
                <a:spcPct val="160000"/>
              </a:lnSpc>
            </a:pPr>
            <a:r>
              <a:rPr lang="en-GB" sz="1200" b="1" dirty="0">
                <a:effectLst/>
                <a:ea typeface="Calibri" panose="020F0502020204030204" pitchFamily="34" charset="0"/>
              </a:rPr>
              <a:t>Target audience of the project:</a:t>
            </a:r>
            <a:r>
              <a:rPr lang="en-GB" sz="1200" dirty="0">
                <a:effectLst/>
                <a:ea typeface="Calibri" panose="020F0502020204030204" pitchFamily="34" charset="0"/>
              </a:rPr>
              <a:t> Migrant women in Belgium </a:t>
            </a:r>
          </a:p>
          <a:p>
            <a:pPr algn="just">
              <a:lnSpc>
                <a:spcPct val="160000"/>
              </a:lnSpc>
            </a:pPr>
            <a:r>
              <a:rPr lang="en-GB" sz="1200" b="1" dirty="0">
                <a:effectLst/>
                <a:ea typeface="Calibri" panose="020F0502020204030204" pitchFamily="34" charset="0"/>
                <a:cs typeface="Calibri" panose="020F0502020204030204" pitchFamily="34" charset="0"/>
              </a:rPr>
              <a:t>Brief description of the project / initiative: </a:t>
            </a:r>
            <a:r>
              <a:rPr lang="en-GB" sz="1200" dirty="0" err="1">
                <a:effectLst/>
                <a:ea typeface="Calibri" panose="020F0502020204030204" pitchFamily="34" charset="0"/>
                <a:cs typeface="Times New Roman" panose="02020603050405020304" pitchFamily="18" charset="0"/>
              </a:rPr>
              <a:t>Womenpreneur</a:t>
            </a:r>
            <a:r>
              <a:rPr lang="en-GB" sz="1200" dirty="0">
                <a:effectLst/>
                <a:ea typeface="Calibri" panose="020F0502020204030204" pitchFamily="34" charset="0"/>
                <a:cs typeface="Times New Roman" panose="02020603050405020304" pitchFamily="18" charset="0"/>
              </a:rPr>
              <a:t>-Initiative is a Brussels based organisation, founded by Sana </a:t>
            </a:r>
            <a:r>
              <a:rPr lang="en-GB" sz="1200" dirty="0" err="1">
                <a:effectLst/>
                <a:ea typeface="Calibri" panose="020F0502020204030204" pitchFamily="34" charset="0"/>
                <a:cs typeface="Times New Roman" panose="02020603050405020304" pitchFamily="18" charset="0"/>
              </a:rPr>
              <a:t>Afouaiz</a:t>
            </a:r>
            <a:r>
              <a:rPr lang="en-GB" sz="1200" dirty="0">
                <a:effectLst/>
                <a:ea typeface="Calibri" panose="020F0502020204030204" pitchFamily="34" charset="0"/>
                <a:cs typeface="Times New Roman" panose="02020603050405020304" pitchFamily="18" charset="0"/>
              </a:rPr>
              <a:t>, that focuses its activities both in Belgium, the Middle East and North Africa. Its  aim is to advance women’s access and placing in the entrepreneurial scene, technology and innovation - </a:t>
            </a:r>
            <a:r>
              <a:rPr lang="en-GB" sz="1200" dirty="0">
                <a:effectLst/>
                <a:ea typeface="Calibri" panose="020F0502020204030204" pitchFamily="34" charset="0"/>
              </a:rPr>
              <a:t>​through mentorship sessions, leadership programs, networking events and education in technology.</a:t>
            </a:r>
            <a:endParaRPr lang="en-GB" sz="1200" b="1" dirty="0">
              <a:effectLst/>
              <a:ea typeface="Calibri" panose="020F0502020204030204" pitchFamily="34" charset="0"/>
            </a:endParaRPr>
          </a:p>
          <a:p>
            <a:pPr algn="just">
              <a:lnSpc>
                <a:spcPct val="160000"/>
              </a:lnSpc>
            </a:pPr>
            <a:r>
              <a:rPr lang="en-GB" sz="1200" b="1" dirty="0">
                <a:effectLst/>
                <a:ea typeface="Calibri" panose="020F0502020204030204" pitchFamily="34" charset="0"/>
              </a:rPr>
              <a:t>Website link: </a:t>
            </a:r>
            <a:r>
              <a:rPr lang="en-GB" sz="1200" u="sng" dirty="0">
                <a:effectLst/>
                <a:ea typeface="Calibri" panose="020F0502020204030204" pitchFamily="34" charset="0"/>
                <a:cs typeface="Calibri" panose="020F0502020204030204" pitchFamily="34" charset="0"/>
                <a:hlinkClick r:id="rId2"/>
              </a:rPr>
              <a:t>https://womenpreneur-initiative.com/about-us</a:t>
            </a:r>
            <a:r>
              <a:rPr lang="en-GB" sz="1200" dirty="0">
                <a:effectLst/>
                <a:ea typeface="Calibri" panose="020F0502020204030204" pitchFamily="34" charset="0"/>
              </a:rPr>
              <a:t> </a:t>
            </a:r>
          </a:p>
          <a:p>
            <a:pPr algn="just">
              <a:lnSpc>
                <a:spcPct val="160000"/>
              </a:lnSpc>
              <a:spcAft>
                <a:spcPts val="800"/>
              </a:spcAft>
            </a:pPr>
            <a:r>
              <a:rPr lang="en-GB" sz="1200" b="1" dirty="0">
                <a:effectLst/>
                <a:ea typeface="Calibri" panose="020F0502020204030204" pitchFamily="34" charset="0"/>
              </a:rPr>
              <a:t>Project goals: </a:t>
            </a:r>
          </a:p>
          <a:p>
            <a:pPr algn="just">
              <a:lnSpc>
                <a:spcPct val="160000"/>
              </a:lnSpc>
              <a:spcAft>
                <a:spcPts val="800"/>
              </a:spcAft>
            </a:pPr>
            <a:r>
              <a:rPr lang="en-US" sz="1200" dirty="0">
                <a:effectLst/>
                <a:ea typeface="Calibri" panose="020F0502020204030204" pitchFamily="34" charset="0"/>
              </a:rPr>
              <a:t>Advance women’s access and placing in the entrepreneurial scene, technology and innovation.</a:t>
            </a:r>
          </a:p>
          <a:p>
            <a:pPr algn="just">
              <a:lnSpc>
                <a:spcPct val="160000"/>
              </a:lnSpc>
              <a:spcAft>
                <a:spcPts val="800"/>
              </a:spcAft>
            </a:pPr>
            <a:r>
              <a:rPr lang="en-GB" sz="1200" dirty="0">
                <a:effectLst/>
                <a:ea typeface="Calibri" panose="020F0502020204030204" pitchFamily="34" charset="0"/>
              </a:rPr>
              <a:t>Provide research on the impact of digital economies.</a:t>
            </a:r>
          </a:p>
          <a:p>
            <a:pPr algn="just">
              <a:lnSpc>
                <a:spcPct val="160000"/>
              </a:lnSpc>
              <a:spcAft>
                <a:spcPts val="800"/>
              </a:spcAft>
            </a:pPr>
            <a:r>
              <a:rPr lang="en-GB" sz="1200" dirty="0">
                <a:effectLst/>
                <a:ea typeface="Calibri" panose="020F0502020204030204" pitchFamily="34" charset="0"/>
              </a:rPr>
              <a:t>Put migrant women in contact with companies &amp; job market.</a:t>
            </a:r>
          </a:p>
        </p:txBody>
      </p:sp>
      <p:sp>
        <p:nvSpPr>
          <p:cNvPr id="85" name="Rectangle 8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3E37904-FD33-475D-BABF-C0C13ECC03B8}"/>
              </a:ext>
            </a:extLst>
          </p:cNvPr>
          <p:cNvPicPr>
            <a:picLocks noChangeAspect="1"/>
          </p:cNvPicPr>
          <p:nvPr/>
        </p:nvPicPr>
        <p:blipFill>
          <a:blip r:embed="rId3">
            <a:extLst>
              <a:ext uri="{28A0092B-C50C-407E-A947-70E740481C1C}">
                <a14:useLocalDpi xmlns:a14="http://schemas.microsoft.com/office/drawing/2010/main" val="0"/>
              </a:ext>
            </a:extLst>
          </a:blip>
          <a:srcRect l="16719" r="16719"/>
          <a:stretch/>
        </p:blipFill>
        <p:spPr>
          <a:xfrm>
            <a:off x="5888540" y="625684"/>
            <a:ext cx="5460467" cy="5455380"/>
          </a:xfrm>
          <a:prstGeom prst="rect">
            <a:avLst/>
          </a:prstGeom>
        </p:spPr>
      </p:pic>
    </p:spTree>
    <p:extLst>
      <p:ext uri="{BB962C8B-B14F-4D97-AF65-F5344CB8AC3E}">
        <p14:creationId xmlns:p14="http://schemas.microsoft.com/office/powerpoint/2010/main" val="379767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E37904-FD33-475D-BABF-C0C13ECC03B8}"/>
              </a:ext>
            </a:extLst>
          </p:cNvPr>
          <p:cNvPicPr>
            <a:picLocks noChangeAspect="1"/>
          </p:cNvPicPr>
          <p:nvPr/>
        </p:nvPicPr>
        <p:blipFill rotWithShape="1">
          <a:blip r:embed="rId2">
            <a:extLst>
              <a:ext uri="{28A0092B-C50C-407E-A947-70E740481C1C}">
                <a14:useLocalDpi xmlns:a14="http://schemas.microsoft.com/office/drawing/2010/main" val="0"/>
              </a:ext>
            </a:extLst>
          </a:blip>
          <a:srcRect l="15933" r="31611"/>
          <a:stretch/>
        </p:blipFill>
        <p:spPr>
          <a:xfrm>
            <a:off x="3523488" y="10"/>
            <a:ext cx="8668512" cy="6857990"/>
          </a:xfrm>
          <a:prstGeom prst="rect">
            <a:avLst/>
          </a:prstGeom>
        </p:spPr>
      </p:pic>
      <p:sp>
        <p:nvSpPr>
          <p:cNvPr id="94" name="Rectangle 9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477980" y="999460"/>
            <a:ext cx="4023359" cy="5081603"/>
          </a:xfrm>
        </p:spPr>
        <p:txBody>
          <a:bodyPr>
            <a:normAutofit fontScale="85000" lnSpcReduction="10000"/>
          </a:bodyPr>
          <a:lstStyle/>
          <a:p>
            <a:pPr algn="just">
              <a:lnSpc>
                <a:spcPct val="150000"/>
              </a:lnSpc>
            </a:pPr>
            <a:r>
              <a:rPr lang="en-GB" sz="1400" b="1" dirty="0"/>
              <a:t>Country: </a:t>
            </a:r>
            <a:r>
              <a:rPr lang="en-GB" sz="1400" dirty="0">
                <a:effectLst/>
                <a:ea typeface="Calibri" panose="020F0502020204030204" pitchFamily="34" charset="0"/>
              </a:rPr>
              <a:t>Belgium</a:t>
            </a:r>
          </a:p>
          <a:p>
            <a:pPr algn="just">
              <a:lnSpc>
                <a:spcPct val="150000"/>
              </a:lnSpc>
            </a:pPr>
            <a:r>
              <a:rPr lang="en-GB" sz="1400" b="1" dirty="0"/>
              <a:t>Name of organisation / Programme: </a:t>
            </a:r>
            <a:r>
              <a:rPr lang="en-GB" sz="1400" dirty="0">
                <a:effectLst/>
                <a:ea typeface="Calibri" panose="020F0502020204030204" pitchFamily="34" charset="0"/>
              </a:rPr>
              <a:t>The Code to Change </a:t>
            </a:r>
          </a:p>
          <a:p>
            <a:pPr algn="just">
              <a:lnSpc>
                <a:spcPct val="150000"/>
              </a:lnSpc>
            </a:pPr>
            <a:r>
              <a:rPr lang="en-GB" sz="1400" b="1" dirty="0">
                <a:effectLst/>
                <a:ea typeface="Calibri" panose="020F0502020204030204" pitchFamily="34" charset="0"/>
              </a:rPr>
              <a:t>Target audience of the project:</a:t>
            </a:r>
            <a:r>
              <a:rPr lang="en-GB" sz="1400" dirty="0">
                <a:effectLst/>
                <a:ea typeface="Calibri" panose="020F0502020204030204" pitchFamily="34" charset="0"/>
              </a:rPr>
              <a:t> Migrant women in Belgium </a:t>
            </a:r>
          </a:p>
          <a:p>
            <a:pPr algn="just">
              <a:lnSpc>
                <a:spcPct val="150000"/>
              </a:lnSpc>
            </a:pPr>
            <a:r>
              <a:rPr lang="en-GB" sz="1400" b="1" dirty="0">
                <a:effectLst/>
                <a:ea typeface="Calibri" panose="020F0502020204030204" pitchFamily="34" charset="0"/>
                <a:cs typeface="Calibri" panose="020F0502020204030204" pitchFamily="34" charset="0"/>
              </a:rPr>
              <a:t>Brief description of the project / initiative:</a:t>
            </a:r>
            <a:r>
              <a:rPr lang="en-GB" sz="1400" dirty="0">
                <a:effectLst/>
                <a:ea typeface="Times New Roman" panose="02020603050405020304" pitchFamily="18" charset="0"/>
              </a:rPr>
              <a:t> The Code to Change program aims at bringing together technology professionals with those who are searching for ways to join the sector and update their digital skills. They provide training for new capabilities that allow participants to choose from different career tracks in the technology sector and aim at creating de facto equality in the workplace</a:t>
            </a:r>
            <a:r>
              <a:rPr lang="es-ES" sz="1400" dirty="0">
                <a:effectLst/>
                <a:ea typeface="Times New Roman" panose="02020603050405020304" pitchFamily="18" charset="0"/>
              </a:rPr>
              <a:t>. </a:t>
            </a:r>
            <a:endParaRPr lang="en-GB" sz="1400" dirty="0">
              <a:effectLst/>
              <a:ea typeface="Times New Roman" panose="02020603050405020304" pitchFamily="18" charset="0"/>
            </a:endParaRPr>
          </a:p>
          <a:p>
            <a:pPr algn="just">
              <a:lnSpc>
                <a:spcPct val="150000"/>
              </a:lnSpc>
            </a:pPr>
            <a:r>
              <a:rPr lang="en-GB" sz="1400" b="1" dirty="0">
                <a:effectLst/>
                <a:ea typeface="Calibri" panose="020F0502020204030204" pitchFamily="34" charset="0"/>
              </a:rPr>
              <a:t>Website link: </a:t>
            </a:r>
            <a:r>
              <a:rPr lang="en-GB" sz="1400" u="sng" dirty="0">
                <a:effectLst/>
                <a:ea typeface="Calibri" panose="020F0502020204030204" pitchFamily="34" charset="0"/>
                <a:cs typeface="Calibri" panose="020F0502020204030204" pitchFamily="34" charset="0"/>
                <a:hlinkClick r:id="rId3"/>
              </a:rPr>
              <a:t>https://codetochange.org</a:t>
            </a:r>
            <a:r>
              <a:rPr lang="en-GB" sz="1400" dirty="0">
                <a:effectLst/>
                <a:ea typeface="Calibri" panose="020F0502020204030204" pitchFamily="34" charset="0"/>
              </a:rPr>
              <a:t> </a:t>
            </a:r>
          </a:p>
          <a:p>
            <a:pPr algn="just">
              <a:lnSpc>
                <a:spcPct val="150000"/>
              </a:lnSpc>
            </a:pPr>
            <a:r>
              <a:rPr lang="en-GB" sz="1400" b="1" dirty="0">
                <a:effectLst/>
                <a:ea typeface="Calibri" panose="020F0502020204030204" pitchFamily="34" charset="0"/>
              </a:rPr>
              <a:t>Project goals: </a:t>
            </a:r>
            <a:r>
              <a:rPr lang="en-GB" sz="1400" dirty="0">
                <a:effectLst/>
                <a:ea typeface="Calibri" panose="020F0502020204030204" pitchFamily="34" charset="0"/>
              </a:rPr>
              <a:t>Introducing the selected participants to real-world opportunities of learning on the job, under the supervision of mentors chosen. </a:t>
            </a:r>
          </a:p>
        </p:txBody>
      </p:sp>
      <p:sp>
        <p:nvSpPr>
          <p:cNvPr id="96" name="Rectangle 9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8" name="Rectangle 9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12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1094096" y="1074822"/>
            <a:ext cx="4167115" cy="4931662"/>
          </a:xfrm>
        </p:spPr>
        <p:txBody>
          <a:bodyPr anchor="t">
            <a:normAutofit fontScale="92500" lnSpcReduction="10000"/>
          </a:bodyPr>
          <a:lstStyle/>
          <a:p>
            <a:pPr algn="just">
              <a:lnSpc>
                <a:spcPct val="150000"/>
              </a:lnSpc>
            </a:pPr>
            <a:r>
              <a:rPr lang="en-GB" sz="1600" b="0" i="0" u="none" strike="noStrike" baseline="0" dirty="0"/>
              <a:t>The following guide is part of the toolbox that has been </a:t>
            </a:r>
            <a:r>
              <a:rPr lang="en-GB" sz="1600" dirty="0"/>
              <a:t>developed as part of ‘Teach Digital’ Erasmus+ funded project </a:t>
            </a:r>
            <a:r>
              <a:rPr lang="en-GB" sz="1600" b="0" i="0" u="none" strike="noStrike" baseline="0" dirty="0"/>
              <a:t>that introduces the main tenets of andragogy for adult education to educators (the TEACH part of the toolbox), including teaching strategies and case studies proven to be particularly effective in working with women from a migrant &amp; ethnic minority background. </a:t>
            </a:r>
          </a:p>
          <a:p>
            <a:pPr algn="just">
              <a:lnSpc>
                <a:spcPct val="150000"/>
              </a:lnSpc>
            </a:pPr>
            <a:r>
              <a:rPr lang="en-GB" sz="1600" dirty="0">
                <a:effectLst/>
                <a:ea typeface="Calibri" panose="020F0502020204030204" pitchFamily="34" charset="0"/>
              </a:rPr>
              <a:t>The publication contains 12 good practices identified by project partners including, Belgium, Denmark, Latvia, Spain, Ireland and the UK.</a:t>
            </a:r>
          </a:p>
          <a:p>
            <a:pPr algn="just">
              <a:lnSpc>
                <a:spcPct val="150000"/>
              </a:lnSpc>
            </a:pPr>
            <a:r>
              <a:rPr lang="en-GB" sz="1600" dirty="0">
                <a:ea typeface="Calibri" panose="020F0502020204030204" pitchFamily="34" charset="0"/>
              </a:rPr>
              <a:t>The publication is accompanied by a guide c</a:t>
            </a:r>
            <a:r>
              <a:rPr lang="en-GB" sz="1600" dirty="0"/>
              <a:t>ontaining </a:t>
            </a:r>
            <a:r>
              <a:rPr lang="en-GB" sz="1600" b="0" i="0" u="none" strike="noStrike" baseline="0" dirty="0"/>
              <a:t>10 free tools/apps most useful for adult education, highlighting their strengths.</a:t>
            </a:r>
          </a:p>
          <a:p>
            <a:pPr algn="l"/>
            <a:endParaRPr lang="en-GB" sz="1100" dirty="0">
              <a:ea typeface="Calibri" panose="020F0502020204030204" pitchFamily="34" charset="0"/>
            </a:endParaRPr>
          </a:p>
        </p:txBody>
      </p:sp>
      <p:sp>
        <p:nvSpPr>
          <p:cNvPr id="88" name="Freeform: Shape 8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03E37904-FD33-475D-BABF-C0C13ECC03B8}"/>
              </a:ext>
            </a:extLst>
          </p:cNvPr>
          <p:cNvPicPr>
            <a:picLocks noChangeAspect="1"/>
          </p:cNvPicPr>
          <p:nvPr/>
        </p:nvPicPr>
        <p:blipFill>
          <a:blip r:embed="rId2">
            <a:extLst>
              <a:ext uri="{28A0092B-C50C-407E-A947-70E740481C1C}">
                <a14:useLocalDpi xmlns:a14="http://schemas.microsoft.com/office/drawing/2010/main" val="0"/>
              </a:ext>
            </a:extLst>
          </a:blip>
          <a:srcRect t="19467" b="19467"/>
          <a:stretch/>
        </p:blipFill>
        <p:spPr>
          <a:xfrm>
            <a:off x="7531503" y="2466325"/>
            <a:ext cx="3217333" cy="2543296"/>
          </a:xfrm>
          <a:prstGeom prst="rect">
            <a:avLst/>
          </a:prstGeom>
        </p:spPr>
      </p:pic>
    </p:spTree>
    <p:extLst>
      <p:ext uri="{BB962C8B-B14F-4D97-AF65-F5344CB8AC3E}">
        <p14:creationId xmlns:p14="http://schemas.microsoft.com/office/powerpoint/2010/main" val="93000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4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low confidence">
            <a:extLst>
              <a:ext uri="{FF2B5EF4-FFF2-40B4-BE49-F238E27FC236}">
                <a16:creationId xmlns:a16="http://schemas.microsoft.com/office/drawing/2014/main" id="{03E37904-FD33-475D-BABF-C0C13ECC03B8}"/>
              </a:ext>
            </a:extLst>
          </p:cNvPr>
          <p:cNvPicPr>
            <a:picLocks noChangeAspect="1"/>
          </p:cNvPicPr>
          <p:nvPr/>
        </p:nvPicPr>
        <p:blipFill rotWithShape="1">
          <a:blip r:embed="rId2">
            <a:extLst>
              <a:ext uri="{28A0092B-C50C-407E-A947-70E740481C1C}">
                <a14:useLocalDpi xmlns:a14="http://schemas.microsoft.com/office/drawing/2010/main" val="0"/>
              </a:ext>
            </a:extLst>
          </a:blip>
          <a:srcRect l="4321" t="9091" r="19264"/>
          <a:stretch/>
        </p:blipFill>
        <p:spPr>
          <a:xfrm>
            <a:off x="3523488" y="10"/>
            <a:ext cx="8668512" cy="6857990"/>
          </a:xfrm>
          <a:prstGeom prst="rect">
            <a:avLst/>
          </a:prstGeom>
        </p:spPr>
      </p:pic>
      <p:sp>
        <p:nvSpPr>
          <p:cNvPr id="76" name="Rectangle 4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477980" y="895026"/>
            <a:ext cx="4023359" cy="5207303"/>
          </a:xfrm>
        </p:spPr>
        <p:txBody>
          <a:bodyPr>
            <a:noAutofit/>
          </a:bodyPr>
          <a:lstStyle/>
          <a:p>
            <a:pPr algn="l">
              <a:lnSpc>
                <a:spcPct val="170000"/>
              </a:lnSpc>
            </a:pPr>
            <a:r>
              <a:rPr lang="en-GB" sz="1100" b="1" dirty="0"/>
              <a:t>Country: </a:t>
            </a:r>
            <a:r>
              <a:rPr lang="en-GB" sz="1100" dirty="0"/>
              <a:t>UK</a:t>
            </a:r>
          </a:p>
          <a:p>
            <a:pPr algn="l">
              <a:lnSpc>
                <a:spcPct val="170000"/>
              </a:lnSpc>
            </a:pPr>
            <a:r>
              <a:rPr lang="en-GB" sz="1100" b="1" dirty="0"/>
              <a:t>Name of organisation: </a:t>
            </a:r>
            <a:r>
              <a:rPr lang="en-GB" sz="1100" dirty="0">
                <a:effectLst/>
                <a:ea typeface="Calibri" panose="020F0502020204030204" pitchFamily="34" charset="0"/>
              </a:rPr>
              <a:t>Go-Woman! Alliance CIC</a:t>
            </a:r>
          </a:p>
          <a:p>
            <a:pPr algn="l">
              <a:lnSpc>
                <a:spcPct val="170000"/>
              </a:lnSpc>
            </a:pPr>
            <a:r>
              <a:rPr lang="en-GB" sz="1100" b="1" dirty="0">
                <a:effectLst/>
                <a:ea typeface="Calibri" panose="020F0502020204030204" pitchFamily="34" charset="0"/>
              </a:rPr>
              <a:t>Programme: </a:t>
            </a:r>
            <a:r>
              <a:rPr lang="en-GB" sz="1100" dirty="0">
                <a:effectLst/>
                <a:ea typeface="Calibri" panose="020F0502020204030204" pitchFamily="34" charset="0"/>
              </a:rPr>
              <a:t>DOSTI Group</a:t>
            </a:r>
          </a:p>
          <a:p>
            <a:pPr algn="l">
              <a:lnSpc>
                <a:spcPct val="170000"/>
              </a:lnSpc>
            </a:pPr>
            <a:r>
              <a:rPr lang="en-GB" sz="1100" b="1" dirty="0">
                <a:effectLst/>
                <a:ea typeface="Calibri" panose="020F0502020204030204" pitchFamily="34" charset="0"/>
              </a:rPr>
              <a:t>Target audience of the project:</a:t>
            </a:r>
            <a:r>
              <a:rPr lang="en-GB" sz="1100" b="1" dirty="0">
                <a:ea typeface="Calibri" panose="020F0502020204030204" pitchFamily="34" charset="0"/>
              </a:rPr>
              <a:t> </a:t>
            </a:r>
            <a:r>
              <a:rPr lang="en-GB" sz="1100" dirty="0">
                <a:effectLst/>
                <a:ea typeface="Calibri" panose="020F0502020204030204" pitchFamily="34" charset="0"/>
              </a:rPr>
              <a:t>Women from BAME (Black And Minority Ethnic) communities.</a:t>
            </a:r>
            <a:endParaRPr lang="en-GB" sz="1100" dirty="0">
              <a:ea typeface="Calibri" panose="020F0502020204030204" pitchFamily="34" charset="0"/>
            </a:endParaRPr>
          </a:p>
          <a:p>
            <a:pPr algn="l">
              <a:lnSpc>
                <a:spcPct val="170000"/>
              </a:lnSpc>
            </a:pPr>
            <a:r>
              <a:rPr lang="en-GB" sz="1100" b="1" dirty="0">
                <a:effectLst/>
                <a:ea typeface="Calibri" panose="020F0502020204030204" pitchFamily="34" charset="0"/>
                <a:cs typeface="Calibri" panose="020F0502020204030204" pitchFamily="34" charset="0"/>
              </a:rPr>
              <a:t>Brief description of the project / initiative: </a:t>
            </a:r>
            <a:r>
              <a:rPr lang="en-GB" sz="1100" dirty="0">
                <a:effectLst/>
                <a:ea typeface="Calibri" panose="020F0502020204030204" pitchFamily="34" charset="0"/>
                <a:cs typeface="Calibri" panose="020F0502020204030204" pitchFamily="34" charset="0"/>
              </a:rPr>
              <a:t>DOSTI (meaning friendship) </a:t>
            </a:r>
            <a:r>
              <a:rPr lang="en-GB" sz="1100" dirty="0">
                <a:effectLst/>
                <a:ea typeface="Calibri" panose="020F0502020204030204" pitchFamily="34" charset="0"/>
                <a:cs typeface="Arial" panose="020B0604020202020204" pitchFamily="34" charset="0"/>
              </a:rPr>
              <a:t>is targeted at older women from the community who are isolated due to lack of language skills and cultural norms.</a:t>
            </a:r>
          </a:p>
          <a:p>
            <a:pPr algn="l">
              <a:lnSpc>
                <a:spcPct val="170000"/>
              </a:lnSpc>
            </a:pPr>
            <a:r>
              <a:rPr lang="en-GB" sz="1100" b="1" dirty="0">
                <a:effectLst/>
                <a:ea typeface="Calibri" panose="020F0502020204030204" pitchFamily="34" charset="0"/>
              </a:rPr>
              <a:t>Website link: </a:t>
            </a:r>
            <a:r>
              <a:rPr lang="en-GB" sz="1100" u="sng" dirty="0">
                <a:effectLst/>
                <a:ea typeface="Calibri" panose="020F0502020204030204" pitchFamily="34" charset="0"/>
                <a:hlinkClick r:id="rId3"/>
              </a:rPr>
              <a:t>http://www.dostigroup.co.uk/</a:t>
            </a:r>
            <a:r>
              <a:rPr lang="en-GB" sz="1100" dirty="0">
                <a:effectLst/>
                <a:ea typeface="Calibri" panose="020F0502020204030204" pitchFamily="34" charset="0"/>
              </a:rPr>
              <a:t> </a:t>
            </a:r>
          </a:p>
          <a:p>
            <a:pPr algn="l">
              <a:lnSpc>
                <a:spcPct val="170000"/>
              </a:lnSpc>
            </a:pPr>
            <a:r>
              <a:rPr lang="en-GB" sz="1100" b="1" dirty="0">
                <a:effectLst/>
                <a:ea typeface="Calibri" panose="020F0502020204030204" pitchFamily="34" charset="0"/>
              </a:rPr>
              <a:t>Project goals:</a:t>
            </a:r>
            <a:r>
              <a:rPr lang="en-GB" sz="1100" b="1" dirty="0">
                <a:ea typeface="Calibri" panose="020F0502020204030204" pitchFamily="34" charset="0"/>
              </a:rPr>
              <a:t> 	</a:t>
            </a:r>
            <a:r>
              <a:rPr lang="en-GB" sz="1100" dirty="0">
                <a:effectLst/>
                <a:ea typeface="Calibri" panose="020F0502020204030204" pitchFamily="34" charset="0"/>
              </a:rPr>
              <a:t>Increase I.T. skills amongst the older people.</a:t>
            </a:r>
          </a:p>
          <a:p>
            <a:pPr algn="l">
              <a:lnSpc>
                <a:spcPct val="170000"/>
              </a:lnSpc>
            </a:pPr>
            <a:r>
              <a:rPr lang="en-GB" sz="1100" dirty="0">
                <a:effectLst/>
                <a:ea typeface="Calibri" panose="020F0502020204030204" pitchFamily="34" charset="0"/>
              </a:rPr>
              <a:t>Enable remote engagement for those that have mobility issues to access community initiatives.</a:t>
            </a:r>
          </a:p>
          <a:p>
            <a:pPr algn="l">
              <a:lnSpc>
                <a:spcPct val="170000"/>
              </a:lnSpc>
            </a:pPr>
            <a:r>
              <a:rPr lang="en-GB" sz="1100" dirty="0">
                <a:effectLst/>
                <a:ea typeface="Calibri" panose="020F0502020204030204" pitchFamily="34" charset="0"/>
              </a:rPr>
              <a:t>Allow those that unable to access social groups locally to engage with others online - helping to address issues around mental health.</a:t>
            </a:r>
          </a:p>
        </p:txBody>
      </p:sp>
      <p:sp>
        <p:nvSpPr>
          <p:cNvPr id="77" name="Rectangle 5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8" name="Rectangle 5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34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E37904-FD33-475D-BABF-C0C13ECC03B8}"/>
              </a:ext>
            </a:extLst>
          </p:cNvPr>
          <p:cNvPicPr>
            <a:picLocks noChangeAspect="1"/>
          </p:cNvPicPr>
          <p:nvPr/>
        </p:nvPicPr>
        <p:blipFill rotWithShape="1">
          <a:blip r:embed="rId2">
            <a:extLst>
              <a:ext uri="{28A0092B-C50C-407E-A947-70E740481C1C}">
                <a14:useLocalDpi xmlns:a14="http://schemas.microsoft.com/office/drawing/2010/main" val="0"/>
              </a:ext>
            </a:extLst>
          </a:blip>
          <a:srcRect l="4594" r="17039"/>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85" name="Freeform: Shape 84">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7" name="Freeform: Shape 86">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430359" y="896773"/>
            <a:ext cx="3933306" cy="4833415"/>
          </a:xfrm>
        </p:spPr>
        <p:txBody>
          <a:bodyPr>
            <a:normAutofit/>
          </a:bodyPr>
          <a:lstStyle/>
          <a:p>
            <a:pPr algn="just">
              <a:lnSpc>
                <a:spcPct val="150000"/>
              </a:lnSpc>
            </a:pPr>
            <a:r>
              <a:rPr lang="en-GB" sz="1100" b="1" dirty="0"/>
              <a:t>Country: </a:t>
            </a:r>
            <a:r>
              <a:rPr lang="en-GB" sz="1100" dirty="0"/>
              <a:t>UK</a:t>
            </a:r>
          </a:p>
          <a:p>
            <a:pPr algn="just">
              <a:lnSpc>
                <a:spcPct val="150000"/>
              </a:lnSpc>
            </a:pPr>
            <a:r>
              <a:rPr lang="en-GB" sz="1100" b="1" dirty="0"/>
              <a:t>Name of organisation: </a:t>
            </a:r>
            <a:r>
              <a:rPr lang="en-GB" sz="1100" dirty="0">
                <a:effectLst/>
                <a:ea typeface="Calibri" panose="020F0502020204030204" pitchFamily="34" charset="0"/>
              </a:rPr>
              <a:t>Go-Woman! Alliance CIC</a:t>
            </a:r>
          </a:p>
          <a:p>
            <a:pPr algn="just">
              <a:lnSpc>
                <a:spcPct val="150000"/>
              </a:lnSpc>
            </a:pPr>
            <a:r>
              <a:rPr lang="en-GB" sz="1100" b="1" dirty="0">
                <a:effectLst/>
                <a:ea typeface="Calibri" panose="020F0502020204030204" pitchFamily="34" charset="0"/>
              </a:rPr>
              <a:t>Programme: </a:t>
            </a:r>
            <a:r>
              <a:rPr lang="en-GB" sz="1100" dirty="0">
                <a:effectLst/>
                <a:ea typeface="Calibri" panose="020F0502020204030204" pitchFamily="34" charset="0"/>
              </a:rPr>
              <a:t>Learn My Way </a:t>
            </a:r>
          </a:p>
          <a:p>
            <a:pPr algn="just">
              <a:lnSpc>
                <a:spcPct val="150000"/>
              </a:lnSpc>
            </a:pPr>
            <a:r>
              <a:rPr lang="en-GB" sz="1100" b="1" dirty="0">
                <a:effectLst/>
                <a:ea typeface="Calibri" panose="020F0502020204030204" pitchFamily="34" charset="0"/>
              </a:rPr>
              <a:t>Target audience of the project:</a:t>
            </a:r>
            <a:r>
              <a:rPr lang="en-GB" sz="1100" dirty="0">
                <a:effectLst/>
                <a:ea typeface="Calibri" panose="020F0502020204030204" pitchFamily="34" charset="0"/>
              </a:rPr>
              <a:t> those with low digital skills</a:t>
            </a:r>
            <a:endParaRPr lang="en-GB" sz="1100" dirty="0">
              <a:ea typeface="Calibri" panose="020F0502020204030204" pitchFamily="34" charset="0"/>
            </a:endParaRPr>
          </a:p>
          <a:p>
            <a:pPr algn="just">
              <a:lnSpc>
                <a:spcPct val="150000"/>
              </a:lnSpc>
            </a:pPr>
            <a:r>
              <a:rPr lang="en-GB" sz="1100" b="1" dirty="0">
                <a:effectLst/>
                <a:ea typeface="Calibri" panose="020F0502020204030204" pitchFamily="34" charset="0"/>
                <a:cs typeface="Calibri" panose="020F0502020204030204" pitchFamily="34" charset="0"/>
              </a:rPr>
              <a:t>Brief description of the project / initiative: </a:t>
            </a:r>
            <a:r>
              <a:rPr lang="en-GB" sz="1100" b="0" dirty="0">
                <a:effectLst/>
                <a:ea typeface="Calibri" panose="020F0502020204030204" pitchFamily="34" charset="0"/>
                <a:cs typeface="Arial" panose="020B0604020202020204" pitchFamily="34" charset="0"/>
              </a:rPr>
              <a:t>Learn My Way</a:t>
            </a:r>
            <a:r>
              <a:rPr lang="en-GB" sz="1100" dirty="0">
                <a:effectLst/>
                <a:ea typeface="Calibri" panose="020F0502020204030204" pitchFamily="34" charset="0"/>
                <a:cs typeface="Arial" panose="020B0604020202020204" pitchFamily="34" charset="0"/>
              </a:rPr>
              <a:t> is a website of free online courses for beginners, helping you develop digital skills to make the most of the online world.</a:t>
            </a:r>
          </a:p>
          <a:p>
            <a:pPr algn="just">
              <a:lnSpc>
                <a:spcPct val="150000"/>
              </a:lnSpc>
            </a:pPr>
            <a:r>
              <a:rPr lang="en-GB" sz="1100" b="1" dirty="0">
                <a:effectLst/>
                <a:ea typeface="Calibri" panose="020F0502020204030204" pitchFamily="34" charset="0"/>
              </a:rPr>
              <a:t>Website link: </a:t>
            </a:r>
            <a:r>
              <a:rPr lang="en-GB" sz="1100" u="sng" dirty="0">
                <a:effectLst/>
                <a:ea typeface="Calibri" panose="020F0502020204030204" pitchFamily="34" charset="0"/>
                <a:hlinkClick r:id="rId3"/>
              </a:rPr>
              <a:t>www.learnmyway.com</a:t>
            </a:r>
            <a:r>
              <a:rPr lang="en-GB" sz="1100" dirty="0">
                <a:effectLst/>
                <a:ea typeface="Calibri" panose="020F0502020204030204" pitchFamily="34" charset="0"/>
              </a:rPr>
              <a:t> </a:t>
            </a:r>
          </a:p>
          <a:p>
            <a:pPr algn="just">
              <a:lnSpc>
                <a:spcPct val="150000"/>
              </a:lnSpc>
            </a:pPr>
            <a:r>
              <a:rPr lang="en-GB" sz="1100" b="1" dirty="0">
                <a:effectLst/>
                <a:ea typeface="Calibri" panose="020F0502020204030204" pitchFamily="34" charset="0"/>
              </a:rPr>
              <a:t>Project goals:</a:t>
            </a:r>
            <a:r>
              <a:rPr lang="en-GB" sz="1100" b="1" dirty="0">
                <a:ea typeface="Calibri" panose="020F0502020204030204" pitchFamily="34" charset="0"/>
              </a:rPr>
              <a:t> </a:t>
            </a:r>
            <a:r>
              <a:rPr lang="en-GB" sz="1100" dirty="0">
                <a:effectLst/>
                <a:ea typeface="Calibri" panose="020F0502020204030204" pitchFamily="34" charset="0"/>
              </a:rPr>
              <a:t>Support learners with low level digital skill.</a:t>
            </a:r>
          </a:p>
          <a:p>
            <a:pPr algn="just">
              <a:lnSpc>
                <a:spcPct val="150000"/>
              </a:lnSpc>
            </a:pPr>
            <a:r>
              <a:rPr lang="en-GB" sz="1100" dirty="0">
                <a:effectLst/>
                <a:ea typeface="Calibri" panose="020F0502020204030204" pitchFamily="34" charset="0"/>
              </a:rPr>
              <a:t>Develop digital competency with everyday tasks.</a:t>
            </a:r>
            <a:endParaRPr lang="en-GB" sz="1100" dirty="0"/>
          </a:p>
        </p:txBody>
      </p:sp>
      <p:sp>
        <p:nvSpPr>
          <p:cNvPr id="89" name="Rectangle 8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75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E37904-FD33-475D-BABF-C0C13ECC03B8}"/>
              </a:ext>
            </a:extLst>
          </p:cNvPr>
          <p:cNvPicPr>
            <a:picLocks noChangeAspect="1"/>
          </p:cNvPicPr>
          <p:nvPr/>
        </p:nvPicPr>
        <p:blipFill rotWithShape="1">
          <a:blip r:embed="rId2">
            <a:extLst>
              <a:ext uri="{28A0092B-C50C-407E-A947-70E740481C1C}">
                <a14:useLocalDpi xmlns:a14="http://schemas.microsoft.com/office/drawing/2010/main" val="0"/>
              </a:ext>
            </a:extLst>
          </a:blip>
          <a:srcRect t="848" r="23342" b="7953"/>
          <a:stretch/>
        </p:blipFill>
        <p:spPr>
          <a:xfrm>
            <a:off x="3523488" y="10"/>
            <a:ext cx="8668512" cy="6857990"/>
          </a:xfrm>
          <a:prstGeom prst="rect">
            <a:avLst/>
          </a:prstGeom>
        </p:spPr>
      </p:pic>
      <p:sp>
        <p:nvSpPr>
          <p:cNvPr id="98" name="Rectangle 9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477980" y="978196"/>
            <a:ext cx="4023359" cy="5102868"/>
          </a:xfrm>
        </p:spPr>
        <p:txBody>
          <a:bodyPr>
            <a:normAutofit/>
          </a:bodyPr>
          <a:lstStyle/>
          <a:p>
            <a:pPr algn="just">
              <a:lnSpc>
                <a:spcPct val="150000"/>
              </a:lnSpc>
            </a:pPr>
            <a:r>
              <a:rPr lang="en-GB" sz="1100" b="1" dirty="0"/>
              <a:t>Country: </a:t>
            </a:r>
            <a:r>
              <a:rPr lang="en-GB" sz="1100" dirty="0"/>
              <a:t>Spain</a:t>
            </a:r>
          </a:p>
          <a:p>
            <a:pPr algn="just">
              <a:lnSpc>
                <a:spcPct val="150000"/>
              </a:lnSpc>
            </a:pPr>
            <a:r>
              <a:rPr lang="en-GB" sz="1100" b="1" dirty="0"/>
              <a:t>Name of organisation: </a:t>
            </a:r>
            <a:r>
              <a:rPr lang="en-GB" sz="1100" dirty="0"/>
              <a:t>Ozanam </a:t>
            </a:r>
          </a:p>
          <a:p>
            <a:pPr algn="just">
              <a:lnSpc>
                <a:spcPct val="150000"/>
              </a:lnSpc>
            </a:pPr>
            <a:r>
              <a:rPr lang="en-GB" sz="1100" b="1" dirty="0">
                <a:effectLst/>
                <a:ea typeface="Calibri" panose="020F0502020204030204" pitchFamily="34" charset="0"/>
              </a:rPr>
              <a:t>Target audience of the project / programme:</a:t>
            </a:r>
            <a:r>
              <a:rPr lang="en-GB" sz="1100" b="1" dirty="0">
                <a:ea typeface="Calibri" panose="020F0502020204030204" pitchFamily="34" charset="0"/>
              </a:rPr>
              <a:t> </a:t>
            </a:r>
            <a:r>
              <a:rPr lang="en-GB" sz="1100" dirty="0">
                <a:effectLst/>
                <a:ea typeface="Calibri" panose="020F0502020204030204" pitchFamily="34" charset="0"/>
                <a:cs typeface="Arial" panose="020B0604020202020204" pitchFamily="34" charset="0"/>
              </a:rPr>
              <a:t>Schooled migrant population</a:t>
            </a:r>
            <a:endParaRPr lang="en-GB" sz="1100" dirty="0">
              <a:ea typeface="Calibri" panose="020F0502020204030204" pitchFamily="34" charset="0"/>
            </a:endParaRPr>
          </a:p>
          <a:p>
            <a:pPr algn="just">
              <a:lnSpc>
                <a:spcPct val="150000"/>
              </a:lnSpc>
            </a:pPr>
            <a:r>
              <a:rPr lang="en-GB" sz="1100" b="1" dirty="0">
                <a:effectLst/>
                <a:ea typeface="Calibri" panose="020F0502020204030204" pitchFamily="34" charset="0"/>
                <a:cs typeface="Calibri" panose="020F0502020204030204" pitchFamily="34" charset="0"/>
              </a:rPr>
              <a:t>Brief description of the project / initiative: </a:t>
            </a:r>
            <a:r>
              <a:rPr lang="en-GB" sz="1100" dirty="0">
                <a:effectLst/>
                <a:ea typeface="Calibri" panose="020F0502020204030204" pitchFamily="34" charset="0"/>
                <a:cs typeface="Arial" panose="020B0604020202020204" pitchFamily="34" charset="0"/>
              </a:rPr>
              <a:t>The Ozanam Foundation develops actions in favour of people in vulnerable situations (elderly, women, youth, migrants), with whom it tries to work socially and in favour of equal opportunities.</a:t>
            </a:r>
          </a:p>
          <a:p>
            <a:pPr algn="just">
              <a:lnSpc>
                <a:spcPct val="150000"/>
              </a:lnSpc>
            </a:pPr>
            <a:r>
              <a:rPr lang="en-GB" sz="1100" b="1" dirty="0">
                <a:effectLst/>
                <a:ea typeface="Calibri" panose="020F0502020204030204" pitchFamily="34" charset="0"/>
              </a:rPr>
              <a:t>Website link: </a:t>
            </a:r>
            <a:r>
              <a:rPr lang="en-GB" sz="1100" u="sng" dirty="0">
                <a:effectLst/>
                <a:ea typeface="Calibri" panose="020F0502020204030204" pitchFamily="34" charset="0"/>
                <a:cs typeface="Arial" panose="020B0604020202020204" pitchFamily="34" charset="0"/>
                <a:hlinkClick r:id="rId3"/>
              </a:rPr>
              <a:t>www.ozanam.es</a:t>
            </a:r>
            <a:endParaRPr lang="en-GB" sz="1100" dirty="0">
              <a:effectLst/>
              <a:ea typeface="Calibri" panose="020F0502020204030204" pitchFamily="34" charset="0"/>
            </a:endParaRPr>
          </a:p>
          <a:p>
            <a:pPr algn="just">
              <a:lnSpc>
                <a:spcPct val="150000"/>
              </a:lnSpc>
            </a:pPr>
            <a:r>
              <a:rPr lang="en-GB" sz="1100" b="1" dirty="0">
                <a:effectLst/>
                <a:ea typeface="Calibri" panose="020F0502020204030204" pitchFamily="34" charset="0"/>
              </a:rPr>
              <a:t>Project goals:</a:t>
            </a:r>
            <a:r>
              <a:rPr lang="en-GB" sz="1100" b="1" dirty="0">
                <a:ea typeface="Calibri" panose="020F0502020204030204" pitchFamily="34" charset="0"/>
              </a:rPr>
              <a:t> </a:t>
            </a:r>
            <a:r>
              <a:rPr lang="en-GB" sz="1100" dirty="0">
                <a:effectLst/>
                <a:ea typeface="Calibri" panose="020F0502020204030204" pitchFamily="34" charset="0"/>
                <a:cs typeface="Arial" panose="020B0604020202020204" pitchFamily="34" charset="0"/>
              </a:rPr>
              <a:t>Convey positive messages about multicultural coexistence and diversity</a:t>
            </a:r>
            <a:endParaRPr lang="en-GB" sz="1100" dirty="0">
              <a:effectLst/>
              <a:ea typeface="Calibri" panose="020F0502020204030204" pitchFamily="34" charset="0"/>
            </a:endParaRPr>
          </a:p>
          <a:p>
            <a:pPr algn="just">
              <a:lnSpc>
                <a:spcPct val="150000"/>
              </a:lnSpc>
            </a:pPr>
            <a:r>
              <a:rPr lang="en-GB" sz="1100" dirty="0">
                <a:effectLst/>
                <a:ea typeface="Calibri" panose="020F0502020204030204" pitchFamily="34" charset="0"/>
                <a:cs typeface="Arial" panose="020B0604020202020204" pitchFamily="34" charset="0"/>
              </a:rPr>
              <a:t>Learn to use tools like </a:t>
            </a:r>
            <a:r>
              <a:rPr lang="en-GB" sz="1100" dirty="0" err="1">
                <a:effectLst/>
                <a:ea typeface="Calibri" panose="020F0502020204030204" pitchFamily="34" charset="0"/>
                <a:cs typeface="Arial" panose="020B0604020202020204" pitchFamily="34" charset="0"/>
              </a:rPr>
              <a:t>GoogleMaps</a:t>
            </a:r>
            <a:r>
              <a:rPr lang="en-GB" sz="1100" dirty="0">
                <a:effectLst/>
                <a:ea typeface="Calibri" panose="020F0502020204030204" pitchFamily="34" charset="0"/>
                <a:cs typeface="Arial" panose="020B0604020202020204" pitchFamily="34" charset="0"/>
              </a:rPr>
              <a:t> or Google Translate</a:t>
            </a:r>
          </a:p>
          <a:p>
            <a:pPr algn="just">
              <a:lnSpc>
                <a:spcPct val="150000"/>
              </a:lnSpc>
            </a:pPr>
            <a:r>
              <a:rPr lang="en-GB" sz="1100" dirty="0">
                <a:effectLst/>
                <a:ea typeface="Calibri" panose="020F0502020204030204" pitchFamily="34" charset="0"/>
                <a:cs typeface="Arial" panose="020B0604020202020204" pitchFamily="34" charset="0"/>
              </a:rPr>
              <a:t>Develop the ability to speak in public and convey emotions about experiences of transit between countries of origin and destination.</a:t>
            </a:r>
            <a:endParaRPr lang="en-GB" sz="1100" dirty="0"/>
          </a:p>
        </p:txBody>
      </p:sp>
      <p:sp>
        <p:nvSpPr>
          <p:cNvPr id="100" name="Rectangle 9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2" name="Rectangle 10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682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E37904-FD33-475D-BABF-C0C13ECC03B8}"/>
              </a:ext>
            </a:extLst>
          </p:cNvPr>
          <p:cNvPicPr>
            <a:picLocks noChangeAspect="1"/>
          </p:cNvPicPr>
          <p:nvPr/>
        </p:nvPicPr>
        <p:blipFill rotWithShape="1">
          <a:blip r:embed="rId2">
            <a:extLst>
              <a:ext uri="{28A0092B-C50C-407E-A947-70E740481C1C}">
                <a14:useLocalDpi xmlns:a14="http://schemas.microsoft.com/office/drawing/2010/main" val="0"/>
              </a:ext>
            </a:extLst>
          </a:blip>
          <a:srcRect l="4252" r="24964"/>
          <a:stretch/>
        </p:blipFill>
        <p:spPr>
          <a:xfrm>
            <a:off x="3523488" y="10"/>
            <a:ext cx="8668512" cy="6857990"/>
          </a:xfrm>
          <a:prstGeom prst="rect">
            <a:avLst/>
          </a:prstGeom>
        </p:spPr>
      </p:pic>
      <p:sp>
        <p:nvSpPr>
          <p:cNvPr id="77" name="Rectangle 7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481029" y="926804"/>
            <a:ext cx="4271724" cy="5399567"/>
          </a:xfrm>
        </p:spPr>
        <p:txBody>
          <a:bodyPr>
            <a:noAutofit/>
          </a:bodyPr>
          <a:lstStyle/>
          <a:p>
            <a:pPr algn="just">
              <a:lnSpc>
                <a:spcPct val="150000"/>
              </a:lnSpc>
            </a:pPr>
            <a:r>
              <a:rPr lang="en-GB" sz="1100" b="1" dirty="0"/>
              <a:t>Country:</a:t>
            </a:r>
            <a:r>
              <a:rPr lang="en-GB" sz="1100" dirty="0"/>
              <a:t> Spain</a:t>
            </a:r>
          </a:p>
          <a:p>
            <a:pPr algn="just">
              <a:lnSpc>
                <a:spcPct val="150000"/>
              </a:lnSpc>
            </a:pPr>
            <a:r>
              <a:rPr lang="en-GB" sz="1100" b="1" dirty="0"/>
              <a:t>Name of organisation: </a:t>
            </a:r>
            <a:r>
              <a:rPr lang="en-GB" sz="1100" dirty="0"/>
              <a:t>Fundación </a:t>
            </a:r>
            <a:r>
              <a:rPr lang="en-GB" sz="1100" dirty="0" err="1"/>
              <a:t>Splai</a:t>
            </a:r>
            <a:r>
              <a:rPr lang="en-GB" sz="1100" dirty="0"/>
              <a:t>. </a:t>
            </a:r>
            <a:r>
              <a:rPr lang="en-GB" sz="1100" dirty="0" err="1"/>
              <a:t>Ciudadanía</a:t>
            </a:r>
            <a:r>
              <a:rPr lang="en-GB" sz="1100" dirty="0"/>
              <a:t> </a:t>
            </a:r>
            <a:r>
              <a:rPr lang="en-GB" sz="1100" dirty="0" err="1"/>
              <a:t>comprometida</a:t>
            </a:r>
            <a:endParaRPr lang="en-GB" sz="1100" dirty="0">
              <a:effectLst/>
              <a:ea typeface="Calibri" panose="020F0502020204030204" pitchFamily="34" charset="0"/>
            </a:endParaRPr>
          </a:p>
          <a:p>
            <a:pPr algn="just">
              <a:lnSpc>
                <a:spcPct val="150000"/>
              </a:lnSpc>
            </a:pPr>
            <a:r>
              <a:rPr lang="en-GB" sz="1100" b="1" dirty="0">
                <a:effectLst/>
                <a:ea typeface="Calibri" panose="020F0502020204030204" pitchFamily="34" charset="0"/>
              </a:rPr>
              <a:t>Programme:</a:t>
            </a:r>
            <a:r>
              <a:rPr lang="en-GB" sz="1100" dirty="0">
                <a:effectLst/>
                <a:ea typeface="Calibri" panose="020F0502020204030204" pitchFamily="34" charset="0"/>
              </a:rPr>
              <a:t> Red </a:t>
            </a:r>
            <a:r>
              <a:rPr lang="en-GB" sz="1100" dirty="0" err="1">
                <a:effectLst/>
                <a:ea typeface="Calibri" panose="020F0502020204030204" pitchFamily="34" charset="0"/>
              </a:rPr>
              <a:t>Conecta</a:t>
            </a:r>
            <a:r>
              <a:rPr lang="en-GB" sz="1100" dirty="0">
                <a:effectLst/>
                <a:ea typeface="Calibri" panose="020F0502020204030204" pitchFamily="34" charset="0"/>
              </a:rPr>
              <a:t> </a:t>
            </a:r>
            <a:r>
              <a:rPr lang="en-GB" sz="1100" dirty="0" err="1">
                <a:effectLst/>
                <a:ea typeface="Calibri" panose="020F0502020204030204" pitchFamily="34" charset="0"/>
              </a:rPr>
              <a:t>Migración</a:t>
            </a:r>
            <a:endParaRPr lang="en-GB" sz="1100" dirty="0">
              <a:effectLst/>
              <a:ea typeface="Calibri" panose="020F0502020204030204" pitchFamily="34" charset="0"/>
            </a:endParaRPr>
          </a:p>
          <a:p>
            <a:pPr algn="just">
              <a:lnSpc>
                <a:spcPct val="150000"/>
              </a:lnSpc>
            </a:pPr>
            <a:r>
              <a:rPr lang="en-GB" sz="1100" b="1" dirty="0">
                <a:effectLst/>
                <a:ea typeface="Calibri" panose="020F0502020204030204" pitchFamily="34" charset="0"/>
              </a:rPr>
              <a:t>Target audience of the project / programme:</a:t>
            </a:r>
            <a:r>
              <a:rPr lang="en-GB" sz="1100" b="1" dirty="0">
                <a:ea typeface="Calibri" panose="020F0502020204030204" pitchFamily="34" charset="0"/>
              </a:rPr>
              <a:t> </a:t>
            </a:r>
            <a:r>
              <a:rPr lang="en-GB" sz="1100" dirty="0">
                <a:ea typeface="Calibri" panose="020F0502020204030204" pitchFamily="34" charset="0"/>
              </a:rPr>
              <a:t>Migrants 15 years and above</a:t>
            </a:r>
          </a:p>
          <a:p>
            <a:pPr algn="just">
              <a:lnSpc>
                <a:spcPct val="150000"/>
              </a:lnSpc>
              <a:spcAft>
                <a:spcPts val="800"/>
              </a:spcAft>
            </a:pPr>
            <a:r>
              <a:rPr lang="en-GB" sz="1100" b="1" dirty="0">
                <a:effectLst/>
                <a:ea typeface="Calibri" panose="020F0502020204030204" pitchFamily="34" charset="0"/>
                <a:cs typeface="Calibri" panose="020F0502020204030204" pitchFamily="34" charset="0"/>
              </a:rPr>
              <a:t>Brief description of the project / initiative: </a:t>
            </a:r>
            <a:r>
              <a:rPr lang="en-GB" sz="1100" dirty="0">
                <a:effectLst/>
                <a:ea typeface="Calibri" panose="020F0502020204030204" pitchFamily="34" charset="0"/>
                <a:cs typeface="Arial" panose="020B0604020202020204" pitchFamily="34" charset="0"/>
              </a:rPr>
              <a:t>Red </a:t>
            </a:r>
            <a:r>
              <a:rPr lang="en-GB" sz="1100" dirty="0" err="1">
                <a:effectLst/>
                <a:ea typeface="Calibri" panose="020F0502020204030204" pitchFamily="34" charset="0"/>
                <a:cs typeface="Arial" panose="020B0604020202020204" pitchFamily="34" charset="0"/>
              </a:rPr>
              <a:t>Conecta</a:t>
            </a:r>
            <a:r>
              <a:rPr lang="en-GB" sz="1100" dirty="0">
                <a:effectLst/>
                <a:ea typeface="Calibri" panose="020F0502020204030204" pitchFamily="34" charset="0"/>
                <a:cs typeface="Arial" panose="020B0604020202020204" pitchFamily="34" charset="0"/>
              </a:rPr>
              <a:t> </a:t>
            </a:r>
            <a:r>
              <a:rPr lang="en-GB" sz="1100" dirty="0" err="1">
                <a:effectLst/>
                <a:ea typeface="Calibri" panose="020F0502020204030204" pitchFamily="34" charset="0"/>
                <a:cs typeface="Arial" panose="020B0604020202020204" pitchFamily="34" charset="0"/>
              </a:rPr>
              <a:t>Migración</a:t>
            </a:r>
            <a:r>
              <a:rPr lang="en-GB" sz="1100" dirty="0">
                <a:effectLst/>
                <a:ea typeface="Calibri" panose="020F0502020204030204" pitchFamily="34" charset="0"/>
                <a:cs typeface="Arial" panose="020B0604020202020204" pitchFamily="34" charset="0"/>
              </a:rPr>
              <a:t> is based on the global intercultural perspective, where the objective of the program is based on social cohesion and improvement of coexistence through promoting actions of reception, training, accompaniment and free access to the network.</a:t>
            </a:r>
          </a:p>
          <a:p>
            <a:pPr algn="just">
              <a:lnSpc>
                <a:spcPct val="150000"/>
              </a:lnSpc>
              <a:spcAft>
                <a:spcPts val="800"/>
              </a:spcAft>
            </a:pPr>
            <a:r>
              <a:rPr lang="en-GB" sz="1100" b="1" dirty="0">
                <a:effectLst/>
                <a:ea typeface="Calibri" panose="020F0502020204030204" pitchFamily="34" charset="0"/>
              </a:rPr>
              <a:t>Website link: </a:t>
            </a:r>
            <a:r>
              <a:rPr lang="en-GB" sz="1100" u="sng" dirty="0">
                <a:hlinkClick r:id="rId3"/>
              </a:rPr>
              <a:t>https://fundacionesplai.org/socioeducativa/rc_migracion/</a:t>
            </a:r>
            <a:r>
              <a:rPr lang="en-GB" sz="1100" dirty="0"/>
              <a:t> </a:t>
            </a:r>
          </a:p>
          <a:p>
            <a:pPr algn="just">
              <a:lnSpc>
                <a:spcPct val="150000"/>
              </a:lnSpc>
              <a:spcAft>
                <a:spcPts val="800"/>
              </a:spcAft>
            </a:pPr>
            <a:r>
              <a:rPr lang="en-GB" sz="1100" b="1" dirty="0">
                <a:effectLst/>
                <a:ea typeface="Calibri" panose="020F0502020204030204" pitchFamily="34" charset="0"/>
              </a:rPr>
              <a:t>Project goals:</a:t>
            </a:r>
            <a:r>
              <a:rPr lang="en-GB" sz="1100" b="1" dirty="0">
                <a:ea typeface="Calibri" panose="020F0502020204030204" pitchFamily="34" charset="0"/>
              </a:rPr>
              <a:t> </a:t>
            </a:r>
            <a:r>
              <a:rPr lang="en-GB" sz="1100" dirty="0">
                <a:effectLst/>
                <a:ea typeface="Calibri" panose="020F0502020204030204" pitchFamily="34" charset="0"/>
                <a:cs typeface="Arial" panose="020B0604020202020204" pitchFamily="34" charset="0"/>
              </a:rPr>
              <a:t>Integration of migrants over 15 years of age.</a:t>
            </a:r>
            <a:endParaRPr lang="en-GB" sz="1100" dirty="0">
              <a:effectLst/>
              <a:ea typeface="Calibri" panose="020F0502020204030204" pitchFamily="34" charset="0"/>
            </a:endParaRPr>
          </a:p>
          <a:p>
            <a:pPr algn="just">
              <a:lnSpc>
                <a:spcPct val="150000"/>
              </a:lnSpc>
            </a:pPr>
            <a:r>
              <a:rPr lang="en-GB" sz="1100" dirty="0"/>
              <a:t>Social cohesion and improvement of coexistence through reception, training, accompaniment and free access to the network.</a:t>
            </a:r>
          </a:p>
          <a:p>
            <a:pPr algn="l"/>
            <a:endParaRPr lang="en-GB" sz="500" dirty="0">
              <a:effectLst/>
              <a:ea typeface="Calibri" panose="020F0502020204030204" pitchFamily="34" charset="0"/>
              <a:cs typeface="Arial" panose="020B0604020202020204" pitchFamily="34" charset="0"/>
            </a:endParaRPr>
          </a:p>
        </p:txBody>
      </p:sp>
      <p:sp>
        <p:nvSpPr>
          <p:cNvPr id="79" name="Rectangle 7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57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982638" y="825774"/>
            <a:ext cx="4408228" cy="4756162"/>
          </a:xfrm>
        </p:spPr>
        <p:txBody>
          <a:bodyPr anchor="b">
            <a:normAutofit lnSpcReduction="10000"/>
          </a:bodyPr>
          <a:lstStyle/>
          <a:p>
            <a:pPr algn="just">
              <a:lnSpc>
                <a:spcPct val="150000"/>
              </a:lnSpc>
            </a:pPr>
            <a:r>
              <a:rPr lang="en-GB" sz="1400" b="1" dirty="0"/>
              <a:t>Country: </a:t>
            </a:r>
            <a:r>
              <a:rPr lang="en-GB" sz="1400" dirty="0">
                <a:effectLst/>
                <a:ea typeface="Calibri" panose="020F0502020204030204" pitchFamily="34" charset="0"/>
              </a:rPr>
              <a:t>Spain</a:t>
            </a:r>
          </a:p>
          <a:p>
            <a:pPr algn="just">
              <a:lnSpc>
                <a:spcPct val="150000"/>
              </a:lnSpc>
            </a:pPr>
            <a:r>
              <a:rPr lang="en-GB" sz="1400" b="1" dirty="0"/>
              <a:t>Name of organisation / Programme: </a:t>
            </a:r>
            <a:r>
              <a:rPr lang="en-GB" sz="1400" dirty="0">
                <a:effectLst/>
                <a:ea typeface="Calibri" panose="020F0502020204030204" pitchFamily="34" charset="0"/>
              </a:rPr>
              <a:t>Por </a:t>
            </a:r>
            <a:r>
              <a:rPr lang="en-GB" sz="1400" dirty="0" err="1">
                <a:effectLst/>
                <a:ea typeface="Calibri" panose="020F0502020204030204" pitchFamily="34" charset="0"/>
              </a:rPr>
              <a:t>ti</a:t>
            </a:r>
            <a:r>
              <a:rPr lang="en-GB" sz="1400" dirty="0">
                <a:effectLst/>
                <a:ea typeface="Calibri" panose="020F0502020204030204" pitchFamily="34" charset="0"/>
              </a:rPr>
              <a:t> </a:t>
            </a:r>
            <a:r>
              <a:rPr lang="en-GB" sz="1400" dirty="0" err="1">
                <a:effectLst/>
                <a:ea typeface="Calibri" panose="020F0502020204030204" pitchFamily="34" charset="0"/>
              </a:rPr>
              <a:t>Mujer</a:t>
            </a:r>
            <a:endParaRPr lang="en-GB" sz="1400" dirty="0">
              <a:effectLst/>
              <a:ea typeface="Calibri" panose="020F0502020204030204" pitchFamily="34" charset="0"/>
            </a:endParaRPr>
          </a:p>
          <a:p>
            <a:pPr algn="just">
              <a:lnSpc>
                <a:spcPct val="150000"/>
              </a:lnSpc>
            </a:pPr>
            <a:r>
              <a:rPr lang="en-GB" sz="1400" b="1" dirty="0">
                <a:effectLst/>
                <a:ea typeface="Calibri" panose="020F0502020204030204" pitchFamily="34" charset="0"/>
              </a:rPr>
              <a:t>Target audience of the project:</a:t>
            </a:r>
            <a:r>
              <a:rPr lang="en-GB" sz="1400" dirty="0">
                <a:effectLst/>
                <a:ea typeface="Calibri" panose="020F0502020204030204" pitchFamily="34" charset="0"/>
              </a:rPr>
              <a:t> Migrant women </a:t>
            </a:r>
          </a:p>
          <a:p>
            <a:pPr algn="just">
              <a:lnSpc>
                <a:spcPct val="150000"/>
              </a:lnSpc>
            </a:pPr>
            <a:r>
              <a:rPr lang="en-GB" sz="1400" b="1" dirty="0">
                <a:effectLst/>
                <a:ea typeface="Calibri" panose="020F0502020204030204" pitchFamily="34" charset="0"/>
                <a:cs typeface="Calibri" panose="020F0502020204030204" pitchFamily="34" charset="0"/>
              </a:rPr>
              <a:t>Brief description of the project / initiative: </a:t>
            </a:r>
            <a:r>
              <a:rPr lang="en-GB" sz="1400" dirty="0">
                <a:effectLst/>
                <a:ea typeface="Calibri" panose="020F0502020204030204" pitchFamily="34" charset="0"/>
              </a:rPr>
              <a:t>The main objective of the program was to guarantee integration into the digital world for all women and to reduce the gendered digital divide. Training and counselling were carried out by previously trained volunteers in a computer room located in the organisation and adapted to the needs of the users. </a:t>
            </a:r>
          </a:p>
          <a:p>
            <a:pPr algn="just">
              <a:lnSpc>
                <a:spcPct val="150000"/>
              </a:lnSpc>
            </a:pPr>
            <a:r>
              <a:rPr lang="en-GB" sz="1400" b="1" dirty="0">
                <a:effectLst/>
                <a:ea typeface="Calibri" panose="020F0502020204030204" pitchFamily="34" charset="0"/>
              </a:rPr>
              <a:t>Website link: </a:t>
            </a:r>
            <a:r>
              <a:rPr lang="en-GB" sz="1400" u="sng" dirty="0">
                <a:solidFill>
                  <a:srgbClr val="0000FF"/>
                </a:solidFill>
                <a:effectLst/>
                <a:ea typeface="Calibri" panose="020F0502020204030204" pitchFamily="34" charset="0"/>
                <a:hlinkClick r:id="rId2"/>
              </a:rPr>
              <a:t>https://asociacionportimujer.org/wp-content/uploads/2020/06/MANIFIESTO-ENGLISH.pdf</a:t>
            </a:r>
            <a:r>
              <a:rPr lang="en-GB" sz="1400" dirty="0">
                <a:effectLst/>
                <a:ea typeface="Calibri" panose="020F0502020204030204" pitchFamily="34" charset="0"/>
              </a:rPr>
              <a:t>. </a:t>
            </a:r>
          </a:p>
          <a:p>
            <a:pPr algn="just">
              <a:lnSpc>
                <a:spcPct val="150000"/>
              </a:lnSpc>
              <a:spcAft>
                <a:spcPts val="800"/>
              </a:spcAft>
            </a:pPr>
            <a:r>
              <a:rPr lang="en-GB" sz="1400" b="1" dirty="0">
                <a:effectLst/>
                <a:ea typeface="Calibri" panose="020F0502020204030204" pitchFamily="34" charset="0"/>
              </a:rPr>
              <a:t>Project goals: </a:t>
            </a:r>
            <a:r>
              <a:rPr lang="en-GB" sz="1400" dirty="0">
                <a:effectLst/>
                <a:ea typeface="Calibri" panose="020F0502020204030204" pitchFamily="34" charset="0"/>
              </a:rPr>
              <a:t>Internet Is A Rights/Internet Es Un </a:t>
            </a:r>
            <a:r>
              <a:rPr lang="en-GB" sz="1400" dirty="0" err="1">
                <a:effectLst/>
                <a:ea typeface="Calibri" panose="020F0502020204030204" pitchFamily="34" charset="0"/>
              </a:rPr>
              <a:t>Derecho</a:t>
            </a:r>
            <a:endParaRPr lang="en-GB" sz="1400" dirty="0">
              <a:effectLst/>
              <a:ea typeface="Calibri" panose="020F0502020204030204" pitchFamily="34" charset="0"/>
            </a:endParaRPr>
          </a:p>
        </p:txBody>
      </p:sp>
      <p:sp>
        <p:nvSpPr>
          <p:cNvPr id="134" name="Rectangle 13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E37904-FD33-475D-BABF-C0C13ECC03B8}"/>
              </a:ext>
            </a:extLst>
          </p:cNvPr>
          <p:cNvPicPr>
            <a:picLocks noChangeAspect="1"/>
          </p:cNvPicPr>
          <p:nvPr/>
        </p:nvPicPr>
        <p:blipFill rotWithShape="1">
          <a:blip r:embed="rId3">
            <a:extLst>
              <a:ext uri="{28A0092B-C50C-407E-A947-70E740481C1C}">
                <a14:useLocalDpi xmlns:a14="http://schemas.microsoft.com/office/drawing/2010/main" val="0"/>
              </a:ext>
            </a:extLst>
          </a:blip>
          <a:srcRect l="25000" r="1"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316710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8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E37904-FD33-475D-BABF-C0C13ECC03B8}"/>
              </a:ext>
            </a:extLst>
          </p:cNvPr>
          <p:cNvPicPr>
            <a:picLocks noChangeAspect="1"/>
          </p:cNvPicPr>
          <p:nvPr/>
        </p:nvPicPr>
        <p:blipFill rotWithShape="1">
          <a:blip r:embed="rId2">
            <a:extLst>
              <a:ext uri="{28A0092B-C50C-407E-A947-70E740481C1C}">
                <a14:useLocalDpi xmlns:a14="http://schemas.microsoft.com/office/drawing/2010/main" val="0"/>
              </a:ext>
            </a:extLst>
          </a:blip>
          <a:srcRect r="11616"/>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96" name="Freeform: Shape 8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7" name="Freeform: Shape 8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382284" y="874055"/>
            <a:ext cx="3933306" cy="5151351"/>
          </a:xfrm>
        </p:spPr>
        <p:txBody>
          <a:bodyPr>
            <a:noAutofit/>
          </a:bodyPr>
          <a:lstStyle/>
          <a:p>
            <a:pPr algn="just">
              <a:lnSpc>
                <a:spcPct val="150000"/>
              </a:lnSpc>
            </a:pPr>
            <a:r>
              <a:rPr lang="en-GB" sz="900" b="1" dirty="0"/>
              <a:t>Country:</a:t>
            </a:r>
            <a:r>
              <a:rPr lang="en-GB" sz="900" dirty="0"/>
              <a:t> Latvia</a:t>
            </a:r>
          </a:p>
          <a:p>
            <a:pPr algn="just">
              <a:lnSpc>
                <a:spcPct val="150000"/>
              </a:lnSpc>
            </a:pPr>
            <a:r>
              <a:rPr lang="en-GB" sz="900" b="1" dirty="0"/>
              <a:t>Name of organisation: </a:t>
            </a:r>
            <a:r>
              <a:rPr lang="en-GB" sz="900" dirty="0"/>
              <a:t>Information Centre for Newcomers. </a:t>
            </a:r>
          </a:p>
          <a:p>
            <a:pPr algn="just">
              <a:lnSpc>
                <a:spcPct val="150000"/>
              </a:lnSpc>
            </a:pPr>
            <a:r>
              <a:rPr lang="en-GB" sz="900" b="1" dirty="0">
                <a:effectLst/>
                <a:ea typeface="Calibri" panose="020F0502020204030204" pitchFamily="34" charset="0"/>
              </a:rPr>
              <a:t>Programme:</a:t>
            </a:r>
            <a:r>
              <a:rPr lang="en-GB" sz="900" dirty="0">
                <a:effectLst/>
                <a:ea typeface="Calibri" panose="020F0502020204030204" pitchFamily="34" charset="0"/>
              </a:rPr>
              <a:t> </a:t>
            </a:r>
            <a:r>
              <a:rPr lang="en-GB" sz="900" dirty="0"/>
              <a:t>“Shelter Safe House”</a:t>
            </a:r>
          </a:p>
          <a:p>
            <a:pPr algn="just">
              <a:lnSpc>
                <a:spcPct val="150000"/>
              </a:lnSpc>
            </a:pPr>
            <a:r>
              <a:rPr lang="en-GB" sz="900" b="1" dirty="0">
                <a:effectLst/>
                <a:ea typeface="Calibri" panose="020F0502020204030204" pitchFamily="34" charset="0"/>
              </a:rPr>
              <a:t>Target audience of the project / programme:</a:t>
            </a:r>
            <a:r>
              <a:rPr lang="en-GB" sz="900" b="1" dirty="0">
                <a:ea typeface="Calibri" panose="020F0502020204030204" pitchFamily="34" charset="0"/>
              </a:rPr>
              <a:t> </a:t>
            </a:r>
            <a:r>
              <a:rPr lang="en-GB" sz="900" dirty="0"/>
              <a:t>Newcomers</a:t>
            </a:r>
            <a:endParaRPr lang="en-GB" sz="900" dirty="0">
              <a:ea typeface="Calibri" panose="020F0502020204030204" pitchFamily="34" charset="0"/>
            </a:endParaRPr>
          </a:p>
          <a:p>
            <a:pPr lvl="0" algn="just">
              <a:lnSpc>
                <a:spcPct val="150000"/>
              </a:lnSpc>
            </a:pPr>
            <a:r>
              <a:rPr lang="en-GB" sz="900" b="1" dirty="0">
                <a:effectLst/>
                <a:ea typeface="Calibri" panose="020F0502020204030204" pitchFamily="34" charset="0"/>
                <a:cs typeface="Calibri" panose="020F0502020204030204" pitchFamily="34" charset="0"/>
              </a:rPr>
              <a:t>Brief description of the project / initiative: </a:t>
            </a:r>
            <a:r>
              <a:rPr lang="en-GB" sz="900" dirty="0"/>
              <a:t>newcomers in Latvia can gain contact information, if help is needed, consultations and  info about all basic issues which could be faced arriving and starting to live in Latvia. Info is in English, Russian and Latvian languages.</a:t>
            </a:r>
          </a:p>
          <a:p>
            <a:pPr algn="just">
              <a:lnSpc>
                <a:spcPct val="150000"/>
              </a:lnSpc>
            </a:pPr>
            <a:r>
              <a:rPr lang="en-GB" sz="900" dirty="0"/>
              <a:t>Newcomers are kindly invited to receive free consultations and answers to various social and legal issues regarding the life in Latvia, such as: </a:t>
            </a:r>
          </a:p>
          <a:p>
            <a:pPr marL="800100" lvl="1" indent="-342900" algn="just">
              <a:lnSpc>
                <a:spcPct val="150000"/>
              </a:lnSpc>
              <a:buFont typeface="Arial" panose="020B0604020202020204" pitchFamily="34" charset="0"/>
              <a:buChar char="•"/>
            </a:pPr>
            <a:r>
              <a:rPr lang="en-GB" sz="900" dirty="0"/>
              <a:t>employment (labour law);</a:t>
            </a:r>
          </a:p>
          <a:p>
            <a:pPr marL="800100" lvl="1" indent="-342900" algn="just">
              <a:lnSpc>
                <a:spcPct val="150000"/>
              </a:lnSpc>
              <a:buFont typeface="Arial" panose="020B0604020202020204" pitchFamily="34" charset="0"/>
              <a:buChar char="•"/>
            </a:pPr>
            <a:r>
              <a:rPr lang="en-GB" sz="900" dirty="0"/>
              <a:t>migration (residence permits, visas);</a:t>
            </a:r>
          </a:p>
          <a:p>
            <a:pPr marL="800100" lvl="1" indent="-342900" algn="just">
              <a:lnSpc>
                <a:spcPct val="150000"/>
              </a:lnSpc>
              <a:buFont typeface="Arial" panose="020B0604020202020204" pitchFamily="34" charset="0"/>
              <a:buChar char="•"/>
            </a:pPr>
            <a:r>
              <a:rPr lang="en-GB" sz="900" dirty="0"/>
              <a:t>rights of tenants (issues related to housing);</a:t>
            </a:r>
          </a:p>
          <a:p>
            <a:pPr marL="800100" lvl="1" indent="-342900" algn="just">
              <a:lnSpc>
                <a:spcPct val="150000"/>
              </a:lnSpc>
              <a:buFont typeface="Arial" panose="020B0604020202020204" pitchFamily="34" charset="0"/>
              <a:buChar char="•"/>
            </a:pPr>
            <a:r>
              <a:rPr lang="en-GB" sz="900" dirty="0"/>
              <a:t>family law (family reunification, divorce, inheritance matters, etc.);</a:t>
            </a:r>
          </a:p>
          <a:p>
            <a:pPr marL="800100" lvl="1" indent="-342900" algn="just">
              <a:lnSpc>
                <a:spcPct val="150000"/>
              </a:lnSpc>
              <a:buFont typeface="Arial" panose="020B0604020202020204" pitchFamily="34" charset="0"/>
              <a:buChar char="•"/>
            </a:pPr>
            <a:r>
              <a:rPr lang="en-GB" sz="900" dirty="0"/>
              <a:t>legalization and recognition of education documents.</a:t>
            </a:r>
          </a:p>
          <a:p>
            <a:pPr algn="just">
              <a:lnSpc>
                <a:spcPct val="150000"/>
              </a:lnSpc>
            </a:pPr>
            <a:r>
              <a:rPr lang="en-GB" sz="900" dirty="0"/>
              <a:t>There are basic info about family, work, social area, covid 19, transport, selfcare, safety, education, housing etc.</a:t>
            </a:r>
          </a:p>
          <a:p>
            <a:pPr algn="just">
              <a:lnSpc>
                <a:spcPct val="150000"/>
              </a:lnSpc>
              <a:spcAft>
                <a:spcPts val="800"/>
              </a:spcAft>
            </a:pPr>
            <a:r>
              <a:rPr lang="en-GB" sz="900" b="1" dirty="0">
                <a:effectLst/>
                <a:ea typeface="Calibri" panose="020F0502020204030204" pitchFamily="34" charset="0"/>
              </a:rPr>
              <a:t>Website link: </a:t>
            </a:r>
            <a:r>
              <a:rPr lang="en-GB" sz="900" u="sng" dirty="0">
                <a:hlinkClick r:id="rId3"/>
              </a:rPr>
              <a:t>https://www.integration.lv/en/information-centre-for-newcomers</a:t>
            </a:r>
            <a:endParaRPr lang="en-GB" sz="900" dirty="0"/>
          </a:p>
        </p:txBody>
      </p:sp>
      <p:sp>
        <p:nvSpPr>
          <p:cNvPr id="98" name="Rectangle 9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44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3E37904-FD33-475D-BABF-C0C13ECC03B8}"/>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7608" b="1"/>
          <a:stretch/>
        </p:blipFill>
        <p:spPr>
          <a:xfrm>
            <a:off x="3523488" y="10"/>
            <a:ext cx="8668512" cy="6857990"/>
          </a:xfrm>
          <a:prstGeom prst="rect">
            <a:avLst/>
          </a:prstGeom>
        </p:spPr>
      </p:pic>
      <p:sp>
        <p:nvSpPr>
          <p:cNvPr id="105" name="Rectangle 10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198F3AF-0EEC-4979-ADAD-6DB23ABBC153}"/>
              </a:ext>
            </a:extLst>
          </p:cNvPr>
          <p:cNvSpPr>
            <a:spLocks noGrp="1"/>
          </p:cNvSpPr>
          <p:nvPr>
            <p:ph type="subTitle" idx="1"/>
          </p:nvPr>
        </p:nvSpPr>
        <p:spPr>
          <a:xfrm>
            <a:off x="477980" y="935666"/>
            <a:ext cx="4023359" cy="5145398"/>
          </a:xfrm>
        </p:spPr>
        <p:txBody>
          <a:bodyPr>
            <a:noAutofit/>
          </a:bodyPr>
          <a:lstStyle/>
          <a:p>
            <a:pPr algn="just">
              <a:lnSpc>
                <a:spcPct val="150000"/>
              </a:lnSpc>
            </a:pPr>
            <a:r>
              <a:rPr lang="en-GB" sz="1200" b="1" dirty="0"/>
              <a:t>Country:</a:t>
            </a:r>
            <a:r>
              <a:rPr lang="en-GB" sz="1200" dirty="0"/>
              <a:t> Latvia</a:t>
            </a:r>
          </a:p>
          <a:p>
            <a:pPr algn="just">
              <a:lnSpc>
                <a:spcPct val="150000"/>
              </a:lnSpc>
            </a:pPr>
            <a:r>
              <a:rPr lang="en-GB" sz="1200" b="1" dirty="0"/>
              <a:t>Name of organisation: </a:t>
            </a:r>
            <a:r>
              <a:rPr lang="en-GB" sz="1200" dirty="0"/>
              <a:t>Creative Ideas</a:t>
            </a:r>
          </a:p>
          <a:p>
            <a:pPr algn="just">
              <a:lnSpc>
                <a:spcPct val="150000"/>
              </a:lnSpc>
            </a:pPr>
            <a:r>
              <a:rPr lang="en-GB" sz="1200" b="1" dirty="0">
                <a:effectLst/>
                <a:ea typeface="Calibri" panose="020F0502020204030204" pitchFamily="34" charset="0"/>
              </a:rPr>
              <a:t>Programme: </a:t>
            </a:r>
            <a:r>
              <a:rPr lang="en-GB" sz="1200" dirty="0"/>
              <a:t>CHEER - Cultural heritage entrepreneurs</a:t>
            </a:r>
          </a:p>
          <a:p>
            <a:pPr algn="just">
              <a:lnSpc>
                <a:spcPct val="150000"/>
              </a:lnSpc>
            </a:pPr>
            <a:r>
              <a:rPr lang="en-GB" sz="1200" b="1" dirty="0">
                <a:effectLst/>
                <a:ea typeface="Calibri" panose="020F0502020204030204" pitchFamily="34" charset="0"/>
              </a:rPr>
              <a:t>Target audience of the project / programme:</a:t>
            </a:r>
            <a:r>
              <a:rPr lang="en-GB" sz="1200" b="1" dirty="0">
                <a:ea typeface="Calibri" panose="020F0502020204030204" pitchFamily="34" charset="0"/>
              </a:rPr>
              <a:t> individuals </a:t>
            </a:r>
            <a:r>
              <a:rPr lang="en-GB" sz="1200" dirty="0"/>
              <a:t>including migrant and ethnic minorities women to develop a business idea in the field of cultural heritage</a:t>
            </a:r>
            <a:endParaRPr lang="en-GB" sz="1200" dirty="0">
              <a:ea typeface="Calibri" panose="020F0502020204030204" pitchFamily="34" charset="0"/>
            </a:endParaRPr>
          </a:p>
          <a:p>
            <a:pPr algn="just">
              <a:lnSpc>
                <a:spcPct val="150000"/>
              </a:lnSpc>
            </a:pPr>
            <a:r>
              <a:rPr lang="en-GB" sz="1200" b="1" dirty="0">
                <a:effectLst/>
                <a:ea typeface="Calibri" panose="020F0502020204030204" pitchFamily="34" charset="0"/>
                <a:cs typeface="Calibri" panose="020F0502020204030204" pitchFamily="34" charset="0"/>
              </a:rPr>
              <a:t>Brief description of the project / initiative: </a:t>
            </a:r>
            <a:r>
              <a:rPr lang="en-GB" sz="1200" dirty="0"/>
              <a:t>The CHEER project aims at promoting social entrepreneurship in Europe through supporting and guiding unemployed people to start their own social business. The idea is to create a European wide training programme that will help long term unemployed people to boost their competences and feel confident to make their entry into social entrepreneurship.</a:t>
            </a:r>
          </a:p>
          <a:p>
            <a:pPr algn="just">
              <a:lnSpc>
                <a:spcPct val="150000"/>
              </a:lnSpc>
            </a:pPr>
            <a:r>
              <a:rPr lang="en-GB" sz="1200" b="1" dirty="0">
                <a:effectLst/>
                <a:ea typeface="Calibri" panose="020F0502020204030204" pitchFamily="34" charset="0"/>
              </a:rPr>
              <a:t>Website link: </a:t>
            </a:r>
            <a:r>
              <a:rPr lang="en-GB" sz="1200" u="sng" dirty="0">
                <a:hlinkClick r:id="rId3"/>
              </a:rPr>
              <a:t>https://thalys.gr/course/view.php?id=95</a:t>
            </a:r>
            <a:endParaRPr lang="en-GB" sz="1200" dirty="0">
              <a:effectLst/>
              <a:ea typeface="Calibri" panose="020F050202020403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9" name="Rectangle 10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417191"/>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1928</Words>
  <Application>Microsoft Office PowerPoint</Application>
  <PresentationFormat>Widescreen</PresentationFormat>
  <Paragraphs>101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Yasmin Akhtar</dc:creator>
  <cp:lastModifiedBy>Yasmin Akhtar</cp:lastModifiedBy>
  <cp:revision>44</cp:revision>
  <dcterms:created xsi:type="dcterms:W3CDTF">2022-04-12T16:18:48Z</dcterms:created>
  <dcterms:modified xsi:type="dcterms:W3CDTF">2022-06-18T17:47:07Z</dcterms:modified>
</cp:coreProperties>
</file>