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75" r:id="rId2"/>
    <p:sldId id="353" r:id="rId3"/>
    <p:sldId id="682" r:id="rId4"/>
    <p:sldId id="809" r:id="rId5"/>
    <p:sldId id="731" r:id="rId6"/>
    <p:sldId id="732" r:id="rId7"/>
    <p:sldId id="734" r:id="rId8"/>
    <p:sldId id="730" r:id="rId9"/>
    <p:sldId id="811" r:id="rId10"/>
    <p:sldId id="814" r:id="rId11"/>
    <p:sldId id="815" r:id="rId12"/>
    <p:sldId id="816" r:id="rId13"/>
    <p:sldId id="325" r:id="rId14"/>
    <p:sldId id="725" r:id="rId15"/>
    <p:sldId id="810" r:id="rId16"/>
    <p:sldId id="322" r:id="rId17"/>
    <p:sldId id="344" r:id="rId18"/>
    <p:sldId id="345" r:id="rId19"/>
    <p:sldId id="324" r:id="rId20"/>
    <p:sldId id="343" r:id="rId21"/>
    <p:sldId id="346" r:id="rId22"/>
    <p:sldId id="323" r:id="rId23"/>
    <p:sldId id="330" r:id="rId24"/>
    <p:sldId id="327" r:id="rId25"/>
    <p:sldId id="720" r:id="rId26"/>
    <p:sldId id="718" r:id="rId27"/>
    <p:sldId id="721" r:id="rId28"/>
    <p:sldId id="717" r:id="rId29"/>
    <p:sldId id="812" r:id="rId30"/>
    <p:sldId id="726" r:id="rId31"/>
    <p:sldId id="751" r:id="rId32"/>
    <p:sldId id="752" r:id="rId33"/>
    <p:sldId id="783" r:id="rId34"/>
    <p:sldId id="784" r:id="rId35"/>
    <p:sldId id="785" r:id="rId36"/>
    <p:sldId id="777" r:id="rId37"/>
    <p:sldId id="786" r:id="rId38"/>
    <p:sldId id="787" r:id="rId39"/>
    <p:sldId id="788" r:id="rId40"/>
    <p:sldId id="789" r:id="rId41"/>
    <p:sldId id="790" r:id="rId42"/>
    <p:sldId id="791" r:id="rId43"/>
    <p:sldId id="792" r:id="rId44"/>
    <p:sldId id="796" r:id="rId45"/>
    <p:sldId id="795" r:id="rId46"/>
    <p:sldId id="793" r:id="rId47"/>
    <p:sldId id="813" r:id="rId48"/>
    <p:sldId id="817" r:id="rId49"/>
    <p:sldId id="818" r:id="rId50"/>
    <p:sldId id="727" r:id="rId51"/>
    <p:sldId id="797" r:id="rId52"/>
    <p:sldId id="729" r:id="rId53"/>
    <p:sldId id="798" r:id="rId54"/>
    <p:sldId id="799" r:id="rId55"/>
    <p:sldId id="800" r:id="rId56"/>
    <p:sldId id="801" r:id="rId57"/>
    <p:sldId id="802" r:id="rId58"/>
    <p:sldId id="803" r:id="rId59"/>
    <p:sldId id="804" r:id="rId60"/>
    <p:sldId id="805" r:id="rId61"/>
    <p:sldId id="806" r:id="rId62"/>
    <p:sldId id="807" r:id="rId63"/>
    <p:sldId id="80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5B98"/>
    <a:srgbClr val="F9A169"/>
    <a:srgbClr val="0675AD"/>
    <a:srgbClr val="F35383"/>
    <a:srgbClr val="404040"/>
    <a:srgbClr val="2BBCAD"/>
    <a:srgbClr val="E7F3F9"/>
    <a:srgbClr val="7AB5E1"/>
    <a:srgbClr val="F8B601"/>
    <a:srgbClr val="F6BC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74"/>
    <p:restoredTop sz="93557" autoAdjust="0"/>
  </p:normalViewPr>
  <p:slideViewPr>
    <p:cSldViewPr snapToGrid="0" snapToObjects="1">
      <p:cViewPr varScale="1">
        <p:scale>
          <a:sx n="62" d="100"/>
          <a:sy n="62" d="100"/>
        </p:scale>
        <p:origin x="656" y="6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12/22/2022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D4A299-DD6E-4F4E-AAAF-972CE464E941}" type="slidenum">
              <a:rPr lang="en-US" smtClean="0"/>
              <a:t>11</a:t>
            </a:fld>
            <a:endParaRPr lang="en-US"/>
          </a:p>
        </p:txBody>
      </p:sp>
    </p:spTree>
    <p:extLst>
      <p:ext uri="{BB962C8B-B14F-4D97-AF65-F5344CB8AC3E}">
        <p14:creationId xmlns:p14="http://schemas.microsoft.com/office/powerpoint/2010/main" val="652318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35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Teach Digital</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010856"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Teach Digital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3722A7-1C39-FC47-A432-2622D9F0134E}"/>
              </a:ext>
            </a:extLst>
          </p:cNvPr>
          <p:cNvPicPr>
            <a:picLocks noChangeAspect="1"/>
          </p:cNvPicPr>
          <p:nvPr userDrawn="1"/>
        </p:nvPicPr>
        <p:blipFill>
          <a:blip r:embed="rId2"/>
          <a:stretch>
            <a:fillRect/>
          </a:stretch>
        </p:blipFill>
        <p:spPr>
          <a:xfrm>
            <a:off x="5137266" y="670133"/>
            <a:ext cx="2471620" cy="3724835"/>
          </a:xfrm>
          <a:prstGeom prst="rect">
            <a:avLst/>
          </a:prstGeom>
        </p:spPr>
      </p:pic>
      <p:sp>
        <p:nvSpPr>
          <p:cNvPr id="12" name="Rectangle 11">
            <a:extLst>
              <a:ext uri="{FF2B5EF4-FFF2-40B4-BE49-F238E27FC236}">
                <a16:creationId xmlns:a16="http://schemas.microsoft.com/office/drawing/2014/main" id="{B66362D1-9BC6-4A43-A55E-EF4CF15CD316}"/>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3" name="Picture 12">
            <a:extLst>
              <a:ext uri="{FF2B5EF4-FFF2-40B4-BE49-F238E27FC236}">
                <a16:creationId xmlns:a16="http://schemas.microsoft.com/office/drawing/2014/main" id="{02A44D93-0D27-9042-8159-A0570516488D}"/>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4" name="Straight Connector 13">
            <a:extLst>
              <a:ext uri="{FF2B5EF4-FFF2-40B4-BE49-F238E27FC236}">
                <a16:creationId xmlns:a16="http://schemas.microsoft.com/office/drawing/2014/main" id="{9DC487E3-6074-0D4C-A74B-C31FF52A9FB5}"/>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80F47B9-CF40-104D-B859-E5ADBFCC8392}"/>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5950633" y="2662517"/>
            <a:ext cx="4871697"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747397"/>
            <a:ext cx="4642930" cy="697353"/>
          </a:xfrm>
        </p:spPr>
        <p:txBody>
          <a:bodyPr>
            <a:normAutofit/>
          </a:bodyPr>
          <a:lstStyle>
            <a:lvl1pPr marL="0" indent="0" algn="l">
              <a:buNone/>
              <a:defRPr sz="2800">
                <a:solidFill>
                  <a:srgbClr val="0675AD"/>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C7C98D3C-5D14-0644-9D61-3D928919F272}"/>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999890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A00E06-BB24-D446-BDB7-9877E43B8F90}"/>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3" name="Picture 12">
            <a:extLst>
              <a:ext uri="{FF2B5EF4-FFF2-40B4-BE49-F238E27FC236}">
                <a16:creationId xmlns:a16="http://schemas.microsoft.com/office/drawing/2014/main" id="{7A171C3C-3123-D043-8935-8A5F411571F5}"/>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4" name="Straight Connector 13">
            <a:extLst>
              <a:ext uri="{FF2B5EF4-FFF2-40B4-BE49-F238E27FC236}">
                <a16:creationId xmlns:a16="http://schemas.microsoft.com/office/drawing/2014/main" id="{5B02EDA3-E147-CC4C-953A-1F76B5E34F9D}"/>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6E4421A-BF50-A045-B702-F5275BA889ED}"/>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5" name="Picture 24">
            <a:extLst>
              <a:ext uri="{FF2B5EF4-FFF2-40B4-BE49-F238E27FC236}">
                <a16:creationId xmlns:a16="http://schemas.microsoft.com/office/drawing/2014/main" id="{F71D76A7-02EA-3A4E-B3A2-4BC162A1D4EF}"/>
              </a:ext>
            </a:extLst>
          </p:cNvPr>
          <p:cNvPicPr>
            <a:picLocks noChangeAspect="1"/>
          </p:cNvPicPr>
          <p:nvPr userDrawn="1"/>
        </p:nvPicPr>
        <p:blipFill>
          <a:blip r:embed="rId3"/>
          <a:stretch>
            <a:fillRect/>
          </a:stretch>
        </p:blipFill>
        <p:spPr>
          <a:xfrm>
            <a:off x="5137266" y="670133"/>
            <a:ext cx="2471620" cy="3724835"/>
          </a:xfrm>
          <a:prstGeom prst="rect">
            <a:avLst/>
          </a:prstGeom>
        </p:spPr>
      </p:pic>
      <p:sp>
        <p:nvSpPr>
          <p:cNvPr id="27" name="Picture Placeholder 2">
            <a:extLst>
              <a:ext uri="{FF2B5EF4-FFF2-40B4-BE49-F238E27FC236}">
                <a16:creationId xmlns:a16="http://schemas.microsoft.com/office/drawing/2014/main" id="{D3837191-2305-4545-8A7D-51611BEDD958}"/>
              </a:ext>
            </a:extLst>
          </p:cNvPr>
          <p:cNvSpPr>
            <a:spLocks noGrp="1"/>
          </p:cNvSpPr>
          <p:nvPr>
            <p:ph type="pic" sz="quarter" idx="24"/>
          </p:nvPr>
        </p:nvSpPr>
        <p:spPr>
          <a:xfrm>
            <a:off x="5950633" y="2662517"/>
            <a:ext cx="4871697"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2064A771-7213-3C40-829C-171D54EA401D}"/>
              </a:ext>
            </a:extLst>
          </p:cNvPr>
          <p:cNvSpPr>
            <a:spLocks noGrp="1"/>
          </p:cNvSpPr>
          <p:nvPr>
            <p:ph type="body" sz="quarter" idx="26" hasCustomPrompt="1"/>
          </p:nvPr>
        </p:nvSpPr>
        <p:spPr>
          <a:xfrm>
            <a:off x="447066" y="1747397"/>
            <a:ext cx="4642930" cy="697353"/>
          </a:xfrm>
        </p:spPr>
        <p:txBody>
          <a:bodyPr>
            <a:normAutofit/>
          </a:bodyPr>
          <a:lstStyle>
            <a:lvl1pPr marL="0" indent="0" algn="l">
              <a:buNone/>
              <a:defRPr sz="2800">
                <a:solidFill>
                  <a:srgbClr val="0675AD"/>
                </a:solidFill>
                <a:latin typeface="+mn-lt"/>
              </a:defRPr>
            </a:lvl1pPr>
          </a:lstStyle>
          <a:p>
            <a:pPr lvl="0"/>
            <a:r>
              <a:rPr lang="en-US" dirty="0"/>
              <a:t>Sub-Heading</a:t>
            </a:r>
          </a:p>
        </p:txBody>
      </p:sp>
      <p:sp>
        <p:nvSpPr>
          <p:cNvPr id="15" name="Text Placeholder 25">
            <a:extLst>
              <a:ext uri="{FF2B5EF4-FFF2-40B4-BE49-F238E27FC236}">
                <a16:creationId xmlns:a16="http://schemas.microsoft.com/office/drawing/2014/main" id="{97607DEF-B7D1-E444-91B0-E2C90C327490}"/>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B971CD8E-79E8-E74C-A829-1BAF50499B5A}"/>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4034618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A73220A-3550-FD4D-94C5-803CC6589006}"/>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3" name="Picture 12">
            <a:extLst>
              <a:ext uri="{FF2B5EF4-FFF2-40B4-BE49-F238E27FC236}">
                <a16:creationId xmlns:a16="http://schemas.microsoft.com/office/drawing/2014/main" id="{F6A7C662-CBC3-794F-95C8-EC9186ABD91C}"/>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4" name="Straight Connector 13">
            <a:extLst>
              <a:ext uri="{FF2B5EF4-FFF2-40B4-BE49-F238E27FC236}">
                <a16:creationId xmlns:a16="http://schemas.microsoft.com/office/drawing/2014/main" id="{94BC335C-1692-C24F-A409-A469A1AA8B00}"/>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573BD9B-8871-D249-9E18-4E3B9CE2DF9D}"/>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5" name="Picture 24">
            <a:extLst>
              <a:ext uri="{FF2B5EF4-FFF2-40B4-BE49-F238E27FC236}">
                <a16:creationId xmlns:a16="http://schemas.microsoft.com/office/drawing/2014/main" id="{ACFB8328-D730-C342-920A-585A5D964F58}"/>
              </a:ext>
            </a:extLst>
          </p:cNvPr>
          <p:cNvPicPr>
            <a:picLocks noChangeAspect="1"/>
          </p:cNvPicPr>
          <p:nvPr userDrawn="1"/>
        </p:nvPicPr>
        <p:blipFill>
          <a:blip r:embed="rId3"/>
          <a:stretch>
            <a:fillRect/>
          </a:stretch>
        </p:blipFill>
        <p:spPr>
          <a:xfrm>
            <a:off x="5137266" y="670133"/>
            <a:ext cx="2471620" cy="3724835"/>
          </a:xfrm>
          <a:prstGeom prst="rect">
            <a:avLst/>
          </a:prstGeom>
        </p:spPr>
      </p:pic>
      <p:sp>
        <p:nvSpPr>
          <p:cNvPr id="28" name="Text Placeholder 23">
            <a:extLst>
              <a:ext uri="{FF2B5EF4-FFF2-40B4-BE49-F238E27FC236}">
                <a16:creationId xmlns:a16="http://schemas.microsoft.com/office/drawing/2014/main" id="{74795602-565A-C34E-B570-10AFC727C56A}"/>
              </a:ext>
            </a:extLst>
          </p:cNvPr>
          <p:cNvSpPr>
            <a:spLocks noGrp="1"/>
          </p:cNvSpPr>
          <p:nvPr>
            <p:ph type="body" sz="quarter" idx="26" hasCustomPrompt="1"/>
          </p:nvPr>
        </p:nvSpPr>
        <p:spPr>
          <a:xfrm>
            <a:off x="447066" y="1747397"/>
            <a:ext cx="4642930" cy="697353"/>
          </a:xfrm>
        </p:spPr>
        <p:txBody>
          <a:bodyPr>
            <a:normAutofit/>
          </a:bodyPr>
          <a:lstStyle>
            <a:lvl1pPr marL="0" indent="0" algn="l">
              <a:buNone/>
              <a:defRPr sz="2800">
                <a:solidFill>
                  <a:srgbClr val="0675AD"/>
                </a:solidFill>
                <a:latin typeface="+mn-lt"/>
              </a:defRPr>
            </a:lvl1pPr>
          </a:lstStyle>
          <a:p>
            <a:pPr lvl="0"/>
            <a:r>
              <a:rPr lang="en-US" dirty="0"/>
              <a:t>Sub-Heading</a:t>
            </a:r>
          </a:p>
        </p:txBody>
      </p:sp>
      <p:sp>
        <p:nvSpPr>
          <p:cNvPr id="15" name="Picture Placeholder 2">
            <a:extLst>
              <a:ext uri="{FF2B5EF4-FFF2-40B4-BE49-F238E27FC236}">
                <a16:creationId xmlns:a16="http://schemas.microsoft.com/office/drawing/2014/main" id="{4DB1E918-52B8-C849-8B5C-8F9112A8E10D}"/>
              </a:ext>
            </a:extLst>
          </p:cNvPr>
          <p:cNvSpPr>
            <a:spLocks noGrp="1"/>
          </p:cNvSpPr>
          <p:nvPr>
            <p:ph type="pic" sz="quarter" idx="24"/>
          </p:nvPr>
        </p:nvSpPr>
        <p:spPr>
          <a:xfrm>
            <a:off x="5950633" y="2662517"/>
            <a:ext cx="4871697" cy="3251547"/>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5">
            <a:extLst>
              <a:ext uri="{FF2B5EF4-FFF2-40B4-BE49-F238E27FC236}">
                <a16:creationId xmlns:a16="http://schemas.microsoft.com/office/drawing/2014/main" id="{2DDEAD3F-B1A9-A840-9B5E-D12893E8498D}"/>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F0837F0F-E238-624F-AC6A-3558BE4D0899}"/>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191891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pic>
        <p:nvPicPr>
          <p:cNvPr id="3" name="Picture 2">
            <a:extLst>
              <a:ext uri="{FF2B5EF4-FFF2-40B4-BE49-F238E27FC236}">
                <a16:creationId xmlns:a16="http://schemas.microsoft.com/office/drawing/2014/main" id="{98656A3C-6134-654C-A191-012BD1E2224D}"/>
              </a:ext>
            </a:extLst>
          </p:cNvPr>
          <p:cNvPicPr>
            <a:picLocks noChangeAspect="1"/>
          </p:cNvPicPr>
          <p:nvPr userDrawn="1"/>
        </p:nvPicPr>
        <p:blipFill>
          <a:blip r:embed="rId2"/>
          <a:stretch>
            <a:fillRect/>
          </a:stretch>
        </p:blipFill>
        <p:spPr>
          <a:xfrm>
            <a:off x="1199915" y="4092648"/>
            <a:ext cx="3369019" cy="2490321"/>
          </a:xfrm>
          <a:prstGeom prst="rect">
            <a:avLst/>
          </a:prstGeom>
        </p:spPr>
      </p:pic>
      <p:sp>
        <p:nvSpPr>
          <p:cNvPr id="12" name="Rectangle 11">
            <a:extLst>
              <a:ext uri="{FF2B5EF4-FFF2-40B4-BE49-F238E27FC236}">
                <a16:creationId xmlns:a16="http://schemas.microsoft.com/office/drawing/2014/main" id="{49109257-17FB-F14B-909D-1E00C235A684}"/>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8BE0F57F-6783-BA48-82E0-591F6E3B09FF}"/>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14702883-DA73-7240-95D7-1FF75AC62E61}"/>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22049B3-136D-764C-9BCD-4FF4201D7207}"/>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4234376"/>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2"/>
            <a:ext cx="2735972" cy="3543114"/>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1890645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42E8290-5B0C-2E48-B190-526416823B97}"/>
              </a:ext>
            </a:extLst>
          </p:cNvPr>
          <p:cNvSpPr/>
          <p:nvPr userDrawn="1"/>
        </p:nvSpPr>
        <p:spPr>
          <a:xfrm>
            <a:off x="1" y="-1"/>
            <a:ext cx="3657600"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pic>
        <p:nvPicPr>
          <p:cNvPr id="14" name="Picture 13">
            <a:extLst>
              <a:ext uri="{FF2B5EF4-FFF2-40B4-BE49-F238E27FC236}">
                <a16:creationId xmlns:a16="http://schemas.microsoft.com/office/drawing/2014/main" id="{1EDD457B-C0D0-E24E-8AD2-ADEAC993336B}"/>
              </a:ext>
            </a:extLst>
          </p:cNvPr>
          <p:cNvPicPr>
            <a:picLocks noChangeAspect="1"/>
          </p:cNvPicPr>
          <p:nvPr userDrawn="1"/>
        </p:nvPicPr>
        <p:blipFill>
          <a:blip r:embed="rId2"/>
          <a:stretch>
            <a:fillRect/>
          </a:stretch>
        </p:blipFill>
        <p:spPr>
          <a:xfrm>
            <a:off x="1199915" y="4092648"/>
            <a:ext cx="3369019" cy="2490321"/>
          </a:xfrm>
          <a:prstGeom prst="rect">
            <a:avLst/>
          </a:prstGeom>
        </p:spPr>
      </p:pic>
      <p:sp>
        <p:nvSpPr>
          <p:cNvPr id="12" name="Rectangle 11">
            <a:extLst>
              <a:ext uri="{FF2B5EF4-FFF2-40B4-BE49-F238E27FC236}">
                <a16:creationId xmlns:a16="http://schemas.microsoft.com/office/drawing/2014/main" id="{71C524F2-611C-E84A-A1CA-DE9821872341}"/>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26AC7D4F-A7BC-9043-AA54-BC9367F01654}"/>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822D7F6A-76D5-614E-B084-713B6FC8CF5D}"/>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2A4A021-9130-BD4C-8343-74592FD738F3}"/>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1" name="Picture Placeholder 2">
            <a:extLst>
              <a:ext uri="{FF2B5EF4-FFF2-40B4-BE49-F238E27FC236}">
                <a16:creationId xmlns:a16="http://schemas.microsoft.com/office/drawing/2014/main" id="{60F74401-A7B9-C742-98C2-76F8087999CA}"/>
              </a:ext>
            </a:extLst>
          </p:cNvPr>
          <p:cNvSpPr>
            <a:spLocks noGrp="1"/>
          </p:cNvSpPr>
          <p:nvPr>
            <p:ph type="pic" sz="quarter" idx="19"/>
          </p:nvPr>
        </p:nvSpPr>
        <p:spPr>
          <a:xfrm>
            <a:off x="3657601" y="0"/>
            <a:ext cx="8534398" cy="4234376"/>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3" name="Text Placeholder 23">
            <a:extLst>
              <a:ext uri="{FF2B5EF4-FFF2-40B4-BE49-F238E27FC236}">
                <a16:creationId xmlns:a16="http://schemas.microsoft.com/office/drawing/2014/main" id="{DF71B142-5F17-FC44-9F56-FD565305E633}"/>
              </a:ext>
            </a:extLst>
          </p:cNvPr>
          <p:cNvSpPr>
            <a:spLocks noGrp="1"/>
          </p:cNvSpPr>
          <p:nvPr>
            <p:ph type="body" sz="quarter" idx="18" hasCustomPrompt="1"/>
          </p:nvPr>
        </p:nvSpPr>
        <p:spPr>
          <a:xfrm>
            <a:off x="447066" y="309492"/>
            <a:ext cx="2735972" cy="3543114"/>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88217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74256EE-1B43-EC48-BD98-89B156361636}"/>
              </a:ext>
            </a:extLst>
          </p:cNvPr>
          <p:cNvSpPr/>
          <p:nvPr userDrawn="1"/>
        </p:nvSpPr>
        <p:spPr>
          <a:xfrm>
            <a:off x="1" y="-1"/>
            <a:ext cx="3657600"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pic>
        <p:nvPicPr>
          <p:cNvPr id="13" name="Picture 12">
            <a:extLst>
              <a:ext uri="{FF2B5EF4-FFF2-40B4-BE49-F238E27FC236}">
                <a16:creationId xmlns:a16="http://schemas.microsoft.com/office/drawing/2014/main" id="{8C22E070-D2CE-5041-87A2-8A203DA0E95E}"/>
              </a:ext>
            </a:extLst>
          </p:cNvPr>
          <p:cNvPicPr>
            <a:picLocks noChangeAspect="1"/>
          </p:cNvPicPr>
          <p:nvPr userDrawn="1"/>
        </p:nvPicPr>
        <p:blipFill>
          <a:blip r:embed="rId2"/>
          <a:stretch>
            <a:fillRect/>
          </a:stretch>
        </p:blipFill>
        <p:spPr>
          <a:xfrm>
            <a:off x="1199915" y="4092648"/>
            <a:ext cx="3369019" cy="2490321"/>
          </a:xfrm>
          <a:prstGeom prst="rect">
            <a:avLst/>
          </a:prstGeom>
        </p:spPr>
      </p:pic>
      <p:sp>
        <p:nvSpPr>
          <p:cNvPr id="12" name="Rectangle 11">
            <a:extLst>
              <a:ext uri="{FF2B5EF4-FFF2-40B4-BE49-F238E27FC236}">
                <a16:creationId xmlns:a16="http://schemas.microsoft.com/office/drawing/2014/main" id="{FBB6D345-DBD3-B64F-B8AE-DFA5C47F99EB}"/>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84E86738-5BE0-8848-9F64-68AF73D2362E}"/>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18969E69-C484-9743-AD7B-308CBF152A5C}"/>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06318F6-1B24-8E41-A52A-1D7C0AF7ACB1}"/>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22" name="Picture Placeholder 2">
            <a:extLst>
              <a:ext uri="{FF2B5EF4-FFF2-40B4-BE49-F238E27FC236}">
                <a16:creationId xmlns:a16="http://schemas.microsoft.com/office/drawing/2014/main" id="{84C7C39E-1C29-3441-A0E8-241DF76273F2}"/>
              </a:ext>
            </a:extLst>
          </p:cNvPr>
          <p:cNvSpPr>
            <a:spLocks noGrp="1"/>
          </p:cNvSpPr>
          <p:nvPr>
            <p:ph type="pic" sz="quarter" idx="19"/>
          </p:nvPr>
        </p:nvSpPr>
        <p:spPr>
          <a:xfrm>
            <a:off x="3657601" y="0"/>
            <a:ext cx="8534398" cy="4234376"/>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2F290070-81DB-BA43-9D70-1B91919F32BF}"/>
              </a:ext>
            </a:extLst>
          </p:cNvPr>
          <p:cNvSpPr>
            <a:spLocks noGrp="1"/>
          </p:cNvSpPr>
          <p:nvPr>
            <p:ph type="body" sz="quarter" idx="18" hasCustomPrompt="1"/>
          </p:nvPr>
        </p:nvSpPr>
        <p:spPr>
          <a:xfrm>
            <a:off x="447066" y="309492"/>
            <a:ext cx="2735972" cy="3543114"/>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1322515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517410-EDF9-3A4A-9D7F-B614F6D48223}"/>
              </a:ext>
            </a:extLst>
          </p:cNvPr>
          <p:cNvPicPr>
            <a:picLocks noChangeAspect="1"/>
          </p:cNvPicPr>
          <p:nvPr userDrawn="1"/>
        </p:nvPicPr>
        <p:blipFill>
          <a:blip r:embed="rId2"/>
          <a:stretch>
            <a:fillRect/>
          </a:stretch>
        </p:blipFill>
        <p:spPr>
          <a:xfrm rot="20482307">
            <a:off x="5410559" y="3284324"/>
            <a:ext cx="1495961" cy="2944906"/>
          </a:xfrm>
          <a:prstGeom prst="rect">
            <a:avLst/>
          </a:prstGeom>
        </p:spPr>
      </p:pic>
      <p:sp>
        <p:nvSpPr>
          <p:cNvPr id="27" name="Rectangle 26">
            <a:extLst>
              <a:ext uri="{FF2B5EF4-FFF2-40B4-BE49-F238E27FC236}">
                <a16:creationId xmlns:a16="http://schemas.microsoft.com/office/drawing/2014/main" id="{6CD8EA75-CA34-6A4F-A3BC-AA7CBC6BD8D1}"/>
              </a:ext>
            </a:extLst>
          </p:cNvPr>
          <p:cNvSpPr/>
          <p:nvPr userDrawn="1"/>
        </p:nvSpPr>
        <p:spPr>
          <a:xfrm>
            <a:off x="6904935" y="-1"/>
            <a:ext cx="5312815"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90A4AF43-A94D-5D4B-AB74-5D2BB300297A}"/>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2" name="Picture 11">
            <a:extLst>
              <a:ext uri="{FF2B5EF4-FFF2-40B4-BE49-F238E27FC236}">
                <a16:creationId xmlns:a16="http://schemas.microsoft.com/office/drawing/2014/main" id="{4D54F347-7888-9A4A-91F4-F411D12EA9BA}"/>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3" name="Straight Connector 12">
            <a:extLst>
              <a:ext uri="{FF2B5EF4-FFF2-40B4-BE49-F238E27FC236}">
                <a16:creationId xmlns:a16="http://schemas.microsoft.com/office/drawing/2014/main" id="{ABED707A-40A9-3148-86C3-0373DF40C341}"/>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D38C4A9-07F5-CB43-A760-9064E4CAF561}"/>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010154" y="4790143"/>
            <a:ext cx="785328" cy="1056986"/>
          </a:xfrm>
          <a:solidFill>
            <a:srgbClr val="E7F3F9"/>
          </a:solidFill>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426090" y="111273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337674" y="915420"/>
            <a:ext cx="2613204" cy="1221666"/>
          </a:xfrm>
          <a:solidFill>
            <a:srgbClr val="E7F3F9"/>
          </a:solidFill>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6" name="Text Placeholder 25">
            <a:extLst>
              <a:ext uri="{FF2B5EF4-FFF2-40B4-BE49-F238E27FC236}">
                <a16:creationId xmlns:a16="http://schemas.microsoft.com/office/drawing/2014/main" id="{54DD936C-F814-8144-8DF1-5B74DC96DF1B}"/>
              </a:ext>
            </a:extLst>
          </p:cNvPr>
          <p:cNvSpPr>
            <a:spLocks noGrp="1"/>
          </p:cNvSpPr>
          <p:nvPr>
            <p:ph type="body" sz="quarter" idx="16"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2434540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8DDC49D-173C-7C41-A7D8-49B6AD37AC56}"/>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9" name="Picture 18">
            <a:extLst>
              <a:ext uri="{FF2B5EF4-FFF2-40B4-BE49-F238E27FC236}">
                <a16:creationId xmlns:a16="http://schemas.microsoft.com/office/drawing/2014/main" id="{38C3E6E9-9520-E449-97C3-018099DCA7A1}"/>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20" name="Straight Connector 19">
            <a:extLst>
              <a:ext uri="{FF2B5EF4-FFF2-40B4-BE49-F238E27FC236}">
                <a16:creationId xmlns:a16="http://schemas.microsoft.com/office/drawing/2014/main" id="{242D04DB-0DD8-D04B-A7A1-E9CFEB96436F}"/>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479E146-C551-CA4C-A359-EDCA83500757}"/>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2" name="Picture 21">
            <a:extLst>
              <a:ext uri="{FF2B5EF4-FFF2-40B4-BE49-F238E27FC236}">
                <a16:creationId xmlns:a16="http://schemas.microsoft.com/office/drawing/2014/main" id="{5F99FA72-C0AE-EA43-AB1F-46B9878B373C}"/>
              </a:ext>
            </a:extLst>
          </p:cNvPr>
          <p:cNvPicPr>
            <a:picLocks noChangeAspect="1"/>
          </p:cNvPicPr>
          <p:nvPr userDrawn="1"/>
        </p:nvPicPr>
        <p:blipFill>
          <a:blip r:embed="rId3"/>
          <a:stretch>
            <a:fillRect/>
          </a:stretch>
        </p:blipFill>
        <p:spPr>
          <a:xfrm rot="20482307">
            <a:off x="5410559" y="3284324"/>
            <a:ext cx="1495961" cy="2944906"/>
          </a:xfrm>
          <a:prstGeom prst="rect">
            <a:avLst/>
          </a:prstGeom>
        </p:spPr>
      </p:pic>
      <p:sp>
        <p:nvSpPr>
          <p:cNvPr id="23" name="Rectangle 22">
            <a:extLst>
              <a:ext uri="{FF2B5EF4-FFF2-40B4-BE49-F238E27FC236}">
                <a16:creationId xmlns:a16="http://schemas.microsoft.com/office/drawing/2014/main" id="{1592C7B2-D692-5D4F-9B9B-D4646E51A1E2}"/>
              </a:ext>
            </a:extLst>
          </p:cNvPr>
          <p:cNvSpPr/>
          <p:nvPr userDrawn="1"/>
        </p:nvSpPr>
        <p:spPr>
          <a:xfrm>
            <a:off x="6904935" y="-1"/>
            <a:ext cx="5312815"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6" name="Text Placeholder 23">
            <a:extLst>
              <a:ext uri="{FF2B5EF4-FFF2-40B4-BE49-F238E27FC236}">
                <a16:creationId xmlns:a16="http://schemas.microsoft.com/office/drawing/2014/main" id="{1C3DCBE2-C19F-CB42-BBC6-392F00243FDD}"/>
              </a:ext>
            </a:extLst>
          </p:cNvPr>
          <p:cNvSpPr>
            <a:spLocks noGrp="1"/>
          </p:cNvSpPr>
          <p:nvPr>
            <p:ph type="body" sz="quarter" idx="14" hasCustomPrompt="1"/>
          </p:nvPr>
        </p:nvSpPr>
        <p:spPr>
          <a:xfrm>
            <a:off x="11010154" y="4790143"/>
            <a:ext cx="785328" cy="1056986"/>
          </a:xfrm>
          <a:solidFill>
            <a:srgbClr val="E7F3F9"/>
          </a:solidFill>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7" name="Text Placeholder 23">
            <a:extLst>
              <a:ext uri="{FF2B5EF4-FFF2-40B4-BE49-F238E27FC236}">
                <a16:creationId xmlns:a16="http://schemas.microsoft.com/office/drawing/2014/main" id="{6F31E50C-9BC5-EA47-8A02-12D8E750D7B6}"/>
              </a:ext>
            </a:extLst>
          </p:cNvPr>
          <p:cNvSpPr>
            <a:spLocks noGrp="1"/>
          </p:cNvSpPr>
          <p:nvPr>
            <p:ph type="body" sz="quarter" idx="13" hasCustomPrompt="1"/>
          </p:nvPr>
        </p:nvSpPr>
        <p:spPr>
          <a:xfrm>
            <a:off x="7426090" y="111273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8" name="Text Placeholder 23">
            <a:extLst>
              <a:ext uri="{FF2B5EF4-FFF2-40B4-BE49-F238E27FC236}">
                <a16:creationId xmlns:a16="http://schemas.microsoft.com/office/drawing/2014/main" id="{3F627DAD-2378-8641-BA54-0A532B723F96}"/>
              </a:ext>
            </a:extLst>
          </p:cNvPr>
          <p:cNvSpPr>
            <a:spLocks noGrp="1"/>
          </p:cNvSpPr>
          <p:nvPr>
            <p:ph type="body" sz="quarter" idx="15" hasCustomPrompt="1"/>
          </p:nvPr>
        </p:nvSpPr>
        <p:spPr>
          <a:xfrm>
            <a:off x="7337674" y="915420"/>
            <a:ext cx="2613204" cy="1221666"/>
          </a:xfrm>
          <a:solidFill>
            <a:srgbClr val="E7F3F9"/>
          </a:solidFill>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5">
            <a:extLst>
              <a:ext uri="{FF2B5EF4-FFF2-40B4-BE49-F238E27FC236}">
                <a16:creationId xmlns:a16="http://schemas.microsoft.com/office/drawing/2014/main" id="{A62659DF-D1B3-5544-88AA-7CE822EB4CAE}"/>
              </a:ext>
            </a:extLst>
          </p:cNvPr>
          <p:cNvSpPr>
            <a:spLocks noGrp="1"/>
          </p:cNvSpPr>
          <p:nvPr>
            <p:ph type="body" sz="quarter" idx="16"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Text Placeholder 23">
            <a:extLst>
              <a:ext uri="{FF2B5EF4-FFF2-40B4-BE49-F238E27FC236}">
                <a16:creationId xmlns:a16="http://schemas.microsoft.com/office/drawing/2014/main" id="{C53D4E93-3AB3-F546-8C27-761B43EF27C5}"/>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132536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271CE3-C108-B346-B89F-D5E376B1D43F}"/>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9" name="Picture 18">
            <a:extLst>
              <a:ext uri="{FF2B5EF4-FFF2-40B4-BE49-F238E27FC236}">
                <a16:creationId xmlns:a16="http://schemas.microsoft.com/office/drawing/2014/main" id="{14D88905-FF2C-7445-B877-891AD78E3707}"/>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20" name="Straight Connector 19">
            <a:extLst>
              <a:ext uri="{FF2B5EF4-FFF2-40B4-BE49-F238E27FC236}">
                <a16:creationId xmlns:a16="http://schemas.microsoft.com/office/drawing/2014/main" id="{AEA3A5DB-900B-D244-9636-32F7F32DCC8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FFBAFCD-346C-724F-8637-2AF1B652BBE5}"/>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2" name="Picture 21">
            <a:extLst>
              <a:ext uri="{FF2B5EF4-FFF2-40B4-BE49-F238E27FC236}">
                <a16:creationId xmlns:a16="http://schemas.microsoft.com/office/drawing/2014/main" id="{350DCD9C-4FF3-CB43-8A1E-DB09A06571A4}"/>
              </a:ext>
            </a:extLst>
          </p:cNvPr>
          <p:cNvPicPr>
            <a:picLocks noChangeAspect="1"/>
          </p:cNvPicPr>
          <p:nvPr userDrawn="1"/>
        </p:nvPicPr>
        <p:blipFill>
          <a:blip r:embed="rId3"/>
          <a:stretch>
            <a:fillRect/>
          </a:stretch>
        </p:blipFill>
        <p:spPr>
          <a:xfrm rot="20482307">
            <a:off x="5410559" y="3284324"/>
            <a:ext cx="1495961" cy="2944906"/>
          </a:xfrm>
          <a:prstGeom prst="rect">
            <a:avLst/>
          </a:prstGeom>
        </p:spPr>
      </p:pic>
      <p:sp>
        <p:nvSpPr>
          <p:cNvPr id="23" name="Rectangle 22">
            <a:extLst>
              <a:ext uri="{FF2B5EF4-FFF2-40B4-BE49-F238E27FC236}">
                <a16:creationId xmlns:a16="http://schemas.microsoft.com/office/drawing/2014/main" id="{7C57141E-5C33-5041-BC74-0D7DAE08BDA8}"/>
              </a:ext>
            </a:extLst>
          </p:cNvPr>
          <p:cNvSpPr/>
          <p:nvPr userDrawn="1"/>
        </p:nvSpPr>
        <p:spPr>
          <a:xfrm>
            <a:off x="6904935" y="-1"/>
            <a:ext cx="5312815" cy="6342927"/>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24" name="Text Placeholder 25">
            <a:extLst>
              <a:ext uri="{FF2B5EF4-FFF2-40B4-BE49-F238E27FC236}">
                <a16:creationId xmlns:a16="http://schemas.microsoft.com/office/drawing/2014/main" id="{867F17CC-BEE1-D349-B9FA-10B4C8E7942D}"/>
              </a:ext>
            </a:extLst>
          </p:cNvPr>
          <p:cNvSpPr>
            <a:spLocks noGrp="1"/>
          </p:cNvSpPr>
          <p:nvPr>
            <p:ph type="body" sz="quarter" idx="16"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Text Placeholder 23">
            <a:extLst>
              <a:ext uri="{FF2B5EF4-FFF2-40B4-BE49-F238E27FC236}">
                <a16:creationId xmlns:a16="http://schemas.microsoft.com/office/drawing/2014/main" id="{04F14022-B116-0941-883F-17EF84AB1A5E}"/>
              </a:ext>
            </a:extLst>
          </p:cNvPr>
          <p:cNvSpPr>
            <a:spLocks noGrp="1"/>
          </p:cNvSpPr>
          <p:nvPr>
            <p:ph type="body" sz="quarter" idx="14" hasCustomPrompt="1"/>
          </p:nvPr>
        </p:nvSpPr>
        <p:spPr>
          <a:xfrm>
            <a:off x="11010154" y="4790143"/>
            <a:ext cx="785328" cy="1056986"/>
          </a:xfrm>
          <a:solidFill>
            <a:srgbClr val="E7F3F9"/>
          </a:solidFill>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7" name="Text Placeholder 23">
            <a:extLst>
              <a:ext uri="{FF2B5EF4-FFF2-40B4-BE49-F238E27FC236}">
                <a16:creationId xmlns:a16="http://schemas.microsoft.com/office/drawing/2014/main" id="{B3293A82-8B38-F644-907E-F602CC0FD908}"/>
              </a:ext>
            </a:extLst>
          </p:cNvPr>
          <p:cNvSpPr>
            <a:spLocks noGrp="1"/>
          </p:cNvSpPr>
          <p:nvPr>
            <p:ph type="body" sz="quarter" idx="13" hasCustomPrompt="1"/>
          </p:nvPr>
        </p:nvSpPr>
        <p:spPr>
          <a:xfrm>
            <a:off x="7426090" y="111273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8" name="Text Placeholder 23">
            <a:extLst>
              <a:ext uri="{FF2B5EF4-FFF2-40B4-BE49-F238E27FC236}">
                <a16:creationId xmlns:a16="http://schemas.microsoft.com/office/drawing/2014/main" id="{BDDF8DE1-F791-AE4B-B035-728B6E2FE48E}"/>
              </a:ext>
            </a:extLst>
          </p:cNvPr>
          <p:cNvSpPr>
            <a:spLocks noGrp="1"/>
          </p:cNvSpPr>
          <p:nvPr>
            <p:ph type="body" sz="quarter" idx="15" hasCustomPrompt="1"/>
          </p:nvPr>
        </p:nvSpPr>
        <p:spPr>
          <a:xfrm>
            <a:off x="7337674" y="915420"/>
            <a:ext cx="2613204" cy="1221666"/>
          </a:xfrm>
          <a:solidFill>
            <a:srgbClr val="E7F3F9"/>
          </a:solidFill>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8FBE295B-C991-184C-8376-09983C4A173D}"/>
              </a:ext>
            </a:extLst>
          </p:cNvPr>
          <p:cNvSpPr>
            <a:spLocks noGrp="1"/>
          </p:cNvSpPr>
          <p:nvPr>
            <p:ph type="body" sz="quarter" idx="18" hasCustomPrompt="1"/>
          </p:nvPr>
        </p:nvSpPr>
        <p:spPr>
          <a:xfrm>
            <a:off x="447066" y="309492"/>
            <a:ext cx="5648934" cy="1331796"/>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3004303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0"/>
            <a:ext cx="12191993" cy="65151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C550F17-CAB0-FA4C-BEA4-978DCFA96885}"/>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0" name="Picture 9">
            <a:extLst>
              <a:ext uri="{FF2B5EF4-FFF2-40B4-BE49-F238E27FC236}">
                <a16:creationId xmlns:a16="http://schemas.microsoft.com/office/drawing/2014/main" id="{BBBF37F2-6EFA-A34C-AC25-6EC9E07F4FCF}"/>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3" name="Straight Connector 12">
            <a:extLst>
              <a:ext uri="{FF2B5EF4-FFF2-40B4-BE49-F238E27FC236}">
                <a16:creationId xmlns:a16="http://schemas.microsoft.com/office/drawing/2014/main" id="{0CD03717-FE35-7F4B-9C71-F9F6D389DE1E}"/>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17014B4-DCCE-E140-A4B6-7F58DFBAED71}"/>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8" name="Text Placeholder 23">
            <a:extLst>
              <a:ext uri="{FF2B5EF4-FFF2-40B4-BE49-F238E27FC236}">
                <a16:creationId xmlns:a16="http://schemas.microsoft.com/office/drawing/2014/main" id="{3CED6840-CC93-A54A-B914-0BD66E5D7418}"/>
              </a:ext>
            </a:extLst>
          </p:cNvPr>
          <p:cNvSpPr>
            <a:spLocks noGrp="1"/>
          </p:cNvSpPr>
          <p:nvPr>
            <p:ph type="body" sz="quarter" idx="14" hasCustomPrompt="1"/>
          </p:nvPr>
        </p:nvSpPr>
        <p:spPr>
          <a:xfrm>
            <a:off x="447066" y="309492"/>
            <a:ext cx="4957828" cy="4389830"/>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846720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F8B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Teach Digital</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807F8D-88D4-7E49-B490-4FB946EF64EC}"/>
              </a:ext>
            </a:extLst>
          </p:cNvPr>
          <p:cNvSpPr/>
          <p:nvPr userDrawn="1"/>
        </p:nvSpPr>
        <p:spPr>
          <a:xfrm>
            <a:off x="0" y="0"/>
            <a:ext cx="12191993" cy="65151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F017050-F2FA-CE45-B004-73CF13497B5E}"/>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9" name="Picture 8">
            <a:extLst>
              <a:ext uri="{FF2B5EF4-FFF2-40B4-BE49-F238E27FC236}">
                <a16:creationId xmlns:a16="http://schemas.microsoft.com/office/drawing/2014/main" id="{01C255B7-971E-9345-9E79-4645B8ED0705}"/>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0" name="Straight Connector 9">
            <a:extLst>
              <a:ext uri="{FF2B5EF4-FFF2-40B4-BE49-F238E27FC236}">
                <a16:creationId xmlns:a16="http://schemas.microsoft.com/office/drawing/2014/main" id="{2033975D-9864-834C-BBA3-D649429F8864}"/>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94F560C-B007-9440-A3BF-2646C11CDFD4}"/>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2" name="Text Placeholder 23">
            <a:extLst>
              <a:ext uri="{FF2B5EF4-FFF2-40B4-BE49-F238E27FC236}">
                <a16:creationId xmlns:a16="http://schemas.microsoft.com/office/drawing/2014/main" id="{52674A0C-D6B5-AB4C-8491-7188D48BF5C6}"/>
              </a:ext>
            </a:extLst>
          </p:cNvPr>
          <p:cNvSpPr>
            <a:spLocks noGrp="1"/>
          </p:cNvSpPr>
          <p:nvPr>
            <p:ph type="body" sz="quarter" idx="14" hasCustomPrompt="1"/>
          </p:nvPr>
        </p:nvSpPr>
        <p:spPr>
          <a:xfrm>
            <a:off x="447066" y="309492"/>
            <a:ext cx="4957828" cy="4389830"/>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25CAAAF-9203-344C-A81B-62D974EF1D53}"/>
              </a:ext>
            </a:extLst>
          </p:cNvPr>
          <p:cNvSpPr/>
          <p:nvPr userDrawn="1"/>
        </p:nvSpPr>
        <p:spPr>
          <a:xfrm>
            <a:off x="0" y="0"/>
            <a:ext cx="12191993" cy="65151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71D9DF-1F77-5241-8F15-ADFC835A8E73}"/>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9" name="Picture 8">
            <a:extLst>
              <a:ext uri="{FF2B5EF4-FFF2-40B4-BE49-F238E27FC236}">
                <a16:creationId xmlns:a16="http://schemas.microsoft.com/office/drawing/2014/main" id="{DA631EB9-87FE-3C4D-88F8-2BD6FDD4F782}"/>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0" name="Straight Connector 9">
            <a:extLst>
              <a:ext uri="{FF2B5EF4-FFF2-40B4-BE49-F238E27FC236}">
                <a16:creationId xmlns:a16="http://schemas.microsoft.com/office/drawing/2014/main" id="{13B96A47-9A9C-314B-9ECF-1CBB1B5F1E1D}"/>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8C3781A-0B12-8A43-B311-F278A3A0734D}"/>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2" name="Text Placeholder 23">
            <a:extLst>
              <a:ext uri="{FF2B5EF4-FFF2-40B4-BE49-F238E27FC236}">
                <a16:creationId xmlns:a16="http://schemas.microsoft.com/office/drawing/2014/main" id="{BFC85CD8-3289-9A4A-A9E7-1366A69D2FF1}"/>
              </a:ext>
            </a:extLst>
          </p:cNvPr>
          <p:cNvSpPr>
            <a:spLocks noGrp="1"/>
          </p:cNvSpPr>
          <p:nvPr>
            <p:ph type="body" sz="quarter" idx="14" hasCustomPrompt="1"/>
          </p:nvPr>
        </p:nvSpPr>
        <p:spPr>
          <a:xfrm>
            <a:off x="447066" y="309492"/>
            <a:ext cx="4957828" cy="4389830"/>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3530547" y="2061842"/>
            <a:ext cx="8139132" cy="950300"/>
          </a:xfrm>
          <a:prstGeom prst="rect">
            <a:avLst/>
          </a:prstGeom>
          <a:solidFill>
            <a:srgbClr val="8D5B9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1384839"/>
          </a:xfrm>
          <a:noFill/>
        </p:spPr>
        <p:txBody>
          <a:bodyPr>
            <a:normAutofit/>
          </a:bodyPr>
          <a:lstStyle>
            <a:lvl1pPr marL="0" indent="0" algn="l">
              <a:buNone/>
              <a:defRPr sz="3600" b="1">
                <a:solidFill>
                  <a:srgbClr val="8D5B98"/>
                </a:solidFill>
                <a:latin typeface="+mn-lt"/>
              </a:defRPr>
            </a:lvl1pPr>
          </a:lstStyle>
          <a:p>
            <a:pPr lvl="0"/>
            <a:r>
              <a:rPr lang="en-US" dirty="0"/>
              <a:t>TITLE</a:t>
            </a:r>
          </a:p>
        </p:txBody>
      </p:sp>
      <p:sp>
        <p:nvSpPr>
          <p:cNvPr id="55" name="Text Placeholder 25"/>
          <p:cNvSpPr>
            <a:spLocks noGrp="1"/>
          </p:cNvSpPr>
          <p:nvPr>
            <p:ph type="body" sz="quarter" idx="16" hasCustomPrompt="1"/>
          </p:nvPr>
        </p:nvSpPr>
        <p:spPr>
          <a:xfrm>
            <a:off x="3530547" y="2061842"/>
            <a:ext cx="7291784"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6" name="Rectangle 25">
            <a:extLst>
              <a:ext uri="{FF2B5EF4-FFF2-40B4-BE49-F238E27FC236}">
                <a16:creationId xmlns:a16="http://schemas.microsoft.com/office/drawing/2014/main" id="{FF5A11C8-FC85-3F4D-8EC9-3AE55DC5C17E}"/>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27" name="Picture 26">
            <a:extLst>
              <a:ext uri="{FF2B5EF4-FFF2-40B4-BE49-F238E27FC236}">
                <a16:creationId xmlns:a16="http://schemas.microsoft.com/office/drawing/2014/main" id="{E5CA41B4-BB8D-454A-94FA-0DE7559FFFF2}"/>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28" name="Straight Connector 27">
            <a:extLst>
              <a:ext uri="{FF2B5EF4-FFF2-40B4-BE49-F238E27FC236}">
                <a16:creationId xmlns:a16="http://schemas.microsoft.com/office/drawing/2014/main" id="{ACCFB690-6EBC-AF4A-B1CE-B241EB115543}"/>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D753F54-0DB2-E849-864F-12037BC6F38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 name="Picture 1">
            <a:extLst>
              <a:ext uri="{FF2B5EF4-FFF2-40B4-BE49-F238E27FC236}">
                <a16:creationId xmlns:a16="http://schemas.microsoft.com/office/drawing/2014/main" id="{3D8443A2-1886-5F47-B715-5B4160CC429E}"/>
              </a:ext>
            </a:extLst>
          </p:cNvPr>
          <p:cNvPicPr>
            <a:picLocks noChangeAspect="1"/>
          </p:cNvPicPr>
          <p:nvPr userDrawn="1"/>
        </p:nvPicPr>
        <p:blipFill>
          <a:blip r:embed="rId3"/>
          <a:stretch>
            <a:fillRect/>
          </a:stretch>
        </p:blipFill>
        <p:spPr>
          <a:xfrm rot="18299903">
            <a:off x="1098619" y="1851684"/>
            <a:ext cx="933450" cy="1004414"/>
          </a:xfrm>
          <a:prstGeom prst="rect">
            <a:avLst/>
          </a:prstGeom>
        </p:spPr>
      </p:pic>
      <p:sp>
        <p:nvSpPr>
          <p:cNvPr id="3" name="Oval 2">
            <a:extLst>
              <a:ext uri="{FF2B5EF4-FFF2-40B4-BE49-F238E27FC236}">
                <a16:creationId xmlns:a16="http://schemas.microsoft.com/office/drawing/2014/main" id="{37D7EC09-A18B-D94B-A3C4-D52B3CA98306}"/>
              </a:ext>
            </a:extLst>
          </p:cNvPr>
          <p:cNvSpPr/>
          <p:nvPr userDrawn="1"/>
        </p:nvSpPr>
        <p:spPr>
          <a:xfrm>
            <a:off x="1396563" y="1983442"/>
            <a:ext cx="1169894" cy="1169894"/>
          </a:xfrm>
          <a:prstGeom prst="ellipse">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4" name="Text Placeholder 25"/>
          <p:cNvSpPr>
            <a:spLocks noGrp="1"/>
          </p:cNvSpPr>
          <p:nvPr>
            <p:ph type="body" sz="quarter" idx="15" hasCustomPrompt="1"/>
          </p:nvPr>
        </p:nvSpPr>
        <p:spPr>
          <a:xfrm>
            <a:off x="1573306" y="2214680"/>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30" name="Rectangle 29">
            <a:extLst>
              <a:ext uri="{FF2B5EF4-FFF2-40B4-BE49-F238E27FC236}">
                <a16:creationId xmlns:a16="http://schemas.microsoft.com/office/drawing/2014/main" id="{95C3329D-256D-DA47-AB58-BA302FF0AF0C}"/>
              </a:ext>
            </a:extLst>
          </p:cNvPr>
          <p:cNvSpPr/>
          <p:nvPr userDrawn="1"/>
        </p:nvSpPr>
        <p:spPr>
          <a:xfrm>
            <a:off x="3543994" y="3460336"/>
            <a:ext cx="8139132" cy="950300"/>
          </a:xfrm>
          <a:prstGeom prst="rect">
            <a:avLst/>
          </a:prstGeom>
          <a:solidFill>
            <a:srgbClr val="0675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25">
            <a:extLst>
              <a:ext uri="{FF2B5EF4-FFF2-40B4-BE49-F238E27FC236}">
                <a16:creationId xmlns:a16="http://schemas.microsoft.com/office/drawing/2014/main" id="{7A3B195A-6064-AA4E-B6DD-9CF1476F3F33}"/>
              </a:ext>
            </a:extLst>
          </p:cNvPr>
          <p:cNvSpPr>
            <a:spLocks noGrp="1"/>
          </p:cNvSpPr>
          <p:nvPr>
            <p:ph type="body" sz="quarter" idx="17" hasCustomPrompt="1"/>
          </p:nvPr>
        </p:nvSpPr>
        <p:spPr>
          <a:xfrm>
            <a:off x="3543994" y="3460336"/>
            <a:ext cx="7291784"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32" name="Picture 31">
            <a:extLst>
              <a:ext uri="{FF2B5EF4-FFF2-40B4-BE49-F238E27FC236}">
                <a16:creationId xmlns:a16="http://schemas.microsoft.com/office/drawing/2014/main" id="{67401369-38F2-E34D-8B98-28581ED0B011}"/>
              </a:ext>
            </a:extLst>
          </p:cNvPr>
          <p:cNvPicPr>
            <a:picLocks noChangeAspect="1"/>
          </p:cNvPicPr>
          <p:nvPr userDrawn="1"/>
        </p:nvPicPr>
        <p:blipFill>
          <a:blip r:embed="rId3"/>
          <a:stretch>
            <a:fillRect/>
          </a:stretch>
        </p:blipFill>
        <p:spPr>
          <a:xfrm rot="18299903">
            <a:off x="1112066" y="3250178"/>
            <a:ext cx="933450" cy="1004414"/>
          </a:xfrm>
          <a:prstGeom prst="rect">
            <a:avLst/>
          </a:prstGeom>
        </p:spPr>
      </p:pic>
      <p:sp>
        <p:nvSpPr>
          <p:cNvPr id="33" name="Oval 32">
            <a:extLst>
              <a:ext uri="{FF2B5EF4-FFF2-40B4-BE49-F238E27FC236}">
                <a16:creationId xmlns:a16="http://schemas.microsoft.com/office/drawing/2014/main" id="{162D1FF3-6D32-A04F-8E17-7BA25B709709}"/>
              </a:ext>
            </a:extLst>
          </p:cNvPr>
          <p:cNvSpPr/>
          <p:nvPr userDrawn="1"/>
        </p:nvSpPr>
        <p:spPr>
          <a:xfrm>
            <a:off x="1410010" y="3381936"/>
            <a:ext cx="1169894" cy="1169894"/>
          </a:xfrm>
          <a:prstGeom prst="ellipse">
            <a:avLst/>
          </a:prstGeom>
          <a:solidFill>
            <a:srgbClr val="067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4" name="Text Placeholder 25">
            <a:extLst>
              <a:ext uri="{FF2B5EF4-FFF2-40B4-BE49-F238E27FC236}">
                <a16:creationId xmlns:a16="http://schemas.microsoft.com/office/drawing/2014/main" id="{B4CFE5A5-E559-BB40-8123-58565035922B}"/>
              </a:ext>
            </a:extLst>
          </p:cNvPr>
          <p:cNvSpPr>
            <a:spLocks noGrp="1"/>
          </p:cNvSpPr>
          <p:nvPr>
            <p:ph type="body" sz="quarter" idx="18" hasCustomPrompt="1"/>
          </p:nvPr>
        </p:nvSpPr>
        <p:spPr>
          <a:xfrm>
            <a:off x="1586753" y="3613174"/>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35" name="Rectangle 34">
            <a:extLst>
              <a:ext uri="{FF2B5EF4-FFF2-40B4-BE49-F238E27FC236}">
                <a16:creationId xmlns:a16="http://schemas.microsoft.com/office/drawing/2014/main" id="{271CBFE2-FFCE-FE44-9495-8BA176042583}"/>
              </a:ext>
            </a:extLst>
          </p:cNvPr>
          <p:cNvSpPr/>
          <p:nvPr userDrawn="1"/>
        </p:nvSpPr>
        <p:spPr>
          <a:xfrm>
            <a:off x="3557441" y="4872277"/>
            <a:ext cx="8139132" cy="950300"/>
          </a:xfrm>
          <a:prstGeom prst="rect">
            <a:avLst/>
          </a:prstGeom>
          <a:solidFill>
            <a:srgbClr val="F9A16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25">
            <a:extLst>
              <a:ext uri="{FF2B5EF4-FFF2-40B4-BE49-F238E27FC236}">
                <a16:creationId xmlns:a16="http://schemas.microsoft.com/office/drawing/2014/main" id="{7B7D6ABF-A700-7F44-B319-60A3EFAD100A}"/>
              </a:ext>
            </a:extLst>
          </p:cNvPr>
          <p:cNvSpPr>
            <a:spLocks noGrp="1"/>
          </p:cNvSpPr>
          <p:nvPr>
            <p:ph type="body" sz="quarter" idx="19" hasCustomPrompt="1"/>
          </p:nvPr>
        </p:nvSpPr>
        <p:spPr>
          <a:xfrm>
            <a:off x="3557441" y="4872277"/>
            <a:ext cx="7291784"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37" name="Picture 36">
            <a:extLst>
              <a:ext uri="{FF2B5EF4-FFF2-40B4-BE49-F238E27FC236}">
                <a16:creationId xmlns:a16="http://schemas.microsoft.com/office/drawing/2014/main" id="{ACB29A91-B7BB-9345-9DC8-4FC97AEAEFF5}"/>
              </a:ext>
            </a:extLst>
          </p:cNvPr>
          <p:cNvPicPr>
            <a:picLocks noChangeAspect="1"/>
          </p:cNvPicPr>
          <p:nvPr userDrawn="1"/>
        </p:nvPicPr>
        <p:blipFill>
          <a:blip r:embed="rId3"/>
          <a:stretch>
            <a:fillRect/>
          </a:stretch>
        </p:blipFill>
        <p:spPr>
          <a:xfrm rot="18299903">
            <a:off x="1125513" y="4662119"/>
            <a:ext cx="933450" cy="1004414"/>
          </a:xfrm>
          <a:prstGeom prst="rect">
            <a:avLst/>
          </a:prstGeom>
        </p:spPr>
      </p:pic>
      <p:sp>
        <p:nvSpPr>
          <p:cNvPr id="38" name="Oval 37">
            <a:extLst>
              <a:ext uri="{FF2B5EF4-FFF2-40B4-BE49-F238E27FC236}">
                <a16:creationId xmlns:a16="http://schemas.microsoft.com/office/drawing/2014/main" id="{E23FC8F7-AA5B-3149-B285-30F341B5FB52}"/>
              </a:ext>
            </a:extLst>
          </p:cNvPr>
          <p:cNvSpPr/>
          <p:nvPr userDrawn="1"/>
        </p:nvSpPr>
        <p:spPr>
          <a:xfrm>
            <a:off x="1423457" y="4793877"/>
            <a:ext cx="1169894" cy="1169894"/>
          </a:xfrm>
          <a:prstGeom prst="ellipse">
            <a:avLst/>
          </a:prstGeom>
          <a:solidFill>
            <a:srgbClr val="F9A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9" name="Text Placeholder 25">
            <a:extLst>
              <a:ext uri="{FF2B5EF4-FFF2-40B4-BE49-F238E27FC236}">
                <a16:creationId xmlns:a16="http://schemas.microsoft.com/office/drawing/2014/main" id="{B1435DFE-2114-054A-B0FC-A57DF4EC41B9}"/>
              </a:ext>
            </a:extLst>
          </p:cNvPr>
          <p:cNvSpPr>
            <a:spLocks noGrp="1"/>
          </p:cNvSpPr>
          <p:nvPr>
            <p:ph type="body" sz="quarter" idx="20" hasCustomPrompt="1"/>
          </p:nvPr>
        </p:nvSpPr>
        <p:spPr>
          <a:xfrm>
            <a:off x="1600200" y="5025115"/>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Tree>
    <p:extLst>
      <p:ext uri="{BB962C8B-B14F-4D97-AF65-F5344CB8AC3E}">
        <p14:creationId xmlns:p14="http://schemas.microsoft.com/office/powerpoint/2010/main" val="1529164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4 bullet poi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6DD84E-8EE2-C12E-60FC-21C6D935CFCF}"/>
              </a:ext>
            </a:extLst>
          </p:cNvPr>
          <p:cNvSpPr/>
          <p:nvPr userDrawn="1"/>
        </p:nvSpPr>
        <p:spPr>
          <a:xfrm>
            <a:off x="0" y="1"/>
            <a:ext cx="6028091" cy="6406916"/>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Rectangle 34">
            <a:extLst>
              <a:ext uri="{FF2B5EF4-FFF2-40B4-BE49-F238E27FC236}">
                <a16:creationId xmlns:a16="http://schemas.microsoft.com/office/drawing/2014/main" id="{271CBFE2-FFCE-FE44-9495-8BA176042583}"/>
              </a:ext>
            </a:extLst>
          </p:cNvPr>
          <p:cNvSpPr/>
          <p:nvPr userDrawn="1"/>
        </p:nvSpPr>
        <p:spPr>
          <a:xfrm>
            <a:off x="8265310" y="5129250"/>
            <a:ext cx="3404367" cy="950300"/>
          </a:xfrm>
          <a:prstGeom prst="rect">
            <a:avLst/>
          </a:prstGeom>
          <a:solidFill>
            <a:srgbClr val="7AB5E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B7882A9-44AD-E337-3645-CF022F98696C}"/>
              </a:ext>
            </a:extLst>
          </p:cNvPr>
          <p:cNvSpPr/>
          <p:nvPr userDrawn="1"/>
        </p:nvSpPr>
        <p:spPr>
          <a:xfrm>
            <a:off x="8265311" y="3759876"/>
            <a:ext cx="3404367" cy="950300"/>
          </a:xfrm>
          <a:prstGeom prst="rect">
            <a:avLst/>
          </a:prstGeom>
          <a:solidFill>
            <a:srgbClr val="F9A16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FB76C00-9DB4-3765-0B71-F97B2B604D47}"/>
              </a:ext>
            </a:extLst>
          </p:cNvPr>
          <p:cNvPicPr>
            <a:picLocks noChangeAspect="1"/>
          </p:cNvPicPr>
          <p:nvPr userDrawn="1"/>
        </p:nvPicPr>
        <p:blipFill>
          <a:blip r:embed="rId2"/>
          <a:stretch>
            <a:fillRect/>
          </a:stretch>
        </p:blipFill>
        <p:spPr>
          <a:xfrm rot="18299903">
            <a:off x="6179788" y="4868060"/>
            <a:ext cx="933450" cy="1004414"/>
          </a:xfrm>
          <a:prstGeom prst="rect">
            <a:avLst/>
          </a:prstGeom>
        </p:spPr>
      </p:pic>
      <p:sp>
        <p:nvSpPr>
          <p:cNvPr id="17" name="Rectangle 16"/>
          <p:cNvSpPr/>
          <p:nvPr userDrawn="1"/>
        </p:nvSpPr>
        <p:spPr>
          <a:xfrm>
            <a:off x="8278760" y="1161750"/>
            <a:ext cx="3390918" cy="950300"/>
          </a:xfrm>
          <a:prstGeom prst="rect">
            <a:avLst/>
          </a:prstGeom>
          <a:solidFill>
            <a:srgbClr val="8D5B9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3"/>
            <a:ext cx="5789781" cy="848718"/>
          </a:xfrm>
          <a:noFill/>
        </p:spPr>
        <p:txBody>
          <a:bodyPr>
            <a:normAutofit/>
          </a:bodyPr>
          <a:lstStyle>
            <a:lvl1pPr marL="0" indent="0" algn="l">
              <a:buNone/>
              <a:defRPr sz="3600" b="1">
                <a:solidFill>
                  <a:srgbClr val="8D5B98"/>
                </a:solidFill>
                <a:latin typeface="+mn-lt"/>
              </a:defRPr>
            </a:lvl1pPr>
          </a:lstStyle>
          <a:p>
            <a:pPr lvl="0"/>
            <a:r>
              <a:rPr lang="en-US" dirty="0"/>
              <a:t>TITLE</a:t>
            </a:r>
          </a:p>
        </p:txBody>
      </p:sp>
      <p:sp>
        <p:nvSpPr>
          <p:cNvPr id="55" name="Text Placeholder 25"/>
          <p:cNvSpPr>
            <a:spLocks noGrp="1"/>
          </p:cNvSpPr>
          <p:nvPr>
            <p:ph type="body" sz="quarter" idx="16" hasCustomPrompt="1"/>
          </p:nvPr>
        </p:nvSpPr>
        <p:spPr>
          <a:xfrm>
            <a:off x="8278759" y="1235315"/>
            <a:ext cx="2543570"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6" name="Rectangle 25">
            <a:extLst>
              <a:ext uri="{FF2B5EF4-FFF2-40B4-BE49-F238E27FC236}">
                <a16:creationId xmlns:a16="http://schemas.microsoft.com/office/drawing/2014/main" id="{FF5A11C8-FC85-3F4D-8EC9-3AE55DC5C17E}"/>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27" name="Picture 26">
            <a:extLst>
              <a:ext uri="{FF2B5EF4-FFF2-40B4-BE49-F238E27FC236}">
                <a16:creationId xmlns:a16="http://schemas.microsoft.com/office/drawing/2014/main" id="{E5CA41B4-BB8D-454A-94FA-0DE7559FFFF2}"/>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28" name="Straight Connector 27">
            <a:extLst>
              <a:ext uri="{FF2B5EF4-FFF2-40B4-BE49-F238E27FC236}">
                <a16:creationId xmlns:a16="http://schemas.microsoft.com/office/drawing/2014/main" id="{ACCFB690-6EBC-AF4A-B1CE-B241EB115543}"/>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D753F54-0DB2-E849-864F-12037BC6F38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 name="Picture 1">
            <a:extLst>
              <a:ext uri="{FF2B5EF4-FFF2-40B4-BE49-F238E27FC236}">
                <a16:creationId xmlns:a16="http://schemas.microsoft.com/office/drawing/2014/main" id="{3D8443A2-1886-5F47-B715-5B4160CC429E}"/>
              </a:ext>
            </a:extLst>
          </p:cNvPr>
          <p:cNvPicPr>
            <a:picLocks noChangeAspect="1"/>
          </p:cNvPicPr>
          <p:nvPr userDrawn="1"/>
        </p:nvPicPr>
        <p:blipFill>
          <a:blip r:embed="rId2"/>
          <a:stretch>
            <a:fillRect/>
          </a:stretch>
        </p:blipFill>
        <p:spPr>
          <a:xfrm rot="18299903">
            <a:off x="6190435" y="854347"/>
            <a:ext cx="933450" cy="1004414"/>
          </a:xfrm>
          <a:prstGeom prst="rect">
            <a:avLst/>
          </a:prstGeom>
        </p:spPr>
      </p:pic>
      <p:sp>
        <p:nvSpPr>
          <p:cNvPr id="3" name="Oval 2">
            <a:extLst>
              <a:ext uri="{FF2B5EF4-FFF2-40B4-BE49-F238E27FC236}">
                <a16:creationId xmlns:a16="http://schemas.microsoft.com/office/drawing/2014/main" id="{37D7EC09-A18B-D94B-A3C4-D52B3CA98306}"/>
              </a:ext>
            </a:extLst>
          </p:cNvPr>
          <p:cNvSpPr/>
          <p:nvPr userDrawn="1"/>
        </p:nvSpPr>
        <p:spPr>
          <a:xfrm>
            <a:off x="6389247" y="1025863"/>
            <a:ext cx="1169894" cy="1169894"/>
          </a:xfrm>
          <a:prstGeom prst="ellipse">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4" name="Text Placeholder 25"/>
          <p:cNvSpPr>
            <a:spLocks noGrp="1"/>
          </p:cNvSpPr>
          <p:nvPr>
            <p:ph type="body" sz="quarter" idx="15" hasCustomPrompt="1"/>
          </p:nvPr>
        </p:nvSpPr>
        <p:spPr>
          <a:xfrm>
            <a:off x="6552543" y="1226845"/>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30" name="Rectangle 29">
            <a:extLst>
              <a:ext uri="{FF2B5EF4-FFF2-40B4-BE49-F238E27FC236}">
                <a16:creationId xmlns:a16="http://schemas.microsoft.com/office/drawing/2014/main" id="{95C3329D-256D-DA47-AB58-BA302FF0AF0C}"/>
              </a:ext>
            </a:extLst>
          </p:cNvPr>
          <p:cNvSpPr/>
          <p:nvPr userDrawn="1"/>
        </p:nvSpPr>
        <p:spPr>
          <a:xfrm>
            <a:off x="8272036" y="2420228"/>
            <a:ext cx="3404366" cy="950300"/>
          </a:xfrm>
          <a:prstGeom prst="rect">
            <a:avLst/>
          </a:prstGeom>
          <a:solidFill>
            <a:srgbClr val="0675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25">
            <a:extLst>
              <a:ext uri="{FF2B5EF4-FFF2-40B4-BE49-F238E27FC236}">
                <a16:creationId xmlns:a16="http://schemas.microsoft.com/office/drawing/2014/main" id="{7A3B195A-6064-AA4E-B6DD-9CF1476F3F33}"/>
              </a:ext>
            </a:extLst>
          </p:cNvPr>
          <p:cNvSpPr>
            <a:spLocks noGrp="1"/>
          </p:cNvSpPr>
          <p:nvPr>
            <p:ph type="body" sz="quarter" idx="17" hasCustomPrompt="1"/>
          </p:nvPr>
        </p:nvSpPr>
        <p:spPr>
          <a:xfrm>
            <a:off x="8272036" y="2429791"/>
            <a:ext cx="2557017"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32" name="Picture 31">
            <a:extLst>
              <a:ext uri="{FF2B5EF4-FFF2-40B4-BE49-F238E27FC236}">
                <a16:creationId xmlns:a16="http://schemas.microsoft.com/office/drawing/2014/main" id="{67401369-38F2-E34D-8B98-28581ED0B011}"/>
              </a:ext>
            </a:extLst>
          </p:cNvPr>
          <p:cNvPicPr>
            <a:picLocks noChangeAspect="1"/>
          </p:cNvPicPr>
          <p:nvPr userDrawn="1"/>
        </p:nvPicPr>
        <p:blipFill>
          <a:blip r:embed="rId2"/>
          <a:stretch>
            <a:fillRect/>
          </a:stretch>
        </p:blipFill>
        <p:spPr>
          <a:xfrm rot="18299903">
            <a:off x="6190434" y="2160929"/>
            <a:ext cx="933450" cy="1004414"/>
          </a:xfrm>
          <a:prstGeom prst="rect">
            <a:avLst/>
          </a:prstGeom>
        </p:spPr>
      </p:pic>
      <p:sp>
        <p:nvSpPr>
          <p:cNvPr id="33" name="Oval 32">
            <a:extLst>
              <a:ext uri="{FF2B5EF4-FFF2-40B4-BE49-F238E27FC236}">
                <a16:creationId xmlns:a16="http://schemas.microsoft.com/office/drawing/2014/main" id="{162D1FF3-6D32-A04F-8E17-7BA25B709709}"/>
              </a:ext>
            </a:extLst>
          </p:cNvPr>
          <p:cNvSpPr/>
          <p:nvPr userDrawn="1"/>
        </p:nvSpPr>
        <p:spPr>
          <a:xfrm>
            <a:off x="6389247" y="2394101"/>
            <a:ext cx="1169894" cy="1169894"/>
          </a:xfrm>
          <a:prstGeom prst="ellipse">
            <a:avLst/>
          </a:prstGeom>
          <a:solidFill>
            <a:srgbClr val="067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4" name="Text Placeholder 25">
            <a:extLst>
              <a:ext uri="{FF2B5EF4-FFF2-40B4-BE49-F238E27FC236}">
                <a16:creationId xmlns:a16="http://schemas.microsoft.com/office/drawing/2014/main" id="{B4CFE5A5-E559-BB40-8123-58565035922B}"/>
              </a:ext>
            </a:extLst>
          </p:cNvPr>
          <p:cNvSpPr>
            <a:spLocks noGrp="1"/>
          </p:cNvSpPr>
          <p:nvPr>
            <p:ph type="body" sz="quarter" idx="18" hasCustomPrompt="1"/>
          </p:nvPr>
        </p:nvSpPr>
        <p:spPr>
          <a:xfrm>
            <a:off x="6565990" y="2625339"/>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36" name="Text Placeholder 25">
            <a:extLst>
              <a:ext uri="{FF2B5EF4-FFF2-40B4-BE49-F238E27FC236}">
                <a16:creationId xmlns:a16="http://schemas.microsoft.com/office/drawing/2014/main" id="{7B7D6ABF-A700-7F44-B319-60A3EFAD100A}"/>
              </a:ext>
            </a:extLst>
          </p:cNvPr>
          <p:cNvSpPr>
            <a:spLocks noGrp="1"/>
          </p:cNvSpPr>
          <p:nvPr>
            <p:ph type="body" sz="quarter" idx="19" hasCustomPrompt="1"/>
          </p:nvPr>
        </p:nvSpPr>
        <p:spPr>
          <a:xfrm>
            <a:off x="8265310" y="3818342"/>
            <a:ext cx="2557020"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37" name="Picture 36">
            <a:extLst>
              <a:ext uri="{FF2B5EF4-FFF2-40B4-BE49-F238E27FC236}">
                <a16:creationId xmlns:a16="http://schemas.microsoft.com/office/drawing/2014/main" id="{ACB29A91-B7BB-9345-9DC8-4FC97AEAEFF5}"/>
              </a:ext>
            </a:extLst>
          </p:cNvPr>
          <p:cNvPicPr>
            <a:picLocks noChangeAspect="1"/>
          </p:cNvPicPr>
          <p:nvPr userDrawn="1"/>
        </p:nvPicPr>
        <p:blipFill>
          <a:blip r:embed="rId2"/>
          <a:stretch>
            <a:fillRect/>
          </a:stretch>
        </p:blipFill>
        <p:spPr>
          <a:xfrm rot="18299903">
            <a:off x="6240450" y="3495596"/>
            <a:ext cx="933450" cy="1004414"/>
          </a:xfrm>
          <a:prstGeom prst="rect">
            <a:avLst/>
          </a:prstGeom>
        </p:spPr>
      </p:pic>
      <p:sp>
        <p:nvSpPr>
          <p:cNvPr id="38" name="Oval 37">
            <a:extLst>
              <a:ext uri="{FF2B5EF4-FFF2-40B4-BE49-F238E27FC236}">
                <a16:creationId xmlns:a16="http://schemas.microsoft.com/office/drawing/2014/main" id="{E23FC8F7-AA5B-3149-B285-30F341B5FB52}"/>
              </a:ext>
            </a:extLst>
          </p:cNvPr>
          <p:cNvSpPr/>
          <p:nvPr userDrawn="1"/>
        </p:nvSpPr>
        <p:spPr>
          <a:xfrm>
            <a:off x="6411114" y="5050463"/>
            <a:ext cx="1169894" cy="1169894"/>
          </a:xfrm>
          <a:prstGeom prst="ellipse">
            <a:avLst/>
          </a:prstGeom>
          <a:solidFill>
            <a:srgbClr val="7AB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9" name="Text Placeholder 25">
            <a:extLst>
              <a:ext uri="{FF2B5EF4-FFF2-40B4-BE49-F238E27FC236}">
                <a16:creationId xmlns:a16="http://schemas.microsoft.com/office/drawing/2014/main" id="{B1435DFE-2114-054A-B0FC-A57DF4EC41B9}"/>
              </a:ext>
            </a:extLst>
          </p:cNvPr>
          <p:cNvSpPr>
            <a:spLocks noGrp="1"/>
          </p:cNvSpPr>
          <p:nvPr>
            <p:ph type="body" sz="quarter" idx="20" hasCustomPrompt="1"/>
          </p:nvPr>
        </p:nvSpPr>
        <p:spPr>
          <a:xfrm>
            <a:off x="6552542" y="5238749"/>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23" name="Text Placeholder 25">
            <a:extLst>
              <a:ext uri="{FF2B5EF4-FFF2-40B4-BE49-F238E27FC236}">
                <a16:creationId xmlns:a16="http://schemas.microsoft.com/office/drawing/2014/main" id="{B605F751-26EC-7704-06DD-36995F69DC8F}"/>
              </a:ext>
            </a:extLst>
          </p:cNvPr>
          <p:cNvSpPr>
            <a:spLocks noGrp="1"/>
          </p:cNvSpPr>
          <p:nvPr>
            <p:ph type="body" sz="quarter" idx="21" hasCustomPrompt="1"/>
          </p:nvPr>
        </p:nvSpPr>
        <p:spPr>
          <a:xfrm>
            <a:off x="8280330" y="5221100"/>
            <a:ext cx="2557020" cy="950300"/>
          </a:xfrm>
          <a:noFill/>
        </p:spPr>
        <p:txBody>
          <a:bodyPr>
            <a:noAutofit/>
          </a:bodyPr>
          <a:lstStyle>
            <a:lvl1pPr marL="0" indent="0" algn="l">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25" name="Oval 24">
            <a:extLst>
              <a:ext uri="{FF2B5EF4-FFF2-40B4-BE49-F238E27FC236}">
                <a16:creationId xmlns:a16="http://schemas.microsoft.com/office/drawing/2014/main" id="{38EA0F53-E002-A440-FABC-A543D25ED5C2}"/>
              </a:ext>
            </a:extLst>
          </p:cNvPr>
          <p:cNvSpPr/>
          <p:nvPr userDrawn="1"/>
        </p:nvSpPr>
        <p:spPr>
          <a:xfrm>
            <a:off x="6411114" y="3650079"/>
            <a:ext cx="1169894" cy="1169894"/>
          </a:xfrm>
          <a:prstGeom prst="ellipse">
            <a:avLst/>
          </a:prstGeom>
          <a:solidFill>
            <a:srgbClr val="F9A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0" name="Text Placeholder 25">
            <a:extLst>
              <a:ext uri="{FF2B5EF4-FFF2-40B4-BE49-F238E27FC236}">
                <a16:creationId xmlns:a16="http://schemas.microsoft.com/office/drawing/2014/main" id="{3C90A4D2-5610-D4BD-8C41-FEB7F8A0F1F7}"/>
              </a:ext>
            </a:extLst>
          </p:cNvPr>
          <p:cNvSpPr>
            <a:spLocks noGrp="1"/>
          </p:cNvSpPr>
          <p:nvPr>
            <p:ph type="body" sz="quarter" idx="22" hasCustomPrompt="1"/>
          </p:nvPr>
        </p:nvSpPr>
        <p:spPr>
          <a:xfrm>
            <a:off x="6608007" y="3813140"/>
            <a:ext cx="833717" cy="770567"/>
          </a:xfrm>
        </p:spPr>
        <p:txBody>
          <a:bodyPr anchor="ctr">
            <a:noAutofit/>
          </a:bodyPr>
          <a:lstStyle>
            <a:lvl1pPr marL="0" indent="0" algn="ctr">
              <a:buNone/>
              <a:defRPr sz="40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Tree>
    <p:extLst>
      <p:ext uri="{BB962C8B-B14F-4D97-AF65-F5344CB8AC3E}">
        <p14:creationId xmlns:p14="http://schemas.microsoft.com/office/powerpoint/2010/main" val="3980829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0" name="Rectangle 9">
            <a:extLst>
              <a:ext uri="{FF2B5EF4-FFF2-40B4-BE49-F238E27FC236}">
                <a16:creationId xmlns:a16="http://schemas.microsoft.com/office/drawing/2014/main" id="{F788E446-E118-774D-AB19-C44130379EC7}"/>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9285A7D5-15B9-A345-A206-EA0575CEC6EE}"/>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2" name="Straight Connector 11">
            <a:extLst>
              <a:ext uri="{FF2B5EF4-FFF2-40B4-BE49-F238E27FC236}">
                <a16:creationId xmlns:a16="http://schemas.microsoft.com/office/drawing/2014/main" id="{AF4A7412-FA68-E246-AFC6-9FDC6D3AC4BF}"/>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C09FB67-04A3-F947-9F1F-295D6EA60953}"/>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3" name="Picture 2">
            <a:extLst>
              <a:ext uri="{FF2B5EF4-FFF2-40B4-BE49-F238E27FC236}">
                <a16:creationId xmlns:a16="http://schemas.microsoft.com/office/drawing/2014/main" id="{3F18ABFE-2C34-3F42-B56E-DB633831C8E9}"/>
              </a:ext>
            </a:extLst>
          </p:cNvPr>
          <p:cNvPicPr>
            <a:picLocks noChangeAspect="1"/>
          </p:cNvPicPr>
          <p:nvPr userDrawn="1"/>
        </p:nvPicPr>
        <p:blipFill>
          <a:blip r:embed="rId4"/>
          <a:stretch>
            <a:fillRect/>
          </a:stretch>
        </p:blipFill>
        <p:spPr>
          <a:xfrm>
            <a:off x="9487647" y="2266200"/>
            <a:ext cx="2719554" cy="2325600"/>
          </a:xfrm>
          <a:prstGeom prst="rect">
            <a:avLst/>
          </a:prstGeom>
        </p:spPr>
      </p:pic>
      <p:sp>
        <p:nvSpPr>
          <p:cNvPr id="17" name="Text Placeholder 23">
            <a:extLst>
              <a:ext uri="{FF2B5EF4-FFF2-40B4-BE49-F238E27FC236}">
                <a16:creationId xmlns:a16="http://schemas.microsoft.com/office/drawing/2014/main" id="{E80FF3BA-1540-F841-8174-8B00F6499291}"/>
              </a:ext>
            </a:extLst>
          </p:cNvPr>
          <p:cNvSpPr>
            <a:spLocks noGrp="1"/>
          </p:cNvSpPr>
          <p:nvPr>
            <p:ph type="body" sz="quarter" idx="13" hasCustomPrompt="1"/>
          </p:nvPr>
        </p:nvSpPr>
        <p:spPr>
          <a:xfrm>
            <a:off x="447066" y="309492"/>
            <a:ext cx="11222614" cy="1057553"/>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4236862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3642009"/>
          </a:xfrm>
        </p:spPr>
        <p:txBody>
          <a:bodyPr>
            <a:noAutofit/>
          </a:bodyPr>
          <a:lstStyle>
            <a:lvl1pPr marL="0" indent="0" algn="l">
              <a:buNone/>
              <a:defRPr sz="3000">
                <a:solidFill>
                  <a:srgbClr val="0675A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1" name="Rectangle 10">
            <a:extLst>
              <a:ext uri="{FF2B5EF4-FFF2-40B4-BE49-F238E27FC236}">
                <a16:creationId xmlns:a16="http://schemas.microsoft.com/office/drawing/2014/main" id="{0CF0BF99-CFCD-0F46-BBE0-A1C4C8D1732F}"/>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4" name="Picture 13">
            <a:extLst>
              <a:ext uri="{FF2B5EF4-FFF2-40B4-BE49-F238E27FC236}">
                <a16:creationId xmlns:a16="http://schemas.microsoft.com/office/drawing/2014/main" id="{CA9BF7F7-7DC0-4544-9CD8-7DE5D967D75D}"/>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5" name="Straight Connector 14">
            <a:extLst>
              <a:ext uri="{FF2B5EF4-FFF2-40B4-BE49-F238E27FC236}">
                <a16:creationId xmlns:a16="http://schemas.microsoft.com/office/drawing/2014/main" id="{F89E66D3-F47D-A74D-A0AD-DE3EBCE23F5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371B33F-07CA-164A-8B7A-C8F9CE27F8D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11222614" cy="914202"/>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1662949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6430300" y="740153"/>
            <a:ext cx="57617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072285" y="1223694"/>
            <a:ext cx="4119716"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3642009"/>
          </a:xfrm>
        </p:spPr>
        <p:txBody>
          <a:bodyPr>
            <a:noAutofit/>
          </a:bodyPr>
          <a:lstStyle>
            <a:lvl1pPr marL="0" indent="0" algn="l">
              <a:buNone/>
              <a:defRPr sz="3000">
                <a:solidFill>
                  <a:srgbClr val="0675A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1" name="Rectangle 10">
            <a:extLst>
              <a:ext uri="{FF2B5EF4-FFF2-40B4-BE49-F238E27FC236}">
                <a16:creationId xmlns:a16="http://schemas.microsoft.com/office/drawing/2014/main" id="{0CF0BF99-CFCD-0F46-BBE0-A1C4C8D1732F}"/>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4" name="Picture 13">
            <a:extLst>
              <a:ext uri="{FF2B5EF4-FFF2-40B4-BE49-F238E27FC236}">
                <a16:creationId xmlns:a16="http://schemas.microsoft.com/office/drawing/2014/main" id="{CA9BF7F7-7DC0-4544-9CD8-7DE5D967D75D}"/>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5" name="Straight Connector 14">
            <a:extLst>
              <a:ext uri="{FF2B5EF4-FFF2-40B4-BE49-F238E27FC236}">
                <a16:creationId xmlns:a16="http://schemas.microsoft.com/office/drawing/2014/main" id="{F89E66D3-F47D-A74D-A0AD-DE3EBCE23F5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371B33F-07CA-164A-8B7A-C8F9CE27F8D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11222614" cy="914202"/>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184586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rot="5400000">
            <a:off x="6169800" y="2883714"/>
            <a:ext cx="7394997" cy="4176728"/>
          </a:xfrm>
          <a:prstGeom prst="rect">
            <a:avLst/>
          </a:prstGeom>
        </p:spPr>
      </p:pic>
      <p:sp>
        <p:nvSpPr>
          <p:cNvPr id="10" name="Rectangle 9">
            <a:extLst>
              <a:ext uri="{FF2B5EF4-FFF2-40B4-BE49-F238E27FC236}">
                <a16:creationId xmlns:a16="http://schemas.microsoft.com/office/drawing/2014/main" id="{04CAB93D-F2F9-6A4E-B93B-AA4D39B82EC1}"/>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3" name="Picture 12">
            <a:extLst>
              <a:ext uri="{FF2B5EF4-FFF2-40B4-BE49-F238E27FC236}">
                <a16:creationId xmlns:a16="http://schemas.microsoft.com/office/drawing/2014/main" id="{9779D811-CADC-284B-BA68-F58DA79E9D90}"/>
              </a:ext>
            </a:extLst>
          </p:cNvPr>
          <p:cNvPicPr>
            <a:picLocks noChangeAspect="1"/>
          </p:cNvPicPr>
          <p:nvPr userDrawn="1"/>
        </p:nvPicPr>
        <p:blipFill>
          <a:blip r:embed="rId3"/>
          <a:stretch>
            <a:fillRect/>
          </a:stretch>
        </p:blipFill>
        <p:spPr>
          <a:xfrm>
            <a:off x="11392072" y="6406917"/>
            <a:ext cx="152963" cy="387090"/>
          </a:xfrm>
          <a:prstGeom prst="rect">
            <a:avLst/>
          </a:prstGeom>
        </p:spPr>
      </p:pic>
      <p:cxnSp>
        <p:nvCxnSpPr>
          <p:cNvPr id="14" name="Straight Connector 13">
            <a:extLst>
              <a:ext uri="{FF2B5EF4-FFF2-40B4-BE49-F238E27FC236}">
                <a16:creationId xmlns:a16="http://schemas.microsoft.com/office/drawing/2014/main" id="{EE6ED192-1BF0-D241-85AE-1AD3E6549CA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727FE09-AF5D-A342-B421-92940B34371B}"/>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2" name="Picture 1">
            <a:extLst>
              <a:ext uri="{FF2B5EF4-FFF2-40B4-BE49-F238E27FC236}">
                <a16:creationId xmlns:a16="http://schemas.microsoft.com/office/drawing/2014/main" id="{A97484F3-F520-C047-831B-70CB74C12FC2}"/>
              </a:ext>
            </a:extLst>
          </p:cNvPr>
          <p:cNvPicPr>
            <a:picLocks noChangeAspect="1"/>
          </p:cNvPicPr>
          <p:nvPr userDrawn="1"/>
        </p:nvPicPr>
        <p:blipFill>
          <a:blip r:embed="rId4"/>
          <a:stretch>
            <a:fillRect/>
          </a:stretch>
        </p:blipFill>
        <p:spPr>
          <a:xfrm>
            <a:off x="1" y="5761703"/>
            <a:ext cx="1528948" cy="1096296"/>
          </a:xfrm>
          <a:prstGeom prst="rect">
            <a:avLst/>
          </a:prstGeom>
        </p:spPr>
      </p:pic>
      <p:sp>
        <p:nvSpPr>
          <p:cNvPr id="16" name="Text Placeholder 23">
            <a:extLst>
              <a:ext uri="{FF2B5EF4-FFF2-40B4-BE49-F238E27FC236}">
                <a16:creationId xmlns:a16="http://schemas.microsoft.com/office/drawing/2014/main" id="{08AB1C73-2554-CE44-B3F5-0E39261EDA7B}"/>
              </a:ext>
            </a:extLst>
          </p:cNvPr>
          <p:cNvSpPr>
            <a:spLocks noGrp="1"/>
          </p:cNvSpPr>
          <p:nvPr>
            <p:ph type="body" sz="quarter" idx="19" hasCustomPrompt="1"/>
          </p:nvPr>
        </p:nvSpPr>
        <p:spPr>
          <a:xfrm>
            <a:off x="447066" y="309492"/>
            <a:ext cx="11222614" cy="965087"/>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1800444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5544273" y="0"/>
            <a:ext cx="6647726" cy="68580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6221353" y="1155882"/>
            <a:ext cx="2812464" cy="323455"/>
          </a:xfrm>
        </p:spPr>
        <p:txBody>
          <a:bodyPr anchor="t">
            <a:normAutofit/>
          </a:bodyPr>
          <a:lstStyle>
            <a:lvl1pPr marL="0" indent="0">
              <a:buNone/>
              <a:defRPr sz="1600">
                <a:solidFill>
                  <a:srgbClr val="0675AD"/>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6221353" y="1701813"/>
            <a:ext cx="2812464" cy="323455"/>
          </a:xfrm>
        </p:spPr>
        <p:txBody>
          <a:bodyPr anchor="t">
            <a:normAutofit/>
          </a:bodyPr>
          <a:lstStyle>
            <a:lvl1pPr marL="0" indent="0">
              <a:buNone/>
              <a:defRPr sz="1600">
                <a:solidFill>
                  <a:srgbClr val="0675AD"/>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6221353" y="2268752"/>
            <a:ext cx="2812464" cy="323455"/>
          </a:xfrm>
        </p:spPr>
        <p:txBody>
          <a:bodyPr anchor="t">
            <a:normAutofit/>
          </a:bodyPr>
          <a:lstStyle>
            <a:lvl1pPr marL="0" indent="0">
              <a:buNone/>
              <a:defRPr sz="1600">
                <a:solidFill>
                  <a:srgbClr val="0675AD"/>
                </a:solidFill>
              </a:defRPr>
            </a:lvl1pPr>
          </a:lstStyle>
          <a:p>
            <a:pPr lvl="0"/>
            <a:r>
              <a:rPr lang="en-US" dirty="0"/>
              <a:t>Text 1</a:t>
            </a:r>
          </a:p>
        </p:txBody>
      </p:sp>
      <p:pic>
        <p:nvPicPr>
          <p:cNvPr id="10" name="Picture 9">
            <a:extLst>
              <a:ext uri="{FF2B5EF4-FFF2-40B4-BE49-F238E27FC236}">
                <a16:creationId xmlns:a16="http://schemas.microsoft.com/office/drawing/2014/main" id="{F353FDFF-8009-F547-9313-A94F138AB523}"/>
              </a:ext>
            </a:extLst>
          </p:cNvPr>
          <p:cNvPicPr>
            <a:picLocks noChangeAspect="1"/>
          </p:cNvPicPr>
          <p:nvPr userDrawn="1"/>
        </p:nvPicPr>
        <p:blipFill>
          <a:blip r:embed="rId2"/>
          <a:srcRect/>
          <a:stretch/>
        </p:blipFill>
        <p:spPr>
          <a:xfrm>
            <a:off x="0" y="0"/>
            <a:ext cx="3699204" cy="2457422"/>
          </a:xfrm>
          <a:prstGeom prst="rect">
            <a:avLst/>
          </a:prstGeom>
        </p:spPr>
      </p:pic>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3"/>
          <a:stretch>
            <a:fillRect/>
          </a:stretch>
        </p:blipFill>
        <p:spPr>
          <a:xfrm>
            <a:off x="9063505" y="5761161"/>
            <a:ext cx="1840921" cy="411785"/>
          </a:xfrm>
          <a:prstGeom prst="rect">
            <a:avLst/>
          </a:prstGeom>
        </p:spPr>
      </p:pic>
      <p:sp>
        <p:nvSpPr>
          <p:cNvPr id="13" name="Text Placeholder 23">
            <a:extLst>
              <a:ext uri="{FF2B5EF4-FFF2-40B4-BE49-F238E27FC236}">
                <a16:creationId xmlns:a16="http://schemas.microsoft.com/office/drawing/2014/main" id="{02748C14-CCCA-334E-B307-BB13D4F83C0B}"/>
              </a:ext>
            </a:extLst>
          </p:cNvPr>
          <p:cNvSpPr>
            <a:spLocks noGrp="1"/>
          </p:cNvSpPr>
          <p:nvPr>
            <p:ph type="body" sz="quarter" idx="18" hasCustomPrompt="1"/>
          </p:nvPr>
        </p:nvSpPr>
        <p:spPr>
          <a:xfrm>
            <a:off x="428263" y="4998225"/>
            <a:ext cx="4642930" cy="697353"/>
          </a:xfrm>
        </p:spPr>
        <p:txBody>
          <a:bodyPr>
            <a:noAutofit/>
          </a:bodyPr>
          <a:lstStyle>
            <a:lvl1pPr marL="0" indent="0" algn="l">
              <a:buNone/>
              <a:defRPr sz="5400" b="1" baseline="0">
                <a:solidFill>
                  <a:srgbClr val="8D5B98"/>
                </a:solidFill>
                <a:latin typeface="+mn-lt"/>
              </a:defRPr>
            </a:lvl1pPr>
          </a:lstStyle>
          <a:p>
            <a:pPr lvl="0"/>
            <a:r>
              <a:rPr lang="en-US" dirty="0"/>
              <a:t>Thank You</a:t>
            </a:r>
          </a:p>
        </p:txBody>
      </p:sp>
      <p:sp>
        <p:nvSpPr>
          <p:cNvPr id="14" name="Text Placeholder 23">
            <a:extLst>
              <a:ext uri="{FF2B5EF4-FFF2-40B4-BE49-F238E27FC236}">
                <a16:creationId xmlns:a16="http://schemas.microsoft.com/office/drawing/2014/main" id="{B26830F4-09E1-E34D-8894-84D33E94EECE}"/>
              </a:ext>
            </a:extLst>
          </p:cNvPr>
          <p:cNvSpPr>
            <a:spLocks noGrp="1"/>
          </p:cNvSpPr>
          <p:nvPr>
            <p:ph type="body" sz="quarter" idx="19" hasCustomPrompt="1"/>
          </p:nvPr>
        </p:nvSpPr>
        <p:spPr>
          <a:xfrm>
            <a:off x="428263" y="5726857"/>
            <a:ext cx="4642930" cy="697353"/>
          </a:xfrm>
        </p:spPr>
        <p:txBody>
          <a:bodyPr>
            <a:normAutofit/>
          </a:bodyPr>
          <a:lstStyle>
            <a:lvl1pPr marL="0" indent="0" algn="l">
              <a:buNone/>
              <a:defRPr sz="3600" i="1">
                <a:solidFill>
                  <a:srgbClr val="0675AD"/>
                </a:solidFill>
                <a:latin typeface="+mn-lt"/>
              </a:defRPr>
            </a:lvl1pPr>
          </a:lstStyle>
          <a:p>
            <a:pPr lvl="0"/>
            <a:r>
              <a:rPr lang="en-US" dirty="0"/>
              <a:t>Any Questions?</a:t>
            </a:r>
          </a:p>
        </p:txBody>
      </p:sp>
      <p:pic>
        <p:nvPicPr>
          <p:cNvPr id="2" name="Picture 1">
            <a:extLst>
              <a:ext uri="{FF2B5EF4-FFF2-40B4-BE49-F238E27FC236}">
                <a16:creationId xmlns:a16="http://schemas.microsoft.com/office/drawing/2014/main" id="{6389045F-A720-BA40-8837-7037E6E87E52}"/>
              </a:ext>
            </a:extLst>
          </p:cNvPr>
          <p:cNvPicPr>
            <a:picLocks noChangeAspect="1"/>
          </p:cNvPicPr>
          <p:nvPr userDrawn="1"/>
        </p:nvPicPr>
        <p:blipFill>
          <a:blip r:embed="rId4"/>
          <a:stretch>
            <a:fillRect/>
          </a:stretch>
        </p:blipFill>
        <p:spPr>
          <a:xfrm>
            <a:off x="11453894" y="5695577"/>
            <a:ext cx="188637" cy="477369"/>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ig Laptop">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FC3F552-799F-368A-EB57-59E4D62D25C1}"/>
              </a:ext>
            </a:extLst>
          </p:cNvPr>
          <p:cNvPicPr>
            <a:picLocks noChangeAspect="1"/>
          </p:cNvPicPr>
          <p:nvPr userDrawn="1"/>
        </p:nvPicPr>
        <p:blipFill>
          <a:blip r:embed="rId2"/>
          <a:stretch>
            <a:fillRect/>
          </a:stretch>
        </p:blipFill>
        <p:spPr>
          <a:xfrm rot="10800000">
            <a:off x="0" y="3981233"/>
            <a:ext cx="2719554" cy="2325600"/>
          </a:xfrm>
          <a:prstGeom prst="rect">
            <a:avLst/>
          </a:prstGeom>
        </p:spPr>
      </p:pic>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387" t="10823" r="49050" b="5574"/>
          <a:stretch/>
        </p:blipFill>
        <p:spPr>
          <a:xfrm>
            <a:off x="5427977" y="740153"/>
            <a:ext cx="6764023"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7372351" y="1223694"/>
            <a:ext cx="4819650"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3642009"/>
          </a:xfrm>
        </p:spPr>
        <p:txBody>
          <a:bodyPr>
            <a:noAutofit/>
          </a:bodyPr>
          <a:lstStyle>
            <a:lvl1pPr marL="0" indent="0" algn="l">
              <a:buNone/>
              <a:defRPr sz="3000">
                <a:solidFill>
                  <a:srgbClr val="0675A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1" name="Rectangle 10">
            <a:extLst>
              <a:ext uri="{FF2B5EF4-FFF2-40B4-BE49-F238E27FC236}">
                <a16:creationId xmlns:a16="http://schemas.microsoft.com/office/drawing/2014/main" id="{0CF0BF99-CFCD-0F46-BBE0-A1C4C8D1732F}"/>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4" name="Picture 13">
            <a:extLst>
              <a:ext uri="{FF2B5EF4-FFF2-40B4-BE49-F238E27FC236}">
                <a16:creationId xmlns:a16="http://schemas.microsoft.com/office/drawing/2014/main" id="{CA9BF7F7-7DC0-4544-9CD8-7DE5D967D75D}"/>
              </a:ext>
            </a:extLst>
          </p:cNvPr>
          <p:cNvPicPr>
            <a:picLocks noChangeAspect="1"/>
          </p:cNvPicPr>
          <p:nvPr userDrawn="1"/>
        </p:nvPicPr>
        <p:blipFill>
          <a:blip r:embed="rId4"/>
          <a:stretch>
            <a:fillRect/>
          </a:stretch>
        </p:blipFill>
        <p:spPr>
          <a:xfrm>
            <a:off x="11392072" y="6406917"/>
            <a:ext cx="152963" cy="387090"/>
          </a:xfrm>
          <a:prstGeom prst="rect">
            <a:avLst/>
          </a:prstGeom>
        </p:spPr>
      </p:pic>
      <p:cxnSp>
        <p:nvCxnSpPr>
          <p:cNvPr id="15" name="Straight Connector 14">
            <a:extLst>
              <a:ext uri="{FF2B5EF4-FFF2-40B4-BE49-F238E27FC236}">
                <a16:creationId xmlns:a16="http://schemas.microsoft.com/office/drawing/2014/main" id="{F89E66D3-F47D-A74D-A0AD-DE3EBCE23F52}"/>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371B33F-07CA-164A-8B7A-C8F9CE27F8D6}"/>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11222614" cy="914202"/>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3840024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D09352-FE04-874F-A87F-A04D70A36ECA}"/>
              </a:ext>
            </a:extLst>
          </p:cNvPr>
          <p:cNvSpPr/>
          <p:nvPr userDrawn="1"/>
        </p:nvSpPr>
        <p:spPr>
          <a:xfrm>
            <a:off x="5544273" y="0"/>
            <a:ext cx="6647726" cy="6858000"/>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428263" y="4998225"/>
            <a:ext cx="4642930" cy="697353"/>
          </a:xfrm>
        </p:spPr>
        <p:txBody>
          <a:bodyPr>
            <a:noAutofit/>
          </a:bodyPr>
          <a:lstStyle>
            <a:lvl1pPr marL="0" indent="0" algn="l">
              <a:buNone/>
              <a:defRPr sz="5400" b="1" baseline="0">
                <a:solidFill>
                  <a:srgbClr val="8D5B98"/>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428263" y="5726857"/>
            <a:ext cx="4642930" cy="697353"/>
          </a:xfrm>
        </p:spPr>
        <p:txBody>
          <a:bodyPr>
            <a:normAutofit/>
          </a:bodyPr>
          <a:lstStyle>
            <a:lvl1pPr marL="0" indent="0" algn="l">
              <a:buNone/>
              <a:defRPr sz="3600">
                <a:solidFill>
                  <a:srgbClr val="0675AD"/>
                </a:solidFill>
                <a:latin typeface="+mn-lt"/>
              </a:defRPr>
            </a:lvl1pPr>
          </a:lstStyle>
          <a:p>
            <a:pPr lvl="0"/>
            <a:r>
              <a:rPr lang="en-US" dirty="0"/>
              <a:t>Sub-Heading</a:t>
            </a:r>
          </a:p>
        </p:txBody>
      </p:sp>
      <p:pic>
        <p:nvPicPr>
          <p:cNvPr id="3" name="Picture 2">
            <a:extLst>
              <a:ext uri="{FF2B5EF4-FFF2-40B4-BE49-F238E27FC236}">
                <a16:creationId xmlns:a16="http://schemas.microsoft.com/office/drawing/2014/main" id="{D9F052E0-18CA-3C4C-8E5E-1F470BDB1121}"/>
              </a:ext>
            </a:extLst>
          </p:cNvPr>
          <p:cNvPicPr>
            <a:picLocks noChangeAspect="1"/>
          </p:cNvPicPr>
          <p:nvPr userDrawn="1"/>
        </p:nvPicPr>
        <p:blipFill>
          <a:blip r:embed="rId2"/>
          <a:srcRect/>
          <a:stretch/>
        </p:blipFill>
        <p:spPr>
          <a:xfrm>
            <a:off x="0" y="0"/>
            <a:ext cx="3699204" cy="2457422"/>
          </a:xfrm>
          <a:prstGeom prst="rect">
            <a:avLst/>
          </a:prstGeom>
        </p:spPr>
      </p:pic>
      <p:pic>
        <p:nvPicPr>
          <p:cNvPr id="2" name="Picture 1">
            <a:extLst>
              <a:ext uri="{FF2B5EF4-FFF2-40B4-BE49-F238E27FC236}">
                <a16:creationId xmlns:a16="http://schemas.microsoft.com/office/drawing/2014/main" id="{D440D5B1-3A8C-7144-85FD-5C371ADEE80B}"/>
              </a:ext>
            </a:extLst>
          </p:cNvPr>
          <p:cNvPicPr>
            <a:picLocks noChangeAspect="1"/>
          </p:cNvPicPr>
          <p:nvPr userDrawn="1"/>
        </p:nvPicPr>
        <p:blipFill>
          <a:blip r:embed="rId3"/>
          <a:stretch>
            <a:fillRect/>
          </a:stretch>
        </p:blipFill>
        <p:spPr>
          <a:xfrm>
            <a:off x="9922816" y="5966387"/>
            <a:ext cx="1840921" cy="411785"/>
          </a:xfrm>
          <a:prstGeom prst="rect">
            <a:avLst/>
          </a:prstGeom>
        </p:spPr>
      </p:pic>
      <p:pic>
        <p:nvPicPr>
          <p:cNvPr id="5" name="Picture 4">
            <a:extLst>
              <a:ext uri="{FF2B5EF4-FFF2-40B4-BE49-F238E27FC236}">
                <a16:creationId xmlns:a16="http://schemas.microsoft.com/office/drawing/2014/main" id="{0EBF5FB9-B95A-F14D-8111-8A6A108DCE81}"/>
              </a:ext>
            </a:extLst>
          </p:cNvPr>
          <p:cNvPicPr>
            <a:picLocks noChangeAspect="1"/>
          </p:cNvPicPr>
          <p:nvPr userDrawn="1"/>
        </p:nvPicPr>
        <p:blipFill>
          <a:blip r:embed="rId4"/>
          <a:srcRect/>
          <a:stretch/>
        </p:blipFill>
        <p:spPr>
          <a:xfrm>
            <a:off x="3168596" y="307620"/>
            <a:ext cx="8939513" cy="505513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E401A6-8CBB-7347-AE68-CF40E8E271A9}"/>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4" name="Picture 3">
            <a:extLst>
              <a:ext uri="{FF2B5EF4-FFF2-40B4-BE49-F238E27FC236}">
                <a16:creationId xmlns:a16="http://schemas.microsoft.com/office/drawing/2014/main" id="{442EA92D-015D-2942-B7A3-AB073D593163}"/>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6" name="Straight Connector 5">
            <a:extLst>
              <a:ext uri="{FF2B5EF4-FFF2-40B4-BE49-F238E27FC236}">
                <a16:creationId xmlns:a16="http://schemas.microsoft.com/office/drawing/2014/main" id="{DD25099F-7AB0-4042-8921-59D5711CB421}"/>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F5E91B6-3403-7E40-919D-CCD57C73FD45}"/>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9" name="Text Placeholder 25">
            <a:extLst>
              <a:ext uri="{FF2B5EF4-FFF2-40B4-BE49-F238E27FC236}">
                <a16:creationId xmlns:a16="http://schemas.microsoft.com/office/drawing/2014/main" id="{DE1DBA07-AE71-4D42-8641-CB6451CD8773}"/>
              </a:ext>
            </a:extLst>
          </p:cNvPr>
          <p:cNvSpPr>
            <a:spLocks noGrp="1"/>
          </p:cNvSpPr>
          <p:nvPr>
            <p:ph type="body" sz="quarter" idx="16" hasCustomPrompt="1"/>
          </p:nvPr>
        </p:nvSpPr>
        <p:spPr>
          <a:xfrm>
            <a:off x="447065" y="2067342"/>
            <a:ext cx="11102510"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1" name="Text Placeholder 23">
            <a:extLst>
              <a:ext uri="{FF2B5EF4-FFF2-40B4-BE49-F238E27FC236}">
                <a16:creationId xmlns:a16="http://schemas.microsoft.com/office/drawing/2014/main" id="{D5F533DB-D984-6540-A285-55FAE447A3A6}"/>
              </a:ext>
            </a:extLst>
          </p:cNvPr>
          <p:cNvSpPr>
            <a:spLocks noGrp="1"/>
          </p:cNvSpPr>
          <p:nvPr>
            <p:ph type="body" sz="quarter" idx="18" hasCustomPrompt="1"/>
          </p:nvPr>
        </p:nvSpPr>
        <p:spPr>
          <a:xfrm>
            <a:off x="447065" y="309491"/>
            <a:ext cx="11097969" cy="772057"/>
          </a:xfrm>
          <a:noFill/>
        </p:spPr>
        <p:txBody>
          <a:bodyPr>
            <a:normAutofit/>
          </a:bodyPr>
          <a:lstStyle>
            <a:lvl1pPr marL="0" indent="0" algn="l">
              <a:buNone/>
              <a:defRPr sz="3600" b="1">
                <a:solidFill>
                  <a:srgbClr val="8D5B98"/>
                </a:solidFill>
                <a:latin typeface="+mn-lt"/>
              </a:defRPr>
            </a:lvl1pPr>
          </a:lstStyle>
          <a:p>
            <a:pPr lvl="0"/>
            <a:r>
              <a:rPr lang="en-US" dirty="0"/>
              <a:t>TITLE</a:t>
            </a:r>
          </a:p>
        </p:txBody>
      </p:sp>
      <p:pic>
        <p:nvPicPr>
          <p:cNvPr id="12" name="Picture 11">
            <a:extLst>
              <a:ext uri="{FF2B5EF4-FFF2-40B4-BE49-F238E27FC236}">
                <a16:creationId xmlns:a16="http://schemas.microsoft.com/office/drawing/2014/main" id="{291D2253-3D13-6D2D-6606-22642C087B0F}"/>
              </a:ext>
            </a:extLst>
          </p:cNvPr>
          <p:cNvPicPr>
            <a:picLocks noChangeAspect="1"/>
          </p:cNvPicPr>
          <p:nvPr userDrawn="1"/>
        </p:nvPicPr>
        <p:blipFill>
          <a:blip r:embed="rId3"/>
          <a:stretch>
            <a:fillRect/>
          </a:stretch>
        </p:blipFill>
        <p:spPr>
          <a:xfrm>
            <a:off x="10693837" y="90186"/>
            <a:ext cx="1077615" cy="1433814"/>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159A3D-32AD-A943-B9C2-32D47AD26125}"/>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59A89641-21ED-9F47-A130-650ABF0712F8}"/>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2" name="Straight Connector 11">
            <a:extLst>
              <a:ext uri="{FF2B5EF4-FFF2-40B4-BE49-F238E27FC236}">
                <a16:creationId xmlns:a16="http://schemas.microsoft.com/office/drawing/2014/main" id="{2C75F316-164B-DB4E-B698-15F45B2962F6}"/>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6767266-3D72-094F-8416-5A6EC4C08C5F}"/>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9" name="Text Placeholder 25">
            <a:extLst>
              <a:ext uri="{FF2B5EF4-FFF2-40B4-BE49-F238E27FC236}">
                <a16:creationId xmlns:a16="http://schemas.microsoft.com/office/drawing/2014/main" id="{8E4DB493-497A-8248-9FDE-F55F2F4D0DC8}"/>
              </a:ext>
            </a:extLst>
          </p:cNvPr>
          <p:cNvSpPr>
            <a:spLocks noGrp="1"/>
          </p:cNvSpPr>
          <p:nvPr>
            <p:ph type="body" sz="quarter" idx="16" hasCustomPrompt="1"/>
          </p:nvPr>
        </p:nvSpPr>
        <p:spPr>
          <a:xfrm>
            <a:off x="447065" y="1587992"/>
            <a:ext cx="11102510" cy="4517366"/>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CC257068-6BBA-4E4C-B610-5F2FD98BBECF}"/>
              </a:ext>
            </a:extLst>
          </p:cNvPr>
          <p:cNvSpPr>
            <a:spLocks noGrp="1"/>
          </p:cNvSpPr>
          <p:nvPr>
            <p:ph type="body" sz="quarter" idx="18" hasCustomPrompt="1"/>
          </p:nvPr>
        </p:nvSpPr>
        <p:spPr>
          <a:xfrm>
            <a:off x="447065" y="309491"/>
            <a:ext cx="11097969" cy="772057"/>
          </a:xfrm>
          <a:noFill/>
        </p:spPr>
        <p:txBody>
          <a:bodyPr>
            <a:normAutofit/>
          </a:bodyPr>
          <a:lstStyle>
            <a:lvl1pPr marL="0" indent="0" algn="l">
              <a:buNone/>
              <a:defRPr sz="3600" b="1">
                <a:solidFill>
                  <a:srgbClr val="0675AD"/>
                </a:solidFill>
                <a:latin typeface="+mn-lt"/>
              </a:defRPr>
            </a:lvl1pPr>
          </a:lstStyle>
          <a:p>
            <a:pPr lvl="0"/>
            <a:r>
              <a:rPr lang="en-US" dirty="0"/>
              <a:t>TITLE</a:t>
            </a:r>
          </a:p>
        </p:txBody>
      </p:sp>
      <p:pic>
        <p:nvPicPr>
          <p:cNvPr id="15" name="Picture 14">
            <a:extLst>
              <a:ext uri="{FF2B5EF4-FFF2-40B4-BE49-F238E27FC236}">
                <a16:creationId xmlns:a16="http://schemas.microsoft.com/office/drawing/2014/main" id="{FE75D628-1F12-824E-D844-A4EBC965AC7E}"/>
              </a:ext>
            </a:extLst>
          </p:cNvPr>
          <p:cNvPicPr>
            <a:picLocks noChangeAspect="1"/>
          </p:cNvPicPr>
          <p:nvPr userDrawn="1"/>
        </p:nvPicPr>
        <p:blipFill>
          <a:blip r:embed="rId3"/>
          <a:stretch>
            <a:fillRect/>
          </a:stretch>
        </p:blipFill>
        <p:spPr>
          <a:xfrm>
            <a:off x="10693837" y="90186"/>
            <a:ext cx="1077615" cy="1433814"/>
          </a:xfrm>
          <a:prstGeom prst="rect">
            <a:avLst/>
          </a:prstGeom>
        </p:spPr>
      </p:pic>
    </p:spTree>
    <p:extLst>
      <p:ext uri="{BB962C8B-B14F-4D97-AF65-F5344CB8AC3E}">
        <p14:creationId xmlns:p14="http://schemas.microsoft.com/office/powerpoint/2010/main" val="30991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447065" y="1445342"/>
            <a:ext cx="11102510" cy="4660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0" name="Rectangle 9">
            <a:extLst>
              <a:ext uri="{FF2B5EF4-FFF2-40B4-BE49-F238E27FC236}">
                <a16:creationId xmlns:a16="http://schemas.microsoft.com/office/drawing/2014/main" id="{E7757506-312E-3B4F-B8E9-79DB3312C5D9}"/>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93F0C59B-B99B-2D4F-A1EE-6991B907E5AB}"/>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2" name="Straight Connector 11">
            <a:extLst>
              <a:ext uri="{FF2B5EF4-FFF2-40B4-BE49-F238E27FC236}">
                <a16:creationId xmlns:a16="http://schemas.microsoft.com/office/drawing/2014/main" id="{241CA349-CF18-F347-84DC-CB04E29ECEE1}"/>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5D0A5F3-7F8C-5743-88BD-EEA50ECCC7AB}"/>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pic>
        <p:nvPicPr>
          <p:cNvPr id="14" name="Picture 13">
            <a:extLst>
              <a:ext uri="{FF2B5EF4-FFF2-40B4-BE49-F238E27FC236}">
                <a16:creationId xmlns:a16="http://schemas.microsoft.com/office/drawing/2014/main" id="{AA00CE89-737E-CC4D-91F2-EE84C18ADBC2}"/>
              </a:ext>
            </a:extLst>
          </p:cNvPr>
          <p:cNvPicPr>
            <a:picLocks noChangeAspect="1"/>
          </p:cNvPicPr>
          <p:nvPr userDrawn="1"/>
        </p:nvPicPr>
        <p:blipFill>
          <a:blip r:embed="rId3"/>
          <a:stretch>
            <a:fillRect/>
          </a:stretch>
        </p:blipFill>
        <p:spPr>
          <a:xfrm>
            <a:off x="10693837" y="90186"/>
            <a:ext cx="1077615" cy="1433814"/>
          </a:xfrm>
          <a:prstGeom prst="rect">
            <a:avLst/>
          </a:prstGeom>
        </p:spPr>
      </p:pic>
      <p:sp>
        <p:nvSpPr>
          <p:cNvPr id="9" name="Text Placeholder 23">
            <a:extLst>
              <a:ext uri="{FF2B5EF4-FFF2-40B4-BE49-F238E27FC236}">
                <a16:creationId xmlns:a16="http://schemas.microsoft.com/office/drawing/2014/main" id="{830227FD-D232-1F47-B9E7-1D674ACEDC52}"/>
              </a:ext>
            </a:extLst>
          </p:cNvPr>
          <p:cNvSpPr>
            <a:spLocks noGrp="1"/>
          </p:cNvSpPr>
          <p:nvPr>
            <p:ph type="body" sz="quarter" idx="18" hasCustomPrompt="1"/>
          </p:nvPr>
        </p:nvSpPr>
        <p:spPr>
          <a:xfrm>
            <a:off x="447065" y="309492"/>
            <a:ext cx="11097969" cy="713064"/>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49214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4C07F5-DAE3-874F-A9F9-D6B1381CBCE5}"/>
              </a:ext>
            </a:extLst>
          </p:cNvPr>
          <p:cNvSpPr/>
          <p:nvPr userDrawn="1"/>
        </p:nvSpPr>
        <p:spPr>
          <a:xfrm>
            <a:off x="6420970" y="-1"/>
            <a:ext cx="5771030" cy="6857999"/>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6420970" y="717755"/>
            <a:ext cx="5771030" cy="5196308"/>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4" name="Rectangle 13">
            <a:extLst>
              <a:ext uri="{FF2B5EF4-FFF2-40B4-BE49-F238E27FC236}">
                <a16:creationId xmlns:a16="http://schemas.microsoft.com/office/drawing/2014/main" id="{6A96AA36-A2F8-844C-B5E2-A9E204FC6662}"/>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7D70F97E-D317-914F-84EB-327CD19FA696}"/>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4FE5F3EE-4A5B-2C4E-8EC5-938A0C9749FA}"/>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CA9E74C-AD6D-4044-89EF-14AAD09FD4F5}"/>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1" name="Text Placeholder 25">
            <a:extLst>
              <a:ext uri="{FF2B5EF4-FFF2-40B4-BE49-F238E27FC236}">
                <a16:creationId xmlns:a16="http://schemas.microsoft.com/office/drawing/2014/main" id="{79B275A0-5264-7043-8FE1-391CF5C5EFF1}"/>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16DEE8FA-F484-3E4E-A518-F7D1542AF214}"/>
              </a:ext>
            </a:extLst>
          </p:cNvPr>
          <p:cNvSpPr>
            <a:spLocks noGrp="1"/>
          </p:cNvSpPr>
          <p:nvPr>
            <p:ph type="body" sz="quarter" idx="18" hasCustomPrompt="1"/>
          </p:nvPr>
        </p:nvSpPr>
        <p:spPr>
          <a:xfrm>
            <a:off x="447066" y="309491"/>
            <a:ext cx="5648934" cy="1919715"/>
          </a:xfrm>
          <a:noFill/>
        </p:spPr>
        <p:txBody>
          <a:bodyPr>
            <a:normAutofit/>
          </a:bodyPr>
          <a:lstStyle>
            <a:lvl1pPr marL="0" indent="0" algn="l">
              <a:buNone/>
              <a:defRPr sz="3600" b="1">
                <a:solidFill>
                  <a:srgbClr val="8D5B98"/>
                </a:solidFill>
                <a:latin typeface="+mn-lt"/>
              </a:defRPr>
            </a:lvl1pPr>
          </a:lstStyle>
          <a:p>
            <a:pPr lvl="0"/>
            <a:r>
              <a:rPr lang="en-US" dirty="0"/>
              <a:t>TITLE</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76FFB81-661F-934A-8674-C69A828E7C9E}"/>
              </a:ext>
            </a:extLst>
          </p:cNvPr>
          <p:cNvSpPr/>
          <p:nvPr userDrawn="1"/>
        </p:nvSpPr>
        <p:spPr>
          <a:xfrm>
            <a:off x="6420970" y="-1"/>
            <a:ext cx="5771030" cy="6857999"/>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14" name="Rectangle 13">
            <a:extLst>
              <a:ext uri="{FF2B5EF4-FFF2-40B4-BE49-F238E27FC236}">
                <a16:creationId xmlns:a16="http://schemas.microsoft.com/office/drawing/2014/main" id="{7AD2B8EC-C4D4-AC46-9E08-AC7F87E6E6B5}"/>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67588149-6299-234C-ABB1-D11A4879F064}"/>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0CF1D849-1BF8-2F45-80F0-390389FC6DCC}"/>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95E4BEE-8D91-5A4C-8D40-41C78C8BB23B}"/>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Picture Placeholder 15">
            <a:extLst>
              <a:ext uri="{FF2B5EF4-FFF2-40B4-BE49-F238E27FC236}">
                <a16:creationId xmlns:a16="http://schemas.microsoft.com/office/drawing/2014/main" id="{5D603DE8-405A-9D46-A2CD-2C7F351A06C1}"/>
              </a:ext>
            </a:extLst>
          </p:cNvPr>
          <p:cNvSpPr>
            <a:spLocks noGrp="1"/>
          </p:cNvSpPr>
          <p:nvPr>
            <p:ph type="pic" sz="quarter" idx="17"/>
          </p:nvPr>
        </p:nvSpPr>
        <p:spPr>
          <a:xfrm>
            <a:off x="6420970" y="875071"/>
            <a:ext cx="5771030" cy="5038992"/>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1" name="Text Placeholder 25">
            <a:extLst>
              <a:ext uri="{FF2B5EF4-FFF2-40B4-BE49-F238E27FC236}">
                <a16:creationId xmlns:a16="http://schemas.microsoft.com/office/drawing/2014/main" id="{9628AC4E-6B80-5C4D-99F7-8B05425911DD}"/>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9865D4DE-78E1-5F46-A136-FE6DA40F564E}"/>
              </a:ext>
            </a:extLst>
          </p:cNvPr>
          <p:cNvSpPr>
            <a:spLocks noGrp="1"/>
          </p:cNvSpPr>
          <p:nvPr>
            <p:ph type="body" sz="quarter" idx="18" hasCustomPrompt="1"/>
          </p:nvPr>
        </p:nvSpPr>
        <p:spPr>
          <a:xfrm>
            <a:off x="447066" y="309491"/>
            <a:ext cx="5648934" cy="1919715"/>
          </a:xfrm>
          <a:noFill/>
        </p:spPr>
        <p:txBody>
          <a:bodyPr>
            <a:normAutofit/>
          </a:bodyPr>
          <a:lstStyle>
            <a:lvl1pPr marL="0" indent="0" algn="l">
              <a:buNone/>
              <a:defRPr sz="3600" b="1">
                <a:solidFill>
                  <a:srgbClr val="0675AD"/>
                </a:solidFill>
                <a:latin typeface="+mn-lt"/>
              </a:defRPr>
            </a:lvl1pPr>
          </a:lstStyle>
          <a:p>
            <a:pPr lvl="0"/>
            <a:r>
              <a:rPr lang="en-US" dirty="0"/>
              <a:t>TITLE</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FB5F084-F6BC-BC49-9A67-9ADE70E76C62}"/>
              </a:ext>
            </a:extLst>
          </p:cNvPr>
          <p:cNvSpPr/>
          <p:nvPr userDrawn="1"/>
        </p:nvSpPr>
        <p:spPr>
          <a:xfrm>
            <a:off x="6420970" y="-1"/>
            <a:ext cx="5771030" cy="6857999"/>
          </a:xfrm>
          <a:prstGeom prst="rect">
            <a:avLst/>
          </a:prstGeom>
          <a:solidFill>
            <a:srgbClr val="E7F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Rectangle 13">
            <a:extLst>
              <a:ext uri="{FF2B5EF4-FFF2-40B4-BE49-F238E27FC236}">
                <a16:creationId xmlns:a16="http://schemas.microsoft.com/office/drawing/2014/main" id="{8D619265-86C4-2045-A30C-3F031E0D468D}"/>
              </a:ext>
            </a:extLst>
          </p:cNvPr>
          <p:cNvSpPr/>
          <p:nvPr userDrawn="1"/>
        </p:nvSpPr>
        <p:spPr>
          <a:xfrm>
            <a:off x="0" y="6342926"/>
            <a:ext cx="12192000" cy="515073"/>
          </a:xfrm>
          <a:prstGeom prst="rect">
            <a:avLst/>
          </a:prstGeom>
          <a:solidFill>
            <a:srgbClr val="8D5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5" name="Picture 14">
            <a:extLst>
              <a:ext uri="{FF2B5EF4-FFF2-40B4-BE49-F238E27FC236}">
                <a16:creationId xmlns:a16="http://schemas.microsoft.com/office/drawing/2014/main" id="{C2A5D363-054E-DF45-BA48-F7D3B8DB0A3B}"/>
              </a:ext>
            </a:extLst>
          </p:cNvPr>
          <p:cNvPicPr>
            <a:picLocks noChangeAspect="1"/>
          </p:cNvPicPr>
          <p:nvPr userDrawn="1"/>
        </p:nvPicPr>
        <p:blipFill>
          <a:blip r:embed="rId2"/>
          <a:stretch>
            <a:fillRect/>
          </a:stretch>
        </p:blipFill>
        <p:spPr>
          <a:xfrm>
            <a:off x="11392072" y="6406917"/>
            <a:ext cx="152963" cy="387090"/>
          </a:xfrm>
          <a:prstGeom prst="rect">
            <a:avLst/>
          </a:prstGeom>
        </p:spPr>
      </p:pic>
      <p:cxnSp>
        <p:nvCxnSpPr>
          <p:cNvPr id="16" name="Straight Connector 15">
            <a:extLst>
              <a:ext uri="{FF2B5EF4-FFF2-40B4-BE49-F238E27FC236}">
                <a16:creationId xmlns:a16="http://schemas.microsoft.com/office/drawing/2014/main" id="{68FD11B5-ADC9-0F4C-891F-A04761C476AD}"/>
              </a:ext>
            </a:extLst>
          </p:cNvPr>
          <p:cNvCxnSpPr/>
          <p:nvPr userDrawn="1"/>
        </p:nvCxnSpPr>
        <p:spPr>
          <a:xfrm flipV="1">
            <a:off x="10822330" y="6406917"/>
            <a:ext cx="0" cy="3703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48109F8-531E-8340-A751-4CE0EBD94BE1}"/>
              </a:ext>
            </a:extLst>
          </p:cNvPr>
          <p:cNvSpPr txBox="1"/>
          <p:nvPr userDrawn="1"/>
        </p:nvSpPr>
        <p:spPr>
          <a:xfrm>
            <a:off x="5122044" y="6464648"/>
            <a:ext cx="5313782" cy="246221"/>
          </a:xfrm>
          <a:prstGeom prst="rect">
            <a:avLst/>
          </a:prstGeom>
          <a:noFill/>
        </p:spPr>
        <p:txBody>
          <a:bodyPr wrap="square" rtlCol="0">
            <a:spAutoFit/>
          </a:bodyPr>
          <a:lstStyle/>
          <a:p>
            <a:pPr algn="ctr"/>
            <a:r>
              <a:rPr lang="en-GB" sz="1000" spc="100" baseline="0" dirty="0">
                <a:solidFill>
                  <a:schemeClr val="bg1"/>
                </a:solidFill>
                <a:latin typeface="Avenir Book" panose="02000503020000020003" pitchFamily="2" charset="0"/>
              </a:rPr>
              <a:t>supporting migrant and minority ethnic women through digital education</a:t>
            </a:r>
            <a:endParaRPr lang="en-RU" sz="1000" spc="100" baseline="0" dirty="0">
              <a:solidFill>
                <a:schemeClr val="bg1"/>
              </a:solidFill>
              <a:latin typeface="Avenir Book" panose="02000503020000020003" pitchFamily="2" charset="0"/>
            </a:endParaRPr>
          </a:p>
        </p:txBody>
      </p:sp>
      <p:sp>
        <p:nvSpPr>
          <p:cNvPr id="10" name="Picture Placeholder 15">
            <a:extLst>
              <a:ext uri="{FF2B5EF4-FFF2-40B4-BE49-F238E27FC236}">
                <a16:creationId xmlns:a16="http://schemas.microsoft.com/office/drawing/2014/main" id="{6BBE2729-66F1-1F4D-B7E2-FC063FEAD467}"/>
              </a:ext>
            </a:extLst>
          </p:cNvPr>
          <p:cNvSpPr>
            <a:spLocks noGrp="1"/>
          </p:cNvSpPr>
          <p:nvPr>
            <p:ph type="pic" sz="quarter" idx="17"/>
          </p:nvPr>
        </p:nvSpPr>
        <p:spPr>
          <a:xfrm>
            <a:off x="6420970" y="1258529"/>
            <a:ext cx="5771030" cy="4655534"/>
          </a:xfrm>
          <a:prstGeom prst="rect">
            <a:avLst/>
          </a:prstGeom>
        </p:spPr>
        <p:txBody>
          <a:bodyPr vert="horz">
            <a:normAutofit/>
          </a:bodyPr>
          <a:lstStyle>
            <a:lvl1pPr marL="0" indent="0" algn="ctr">
              <a:buNone/>
              <a:defRPr sz="2000" i="1">
                <a:solidFill>
                  <a:schemeClr val="accent6"/>
                </a:solidFill>
              </a:defRPr>
            </a:lvl1pPr>
          </a:lstStyle>
          <a:p>
            <a:endParaRPr lang="en-US" dirty="0"/>
          </a:p>
          <a:p>
            <a:r>
              <a:rPr lang="en-US" dirty="0"/>
              <a:t>Click picture or </a:t>
            </a:r>
          </a:p>
          <a:p>
            <a:r>
              <a:rPr lang="en-US" dirty="0"/>
              <a:t>texture fill to add photo </a:t>
            </a:r>
          </a:p>
        </p:txBody>
      </p:sp>
      <p:sp>
        <p:nvSpPr>
          <p:cNvPr id="12" name="Text Placeholder 25">
            <a:extLst>
              <a:ext uri="{FF2B5EF4-FFF2-40B4-BE49-F238E27FC236}">
                <a16:creationId xmlns:a16="http://schemas.microsoft.com/office/drawing/2014/main" id="{14372943-F452-7B46-9C67-ED05F0AADCBB}"/>
              </a:ext>
            </a:extLst>
          </p:cNvPr>
          <p:cNvSpPr>
            <a:spLocks noGrp="1"/>
          </p:cNvSpPr>
          <p:nvPr>
            <p:ph type="body" sz="quarter" idx="27" hasCustomPrompt="1"/>
          </p:nvPr>
        </p:nvSpPr>
        <p:spPr>
          <a:xfrm>
            <a:off x="447067" y="2660293"/>
            <a:ext cx="4690200" cy="3251547"/>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3">
            <a:extLst>
              <a:ext uri="{FF2B5EF4-FFF2-40B4-BE49-F238E27FC236}">
                <a16:creationId xmlns:a16="http://schemas.microsoft.com/office/drawing/2014/main" id="{0AA56B91-2DFB-2B44-B405-4FE5FB1DC7FA}"/>
              </a:ext>
            </a:extLst>
          </p:cNvPr>
          <p:cNvSpPr>
            <a:spLocks noGrp="1"/>
          </p:cNvSpPr>
          <p:nvPr>
            <p:ph type="body" sz="quarter" idx="18" hasCustomPrompt="1"/>
          </p:nvPr>
        </p:nvSpPr>
        <p:spPr>
          <a:xfrm>
            <a:off x="447066" y="309491"/>
            <a:ext cx="5648934" cy="1919715"/>
          </a:xfrm>
          <a:noFill/>
        </p:spPr>
        <p:txBody>
          <a:bodyPr>
            <a:normAutofit/>
          </a:bodyPr>
          <a:lstStyle>
            <a:lvl1pPr marL="0" indent="0" algn="l">
              <a:buNone/>
              <a:defRPr sz="3600" b="1">
                <a:solidFill>
                  <a:srgbClr val="F9A169"/>
                </a:solidFill>
                <a:latin typeface="+mn-lt"/>
              </a:defRPr>
            </a:lvl1pPr>
          </a:lstStyle>
          <a:p>
            <a:pPr lvl="0"/>
            <a:r>
              <a:rPr lang="en-US" dirty="0"/>
              <a:t>TITLE</a:t>
            </a:r>
          </a:p>
        </p:txBody>
      </p:sp>
    </p:spTree>
    <p:extLst>
      <p:ext uri="{BB962C8B-B14F-4D97-AF65-F5344CB8AC3E}">
        <p14:creationId xmlns:p14="http://schemas.microsoft.com/office/powerpoint/2010/main" val="401050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12/22/2022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66" r:id="rId3"/>
    <p:sldLayoutId id="2147483682" r:id="rId4"/>
    <p:sldLayoutId id="2147483685" r:id="rId5"/>
    <p:sldLayoutId id="2147483686" r:id="rId6"/>
    <p:sldLayoutId id="2147483673" r:id="rId7"/>
    <p:sldLayoutId id="2147483687" r:id="rId8"/>
    <p:sldLayoutId id="2147483688" r:id="rId9"/>
    <p:sldLayoutId id="2147483651" r:id="rId10"/>
    <p:sldLayoutId id="2147483683" r:id="rId11"/>
    <p:sldLayoutId id="2147483684" r:id="rId12"/>
    <p:sldLayoutId id="2147483674" r:id="rId13"/>
    <p:sldLayoutId id="2147483680" r:id="rId14"/>
    <p:sldLayoutId id="2147483681" r:id="rId15"/>
    <p:sldLayoutId id="2147483675" r:id="rId16"/>
    <p:sldLayoutId id="2147483678" r:id="rId17"/>
    <p:sldLayoutId id="2147483679" r:id="rId18"/>
    <p:sldLayoutId id="2147483653" r:id="rId19"/>
    <p:sldLayoutId id="2147483663" r:id="rId20"/>
    <p:sldLayoutId id="2147483664" r:id="rId21"/>
    <p:sldLayoutId id="2147483689" r:id="rId22"/>
    <p:sldLayoutId id="2147483690" r:id="rId23"/>
    <p:sldLayoutId id="2147483677" r:id="rId24"/>
    <p:sldLayoutId id="2147483670" r:id="rId25"/>
    <p:sldLayoutId id="2147483692" r:id="rId26"/>
    <p:sldLayoutId id="2147483676" r:id="rId27"/>
    <p:sldLayoutId id="2147483669" r:id="rId28"/>
    <p:sldLayoutId id="2147483693"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answers.microsoft.com/en-us" TargetMode="External"/><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discussions.apple.com/welcome" TargetMode="Externa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hyperlink" Target="https://techfugees.com/fr/" TargetMode="Externa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digitaltravellers.org/sheet/basic-troubleshooting-techniques/?download=pdf" TargetMode="External"/><Relationship Id="rId2" Type="http://schemas.openxmlformats.org/officeDocument/2006/relationships/hyperlink" Target="https://www.digitaltravellers.org/sheet/basic-troubleshooting-techniques/" TargetMode="Externa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www.digitaltravellers.org/sheet/what-to-do-if-your-computer-gets-a-virus/" TargetMode="External"/><Relationship Id="rId1" Type="http://schemas.openxmlformats.org/officeDocument/2006/relationships/slideLayout" Target="../slideLayouts/slideLayout9.xml"/><Relationship Id="rId5" Type="http://schemas.openxmlformats.org/officeDocument/2006/relationships/image" Target="../media/image30.sv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hyperlink" Target="https://learning.linkedin.com/" TargetMode="External"/><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udemy.com/"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skillshare.com/"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www.haikudeck.com/10-tips-to-transform-your-presentations-business-presentation-IXPQ9thNi1" TargetMode="External"/><Relationship Id="rId2" Type="http://schemas.openxmlformats.org/officeDocument/2006/relationships/hyperlink" Target="https://www.haikudeck.com/" TargetMode="Externa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hyperlink" Target="https://visme.co/blog/how-to-create-presentation/" TargetMode="External"/><Relationship Id="rId2" Type="http://schemas.openxmlformats.org/officeDocument/2006/relationships/hyperlink" Target="https://www.visme.co/" TargetMode="Externa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hyperlink" Target="https://pitcherific.com/" TargetMode="External"/><Relationship Id="rId2" Type="http://schemas.openxmlformats.org/officeDocument/2006/relationships/hyperlink" Target="https://www.visme.co/" TargetMode="Externa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hyperlink" Target="https://blog.pitcherific.com/" TargetMode="External"/></Relationships>
</file>

<file path=ppt/slides/_rels/slide47.xml.rels><?xml version="1.0" encoding="UTF-8" standalone="yes"?>
<Relationships xmlns="http://schemas.openxmlformats.org/package/2006/relationships"><Relationship Id="rId2" Type="http://schemas.openxmlformats.org/officeDocument/2006/relationships/hyperlink" Target="http://www.canva.com/" TargetMode="Externa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ec.europa.eu/info/strategy/priorities-2019-2024/europe-fit-digital-age/europes-digital-decade-digital-targets-2030_en" TargetMode="Externa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hyperlink" Target="https://www.teachdigital.eu/" TargetMode="Externa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hyperlink" Target="https://www.fczb.de/weiterbildung/digital-empowerment/" TargetMode="Externa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hyperlink" Target="https://www.teachdigital.eu/" TargetMode="Externa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a:xfrm>
            <a:off x="428262" y="4649548"/>
            <a:ext cx="4642930" cy="697353"/>
          </a:xfrm>
        </p:spPr>
        <p:txBody>
          <a:bodyPr/>
          <a:lstStyle/>
          <a:p>
            <a:r>
              <a:rPr lang="en-US" dirty="0"/>
              <a:t>MODULE 5	</a:t>
            </a:r>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428262" y="5518135"/>
            <a:ext cx="5286737" cy="988268"/>
          </a:xfrm>
        </p:spPr>
        <p:txBody>
          <a:bodyPr>
            <a:normAutofit fontScale="70000" lnSpcReduction="20000"/>
          </a:bodyPr>
          <a:lstStyle/>
          <a:p>
            <a:r>
              <a:rPr lang="en-US" sz="8600" dirty="0">
                <a:cs typeface="Aharoni" panose="020B0604020202020204" pitchFamily="2" charset="-79"/>
              </a:rPr>
              <a:t>Problem Solving</a:t>
            </a:r>
          </a:p>
          <a:p>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D15A03-8AC2-CE41-BAEC-39B31581EAAC}"/>
              </a:ext>
            </a:extLst>
          </p:cNvPr>
          <p:cNvSpPr>
            <a:spLocks noGrp="1"/>
          </p:cNvSpPr>
          <p:nvPr>
            <p:ph type="body" sz="quarter" idx="16"/>
          </p:nvPr>
        </p:nvSpPr>
        <p:spPr>
          <a:xfrm>
            <a:off x="1010093" y="1587992"/>
            <a:ext cx="10539482" cy="3483738"/>
          </a:xfrm>
        </p:spPr>
        <p:txBody>
          <a:bodyPr/>
          <a:lstStyle/>
          <a:p>
            <a:pPr algn="just">
              <a:lnSpc>
                <a:spcPct val="150000"/>
              </a:lnSpc>
            </a:pPr>
            <a:r>
              <a:rPr lang="en-US" dirty="0"/>
              <a:t>Supporting senior learners to acquire digital skills that have no previous digital skills and very little language skills can be a challenge, especially where there is no motivation or the desire to learn.</a:t>
            </a:r>
          </a:p>
          <a:p>
            <a:pPr algn="just">
              <a:lnSpc>
                <a:spcPct val="150000"/>
              </a:lnSpc>
            </a:pPr>
            <a:r>
              <a:rPr lang="en-US" dirty="0"/>
              <a:t>Linking the development of digital skills to personal needs creates an opportunity to engage those that were once reluctant or unwilling to harness the power of IT.</a:t>
            </a:r>
          </a:p>
          <a:p>
            <a:pPr>
              <a:lnSpc>
                <a:spcPct val="150000"/>
              </a:lnSpc>
            </a:pPr>
            <a:endParaRPr lang="en-US" dirty="0"/>
          </a:p>
          <a:p>
            <a:endParaRPr lang="en-US" dirty="0"/>
          </a:p>
          <a:p>
            <a:endParaRPr lang="en-RU" dirty="0"/>
          </a:p>
        </p:txBody>
      </p:sp>
      <p:sp>
        <p:nvSpPr>
          <p:cNvPr id="3" name="Text Placeholder 2">
            <a:extLst>
              <a:ext uri="{FF2B5EF4-FFF2-40B4-BE49-F238E27FC236}">
                <a16:creationId xmlns:a16="http://schemas.microsoft.com/office/drawing/2014/main" id="{39801207-CCC5-E34A-8E29-11B598ED2F4E}"/>
              </a:ext>
            </a:extLst>
          </p:cNvPr>
          <p:cNvSpPr>
            <a:spLocks noGrp="1"/>
          </p:cNvSpPr>
          <p:nvPr>
            <p:ph type="body" sz="quarter" idx="18"/>
          </p:nvPr>
        </p:nvSpPr>
        <p:spPr>
          <a:xfrm>
            <a:off x="914898" y="569704"/>
            <a:ext cx="11097969" cy="772057"/>
          </a:xfrm>
        </p:spPr>
        <p:txBody>
          <a:bodyPr/>
          <a:lstStyle/>
          <a:p>
            <a:r>
              <a:rPr lang="en-IE" dirty="0">
                <a:solidFill>
                  <a:srgbClr val="8D5B98"/>
                </a:solidFill>
              </a:rPr>
              <a:t>Case Study- Link to the outside world</a:t>
            </a:r>
            <a:endParaRPr lang="en-RU" dirty="0">
              <a:solidFill>
                <a:srgbClr val="8D5B98"/>
              </a:solidFill>
            </a:endParaRPr>
          </a:p>
        </p:txBody>
      </p:sp>
      <p:sp>
        <p:nvSpPr>
          <p:cNvPr id="4" name="TextBox 3">
            <a:extLst>
              <a:ext uri="{FF2B5EF4-FFF2-40B4-BE49-F238E27FC236}">
                <a16:creationId xmlns:a16="http://schemas.microsoft.com/office/drawing/2014/main" id="{2BA0BA65-5173-4F9B-AF3B-4378EB5C36A5}"/>
              </a:ext>
            </a:extLst>
          </p:cNvPr>
          <p:cNvSpPr txBox="1"/>
          <p:nvPr/>
        </p:nvSpPr>
        <p:spPr>
          <a:xfrm>
            <a:off x="8282488" y="5908415"/>
            <a:ext cx="6097554" cy="369332"/>
          </a:xfrm>
          <a:prstGeom prst="rect">
            <a:avLst/>
          </a:prstGeom>
          <a:noFill/>
        </p:spPr>
        <p:txBody>
          <a:bodyPr wrap="square">
            <a:spAutoFit/>
          </a:bodyPr>
          <a:lstStyle/>
          <a:p>
            <a:r>
              <a:rPr lang="hr-BA" dirty="0">
                <a:solidFill>
                  <a:schemeClr val="bg2">
                    <a:lumMod val="50000"/>
                  </a:schemeClr>
                </a:solidFill>
              </a:rPr>
              <a:t>SOURCE: </a:t>
            </a:r>
            <a:r>
              <a:rPr lang="en-GB" dirty="0">
                <a:solidFill>
                  <a:schemeClr val="bg2">
                    <a:lumMod val="50000"/>
                  </a:schemeClr>
                </a:solidFill>
              </a:rPr>
              <a:t>Go-Woman! Alliance CIC</a:t>
            </a:r>
            <a:endParaRPr lang="en-US" dirty="0">
              <a:solidFill>
                <a:schemeClr val="bg2">
                  <a:lumMod val="50000"/>
                </a:schemeClr>
              </a:solidFill>
            </a:endParaRPr>
          </a:p>
        </p:txBody>
      </p:sp>
      <p:sp>
        <p:nvSpPr>
          <p:cNvPr id="5" name="Rectangle 4">
            <a:extLst>
              <a:ext uri="{FF2B5EF4-FFF2-40B4-BE49-F238E27FC236}">
                <a16:creationId xmlns:a16="http://schemas.microsoft.com/office/drawing/2014/main" id="{0658A73E-FFD8-16CA-EFFE-3B1F5CB11C6C}"/>
              </a:ext>
            </a:extLst>
          </p:cNvPr>
          <p:cNvSpPr/>
          <p:nvPr/>
        </p:nvSpPr>
        <p:spPr>
          <a:xfrm>
            <a:off x="1" y="0"/>
            <a:ext cx="839404" cy="2317898"/>
          </a:xfrm>
          <a:prstGeom prst="rect">
            <a:avLst/>
          </a:prstGeom>
          <a:solidFill>
            <a:srgbClr val="8D5B98"/>
          </a:solidFill>
          <a:ln>
            <a:solidFill>
              <a:srgbClr val="8D5B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 name="TextBox 5">
            <a:extLst>
              <a:ext uri="{FF2B5EF4-FFF2-40B4-BE49-F238E27FC236}">
                <a16:creationId xmlns:a16="http://schemas.microsoft.com/office/drawing/2014/main" id="{41EAB926-6ECC-681F-9809-95AA09631664}"/>
              </a:ext>
            </a:extLst>
          </p:cNvPr>
          <p:cNvSpPr txBox="1"/>
          <p:nvPr/>
        </p:nvSpPr>
        <p:spPr>
          <a:xfrm rot="16200000">
            <a:off x="-935948" y="596812"/>
            <a:ext cx="2711302" cy="584775"/>
          </a:xfrm>
          <a:prstGeom prst="rect">
            <a:avLst/>
          </a:prstGeom>
          <a:noFill/>
        </p:spPr>
        <p:txBody>
          <a:bodyPr wrap="square" rtlCol="0">
            <a:spAutoFit/>
          </a:bodyPr>
          <a:lstStyle/>
          <a:p>
            <a:r>
              <a:rPr lang="en-IE" sz="3200" b="1" dirty="0">
                <a:solidFill>
                  <a:srgbClr val="F9A169"/>
                </a:solidFill>
              </a:rPr>
              <a:t>CASE STUDY</a:t>
            </a:r>
          </a:p>
        </p:txBody>
      </p:sp>
    </p:spTree>
    <p:extLst>
      <p:ext uri="{BB962C8B-B14F-4D97-AF65-F5344CB8AC3E}">
        <p14:creationId xmlns:p14="http://schemas.microsoft.com/office/powerpoint/2010/main" val="3737015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C5B834-5EA5-B447-B057-89CCA841DC5B}"/>
              </a:ext>
            </a:extLst>
          </p:cNvPr>
          <p:cNvSpPr>
            <a:spLocks noGrp="1"/>
          </p:cNvSpPr>
          <p:nvPr>
            <p:ph type="body" sz="quarter" idx="16"/>
          </p:nvPr>
        </p:nvSpPr>
        <p:spPr>
          <a:xfrm>
            <a:off x="957428" y="1038889"/>
            <a:ext cx="11102510" cy="4981407"/>
          </a:xfrm>
        </p:spPr>
        <p:txBody>
          <a:bodyPr/>
          <a:lstStyle/>
          <a:p>
            <a:pPr>
              <a:lnSpc>
                <a:spcPct val="100000"/>
              </a:lnSpc>
            </a:pPr>
            <a:endParaRPr lang="en-GB" sz="1400" dirty="0"/>
          </a:p>
          <a:p>
            <a:pPr algn="just">
              <a:lnSpc>
                <a:spcPct val="150000"/>
              </a:lnSpc>
            </a:pPr>
            <a:r>
              <a:rPr lang="en-GB" dirty="0"/>
              <a:t>Our target group, first generation immigrant predominately from Asian community get together on weekly basis to enjoy socialising, colouring and taking part in arts and craft activities.</a:t>
            </a:r>
          </a:p>
          <a:p>
            <a:pPr algn="just">
              <a:lnSpc>
                <a:spcPct val="150000"/>
              </a:lnSpc>
            </a:pPr>
            <a:r>
              <a:rPr lang="en-GB" dirty="0"/>
              <a:t>Gradual encouragement to use online colouring apps rather than paper copy where they could select from 100’s of drawings got the women intrigued.</a:t>
            </a:r>
          </a:p>
          <a:p>
            <a:pPr algn="just">
              <a:lnSpc>
                <a:spcPct val="150000"/>
              </a:lnSpc>
            </a:pPr>
            <a:r>
              <a:rPr lang="en-GB" dirty="0"/>
              <a:t>Soon they enjoyed coming in just to use the tablets, spending all their time colouring to playing the matching game.</a:t>
            </a:r>
          </a:p>
        </p:txBody>
      </p:sp>
      <p:sp>
        <p:nvSpPr>
          <p:cNvPr id="3" name="Text Placeholder 2">
            <a:extLst>
              <a:ext uri="{FF2B5EF4-FFF2-40B4-BE49-F238E27FC236}">
                <a16:creationId xmlns:a16="http://schemas.microsoft.com/office/drawing/2014/main" id="{75EAE40D-9E96-D640-A3D5-6D42D7796328}"/>
              </a:ext>
            </a:extLst>
          </p:cNvPr>
          <p:cNvSpPr>
            <a:spLocks noGrp="1"/>
          </p:cNvSpPr>
          <p:nvPr>
            <p:ph type="body" sz="quarter" idx="18"/>
          </p:nvPr>
        </p:nvSpPr>
        <p:spPr>
          <a:xfrm>
            <a:off x="966719" y="569747"/>
            <a:ext cx="11097969" cy="938284"/>
          </a:xfrm>
        </p:spPr>
        <p:txBody>
          <a:bodyPr/>
          <a:lstStyle/>
          <a:p>
            <a:r>
              <a:rPr lang="hr-BA" dirty="0">
                <a:solidFill>
                  <a:srgbClr val="8D5B98"/>
                </a:solidFill>
              </a:rPr>
              <a:t>How </a:t>
            </a:r>
            <a:r>
              <a:rPr lang="en-IE" dirty="0">
                <a:solidFill>
                  <a:srgbClr val="8D5B98"/>
                </a:solidFill>
              </a:rPr>
              <a:t>We Linked Participants To The Outside World</a:t>
            </a:r>
            <a:endParaRPr lang="en-US" dirty="0">
              <a:solidFill>
                <a:srgbClr val="8D5B98"/>
              </a:solidFill>
            </a:endParaRPr>
          </a:p>
        </p:txBody>
      </p:sp>
      <p:sp>
        <p:nvSpPr>
          <p:cNvPr id="4" name="Rectangle 3">
            <a:extLst>
              <a:ext uri="{FF2B5EF4-FFF2-40B4-BE49-F238E27FC236}">
                <a16:creationId xmlns:a16="http://schemas.microsoft.com/office/drawing/2014/main" id="{379CBDC3-76A8-475D-D0F0-CFB24AA69AB8}"/>
              </a:ext>
            </a:extLst>
          </p:cNvPr>
          <p:cNvSpPr/>
          <p:nvPr/>
        </p:nvSpPr>
        <p:spPr>
          <a:xfrm>
            <a:off x="1" y="0"/>
            <a:ext cx="839404" cy="2317898"/>
          </a:xfrm>
          <a:prstGeom prst="rect">
            <a:avLst/>
          </a:prstGeom>
          <a:solidFill>
            <a:srgbClr val="8D5B98"/>
          </a:solidFill>
          <a:ln>
            <a:solidFill>
              <a:srgbClr val="8D5B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TextBox 4">
            <a:extLst>
              <a:ext uri="{FF2B5EF4-FFF2-40B4-BE49-F238E27FC236}">
                <a16:creationId xmlns:a16="http://schemas.microsoft.com/office/drawing/2014/main" id="{2BB82D61-8552-A18F-D6D9-15FFD5FC171A}"/>
              </a:ext>
            </a:extLst>
          </p:cNvPr>
          <p:cNvSpPr txBox="1"/>
          <p:nvPr/>
        </p:nvSpPr>
        <p:spPr>
          <a:xfrm rot="16200000">
            <a:off x="-935948" y="596812"/>
            <a:ext cx="2711302" cy="584775"/>
          </a:xfrm>
          <a:prstGeom prst="rect">
            <a:avLst/>
          </a:prstGeom>
          <a:noFill/>
        </p:spPr>
        <p:txBody>
          <a:bodyPr wrap="square" rtlCol="0">
            <a:spAutoFit/>
          </a:bodyPr>
          <a:lstStyle/>
          <a:p>
            <a:r>
              <a:rPr lang="en-IE" sz="3200" b="1" dirty="0">
                <a:solidFill>
                  <a:srgbClr val="F9A169"/>
                </a:solidFill>
              </a:rPr>
              <a:t>CASE STUDY</a:t>
            </a:r>
          </a:p>
        </p:txBody>
      </p:sp>
    </p:spTree>
    <p:extLst>
      <p:ext uri="{BB962C8B-B14F-4D97-AF65-F5344CB8AC3E}">
        <p14:creationId xmlns:p14="http://schemas.microsoft.com/office/powerpoint/2010/main" val="2423471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C5B834-5EA5-B447-B057-89CCA841DC5B}"/>
              </a:ext>
            </a:extLst>
          </p:cNvPr>
          <p:cNvSpPr>
            <a:spLocks noGrp="1"/>
          </p:cNvSpPr>
          <p:nvPr>
            <p:ph type="body" sz="quarter" idx="16"/>
          </p:nvPr>
        </p:nvSpPr>
        <p:spPr>
          <a:xfrm>
            <a:off x="966719" y="1247776"/>
            <a:ext cx="11102510" cy="4981407"/>
          </a:xfrm>
        </p:spPr>
        <p:txBody>
          <a:bodyPr/>
          <a:lstStyle/>
          <a:p>
            <a:pPr>
              <a:lnSpc>
                <a:spcPct val="150000"/>
              </a:lnSpc>
            </a:pPr>
            <a:endParaRPr lang="en-GB" sz="1400" dirty="0"/>
          </a:p>
          <a:p>
            <a:pPr algn="just">
              <a:lnSpc>
                <a:spcPct val="150000"/>
              </a:lnSpc>
            </a:pPr>
            <a:r>
              <a:rPr lang="en-GB" dirty="0"/>
              <a:t>To remove dependency from facilitators / volunteers they were encouraged to switch the devices on themselves and load the app rather than waiting for the facilitator each week. They were taught a single new step each week to learn / perform, gradually building their confidence to switch on, load and access the app on their device.</a:t>
            </a:r>
          </a:p>
          <a:p>
            <a:pPr algn="just">
              <a:lnSpc>
                <a:spcPct val="150000"/>
              </a:lnSpc>
            </a:pPr>
            <a:r>
              <a:rPr lang="en-GB" dirty="0"/>
              <a:t>Soon they were looking to explore the devices further, seeing the endless possibilities that digital technology offered.</a:t>
            </a:r>
          </a:p>
          <a:p>
            <a:pPr algn="just">
              <a:lnSpc>
                <a:spcPct val="150000"/>
              </a:lnSpc>
            </a:pPr>
            <a:endParaRPr lang="en-GB" dirty="0"/>
          </a:p>
        </p:txBody>
      </p:sp>
      <p:sp>
        <p:nvSpPr>
          <p:cNvPr id="4" name="Rectangle 3">
            <a:extLst>
              <a:ext uri="{FF2B5EF4-FFF2-40B4-BE49-F238E27FC236}">
                <a16:creationId xmlns:a16="http://schemas.microsoft.com/office/drawing/2014/main" id="{08507E73-8042-FC7C-E563-5351E9C29D3D}"/>
              </a:ext>
            </a:extLst>
          </p:cNvPr>
          <p:cNvSpPr/>
          <p:nvPr/>
        </p:nvSpPr>
        <p:spPr>
          <a:xfrm>
            <a:off x="1" y="0"/>
            <a:ext cx="839404" cy="2317898"/>
          </a:xfrm>
          <a:prstGeom prst="rect">
            <a:avLst/>
          </a:prstGeom>
          <a:solidFill>
            <a:srgbClr val="8D5B98"/>
          </a:solidFill>
          <a:ln>
            <a:solidFill>
              <a:srgbClr val="8D5B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TextBox 4">
            <a:extLst>
              <a:ext uri="{FF2B5EF4-FFF2-40B4-BE49-F238E27FC236}">
                <a16:creationId xmlns:a16="http://schemas.microsoft.com/office/drawing/2014/main" id="{22707ADF-88C0-A635-D4AF-91946FBCA74F}"/>
              </a:ext>
            </a:extLst>
          </p:cNvPr>
          <p:cNvSpPr txBox="1"/>
          <p:nvPr/>
        </p:nvSpPr>
        <p:spPr>
          <a:xfrm rot="16200000">
            <a:off x="-935948" y="596812"/>
            <a:ext cx="2711302" cy="584775"/>
          </a:xfrm>
          <a:prstGeom prst="rect">
            <a:avLst/>
          </a:prstGeom>
          <a:noFill/>
        </p:spPr>
        <p:txBody>
          <a:bodyPr wrap="square" rtlCol="0">
            <a:spAutoFit/>
          </a:bodyPr>
          <a:lstStyle/>
          <a:p>
            <a:r>
              <a:rPr lang="en-IE" sz="3200" b="1" dirty="0">
                <a:solidFill>
                  <a:srgbClr val="F9A169"/>
                </a:solidFill>
              </a:rPr>
              <a:t>CASE STUDY</a:t>
            </a:r>
          </a:p>
        </p:txBody>
      </p:sp>
      <p:sp>
        <p:nvSpPr>
          <p:cNvPr id="9" name="Text Placeholder 2">
            <a:extLst>
              <a:ext uri="{FF2B5EF4-FFF2-40B4-BE49-F238E27FC236}">
                <a16:creationId xmlns:a16="http://schemas.microsoft.com/office/drawing/2014/main" id="{C494BA36-0848-8185-B50A-686271EFD9A2}"/>
              </a:ext>
            </a:extLst>
          </p:cNvPr>
          <p:cNvSpPr>
            <a:spLocks noGrp="1"/>
          </p:cNvSpPr>
          <p:nvPr>
            <p:ph type="body" sz="quarter" idx="18"/>
          </p:nvPr>
        </p:nvSpPr>
        <p:spPr>
          <a:xfrm>
            <a:off x="966716" y="628817"/>
            <a:ext cx="11097969" cy="938284"/>
          </a:xfrm>
        </p:spPr>
        <p:txBody>
          <a:bodyPr/>
          <a:lstStyle/>
          <a:p>
            <a:r>
              <a:rPr lang="hr-BA" dirty="0">
                <a:solidFill>
                  <a:srgbClr val="8D5B98"/>
                </a:solidFill>
              </a:rPr>
              <a:t>How </a:t>
            </a:r>
            <a:r>
              <a:rPr lang="en-IE" dirty="0">
                <a:solidFill>
                  <a:srgbClr val="8D5B98"/>
                </a:solidFill>
              </a:rPr>
              <a:t>We Linked Participants To The Outside World</a:t>
            </a:r>
            <a:endParaRPr lang="en-US" dirty="0">
              <a:solidFill>
                <a:srgbClr val="8D5B98"/>
              </a:solidFill>
            </a:endParaRPr>
          </a:p>
        </p:txBody>
      </p:sp>
    </p:spTree>
    <p:extLst>
      <p:ext uri="{BB962C8B-B14F-4D97-AF65-F5344CB8AC3E}">
        <p14:creationId xmlns:p14="http://schemas.microsoft.com/office/powerpoint/2010/main" val="1094092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C5B834-5EA5-B447-B057-89CCA841DC5B}"/>
              </a:ext>
            </a:extLst>
          </p:cNvPr>
          <p:cNvSpPr>
            <a:spLocks noGrp="1"/>
          </p:cNvSpPr>
          <p:nvPr>
            <p:ph type="body" sz="quarter" idx="16"/>
          </p:nvPr>
        </p:nvSpPr>
        <p:spPr>
          <a:xfrm>
            <a:off x="957428" y="1123950"/>
            <a:ext cx="10302451" cy="4981407"/>
          </a:xfrm>
        </p:spPr>
        <p:txBody>
          <a:bodyPr/>
          <a:lstStyle/>
          <a:p>
            <a:pPr algn="just">
              <a:lnSpc>
                <a:spcPct val="150000"/>
              </a:lnSpc>
            </a:pPr>
            <a:endParaRPr lang="en-GB" sz="1400" dirty="0"/>
          </a:p>
          <a:p>
            <a:pPr algn="just">
              <a:lnSpc>
                <a:spcPct val="150000"/>
              </a:lnSpc>
            </a:pPr>
            <a:r>
              <a:rPr lang="en-GB" dirty="0"/>
              <a:t>Over time, women learned to use YouTube to access videos on religious scholars, cooking and much more, opening a whole new world of possibilities, helping to reduce isolation and dependency on others to use digital media.</a:t>
            </a:r>
          </a:p>
          <a:p>
            <a:pPr algn="just">
              <a:lnSpc>
                <a:spcPct val="150000"/>
              </a:lnSpc>
            </a:pPr>
            <a:r>
              <a:rPr lang="en-GB" dirty="0"/>
              <a:t>They are now able to join the sessions, even when they are not well, online using Zoom, reducing risk of isolation.</a:t>
            </a:r>
          </a:p>
        </p:txBody>
      </p:sp>
      <p:sp>
        <p:nvSpPr>
          <p:cNvPr id="4" name="Rectangle 3">
            <a:extLst>
              <a:ext uri="{FF2B5EF4-FFF2-40B4-BE49-F238E27FC236}">
                <a16:creationId xmlns:a16="http://schemas.microsoft.com/office/drawing/2014/main" id="{5CE81E19-8FAB-1890-FDC0-27E7F66BFA1E}"/>
              </a:ext>
            </a:extLst>
          </p:cNvPr>
          <p:cNvSpPr/>
          <p:nvPr/>
        </p:nvSpPr>
        <p:spPr>
          <a:xfrm>
            <a:off x="1" y="0"/>
            <a:ext cx="839404" cy="2317898"/>
          </a:xfrm>
          <a:prstGeom prst="rect">
            <a:avLst/>
          </a:prstGeom>
          <a:solidFill>
            <a:srgbClr val="8D5B98"/>
          </a:solidFill>
          <a:ln>
            <a:solidFill>
              <a:srgbClr val="8D5B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TextBox 4">
            <a:extLst>
              <a:ext uri="{FF2B5EF4-FFF2-40B4-BE49-F238E27FC236}">
                <a16:creationId xmlns:a16="http://schemas.microsoft.com/office/drawing/2014/main" id="{258B886A-69D1-DA81-A8E8-F248B1CE5868}"/>
              </a:ext>
            </a:extLst>
          </p:cNvPr>
          <p:cNvSpPr txBox="1"/>
          <p:nvPr/>
        </p:nvSpPr>
        <p:spPr>
          <a:xfrm rot="16200000">
            <a:off x="-935948" y="596812"/>
            <a:ext cx="2711302" cy="584775"/>
          </a:xfrm>
          <a:prstGeom prst="rect">
            <a:avLst/>
          </a:prstGeom>
          <a:noFill/>
        </p:spPr>
        <p:txBody>
          <a:bodyPr wrap="square" rtlCol="0">
            <a:spAutoFit/>
          </a:bodyPr>
          <a:lstStyle/>
          <a:p>
            <a:r>
              <a:rPr lang="en-IE" sz="3200" b="1" dirty="0">
                <a:solidFill>
                  <a:srgbClr val="F9A169"/>
                </a:solidFill>
              </a:rPr>
              <a:t>CASE STUDY</a:t>
            </a:r>
          </a:p>
        </p:txBody>
      </p:sp>
      <p:sp>
        <p:nvSpPr>
          <p:cNvPr id="9" name="Text Placeholder 2">
            <a:extLst>
              <a:ext uri="{FF2B5EF4-FFF2-40B4-BE49-F238E27FC236}">
                <a16:creationId xmlns:a16="http://schemas.microsoft.com/office/drawing/2014/main" id="{0A224953-BF61-71E3-A74B-A088F70E7297}"/>
              </a:ext>
            </a:extLst>
          </p:cNvPr>
          <p:cNvSpPr>
            <a:spLocks noGrp="1"/>
          </p:cNvSpPr>
          <p:nvPr>
            <p:ph type="body" sz="quarter" idx="18"/>
          </p:nvPr>
        </p:nvSpPr>
        <p:spPr>
          <a:xfrm>
            <a:off x="932121" y="654808"/>
            <a:ext cx="11097969" cy="938284"/>
          </a:xfrm>
        </p:spPr>
        <p:txBody>
          <a:bodyPr/>
          <a:lstStyle/>
          <a:p>
            <a:r>
              <a:rPr lang="hr-BA" dirty="0">
                <a:solidFill>
                  <a:srgbClr val="8D5B98"/>
                </a:solidFill>
              </a:rPr>
              <a:t>How </a:t>
            </a:r>
            <a:r>
              <a:rPr lang="en-IE" dirty="0">
                <a:solidFill>
                  <a:srgbClr val="8D5B98"/>
                </a:solidFill>
              </a:rPr>
              <a:t>We Linked Participants To The Outside World</a:t>
            </a:r>
            <a:endParaRPr lang="en-US" dirty="0">
              <a:solidFill>
                <a:srgbClr val="8D5B98"/>
              </a:solidFill>
            </a:endParaRPr>
          </a:p>
        </p:txBody>
      </p:sp>
    </p:spTree>
    <p:extLst>
      <p:ext uri="{BB962C8B-B14F-4D97-AF65-F5344CB8AC3E}">
        <p14:creationId xmlns:p14="http://schemas.microsoft.com/office/powerpoint/2010/main" val="191217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247247-66D5-08AE-E6C8-0CC59C27A06F}"/>
              </a:ext>
            </a:extLst>
          </p:cNvPr>
          <p:cNvSpPr>
            <a:spLocks noGrp="1"/>
          </p:cNvSpPr>
          <p:nvPr>
            <p:ph type="body" sz="quarter" idx="18"/>
          </p:nvPr>
        </p:nvSpPr>
        <p:spPr>
          <a:xfrm>
            <a:off x="5297362" y="4493866"/>
            <a:ext cx="7186186" cy="3543114"/>
          </a:xfrm>
        </p:spPr>
        <p:txBody>
          <a:bodyPr/>
          <a:lstStyle/>
          <a:p>
            <a:r>
              <a:rPr lang="en-IE" dirty="0"/>
              <a:t>Topic 2: Solving Technical Problems</a:t>
            </a:r>
            <a:endParaRPr lang="en-GB" dirty="0"/>
          </a:p>
          <a:p>
            <a:endParaRPr lang="en-IE" dirty="0"/>
          </a:p>
        </p:txBody>
      </p:sp>
      <p:pic>
        <p:nvPicPr>
          <p:cNvPr id="6" name="Picture Placeholder 5" descr="People working on a computer">
            <a:extLst>
              <a:ext uri="{FF2B5EF4-FFF2-40B4-BE49-F238E27FC236}">
                <a16:creationId xmlns:a16="http://schemas.microsoft.com/office/drawing/2014/main" id="{D47F034C-C0C4-8D9F-0F35-691019B9C633}"/>
              </a:ext>
            </a:extLst>
          </p:cNvPr>
          <p:cNvPicPr>
            <a:picLocks noGrp="1" noChangeAspect="1"/>
          </p:cNvPicPr>
          <p:nvPr>
            <p:ph type="pic" sz="quarter" idx="19"/>
          </p:nvPr>
        </p:nvPicPr>
        <p:blipFill>
          <a:blip r:embed="rId2"/>
          <a:srcRect t="12793" b="12793"/>
          <a:stretch>
            <a:fillRect/>
          </a:stretch>
        </p:blipFill>
        <p:spPr/>
      </p:pic>
    </p:spTree>
    <p:extLst>
      <p:ext uri="{BB962C8B-B14F-4D97-AF65-F5344CB8AC3E}">
        <p14:creationId xmlns:p14="http://schemas.microsoft.com/office/powerpoint/2010/main" val="2288695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872DA-E9E4-AD46-8289-2EC462F68D36}"/>
              </a:ext>
            </a:extLst>
          </p:cNvPr>
          <p:cNvSpPr>
            <a:spLocks noGrp="1"/>
          </p:cNvSpPr>
          <p:nvPr>
            <p:ph type="body" sz="quarter" idx="16"/>
          </p:nvPr>
        </p:nvSpPr>
        <p:spPr>
          <a:xfrm>
            <a:off x="293437" y="1111819"/>
            <a:ext cx="11102510" cy="4038015"/>
          </a:xfrm>
        </p:spPr>
        <p:txBody>
          <a:bodyPr/>
          <a:lstStyle/>
          <a:p>
            <a:pPr algn="just">
              <a:lnSpc>
                <a:spcPct val="150000"/>
              </a:lnSpc>
            </a:pPr>
            <a:r>
              <a:rPr lang="en-US" dirty="0">
                <a:solidFill>
                  <a:schemeClr val="accent6"/>
                </a:solidFill>
              </a:rPr>
              <a:t>Before we begin topic 2, here are some useful definitions to help you </a:t>
            </a:r>
          </a:p>
          <a:p>
            <a:pPr algn="just">
              <a:lnSpc>
                <a:spcPct val="150000"/>
              </a:lnSpc>
            </a:pPr>
            <a:r>
              <a:rPr lang="en-US" dirty="0">
                <a:solidFill>
                  <a:schemeClr val="accent6"/>
                </a:solidFill>
              </a:rPr>
              <a:t>understand some of the information in this module.</a:t>
            </a:r>
          </a:p>
          <a:p>
            <a:pPr algn="just">
              <a:lnSpc>
                <a:spcPct val="150000"/>
              </a:lnSpc>
            </a:pPr>
            <a:r>
              <a:rPr lang="en-GB" sz="2400" b="1" dirty="0">
                <a:solidFill>
                  <a:schemeClr val="tx1"/>
                </a:solidFill>
              </a:rPr>
              <a:t>Troubleshooting </a:t>
            </a:r>
            <a:r>
              <a:rPr lang="en-GB" sz="2400" dirty="0">
                <a:solidFill>
                  <a:schemeClr val="tx1"/>
                </a:solidFill>
              </a:rPr>
              <a:t>is a systematic approach to problem-solving that is often used to find and correct issues with complex machines, electronics, computers, and software systems.​</a:t>
            </a:r>
          </a:p>
          <a:p>
            <a:pPr algn="just">
              <a:lnSpc>
                <a:spcPct val="150000"/>
              </a:lnSpc>
            </a:pPr>
            <a:r>
              <a:rPr lang="en-GB" sz="2400" b="1" dirty="0">
                <a:solidFill>
                  <a:schemeClr val="tx1"/>
                </a:solidFill>
              </a:rPr>
              <a:t>A forum </a:t>
            </a:r>
            <a:r>
              <a:rPr lang="en-GB" sz="2400" dirty="0">
                <a:solidFill>
                  <a:schemeClr val="tx1"/>
                </a:solidFill>
              </a:rPr>
              <a:t>is a place, situation, or group in which people exchange ideas and discuss issues, especially important technology issues.</a:t>
            </a:r>
            <a:endParaRPr lang="en-RU" sz="2400" dirty="0">
              <a:solidFill>
                <a:schemeClr val="tx1"/>
              </a:solidFill>
            </a:endParaRPr>
          </a:p>
          <a:p>
            <a:endParaRPr lang="en-US" dirty="0"/>
          </a:p>
          <a:p>
            <a:endParaRPr lang="en-RU" dirty="0"/>
          </a:p>
        </p:txBody>
      </p:sp>
      <p:sp>
        <p:nvSpPr>
          <p:cNvPr id="3" name="Text Placeholder 2">
            <a:extLst>
              <a:ext uri="{FF2B5EF4-FFF2-40B4-BE49-F238E27FC236}">
                <a16:creationId xmlns:a16="http://schemas.microsoft.com/office/drawing/2014/main" id="{1B416A8A-D457-D74C-8C24-410E11CC50CF}"/>
              </a:ext>
            </a:extLst>
          </p:cNvPr>
          <p:cNvSpPr>
            <a:spLocks noGrp="1"/>
          </p:cNvSpPr>
          <p:nvPr>
            <p:ph type="body" sz="quarter" idx="18"/>
          </p:nvPr>
        </p:nvSpPr>
        <p:spPr>
          <a:xfrm>
            <a:off x="351370" y="290442"/>
            <a:ext cx="11097969" cy="663716"/>
          </a:xfrm>
        </p:spPr>
        <p:txBody>
          <a:bodyPr/>
          <a:lstStyle/>
          <a:p>
            <a:r>
              <a:rPr lang="en-IE" dirty="0"/>
              <a:t>Relevant Definitions	</a:t>
            </a:r>
            <a:endParaRPr lang="en-RU" dirty="0"/>
          </a:p>
        </p:txBody>
      </p:sp>
    </p:spTree>
    <p:extLst>
      <p:ext uri="{BB962C8B-B14F-4D97-AF65-F5344CB8AC3E}">
        <p14:creationId xmlns:p14="http://schemas.microsoft.com/office/powerpoint/2010/main" val="2656630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3B890C4-5075-2084-A510-5DDE35F7F9F0}"/>
              </a:ext>
            </a:extLst>
          </p:cNvPr>
          <p:cNvSpPr>
            <a:spLocks noGrp="1"/>
          </p:cNvSpPr>
          <p:nvPr>
            <p:ph type="body" sz="quarter" idx="16"/>
          </p:nvPr>
        </p:nvSpPr>
        <p:spPr>
          <a:xfrm>
            <a:off x="442524" y="1244013"/>
            <a:ext cx="11102510" cy="4498733"/>
          </a:xfrm>
        </p:spPr>
        <p:txBody>
          <a:bodyPr/>
          <a:lstStyle/>
          <a:p>
            <a:pPr algn="just">
              <a:lnSpc>
                <a:spcPct val="150000"/>
              </a:lnSpc>
            </a:pPr>
            <a:r>
              <a:rPr lang="en-GB" dirty="0"/>
              <a:t>Digital technology is the best advancement that has been developed for humankind but it can be a huge headache when glitches rear their ugly head!</a:t>
            </a:r>
          </a:p>
          <a:p>
            <a:pPr algn="just">
              <a:lnSpc>
                <a:spcPct val="150000"/>
              </a:lnSpc>
            </a:pPr>
            <a:r>
              <a:rPr lang="en-GB" dirty="0"/>
              <a:t>Learning the basics of troubleshooting can be very empowering to migrant women settling in new communities. The knowledge can help them in helping other members of the community or add a skill to their CV. </a:t>
            </a:r>
          </a:p>
          <a:p>
            <a:pPr algn="just">
              <a:lnSpc>
                <a:spcPct val="150000"/>
              </a:lnSpc>
            </a:pPr>
            <a:r>
              <a:rPr lang="en-GB" dirty="0"/>
              <a:t>Problem-solving digital glitches start by defining the issue. You can then prepare a solution and try to solve the problem. Finish by reflecting on the steps you took to solve your digital problem.</a:t>
            </a:r>
          </a:p>
        </p:txBody>
      </p:sp>
      <p:sp>
        <p:nvSpPr>
          <p:cNvPr id="8" name="Text Placeholder 7">
            <a:extLst>
              <a:ext uri="{FF2B5EF4-FFF2-40B4-BE49-F238E27FC236}">
                <a16:creationId xmlns:a16="http://schemas.microsoft.com/office/drawing/2014/main" id="{90A7726B-81DD-EF47-8984-1795807DB6C4}"/>
              </a:ext>
            </a:extLst>
          </p:cNvPr>
          <p:cNvSpPr>
            <a:spLocks noGrp="1"/>
          </p:cNvSpPr>
          <p:nvPr>
            <p:ph type="body" sz="quarter" idx="18"/>
          </p:nvPr>
        </p:nvSpPr>
        <p:spPr/>
        <p:txBody>
          <a:bodyPr>
            <a:normAutofit/>
          </a:bodyPr>
          <a:lstStyle/>
          <a:p>
            <a:r>
              <a:rPr lang="en-IE" dirty="0">
                <a:solidFill>
                  <a:srgbClr val="8D5B98"/>
                </a:solidFill>
              </a:rPr>
              <a:t>Using Troubleshooting to Resolve Problems</a:t>
            </a:r>
          </a:p>
        </p:txBody>
      </p:sp>
    </p:spTree>
    <p:extLst>
      <p:ext uri="{BB962C8B-B14F-4D97-AF65-F5344CB8AC3E}">
        <p14:creationId xmlns:p14="http://schemas.microsoft.com/office/powerpoint/2010/main" val="1977783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B952C3-E79F-E051-8D9E-37DA1C5E8673}"/>
              </a:ext>
            </a:extLst>
          </p:cNvPr>
          <p:cNvSpPr>
            <a:spLocks noGrp="1"/>
          </p:cNvSpPr>
          <p:nvPr>
            <p:ph type="body" sz="quarter" idx="13"/>
          </p:nvPr>
        </p:nvSpPr>
        <p:spPr>
          <a:xfrm>
            <a:off x="212652" y="228767"/>
            <a:ext cx="11222614" cy="914202"/>
          </a:xfrm>
        </p:spPr>
        <p:txBody>
          <a:bodyPr/>
          <a:lstStyle/>
          <a:p>
            <a:r>
              <a:rPr lang="en-IE" dirty="0"/>
              <a:t>Let’s Look at Each Step in Detail	</a:t>
            </a:r>
          </a:p>
        </p:txBody>
      </p:sp>
      <p:sp>
        <p:nvSpPr>
          <p:cNvPr id="6" name="Text Placeholder 5">
            <a:extLst>
              <a:ext uri="{FF2B5EF4-FFF2-40B4-BE49-F238E27FC236}">
                <a16:creationId xmlns:a16="http://schemas.microsoft.com/office/drawing/2014/main" id="{8B5D0F2B-384E-481A-9835-90FBF091ED3D}"/>
              </a:ext>
            </a:extLst>
          </p:cNvPr>
          <p:cNvSpPr>
            <a:spLocks noGrp="1"/>
          </p:cNvSpPr>
          <p:nvPr>
            <p:ph type="body" sz="quarter" idx="17"/>
          </p:nvPr>
        </p:nvSpPr>
        <p:spPr>
          <a:xfrm>
            <a:off x="212652" y="685868"/>
            <a:ext cx="8211159" cy="3642009"/>
          </a:xfrm>
        </p:spPr>
        <p:txBody>
          <a:bodyPr/>
          <a:lstStyle/>
          <a:p>
            <a:pPr marL="457200" indent="-457200" algn="just">
              <a:lnSpc>
                <a:spcPct val="150000"/>
              </a:lnSpc>
              <a:buAutoNum type="arabicPeriod"/>
            </a:pPr>
            <a:r>
              <a:rPr lang="en-IE" sz="2400" b="1" dirty="0">
                <a:solidFill>
                  <a:srgbClr val="8D5B98"/>
                </a:solidFill>
              </a:rPr>
              <a:t>Define Digital Problem</a:t>
            </a:r>
            <a:endParaRPr lang="en-GB" sz="2400" b="1" dirty="0">
              <a:solidFill>
                <a:srgbClr val="8D5B98"/>
              </a:solidFill>
            </a:endParaRPr>
          </a:p>
          <a:p>
            <a:pPr algn="just">
              <a:lnSpc>
                <a:spcPct val="150000"/>
              </a:lnSpc>
            </a:pPr>
            <a:r>
              <a:rPr lang="en-GB" sz="2400" dirty="0">
                <a:solidFill>
                  <a:schemeClr val="tx1"/>
                </a:solidFill>
              </a:rPr>
              <a:t>This is the first step to a solution. It will require many questions to be asked and answered about what’s happening. You need a clear vision of the problem. When seeking help, the more details or visuals you can provide to yourself or someone else the better. There are some teachers who create videos using </a:t>
            </a:r>
            <a:r>
              <a:rPr lang="en-GB" sz="2400" dirty="0" err="1">
                <a:solidFill>
                  <a:schemeClr val="tx1"/>
                </a:solidFill>
              </a:rPr>
              <a:t>Screencastify</a:t>
            </a:r>
            <a:r>
              <a:rPr lang="en-GB" sz="2400" dirty="0">
                <a:solidFill>
                  <a:schemeClr val="tx1"/>
                </a:solidFill>
              </a:rPr>
              <a:t>, Loom, or Flipgrid to showcase what’s happening on their computers. This is a very good way to share information with someone who’s trying to help you if you can’t reach a solution yourself.</a:t>
            </a:r>
            <a:endParaRPr lang="en-IE" sz="2400" dirty="0">
              <a:solidFill>
                <a:schemeClr val="tx1"/>
              </a:solidFill>
            </a:endParaRPr>
          </a:p>
        </p:txBody>
      </p:sp>
      <p:pic>
        <p:nvPicPr>
          <p:cNvPr id="10" name="Picture Placeholder 9" descr="Woman using smartphone at home">
            <a:extLst>
              <a:ext uri="{FF2B5EF4-FFF2-40B4-BE49-F238E27FC236}">
                <a16:creationId xmlns:a16="http://schemas.microsoft.com/office/drawing/2014/main" id="{9486860F-A1D3-396E-598B-E96923DA8D62}"/>
              </a:ext>
            </a:extLst>
          </p:cNvPr>
          <p:cNvPicPr>
            <a:picLocks noGrp="1" noChangeAspect="1"/>
          </p:cNvPicPr>
          <p:nvPr>
            <p:ph type="pic" sz="quarter" idx="15"/>
          </p:nvPr>
        </p:nvPicPr>
        <p:blipFill>
          <a:blip r:embed="rId2"/>
          <a:srcRect l="21999" r="21999"/>
          <a:stretch>
            <a:fillRect/>
          </a:stretch>
        </p:blipFill>
        <p:spPr/>
      </p:pic>
    </p:spTree>
    <p:extLst>
      <p:ext uri="{BB962C8B-B14F-4D97-AF65-F5344CB8AC3E}">
        <p14:creationId xmlns:p14="http://schemas.microsoft.com/office/powerpoint/2010/main" val="3407390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B952C3-E79F-E051-8D9E-37DA1C5E8673}"/>
              </a:ext>
            </a:extLst>
          </p:cNvPr>
          <p:cNvSpPr>
            <a:spLocks noGrp="1"/>
          </p:cNvSpPr>
          <p:nvPr>
            <p:ph type="body" sz="quarter" idx="16"/>
          </p:nvPr>
        </p:nvSpPr>
        <p:spPr>
          <a:xfrm>
            <a:off x="350879" y="1109706"/>
            <a:ext cx="6624083" cy="5058032"/>
          </a:xfrm>
        </p:spPr>
        <p:txBody>
          <a:bodyPr/>
          <a:lstStyle/>
          <a:p>
            <a:pPr algn="just">
              <a:lnSpc>
                <a:spcPct val="150000"/>
              </a:lnSpc>
            </a:pPr>
            <a:r>
              <a:rPr lang="en-GB" sz="2200" dirty="0">
                <a:solidFill>
                  <a:schemeClr val="tx1"/>
                </a:solidFill>
              </a:rPr>
              <a:t>The next step is to prepare and try to solve the problem. These steps require research and speaking to those you trust to help you troubleshoot. It’s always good to clear cookies and restart the device as a habit. Clearing cookies and restarting or updating devices will help avoid technical issues. Some Chrome extensions can create unexpected problems, so removing extensions can be a good practice. Check if all the basic parts are ok with your device – power source for example.​  </a:t>
            </a:r>
            <a:endParaRPr lang="en-IE" sz="2200" dirty="0">
              <a:solidFill>
                <a:schemeClr val="tx1"/>
              </a:solidFill>
            </a:endParaRPr>
          </a:p>
        </p:txBody>
      </p:sp>
      <p:sp>
        <p:nvSpPr>
          <p:cNvPr id="7" name="Text Placeholder 3">
            <a:extLst>
              <a:ext uri="{FF2B5EF4-FFF2-40B4-BE49-F238E27FC236}">
                <a16:creationId xmlns:a16="http://schemas.microsoft.com/office/drawing/2014/main" id="{30C9B4F4-743D-E11F-736E-FEF6B5F6A873}"/>
              </a:ext>
            </a:extLst>
          </p:cNvPr>
          <p:cNvSpPr>
            <a:spLocks noGrp="1"/>
          </p:cNvSpPr>
          <p:nvPr>
            <p:ph type="body" sz="quarter" idx="18"/>
          </p:nvPr>
        </p:nvSpPr>
        <p:spPr>
          <a:xfrm>
            <a:off x="277551" y="309564"/>
            <a:ext cx="11096625" cy="810784"/>
          </a:xfrm>
        </p:spPr>
        <p:txBody>
          <a:bodyPr/>
          <a:lstStyle/>
          <a:p>
            <a:r>
              <a:rPr lang="en-IE" dirty="0">
                <a:solidFill>
                  <a:srgbClr val="8D5B98"/>
                </a:solidFill>
              </a:rPr>
              <a:t>2. Prepare and Solve the Problem</a:t>
            </a:r>
          </a:p>
        </p:txBody>
      </p:sp>
      <p:pic>
        <p:nvPicPr>
          <p:cNvPr id="1028" name="Picture 4">
            <a:extLst>
              <a:ext uri="{FF2B5EF4-FFF2-40B4-BE49-F238E27FC236}">
                <a16:creationId xmlns:a16="http://schemas.microsoft.com/office/drawing/2014/main" id="{8D26911E-14C5-9C87-7F77-2C7858596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3748" y="1580368"/>
            <a:ext cx="3904735" cy="438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005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D39601-6A6B-8040-9042-1174B1F1384C}"/>
              </a:ext>
            </a:extLst>
          </p:cNvPr>
          <p:cNvSpPr>
            <a:spLocks noGrp="1"/>
          </p:cNvSpPr>
          <p:nvPr>
            <p:ph type="body" sz="quarter" idx="27"/>
          </p:nvPr>
        </p:nvSpPr>
        <p:spPr>
          <a:xfrm>
            <a:off x="122097" y="838199"/>
            <a:ext cx="6193643" cy="5181601"/>
          </a:xfrm>
        </p:spPr>
        <p:txBody>
          <a:bodyPr/>
          <a:lstStyle/>
          <a:p>
            <a:pPr algn="just">
              <a:lnSpc>
                <a:spcPct val="150000"/>
              </a:lnSpc>
            </a:pPr>
            <a:r>
              <a:rPr lang="en-GB" sz="2000" dirty="0">
                <a:solidFill>
                  <a:srgbClr val="0675AD"/>
                </a:solidFill>
              </a:rPr>
              <a:t>A forum </a:t>
            </a:r>
            <a:r>
              <a:rPr lang="en-GB" sz="2000" dirty="0"/>
              <a:t>is an online discussion board where people can </a:t>
            </a:r>
            <a:r>
              <a:rPr lang="en-GB" sz="2000" dirty="0">
                <a:solidFill>
                  <a:srgbClr val="F9A169"/>
                </a:solidFill>
              </a:rPr>
              <a:t>ask questions</a:t>
            </a:r>
            <a:r>
              <a:rPr lang="en-GB" sz="2000" dirty="0"/>
              <a:t>, </a:t>
            </a:r>
            <a:r>
              <a:rPr lang="en-GB" sz="2000" dirty="0">
                <a:solidFill>
                  <a:srgbClr val="8D5B98"/>
                </a:solidFill>
              </a:rPr>
              <a:t>share their experiences</a:t>
            </a:r>
            <a:r>
              <a:rPr lang="en-GB" sz="2000" dirty="0"/>
              <a:t>, and </a:t>
            </a:r>
            <a:r>
              <a:rPr lang="en-GB" sz="2000" dirty="0">
                <a:solidFill>
                  <a:srgbClr val="F9A169"/>
                </a:solidFill>
              </a:rPr>
              <a:t>discuss topics </a:t>
            </a:r>
            <a:r>
              <a:rPr lang="en-GB" sz="2000" dirty="0"/>
              <a:t>of mutual interest.​</a:t>
            </a:r>
          </a:p>
          <a:p>
            <a:pPr algn="just">
              <a:lnSpc>
                <a:spcPct val="150000"/>
              </a:lnSpc>
            </a:pPr>
            <a:r>
              <a:rPr lang="en-GB" sz="2000" dirty="0"/>
              <a:t>Forums are a brilliant way to </a:t>
            </a:r>
            <a:r>
              <a:rPr lang="en-GB" sz="2000" dirty="0">
                <a:solidFill>
                  <a:srgbClr val="F9A169"/>
                </a:solidFill>
              </a:rPr>
              <a:t>create</a:t>
            </a:r>
            <a:r>
              <a:rPr lang="en-GB" sz="2000" dirty="0"/>
              <a:t> social connections and a </a:t>
            </a:r>
            <a:r>
              <a:rPr lang="en-GB" sz="2000" dirty="0">
                <a:solidFill>
                  <a:srgbClr val="0675AD"/>
                </a:solidFill>
              </a:rPr>
              <a:t>sense of community</a:t>
            </a:r>
            <a:r>
              <a:rPr lang="en-GB" sz="2000" dirty="0"/>
              <a:t>. They can also help you to cultivate an interest group in a particular subject.​</a:t>
            </a:r>
          </a:p>
          <a:p>
            <a:pPr algn="just">
              <a:lnSpc>
                <a:spcPct val="150000"/>
              </a:lnSpc>
            </a:pPr>
            <a:r>
              <a:rPr lang="en-GB" sz="2000" dirty="0"/>
              <a:t>Use the Forums application to start discussions about a </a:t>
            </a:r>
            <a:r>
              <a:rPr lang="en-GB" sz="2000" dirty="0">
                <a:solidFill>
                  <a:srgbClr val="F9A169"/>
                </a:solidFill>
              </a:rPr>
              <a:t>specific topic </a:t>
            </a:r>
            <a:r>
              <a:rPr lang="en-GB" sz="2000" dirty="0"/>
              <a:t>or to debate solutions to </a:t>
            </a:r>
            <a:r>
              <a:rPr lang="en-GB" sz="2000" dirty="0">
                <a:solidFill>
                  <a:srgbClr val="8D5B98"/>
                </a:solidFill>
              </a:rPr>
              <a:t>shared problems</a:t>
            </a:r>
            <a:r>
              <a:rPr lang="en-GB" sz="2000" dirty="0"/>
              <a:t>. By participating in a forum, you can </a:t>
            </a:r>
            <a:r>
              <a:rPr lang="en-GB" sz="2000" dirty="0">
                <a:solidFill>
                  <a:srgbClr val="0675AD"/>
                </a:solidFill>
              </a:rPr>
              <a:t>exchange ideas</a:t>
            </a:r>
            <a:r>
              <a:rPr lang="en-GB" sz="2000" dirty="0"/>
              <a:t>, ask questions, and use the expertise of people in your community.</a:t>
            </a:r>
            <a:endParaRPr lang="en-IE" sz="2000" dirty="0"/>
          </a:p>
        </p:txBody>
      </p:sp>
      <p:sp>
        <p:nvSpPr>
          <p:cNvPr id="4" name="Text Placeholder 3">
            <a:extLst>
              <a:ext uri="{FF2B5EF4-FFF2-40B4-BE49-F238E27FC236}">
                <a16:creationId xmlns:a16="http://schemas.microsoft.com/office/drawing/2014/main" id="{33CAE5B2-018B-004C-BF01-23090C140AC6}"/>
              </a:ext>
            </a:extLst>
          </p:cNvPr>
          <p:cNvSpPr>
            <a:spLocks noGrp="1"/>
          </p:cNvSpPr>
          <p:nvPr>
            <p:ph type="body" sz="quarter" idx="18"/>
          </p:nvPr>
        </p:nvSpPr>
        <p:spPr>
          <a:xfrm>
            <a:off x="122097" y="309492"/>
            <a:ext cx="5648934" cy="761798"/>
          </a:xfrm>
        </p:spPr>
        <p:txBody>
          <a:bodyPr>
            <a:normAutofit fontScale="92500"/>
          </a:bodyPr>
          <a:lstStyle/>
          <a:p>
            <a:r>
              <a:rPr lang="en-IE" dirty="0"/>
              <a:t>3. Using Forums and Resources</a:t>
            </a:r>
            <a:endParaRPr lang="en-RU" dirty="0"/>
          </a:p>
        </p:txBody>
      </p:sp>
      <p:pic>
        <p:nvPicPr>
          <p:cNvPr id="12" name="Picture Placeholder 11" descr="Close-up of two people's hands pointing at laptop screen with stack of 4 books in background, one person holding a pen">
            <a:extLst>
              <a:ext uri="{FF2B5EF4-FFF2-40B4-BE49-F238E27FC236}">
                <a16:creationId xmlns:a16="http://schemas.microsoft.com/office/drawing/2014/main" id="{AFFC6FDC-BB85-B4C3-1E43-BEB84FD38EAE}"/>
              </a:ext>
            </a:extLst>
          </p:cNvPr>
          <p:cNvPicPr>
            <a:picLocks noGrp="1" noChangeAspect="1"/>
          </p:cNvPicPr>
          <p:nvPr>
            <p:ph type="pic" sz="quarter" idx="17"/>
          </p:nvPr>
        </p:nvPicPr>
        <p:blipFill>
          <a:blip r:embed="rId2"/>
          <a:srcRect l="4795" r="4795"/>
          <a:stretch>
            <a:fillRect/>
          </a:stretch>
        </p:blipFill>
        <p:spPr>
          <a:xfrm>
            <a:off x="6540842" y="1565189"/>
            <a:ext cx="5651157" cy="4348874"/>
          </a:xfrm>
        </p:spPr>
      </p:pic>
    </p:spTree>
    <p:extLst>
      <p:ext uri="{BB962C8B-B14F-4D97-AF65-F5344CB8AC3E}">
        <p14:creationId xmlns:p14="http://schemas.microsoft.com/office/powerpoint/2010/main" val="4083924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A0DEB0F-01E0-8344-B663-229CCBC78CAA}"/>
              </a:ext>
            </a:extLst>
          </p:cNvPr>
          <p:cNvSpPr>
            <a:spLocks noGrp="1"/>
          </p:cNvSpPr>
          <p:nvPr>
            <p:ph type="body" sz="quarter" idx="13"/>
          </p:nvPr>
        </p:nvSpPr>
        <p:spPr/>
        <p:txBody>
          <a:bodyPr/>
          <a:lstStyle/>
          <a:p>
            <a:r>
              <a:rPr lang="en-IE" dirty="0"/>
              <a:t>Module 5 Overview</a:t>
            </a:r>
          </a:p>
        </p:txBody>
      </p:sp>
      <p:sp>
        <p:nvSpPr>
          <p:cNvPr id="14" name="Text Placeholder 13">
            <a:extLst>
              <a:ext uri="{FF2B5EF4-FFF2-40B4-BE49-F238E27FC236}">
                <a16:creationId xmlns:a16="http://schemas.microsoft.com/office/drawing/2014/main" id="{84C80B11-E721-BB2C-60A8-16EFA590CB46}"/>
              </a:ext>
            </a:extLst>
          </p:cNvPr>
          <p:cNvSpPr>
            <a:spLocks noGrp="1"/>
          </p:cNvSpPr>
          <p:nvPr>
            <p:ph type="body" sz="quarter" idx="16"/>
          </p:nvPr>
        </p:nvSpPr>
        <p:spPr>
          <a:xfrm>
            <a:off x="8278758" y="1176021"/>
            <a:ext cx="3240693" cy="950300"/>
          </a:xfrm>
        </p:spPr>
        <p:txBody>
          <a:bodyPr/>
          <a:lstStyle/>
          <a:p>
            <a:r>
              <a:rPr lang="en-GB" sz="2000" dirty="0"/>
              <a:t>Identifying Needs and Technological Responses</a:t>
            </a:r>
            <a:endParaRPr lang="en-US" sz="2000" dirty="0"/>
          </a:p>
        </p:txBody>
      </p:sp>
      <p:sp>
        <p:nvSpPr>
          <p:cNvPr id="13" name="Text Placeholder 12">
            <a:extLst>
              <a:ext uri="{FF2B5EF4-FFF2-40B4-BE49-F238E27FC236}">
                <a16:creationId xmlns:a16="http://schemas.microsoft.com/office/drawing/2014/main" id="{680C324C-9436-0A7C-1236-8BD2702F168A}"/>
              </a:ext>
            </a:extLst>
          </p:cNvPr>
          <p:cNvSpPr>
            <a:spLocks noGrp="1"/>
          </p:cNvSpPr>
          <p:nvPr>
            <p:ph type="body" sz="quarter" idx="15"/>
          </p:nvPr>
        </p:nvSpPr>
        <p:spPr/>
        <p:txBody>
          <a:bodyPr/>
          <a:lstStyle/>
          <a:p>
            <a:r>
              <a:rPr lang="en-IE" dirty="0"/>
              <a:t>01</a:t>
            </a:r>
          </a:p>
        </p:txBody>
      </p:sp>
      <p:sp>
        <p:nvSpPr>
          <p:cNvPr id="15" name="Text Placeholder 14">
            <a:extLst>
              <a:ext uri="{FF2B5EF4-FFF2-40B4-BE49-F238E27FC236}">
                <a16:creationId xmlns:a16="http://schemas.microsoft.com/office/drawing/2014/main" id="{F6A85A95-0425-8375-EE94-55FD4F59886C}"/>
              </a:ext>
            </a:extLst>
          </p:cNvPr>
          <p:cNvSpPr>
            <a:spLocks noGrp="1"/>
          </p:cNvSpPr>
          <p:nvPr>
            <p:ph type="body" sz="quarter" idx="17"/>
          </p:nvPr>
        </p:nvSpPr>
        <p:spPr>
          <a:xfrm>
            <a:off x="8235639" y="2564508"/>
            <a:ext cx="3326929" cy="950300"/>
          </a:xfrm>
        </p:spPr>
        <p:txBody>
          <a:bodyPr/>
          <a:lstStyle/>
          <a:p>
            <a:r>
              <a:rPr lang="en-US" sz="2000" dirty="0"/>
              <a:t> Solving Technical Problems </a:t>
            </a:r>
          </a:p>
        </p:txBody>
      </p:sp>
      <p:sp>
        <p:nvSpPr>
          <p:cNvPr id="16" name="Text Placeholder 15">
            <a:extLst>
              <a:ext uri="{FF2B5EF4-FFF2-40B4-BE49-F238E27FC236}">
                <a16:creationId xmlns:a16="http://schemas.microsoft.com/office/drawing/2014/main" id="{3B0E560C-168D-26E7-3862-1D7F4BF412A8}"/>
              </a:ext>
            </a:extLst>
          </p:cNvPr>
          <p:cNvSpPr>
            <a:spLocks noGrp="1"/>
          </p:cNvSpPr>
          <p:nvPr>
            <p:ph type="body" sz="quarter" idx="18"/>
          </p:nvPr>
        </p:nvSpPr>
        <p:spPr/>
        <p:txBody>
          <a:bodyPr/>
          <a:lstStyle/>
          <a:p>
            <a:r>
              <a:rPr lang="en-IE" dirty="0"/>
              <a:t>02</a:t>
            </a:r>
          </a:p>
        </p:txBody>
      </p:sp>
      <p:sp>
        <p:nvSpPr>
          <p:cNvPr id="17" name="Text Placeholder 16">
            <a:extLst>
              <a:ext uri="{FF2B5EF4-FFF2-40B4-BE49-F238E27FC236}">
                <a16:creationId xmlns:a16="http://schemas.microsoft.com/office/drawing/2014/main" id="{924F113E-D770-438D-FD64-F24A53747AD4}"/>
              </a:ext>
            </a:extLst>
          </p:cNvPr>
          <p:cNvSpPr>
            <a:spLocks noGrp="1"/>
          </p:cNvSpPr>
          <p:nvPr>
            <p:ph type="body" sz="quarter" idx="19"/>
          </p:nvPr>
        </p:nvSpPr>
        <p:spPr>
          <a:xfrm>
            <a:off x="8265310" y="3818342"/>
            <a:ext cx="3326928" cy="950300"/>
          </a:xfrm>
        </p:spPr>
        <p:txBody>
          <a:bodyPr/>
          <a:lstStyle/>
          <a:p>
            <a:r>
              <a:rPr lang="en-US" sz="2000" dirty="0"/>
              <a:t>Creatively Using Digital Technologies</a:t>
            </a:r>
          </a:p>
        </p:txBody>
      </p:sp>
      <p:sp>
        <p:nvSpPr>
          <p:cNvPr id="18" name="Text Placeholder 17">
            <a:extLst>
              <a:ext uri="{FF2B5EF4-FFF2-40B4-BE49-F238E27FC236}">
                <a16:creationId xmlns:a16="http://schemas.microsoft.com/office/drawing/2014/main" id="{A58F9EFA-263A-EDEC-62E7-F4348136D19D}"/>
              </a:ext>
            </a:extLst>
          </p:cNvPr>
          <p:cNvSpPr>
            <a:spLocks noGrp="1"/>
          </p:cNvSpPr>
          <p:nvPr>
            <p:ph type="body" sz="quarter" idx="20"/>
          </p:nvPr>
        </p:nvSpPr>
        <p:spPr/>
        <p:txBody>
          <a:bodyPr/>
          <a:lstStyle/>
          <a:p>
            <a:r>
              <a:rPr lang="en-IE" dirty="0"/>
              <a:t>04</a:t>
            </a:r>
          </a:p>
        </p:txBody>
      </p:sp>
      <p:sp>
        <p:nvSpPr>
          <p:cNvPr id="19" name="Text Placeholder 18">
            <a:extLst>
              <a:ext uri="{FF2B5EF4-FFF2-40B4-BE49-F238E27FC236}">
                <a16:creationId xmlns:a16="http://schemas.microsoft.com/office/drawing/2014/main" id="{2BC5A265-29EB-74CE-1E0A-ABE025EA6305}"/>
              </a:ext>
            </a:extLst>
          </p:cNvPr>
          <p:cNvSpPr>
            <a:spLocks noGrp="1"/>
          </p:cNvSpPr>
          <p:nvPr>
            <p:ph type="body" sz="quarter" idx="21"/>
          </p:nvPr>
        </p:nvSpPr>
        <p:spPr>
          <a:xfrm>
            <a:off x="8280329" y="5206829"/>
            <a:ext cx="3239121" cy="950300"/>
          </a:xfrm>
        </p:spPr>
        <p:txBody>
          <a:bodyPr/>
          <a:lstStyle/>
          <a:p>
            <a:r>
              <a:rPr lang="en-US" sz="2000" dirty="0"/>
              <a:t> Identifying digital competence gaps</a:t>
            </a:r>
          </a:p>
        </p:txBody>
      </p:sp>
      <p:sp>
        <p:nvSpPr>
          <p:cNvPr id="20" name="Text Placeholder 19">
            <a:extLst>
              <a:ext uri="{FF2B5EF4-FFF2-40B4-BE49-F238E27FC236}">
                <a16:creationId xmlns:a16="http://schemas.microsoft.com/office/drawing/2014/main" id="{DE8FA2B8-2B75-A87E-4005-EFB33414C903}"/>
              </a:ext>
            </a:extLst>
          </p:cNvPr>
          <p:cNvSpPr>
            <a:spLocks noGrp="1"/>
          </p:cNvSpPr>
          <p:nvPr>
            <p:ph type="body" sz="quarter" idx="22"/>
          </p:nvPr>
        </p:nvSpPr>
        <p:spPr/>
        <p:txBody>
          <a:bodyPr/>
          <a:lstStyle/>
          <a:p>
            <a:r>
              <a:rPr lang="en-IE" dirty="0"/>
              <a:t>03</a:t>
            </a:r>
          </a:p>
        </p:txBody>
      </p:sp>
      <p:sp>
        <p:nvSpPr>
          <p:cNvPr id="21" name="TextBox 20">
            <a:extLst>
              <a:ext uri="{FF2B5EF4-FFF2-40B4-BE49-F238E27FC236}">
                <a16:creationId xmlns:a16="http://schemas.microsoft.com/office/drawing/2014/main" id="{865777F6-3AD1-9C95-A586-2736F0CFB00A}"/>
              </a:ext>
            </a:extLst>
          </p:cNvPr>
          <p:cNvSpPr txBox="1"/>
          <p:nvPr/>
        </p:nvSpPr>
        <p:spPr>
          <a:xfrm>
            <a:off x="218661" y="873290"/>
            <a:ext cx="5704908" cy="5594096"/>
          </a:xfrm>
          <a:prstGeom prst="rect">
            <a:avLst/>
          </a:prstGeom>
          <a:noFill/>
        </p:spPr>
        <p:txBody>
          <a:bodyPr wrap="square" rtlCol="0">
            <a:spAutoFit/>
          </a:bodyPr>
          <a:lstStyle/>
          <a:p>
            <a:pPr algn="just">
              <a:lnSpc>
                <a:spcPct val="150000"/>
              </a:lnSpc>
            </a:pPr>
            <a:r>
              <a:rPr lang="en-GB" sz="1600" dirty="0"/>
              <a:t>In Module 5, you will learn how to identify technical problems when operating devices and how to solve them (from troubleshooting to solving more complex problems), selecting and using digital tools, and possible technology. Show you to adjust and customize digital environments to personal needs (e.g. accessibility).</a:t>
            </a:r>
          </a:p>
          <a:p>
            <a:pPr algn="just">
              <a:lnSpc>
                <a:spcPct val="150000"/>
              </a:lnSpc>
            </a:pPr>
            <a:endParaRPr lang="en-GB" sz="1600" dirty="0"/>
          </a:p>
          <a:p>
            <a:pPr algn="just">
              <a:lnSpc>
                <a:spcPct val="150000"/>
              </a:lnSpc>
            </a:pPr>
            <a:r>
              <a:rPr lang="en-GB" sz="1600" dirty="0"/>
              <a:t>You will learn how to use digital tools and technologies to create knowledge and innovate processes. To engage individually and collectively in processing, understanding, and resolving conceptual problems or situations in digital environments. To understand where one’s own digital competence needs to be improved or updated. To be able to support others with their digital competence development. To seek opportunities for self-development and to keep up-to-date with the digital evolution. </a:t>
            </a:r>
            <a:endParaRPr lang="en-IE" sz="1600" dirty="0"/>
          </a:p>
        </p:txBody>
      </p:sp>
    </p:spTree>
    <p:extLst>
      <p:ext uri="{BB962C8B-B14F-4D97-AF65-F5344CB8AC3E}">
        <p14:creationId xmlns:p14="http://schemas.microsoft.com/office/powerpoint/2010/main" val="3339269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CAE5B2-018B-004C-BF01-23090C140AC6}"/>
              </a:ext>
            </a:extLst>
          </p:cNvPr>
          <p:cNvSpPr>
            <a:spLocks noGrp="1"/>
          </p:cNvSpPr>
          <p:nvPr>
            <p:ph type="body" sz="quarter" idx="16"/>
          </p:nvPr>
        </p:nvSpPr>
        <p:spPr>
          <a:xfrm>
            <a:off x="351372" y="979848"/>
            <a:ext cx="11102510" cy="4038015"/>
          </a:xfrm>
        </p:spPr>
        <p:txBody>
          <a:bodyPr/>
          <a:lstStyle/>
          <a:p>
            <a:pPr algn="just">
              <a:lnSpc>
                <a:spcPct val="150000"/>
              </a:lnSpc>
            </a:pPr>
            <a:r>
              <a:rPr lang="en-GB" dirty="0"/>
              <a:t>There are two types of forums:</a:t>
            </a:r>
          </a:p>
          <a:p>
            <a:pPr algn="just">
              <a:lnSpc>
                <a:spcPct val="150000"/>
              </a:lnSpc>
            </a:pPr>
            <a:r>
              <a:rPr lang="en-GB" dirty="0"/>
              <a:t>In a </a:t>
            </a:r>
            <a:r>
              <a:rPr lang="en-GB" dirty="0">
                <a:solidFill>
                  <a:srgbClr val="F9A169"/>
                </a:solidFill>
              </a:rPr>
              <a:t>stand-alone forum</a:t>
            </a:r>
            <a:r>
              <a:rPr lang="en-GB" dirty="0"/>
              <a:t>, anyone can post a topic or respond to a topic.​ </a:t>
            </a:r>
          </a:p>
          <a:p>
            <a:pPr algn="just">
              <a:lnSpc>
                <a:spcPct val="150000"/>
              </a:lnSpc>
            </a:pPr>
            <a:r>
              <a:rPr lang="en-GB" dirty="0"/>
              <a:t>In a </a:t>
            </a:r>
            <a:r>
              <a:rPr lang="en-GB" dirty="0">
                <a:solidFill>
                  <a:srgbClr val="8D5B98"/>
                </a:solidFill>
              </a:rPr>
              <a:t>community forum</a:t>
            </a:r>
            <a:r>
              <a:rPr lang="en-GB" dirty="0"/>
              <a:t>, only a community member can participate.​</a:t>
            </a:r>
          </a:p>
          <a:p>
            <a:pPr algn="just">
              <a:lnSpc>
                <a:spcPct val="150000"/>
              </a:lnSpc>
            </a:pPr>
            <a:r>
              <a:rPr lang="en-GB" dirty="0"/>
              <a:t>A forum is an </a:t>
            </a:r>
            <a:r>
              <a:rPr lang="en-GB" dirty="0">
                <a:solidFill>
                  <a:srgbClr val="0675AD"/>
                </a:solidFill>
              </a:rPr>
              <a:t>online discussion board </a:t>
            </a:r>
            <a:r>
              <a:rPr lang="en-GB" dirty="0"/>
              <a:t>where people can ask </a:t>
            </a:r>
            <a:r>
              <a:rPr lang="en-GB" dirty="0">
                <a:solidFill>
                  <a:srgbClr val="F9A169"/>
                </a:solidFill>
              </a:rPr>
              <a:t>questions</a:t>
            </a:r>
            <a:r>
              <a:rPr lang="en-GB" dirty="0"/>
              <a:t>, </a:t>
            </a:r>
            <a:r>
              <a:rPr lang="en-GB" dirty="0">
                <a:solidFill>
                  <a:srgbClr val="8D5B98"/>
                </a:solidFill>
              </a:rPr>
              <a:t>share their experiences</a:t>
            </a:r>
            <a:r>
              <a:rPr lang="en-GB" dirty="0"/>
              <a:t>, and </a:t>
            </a:r>
            <a:r>
              <a:rPr lang="en-GB" dirty="0">
                <a:solidFill>
                  <a:srgbClr val="0675AD"/>
                </a:solidFill>
              </a:rPr>
              <a:t>discuss topics </a:t>
            </a:r>
            <a:r>
              <a:rPr lang="en-GB" dirty="0"/>
              <a:t>of mutual interest. Forums are an excellent way to create </a:t>
            </a:r>
            <a:r>
              <a:rPr lang="en-GB" dirty="0">
                <a:solidFill>
                  <a:srgbClr val="FFC000"/>
                </a:solidFill>
              </a:rPr>
              <a:t>social connections </a:t>
            </a:r>
            <a:r>
              <a:rPr lang="en-GB" dirty="0"/>
              <a:t>and a sense of community. They can also help you to cultivate an </a:t>
            </a:r>
            <a:r>
              <a:rPr lang="en-GB" dirty="0">
                <a:solidFill>
                  <a:srgbClr val="8D5B98"/>
                </a:solidFill>
              </a:rPr>
              <a:t>interest group </a:t>
            </a:r>
            <a:r>
              <a:rPr lang="en-GB" dirty="0"/>
              <a:t>in a particular subject.​</a:t>
            </a:r>
          </a:p>
          <a:p>
            <a:pPr algn="just">
              <a:lnSpc>
                <a:spcPct val="150000"/>
              </a:lnSpc>
            </a:pPr>
            <a:r>
              <a:rPr lang="en-GB" dirty="0"/>
              <a:t>Start by searching for a suitable Forum for the topic that concerns you.</a:t>
            </a:r>
            <a:endParaRPr lang="en-RU" dirty="0"/>
          </a:p>
        </p:txBody>
      </p:sp>
      <p:sp>
        <p:nvSpPr>
          <p:cNvPr id="5" name="Text Placeholder 4">
            <a:extLst>
              <a:ext uri="{FF2B5EF4-FFF2-40B4-BE49-F238E27FC236}">
                <a16:creationId xmlns:a16="http://schemas.microsoft.com/office/drawing/2014/main" id="{0E3BD7E2-0D8E-D3CB-166D-A24701D710B7}"/>
              </a:ext>
            </a:extLst>
          </p:cNvPr>
          <p:cNvSpPr>
            <a:spLocks noGrp="1"/>
          </p:cNvSpPr>
          <p:nvPr>
            <p:ph type="body" sz="quarter" idx="18"/>
          </p:nvPr>
        </p:nvSpPr>
        <p:spPr>
          <a:xfrm>
            <a:off x="340737" y="309491"/>
            <a:ext cx="11097969" cy="772057"/>
          </a:xfrm>
        </p:spPr>
        <p:txBody>
          <a:bodyPr>
            <a:normAutofit/>
          </a:bodyPr>
          <a:lstStyle/>
          <a:p>
            <a:r>
              <a:rPr lang="en-GB" dirty="0"/>
              <a:t>Using resources and help (forums)</a:t>
            </a:r>
            <a:endParaRPr lang="en-IE" dirty="0"/>
          </a:p>
        </p:txBody>
      </p:sp>
    </p:spTree>
    <p:extLst>
      <p:ext uri="{BB962C8B-B14F-4D97-AF65-F5344CB8AC3E}">
        <p14:creationId xmlns:p14="http://schemas.microsoft.com/office/powerpoint/2010/main" val="1301037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0F25E32B-440F-D1D7-F81C-84F3D7F3CCC4}"/>
              </a:ext>
            </a:extLst>
          </p:cNvPr>
          <p:cNvPicPr>
            <a:picLocks noGrp="1" noChangeAspect="1"/>
          </p:cNvPicPr>
          <p:nvPr>
            <p:ph type="pic" sz="quarter" idx="15"/>
          </p:nvPr>
        </p:nvPicPr>
        <p:blipFill rotWithShape="1">
          <a:blip r:embed="rId2"/>
          <a:srcRect l="16752" r="16752"/>
          <a:stretch/>
        </p:blipFill>
        <p:spPr>
          <a:xfrm>
            <a:off x="7372351" y="1223694"/>
            <a:ext cx="4819650" cy="4097949"/>
          </a:xfrm>
        </p:spPr>
      </p:pic>
      <p:sp>
        <p:nvSpPr>
          <p:cNvPr id="4" name="Text Placeholder 3">
            <a:extLst>
              <a:ext uri="{FF2B5EF4-FFF2-40B4-BE49-F238E27FC236}">
                <a16:creationId xmlns:a16="http://schemas.microsoft.com/office/drawing/2014/main" id="{A0305757-EC31-36D4-810F-3313FC658A68}"/>
              </a:ext>
            </a:extLst>
          </p:cNvPr>
          <p:cNvSpPr>
            <a:spLocks noGrp="1"/>
          </p:cNvSpPr>
          <p:nvPr>
            <p:ph type="body" sz="quarter" idx="17"/>
          </p:nvPr>
        </p:nvSpPr>
        <p:spPr>
          <a:xfrm>
            <a:off x="447066" y="1004845"/>
            <a:ext cx="6361734" cy="3642009"/>
          </a:xfrm>
        </p:spPr>
        <p:txBody>
          <a:bodyPr/>
          <a:lstStyle/>
          <a:p>
            <a:pPr algn="just">
              <a:lnSpc>
                <a:spcPct val="150000"/>
              </a:lnSpc>
            </a:pPr>
            <a:r>
              <a:rPr lang="en-GB" sz="2400" dirty="0">
                <a:solidFill>
                  <a:schemeClr val="tx1"/>
                </a:solidFill>
              </a:rPr>
              <a:t>You can use the chat in the channels and you can activate Channel moderation so only moderators can start new posts, but members will be able to answer on that post.</a:t>
            </a:r>
          </a:p>
          <a:p>
            <a:pPr algn="just">
              <a:lnSpc>
                <a:spcPct val="150000"/>
              </a:lnSpc>
            </a:pPr>
            <a:r>
              <a:rPr lang="en-IE" dirty="0">
                <a:hlinkClick r:id="rId3"/>
              </a:rPr>
              <a:t>https://answers.microsoft.com/en-us</a:t>
            </a:r>
            <a:endParaRPr lang="en-IE" dirty="0"/>
          </a:p>
        </p:txBody>
      </p:sp>
      <p:sp>
        <p:nvSpPr>
          <p:cNvPr id="5" name="Text Placeholder 4">
            <a:extLst>
              <a:ext uri="{FF2B5EF4-FFF2-40B4-BE49-F238E27FC236}">
                <a16:creationId xmlns:a16="http://schemas.microsoft.com/office/drawing/2014/main" id="{5C92E2B1-9C96-BDBC-8C8E-8DD7BA75E2AB}"/>
              </a:ext>
            </a:extLst>
          </p:cNvPr>
          <p:cNvSpPr>
            <a:spLocks noGrp="1"/>
          </p:cNvSpPr>
          <p:nvPr>
            <p:ph type="body" sz="quarter" idx="13"/>
          </p:nvPr>
        </p:nvSpPr>
        <p:spPr>
          <a:xfrm>
            <a:off x="447066" y="309491"/>
            <a:ext cx="11222614" cy="914203"/>
          </a:xfrm>
        </p:spPr>
        <p:txBody>
          <a:bodyPr>
            <a:normAutofit/>
          </a:bodyPr>
          <a:lstStyle/>
          <a:p>
            <a:r>
              <a:rPr lang="en-IE" dirty="0">
                <a:solidFill>
                  <a:srgbClr val="8D5B98"/>
                </a:solidFill>
              </a:rPr>
              <a:t>Microsoft Forum</a:t>
            </a:r>
          </a:p>
        </p:txBody>
      </p:sp>
      <p:sp>
        <p:nvSpPr>
          <p:cNvPr id="10" name="Picture Placeholder 2">
            <a:extLst>
              <a:ext uri="{FF2B5EF4-FFF2-40B4-BE49-F238E27FC236}">
                <a16:creationId xmlns:a16="http://schemas.microsoft.com/office/drawing/2014/main" id="{BAC1AEEF-B6C9-BEB4-C944-C8CC67C33017}"/>
              </a:ext>
            </a:extLst>
          </p:cNvPr>
          <p:cNvSpPr txBox="1">
            <a:spLocks/>
          </p:cNvSpPr>
          <p:nvPr/>
        </p:nvSpPr>
        <p:spPr>
          <a:xfrm>
            <a:off x="7372351" y="1223692"/>
            <a:ext cx="4819650" cy="4033653"/>
          </a:xfrm>
          <a:prstGeom prst="rect">
            <a:avLst/>
          </a:prstGeom>
        </p:spPr>
      </p:sp>
    </p:spTree>
    <p:extLst>
      <p:ext uri="{BB962C8B-B14F-4D97-AF65-F5344CB8AC3E}">
        <p14:creationId xmlns:p14="http://schemas.microsoft.com/office/powerpoint/2010/main" val="3073119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15BF666-E248-E4E5-BE6C-170DA819D0A1}"/>
              </a:ext>
            </a:extLst>
          </p:cNvPr>
          <p:cNvSpPr>
            <a:spLocks noGrp="1"/>
          </p:cNvSpPr>
          <p:nvPr>
            <p:ph type="body" sz="quarter" idx="17"/>
          </p:nvPr>
        </p:nvSpPr>
        <p:spPr/>
        <p:txBody>
          <a:bodyPr/>
          <a:lstStyle/>
          <a:p>
            <a:pPr algn="just">
              <a:lnSpc>
                <a:spcPct val="150000"/>
              </a:lnSpc>
            </a:pPr>
            <a:r>
              <a:rPr lang="en-GB" sz="2800" dirty="0">
                <a:solidFill>
                  <a:schemeClr val="tx1"/>
                </a:solidFill>
              </a:rPr>
              <a:t>Find answers, ask questions, and connect with community of Apple users from around the world.</a:t>
            </a:r>
          </a:p>
          <a:p>
            <a:endParaRPr lang="en-GB" dirty="0">
              <a:solidFill>
                <a:srgbClr val="FFC000"/>
              </a:solidFill>
            </a:endParaRPr>
          </a:p>
          <a:p>
            <a:r>
              <a:rPr lang="en-IE" dirty="0">
                <a:solidFill>
                  <a:srgbClr val="FFC000"/>
                </a:solidFill>
                <a:hlinkClick r:id="rId2"/>
              </a:rPr>
              <a:t>https://discussions.apple.com/welcome</a:t>
            </a:r>
            <a:endParaRPr lang="en-IE" dirty="0">
              <a:solidFill>
                <a:srgbClr val="FFC000"/>
              </a:solidFill>
            </a:endParaRPr>
          </a:p>
          <a:p>
            <a:endParaRPr lang="en-IE" dirty="0"/>
          </a:p>
        </p:txBody>
      </p:sp>
      <p:sp>
        <p:nvSpPr>
          <p:cNvPr id="6" name="Text Placeholder 5">
            <a:extLst>
              <a:ext uri="{FF2B5EF4-FFF2-40B4-BE49-F238E27FC236}">
                <a16:creationId xmlns:a16="http://schemas.microsoft.com/office/drawing/2014/main" id="{30F30994-674A-6763-FE6F-298703675892}"/>
              </a:ext>
            </a:extLst>
          </p:cNvPr>
          <p:cNvSpPr>
            <a:spLocks noGrp="1"/>
          </p:cNvSpPr>
          <p:nvPr>
            <p:ph type="body" sz="quarter" idx="13"/>
          </p:nvPr>
        </p:nvSpPr>
        <p:spPr>
          <a:xfrm>
            <a:off x="447066" y="503909"/>
            <a:ext cx="11222614" cy="914202"/>
          </a:xfrm>
        </p:spPr>
        <p:txBody>
          <a:bodyPr/>
          <a:lstStyle/>
          <a:p>
            <a:r>
              <a:rPr lang="en-IE" dirty="0">
                <a:solidFill>
                  <a:srgbClr val="8D5B98"/>
                </a:solidFill>
              </a:rPr>
              <a:t>Apple Forum</a:t>
            </a:r>
          </a:p>
        </p:txBody>
      </p:sp>
      <p:pic>
        <p:nvPicPr>
          <p:cNvPr id="5" name="Picture Placeholder 4" descr="Smiling woman using laptop">
            <a:extLst>
              <a:ext uri="{FF2B5EF4-FFF2-40B4-BE49-F238E27FC236}">
                <a16:creationId xmlns:a16="http://schemas.microsoft.com/office/drawing/2014/main" id="{7E4E5040-F932-ECAF-4A63-EA5AAA14C337}"/>
              </a:ext>
            </a:extLst>
          </p:cNvPr>
          <p:cNvPicPr>
            <a:picLocks noGrp="1" noChangeAspect="1"/>
          </p:cNvPicPr>
          <p:nvPr>
            <p:ph type="pic" sz="quarter" idx="15"/>
          </p:nvPr>
        </p:nvPicPr>
        <p:blipFill>
          <a:blip r:embed="rId3"/>
          <a:srcRect l="21993" r="21993"/>
          <a:stretch>
            <a:fillRect/>
          </a:stretch>
        </p:blipFill>
        <p:spPr>
          <a:xfrm>
            <a:off x="8802435" y="1223694"/>
            <a:ext cx="3389565" cy="4033653"/>
          </a:xfrm>
        </p:spPr>
      </p:pic>
    </p:spTree>
    <p:extLst>
      <p:ext uri="{BB962C8B-B14F-4D97-AF65-F5344CB8AC3E}">
        <p14:creationId xmlns:p14="http://schemas.microsoft.com/office/powerpoint/2010/main" val="1864874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0915390-122F-A53F-E531-2B41875F0A70}"/>
              </a:ext>
            </a:extLst>
          </p:cNvPr>
          <p:cNvSpPr>
            <a:spLocks noGrp="1"/>
          </p:cNvSpPr>
          <p:nvPr>
            <p:ph type="body" sz="quarter" idx="27"/>
          </p:nvPr>
        </p:nvSpPr>
        <p:spPr>
          <a:xfrm>
            <a:off x="447067" y="1284387"/>
            <a:ext cx="5220086" cy="3251547"/>
          </a:xfrm>
        </p:spPr>
        <p:txBody>
          <a:bodyPr/>
          <a:lstStyle/>
          <a:p>
            <a:pPr algn="just">
              <a:lnSpc>
                <a:spcPct val="150000"/>
              </a:lnSpc>
            </a:pPr>
            <a:r>
              <a:rPr lang="en-GB" dirty="0"/>
              <a:t>These are</a:t>
            </a:r>
            <a:r>
              <a:rPr lang="en-GB" sz="2400" dirty="0"/>
              <a:t> a wider and more holistic approach than Forums. ​</a:t>
            </a:r>
          </a:p>
          <a:p>
            <a:pPr algn="just">
              <a:lnSpc>
                <a:spcPct val="150000"/>
              </a:lnSpc>
            </a:pPr>
            <a:r>
              <a:rPr lang="en-GB" sz="2400" dirty="0" err="1">
                <a:solidFill>
                  <a:srgbClr val="0675AD"/>
                </a:solidFill>
              </a:rPr>
              <a:t>Techfugees</a:t>
            </a:r>
            <a:r>
              <a:rPr lang="en-GB" sz="2400" dirty="0"/>
              <a:t> is a good example of an online community built around technical issues and skills building.</a:t>
            </a:r>
          </a:p>
          <a:p>
            <a:pPr algn="just">
              <a:lnSpc>
                <a:spcPct val="150000"/>
              </a:lnSpc>
            </a:pPr>
            <a:r>
              <a:rPr lang="en-IE" sz="2400" b="1" dirty="0">
                <a:hlinkClick r:id="rId2"/>
              </a:rPr>
              <a:t>https://techfugees.com/fr/</a:t>
            </a:r>
            <a:endParaRPr lang="en-IE" sz="2400" b="1" dirty="0"/>
          </a:p>
          <a:p>
            <a:pPr algn="just">
              <a:lnSpc>
                <a:spcPct val="150000"/>
              </a:lnSpc>
            </a:pPr>
            <a:r>
              <a:rPr lang="en-IE" dirty="0"/>
              <a:t>	</a:t>
            </a:r>
            <a:endParaRPr lang="en-IE" b="1" dirty="0"/>
          </a:p>
        </p:txBody>
      </p:sp>
      <p:sp>
        <p:nvSpPr>
          <p:cNvPr id="3" name="Text Placeholder 2">
            <a:extLst>
              <a:ext uri="{FF2B5EF4-FFF2-40B4-BE49-F238E27FC236}">
                <a16:creationId xmlns:a16="http://schemas.microsoft.com/office/drawing/2014/main" id="{0D7FE636-C4F3-654B-9EC0-323D25C35B9B}"/>
              </a:ext>
            </a:extLst>
          </p:cNvPr>
          <p:cNvSpPr>
            <a:spLocks noGrp="1"/>
          </p:cNvSpPr>
          <p:nvPr>
            <p:ph type="body" sz="quarter" idx="18"/>
          </p:nvPr>
        </p:nvSpPr>
        <p:spPr>
          <a:xfrm>
            <a:off x="346482" y="406288"/>
            <a:ext cx="5648934" cy="814973"/>
          </a:xfrm>
        </p:spPr>
        <p:txBody>
          <a:bodyPr/>
          <a:lstStyle/>
          <a:p>
            <a:r>
              <a:rPr lang="en-IE" dirty="0"/>
              <a:t>Online Communities</a:t>
            </a:r>
            <a:endParaRPr lang="en-RU" dirty="0"/>
          </a:p>
        </p:txBody>
      </p:sp>
      <p:pic>
        <p:nvPicPr>
          <p:cNvPr id="18" name="Picture Placeholder 17">
            <a:extLst>
              <a:ext uri="{FF2B5EF4-FFF2-40B4-BE49-F238E27FC236}">
                <a16:creationId xmlns:a16="http://schemas.microsoft.com/office/drawing/2014/main" id="{9EFFCB60-61B7-A465-5CE8-2B028368FBB5}"/>
              </a:ext>
            </a:extLst>
          </p:cNvPr>
          <p:cNvPicPr>
            <a:picLocks noGrp="1" noChangeAspect="1"/>
          </p:cNvPicPr>
          <p:nvPr>
            <p:ph type="pic" sz="quarter" idx="17"/>
          </p:nvPr>
        </p:nvPicPr>
        <p:blipFill rotWithShape="1">
          <a:blip r:embed="rId3"/>
          <a:srcRect l="4517" r="4517"/>
          <a:stretch/>
        </p:blipFill>
        <p:spPr>
          <a:xfrm>
            <a:off x="6824624" y="1268391"/>
            <a:ext cx="4401359" cy="3245240"/>
          </a:xfrm>
        </p:spPr>
      </p:pic>
      <p:pic>
        <p:nvPicPr>
          <p:cNvPr id="20" name="Graphic 19" descr="Mouse with solid fill">
            <a:extLst>
              <a:ext uri="{FF2B5EF4-FFF2-40B4-BE49-F238E27FC236}">
                <a16:creationId xmlns:a16="http://schemas.microsoft.com/office/drawing/2014/main" id="{5A7D8993-ED3A-62B0-E13D-BADCD4B456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286437">
            <a:off x="3942219" y="5169244"/>
            <a:ext cx="1086138" cy="914400"/>
          </a:xfrm>
          <a:prstGeom prst="rect">
            <a:avLst/>
          </a:prstGeom>
        </p:spPr>
      </p:pic>
      <p:pic>
        <p:nvPicPr>
          <p:cNvPr id="22" name="Graphic 21" descr="Cursor with solid fill">
            <a:extLst>
              <a:ext uri="{FF2B5EF4-FFF2-40B4-BE49-F238E27FC236}">
                <a16:creationId xmlns:a16="http://schemas.microsoft.com/office/drawing/2014/main" id="{E45D7CE6-4BBD-12C3-84BF-6BB882A007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88564" y="5006546"/>
            <a:ext cx="693090" cy="726990"/>
          </a:xfrm>
          <a:prstGeom prst="rect">
            <a:avLst/>
          </a:prstGeom>
        </p:spPr>
      </p:pic>
    </p:spTree>
    <p:extLst>
      <p:ext uri="{BB962C8B-B14F-4D97-AF65-F5344CB8AC3E}">
        <p14:creationId xmlns:p14="http://schemas.microsoft.com/office/powerpoint/2010/main" val="3544790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EC064F-2E71-C64F-AD00-38DE40C30EB9}"/>
              </a:ext>
            </a:extLst>
          </p:cNvPr>
          <p:cNvSpPr>
            <a:spLocks noGrp="1"/>
          </p:cNvSpPr>
          <p:nvPr>
            <p:ph type="body" sz="quarter" idx="16"/>
          </p:nvPr>
        </p:nvSpPr>
        <p:spPr>
          <a:xfrm>
            <a:off x="442524" y="1195682"/>
            <a:ext cx="11102510" cy="5205484"/>
          </a:xfrm>
        </p:spPr>
        <p:txBody>
          <a:bodyPr/>
          <a:lstStyle/>
          <a:p>
            <a:pPr algn="just">
              <a:lnSpc>
                <a:spcPct val="150000"/>
              </a:lnSpc>
            </a:pPr>
            <a:r>
              <a:rPr lang="en-GB" dirty="0">
                <a:ea typeface="+mn-lt"/>
                <a:cs typeface="+mn-lt"/>
              </a:rPr>
              <a:t>The last step is to reflect. It’s important to note what occurred should this happen again. Creating troubleshooting videos and/or guides to assist your community is helpful. If someone in the know is an expert in this area, speak with them about how you can access these resources.​</a:t>
            </a:r>
          </a:p>
          <a:p>
            <a:pPr algn="just">
              <a:lnSpc>
                <a:spcPct val="150000"/>
              </a:lnSpc>
            </a:pPr>
            <a:r>
              <a:rPr lang="en-GB" dirty="0">
                <a:ea typeface="+mn-lt"/>
                <a:cs typeface="+mn-lt"/>
              </a:rPr>
              <a:t>There will be times that everyone goes through the process more than once until finding</a:t>
            </a:r>
          </a:p>
          <a:p>
            <a:pPr algn="just">
              <a:lnSpc>
                <a:spcPct val="150000"/>
              </a:lnSpc>
            </a:pPr>
            <a:r>
              <a:rPr lang="en-GB" dirty="0">
                <a:ea typeface="+mn-lt"/>
                <a:cs typeface="+mn-lt"/>
              </a:rPr>
              <a:t> a solution, but it’s important to not give up. Asking for help is part of being prepared.</a:t>
            </a:r>
          </a:p>
          <a:p>
            <a:pPr algn="just">
              <a:lnSpc>
                <a:spcPct val="150000"/>
              </a:lnSpc>
            </a:pPr>
            <a:r>
              <a:rPr lang="en-GB" dirty="0">
                <a:ea typeface="+mn-lt"/>
                <a:cs typeface="+mn-lt"/>
              </a:rPr>
              <a:t> It’s important to reach out to family, friends, or others in your circle as everyone is</a:t>
            </a:r>
          </a:p>
          <a:p>
            <a:pPr algn="just">
              <a:lnSpc>
                <a:spcPct val="150000"/>
              </a:lnSpc>
            </a:pPr>
            <a:r>
              <a:rPr lang="en-GB" dirty="0">
                <a:ea typeface="+mn-lt"/>
                <a:cs typeface="+mn-lt"/>
              </a:rPr>
              <a:t> learning how to troubleshoot technology together. ​</a:t>
            </a:r>
            <a:endParaRPr lang="en-US" dirty="0">
              <a:ea typeface="+mn-lt"/>
              <a:cs typeface="+mn-lt"/>
            </a:endParaRPr>
          </a:p>
        </p:txBody>
      </p:sp>
      <p:sp>
        <p:nvSpPr>
          <p:cNvPr id="6" name="Text Placeholder 5">
            <a:extLst>
              <a:ext uri="{FF2B5EF4-FFF2-40B4-BE49-F238E27FC236}">
                <a16:creationId xmlns:a16="http://schemas.microsoft.com/office/drawing/2014/main" id="{98C3F45B-476E-1AD6-5EA0-9AD6CC085356}"/>
              </a:ext>
            </a:extLst>
          </p:cNvPr>
          <p:cNvSpPr>
            <a:spLocks noGrp="1"/>
          </p:cNvSpPr>
          <p:nvPr>
            <p:ph type="body" sz="quarter" idx="18"/>
          </p:nvPr>
        </p:nvSpPr>
        <p:spPr/>
        <p:txBody>
          <a:bodyPr/>
          <a:lstStyle/>
          <a:p>
            <a:r>
              <a:rPr lang="en-IE" dirty="0"/>
              <a:t>4. The problem-solving process</a:t>
            </a:r>
          </a:p>
          <a:p>
            <a:endParaRPr lang="en-IE" dirty="0"/>
          </a:p>
        </p:txBody>
      </p:sp>
      <p:pic>
        <p:nvPicPr>
          <p:cNvPr id="3" name="Graphic 2" descr="Brainstorm with solid fill">
            <a:extLst>
              <a:ext uri="{FF2B5EF4-FFF2-40B4-BE49-F238E27FC236}">
                <a16:creationId xmlns:a16="http://schemas.microsoft.com/office/drawing/2014/main" id="{12BFCC2A-25D1-13F6-740D-2C313F4104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10336" y="4676122"/>
            <a:ext cx="1581664" cy="1589903"/>
          </a:xfrm>
          <a:prstGeom prst="rect">
            <a:avLst/>
          </a:prstGeom>
        </p:spPr>
      </p:pic>
    </p:spTree>
    <p:extLst>
      <p:ext uri="{BB962C8B-B14F-4D97-AF65-F5344CB8AC3E}">
        <p14:creationId xmlns:p14="http://schemas.microsoft.com/office/powerpoint/2010/main" val="420073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12B428-4409-9C27-9C7A-60145BEF806F}"/>
              </a:ext>
            </a:extLst>
          </p:cNvPr>
          <p:cNvSpPr>
            <a:spLocks noGrp="1"/>
          </p:cNvSpPr>
          <p:nvPr>
            <p:ph type="body" sz="quarter" idx="14"/>
          </p:nvPr>
        </p:nvSpPr>
        <p:spPr>
          <a:xfrm>
            <a:off x="549402" y="1164257"/>
            <a:ext cx="11775120" cy="5130218"/>
          </a:xfrm>
        </p:spPr>
        <p:txBody>
          <a:bodyPr>
            <a:normAutofit/>
          </a:bodyPr>
          <a:lstStyle/>
          <a:p>
            <a:r>
              <a:rPr lang="en-GB" sz="2200" dirty="0"/>
              <a:t> ​</a:t>
            </a:r>
            <a:r>
              <a:rPr lang="en-GB" sz="2200" b="0" dirty="0">
                <a:solidFill>
                  <a:schemeClr val="tx1"/>
                </a:solidFill>
              </a:rPr>
              <a:t>CTRL+ CLICK on the image in the top right corner to open the PDF document.​</a:t>
            </a:r>
          </a:p>
          <a:p>
            <a:endParaRPr lang="en-GB" sz="2200" b="0" dirty="0">
              <a:solidFill>
                <a:schemeClr val="tx1"/>
              </a:solidFill>
            </a:endParaRPr>
          </a:p>
          <a:p>
            <a:pPr marL="457200" indent="-457200">
              <a:buFont typeface="Wingdings" panose="05000000000000000000" pitchFamily="2" charset="2"/>
              <a:buChar char="ü"/>
            </a:pPr>
            <a:r>
              <a:rPr lang="en-GB" sz="2200" b="0" dirty="0">
                <a:solidFill>
                  <a:schemeClr val="tx1"/>
                </a:solidFill>
              </a:rPr>
              <a:t>Write down the typical digital problems that are mentioned in the text.​</a:t>
            </a:r>
          </a:p>
          <a:p>
            <a:endParaRPr lang="en-GB" sz="2200" b="0" dirty="0">
              <a:solidFill>
                <a:schemeClr val="tx1"/>
              </a:solidFill>
            </a:endParaRPr>
          </a:p>
          <a:p>
            <a:pPr marL="457200" indent="-457200">
              <a:buFont typeface="Wingdings" panose="05000000000000000000" pitchFamily="2" charset="2"/>
              <a:buChar char="ü"/>
            </a:pPr>
            <a:r>
              <a:rPr lang="en-GB" sz="2200" b="0" dirty="0">
                <a:solidFill>
                  <a:schemeClr val="tx1"/>
                </a:solidFill>
              </a:rPr>
              <a:t>Did you ever experience other digital problems? Write them down as well. ​</a:t>
            </a:r>
          </a:p>
          <a:p>
            <a:r>
              <a:rPr lang="en-GB" sz="2200" b="0" dirty="0">
                <a:solidFill>
                  <a:schemeClr val="tx1"/>
                </a:solidFill>
              </a:rPr>
              <a:t>Read the article “Basic Trouble Shooting Techniques” closely. </a:t>
            </a:r>
          </a:p>
          <a:p>
            <a:endParaRPr lang="en-GB" sz="2200" b="0" dirty="0">
              <a:solidFill>
                <a:schemeClr val="tx1"/>
              </a:solidFill>
            </a:endParaRPr>
          </a:p>
          <a:p>
            <a:pPr marL="457200" indent="-457200">
              <a:buFont typeface="Wingdings" panose="05000000000000000000" pitchFamily="2" charset="2"/>
              <a:buChar char="ü"/>
            </a:pPr>
            <a:r>
              <a:rPr lang="en-GB" sz="2200" b="0" dirty="0">
                <a:solidFill>
                  <a:schemeClr val="tx1"/>
                </a:solidFill>
              </a:rPr>
              <a:t>Note the individual steps of ‘troubleshooting’ that are described in the text. ​</a:t>
            </a:r>
          </a:p>
          <a:p>
            <a:r>
              <a:rPr lang="en-GB" sz="2200" b="0" dirty="0">
                <a:solidFill>
                  <a:schemeClr val="tx1"/>
                </a:solidFill>
              </a:rPr>
              <a:t>What is the first step and the second, etc.​</a:t>
            </a:r>
          </a:p>
          <a:p>
            <a:r>
              <a:rPr lang="en-GB" sz="2200" b="0" dirty="0">
                <a:solidFill>
                  <a:schemeClr val="tx1"/>
                </a:solidFill>
              </a:rPr>
              <a:t>You can use the next slides to write down your results.</a:t>
            </a:r>
          </a:p>
          <a:p>
            <a:endParaRPr lang="en-GB" sz="2200" b="0" dirty="0">
              <a:solidFill>
                <a:schemeClr val="tx1"/>
              </a:solidFill>
            </a:endParaRPr>
          </a:p>
          <a:p>
            <a:r>
              <a:rPr lang="en-GB" sz="2200" b="0" dirty="0">
                <a:solidFill>
                  <a:schemeClr val="tx1"/>
                </a:solidFill>
                <a:hlinkClick r:id="rId2">
                  <a:extLst>
                    <a:ext uri="{A12FA001-AC4F-418D-AE19-62706E023703}">
                      <ahyp:hlinkClr xmlns:ahyp="http://schemas.microsoft.com/office/drawing/2018/hyperlinkcolor" val="tx"/>
                    </a:ext>
                  </a:extLst>
                </a:hlinkClick>
              </a:rPr>
              <a:t>https://www.digitaltravellers.org/sheet/basic-troubleshooting-techniques/</a:t>
            </a:r>
            <a:endParaRPr lang="en-GB" sz="2200" b="0" dirty="0">
              <a:solidFill>
                <a:schemeClr val="tx1"/>
              </a:solidFill>
            </a:endParaRPr>
          </a:p>
          <a:p>
            <a:endParaRPr lang="en-IE" sz="2200" dirty="0">
              <a:solidFill>
                <a:srgbClr val="0675AD"/>
              </a:solidFill>
            </a:endParaRPr>
          </a:p>
          <a:p>
            <a:endParaRPr lang="en-GB" sz="2200" dirty="0"/>
          </a:p>
        </p:txBody>
      </p:sp>
      <p:pic>
        <p:nvPicPr>
          <p:cNvPr id="3" name="Picture 2">
            <a:hlinkClick r:id="rId3"/>
            <a:extLst>
              <a:ext uri="{FF2B5EF4-FFF2-40B4-BE49-F238E27FC236}">
                <a16:creationId xmlns:a16="http://schemas.microsoft.com/office/drawing/2014/main" id="{63B30221-AB0E-0156-F2C5-11914EADD8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1911" y="48458"/>
            <a:ext cx="4482769" cy="94929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orthographicFront"/>
            <a:lightRig rig="soft" dir="t"/>
          </a:scene3d>
          <a:sp3d contourW="12700" prstMaterial="matte">
            <a:bevelT w="63500" h="50800"/>
            <a:contourClr>
              <a:srgbClr val="C0C0C0"/>
            </a:contourClr>
          </a:sp3d>
        </p:spPr>
      </p:pic>
      <p:sp>
        <p:nvSpPr>
          <p:cNvPr id="4" name="TextBox 3">
            <a:extLst>
              <a:ext uri="{FF2B5EF4-FFF2-40B4-BE49-F238E27FC236}">
                <a16:creationId xmlns:a16="http://schemas.microsoft.com/office/drawing/2014/main" id="{A43520D7-4917-6EB2-E9A5-71EF7580EBD5}"/>
              </a:ext>
            </a:extLst>
          </p:cNvPr>
          <p:cNvSpPr txBox="1"/>
          <p:nvPr/>
        </p:nvSpPr>
        <p:spPr>
          <a:xfrm>
            <a:off x="549402" y="48458"/>
            <a:ext cx="6679095" cy="1231106"/>
          </a:xfrm>
          <a:prstGeom prst="rect">
            <a:avLst/>
          </a:prstGeom>
          <a:noFill/>
        </p:spPr>
        <p:txBody>
          <a:bodyPr wrap="square" rtlCol="0">
            <a:spAutoFit/>
          </a:bodyPr>
          <a:lstStyle/>
          <a:p>
            <a:r>
              <a:rPr lang="en-GB" sz="2800" b="1" dirty="0">
                <a:solidFill>
                  <a:srgbClr val="8D5B98"/>
                </a:solidFill>
              </a:rPr>
              <a:t>Learn about Basic Rules of Digital Problem Solving!</a:t>
            </a:r>
          </a:p>
          <a:p>
            <a:endParaRPr lang="en-IE" dirty="0"/>
          </a:p>
        </p:txBody>
      </p:sp>
    </p:spTree>
    <p:extLst>
      <p:ext uri="{BB962C8B-B14F-4D97-AF65-F5344CB8AC3E}">
        <p14:creationId xmlns:p14="http://schemas.microsoft.com/office/powerpoint/2010/main" val="142035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974129-6C51-E3A4-E366-F1B2F6520504}"/>
              </a:ext>
            </a:extLst>
          </p:cNvPr>
          <p:cNvSpPr>
            <a:spLocks noGrp="1"/>
          </p:cNvSpPr>
          <p:nvPr>
            <p:ph type="body" sz="quarter" idx="16"/>
          </p:nvPr>
        </p:nvSpPr>
        <p:spPr>
          <a:xfrm>
            <a:off x="447065" y="1276556"/>
            <a:ext cx="11102510" cy="4885347"/>
          </a:xfrm>
        </p:spPr>
        <p:txBody>
          <a:bodyPr/>
          <a:lstStyle/>
          <a:p>
            <a:pPr algn="ctr"/>
            <a:r>
              <a:rPr lang="en-IE" dirty="0">
                <a:solidFill>
                  <a:srgbClr val="0675AD"/>
                </a:solidFill>
              </a:rPr>
              <a:t>Room for Results</a:t>
            </a:r>
          </a:p>
          <a:p>
            <a:r>
              <a:rPr lang="en-IE" dirty="0">
                <a:solidFill>
                  <a:srgbClr val="8D5B98"/>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IE" dirty="0">
              <a:solidFill>
                <a:srgbClr val="8D5B98"/>
              </a:solidFill>
            </a:endParaRPr>
          </a:p>
          <a:p>
            <a:r>
              <a:rPr lang="en-IE" dirty="0">
                <a:solidFill>
                  <a:srgbClr val="8D5B98"/>
                </a:solidFill>
              </a:rPr>
              <a:t>​</a:t>
            </a:r>
          </a:p>
        </p:txBody>
      </p:sp>
      <p:sp>
        <p:nvSpPr>
          <p:cNvPr id="3" name="Text Placeholder 2">
            <a:extLst>
              <a:ext uri="{FF2B5EF4-FFF2-40B4-BE49-F238E27FC236}">
                <a16:creationId xmlns:a16="http://schemas.microsoft.com/office/drawing/2014/main" id="{0F94EE50-2B3D-D735-161D-5DA6406B3C94}"/>
              </a:ext>
            </a:extLst>
          </p:cNvPr>
          <p:cNvSpPr>
            <a:spLocks noGrp="1"/>
          </p:cNvSpPr>
          <p:nvPr>
            <p:ph type="body" sz="quarter" idx="18"/>
          </p:nvPr>
        </p:nvSpPr>
        <p:spPr/>
        <p:txBody>
          <a:bodyPr>
            <a:normAutofit/>
          </a:bodyPr>
          <a:lstStyle/>
          <a:p>
            <a:r>
              <a:rPr lang="en-IE" dirty="0"/>
              <a:t>Exercise</a:t>
            </a:r>
          </a:p>
        </p:txBody>
      </p:sp>
      <p:pic>
        <p:nvPicPr>
          <p:cNvPr id="5" name="Graphic 4" descr="Pencil with solid fill">
            <a:extLst>
              <a:ext uri="{FF2B5EF4-FFF2-40B4-BE49-F238E27FC236}">
                <a16:creationId xmlns:a16="http://schemas.microsoft.com/office/drawing/2014/main" id="{F3D90998-0BDC-44EF-5EAA-9A58D9E8F0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74757" y="707390"/>
            <a:ext cx="914400" cy="914400"/>
          </a:xfrm>
          <a:prstGeom prst="rect">
            <a:avLst/>
          </a:prstGeom>
        </p:spPr>
      </p:pic>
    </p:spTree>
    <p:extLst>
      <p:ext uri="{BB962C8B-B14F-4D97-AF65-F5344CB8AC3E}">
        <p14:creationId xmlns:p14="http://schemas.microsoft.com/office/powerpoint/2010/main" val="3918491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974129-6C51-E3A4-E366-F1B2F6520504}"/>
              </a:ext>
            </a:extLst>
          </p:cNvPr>
          <p:cNvSpPr>
            <a:spLocks noGrp="1"/>
          </p:cNvSpPr>
          <p:nvPr>
            <p:ph type="body" sz="quarter" idx="16"/>
          </p:nvPr>
        </p:nvSpPr>
        <p:spPr>
          <a:xfrm>
            <a:off x="447065" y="1276556"/>
            <a:ext cx="11102510" cy="4885347"/>
          </a:xfrm>
        </p:spPr>
        <p:txBody>
          <a:bodyPr/>
          <a:lstStyle/>
          <a:p>
            <a:pPr algn="ctr"/>
            <a:r>
              <a:rPr lang="en-IE" dirty="0">
                <a:solidFill>
                  <a:srgbClr val="0675AD"/>
                </a:solidFill>
              </a:rPr>
              <a:t>Room for Results</a:t>
            </a:r>
          </a:p>
          <a:p>
            <a:r>
              <a:rPr lang="en-IE" dirty="0">
                <a:solidFill>
                  <a:srgbClr val="8D5B98"/>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IE" dirty="0">
              <a:solidFill>
                <a:srgbClr val="8D5B98"/>
              </a:solidFill>
            </a:endParaRPr>
          </a:p>
          <a:p>
            <a:r>
              <a:rPr lang="en-IE" dirty="0">
                <a:solidFill>
                  <a:srgbClr val="8D5B98"/>
                </a:solidFill>
              </a:rPr>
              <a:t>​</a:t>
            </a:r>
          </a:p>
        </p:txBody>
      </p:sp>
      <p:sp>
        <p:nvSpPr>
          <p:cNvPr id="3" name="Text Placeholder 2">
            <a:extLst>
              <a:ext uri="{FF2B5EF4-FFF2-40B4-BE49-F238E27FC236}">
                <a16:creationId xmlns:a16="http://schemas.microsoft.com/office/drawing/2014/main" id="{0F94EE50-2B3D-D735-161D-5DA6406B3C94}"/>
              </a:ext>
            </a:extLst>
          </p:cNvPr>
          <p:cNvSpPr>
            <a:spLocks noGrp="1"/>
          </p:cNvSpPr>
          <p:nvPr>
            <p:ph type="body" sz="quarter" idx="18"/>
          </p:nvPr>
        </p:nvSpPr>
        <p:spPr/>
        <p:txBody>
          <a:bodyPr>
            <a:normAutofit/>
          </a:bodyPr>
          <a:lstStyle/>
          <a:p>
            <a:r>
              <a:rPr lang="en-IE" dirty="0"/>
              <a:t>Exercise</a:t>
            </a:r>
          </a:p>
        </p:txBody>
      </p:sp>
      <p:pic>
        <p:nvPicPr>
          <p:cNvPr id="5" name="Graphic 4" descr="Pencil with solid fill">
            <a:extLst>
              <a:ext uri="{FF2B5EF4-FFF2-40B4-BE49-F238E27FC236}">
                <a16:creationId xmlns:a16="http://schemas.microsoft.com/office/drawing/2014/main" id="{686C8FD8-12D1-33F1-9B56-8E1B2AF060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58281" y="696097"/>
            <a:ext cx="914400" cy="914400"/>
          </a:xfrm>
          <a:prstGeom prst="rect">
            <a:avLst/>
          </a:prstGeom>
        </p:spPr>
      </p:pic>
    </p:spTree>
    <p:extLst>
      <p:ext uri="{BB962C8B-B14F-4D97-AF65-F5344CB8AC3E}">
        <p14:creationId xmlns:p14="http://schemas.microsoft.com/office/powerpoint/2010/main" val="3730661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indoor, computer, electronics&#10;&#10;Description automatically generated">
            <a:hlinkClick r:id="rId2"/>
            <a:extLst>
              <a:ext uri="{FF2B5EF4-FFF2-40B4-BE49-F238E27FC236}">
                <a16:creationId xmlns:a16="http://schemas.microsoft.com/office/drawing/2014/main" id="{47BA432A-D07C-14AA-6C0A-758CCFC85A44}"/>
              </a:ext>
            </a:extLst>
          </p:cNvPr>
          <p:cNvPicPr>
            <a:picLocks noGrp="1" noChangeAspect="1"/>
          </p:cNvPicPr>
          <p:nvPr>
            <p:ph type="pic" sz="quarter" idx="17"/>
          </p:nvPr>
        </p:nvPicPr>
        <p:blipFill>
          <a:blip r:embed="rId3"/>
          <a:srcRect l="3433" r="3433"/>
          <a:stretch>
            <a:fillRect/>
          </a:stretch>
        </p:blipFill>
        <p:spPr>
          <a:xfrm>
            <a:off x="6421438" y="428368"/>
            <a:ext cx="5770562" cy="3912973"/>
          </a:xfrm>
        </p:spPr>
      </p:pic>
      <p:sp>
        <p:nvSpPr>
          <p:cNvPr id="3" name="Text Placeholder 2">
            <a:extLst>
              <a:ext uri="{FF2B5EF4-FFF2-40B4-BE49-F238E27FC236}">
                <a16:creationId xmlns:a16="http://schemas.microsoft.com/office/drawing/2014/main" id="{7037024F-A9F0-0774-986A-C0D58D44785C}"/>
              </a:ext>
            </a:extLst>
          </p:cNvPr>
          <p:cNvSpPr>
            <a:spLocks noGrp="1"/>
          </p:cNvSpPr>
          <p:nvPr>
            <p:ph type="body" sz="quarter" idx="27"/>
          </p:nvPr>
        </p:nvSpPr>
        <p:spPr>
          <a:xfrm>
            <a:off x="473890" y="1743740"/>
            <a:ext cx="5411474" cy="3251547"/>
          </a:xfrm>
        </p:spPr>
        <p:txBody>
          <a:bodyPr/>
          <a:lstStyle/>
          <a:p>
            <a:pPr algn="just">
              <a:lnSpc>
                <a:spcPct val="150000"/>
              </a:lnSpc>
            </a:pPr>
            <a:r>
              <a:rPr lang="en-GB" sz="2000" dirty="0"/>
              <a:t>Everybody has heard about computer viruses and how annoying and dangerous they can be for your work and your data.​</a:t>
            </a:r>
          </a:p>
          <a:p>
            <a:pPr algn="just">
              <a:lnSpc>
                <a:spcPct val="150000"/>
              </a:lnSpc>
            </a:pPr>
            <a:r>
              <a:rPr lang="en-GB" sz="2000" dirty="0"/>
              <a:t>This simple guide will help you to take basic protective measures against viruses on your computer. Click on the image on the right to open the PDF document.​</a:t>
            </a:r>
            <a:endParaRPr lang="en-IE" sz="2000" dirty="0"/>
          </a:p>
        </p:txBody>
      </p:sp>
      <p:sp>
        <p:nvSpPr>
          <p:cNvPr id="4" name="Text Placeholder 3">
            <a:extLst>
              <a:ext uri="{FF2B5EF4-FFF2-40B4-BE49-F238E27FC236}">
                <a16:creationId xmlns:a16="http://schemas.microsoft.com/office/drawing/2014/main" id="{6CA7E0AA-4F40-4084-CBDA-1793DE19AF60}"/>
              </a:ext>
            </a:extLst>
          </p:cNvPr>
          <p:cNvSpPr>
            <a:spLocks noGrp="1"/>
          </p:cNvSpPr>
          <p:nvPr>
            <p:ph type="body" sz="quarter" idx="18"/>
          </p:nvPr>
        </p:nvSpPr>
        <p:spPr>
          <a:xfrm>
            <a:off x="447066" y="309491"/>
            <a:ext cx="5648934" cy="1434249"/>
          </a:xfrm>
        </p:spPr>
        <p:txBody>
          <a:bodyPr>
            <a:normAutofit fontScale="55000" lnSpcReduction="20000"/>
          </a:bodyPr>
          <a:lstStyle/>
          <a:p>
            <a:pPr algn="just">
              <a:lnSpc>
                <a:spcPct val="170000"/>
              </a:lnSpc>
            </a:pPr>
            <a:r>
              <a:rPr lang="en-GB" sz="5100" dirty="0">
                <a:solidFill>
                  <a:srgbClr val="8D5B98"/>
                </a:solidFill>
              </a:rPr>
              <a:t>Learn!</a:t>
            </a:r>
          </a:p>
          <a:p>
            <a:pPr algn="just">
              <a:lnSpc>
                <a:spcPct val="170000"/>
              </a:lnSpc>
            </a:pPr>
            <a:r>
              <a:rPr lang="en-GB" sz="3900" dirty="0">
                <a:solidFill>
                  <a:srgbClr val="8D5B98"/>
                </a:solidFill>
              </a:rPr>
              <a:t>How can you handle a virus on your computer? </a:t>
            </a:r>
            <a:endParaRPr lang="en-IE" sz="3900" dirty="0">
              <a:solidFill>
                <a:srgbClr val="8D5B98"/>
              </a:solidFill>
            </a:endParaRPr>
          </a:p>
        </p:txBody>
      </p:sp>
      <p:sp>
        <p:nvSpPr>
          <p:cNvPr id="6" name="TextBox 5">
            <a:extLst>
              <a:ext uri="{FF2B5EF4-FFF2-40B4-BE49-F238E27FC236}">
                <a16:creationId xmlns:a16="http://schemas.microsoft.com/office/drawing/2014/main" id="{05490D26-5F38-EC19-C637-F87393527301}"/>
              </a:ext>
            </a:extLst>
          </p:cNvPr>
          <p:cNvSpPr txBox="1"/>
          <p:nvPr/>
        </p:nvSpPr>
        <p:spPr>
          <a:xfrm>
            <a:off x="447067" y="5883491"/>
            <a:ext cx="10253884" cy="369332"/>
          </a:xfrm>
          <a:prstGeom prst="rect">
            <a:avLst/>
          </a:prstGeom>
          <a:noFill/>
        </p:spPr>
        <p:txBody>
          <a:bodyPr wrap="square">
            <a:spAutoFit/>
          </a:bodyPr>
          <a:lstStyle/>
          <a:p>
            <a:r>
              <a:rPr lang="fr-FR" dirty="0"/>
              <a:t>SOURCE: https://www.digitaltravellers.org/sheet/what-to-do-if-your-computer-gets-a-virus/</a:t>
            </a:r>
            <a:endParaRPr lang="en-IE" dirty="0"/>
          </a:p>
        </p:txBody>
      </p:sp>
      <p:pic>
        <p:nvPicPr>
          <p:cNvPr id="10" name="Graphic 9" descr="Cursor with solid fill">
            <a:extLst>
              <a:ext uri="{FF2B5EF4-FFF2-40B4-BE49-F238E27FC236}">
                <a16:creationId xmlns:a16="http://schemas.microsoft.com/office/drawing/2014/main" id="{EE3CFDE3-F064-8DEF-3472-FA520CB01F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92902">
            <a:off x="9831858" y="4323807"/>
            <a:ext cx="914400" cy="914400"/>
          </a:xfrm>
          <a:prstGeom prst="rect">
            <a:avLst/>
          </a:prstGeom>
        </p:spPr>
      </p:pic>
      <p:sp>
        <p:nvSpPr>
          <p:cNvPr id="11" name="TextBox 10">
            <a:extLst>
              <a:ext uri="{FF2B5EF4-FFF2-40B4-BE49-F238E27FC236}">
                <a16:creationId xmlns:a16="http://schemas.microsoft.com/office/drawing/2014/main" id="{48D527DC-47C4-45CE-D3B9-A9247CDB647D}"/>
              </a:ext>
            </a:extLst>
          </p:cNvPr>
          <p:cNvSpPr txBox="1"/>
          <p:nvPr/>
        </p:nvSpPr>
        <p:spPr>
          <a:xfrm>
            <a:off x="10511480" y="4886713"/>
            <a:ext cx="1233453" cy="369332"/>
          </a:xfrm>
          <a:prstGeom prst="rect">
            <a:avLst/>
          </a:prstGeom>
          <a:noFill/>
        </p:spPr>
        <p:txBody>
          <a:bodyPr wrap="square" rtlCol="0">
            <a:spAutoFit/>
          </a:bodyPr>
          <a:lstStyle/>
          <a:p>
            <a:r>
              <a:rPr lang="en-IE" b="1" dirty="0">
                <a:solidFill>
                  <a:srgbClr val="8D5B98"/>
                </a:solidFill>
              </a:rPr>
              <a:t>Click Here</a:t>
            </a:r>
          </a:p>
        </p:txBody>
      </p:sp>
    </p:spTree>
    <p:extLst>
      <p:ext uri="{BB962C8B-B14F-4D97-AF65-F5344CB8AC3E}">
        <p14:creationId xmlns:p14="http://schemas.microsoft.com/office/powerpoint/2010/main" val="936231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D15A03-8AC2-CE41-BAEC-39B31581EAAC}"/>
              </a:ext>
            </a:extLst>
          </p:cNvPr>
          <p:cNvSpPr>
            <a:spLocks noGrp="1"/>
          </p:cNvSpPr>
          <p:nvPr>
            <p:ph type="body" sz="quarter" idx="16"/>
          </p:nvPr>
        </p:nvSpPr>
        <p:spPr>
          <a:xfrm>
            <a:off x="442524" y="1516248"/>
            <a:ext cx="11102510" cy="4038015"/>
          </a:xfrm>
        </p:spPr>
        <p:txBody>
          <a:bodyPr/>
          <a:lstStyle/>
          <a:p>
            <a:pPr algn="just">
              <a:lnSpc>
                <a:spcPct val="150000"/>
              </a:lnSpc>
            </a:pPr>
            <a:r>
              <a:rPr lang="en-IE" dirty="0">
                <a:solidFill>
                  <a:schemeClr val="bg2">
                    <a:lumMod val="25000"/>
                  </a:schemeClr>
                </a:solidFill>
              </a:rPr>
              <a:t>Have you suddenly got the dreaded blue screen of death on your computer or laptop? Follow the steps below to help remove this issue:</a:t>
            </a:r>
          </a:p>
          <a:p>
            <a:pPr marL="342900" indent="-342900" algn="just">
              <a:lnSpc>
                <a:spcPct val="150000"/>
              </a:lnSpc>
              <a:buFont typeface="+mj-lt"/>
              <a:buAutoNum type="arabicPeriod"/>
            </a:pPr>
            <a:r>
              <a:rPr lang="en-IE" dirty="0">
                <a:solidFill>
                  <a:schemeClr val="bg2">
                    <a:lumMod val="25000"/>
                  </a:schemeClr>
                </a:solidFill>
              </a:rPr>
              <a:t>Restart the machine.</a:t>
            </a:r>
          </a:p>
          <a:p>
            <a:pPr marL="342900" indent="-342900" algn="just">
              <a:lnSpc>
                <a:spcPct val="150000"/>
              </a:lnSpc>
              <a:buFont typeface="+mj-lt"/>
              <a:buAutoNum type="arabicPeriod"/>
            </a:pPr>
            <a:r>
              <a:rPr lang="en-IE" dirty="0">
                <a:solidFill>
                  <a:schemeClr val="bg2">
                    <a:lumMod val="25000"/>
                  </a:schemeClr>
                </a:solidFill>
              </a:rPr>
              <a:t>Run anti-virus software.</a:t>
            </a:r>
          </a:p>
          <a:p>
            <a:pPr marL="342900" indent="-342900" algn="just">
              <a:lnSpc>
                <a:spcPct val="150000"/>
              </a:lnSpc>
              <a:buFont typeface="+mj-lt"/>
              <a:buAutoNum type="arabicPeriod"/>
            </a:pPr>
            <a:r>
              <a:rPr lang="en-IE" dirty="0">
                <a:solidFill>
                  <a:schemeClr val="bg2">
                    <a:lumMod val="25000"/>
                  </a:schemeClr>
                </a:solidFill>
              </a:rPr>
              <a:t>Find out if Microsoft has released patches or service packs.</a:t>
            </a:r>
          </a:p>
          <a:p>
            <a:pPr marL="342900" indent="-342900" algn="just">
              <a:lnSpc>
                <a:spcPct val="150000"/>
              </a:lnSpc>
              <a:buFont typeface="+mj-lt"/>
              <a:buAutoNum type="arabicPeriod"/>
            </a:pPr>
            <a:r>
              <a:rPr lang="en-IE" dirty="0">
                <a:solidFill>
                  <a:schemeClr val="bg2">
                    <a:lumMod val="25000"/>
                  </a:schemeClr>
                </a:solidFill>
              </a:rPr>
              <a:t>Update drivers.</a:t>
            </a:r>
          </a:p>
          <a:p>
            <a:endParaRPr lang="en-GB" dirty="0">
              <a:solidFill>
                <a:schemeClr val="bg2">
                  <a:lumMod val="25000"/>
                </a:schemeClr>
              </a:solidFill>
            </a:endParaRPr>
          </a:p>
        </p:txBody>
      </p:sp>
      <p:sp>
        <p:nvSpPr>
          <p:cNvPr id="3" name="Text Placeholder 2">
            <a:extLst>
              <a:ext uri="{FF2B5EF4-FFF2-40B4-BE49-F238E27FC236}">
                <a16:creationId xmlns:a16="http://schemas.microsoft.com/office/drawing/2014/main" id="{39801207-CCC5-E34A-8E29-11B598ED2F4E}"/>
              </a:ext>
            </a:extLst>
          </p:cNvPr>
          <p:cNvSpPr>
            <a:spLocks noGrp="1"/>
          </p:cNvSpPr>
          <p:nvPr>
            <p:ph type="body" sz="quarter" idx="18"/>
          </p:nvPr>
        </p:nvSpPr>
        <p:spPr>
          <a:xfrm>
            <a:off x="364769" y="533213"/>
            <a:ext cx="11097969" cy="823984"/>
          </a:xfrm>
        </p:spPr>
        <p:txBody>
          <a:bodyPr>
            <a:normAutofit/>
          </a:bodyPr>
          <a:lstStyle/>
          <a:p>
            <a:r>
              <a:rPr lang="en-IE" dirty="0">
                <a:solidFill>
                  <a:srgbClr val="8D5B98"/>
                </a:solidFill>
              </a:rPr>
              <a:t>Exercise - Blue screen of death!</a:t>
            </a:r>
            <a:endParaRPr lang="en-GB" b="0" i="0" dirty="0">
              <a:solidFill>
                <a:srgbClr val="8D5B98"/>
              </a:solidFill>
              <a:effectLst/>
              <a:latin typeface="Open Sans" panose="020B0606030504020204" pitchFamily="34" charset="0"/>
            </a:endParaRPr>
          </a:p>
        </p:txBody>
      </p:sp>
    </p:spTree>
    <p:extLst>
      <p:ext uri="{BB962C8B-B14F-4D97-AF65-F5344CB8AC3E}">
        <p14:creationId xmlns:p14="http://schemas.microsoft.com/office/powerpoint/2010/main" val="2938482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247247-66D5-08AE-E6C8-0CC59C27A06F}"/>
              </a:ext>
            </a:extLst>
          </p:cNvPr>
          <p:cNvSpPr>
            <a:spLocks noGrp="1"/>
          </p:cNvSpPr>
          <p:nvPr>
            <p:ph type="body" sz="quarter" idx="18"/>
          </p:nvPr>
        </p:nvSpPr>
        <p:spPr>
          <a:xfrm>
            <a:off x="5297362" y="4493866"/>
            <a:ext cx="7186186" cy="3543114"/>
          </a:xfrm>
        </p:spPr>
        <p:txBody>
          <a:bodyPr/>
          <a:lstStyle/>
          <a:p>
            <a:pPr>
              <a:lnSpc>
                <a:spcPct val="150000"/>
              </a:lnSpc>
            </a:pPr>
            <a:r>
              <a:rPr lang="en-IE" dirty="0"/>
              <a:t>Topic 1: </a:t>
            </a:r>
            <a:r>
              <a:rPr lang="en-GB" dirty="0"/>
              <a:t>Identifying Needs and Technological Responses</a:t>
            </a:r>
          </a:p>
          <a:p>
            <a:endParaRPr lang="en-IE" dirty="0"/>
          </a:p>
        </p:txBody>
      </p:sp>
      <p:pic>
        <p:nvPicPr>
          <p:cNvPr id="11" name="Picture Placeholder 10" descr="Friends looking at a a digital device">
            <a:extLst>
              <a:ext uri="{FF2B5EF4-FFF2-40B4-BE49-F238E27FC236}">
                <a16:creationId xmlns:a16="http://schemas.microsoft.com/office/drawing/2014/main" id="{78FE82BA-C33F-5BB3-DF9C-D5BED53592E9}"/>
              </a:ext>
            </a:extLst>
          </p:cNvPr>
          <p:cNvPicPr>
            <a:picLocks noGrp="1" noChangeAspect="1"/>
          </p:cNvPicPr>
          <p:nvPr>
            <p:ph type="pic" sz="quarter" idx="19"/>
          </p:nvPr>
        </p:nvPicPr>
        <p:blipFill>
          <a:blip r:embed="rId2"/>
          <a:srcRect t="3394" b="3394"/>
          <a:stretch>
            <a:fillRect/>
          </a:stretch>
        </p:blipFill>
        <p:spPr/>
      </p:pic>
    </p:spTree>
    <p:extLst>
      <p:ext uri="{BB962C8B-B14F-4D97-AF65-F5344CB8AC3E}">
        <p14:creationId xmlns:p14="http://schemas.microsoft.com/office/powerpoint/2010/main" val="315237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247247-66D5-08AE-E6C8-0CC59C27A06F}"/>
              </a:ext>
            </a:extLst>
          </p:cNvPr>
          <p:cNvSpPr>
            <a:spLocks noGrp="1"/>
          </p:cNvSpPr>
          <p:nvPr>
            <p:ph type="body" sz="quarter" idx="18"/>
          </p:nvPr>
        </p:nvSpPr>
        <p:spPr>
          <a:xfrm>
            <a:off x="5297362" y="4493866"/>
            <a:ext cx="7186186" cy="1758078"/>
          </a:xfrm>
        </p:spPr>
        <p:txBody>
          <a:bodyPr/>
          <a:lstStyle/>
          <a:p>
            <a:pPr>
              <a:lnSpc>
                <a:spcPct val="150000"/>
              </a:lnSpc>
            </a:pPr>
            <a:r>
              <a:rPr lang="en-IE" dirty="0"/>
              <a:t>Topic 3: Creatively using digital technologies   </a:t>
            </a:r>
          </a:p>
        </p:txBody>
      </p:sp>
      <p:pic>
        <p:nvPicPr>
          <p:cNvPr id="5" name="Picture Placeholder 4" descr="Two women working">
            <a:extLst>
              <a:ext uri="{FF2B5EF4-FFF2-40B4-BE49-F238E27FC236}">
                <a16:creationId xmlns:a16="http://schemas.microsoft.com/office/drawing/2014/main" id="{1F75528E-0F89-EA2F-11DF-4902236731A6}"/>
              </a:ext>
            </a:extLst>
          </p:cNvPr>
          <p:cNvPicPr>
            <a:picLocks noGrp="1" noChangeAspect="1"/>
          </p:cNvPicPr>
          <p:nvPr>
            <p:ph type="pic" sz="quarter" idx="19"/>
          </p:nvPr>
        </p:nvPicPr>
        <p:blipFill>
          <a:blip r:embed="rId2"/>
          <a:srcRect t="12796" b="12796"/>
          <a:stretch>
            <a:fillRect/>
          </a:stretch>
        </p:blipFill>
        <p:spPr/>
      </p:pic>
    </p:spTree>
    <p:extLst>
      <p:ext uri="{BB962C8B-B14F-4D97-AF65-F5344CB8AC3E}">
        <p14:creationId xmlns:p14="http://schemas.microsoft.com/office/powerpoint/2010/main" val="1740932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872DA-E9E4-AD46-8289-2EC462F68D36}"/>
              </a:ext>
            </a:extLst>
          </p:cNvPr>
          <p:cNvSpPr>
            <a:spLocks noGrp="1"/>
          </p:cNvSpPr>
          <p:nvPr>
            <p:ph type="body" sz="quarter" idx="16"/>
          </p:nvPr>
        </p:nvSpPr>
        <p:spPr>
          <a:xfrm>
            <a:off x="293437" y="1239415"/>
            <a:ext cx="11102510" cy="4038015"/>
          </a:xfrm>
        </p:spPr>
        <p:txBody>
          <a:bodyPr/>
          <a:lstStyle/>
          <a:p>
            <a:pPr algn="just">
              <a:lnSpc>
                <a:spcPct val="150000"/>
              </a:lnSpc>
            </a:pPr>
            <a:r>
              <a:rPr lang="en-US" dirty="0">
                <a:solidFill>
                  <a:schemeClr val="accent6"/>
                </a:solidFill>
              </a:rPr>
              <a:t>Before we begin topic 3, here are some useful definitions to help you understand some of the information in this module.</a:t>
            </a:r>
          </a:p>
          <a:p>
            <a:pPr marL="285750" indent="-285750" algn="just">
              <a:lnSpc>
                <a:spcPct val="150000"/>
              </a:lnSpc>
              <a:buFont typeface="Arial" panose="020B0604020202020204" pitchFamily="34" charset="0"/>
              <a:buChar char="•"/>
            </a:pPr>
            <a:r>
              <a:rPr lang="en-US" sz="2200" b="1" i="0" dirty="0">
                <a:effectLst/>
              </a:rPr>
              <a:t>Data privacy</a:t>
            </a:r>
            <a:r>
              <a:rPr lang="en-US" sz="2200" b="0" i="0" dirty="0">
                <a:effectLst/>
              </a:rPr>
              <a:t> generally means the ability of a person to determine for themselves when, how, and to what </a:t>
            </a:r>
            <a:r>
              <a:rPr lang="en-US" sz="2200" b="0" i="0" u="none" strike="noStrike" dirty="0">
                <a:effectLst/>
              </a:rPr>
              <a:t>personal information</a:t>
            </a:r>
            <a:r>
              <a:rPr lang="en-US" sz="2200" b="0" i="0" dirty="0">
                <a:effectLst/>
              </a:rPr>
              <a:t> about them is shared with or communicated to others.</a:t>
            </a:r>
          </a:p>
          <a:p>
            <a:pPr marL="285750" indent="-285750" algn="just">
              <a:lnSpc>
                <a:spcPct val="150000"/>
              </a:lnSpc>
              <a:buFont typeface="Arial" panose="020B0604020202020204" pitchFamily="34" charset="0"/>
              <a:buChar char="•"/>
            </a:pPr>
            <a:r>
              <a:rPr lang="en-US" sz="2200" b="1" i="0" dirty="0">
                <a:effectLst/>
              </a:rPr>
              <a:t>Data Security</a:t>
            </a:r>
            <a:r>
              <a:rPr lang="en-US" sz="2200" i="0" dirty="0">
                <a:effectLst/>
              </a:rPr>
              <a:t> includes a set of standards and different safeguards and measures taken in order to prevent any third party from unauthorized access to digital data, or any intentional or unintentional alteration, deletion or disclosure of data.</a:t>
            </a:r>
            <a:endParaRPr lang="en-US" sz="2200" dirty="0"/>
          </a:p>
          <a:p>
            <a:endParaRPr lang="en-US" dirty="0"/>
          </a:p>
          <a:p>
            <a:endParaRPr lang="en-RU" dirty="0"/>
          </a:p>
        </p:txBody>
      </p:sp>
      <p:sp>
        <p:nvSpPr>
          <p:cNvPr id="3" name="Text Placeholder 2">
            <a:extLst>
              <a:ext uri="{FF2B5EF4-FFF2-40B4-BE49-F238E27FC236}">
                <a16:creationId xmlns:a16="http://schemas.microsoft.com/office/drawing/2014/main" id="{1B416A8A-D457-D74C-8C24-410E11CC50CF}"/>
              </a:ext>
            </a:extLst>
          </p:cNvPr>
          <p:cNvSpPr>
            <a:spLocks noGrp="1"/>
          </p:cNvSpPr>
          <p:nvPr>
            <p:ph type="body" sz="quarter" idx="18"/>
          </p:nvPr>
        </p:nvSpPr>
        <p:spPr>
          <a:xfrm>
            <a:off x="293437" y="409314"/>
            <a:ext cx="11251597" cy="663716"/>
          </a:xfrm>
        </p:spPr>
        <p:txBody>
          <a:bodyPr/>
          <a:lstStyle/>
          <a:p>
            <a:r>
              <a:rPr lang="en-IE" dirty="0"/>
              <a:t>Relevant Definitions	</a:t>
            </a:r>
            <a:endParaRPr lang="en-RU" dirty="0"/>
          </a:p>
        </p:txBody>
      </p:sp>
    </p:spTree>
    <p:extLst>
      <p:ext uri="{BB962C8B-B14F-4D97-AF65-F5344CB8AC3E}">
        <p14:creationId xmlns:p14="http://schemas.microsoft.com/office/powerpoint/2010/main" val="3932145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D39601-6A6B-8040-9042-1174B1F1384C}"/>
              </a:ext>
            </a:extLst>
          </p:cNvPr>
          <p:cNvSpPr>
            <a:spLocks noGrp="1"/>
          </p:cNvSpPr>
          <p:nvPr>
            <p:ph type="body" sz="quarter" idx="27"/>
          </p:nvPr>
        </p:nvSpPr>
        <p:spPr>
          <a:xfrm>
            <a:off x="180753" y="1046194"/>
            <a:ext cx="6090838" cy="4510423"/>
          </a:xfrm>
        </p:spPr>
        <p:txBody>
          <a:bodyPr/>
          <a:lstStyle/>
          <a:p>
            <a:pPr algn="just">
              <a:lnSpc>
                <a:spcPct val="150000"/>
              </a:lnSpc>
            </a:pPr>
            <a:r>
              <a:rPr lang="en-US" sz="2000" dirty="0"/>
              <a:t>Yes! Creativity and technology definitely can work together and are not mutually exclusive. Instead of suppressing creativity, technology can enhance specific areas of the creative process. It does this by presenting a new platform for creativity to exist on (and come from). </a:t>
            </a:r>
          </a:p>
          <a:p>
            <a:pPr algn="just">
              <a:lnSpc>
                <a:spcPct val="150000"/>
              </a:lnSpc>
            </a:pPr>
            <a:r>
              <a:rPr lang="en-US" sz="2000" dirty="0"/>
              <a:t>Technology has inspired new careers, as well as creations. With technology, you can create new solutions to problems whilst embracing your creativity.</a:t>
            </a:r>
          </a:p>
          <a:p>
            <a:pPr algn="just">
              <a:lnSpc>
                <a:spcPct val="150000"/>
              </a:lnSpc>
            </a:pPr>
            <a:r>
              <a:rPr lang="en-US" sz="2000" dirty="0"/>
              <a:t>As someone who is looking for employment, it is important to stand out! You can do this by </a:t>
            </a:r>
            <a:r>
              <a:rPr lang="en-US" sz="2000" dirty="0" err="1"/>
              <a:t>utilising</a:t>
            </a:r>
            <a:r>
              <a:rPr lang="en-US" sz="2000" dirty="0"/>
              <a:t> technology.</a:t>
            </a:r>
          </a:p>
          <a:p>
            <a:endParaRPr lang="en-IE" b="1" dirty="0"/>
          </a:p>
          <a:p>
            <a:endParaRPr lang="en-IE" dirty="0"/>
          </a:p>
          <a:p>
            <a:endParaRPr lang="en-IE" dirty="0"/>
          </a:p>
        </p:txBody>
      </p:sp>
      <p:sp>
        <p:nvSpPr>
          <p:cNvPr id="4" name="Text Placeholder 3">
            <a:extLst>
              <a:ext uri="{FF2B5EF4-FFF2-40B4-BE49-F238E27FC236}">
                <a16:creationId xmlns:a16="http://schemas.microsoft.com/office/drawing/2014/main" id="{33CAE5B2-018B-004C-BF01-23090C140AC6}"/>
              </a:ext>
            </a:extLst>
          </p:cNvPr>
          <p:cNvSpPr>
            <a:spLocks noGrp="1"/>
          </p:cNvSpPr>
          <p:nvPr>
            <p:ph type="body" sz="quarter" idx="18"/>
          </p:nvPr>
        </p:nvSpPr>
        <p:spPr>
          <a:xfrm>
            <a:off x="96191" y="309492"/>
            <a:ext cx="5648934" cy="893144"/>
          </a:xfrm>
        </p:spPr>
        <p:txBody>
          <a:bodyPr>
            <a:normAutofit/>
          </a:bodyPr>
          <a:lstStyle/>
          <a:p>
            <a:r>
              <a:rPr lang="en-IE" dirty="0"/>
              <a:t>Creativity and Technology</a:t>
            </a:r>
            <a:endParaRPr lang="en-RU" dirty="0"/>
          </a:p>
        </p:txBody>
      </p:sp>
      <p:pic>
        <p:nvPicPr>
          <p:cNvPr id="10" name="Picture Placeholder 9">
            <a:extLst>
              <a:ext uri="{FF2B5EF4-FFF2-40B4-BE49-F238E27FC236}">
                <a16:creationId xmlns:a16="http://schemas.microsoft.com/office/drawing/2014/main" id="{F0F7187A-BDC4-CDBF-58FC-BAE5F884EF16}"/>
              </a:ext>
            </a:extLst>
          </p:cNvPr>
          <p:cNvPicPr>
            <a:picLocks noGrp="1" noChangeAspect="1"/>
          </p:cNvPicPr>
          <p:nvPr>
            <p:ph type="pic" sz="quarter" idx="17"/>
          </p:nvPr>
        </p:nvPicPr>
        <p:blipFill>
          <a:blip r:embed="rId2"/>
          <a:srcRect l="12951" r="12951"/>
          <a:stretch>
            <a:fillRect/>
          </a:stretch>
        </p:blipFill>
        <p:spPr>
          <a:xfrm>
            <a:off x="6422200" y="864705"/>
            <a:ext cx="5769800" cy="4612037"/>
          </a:xfrm>
        </p:spPr>
      </p:pic>
    </p:spTree>
    <p:extLst>
      <p:ext uri="{BB962C8B-B14F-4D97-AF65-F5344CB8AC3E}">
        <p14:creationId xmlns:p14="http://schemas.microsoft.com/office/powerpoint/2010/main" val="4209408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872DA-E9E4-AD46-8289-2EC462F68D36}"/>
              </a:ext>
            </a:extLst>
          </p:cNvPr>
          <p:cNvSpPr>
            <a:spLocks noGrp="1"/>
          </p:cNvSpPr>
          <p:nvPr>
            <p:ph type="body" sz="quarter" idx="16"/>
          </p:nvPr>
        </p:nvSpPr>
        <p:spPr>
          <a:xfrm>
            <a:off x="293437" y="1164984"/>
            <a:ext cx="11102510" cy="4038015"/>
          </a:xfrm>
        </p:spPr>
        <p:txBody>
          <a:bodyPr/>
          <a:lstStyle/>
          <a:p>
            <a:pPr algn="just">
              <a:lnSpc>
                <a:spcPct val="150000"/>
              </a:lnSpc>
            </a:pPr>
            <a:r>
              <a:rPr lang="en-US" sz="2800" dirty="0">
                <a:solidFill>
                  <a:schemeClr val="accent6"/>
                </a:solidFill>
              </a:rPr>
              <a:t>The Teach Digital team have decided to focus on two most relevant areas where having a creative approach by using technology can help the employability of female migrants:</a:t>
            </a:r>
          </a:p>
          <a:p>
            <a:pPr algn="just">
              <a:lnSpc>
                <a:spcPct val="150000"/>
              </a:lnSpc>
            </a:pPr>
            <a:r>
              <a:rPr lang="en-US" sz="2800" dirty="0">
                <a:solidFill>
                  <a:srgbClr val="8D5B98"/>
                </a:solidFill>
              </a:rPr>
              <a:t>1. Having a creative approach to digital learning, using digital learning platforms</a:t>
            </a:r>
          </a:p>
          <a:p>
            <a:pPr algn="just">
              <a:lnSpc>
                <a:spcPct val="150000"/>
              </a:lnSpc>
            </a:pPr>
            <a:r>
              <a:rPr lang="en-US" sz="2800" dirty="0">
                <a:solidFill>
                  <a:srgbClr val="F9A169"/>
                </a:solidFill>
              </a:rPr>
              <a:t>2. </a:t>
            </a:r>
            <a:r>
              <a:rPr lang="en-US" sz="2800" dirty="0" err="1">
                <a:solidFill>
                  <a:srgbClr val="F9A169"/>
                </a:solidFill>
              </a:rPr>
              <a:t>Utilising</a:t>
            </a:r>
            <a:r>
              <a:rPr lang="en-US" sz="2800" dirty="0">
                <a:solidFill>
                  <a:srgbClr val="F9A169"/>
                </a:solidFill>
              </a:rPr>
              <a:t> the potential of technology to help shape the participation, voicing of opinions, boosting presentation skills</a:t>
            </a:r>
          </a:p>
          <a:p>
            <a:pPr algn="just">
              <a:lnSpc>
                <a:spcPct val="150000"/>
              </a:lnSpc>
            </a:pPr>
            <a:endParaRPr lang="en-US" dirty="0"/>
          </a:p>
          <a:p>
            <a:endParaRPr lang="en-RU" dirty="0"/>
          </a:p>
        </p:txBody>
      </p:sp>
      <p:sp>
        <p:nvSpPr>
          <p:cNvPr id="3" name="Text Placeholder 2">
            <a:extLst>
              <a:ext uri="{FF2B5EF4-FFF2-40B4-BE49-F238E27FC236}">
                <a16:creationId xmlns:a16="http://schemas.microsoft.com/office/drawing/2014/main" id="{1B416A8A-D457-D74C-8C24-410E11CC50CF}"/>
              </a:ext>
            </a:extLst>
          </p:cNvPr>
          <p:cNvSpPr>
            <a:spLocks noGrp="1"/>
          </p:cNvSpPr>
          <p:nvPr>
            <p:ph type="body" sz="quarter" idx="18"/>
          </p:nvPr>
        </p:nvSpPr>
        <p:spPr>
          <a:xfrm>
            <a:off x="330105" y="290442"/>
            <a:ext cx="11097969" cy="663716"/>
          </a:xfrm>
        </p:spPr>
        <p:txBody>
          <a:bodyPr/>
          <a:lstStyle/>
          <a:p>
            <a:r>
              <a:rPr lang="en-IE" dirty="0"/>
              <a:t>Creative Learning and Creative Voicing</a:t>
            </a:r>
            <a:endParaRPr lang="en-RU" dirty="0"/>
          </a:p>
        </p:txBody>
      </p:sp>
    </p:spTree>
    <p:extLst>
      <p:ext uri="{BB962C8B-B14F-4D97-AF65-F5344CB8AC3E}">
        <p14:creationId xmlns:p14="http://schemas.microsoft.com/office/powerpoint/2010/main" val="503047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B952C3-E79F-E051-8D9E-37DA1C5E8673}"/>
              </a:ext>
            </a:extLst>
          </p:cNvPr>
          <p:cNvSpPr>
            <a:spLocks noGrp="1"/>
          </p:cNvSpPr>
          <p:nvPr>
            <p:ph type="body" sz="quarter" idx="16"/>
          </p:nvPr>
        </p:nvSpPr>
        <p:spPr>
          <a:xfrm>
            <a:off x="178708" y="1282397"/>
            <a:ext cx="11102510" cy="4038015"/>
          </a:xfrm>
        </p:spPr>
        <p:txBody>
          <a:bodyPr/>
          <a:lstStyle/>
          <a:p>
            <a:pPr algn="just">
              <a:lnSpc>
                <a:spcPct val="150000"/>
              </a:lnSpc>
            </a:pPr>
            <a:r>
              <a:rPr lang="en-US" sz="2200" dirty="0">
                <a:solidFill>
                  <a:schemeClr val="tx1"/>
                </a:solidFill>
              </a:rPr>
              <a:t>An online learning platform is an information system that provides a safe learning environment where learners can take online courses. This type of learning provides collaboration, interaction and flexible time management, which are all important elements of CREATIVITY.</a:t>
            </a:r>
          </a:p>
          <a:p>
            <a:pPr algn="just">
              <a:lnSpc>
                <a:spcPct val="150000"/>
              </a:lnSpc>
            </a:pPr>
            <a:r>
              <a:rPr lang="en-US" sz="2200" dirty="0">
                <a:solidFill>
                  <a:schemeClr val="tx1"/>
                </a:solidFill>
              </a:rPr>
              <a:t>These online learning platforms are often called  ‘online course marketplaces’ because they give learners the opportunity to search for and pay for online  courses directly.</a:t>
            </a:r>
          </a:p>
          <a:p>
            <a:pPr algn="just">
              <a:lnSpc>
                <a:spcPct val="150000"/>
              </a:lnSpc>
            </a:pPr>
            <a:r>
              <a:rPr lang="en-US" sz="2200" dirty="0">
                <a:solidFill>
                  <a:schemeClr val="tx1"/>
                </a:solidFill>
              </a:rPr>
              <a:t>A distinction should be made between Online  Learning Platforms and Online Course Platforms:</a:t>
            </a:r>
          </a:p>
          <a:p>
            <a:pPr algn="just">
              <a:lnSpc>
                <a:spcPct val="150000"/>
              </a:lnSpc>
            </a:pPr>
            <a:r>
              <a:rPr lang="en-US" sz="2200" dirty="0">
                <a:solidFill>
                  <a:srgbClr val="0675AD"/>
                </a:solidFill>
              </a:rPr>
              <a:t>An online learning platform emphasizes and presents the learner’s perspective whereas an online course platform takes the perspective of the online instructor/ teacher.</a:t>
            </a:r>
          </a:p>
          <a:p>
            <a:endParaRPr lang="en-US" sz="2200" dirty="0">
              <a:solidFill>
                <a:schemeClr val="tx1"/>
              </a:solidFill>
            </a:endParaRPr>
          </a:p>
          <a:p>
            <a:pPr>
              <a:buClr>
                <a:srgbClr val="FFDE17"/>
              </a:buClr>
            </a:pPr>
            <a:endParaRPr lang="en-IE" sz="2200" dirty="0"/>
          </a:p>
          <a:p>
            <a:endParaRPr lang="en-IE" sz="2400" dirty="0">
              <a:solidFill>
                <a:schemeClr val="tx1"/>
              </a:solidFill>
            </a:endParaRPr>
          </a:p>
        </p:txBody>
      </p:sp>
      <p:sp>
        <p:nvSpPr>
          <p:cNvPr id="7" name="Text Placeholder 3">
            <a:extLst>
              <a:ext uri="{FF2B5EF4-FFF2-40B4-BE49-F238E27FC236}">
                <a16:creationId xmlns:a16="http://schemas.microsoft.com/office/drawing/2014/main" id="{30C9B4F4-743D-E11F-736E-FEF6B5F6A873}"/>
              </a:ext>
            </a:extLst>
          </p:cNvPr>
          <p:cNvSpPr>
            <a:spLocks noGrp="1"/>
          </p:cNvSpPr>
          <p:nvPr>
            <p:ph type="body" sz="quarter" idx="18"/>
          </p:nvPr>
        </p:nvSpPr>
        <p:spPr>
          <a:xfrm>
            <a:off x="180978" y="321270"/>
            <a:ext cx="11097969" cy="763935"/>
          </a:xfrm>
        </p:spPr>
        <p:txBody>
          <a:bodyPr/>
          <a:lstStyle/>
          <a:p>
            <a:r>
              <a:rPr lang="en-US" dirty="0"/>
              <a:t>Creative Approach to Digital Learning, Using Platforms</a:t>
            </a:r>
          </a:p>
        </p:txBody>
      </p:sp>
    </p:spTree>
    <p:extLst>
      <p:ext uri="{BB962C8B-B14F-4D97-AF65-F5344CB8AC3E}">
        <p14:creationId xmlns:p14="http://schemas.microsoft.com/office/powerpoint/2010/main" val="150492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B952C3-E79F-E051-8D9E-37DA1C5E8673}"/>
              </a:ext>
            </a:extLst>
          </p:cNvPr>
          <p:cNvSpPr>
            <a:spLocks noGrp="1"/>
          </p:cNvSpPr>
          <p:nvPr>
            <p:ph type="body" sz="quarter" idx="16"/>
          </p:nvPr>
        </p:nvSpPr>
        <p:spPr>
          <a:xfrm>
            <a:off x="447065" y="1290280"/>
            <a:ext cx="11102510" cy="4517366"/>
          </a:xfrm>
        </p:spPr>
        <p:txBody>
          <a:bodyPr/>
          <a:lstStyle/>
          <a:p>
            <a:pPr algn="just">
              <a:lnSpc>
                <a:spcPct val="150000"/>
              </a:lnSpc>
            </a:pPr>
            <a:r>
              <a:rPr lang="en-US" dirty="0">
                <a:solidFill>
                  <a:schemeClr val="tx1"/>
                </a:solidFill>
              </a:rPr>
              <a:t>We have identified three of the top Online Learning Platforms below. Over the next few slides, we will take a closer look at each of these platforms, examining the pros and cons.</a:t>
            </a:r>
          </a:p>
          <a:p>
            <a:pPr algn="just">
              <a:lnSpc>
                <a:spcPct val="150000"/>
              </a:lnSpc>
            </a:pPr>
            <a:r>
              <a:rPr lang="en-US" dirty="0">
                <a:solidFill>
                  <a:schemeClr val="tx1"/>
                </a:solidFill>
              </a:rPr>
              <a:t>The three top Online Learning Platforms that we suggest are:</a:t>
            </a:r>
          </a:p>
          <a:p>
            <a:pPr algn="just">
              <a:lnSpc>
                <a:spcPct val="150000"/>
              </a:lnSpc>
            </a:pPr>
            <a:r>
              <a:rPr lang="en-US" b="1" dirty="0">
                <a:solidFill>
                  <a:srgbClr val="8D5B98"/>
                </a:solidFill>
              </a:rPr>
              <a:t>1. LinkedIn Learning</a:t>
            </a:r>
          </a:p>
          <a:p>
            <a:pPr algn="just">
              <a:lnSpc>
                <a:spcPct val="150000"/>
              </a:lnSpc>
            </a:pPr>
            <a:r>
              <a:rPr lang="en-US" b="1" dirty="0">
                <a:solidFill>
                  <a:srgbClr val="8D5B98"/>
                </a:solidFill>
              </a:rPr>
              <a:t>2. Udemy</a:t>
            </a:r>
          </a:p>
          <a:p>
            <a:pPr algn="just">
              <a:lnSpc>
                <a:spcPct val="150000"/>
              </a:lnSpc>
            </a:pPr>
            <a:r>
              <a:rPr lang="en-US" b="1" dirty="0">
                <a:solidFill>
                  <a:srgbClr val="8D5B98"/>
                </a:solidFill>
              </a:rPr>
              <a:t>3. </a:t>
            </a:r>
            <a:r>
              <a:rPr lang="en-US" b="1" dirty="0" err="1">
                <a:solidFill>
                  <a:srgbClr val="8D5B98"/>
                </a:solidFill>
              </a:rPr>
              <a:t>Skillshare</a:t>
            </a:r>
            <a:endParaRPr lang="en-US" b="1" dirty="0">
              <a:solidFill>
                <a:srgbClr val="8D5B98"/>
              </a:solidFill>
            </a:endParaRPr>
          </a:p>
          <a:p>
            <a:pPr>
              <a:buClr>
                <a:srgbClr val="FFDE17"/>
              </a:buClr>
            </a:pPr>
            <a:endParaRPr lang="en-IE" dirty="0"/>
          </a:p>
          <a:p>
            <a:endParaRPr lang="en-IE" sz="2400" dirty="0">
              <a:solidFill>
                <a:schemeClr val="tx1"/>
              </a:solidFill>
            </a:endParaRPr>
          </a:p>
        </p:txBody>
      </p:sp>
      <p:sp>
        <p:nvSpPr>
          <p:cNvPr id="7" name="Text Placeholder 3">
            <a:extLst>
              <a:ext uri="{FF2B5EF4-FFF2-40B4-BE49-F238E27FC236}">
                <a16:creationId xmlns:a16="http://schemas.microsoft.com/office/drawing/2014/main" id="{30C9B4F4-743D-E11F-736E-FEF6B5F6A873}"/>
              </a:ext>
            </a:extLst>
          </p:cNvPr>
          <p:cNvSpPr>
            <a:spLocks noGrp="1"/>
          </p:cNvSpPr>
          <p:nvPr>
            <p:ph type="body" sz="quarter" idx="18"/>
          </p:nvPr>
        </p:nvSpPr>
        <p:spPr/>
        <p:txBody>
          <a:bodyPr/>
          <a:lstStyle/>
          <a:p>
            <a:r>
              <a:rPr lang="en-US" dirty="0">
                <a:solidFill>
                  <a:srgbClr val="8D5B98"/>
                </a:solidFill>
              </a:rPr>
              <a:t>Taking a Closer Look at Creative Learning Platforms</a:t>
            </a:r>
          </a:p>
        </p:txBody>
      </p:sp>
      <p:pic>
        <p:nvPicPr>
          <p:cNvPr id="2" name="Picture 1">
            <a:extLst>
              <a:ext uri="{FF2B5EF4-FFF2-40B4-BE49-F238E27FC236}">
                <a16:creationId xmlns:a16="http://schemas.microsoft.com/office/drawing/2014/main" id="{A1AD06D7-CB77-4C38-3DF3-FB0CBB323087}"/>
              </a:ext>
            </a:extLst>
          </p:cNvPr>
          <p:cNvPicPr>
            <a:picLocks noChangeAspect="1"/>
          </p:cNvPicPr>
          <p:nvPr/>
        </p:nvPicPr>
        <p:blipFill>
          <a:blip r:embed="rId2"/>
          <a:stretch>
            <a:fillRect/>
          </a:stretch>
        </p:blipFill>
        <p:spPr>
          <a:xfrm>
            <a:off x="8872061" y="2470258"/>
            <a:ext cx="2525718" cy="902042"/>
          </a:xfrm>
          <a:prstGeom prst="rect">
            <a:avLst/>
          </a:prstGeom>
        </p:spPr>
      </p:pic>
      <p:pic>
        <p:nvPicPr>
          <p:cNvPr id="3" name="Picture 2" descr="Logo&#10;&#10;Description automatically generated">
            <a:extLst>
              <a:ext uri="{FF2B5EF4-FFF2-40B4-BE49-F238E27FC236}">
                <a16:creationId xmlns:a16="http://schemas.microsoft.com/office/drawing/2014/main" id="{980E461B-1C60-59E0-38DB-38A0AFD893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84366" y="3485701"/>
            <a:ext cx="1701108" cy="1309932"/>
          </a:xfrm>
          <a:prstGeom prst="rect">
            <a:avLst/>
          </a:prstGeom>
        </p:spPr>
      </p:pic>
      <p:pic>
        <p:nvPicPr>
          <p:cNvPr id="5" name="Picture 4" descr="A picture containing text, clipart, tableware, dishware&#10;&#10;Description automatically generated">
            <a:extLst>
              <a:ext uri="{FF2B5EF4-FFF2-40B4-BE49-F238E27FC236}">
                <a16:creationId xmlns:a16="http://schemas.microsoft.com/office/drawing/2014/main" id="{7B5268E2-2467-DCF8-F71D-9401EAC5CF5B}"/>
              </a:ext>
            </a:extLst>
          </p:cNvPr>
          <p:cNvPicPr>
            <a:picLocks noChangeAspect="1"/>
          </p:cNvPicPr>
          <p:nvPr/>
        </p:nvPicPr>
        <p:blipFill>
          <a:blip r:embed="rId4"/>
          <a:stretch>
            <a:fillRect/>
          </a:stretch>
        </p:blipFill>
        <p:spPr>
          <a:xfrm>
            <a:off x="9319250" y="5114817"/>
            <a:ext cx="1952722" cy="967179"/>
          </a:xfrm>
          <a:prstGeom prst="rect">
            <a:avLst/>
          </a:prstGeom>
        </p:spPr>
      </p:pic>
    </p:spTree>
    <p:extLst>
      <p:ext uri="{BB962C8B-B14F-4D97-AF65-F5344CB8AC3E}">
        <p14:creationId xmlns:p14="http://schemas.microsoft.com/office/powerpoint/2010/main" val="2431774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199A4D-ACF9-2BE8-9F78-9B66AA4D6A45}"/>
              </a:ext>
            </a:extLst>
          </p:cNvPr>
          <p:cNvPicPr>
            <a:picLocks noChangeAspect="1"/>
          </p:cNvPicPr>
          <p:nvPr/>
        </p:nvPicPr>
        <p:blipFill>
          <a:blip r:embed="rId2"/>
          <a:stretch>
            <a:fillRect/>
          </a:stretch>
        </p:blipFill>
        <p:spPr>
          <a:xfrm>
            <a:off x="7057803" y="0"/>
            <a:ext cx="3500327" cy="1750164"/>
          </a:xfrm>
          <a:prstGeom prst="rect">
            <a:avLst/>
          </a:prstGeom>
        </p:spPr>
      </p:pic>
      <p:sp>
        <p:nvSpPr>
          <p:cNvPr id="4" name="Text Placeholder 3">
            <a:extLst>
              <a:ext uri="{FF2B5EF4-FFF2-40B4-BE49-F238E27FC236}">
                <a16:creationId xmlns:a16="http://schemas.microsoft.com/office/drawing/2014/main" id="{33CAE5B2-018B-004C-BF01-23090C140AC6}"/>
              </a:ext>
            </a:extLst>
          </p:cNvPr>
          <p:cNvSpPr>
            <a:spLocks noGrp="1"/>
          </p:cNvSpPr>
          <p:nvPr>
            <p:ph type="body" sz="quarter" idx="16"/>
          </p:nvPr>
        </p:nvSpPr>
        <p:spPr>
          <a:xfrm>
            <a:off x="447065" y="1332048"/>
            <a:ext cx="11102510" cy="4660015"/>
          </a:xfrm>
        </p:spPr>
        <p:txBody>
          <a:bodyPr>
            <a:normAutofit fontScale="77500" lnSpcReduction="20000"/>
          </a:bodyPr>
          <a:lstStyle/>
          <a:p>
            <a:pPr algn="just">
              <a:lnSpc>
                <a:spcPct val="150000"/>
              </a:lnSpc>
            </a:pPr>
            <a:r>
              <a:rPr lang="en-US" b="1" dirty="0">
                <a:solidFill>
                  <a:schemeClr val="tx1">
                    <a:lumMod val="75000"/>
                    <a:lumOff val="25000"/>
                  </a:schemeClr>
                </a:solidFill>
              </a:rPr>
              <a:t>LinkedIn Learning </a:t>
            </a:r>
            <a:r>
              <a:rPr lang="en-US" dirty="0">
                <a:solidFill>
                  <a:schemeClr val="tx1">
                    <a:lumMod val="75000"/>
                    <a:lumOff val="25000"/>
                  </a:schemeClr>
                </a:solidFill>
              </a:rPr>
              <a:t>is an educational platform that offers professional courses in business, technology-related and creative fields in the format of video lessons. The platform offers over 16,000 courses in 7 languages. The aim of LinkedIn Learning is to develop the skillset of learners to help them to gain the career that they want.</a:t>
            </a:r>
          </a:p>
          <a:p>
            <a:pPr algn="just">
              <a:lnSpc>
                <a:spcPct val="150000"/>
              </a:lnSpc>
            </a:pPr>
            <a:r>
              <a:rPr lang="en-US" dirty="0">
                <a:solidFill>
                  <a:schemeClr val="tx1">
                    <a:lumMod val="75000"/>
                    <a:lumOff val="25000"/>
                  </a:schemeClr>
                </a:solidFill>
              </a:rPr>
              <a:t>LinkedIn Learning focuses on video courses that are taught by industry experts in the creative, software and business skills sectors. All courses on LinkedIn Learning are split into four categories which are Business, Creative, Technology and Certifications.</a:t>
            </a:r>
          </a:p>
          <a:p>
            <a:pPr algn="just">
              <a:lnSpc>
                <a:spcPct val="150000"/>
              </a:lnSpc>
            </a:pPr>
            <a:r>
              <a:rPr lang="en-US" dirty="0">
                <a:solidFill>
                  <a:schemeClr val="tx1">
                    <a:lumMod val="75000"/>
                    <a:lumOff val="25000"/>
                  </a:schemeClr>
                </a:solidFill>
              </a:rPr>
              <a:t>One of the best features of LinkedIn learning is that each course has an interactive Q&amp;A on the page of each course which allows learners to ask questions and share ideas with instructors, colleagues, and others who have taken the course.</a:t>
            </a:r>
          </a:p>
          <a:p>
            <a:pPr algn="just">
              <a:lnSpc>
                <a:spcPct val="150000"/>
              </a:lnSpc>
            </a:pPr>
            <a:r>
              <a:rPr lang="en-US" dirty="0">
                <a:solidFill>
                  <a:srgbClr val="F9A169"/>
                </a:solidFill>
                <a:hlinkClick r:id="rId3">
                  <a:extLst>
                    <a:ext uri="{A12FA001-AC4F-418D-AE19-62706E023703}">
                      <ahyp:hlinkClr xmlns:ahyp="http://schemas.microsoft.com/office/drawing/2018/hyperlinkcolor" val="tx"/>
                    </a:ext>
                  </a:extLst>
                </a:hlinkClick>
              </a:rPr>
              <a:t>Check out LinkedIn learning by clicking on this link</a:t>
            </a:r>
            <a:endParaRPr lang="en-US" dirty="0">
              <a:solidFill>
                <a:srgbClr val="F9A169"/>
              </a:solidFill>
            </a:endParaRPr>
          </a:p>
        </p:txBody>
      </p:sp>
      <p:sp>
        <p:nvSpPr>
          <p:cNvPr id="3" name="Text Placeholder 2">
            <a:extLst>
              <a:ext uri="{FF2B5EF4-FFF2-40B4-BE49-F238E27FC236}">
                <a16:creationId xmlns:a16="http://schemas.microsoft.com/office/drawing/2014/main" id="{52D39601-6A6B-8040-9042-1174B1F1384C}"/>
              </a:ext>
            </a:extLst>
          </p:cNvPr>
          <p:cNvSpPr>
            <a:spLocks noGrp="1"/>
          </p:cNvSpPr>
          <p:nvPr>
            <p:ph type="body" sz="quarter" idx="18"/>
          </p:nvPr>
        </p:nvSpPr>
        <p:spPr/>
        <p:txBody>
          <a:bodyPr>
            <a:normAutofit/>
          </a:bodyPr>
          <a:lstStyle/>
          <a:p>
            <a:r>
              <a:rPr lang="en-IE" dirty="0">
                <a:solidFill>
                  <a:srgbClr val="8D5B98"/>
                </a:solidFill>
              </a:rPr>
              <a:t>LinkedIn Learning</a:t>
            </a:r>
          </a:p>
        </p:txBody>
      </p:sp>
    </p:spTree>
    <p:extLst>
      <p:ext uri="{BB962C8B-B14F-4D97-AF65-F5344CB8AC3E}">
        <p14:creationId xmlns:p14="http://schemas.microsoft.com/office/powerpoint/2010/main" val="1432379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B952C3-E79F-E051-8D9E-37DA1C5E8673}"/>
              </a:ext>
            </a:extLst>
          </p:cNvPr>
          <p:cNvSpPr>
            <a:spLocks noGrp="1"/>
          </p:cNvSpPr>
          <p:nvPr>
            <p:ph type="body" sz="quarter" idx="16"/>
          </p:nvPr>
        </p:nvSpPr>
        <p:spPr>
          <a:xfrm>
            <a:off x="447065" y="426676"/>
            <a:ext cx="11102510" cy="4517366"/>
          </a:xfrm>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675AD"/>
                </a:solidFill>
                <a:effectLst/>
                <a:uLnTx/>
                <a:uFillTx/>
                <a:latin typeface="Calibri" panose="020F0502020204030204"/>
                <a:ea typeface="+mn-ea"/>
                <a:cs typeface="+mn-cs"/>
              </a:rPr>
              <a:t>Pros</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675AD"/>
                </a:solidFill>
                <a:effectLst/>
                <a:uLnTx/>
                <a:uFillTx/>
                <a:latin typeface="Calibri" panose="020F0502020204030204"/>
                <a:ea typeface="+mn-ea"/>
                <a:cs typeface="+mn-cs"/>
              </a:rPr>
              <a:t>Highly recognizable and valued in the Business 2 business community</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675AD"/>
                </a:solidFill>
                <a:effectLst/>
                <a:uLnTx/>
                <a:uFillTx/>
                <a:latin typeface="Calibri" panose="020F0502020204030204"/>
                <a:ea typeface="+mn-ea"/>
                <a:cs typeface="+mn-cs"/>
              </a:rPr>
              <a:t>Comes with a one-month free trial</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675AD"/>
                </a:solidFill>
                <a:effectLst/>
                <a:uLnTx/>
                <a:uFillTx/>
                <a:latin typeface="Calibri" panose="020F0502020204030204"/>
                <a:ea typeface="+mn-ea"/>
                <a:cs typeface="+mn-cs"/>
              </a:rPr>
              <a:t>Provides personalized course recommendations for users</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675AD"/>
                </a:solidFill>
                <a:effectLst/>
                <a:uLnTx/>
                <a:uFillTx/>
                <a:latin typeface="Calibri" panose="020F0502020204030204"/>
                <a:ea typeface="+mn-ea"/>
                <a:cs typeface="+mn-cs"/>
              </a:rPr>
              <a:t>Offers certification upon course completion</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675AD"/>
                </a:solidFill>
                <a:effectLst/>
                <a:uLnTx/>
                <a:uFillTx/>
                <a:latin typeface="Calibri" panose="020F0502020204030204"/>
                <a:ea typeface="+mn-ea"/>
                <a:cs typeface="+mn-cs"/>
              </a:rPr>
              <a:t>Allows you to assess your progress using quizzes</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675AD"/>
                </a:solidFill>
                <a:effectLst/>
                <a:uLnTx/>
                <a:uFillTx/>
                <a:latin typeface="Calibri" panose="020F0502020204030204"/>
                <a:ea typeface="+mn-ea"/>
                <a:cs typeface="+mn-cs"/>
              </a:rPr>
              <a:t>Has offline learning access to learn on the go</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675AD"/>
                </a:solidFill>
                <a:effectLst/>
                <a:uLnTx/>
                <a:uFillTx/>
                <a:latin typeface="Calibri" panose="020F0502020204030204"/>
                <a:ea typeface="+mn-ea"/>
                <a:cs typeface="+mn-cs"/>
              </a:rPr>
              <a:t>Grants you access to other premium career features</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D5B98"/>
                </a:solidFill>
                <a:effectLst/>
                <a:uLnTx/>
                <a:uFillTx/>
                <a:latin typeface="Calibri" panose="020F0502020204030204"/>
                <a:ea typeface="+mn-ea"/>
                <a:cs typeface="+mn-cs"/>
              </a:rPr>
              <a:t>Cons</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8D5B98"/>
                </a:solidFill>
                <a:effectLst/>
                <a:uLnTx/>
                <a:uFillTx/>
                <a:latin typeface="Calibri" panose="020F0502020204030204"/>
                <a:ea typeface="+mn-ea"/>
                <a:cs typeface="+mn-cs"/>
              </a:rPr>
              <a:t>The quality of the courses it offers is ambiguous and you need to conduct some research into them before enrolling</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8D5B98"/>
                </a:solidFill>
                <a:effectLst/>
                <a:uLnTx/>
                <a:uFillTx/>
                <a:latin typeface="Calibri" panose="020F0502020204030204"/>
                <a:ea typeface="+mn-ea"/>
                <a:cs typeface="+mn-cs"/>
              </a:rPr>
              <a:t>Certificates aren’t accredited by a university or partner</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solidFill>
                  <a:srgbClr val="8D5B98"/>
                </a:solidFill>
                <a:latin typeface="Calibri" panose="020F0502020204030204"/>
              </a:rPr>
              <a:t>Some subjects may not be covered on the platform</a:t>
            </a:r>
            <a:endParaRPr kumimoji="0" lang="en-US" sz="2000" b="0" i="0" u="none" strike="noStrike" kern="1200" cap="none" spc="0" normalizeH="0" baseline="0" noProof="0" dirty="0">
              <a:ln>
                <a:noFill/>
              </a:ln>
              <a:solidFill>
                <a:srgbClr val="8D5B98"/>
              </a:solidFill>
              <a:effectLst/>
              <a:uLnTx/>
              <a:uFillTx/>
              <a:latin typeface="Calibri" panose="020F0502020204030204"/>
              <a:ea typeface="+mn-ea"/>
              <a:cs typeface="+mn-cs"/>
            </a:endParaRPr>
          </a:p>
          <a:p>
            <a:endParaRPr lang="en-IE" dirty="0"/>
          </a:p>
          <a:p>
            <a:endParaRPr lang="en-IE" sz="2400" dirty="0">
              <a:solidFill>
                <a:schemeClr val="tx1"/>
              </a:solidFill>
            </a:endParaRPr>
          </a:p>
        </p:txBody>
      </p:sp>
      <p:sp>
        <p:nvSpPr>
          <p:cNvPr id="7" name="Text Placeholder 3">
            <a:extLst>
              <a:ext uri="{FF2B5EF4-FFF2-40B4-BE49-F238E27FC236}">
                <a16:creationId xmlns:a16="http://schemas.microsoft.com/office/drawing/2014/main" id="{30C9B4F4-743D-E11F-736E-FEF6B5F6A873}"/>
              </a:ext>
            </a:extLst>
          </p:cNvPr>
          <p:cNvSpPr>
            <a:spLocks noGrp="1"/>
          </p:cNvSpPr>
          <p:nvPr>
            <p:ph type="body" sz="quarter" idx="18"/>
          </p:nvPr>
        </p:nvSpPr>
        <p:spPr>
          <a:xfrm>
            <a:off x="447065" y="160631"/>
            <a:ext cx="11097969" cy="772057"/>
          </a:xfrm>
        </p:spPr>
        <p:txBody>
          <a:bodyPr/>
          <a:lstStyle/>
          <a:p>
            <a:r>
              <a:rPr lang="en-US" dirty="0">
                <a:solidFill>
                  <a:srgbClr val="8D5B98"/>
                </a:solidFill>
              </a:rPr>
              <a:t>LinkedIn Learning Pros and Cons</a:t>
            </a:r>
          </a:p>
        </p:txBody>
      </p:sp>
      <p:pic>
        <p:nvPicPr>
          <p:cNvPr id="6" name="Picture 5">
            <a:extLst>
              <a:ext uri="{FF2B5EF4-FFF2-40B4-BE49-F238E27FC236}">
                <a16:creationId xmlns:a16="http://schemas.microsoft.com/office/drawing/2014/main" id="{5954BBE3-0903-1955-306F-AC263F37BA75}"/>
              </a:ext>
            </a:extLst>
          </p:cNvPr>
          <p:cNvPicPr>
            <a:picLocks noChangeAspect="1"/>
          </p:cNvPicPr>
          <p:nvPr/>
        </p:nvPicPr>
        <p:blipFill>
          <a:blip r:embed="rId2"/>
          <a:stretch>
            <a:fillRect/>
          </a:stretch>
        </p:blipFill>
        <p:spPr>
          <a:xfrm>
            <a:off x="7823347" y="2063283"/>
            <a:ext cx="3500327" cy="1750164"/>
          </a:xfrm>
          <a:prstGeom prst="rect">
            <a:avLst/>
          </a:prstGeom>
        </p:spPr>
      </p:pic>
    </p:spTree>
    <p:extLst>
      <p:ext uri="{BB962C8B-B14F-4D97-AF65-F5344CB8AC3E}">
        <p14:creationId xmlns:p14="http://schemas.microsoft.com/office/powerpoint/2010/main" val="4221164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CAE5B2-018B-004C-BF01-23090C140AC6}"/>
              </a:ext>
            </a:extLst>
          </p:cNvPr>
          <p:cNvSpPr>
            <a:spLocks noGrp="1"/>
          </p:cNvSpPr>
          <p:nvPr>
            <p:ph type="body" sz="quarter" idx="16"/>
          </p:nvPr>
        </p:nvSpPr>
        <p:spPr>
          <a:xfrm>
            <a:off x="442524" y="1322986"/>
            <a:ext cx="11102510" cy="5111282"/>
          </a:xfrm>
        </p:spPr>
        <p:txBody>
          <a:bodyPr>
            <a:normAutofit fontScale="77500" lnSpcReduction="20000"/>
          </a:bodyPr>
          <a:lstStyle/>
          <a:p>
            <a:pPr algn="just">
              <a:lnSpc>
                <a:spcPct val="160000"/>
              </a:lnSpc>
            </a:pPr>
            <a:r>
              <a:rPr lang="en-US" sz="2300" b="1" dirty="0">
                <a:solidFill>
                  <a:schemeClr val="tx1">
                    <a:lumMod val="75000"/>
                    <a:lumOff val="25000"/>
                  </a:schemeClr>
                </a:solidFill>
              </a:rPr>
              <a:t>Udemy </a:t>
            </a:r>
            <a:r>
              <a:rPr lang="en-US" sz="2300" dirty="0">
                <a:solidFill>
                  <a:schemeClr val="tx1">
                    <a:lumMod val="75000"/>
                    <a:lumOff val="25000"/>
                  </a:schemeClr>
                </a:solidFill>
              </a:rPr>
              <a:t>is one of the most popular online course marketplaces on the web. It is an educational platform that has over 40 million students and 50 thousand instructors and subject matter experts creating online courses.</a:t>
            </a:r>
          </a:p>
          <a:p>
            <a:pPr algn="just">
              <a:lnSpc>
                <a:spcPct val="160000"/>
              </a:lnSpc>
            </a:pPr>
            <a:r>
              <a:rPr lang="en-US" sz="2300" dirty="0">
                <a:solidFill>
                  <a:schemeClr val="tx1">
                    <a:lumMod val="75000"/>
                    <a:lumOff val="25000"/>
                  </a:schemeClr>
                </a:solidFill>
              </a:rPr>
              <a:t>Udemy works like a Wiki (like an encyclopedia) of video programming tutorials. However, unlike Wiki it is far more organized and more accessible than anything you’ll find for free on YouTube. Udemy’s delivery method and organization of the courses makes the material easier to digest. You’re much more likely to learn something quickly on Udemy compared to YouTube. </a:t>
            </a:r>
          </a:p>
          <a:p>
            <a:pPr algn="just">
              <a:lnSpc>
                <a:spcPct val="160000"/>
              </a:lnSpc>
            </a:pPr>
            <a:r>
              <a:rPr lang="en-US" sz="2300" dirty="0">
                <a:solidFill>
                  <a:schemeClr val="tx1">
                    <a:lumMod val="75000"/>
                    <a:lumOff val="25000"/>
                  </a:schemeClr>
                </a:solidFill>
              </a:rPr>
              <a:t>Udemy is attractive to so many people because you don’t need to be a professional to use it. Many of the courses on Udemy are broken down into categories so that everybody can get a feel for the content. Some classes even start at the absolute beginner level. </a:t>
            </a:r>
            <a:r>
              <a:rPr lang="en-US" sz="2300" b="0" i="0" dirty="0">
                <a:solidFill>
                  <a:srgbClr val="414141"/>
                </a:solidFill>
                <a:effectLst/>
              </a:rPr>
              <a:t>Udemy has been popular with engineers, computer scientists, coders, information technology support, and web developers. On Udemy, you’ll find instructors and classes offered in all types of technology disciplines. </a:t>
            </a:r>
          </a:p>
          <a:p>
            <a:pPr algn="just">
              <a:lnSpc>
                <a:spcPct val="160000"/>
              </a:lnSpc>
            </a:pPr>
            <a:r>
              <a:rPr lang="en-US" sz="2300" dirty="0">
                <a:solidFill>
                  <a:srgbClr val="F9A169"/>
                </a:solidFill>
                <a:hlinkClick r:id="rId2">
                  <a:extLst>
                    <a:ext uri="{A12FA001-AC4F-418D-AE19-62706E023703}">
                      <ahyp:hlinkClr xmlns:ahyp="http://schemas.microsoft.com/office/drawing/2018/hyperlinkcolor" val="tx"/>
                    </a:ext>
                  </a:extLst>
                </a:hlinkClick>
              </a:rPr>
              <a:t>Check out Udemy by clicking on this link</a:t>
            </a:r>
            <a:endParaRPr lang="en-US" sz="2300" b="0" i="0" dirty="0">
              <a:solidFill>
                <a:srgbClr val="F9A169"/>
              </a:solidFill>
              <a:effectLst/>
            </a:endParaRPr>
          </a:p>
          <a:p>
            <a:endParaRPr lang="en-US" dirty="0">
              <a:solidFill>
                <a:srgbClr val="414141"/>
              </a:solidFill>
              <a:latin typeface="proxima-n-w01-reg"/>
            </a:endParaRPr>
          </a:p>
          <a:p>
            <a:endParaRPr lang="en-US" dirty="0">
              <a:solidFill>
                <a:schemeClr val="tx1">
                  <a:lumMod val="75000"/>
                  <a:lumOff val="25000"/>
                </a:schemeClr>
              </a:solidFill>
            </a:endParaRPr>
          </a:p>
        </p:txBody>
      </p:sp>
      <p:sp>
        <p:nvSpPr>
          <p:cNvPr id="3" name="Text Placeholder 2">
            <a:extLst>
              <a:ext uri="{FF2B5EF4-FFF2-40B4-BE49-F238E27FC236}">
                <a16:creationId xmlns:a16="http://schemas.microsoft.com/office/drawing/2014/main" id="{52D39601-6A6B-8040-9042-1174B1F1384C}"/>
              </a:ext>
            </a:extLst>
          </p:cNvPr>
          <p:cNvSpPr>
            <a:spLocks noGrp="1"/>
          </p:cNvSpPr>
          <p:nvPr>
            <p:ph type="body" sz="quarter" idx="18"/>
          </p:nvPr>
        </p:nvSpPr>
        <p:spPr/>
        <p:txBody>
          <a:bodyPr>
            <a:normAutofit/>
          </a:bodyPr>
          <a:lstStyle/>
          <a:p>
            <a:r>
              <a:rPr lang="en-IE" dirty="0">
                <a:solidFill>
                  <a:srgbClr val="8D5B98"/>
                </a:solidFill>
              </a:rPr>
              <a:t>Udemy</a:t>
            </a:r>
          </a:p>
        </p:txBody>
      </p:sp>
      <p:pic>
        <p:nvPicPr>
          <p:cNvPr id="5" name="Picture 4" descr="Logo&#10;&#10;Description automatically generated">
            <a:extLst>
              <a:ext uri="{FF2B5EF4-FFF2-40B4-BE49-F238E27FC236}">
                <a16:creationId xmlns:a16="http://schemas.microsoft.com/office/drawing/2014/main" id="{693F8E10-7C91-7104-D7C9-5073DE1AFA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70110" y="72936"/>
            <a:ext cx="1567226" cy="1206837"/>
          </a:xfrm>
          <a:prstGeom prst="rect">
            <a:avLst/>
          </a:prstGeom>
        </p:spPr>
      </p:pic>
    </p:spTree>
    <p:extLst>
      <p:ext uri="{BB962C8B-B14F-4D97-AF65-F5344CB8AC3E}">
        <p14:creationId xmlns:p14="http://schemas.microsoft.com/office/powerpoint/2010/main" val="607520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B952C3-E79F-E051-8D9E-37DA1C5E8673}"/>
              </a:ext>
            </a:extLst>
          </p:cNvPr>
          <p:cNvSpPr>
            <a:spLocks noGrp="1"/>
          </p:cNvSpPr>
          <p:nvPr>
            <p:ph type="body" sz="quarter" idx="16"/>
          </p:nvPr>
        </p:nvSpPr>
        <p:spPr>
          <a:xfrm>
            <a:off x="447065" y="661793"/>
            <a:ext cx="11102510" cy="4517366"/>
          </a:xfrm>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675AD"/>
                </a:solidFill>
                <a:effectLst/>
                <a:uLnTx/>
                <a:uFillTx/>
                <a:latin typeface="Calibri" panose="020F0502020204030204"/>
                <a:ea typeface="+mn-ea"/>
                <a:cs typeface="+mn-cs"/>
              </a:rPr>
              <a:t>Pros:</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675AD"/>
                </a:solidFill>
                <a:effectLst/>
                <a:uLnTx/>
                <a:uFillTx/>
                <a:latin typeface="Calibri" panose="020F0502020204030204"/>
                <a:ea typeface="+mn-ea"/>
                <a:cs typeface="+mn-cs"/>
              </a:rPr>
              <a:t>Affordable. There are nearly 600 free courses to choose from</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675AD"/>
                </a:solidFill>
                <a:effectLst/>
                <a:uLnTx/>
                <a:uFillTx/>
                <a:latin typeface="Calibri" panose="020F0502020204030204"/>
                <a:ea typeface="+mn-ea"/>
                <a:cs typeface="+mn-cs"/>
              </a:rPr>
              <a:t>Geared towards self-paced learning and video courses</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675AD"/>
                </a:solidFill>
                <a:effectLst/>
                <a:uLnTx/>
                <a:uFillTx/>
                <a:latin typeface="Calibri" panose="020F0502020204030204"/>
                <a:ea typeface="+mn-ea"/>
                <a:cs typeface="+mn-cs"/>
              </a:rPr>
              <a:t>No need for highly technical knowledge</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675AD"/>
                </a:solidFill>
                <a:effectLst/>
                <a:uLnTx/>
                <a:uFillTx/>
                <a:latin typeface="Calibri" panose="020F0502020204030204"/>
                <a:ea typeface="+mn-ea"/>
                <a:cs typeface="+mn-cs"/>
              </a:rPr>
              <a:t>If you don’t like the course, or it wasn’t what you expected, </a:t>
            </a:r>
            <a:r>
              <a:rPr lang="en-US" sz="2000" dirty="0">
                <a:solidFill>
                  <a:srgbClr val="0675AD"/>
                </a:solidFill>
                <a:latin typeface="Calibri" panose="020F0502020204030204"/>
              </a:rPr>
              <a:t>U</a:t>
            </a:r>
            <a:r>
              <a:rPr kumimoji="0" lang="en-US" sz="2000" b="0" i="0" u="none" strike="noStrike" kern="1200" cap="none" spc="0" normalizeH="0" baseline="0" noProof="0" dirty="0">
                <a:ln>
                  <a:noFill/>
                </a:ln>
                <a:solidFill>
                  <a:srgbClr val="0675AD"/>
                </a:solidFill>
                <a:effectLst/>
                <a:uLnTx/>
                <a:uFillTx/>
                <a:latin typeface="Calibri" panose="020F0502020204030204"/>
                <a:ea typeface="+mn-ea"/>
                <a:cs typeface="+mn-cs"/>
              </a:rPr>
              <a:t>demy offer a 30-day money back guarantee</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solidFill>
                  <a:srgbClr val="0675AD"/>
                </a:solidFill>
                <a:latin typeface="Calibri" panose="020F0502020204030204"/>
              </a:rPr>
              <a:t>You have lifetime access to any course that you have purchased</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675AD"/>
                </a:solidFill>
                <a:effectLst/>
                <a:uLnTx/>
                <a:uFillTx/>
                <a:latin typeface="Calibri" panose="020F0502020204030204"/>
                <a:ea typeface="+mn-ea"/>
                <a:cs typeface="+mn-cs"/>
              </a:rPr>
              <a:t>Huge selection of courses, over 240,000</a:t>
            </a:r>
            <a:r>
              <a:rPr lang="en-US" sz="2000" dirty="0">
                <a:solidFill>
                  <a:srgbClr val="0675AD"/>
                </a:solidFill>
                <a:latin typeface="Calibri" panose="020F0502020204030204"/>
              </a:rPr>
              <a:t>. </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675AD"/>
                </a:solidFill>
                <a:effectLst/>
                <a:uLnTx/>
                <a:uFillTx/>
                <a:latin typeface="Calibri" panose="020F0502020204030204"/>
                <a:ea typeface="+mn-ea"/>
                <a:cs typeface="+mn-cs"/>
              </a:rPr>
              <a:t>Fantastic selection of categories and subcategories.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D5B98"/>
                </a:solidFill>
                <a:effectLst/>
                <a:uLnTx/>
                <a:uFillTx/>
                <a:latin typeface="Calibri" panose="020F0502020204030204"/>
                <a:ea typeface="+mn-ea"/>
                <a:cs typeface="+mn-cs"/>
              </a:rPr>
              <a:t>Cons:</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8D5B98"/>
                </a:solidFill>
                <a:effectLst/>
                <a:uLnTx/>
                <a:uFillTx/>
                <a:latin typeface="Calibri" panose="020F0502020204030204"/>
                <a:ea typeface="+mn-ea"/>
                <a:cs typeface="+mn-cs"/>
              </a:rPr>
              <a:t>Very limited interaction with students</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8D5B98"/>
                </a:solidFill>
                <a:effectLst/>
                <a:uLnTx/>
                <a:uFillTx/>
                <a:latin typeface="Calibri" panose="020F0502020204030204"/>
                <a:ea typeface="+mn-ea"/>
                <a:cs typeface="+mn-cs"/>
              </a:rPr>
              <a:t>High competition between course creators</a:t>
            </a:r>
            <a:endParaRPr lang="en-IE" sz="2000" dirty="0"/>
          </a:p>
          <a:p>
            <a:endParaRPr lang="en-IE" sz="2400" dirty="0">
              <a:solidFill>
                <a:schemeClr val="tx1"/>
              </a:solidFill>
            </a:endParaRPr>
          </a:p>
        </p:txBody>
      </p:sp>
      <p:sp>
        <p:nvSpPr>
          <p:cNvPr id="7" name="Text Placeholder 3">
            <a:extLst>
              <a:ext uri="{FF2B5EF4-FFF2-40B4-BE49-F238E27FC236}">
                <a16:creationId xmlns:a16="http://schemas.microsoft.com/office/drawing/2014/main" id="{30C9B4F4-743D-E11F-736E-FEF6B5F6A873}"/>
              </a:ext>
            </a:extLst>
          </p:cNvPr>
          <p:cNvSpPr>
            <a:spLocks noGrp="1"/>
          </p:cNvSpPr>
          <p:nvPr>
            <p:ph type="body" sz="quarter" idx="18"/>
          </p:nvPr>
        </p:nvSpPr>
        <p:spPr>
          <a:xfrm>
            <a:off x="447065" y="235061"/>
            <a:ext cx="11097969" cy="772057"/>
          </a:xfrm>
        </p:spPr>
        <p:txBody>
          <a:bodyPr/>
          <a:lstStyle/>
          <a:p>
            <a:r>
              <a:rPr lang="en-US" dirty="0">
                <a:solidFill>
                  <a:srgbClr val="8D5B98"/>
                </a:solidFill>
              </a:rPr>
              <a:t>Udemy Pros and Cons</a:t>
            </a:r>
          </a:p>
        </p:txBody>
      </p:sp>
      <p:pic>
        <p:nvPicPr>
          <p:cNvPr id="2" name="Picture 1" descr="Logo&#10;&#10;Description automatically generated">
            <a:extLst>
              <a:ext uri="{FF2B5EF4-FFF2-40B4-BE49-F238E27FC236}">
                <a16:creationId xmlns:a16="http://schemas.microsoft.com/office/drawing/2014/main" id="{A8695C34-3707-EA64-4AA2-E725C2784A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70110" y="72936"/>
            <a:ext cx="1567226" cy="1206837"/>
          </a:xfrm>
          <a:prstGeom prst="rect">
            <a:avLst/>
          </a:prstGeom>
        </p:spPr>
      </p:pic>
    </p:spTree>
    <p:extLst>
      <p:ext uri="{BB962C8B-B14F-4D97-AF65-F5344CB8AC3E}">
        <p14:creationId xmlns:p14="http://schemas.microsoft.com/office/powerpoint/2010/main" val="872066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872DA-E9E4-AD46-8289-2EC462F68D36}"/>
              </a:ext>
            </a:extLst>
          </p:cNvPr>
          <p:cNvSpPr>
            <a:spLocks noGrp="1"/>
          </p:cNvSpPr>
          <p:nvPr>
            <p:ph type="body" sz="quarter" idx="16"/>
          </p:nvPr>
        </p:nvSpPr>
        <p:spPr>
          <a:xfrm>
            <a:off x="293437" y="1111819"/>
            <a:ext cx="11102510" cy="4038015"/>
          </a:xfrm>
        </p:spPr>
        <p:txBody>
          <a:bodyPr/>
          <a:lstStyle/>
          <a:p>
            <a:pPr algn="just">
              <a:lnSpc>
                <a:spcPct val="150000"/>
              </a:lnSpc>
            </a:pPr>
            <a:r>
              <a:rPr lang="en-US" sz="2000" dirty="0">
                <a:solidFill>
                  <a:schemeClr val="accent6"/>
                </a:solidFill>
              </a:rPr>
              <a:t>Before we begin topic 1, here are some useful definitions to help you </a:t>
            </a:r>
          </a:p>
          <a:p>
            <a:pPr algn="just">
              <a:lnSpc>
                <a:spcPct val="150000"/>
              </a:lnSpc>
            </a:pPr>
            <a:r>
              <a:rPr lang="en-US" sz="2000" dirty="0">
                <a:solidFill>
                  <a:schemeClr val="accent6"/>
                </a:solidFill>
              </a:rPr>
              <a:t>understand some of the information in this module.</a:t>
            </a:r>
          </a:p>
          <a:p>
            <a:pPr marL="285750" indent="-285750" algn="just">
              <a:lnSpc>
                <a:spcPct val="150000"/>
              </a:lnSpc>
              <a:buFont typeface="Arial" panose="020B0604020202020204" pitchFamily="34" charset="0"/>
              <a:buChar char="•"/>
            </a:pPr>
            <a:r>
              <a:rPr lang="en-US" sz="2000" b="1" i="0" dirty="0">
                <a:effectLst/>
              </a:rPr>
              <a:t>Information technology (IT) </a:t>
            </a:r>
            <a:r>
              <a:rPr lang="en-US" sz="2000" i="0" dirty="0">
                <a:effectLst/>
              </a:rPr>
              <a:t>is the use of any computers, storage, networking, and other physical devices, infrastructure, and processes to create, process, store, secure, and exchange all forms of electronic data.</a:t>
            </a:r>
          </a:p>
          <a:p>
            <a:pPr marL="285750" indent="-285750" algn="just">
              <a:lnSpc>
                <a:spcPct val="150000"/>
              </a:lnSpc>
              <a:buFont typeface="Arial" panose="020B0604020202020204" pitchFamily="34" charset="0"/>
              <a:buChar char="•"/>
            </a:pPr>
            <a:r>
              <a:rPr lang="en-US" sz="2000" b="1" i="0" dirty="0">
                <a:effectLst/>
              </a:rPr>
              <a:t>Digital tools </a:t>
            </a:r>
            <a:r>
              <a:rPr lang="en-US" sz="2000" i="0" dirty="0">
                <a:effectLst/>
              </a:rPr>
              <a:t>are programs, websites, or online resources that can make tasks easier to complete.</a:t>
            </a:r>
          </a:p>
          <a:p>
            <a:pPr marL="285750" indent="-285750" algn="just">
              <a:lnSpc>
                <a:spcPct val="150000"/>
              </a:lnSpc>
              <a:buFont typeface="Arial" panose="020B0604020202020204" pitchFamily="34" charset="0"/>
              <a:buChar char="•"/>
            </a:pPr>
            <a:r>
              <a:rPr lang="en-US" sz="2000" b="1" i="0" dirty="0">
                <a:effectLst/>
              </a:rPr>
              <a:t>Blended learning</a:t>
            </a:r>
            <a:r>
              <a:rPr lang="en-US" sz="2000" i="0" dirty="0">
                <a:effectLst/>
              </a:rPr>
              <a:t>, also known as hybrid learning, is an approach to education that combines online educational materials and opportunities for interaction online with traditional place-based classroom methods. It requires the physical presence of both teacher and student, with some elements of student control over time, place, path, or pace</a:t>
            </a:r>
          </a:p>
          <a:p>
            <a:endParaRPr lang="en-US" dirty="0"/>
          </a:p>
          <a:p>
            <a:endParaRPr lang="en-RU" dirty="0"/>
          </a:p>
        </p:txBody>
      </p:sp>
      <p:sp>
        <p:nvSpPr>
          <p:cNvPr id="3" name="Text Placeholder 2">
            <a:extLst>
              <a:ext uri="{FF2B5EF4-FFF2-40B4-BE49-F238E27FC236}">
                <a16:creationId xmlns:a16="http://schemas.microsoft.com/office/drawing/2014/main" id="{1B416A8A-D457-D74C-8C24-410E11CC50CF}"/>
              </a:ext>
            </a:extLst>
          </p:cNvPr>
          <p:cNvSpPr>
            <a:spLocks noGrp="1"/>
          </p:cNvSpPr>
          <p:nvPr>
            <p:ph type="body" sz="quarter" idx="18"/>
          </p:nvPr>
        </p:nvSpPr>
        <p:spPr>
          <a:xfrm>
            <a:off x="293437" y="290442"/>
            <a:ext cx="11251597" cy="663716"/>
          </a:xfrm>
        </p:spPr>
        <p:txBody>
          <a:bodyPr/>
          <a:lstStyle/>
          <a:p>
            <a:r>
              <a:rPr lang="en-IE" dirty="0"/>
              <a:t>Relevant Definitions	</a:t>
            </a:r>
            <a:endParaRPr lang="en-RU" dirty="0"/>
          </a:p>
        </p:txBody>
      </p:sp>
    </p:spTree>
    <p:extLst>
      <p:ext uri="{BB962C8B-B14F-4D97-AF65-F5344CB8AC3E}">
        <p14:creationId xmlns:p14="http://schemas.microsoft.com/office/powerpoint/2010/main" val="2167100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CAE5B2-018B-004C-BF01-23090C140AC6}"/>
              </a:ext>
            </a:extLst>
          </p:cNvPr>
          <p:cNvSpPr>
            <a:spLocks noGrp="1"/>
          </p:cNvSpPr>
          <p:nvPr>
            <p:ph type="body" sz="quarter" idx="16"/>
          </p:nvPr>
        </p:nvSpPr>
        <p:spPr>
          <a:xfrm>
            <a:off x="442524" y="1344252"/>
            <a:ext cx="11102510" cy="5111282"/>
          </a:xfrm>
        </p:spPr>
        <p:txBody>
          <a:bodyPr>
            <a:normAutofit fontScale="85000" lnSpcReduction="10000"/>
          </a:bodyPr>
          <a:lstStyle/>
          <a:p>
            <a:pPr algn="just">
              <a:lnSpc>
                <a:spcPct val="160000"/>
              </a:lnSpc>
            </a:pPr>
            <a:r>
              <a:rPr lang="en-US" b="1" dirty="0" err="1">
                <a:solidFill>
                  <a:schemeClr val="tx1">
                    <a:lumMod val="75000"/>
                    <a:lumOff val="25000"/>
                  </a:schemeClr>
                </a:solidFill>
              </a:rPr>
              <a:t>Skillshare</a:t>
            </a:r>
            <a:r>
              <a:rPr lang="en-US" b="1" dirty="0">
                <a:solidFill>
                  <a:schemeClr val="tx1">
                    <a:lumMod val="75000"/>
                    <a:lumOff val="25000"/>
                  </a:schemeClr>
                </a:solidFill>
              </a:rPr>
              <a:t> </a:t>
            </a:r>
            <a:r>
              <a:rPr lang="en-US" dirty="0">
                <a:solidFill>
                  <a:schemeClr val="tx1">
                    <a:lumMod val="75000"/>
                    <a:lumOff val="25000"/>
                  </a:schemeClr>
                </a:solidFill>
              </a:rPr>
              <a:t>was founded in New York in 2010 by two veterans of the digital world, Michael </a:t>
            </a:r>
            <a:r>
              <a:rPr lang="en-US" dirty="0" err="1">
                <a:solidFill>
                  <a:schemeClr val="tx1">
                    <a:lumMod val="75000"/>
                    <a:lumOff val="25000"/>
                  </a:schemeClr>
                </a:solidFill>
              </a:rPr>
              <a:t>Karnjanaprakorn</a:t>
            </a:r>
            <a:r>
              <a:rPr lang="en-US" dirty="0">
                <a:solidFill>
                  <a:schemeClr val="tx1">
                    <a:lumMod val="75000"/>
                    <a:lumOff val="25000"/>
                  </a:schemeClr>
                </a:solidFill>
              </a:rPr>
              <a:t> and Malcolm Ong. It offers more than 35,000 courses and has 8 million users. It is one of the most popular online learning platforms which focuses on classes for creative professionals and entrepreneurs. Classes are divided into 4 categories, Creative Arts, Technology, Business and Lifestyle. There are also dozens of subcategories that </a:t>
            </a:r>
            <a:r>
              <a:rPr lang="en-US" dirty="0" err="1">
                <a:solidFill>
                  <a:schemeClr val="tx1">
                    <a:lumMod val="75000"/>
                    <a:lumOff val="25000"/>
                  </a:schemeClr>
                </a:solidFill>
              </a:rPr>
              <a:t>Skillshare</a:t>
            </a:r>
            <a:r>
              <a:rPr lang="en-US" dirty="0">
                <a:solidFill>
                  <a:schemeClr val="tx1">
                    <a:lumMod val="75000"/>
                    <a:lumOff val="25000"/>
                  </a:schemeClr>
                </a:solidFill>
              </a:rPr>
              <a:t> offers.</a:t>
            </a:r>
          </a:p>
          <a:p>
            <a:pPr algn="just">
              <a:lnSpc>
                <a:spcPct val="160000"/>
              </a:lnSpc>
            </a:pPr>
            <a:r>
              <a:rPr lang="en-US" dirty="0" err="1">
                <a:solidFill>
                  <a:schemeClr val="tx1">
                    <a:lumMod val="75000"/>
                    <a:lumOff val="25000"/>
                  </a:schemeClr>
                </a:solidFill>
              </a:rPr>
              <a:t>Skillshare</a:t>
            </a:r>
            <a:r>
              <a:rPr lang="en-US" dirty="0">
                <a:solidFill>
                  <a:schemeClr val="tx1">
                    <a:lumMod val="75000"/>
                    <a:lumOff val="25000"/>
                  </a:schemeClr>
                </a:solidFill>
              </a:rPr>
              <a:t> is aimed at creatives who want to develop new skills or improve existing ones. Since its classes focus on topics like illustration, design, photography, video, freelancing and much more naturally it appeals to; creative workers (e.g. designers, chefs, artists, etc.), entrepreneurs (e.g. marketers or SEOs), freelancers or small businesses who all want to take the next step in their creative journey.</a:t>
            </a:r>
          </a:p>
          <a:p>
            <a:pPr algn="just">
              <a:lnSpc>
                <a:spcPct val="160000"/>
              </a:lnSpc>
            </a:pPr>
            <a:r>
              <a:rPr lang="en-US" dirty="0">
                <a:solidFill>
                  <a:srgbClr val="F9A169"/>
                </a:solidFill>
                <a:hlinkClick r:id="rId2">
                  <a:extLst>
                    <a:ext uri="{A12FA001-AC4F-418D-AE19-62706E023703}">
                      <ahyp:hlinkClr xmlns:ahyp="http://schemas.microsoft.com/office/drawing/2018/hyperlinkcolor" val="tx"/>
                    </a:ext>
                  </a:extLst>
                </a:hlinkClick>
              </a:rPr>
              <a:t>Check out Skill Share by clicking on this link</a:t>
            </a:r>
            <a:endParaRPr lang="en-US" b="0" i="0" dirty="0">
              <a:solidFill>
                <a:srgbClr val="F9A169"/>
              </a:solidFill>
              <a:effectLst/>
            </a:endParaRPr>
          </a:p>
          <a:p>
            <a:endParaRPr lang="en-US" dirty="0">
              <a:solidFill>
                <a:srgbClr val="414141"/>
              </a:solidFill>
              <a:latin typeface="proxima-n-w01-reg"/>
            </a:endParaRPr>
          </a:p>
          <a:p>
            <a:endParaRPr lang="en-US" dirty="0">
              <a:solidFill>
                <a:schemeClr val="tx1">
                  <a:lumMod val="75000"/>
                  <a:lumOff val="25000"/>
                </a:schemeClr>
              </a:solidFill>
            </a:endParaRPr>
          </a:p>
        </p:txBody>
      </p:sp>
      <p:sp>
        <p:nvSpPr>
          <p:cNvPr id="3" name="Text Placeholder 2">
            <a:extLst>
              <a:ext uri="{FF2B5EF4-FFF2-40B4-BE49-F238E27FC236}">
                <a16:creationId xmlns:a16="http://schemas.microsoft.com/office/drawing/2014/main" id="{52D39601-6A6B-8040-9042-1174B1F1384C}"/>
              </a:ext>
            </a:extLst>
          </p:cNvPr>
          <p:cNvSpPr>
            <a:spLocks noGrp="1"/>
          </p:cNvSpPr>
          <p:nvPr>
            <p:ph type="body" sz="quarter" idx="18"/>
          </p:nvPr>
        </p:nvSpPr>
        <p:spPr/>
        <p:txBody>
          <a:bodyPr>
            <a:normAutofit/>
          </a:bodyPr>
          <a:lstStyle/>
          <a:p>
            <a:r>
              <a:rPr lang="en-IE" dirty="0" err="1">
                <a:solidFill>
                  <a:srgbClr val="8D5B98"/>
                </a:solidFill>
              </a:rPr>
              <a:t>Skillshare</a:t>
            </a:r>
            <a:endParaRPr lang="en-IE" dirty="0">
              <a:solidFill>
                <a:srgbClr val="8D5B98"/>
              </a:solidFill>
            </a:endParaRPr>
          </a:p>
        </p:txBody>
      </p:sp>
      <p:pic>
        <p:nvPicPr>
          <p:cNvPr id="2" name="Picture 1" descr="A picture containing text, clipart, tableware, dishware&#10;&#10;Description automatically generated">
            <a:extLst>
              <a:ext uri="{FF2B5EF4-FFF2-40B4-BE49-F238E27FC236}">
                <a16:creationId xmlns:a16="http://schemas.microsoft.com/office/drawing/2014/main" id="{E6579578-DC22-B653-0A38-B53064ED800B}"/>
              </a:ext>
            </a:extLst>
          </p:cNvPr>
          <p:cNvPicPr>
            <a:picLocks noChangeAspect="1"/>
          </p:cNvPicPr>
          <p:nvPr/>
        </p:nvPicPr>
        <p:blipFill>
          <a:blip r:embed="rId3"/>
          <a:stretch>
            <a:fillRect/>
          </a:stretch>
        </p:blipFill>
        <p:spPr>
          <a:xfrm>
            <a:off x="7729870" y="124880"/>
            <a:ext cx="2137144" cy="1058523"/>
          </a:xfrm>
          <a:prstGeom prst="rect">
            <a:avLst/>
          </a:prstGeom>
        </p:spPr>
      </p:pic>
    </p:spTree>
    <p:extLst>
      <p:ext uri="{BB962C8B-B14F-4D97-AF65-F5344CB8AC3E}">
        <p14:creationId xmlns:p14="http://schemas.microsoft.com/office/powerpoint/2010/main" val="3686702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B952C3-E79F-E051-8D9E-37DA1C5E8673}"/>
              </a:ext>
            </a:extLst>
          </p:cNvPr>
          <p:cNvSpPr>
            <a:spLocks noGrp="1"/>
          </p:cNvSpPr>
          <p:nvPr>
            <p:ph type="body" sz="quarter" idx="16"/>
          </p:nvPr>
        </p:nvSpPr>
        <p:spPr>
          <a:xfrm>
            <a:off x="447065" y="567932"/>
            <a:ext cx="11102510" cy="4517366"/>
          </a:xfrm>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675AD"/>
                </a:solidFill>
                <a:effectLst/>
                <a:uLnTx/>
                <a:uFillTx/>
                <a:latin typeface="Calibri" panose="020F0502020204030204"/>
                <a:ea typeface="+mn-ea"/>
                <a:cs typeface="+mn-cs"/>
              </a:rPr>
              <a:t>Pros:</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675AD"/>
                </a:solidFill>
                <a:effectLst/>
                <a:uLnTx/>
                <a:uFillTx/>
                <a:latin typeface="Calibri" panose="020F0502020204030204"/>
                <a:ea typeface="+mn-ea"/>
                <a:cs typeface="+mn-cs"/>
              </a:rPr>
              <a:t>Skillshare</a:t>
            </a:r>
            <a:r>
              <a:rPr kumimoji="0" lang="en-US" sz="2000" b="0" i="0" u="none" strike="noStrike" kern="1200" cap="none" spc="0" normalizeH="0" baseline="0" noProof="0" dirty="0">
                <a:ln>
                  <a:noFill/>
                </a:ln>
                <a:solidFill>
                  <a:srgbClr val="0675AD"/>
                </a:solidFill>
                <a:effectLst/>
                <a:uLnTx/>
                <a:uFillTx/>
                <a:latin typeface="Calibri" panose="020F0502020204030204"/>
                <a:ea typeface="+mn-ea"/>
                <a:cs typeface="+mn-cs"/>
              </a:rPr>
              <a:t> offers a free trial on its Premium membership, so you can enjoy the full learning experience before financially committing.</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675AD"/>
                </a:solidFill>
                <a:effectLst/>
                <a:uLnTx/>
                <a:uFillTx/>
                <a:latin typeface="Calibri" panose="020F0502020204030204"/>
                <a:ea typeface="+mn-ea"/>
                <a:cs typeface="+mn-cs"/>
              </a:rPr>
              <a:t>Skillshare</a:t>
            </a:r>
            <a:r>
              <a:rPr kumimoji="0" lang="en-US" sz="2000" b="0" i="0" u="none" strike="noStrike" kern="1200" cap="none" spc="0" normalizeH="0" baseline="0" noProof="0" dirty="0">
                <a:ln>
                  <a:noFill/>
                </a:ln>
                <a:solidFill>
                  <a:srgbClr val="0675AD"/>
                </a:solidFill>
                <a:effectLst/>
                <a:uLnTx/>
                <a:uFillTx/>
                <a:latin typeface="Calibri" panose="020F0502020204030204"/>
                <a:ea typeface="+mn-ea"/>
                <a:cs typeface="+mn-cs"/>
              </a:rPr>
              <a:t> has a highly engaged community, which can make its classes more interactive and fun. </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675AD"/>
                </a:solidFill>
                <a:effectLst/>
                <a:uLnTx/>
                <a:uFillTx/>
                <a:latin typeface="Calibri" panose="020F0502020204030204"/>
                <a:ea typeface="+mn-ea"/>
                <a:cs typeface="+mn-cs"/>
              </a:rPr>
              <a:t>Skillshare</a:t>
            </a:r>
            <a:r>
              <a:rPr kumimoji="0" lang="en-US" sz="2000" b="0" i="0" u="none" strike="noStrike" kern="1200" cap="none" spc="0" normalizeH="0" baseline="0" noProof="0" dirty="0">
                <a:ln>
                  <a:noFill/>
                </a:ln>
                <a:solidFill>
                  <a:srgbClr val="0675AD"/>
                </a:solidFill>
                <a:effectLst/>
                <a:uLnTx/>
                <a:uFillTx/>
                <a:latin typeface="Calibri" panose="020F0502020204030204"/>
                <a:ea typeface="+mn-ea"/>
                <a:cs typeface="+mn-cs"/>
              </a:rPr>
              <a:t> offers thousands of classes, on topics that include illustration, design, photography, video, freelancing and much more. </a:t>
            </a:r>
            <a:endParaRPr lang="en-US" sz="2000" dirty="0">
              <a:solidFill>
                <a:srgbClr val="0675AD"/>
              </a:solidFill>
              <a:latin typeface="Calibri" panose="020F0502020204030204"/>
            </a:endParaRPr>
          </a:p>
          <a:p>
            <a:pPr marR="0" lvl="0" algn="just" defTabSz="914400" rtl="0" eaLnBrk="1" fontAlgn="auto" latinLnBrk="0" hangingPunct="1">
              <a:lnSpc>
                <a:spcPct val="150000"/>
              </a:lnSpc>
              <a:spcBef>
                <a:spcPts val="0"/>
              </a:spcBef>
              <a:spcAft>
                <a:spcPts val="0"/>
              </a:spcAft>
              <a:buClrTx/>
              <a:buSzTx/>
              <a:tabLst/>
              <a:defRPr/>
            </a:pPr>
            <a:r>
              <a:rPr kumimoji="0" lang="en-US" sz="2400" b="1" i="0" u="none" strike="noStrike" kern="1200" cap="none" spc="0" normalizeH="0" baseline="0" noProof="0" dirty="0">
                <a:ln>
                  <a:noFill/>
                </a:ln>
                <a:solidFill>
                  <a:srgbClr val="8D5B98"/>
                </a:solidFill>
                <a:effectLst/>
                <a:uLnTx/>
                <a:uFillTx/>
                <a:latin typeface="Calibri" panose="020F0502020204030204"/>
                <a:ea typeface="+mn-ea"/>
                <a:cs typeface="+mn-cs"/>
              </a:rPr>
              <a:t>Cons:</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8D5B98"/>
                </a:solidFill>
                <a:effectLst/>
                <a:uLnTx/>
                <a:uFillTx/>
                <a:latin typeface="Calibri" panose="020F0502020204030204"/>
                <a:ea typeface="+mn-ea"/>
                <a:cs typeface="+mn-cs"/>
              </a:rPr>
              <a:t>Skillshare</a:t>
            </a:r>
            <a:r>
              <a:rPr kumimoji="0" lang="en-US" sz="2000" b="0" i="0" u="none" strike="noStrike" kern="1200" cap="none" spc="0" normalizeH="0" baseline="0" noProof="0" dirty="0">
                <a:ln>
                  <a:noFill/>
                </a:ln>
                <a:solidFill>
                  <a:srgbClr val="8D5B98"/>
                </a:solidFill>
                <a:effectLst/>
                <a:uLnTx/>
                <a:uFillTx/>
                <a:latin typeface="Calibri" panose="020F0502020204030204"/>
                <a:ea typeface="+mn-ea"/>
                <a:cs typeface="+mn-cs"/>
              </a:rPr>
              <a:t> is a platform for primarily personal growth, as there isn’t any type of official (or non-official) certification awarded when you finish a course.</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solidFill>
                  <a:srgbClr val="8D5B98"/>
                </a:solidFill>
              </a:rPr>
              <a:t>Although </a:t>
            </a:r>
            <a:r>
              <a:rPr lang="en-US" sz="2000" dirty="0" err="1">
                <a:solidFill>
                  <a:srgbClr val="8D5B98"/>
                </a:solidFill>
              </a:rPr>
              <a:t>Skillshare</a:t>
            </a:r>
            <a:r>
              <a:rPr lang="en-US" sz="2000" dirty="0">
                <a:solidFill>
                  <a:srgbClr val="8D5B98"/>
                </a:solidFill>
              </a:rPr>
              <a:t> welcomes courses in any language, in reality, there aren’t many courses available in different languages.</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dirty="0">
                <a:solidFill>
                  <a:srgbClr val="8D5B98"/>
                </a:solidFill>
              </a:rPr>
              <a:t>Can be expensive as </a:t>
            </a:r>
            <a:r>
              <a:rPr lang="en-US" sz="2000" dirty="0" err="1">
                <a:solidFill>
                  <a:srgbClr val="8D5B98"/>
                </a:solidFill>
              </a:rPr>
              <a:t>Skillshare</a:t>
            </a:r>
            <a:r>
              <a:rPr lang="en-US" sz="2000" dirty="0">
                <a:solidFill>
                  <a:srgbClr val="8D5B98"/>
                </a:solidFill>
              </a:rPr>
              <a:t> Premium is only available when paid annually. </a:t>
            </a:r>
            <a:endParaRPr lang="en-IE" sz="2000" dirty="0">
              <a:solidFill>
                <a:srgbClr val="8D5B98"/>
              </a:solidFill>
            </a:endParaRPr>
          </a:p>
        </p:txBody>
      </p:sp>
      <p:sp>
        <p:nvSpPr>
          <p:cNvPr id="7" name="Text Placeholder 3">
            <a:extLst>
              <a:ext uri="{FF2B5EF4-FFF2-40B4-BE49-F238E27FC236}">
                <a16:creationId xmlns:a16="http://schemas.microsoft.com/office/drawing/2014/main" id="{30C9B4F4-743D-E11F-736E-FEF6B5F6A873}"/>
              </a:ext>
            </a:extLst>
          </p:cNvPr>
          <p:cNvSpPr>
            <a:spLocks noGrp="1"/>
          </p:cNvSpPr>
          <p:nvPr>
            <p:ph type="body" sz="quarter" idx="18"/>
          </p:nvPr>
        </p:nvSpPr>
        <p:spPr>
          <a:xfrm>
            <a:off x="447065" y="181904"/>
            <a:ext cx="11097969" cy="772057"/>
          </a:xfrm>
        </p:spPr>
        <p:txBody>
          <a:bodyPr/>
          <a:lstStyle/>
          <a:p>
            <a:r>
              <a:rPr lang="en-US" dirty="0" err="1">
                <a:solidFill>
                  <a:srgbClr val="8D5B98"/>
                </a:solidFill>
              </a:rPr>
              <a:t>Skillshare</a:t>
            </a:r>
            <a:r>
              <a:rPr lang="en-US" dirty="0">
                <a:solidFill>
                  <a:srgbClr val="8D5B98"/>
                </a:solidFill>
              </a:rPr>
              <a:t> Pros and Cons</a:t>
            </a:r>
          </a:p>
        </p:txBody>
      </p:sp>
      <p:pic>
        <p:nvPicPr>
          <p:cNvPr id="3" name="Picture 2" descr="A picture containing text, clipart, tableware, dishware&#10;&#10;Description automatically generated">
            <a:extLst>
              <a:ext uri="{FF2B5EF4-FFF2-40B4-BE49-F238E27FC236}">
                <a16:creationId xmlns:a16="http://schemas.microsoft.com/office/drawing/2014/main" id="{C5DB5B41-A1F3-824A-88F0-C918D71EC794}"/>
              </a:ext>
            </a:extLst>
          </p:cNvPr>
          <p:cNvPicPr>
            <a:picLocks noChangeAspect="1"/>
          </p:cNvPicPr>
          <p:nvPr/>
        </p:nvPicPr>
        <p:blipFill>
          <a:blip r:embed="rId2"/>
          <a:stretch>
            <a:fillRect/>
          </a:stretch>
        </p:blipFill>
        <p:spPr>
          <a:xfrm>
            <a:off x="7729870" y="124880"/>
            <a:ext cx="2137144" cy="1058523"/>
          </a:xfrm>
          <a:prstGeom prst="rect">
            <a:avLst/>
          </a:prstGeom>
        </p:spPr>
      </p:pic>
    </p:spTree>
    <p:extLst>
      <p:ext uri="{BB962C8B-B14F-4D97-AF65-F5344CB8AC3E}">
        <p14:creationId xmlns:p14="http://schemas.microsoft.com/office/powerpoint/2010/main" val="629047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F937319-3C57-16E6-B193-EBE004410EF9}"/>
              </a:ext>
            </a:extLst>
          </p:cNvPr>
          <p:cNvPicPr>
            <a:picLocks noGrp="1" noChangeAspect="1"/>
          </p:cNvPicPr>
          <p:nvPr>
            <p:ph type="pic" sz="quarter" idx="17"/>
          </p:nvPr>
        </p:nvPicPr>
        <p:blipFill>
          <a:blip r:embed="rId2"/>
          <a:srcRect l="8610" r="8610"/>
          <a:stretch>
            <a:fillRect/>
          </a:stretch>
        </p:blipFill>
        <p:spPr/>
      </p:pic>
      <p:sp>
        <p:nvSpPr>
          <p:cNvPr id="6" name="Text Placeholder 5">
            <a:extLst>
              <a:ext uri="{FF2B5EF4-FFF2-40B4-BE49-F238E27FC236}">
                <a16:creationId xmlns:a16="http://schemas.microsoft.com/office/drawing/2014/main" id="{576F4175-0343-BAE8-B392-BBA378CC1DB8}"/>
              </a:ext>
            </a:extLst>
          </p:cNvPr>
          <p:cNvSpPr>
            <a:spLocks noGrp="1"/>
          </p:cNvSpPr>
          <p:nvPr>
            <p:ph type="body" sz="quarter" idx="27"/>
          </p:nvPr>
        </p:nvSpPr>
        <p:spPr>
          <a:xfrm>
            <a:off x="148856" y="1265270"/>
            <a:ext cx="6060558" cy="4518975"/>
          </a:xfrm>
        </p:spPr>
        <p:txBody>
          <a:bodyPr/>
          <a:lstStyle/>
          <a:p>
            <a:pPr algn="just">
              <a:lnSpc>
                <a:spcPct val="150000"/>
              </a:lnSpc>
            </a:pPr>
            <a:r>
              <a:rPr lang="en-US" sz="1800" dirty="0"/>
              <a:t>Presentation skills are important. Whilst it may seem like you might not be in a position that requires you to make a presentation very often, being good at presentations is a fantastic skill to have.</a:t>
            </a:r>
          </a:p>
          <a:p>
            <a:pPr algn="just">
              <a:lnSpc>
                <a:spcPct val="150000"/>
              </a:lnSpc>
            </a:pPr>
            <a:r>
              <a:rPr lang="en-US" sz="1800" dirty="0"/>
              <a:t>When you are at a job interview, you probably won’t have a set of slides, but if you present yourself well, you can come across as confident and knowledgeable- a good choice for the job you’ve gone for!</a:t>
            </a:r>
          </a:p>
          <a:p>
            <a:pPr algn="just">
              <a:lnSpc>
                <a:spcPct val="150000"/>
              </a:lnSpc>
            </a:pPr>
            <a:r>
              <a:rPr lang="en-US" sz="1800" dirty="0"/>
              <a:t>The Teach Digital team would always recommend becoming competent at using software to create a presentation, as it is a skill you will likely need for future jobs.</a:t>
            </a:r>
          </a:p>
          <a:p>
            <a:endParaRPr lang="en-IE" sz="2000" dirty="0"/>
          </a:p>
        </p:txBody>
      </p:sp>
      <p:sp>
        <p:nvSpPr>
          <p:cNvPr id="5" name="Text Placeholder 4">
            <a:extLst>
              <a:ext uri="{FF2B5EF4-FFF2-40B4-BE49-F238E27FC236}">
                <a16:creationId xmlns:a16="http://schemas.microsoft.com/office/drawing/2014/main" id="{5038BDAD-090E-6524-BFC4-A2ADECC7328A}"/>
              </a:ext>
            </a:extLst>
          </p:cNvPr>
          <p:cNvSpPr>
            <a:spLocks noGrp="1"/>
          </p:cNvSpPr>
          <p:nvPr>
            <p:ph type="body" sz="quarter" idx="18"/>
          </p:nvPr>
        </p:nvSpPr>
        <p:spPr>
          <a:xfrm>
            <a:off x="148856" y="309492"/>
            <a:ext cx="5947144" cy="949038"/>
          </a:xfrm>
        </p:spPr>
        <p:txBody>
          <a:bodyPr>
            <a:normAutofit lnSpcReduction="10000"/>
          </a:bodyPr>
          <a:lstStyle/>
          <a:p>
            <a:r>
              <a:rPr lang="en-IE" sz="3200" dirty="0">
                <a:solidFill>
                  <a:srgbClr val="8D5B98"/>
                </a:solidFill>
              </a:rPr>
              <a:t>Why are Presentation skills Important?</a:t>
            </a:r>
          </a:p>
        </p:txBody>
      </p:sp>
    </p:spTree>
    <p:extLst>
      <p:ext uri="{BB962C8B-B14F-4D97-AF65-F5344CB8AC3E}">
        <p14:creationId xmlns:p14="http://schemas.microsoft.com/office/powerpoint/2010/main" val="9591342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76F4175-0343-BAE8-B392-BBA378CC1DB8}"/>
              </a:ext>
            </a:extLst>
          </p:cNvPr>
          <p:cNvSpPr>
            <a:spLocks noGrp="1"/>
          </p:cNvSpPr>
          <p:nvPr>
            <p:ph type="body" sz="quarter" idx="27"/>
          </p:nvPr>
        </p:nvSpPr>
        <p:spPr>
          <a:xfrm>
            <a:off x="447066" y="1064875"/>
            <a:ext cx="5811419" cy="3251547"/>
          </a:xfrm>
        </p:spPr>
        <p:txBody>
          <a:bodyPr/>
          <a:lstStyle/>
          <a:p>
            <a:pPr algn="just">
              <a:lnSpc>
                <a:spcPct val="150000"/>
              </a:lnSpc>
            </a:pPr>
            <a:r>
              <a:rPr lang="en-US" sz="2000" dirty="0"/>
              <a:t>However, when you do make a presentation, it can be hard to capture and hold your audience's attention with mundane slides full of bullet points.</a:t>
            </a:r>
          </a:p>
          <a:p>
            <a:pPr algn="just">
              <a:lnSpc>
                <a:spcPct val="150000"/>
              </a:lnSpc>
            </a:pPr>
            <a:r>
              <a:rPr lang="en-US" sz="2000" dirty="0"/>
              <a:t>While traditional tools such as PowerPoint, Google Slides and Keynote can all be used to create presentations, you can break the conventional method – basic points on simple slides – by including images, creating movement, and limiting each slide or section to only a couple of key points. Make your voice heard, and let’s take a closer look at some tools that will help to ensure your success!</a:t>
            </a:r>
          </a:p>
        </p:txBody>
      </p:sp>
      <p:sp>
        <p:nvSpPr>
          <p:cNvPr id="5" name="Text Placeholder 4">
            <a:extLst>
              <a:ext uri="{FF2B5EF4-FFF2-40B4-BE49-F238E27FC236}">
                <a16:creationId xmlns:a16="http://schemas.microsoft.com/office/drawing/2014/main" id="{5038BDAD-090E-6524-BFC4-A2ADECC7328A}"/>
              </a:ext>
            </a:extLst>
          </p:cNvPr>
          <p:cNvSpPr>
            <a:spLocks noGrp="1"/>
          </p:cNvSpPr>
          <p:nvPr>
            <p:ph type="body" sz="quarter" idx="18"/>
          </p:nvPr>
        </p:nvSpPr>
        <p:spPr>
          <a:xfrm>
            <a:off x="447066" y="309491"/>
            <a:ext cx="5648934" cy="547759"/>
          </a:xfrm>
        </p:spPr>
        <p:txBody>
          <a:bodyPr>
            <a:normAutofit/>
          </a:bodyPr>
          <a:lstStyle/>
          <a:p>
            <a:r>
              <a:rPr lang="en-IE" sz="3200" dirty="0"/>
              <a:t>Building Presentation Skills</a:t>
            </a:r>
          </a:p>
        </p:txBody>
      </p:sp>
      <p:pic>
        <p:nvPicPr>
          <p:cNvPr id="4" name="Picture Placeholder 3">
            <a:extLst>
              <a:ext uri="{FF2B5EF4-FFF2-40B4-BE49-F238E27FC236}">
                <a16:creationId xmlns:a16="http://schemas.microsoft.com/office/drawing/2014/main" id="{63D0C2BA-04BD-4D12-5268-4754D408C61A}"/>
              </a:ext>
            </a:extLst>
          </p:cNvPr>
          <p:cNvPicPr>
            <a:picLocks noGrp="1" noChangeAspect="1"/>
          </p:cNvPicPr>
          <p:nvPr>
            <p:ph type="pic" sz="quarter" idx="17"/>
          </p:nvPr>
        </p:nvPicPr>
        <p:blipFill>
          <a:blip r:embed="rId2"/>
          <a:srcRect t="19986" b="19986"/>
          <a:stretch>
            <a:fillRect/>
          </a:stretch>
        </p:blipFill>
        <p:spPr/>
      </p:pic>
    </p:spTree>
    <p:extLst>
      <p:ext uri="{BB962C8B-B14F-4D97-AF65-F5344CB8AC3E}">
        <p14:creationId xmlns:p14="http://schemas.microsoft.com/office/powerpoint/2010/main" val="4166119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CAE5B2-018B-004C-BF01-23090C140AC6}"/>
              </a:ext>
            </a:extLst>
          </p:cNvPr>
          <p:cNvSpPr>
            <a:spLocks noGrp="1"/>
          </p:cNvSpPr>
          <p:nvPr>
            <p:ph type="body" sz="quarter" idx="16"/>
          </p:nvPr>
        </p:nvSpPr>
        <p:spPr>
          <a:xfrm>
            <a:off x="442524" y="1344252"/>
            <a:ext cx="11102510" cy="4748204"/>
          </a:xfrm>
        </p:spPr>
        <p:txBody>
          <a:bodyPr>
            <a:normAutofit fontScale="77500" lnSpcReduction="20000"/>
          </a:bodyPr>
          <a:lstStyle/>
          <a:p>
            <a:pPr algn="just">
              <a:lnSpc>
                <a:spcPct val="150000"/>
              </a:lnSpc>
            </a:pPr>
            <a:r>
              <a:rPr lang="en-US" sz="2400" b="1" dirty="0"/>
              <a:t>Haiku Deck </a:t>
            </a:r>
            <a:r>
              <a:rPr lang="en-US" sz="2400" b="0" dirty="0"/>
              <a:t>is a platform that prioritizes simplicity. Users can create elegant, basic presentations with high-quality images. The spartan approach allows for connecting with audiences instead of losing them in information overload due to text-heavy slides. </a:t>
            </a:r>
            <a:endParaRPr lang="en-US" dirty="0">
              <a:solidFill>
                <a:schemeClr val="tx1">
                  <a:lumMod val="75000"/>
                  <a:lumOff val="25000"/>
                </a:schemeClr>
              </a:solidFill>
            </a:endParaRPr>
          </a:p>
          <a:p>
            <a:pPr algn="just">
              <a:lnSpc>
                <a:spcPct val="150000"/>
              </a:lnSpc>
            </a:pPr>
            <a:r>
              <a:rPr lang="en-US" dirty="0">
                <a:solidFill>
                  <a:schemeClr val="tx1">
                    <a:lumMod val="75000"/>
                    <a:lumOff val="25000"/>
                  </a:schemeClr>
                </a:solidFill>
              </a:rPr>
              <a:t>Haiku Deck uses a drag-and-drop interface and offers easy to use software along with templates for creating presentations. One of the best features of Haiku Deck is that they have over 40 million free images to use.</a:t>
            </a:r>
          </a:p>
          <a:p>
            <a:pPr algn="just">
              <a:lnSpc>
                <a:spcPct val="150000"/>
              </a:lnSpc>
            </a:pPr>
            <a:r>
              <a:rPr lang="en-US" dirty="0">
                <a:solidFill>
                  <a:schemeClr val="tx1">
                    <a:lumMod val="75000"/>
                    <a:lumOff val="25000"/>
                  </a:schemeClr>
                </a:solidFill>
              </a:rPr>
              <a:t>With the wide array of images, and vast font types, i</a:t>
            </a:r>
            <a:r>
              <a:rPr lang="en-US" dirty="0"/>
              <a:t>t makes it easy to craft simple, powerful presentations that are accessible on any device. Haiku Deck makes it easy to follow the best practices recommended by experts: simplify your message, use images to amplify emotional impact, and keep formatting clean and consistent.</a:t>
            </a:r>
            <a:endParaRPr lang="en-US" dirty="0">
              <a:solidFill>
                <a:schemeClr val="tx1">
                  <a:lumMod val="75000"/>
                  <a:lumOff val="25000"/>
                </a:schemeClr>
              </a:solidFill>
            </a:endParaRPr>
          </a:p>
          <a:p>
            <a:pPr algn="just">
              <a:lnSpc>
                <a:spcPct val="150000"/>
              </a:lnSpc>
            </a:pPr>
            <a:r>
              <a:rPr lang="en-US" dirty="0">
                <a:solidFill>
                  <a:srgbClr val="F9A169"/>
                </a:solidFill>
                <a:hlinkClick r:id="rId2">
                  <a:extLst>
                    <a:ext uri="{A12FA001-AC4F-418D-AE19-62706E023703}">
                      <ahyp:hlinkClr xmlns:ahyp="http://schemas.microsoft.com/office/drawing/2018/hyperlinkcolor" val="tx"/>
                    </a:ext>
                  </a:extLst>
                </a:hlinkClick>
              </a:rPr>
              <a:t>Check out Haiku Deck by clicking on this link</a:t>
            </a:r>
            <a:endParaRPr lang="en-US" dirty="0">
              <a:solidFill>
                <a:srgbClr val="F9A169"/>
              </a:solidFill>
            </a:endParaRPr>
          </a:p>
          <a:p>
            <a:pPr algn="just">
              <a:lnSpc>
                <a:spcPct val="150000"/>
              </a:lnSpc>
            </a:pPr>
            <a:r>
              <a:rPr lang="en-US" b="0" i="0" dirty="0">
                <a:solidFill>
                  <a:srgbClr val="F9A169"/>
                </a:solidFill>
                <a:effectLst/>
                <a:hlinkClick r:id="rId3">
                  <a:extLst>
                    <a:ext uri="{A12FA001-AC4F-418D-AE19-62706E023703}">
                      <ahyp:hlinkClr xmlns:ahyp="http://schemas.microsoft.com/office/drawing/2018/hyperlinkcolor" val="tx"/>
                    </a:ext>
                  </a:extLst>
                </a:hlinkClick>
              </a:rPr>
              <a:t>Check out these 10 top tips for getting the most out of Haiku Deck</a:t>
            </a:r>
            <a:endParaRPr lang="en-US" b="0" i="0" dirty="0">
              <a:solidFill>
                <a:srgbClr val="F9A169"/>
              </a:solidFill>
              <a:effectLst/>
            </a:endParaRPr>
          </a:p>
          <a:p>
            <a:endParaRPr lang="en-US" dirty="0">
              <a:solidFill>
                <a:srgbClr val="414141"/>
              </a:solidFill>
              <a:latin typeface="proxima-n-w01-reg"/>
            </a:endParaRPr>
          </a:p>
          <a:p>
            <a:endParaRPr lang="en-US" dirty="0">
              <a:solidFill>
                <a:schemeClr val="tx1">
                  <a:lumMod val="75000"/>
                  <a:lumOff val="25000"/>
                </a:schemeClr>
              </a:solidFill>
            </a:endParaRPr>
          </a:p>
        </p:txBody>
      </p:sp>
      <p:sp>
        <p:nvSpPr>
          <p:cNvPr id="3" name="Text Placeholder 2">
            <a:extLst>
              <a:ext uri="{FF2B5EF4-FFF2-40B4-BE49-F238E27FC236}">
                <a16:creationId xmlns:a16="http://schemas.microsoft.com/office/drawing/2014/main" id="{52D39601-6A6B-8040-9042-1174B1F1384C}"/>
              </a:ext>
            </a:extLst>
          </p:cNvPr>
          <p:cNvSpPr>
            <a:spLocks noGrp="1"/>
          </p:cNvSpPr>
          <p:nvPr>
            <p:ph type="body" sz="quarter" idx="18"/>
          </p:nvPr>
        </p:nvSpPr>
        <p:spPr/>
        <p:txBody>
          <a:bodyPr>
            <a:normAutofit/>
          </a:bodyPr>
          <a:lstStyle/>
          <a:p>
            <a:r>
              <a:rPr lang="en-IE" dirty="0">
                <a:solidFill>
                  <a:srgbClr val="8D5B98"/>
                </a:solidFill>
              </a:rPr>
              <a:t>Haiku Deck</a:t>
            </a:r>
          </a:p>
        </p:txBody>
      </p:sp>
      <p:pic>
        <p:nvPicPr>
          <p:cNvPr id="5" name="Picture 4" descr="Logo, company name&#10;&#10;Description automatically generated">
            <a:extLst>
              <a:ext uri="{FF2B5EF4-FFF2-40B4-BE49-F238E27FC236}">
                <a16:creationId xmlns:a16="http://schemas.microsoft.com/office/drawing/2014/main" id="{632B0CC6-5884-B386-1273-A16D47171E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5251" y="91018"/>
            <a:ext cx="2031822" cy="1150012"/>
          </a:xfrm>
          <a:prstGeom prst="rect">
            <a:avLst/>
          </a:prstGeom>
        </p:spPr>
      </p:pic>
    </p:spTree>
    <p:extLst>
      <p:ext uri="{BB962C8B-B14F-4D97-AF65-F5344CB8AC3E}">
        <p14:creationId xmlns:p14="http://schemas.microsoft.com/office/powerpoint/2010/main" val="2195939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CAE5B2-018B-004C-BF01-23090C140AC6}"/>
              </a:ext>
            </a:extLst>
          </p:cNvPr>
          <p:cNvSpPr>
            <a:spLocks noGrp="1"/>
          </p:cNvSpPr>
          <p:nvPr>
            <p:ph type="body" sz="quarter" idx="16"/>
          </p:nvPr>
        </p:nvSpPr>
        <p:spPr>
          <a:xfrm>
            <a:off x="442524" y="1275000"/>
            <a:ext cx="11102510" cy="5111282"/>
          </a:xfrm>
        </p:spPr>
        <p:txBody>
          <a:bodyPr>
            <a:normAutofit fontScale="70000" lnSpcReduction="20000"/>
          </a:bodyPr>
          <a:lstStyle/>
          <a:p>
            <a:pPr algn="just">
              <a:lnSpc>
                <a:spcPct val="160000"/>
              </a:lnSpc>
            </a:pPr>
            <a:r>
              <a:rPr lang="en-US" sz="2400" dirty="0" err="1"/>
              <a:t>Visme</a:t>
            </a:r>
            <a:r>
              <a:rPr lang="en-US" sz="2400" b="0" dirty="0"/>
              <a:t> is one of the most complete presentation software available online. Making professional presentations is easy and straightforward. Pretty much everything can be customized or moved around. That's not all that </a:t>
            </a:r>
            <a:r>
              <a:rPr lang="en-US" sz="2400" b="0" dirty="0" err="1"/>
              <a:t>Visme</a:t>
            </a:r>
            <a:r>
              <a:rPr lang="en-US" sz="2400" b="0" dirty="0"/>
              <a:t> can do, though.</a:t>
            </a:r>
            <a:endParaRPr lang="en-IE" b="0" dirty="0"/>
          </a:p>
          <a:p>
            <a:pPr algn="just">
              <a:lnSpc>
                <a:spcPct val="160000"/>
              </a:lnSpc>
            </a:pPr>
            <a:r>
              <a:rPr lang="en-US" dirty="0">
                <a:solidFill>
                  <a:schemeClr val="tx1">
                    <a:lumMod val="75000"/>
                    <a:lumOff val="25000"/>
                  </a:schemeClr>
                </a:solidFill>
              </a:rPr>
              <a:t>The purpose of </a:t>
            </a:r>
            <a:r>
              <a:rPr lang="en-US" dirty="0" err="1">
                <a:solidFill>
                  <a:schemeClr val="tx1">
                    <a:lumMod val="75000"/>
                    <a:lumOff val="25000"/>
                  </a:schemeClr>
                </a:solidFill>
              </a:rPr>
              <a:t>Visme</a:t>
            </a:r>
            <a:r>
              <a:rPr lang="en-US" dirty="0">
                <a:solidFill>
                  <a:schemeClr val="tx1">
                    <a:lumMod val="75000"/>
                    <a:lumOff val="25000"/>
                  </a:schemeClr>
                </a:solidFill>
              </a:rPr>
              <a:t> is to allow non-designers to create beautiful designs, whether it’s a presentation, an infographic or a social media cover photo. Whilst </a:t>
            </a:r>
            <a:r>
              <a:rPr lang="en-US" dirty="0" err="1">
                <a:solidFill>
                  <a:schemeClr val="tx1">
                    <a:lumMod val="75000"/>
                    <a:lumOff val="25000"/>
                  </a:schemeClr>
                </a:solidFill>
              </a:rPr>
              <a:t>Visme</a:t>
            </a:r>
            <a:r>
              <a:rPr lang="en-US" dirty="0">
                <a:solidFill>
                  <a:schemeClr val="tx1">
                    <a:lumMod val="75000"/>
                    <a:lumOff val="25000"/>
                  </a:schemeClr>
                </a:solidFill>
              </a:rPr>
              <a:t> offers a limited amount of transitions, the ones that are available ensure that your presentation holds the most impact available. </a:t>
            </a:r>
            <a:r>
              <a:rPr lang="en-US" dirty="0"/>
              <a:t>You can also use </a:t>
            </a:r>
            <a:r>
              <a:rPr lang="en-US" dirty="0" err="1"/>
              <a:t>Visme</a:t>
            </a:r>
            <a:r>
              <a:rPr lang="en-US" dirty="0"/>
              <a:t> to create other visual content, such as infographics, reports and interactive charts. There are tons of customizable templates that come built-in with the software.</a:t>
            </a:r>
            <a:endParaRPr lang="en-IE" dirty="0"/>
          </a:p>
          <a:p>
            <a:pPr algn="just">
              <a:lnSpc>
                <a:spcPct val="160000"/>
              </a:lnSpc>
            </a:pPr>
            <a:r>
              <a:rPr lang="en-US" dirty="0">
                <a:solidFill>
                  <a:schemeClr val="tx1">
                    <a:lumMod val="75000"/>
                    <a:lumOff val="25000"/>
                  </a:schemeClr>
                </a:solidFill>
              </a:rPr>
              <a:t>With </a:t>
            </a:r>
            <a:r>
              <a:rPr lang="en-US" dirty="0" err="1">
                <a:solidFill>
                  <a:schemeClr val="tx1">
                    <a:lumMod val="75000"/>
                    <a:lumOff val="25000"/>
                  </a:schemeClr>
                </a:solidFill>
              </a:rPr>
              <a:t>Visme</a:t>
            </a:r>
            <a:r>
              <a:rPr lang="en-US" dirty="0">
                <a:solidFill>
                  <a:schemeClr val="tx1">
                    <a:lumMod val="75000"/>
                    <a:lumOff val="25000"/>
                  </a:schemeClr>
                </a:solidFill>
              </a:rPr>
              <a:t>, you’re able to choose between a presentation template and a presentation theme. Templates are complete, pre-designed presentations with 3-15 different slides. </a:t>
            </a:r>
            <a:r>
              <a:rPr lang="en-US" dirty="0" err="1">
                <a:solidFill>
                  <a:schemeClr val="tx1">
                    <a:lumMod val="75000"/>
                    <a:lumOff val="25000"/>
                  </a:schemeClr>
                </a:solidFill>
              </a:rPr>
              <a:t>Visme</a:t>
            </a:r>
            <a:r>
              <a:rPr lang="en-US" dirty="0">
                <a:solidFill>
                  <a:schemeClr val="tx1">
                    <a:lumMod val="75000"/>
                    <a:lumOff val="25000"/>
                  </a:schemeClr>
                </a:solidFill>
              </a:rPr>
              <a:t> currently offers over 100 unique templates to choose from and is always adding more options.</a:t>
            </a:r>
          </a:p>
          <a:p>
            <a:pPr algn="just">
              <a:lnSpc>
                <a:spcPct val="160000"/>
              </a:lnSpc>
            </a:pPr>
            <a:r>
              <a:rPr lang="en-US" dirty="0">
                <a:solidFill>
                  <a:srgbClr val="F9A169"/>
                </a:solidFill>
                <a:hlinkClick r:id="rId2">
                  <a:extLst>
                    <a:ext uri="{A12FA001-AC4F-418D-AE19-62706E023703}">
                      <ahyp:hlinkClr xmlns:ahyp="http://schemas.microsoft.com/office/drawing/2018/hyperlinkcolor" val="tx"/>
                    </a:ext>
                  </a:extLst>
                </a:hlinkClick>
              </a:rPr>
              <a:t>Check out </a:t>
            </a:r>
            <a:r>
              <a:rPr lang="en-US" dirty="0" err="1">
                <a:solidFill>
                  <a:srgbClr val="F9A169"/>
                </a:solidFill>
                <a:hlinkClick r:id="rId2">
                  <a:extLst>
                    <a:ext uri="{A12FA001-AC4F-418D-AE19-62706E023703}">
                      <ahyp:hlinkClr xmlns:ahyp="http://schemas.microsoft.com/office/drawing/2018/hyperlinkcolor" val="tx"/>
                    </a:ext>
                  </a:extLst>
                </a:hlinkClick>
              </a:rPr>
              <a:t>Visme</a:t>
            </a:r>
            <a:r>
              <a:rPr lang="en-US" dirty="0">
                <a:solidFill>
                  <a:srgbClr val="F9A169"/>
                </a:solidFill>
                <a:hlinkClick r:id="rId2">
                  <a:extLst>
                    <a:ext uri="{A12FA001-AC4F-418D-AE19-62706E023703}">
                      <ahyp:hlinkClr xmlns:ahyp="http://schemas.microsoft.com/office/drawing/2018/hyperlinkcolor" val="tx"/>
                    </a:ext>
                  </a:extLst>
                </a:hlinkClick>
              </a:rPr>
              <a:t> by clicking on this link</a:t>
            </a:r>
            <a:endParaRPr lang="en-US" dirty="0">
              <a:solidFill>
                <a:srgbClr val="F9A169"/>
              </a:solidFill>
            </a:endParaRPr>
          </a:p>
          <a:p>
            <a:pPr algn="just">
              <a:lnSpc>
                <a:spcPct val="160000"/>
              </a:lnSpc>
            </a:pPr>
            <a:r>
              <a:rPr lang="en-US" b="0" i="0" dirty="0">
                <a:solidFill>
                  <a:srgbClr val="F9A169"/>
                </a:solidFill>
                <a:effectLst/>
                <a:hlinkClick r:id="rId3">
                  <a:extLst>
                    <a:ext uri="{A12FA001-AC4F-418D-AE19-62706E023703}">
                      <ahyp:hlinkClr xmlns:ahyp="http://schemas.microsoft.com/office/drawing/2018/hyperlinkcolor" val="tx"/>
                    </a:ext>
                  </a:extLst>
                </a:hlinkClick>
              </a:rPr>
              <a:t>Cli</a:t>
            </a:r>
            <a:r>
              <a:rPr lang="en-US" dirty="0">
                <a:solidFill>
                  <a:srgbClr val="F9A169"/>
                </a:solidFill>
                <a:hlinkClick r:id="rId3">
                  <a:extLst>
                    <a:ext uri="{A12FA001-AC4F-418D-AE19-62706E023703}">
                      <ahyp:hlinkClr xmlns:ahyp="http://schemas.microsoft.com/office/drawing/2018/hyperlinkcolor" val="tx"/>
                    </a:ext>
                  </a:extLst>
                </a:hlinkClick>
              </a:rPr>
              <a:t>ck here for a guide on how to use </a:t>
            </a:r>
            <a:r>
              <a:rPr lang="en-US" dirty="0" err="1">
                <a:solidFill>
                  <a:srgbClr val="F9A169"/>
                </a:solidFill>
                <a:hlinkClick r:id="rId3">
                  <a:extLst>
                    <a:ext uri="{A12FA001-AC4F-418D-AE19-62706E023703}">
                      <ahyp:hlinkClr xmlns:ahyp="http://schemas.microsoft.com/office/drawing/2018/hyperlinkcolor" val="tx"/>
                    </a:ext>
                  </a:extLst>
                </a:hlinkClick>
              </a:rPr>
              <a:t>Visme</a:t>
            </a:r>
            <a:endParaRPr lang="en-US" dirty="0">
              <a:solidFill>
                <a:schemeClr val="tx1">
                  <a:lumMod val="75000"/>
                  <a:lumOff val="25000"/>
                </a:schemeClr>
              </a:solidFill>
            </a:endParaRPr>
          </a:p>
        </p:txBody>
      </p:sp>
      <p:sp>
        <p:nvSpPr>
          <p:cNvPr id="3" name="Text Placeholder 2">
            <a:extLst>
              <a:ext uri="{FF2B5EF4-FFF2-40B4-BE49-F238E27FC236}">
                <a16:creationId xmlns:a16="http://schemas.microsoft.com/office/drawing/2014/main" id="{52D39601-6A6B-8040-9042-1174B1F1384C}"/>
              </a:ext>
            </a:extLst>
          </p:cNvPr>
          <p:cNvSpPr>
            <a:spLocks noGrp="1"/>
          </p:cNvSpPr>
          <p:nvPr>
            <p:ph type="body" sz="quarter" idx="18"/>
          </p:nvPr>
        </p:nvSpPr>
        <p:spPr/>
        <p:txBody>
          <a:bodyPr>
            <a:normAutofit/>
          </a:bodyPr>
          <a:lstStyle/>
          <a:p>
            <a:r>
              <a:rPr lang="en-IE" dirty="0" err="1">
                <a:solidFill>
                  <a:srgbClr val="8D5B98"/>
                </a:solidFill>
              </a:rPr>
              <a:t>Visme</a:t>
            </a:r>
            <a:endParaRPr lang="en-IE" dirty="0">
              <a:solidFill>
                <a:srgbClr val="8D5B98"/>
              </a:solidFill>
            </a:endParaRPr>
          </a:p>
        </p:txBody>
      </p:sp>
      <p:pic>
        <p:nvPicPr>
          <p:cNvPr id="2" name="Picture 1" descr="Logo, company name&#10;&#10;Description automatically generated">
            <a:extLst>
              <a:ext uri="{FF2B5EF4-FFF2-40B4-BE49-F238E27FC236}">
                <a16:creationId xmlns:a16="http://schemas.microsoft.com/office/drawing/2014/main" id="{F189C52B-5373-FD88-58CB-2297BDA948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599" y="-150792"/>
            <a:ext cx="2847703" cy="1495044"/>
          </a:xfrm>
          <a:prstGeom prst="rect">
            <a:avLst/>
          </a:prstGeom>
        </p:spPr>
      </p:pic>
    </p:spTree>
    <p:extLst>
      <p:ext uri="{BB962C8B-B14F-4D97-AF65-F5344CB8AC3E}">
        <p14:creationId xmlns:p14="http://schemas.microsoft.com/office/powerpoint/2010/main" val="2138807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CAE5B2-018B-004C-BF01-23090C140AC6}"/>
              </a:ext>
            </a:extLst>
          </p:cNvPr>
          <p:cNvSpPr>
            <a:spLocks noGrp="1"/>
          </p:cNvSpPr>
          <p:nvPr>
            <p:ph type="body" sz="quarter" idx="16"/>
          </p:nvPr>
        </p:nvSpPr>
        <p:spPr>
          <a:xfrm>
            <a:off x="442524" y="1296546"/>
            <a:ext cx="11102510" cy="5111282"/>
          </a:xfrm>
        </p:spPr>
        <p:txBody>
          <a:bodyPr>
            <a:normAutofit fontScale="77500" lnSpcReduction="20000"/>
          </a:bodyPr>
          <a:lstStyle/>
          <a:p>
            <a:pPr algn="just">
              <a:lnSpc>
                <a:spcPct val="160000"/>
              </a:lnSpc>
            </a:pPr>
            <a:r>
              <a:rPr lang="en-US" b="0" i="0" dirty="0" err="1">
                <a:solidFill>
                  <a:srgbClr val="3D3D3D"/>
                </a:solidFill>
                <a:effectLst/>
              </a:rPr>
              <a:t>Pitcherific</a:t>
            </a:r>
            <a:r>
              <a:rPr lang="en-US" b="0" i="0" dirty="0">
                <a:solidFill>
                  <a:srgbClr val="3D3D3D"/>
                </a:solidFill>
                <a:effectLst/>
              </a:rPr>
              <a:t> is not only a presentation solution but also a platform for building and practicing your presentation. It's a template-based program that guides you through the presentation creation process. Instead of drafting a few slides, </a:t>
            </a:r>
            <a:r>
              <a:rPr lang="en-US" b="0" i="0" dirty="0" err="1">
                <a:solidFill>
                  <a:srgbClr val="3D3D3D"/>
                </a:solidFill>
                <a:effectLst/>
              </a:rPr>
              <a:t>Pitcherific</a:t>
            </a:r>
            <a:r>
              <a:rPr lang="en-US" b="0" i="0" dirty="0">
                <a:solidFill>
                  <a:srgbClr val="3D3D3D"/>
                </a:solidFill>
                <a:effectLst/>
              </a:rPr>
              <a:t> prompts you to write out the areas of each part of your speech.</a:t>
            </a:r>
          </a:p>
          <a:p>
            <a:pPr algn="just">
              <a:lnSpc>
                <a:spcPct val="160000"/>
              </a:lnSpc>
            </a:pPr>
            <a:r>
              <a:rPr lang="en-US" b="0" i="0" dirty="0">
                <a:solidFill>
                  <a:srgbClr val="3D3D3D"/>
                </a:solidFill>
                <a:effectLst/>
              </a:rPr>
              <a:t>A pitch can be used in many different situations. As a startup you pitch a new idea to potential investors, business partners or clients. Sometimes you need more than a good idea you need to convince, sell and communicate to make your message clearly.</a:t>
            </a:r>
          </a:p>
          <a:p>
            <a:pPr algn="just">
              <a:lnSpc>
                <a:spcPct val="160000"/>
              </a:lnSpc>
            </a:pPr>
            <a:r>
              <a:rPr lang="en-US" dirty="0" err="1">
                <a:solidFill>
                  <a:srgbClr val="3D3D3D"/>
                </a:solidFill>
              </a:rPr>
              <a:t>Pitcherific</a:t>
            </a:r>
            <a:r>
              <a:rPr lang="en-US" dirty="0">
                <a:solidFill>
                  <a:srgbClr val="3D3D3D"/>
                </a:solidFill>
              </a:rPr>
              <a:t> offers various templates for different kinds of pitches and presentations, so you'll have guidance on many kinds of speeches and presentations. </a:t>
            </a:r>
            <a:r>
              <a:rPr lang="en-US" dirty="0" err="1">
                <a:solidFill>
                  <a:srgbClr val="3D3D3D"/>
                </a:solidFill>
              </a:rPr>
              <a:t>Pitcherific</a:t>
            </a:r>
            <a:r>
              <a:rPr lang="en-US" dirty="0">
                <a:solidFill>
                  <a:srgbClr val="3D3D3D"/>
                </a:solidFill>
              </a:rPr>
              <a:t> also recommends a character count for each section and a timeclock, allowing you to track how long your speech or presentation is and stay within a desired range.</a:t>
            </a:r>
          </a:p>
          <a:p>
            <a:endParaRPr lang="en-US" dirty="0">
              <a:solidFill>
                <a:srgbClr val="3D3D3D"/>
              </a:solidFill>
              <a:latin typeface="Source Sans Pro" panose="020B0503030403020204" pitchFamily="34" charset="0"/>
              <a:hlinkClick r:id="rId2">
                <a:extLst>
                  <a:ext uri="{A12FA001-AC4F-418D-AE19-62706E023703}">
                    <ahyp:hlinkClr xmlns:ahyp="http://schemas.microsoft.com/office/drawing/2018/hyperlinkcolor" val="tx"/>
                  </a:ext>
                </a:extLst>
              </a:hlinkClick>
            </a:endParaRPr>
          </a:p>
          <a:p>
            <a:r>
              <a:rPr lang="en-US" dirty="0">
                <a:solidFill>
                  <a:srgbClr val="F9A169"/>
                </a:solidFill>
                <a:hlinkClick r:id="rId3">
                  <a:extLst>
                    <a:ext uri="{A12FA001-AC4F-418D-AE19-62706E023703}">
                      <ahyp:hlinkClr xmlns:ahyp="http://schemas.microsoft.com/office/drawing/2018/hyperlinkcolor" val="tx"/>
                    </a:ext>
                  </a:extLst>
                </a:hlinkClick>
              </a:rPr>
              <a:t>Check out </a:t>
            </a:r>
            <a:r>
              <a:rPr lang="en-US" dirty="0" err="1">
                <a:solidFill>
                  <a:srgbClr val="F9A169"/>
                </a:solidFill>
                <a:hlinkClick r:id="rId3">
                  <a:extLst>
                    <a:ext uri="{A12FA001-AC4F-418D-AE19-62706E023703}">
                      <ahyp:hlinkClr xmlns:ahyp="http://schemas.microsoft.com/office/drawing/2018/hyperlinkcolor" val="tx"/>
                    </a:ext>
                  </a:extLst>
                </a:hlinkClick>
              </a:rPr>
              <a:t>Pitcherific</a:t>
            </a:r>
            <a:r>
              <a:rPr lang="en-US" dirty="0">
                <a:solidFill>
                  <a:srgbClr val="F9A169"/>
                </a:solidFill>
                <a:hlinkClick r:id="rId3">
                  <a:extLst>
                    <a:ext uri="{A12FA001-AC4F-418D-AE19-62706E023703}">
                      <ahyp:hlinkClr xmlns:ahyp="http://schemas.microsoft.com/office/drawing/2018/hyperlinkcolor" val="tx"/>
                    </a:ext>
                  </a:extLst>
                </a:hlinkClick>
              </a:rPr>
              <a:t> by clicking on this link</a:t>
            </a:r>
            <a:endParaRPr lang="en-US" dirty="0">
              <a:solidFill>
                <a:srgbClr val="F9A169"/>
              </a:solidFill>
            </a:endParaRPr>
          </a:p>
          <a:p>
            <a:r>
              <a:rPr lang="en-US" b="0" i="0" dirty="0">
                <a:solidFill>
                  <a:srgbClr val="F9A169"/>
                </a:solidFill>
                <a:effectLst/>
                <a:hlinkClick r:id="rId4">
                  <a:extLst>
                    <a:ext uri="{A12FA001-AC4F-418D-AE19-62706E023703}">
                      <ahyp:hlinkClr xmlns:ahyp="http://schemas.microsoft.com/office/drawing/2018/hyperlinkcolor" val="tx"/>
                    </a:ext>
                  </a:extLst>
                </a:hlinkClick>
              </a:rPr>
              <a:t>Click on this link for ideas on how you can use </a:t>
            </a:r>
            <a:r>
              <a:rPr lang="en-US" b="0" i="0" dirty="0" err="1">
                <a:solidFill>
                  <a:srgbClr val="F9A169"/>
                </a:solidFill>
                <a:effectLst/>
                <a:hlinkClick r:id="rId4">
                  <a:extLst>
                    <a:ext uri="{A12FA001-AC4F-418D-AE19-62706E023703}">
                      <ahyp:hlinkClr xmlns:ahyp="http://schemas.microsoft.com/office/drawing/2018/hyperlinkcolor" val="tx"/>
                    </a:ext>
                  </a:extLst>
                </a:hlinkClick>
              </a:rPr>
              <a:t>Pitcherific</a:t>
            </a:r>
            <a:endParaRPr lang="en-US" b="0" i="0" dirty="0">
              <a:solidFill>
                <a:srgbClr val="F9A169"/>
              </a:solidFill>
              <a:effectLst/>
            </a:endParaRPr>
          </a:p>
          <a:p>
            <a:endParaRPr lang="en-US" dirty="0">
              <a:solidFill>
                <a:srgbClr val="414141"/>
              </a:solidFill>
              <a:latin typeface="proxima-n-w01-reg"/>
            </a:endParaRPr>
          </a:p>
          <a:p>
            <a:endParaRPr lang="en-US" dirty="0">
              <a:solidFill>
                <a:schemeClr val="tx1">
                  <a:lumMod val="75000"/>
                  <a:lumOff val="25000"/>
                </a:schemeClr>
              </a:solidFill>
            </a:endParaRPr>
          </a:p>
        </p:txBody>
      </p:sp>
      <p:sp>
        <p:nvSpPr>
          <p:cNvPr id="3" name="Text Placeholder 2">
            <a:extLst>
              <a:ext uri="{FF2B5EF4-FFF2-40B4-BE49-F238E27FC236}">
                <a16:creationId xmlns:a16="http://schemas.microsoft.com/office/drawing/2014/main" id="{52D39601-6A6B-8040-9042-1174B1F1384C}"/>
              </a:ext>
            </a:extLst>
          </p:cNvPr>
          <p:cNvSpPr>
            <a:spLocks noGrp="1"/>
          </p:cNvSpPr>
          <p:nvPr>
            <p:ph type="body" sz="quarter" idx="18"/>
          </p:nvPr>
        </p:nvSpPr>
        <p:spPr/>
        <p:txBody>
          <a:bodyPr>
            <a:normAutofit/>
          </a:bodyPr>
          <a:lstStyle/>
          <a:p>
            <a:r>
              <a:rPr lang="en-US" sz="3600" dirty="0" err="1">
                <a:solidFill>
                  <a:srgbClr val="8D5B98"/>
                </a:solidFill>
              </a:rPr>
              <a:t>Pitcherific</a:t>
            </a:r>
            <a:endParaRPr lang="en-IE" dirty="0">
              <a:solidFill>
                <a:srgbClr val="8D5B98"/>
              </a:solidFill>
            </a:endParaRPr>
          </a:p>
        </p:txBody>
      </p:sp>
      <p:pic>
        <p:nvPicPr>
          <p:cNvPr id="9" name="Picture 8" descr="Icon&#10;&#10;Description automatically generated">
            <a:extLst>
              <a:ext uri="{FF2B5EF4-FFF2-40B4-BE49-F238E27FC236}">
                <a16:creationId xmlns:a16="http://schemas.microsoft.com/office/drawing/2014/main" id="{E6F3DAD2-CABC-97FC-A7E9-544628AB42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04466" y="218015"/>
            <a:ext cx="965389" cy="965389"/>
          </a:xfrm>
          <a:prstGeom prst="rect">
            <a:avLst/>
          </a:prstGeom>
        </p:spPr>
      </p:pic>
    </p:spTree>
    <p:extLst>
      <p:ext uri="{BB962C8B-B14F-4D97-AF65-F5344CB8AC3E}">
        <p14:creationId xmlns:p14="http://schemas.microsoft.com/office/powerpoint/2010/main" val="39921378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D15A03-8AC2-CE41-BAEC-39B31581EAAC}"/>
              </a:ext>
            </a:extLst>
          </p:cNvPr>
          <p:cNvSpPr>
            <a:spLocks noGrp="1"/>
          </p:cNvSpPr>
          <p:nvPr>
            <p:ph type="body" sz="quarter" idx="16"/>
          </p:nvPr>
        </p:nvSpPr>
        <p:spPr>
          <a:xfrm>
            <a:off x="544745" y="881104"/>
            <a:ext cx="11102510" cy="4038015"/>
          </a:xfrm>
        </p:spPr>
        <p:txBody>
          <a:bodyPr/>
          <a:lstStyle/>
          <a:p>
            <a:pPr algn="just">
              <a:lnSpc>
                <a:spcPct val="150000"/>
              </a:lnSpc>
            </a:pPr>
            <a:r>
              <a:rPr lang="en-GB" sz="2000" dirty="0">
                <a:solidFill>
                  <a:schemeClr val="bg2">
                    <a:lumMod val="25000"/>
                  </a:schemeClr>
                </a:solidFill>
              </a:rPr>
              <a:t>Canvas is </a:t>
            </a:r>
            <a:r>
              <a:rPr lang="en-GB" sz="2000" b="0" i="0" dirty="0">
                <a:solidFill>
                  <a:srgbClr val="4D5156"/>
                </a:solidFill>
                <a:effectLst/>
              </a:rPr>
              <a:t>All-In-One design tool with </a:t>
            </a:r>
            <a:r>
              <a:rPr lang="en-GB" sz="2000" dirty="0">
                <a:solidFill>
                  <a:srgbClr val="4D5156"/>
                </a:solidFill>
              </a:rPr>
              <a:t>t</a:t>
            </a:r>
            <a:r>
              <a:rPr lang="en-GB" sz="2000" b="0" i="0" dirty="0">
                <a:solidFill>
                  <a:srgbClr val="4D5156"/>
                </a:solidFill>
                <a:effectLst/>
              </a:rPr>
              <a:t>housands of templates and it's Free!</a:t>
            </a:r>
          </a:p>
          <a:p>
            <a:pPr marL="342900" indent="-342900" algn="just">
              <a:lnSpc>
                <a:spcPct val="150000"/>
              </a:lnSpc>
              <a:buFont typeface="+mj-lt"/>
              <a:buAutoNum type="arabicPeriod"/>
            </a:pPr>
            <a:r>
              <a:rPr lang="en-IE" sz="2000" dirty="0">
                <a:solidFill>
                  <a:schemeClr val="bg2">
                    <a:lumMod val="25000"/>
                  </a:schemeClr>
                </a:solidFill>
              </a:rPr>
              <a:t>Go to </a:t>
            </a:r>
            <a:r>
              <a:rPr lang="en-IE" sz="2000" dirty="0">
                <a:solidFill>
                  <a:schemeClr val="bg2">
                    <a:lumMod val="25000"/>
                  </a:schemeClr>
                </a:solidFill>
                <a:hlinkClick r:id="rId2"/>
              </a:rPr>
              <a:t>www.canva.com</a:t>
            </a:r>
            <a:endParaRPr lang="en-IE" sz="2000" dirty="0">
              <a:solidFill>
                <a:schemeClr val="bg2">
                  <a:lumMod val="25000"/>
                </a:schemeClr>
              </a:solidFill>
            </a:endParaRPr>
          </a:p>
          <a:p>
            <a:pPr marL="342900" indent="-342900" algn="just">
              <a:lnSpc>
                <a:spcPct val="150000"/>
              </a:lnSpc>
              <a:buFont typeface="+mj-lt"/>
              <a:buAutoNum type="arabicPeriod"/>
            </a:pPr>
            <a:r>
              <a:rPr lang="en-IE" sz="2000" dirty="0">
                <a:solidFill>
                  <a:schemeClr val="bg2">
                    <a:lumMod val="25000"/>
                  </a:schemeClr>
                </a:solidFill>
              </a:rPr>
              <a:t>Click on ‘Features’ from the menu at the top.</a:t>
            </a:r>
          </a:p>
          <a:p>
            <a:pPr marL="342900" indent="-342900" algn="just">
              <a:lnSpc>
                <a:spcPct val="150000"/>
              </a:lnSpc>
              <a:buFont typeface="+mj-lt"/>
              <a:buAutoNum type="arabicPeriod"/>
            </a:pPr>
            <a:r>
              <a:rPr lang="en-IE" sz="2000" dirty="0">
                <a:solidFill>
                  <a:schemeClr val="bg2">
                    <a:lumMod val="25000"/>
                  </a:schemeClr>
                </a:solidFill>
              </a:rPr>
              <a:t>Select ‘Design Types’</a:t>
            </a:r>
          </a:p>
          <a:p>
            <a:pPr marL="342900" indent="-342900" algn="just">
              <a:lnSpc>
                <a:spcPct val="150000"/>
              </a:lnSpc>
              <a:buFont typeface="+mj-lt"/>
              <a:buAutoNum type="arabicPeriod"/>
            </a:pPr>
            <a:r>
              <a:rPr lang="en-IE" sz="2000" dirty="0">
                <a:solidFill>
                  <a:schemeClr val="bg2">
                    <a:lumMod val="25000"/>
                  </a:schemeClr>
                </a:solidFill>
              </a:rPr>
              <a:t>Scroll down to see number of sections with the most popular designs.</a:t>
            </a:r>
          </a:p>
          <a:p>
            <a:pPr marL="342900" indent="-342900" algn="just">
              <a:lnSpc>
                <a:spcPct val="150000"/>
              </a:lnSpc>
              <a:buFont typeface="+mj-lt"/>
              <a:buAutoNum type="arabicPeriod"/>
            </a:pPr>
            <a:r>
              <a:rPr lang="en-IE" sz="2000" dirty="0">
                <a:solidFill>
                  <a:schemeClr val="bg2">
                    <a:lumMod val="25000"/>
                  </a:schemeClr>
                </a:solidFill>
              </a:rPr>
              <a:t>Click on ‘create …’ and you are ready to go.</a:t>
            </a:r>
          </a:p>
          <a:p>
            <a:pPr marL="342900" indent="-342900" algn="just">
              <a:lnSpc>
                <a:spcPct val="150000"/>
              </a:lnSpc>
              <a:buFont typeface="+mj-lt"/>
              <a:buAutoNum type="arabicPeriod"/>
            </a:pPr>
            <a:r>
              <a:rPr lang="en-IE" sz="2000" dirty="0">
                <a:solidFill>
                  <a:schemeClr val="bg2">
                    <a:lumMod val="25000"/>
                  </a:schemeClr>
                </a:solidFill>
              </a:rPr>
              <a:t>Select designs or upload your own logo’s / pictures or design. </a:t>
            </a:r>
          </a:p>
          <a:p>
            <a:pPr marL="342900" indent="-342900" algn="just">
              <a:lnSpc>
                <a:spcPct val="150000"/>
              </a:lnSpc>
              <a:buFont typeface="+mj-lt"/>
              <a:buAutoNum type="arabicPeriod"/>
            </a:pPr>
            <a:r>
              <a:rPr lang="en-IE" sz="2000" dirty="0">
                <a:solidFill>
                  <a:schemeClr val="bg2">
                    <a:lumMod val="25000"/>
                  </a:schemeClr>
                </a:solidFill>
              </a:rPr>
              <a:t>Once done,  click on downward arrow on the top right hand side of the screen to download the design in number of formats.</a:t>
            </a:r>
          </a:p>
        </p:txBody>
      </p:sp>
      <p:sp>
        <p:nvSpPr>
          <p:cNvPr id="3" name="Text Placeholder 2">
            <a:extLst>
              <a:ext uri="{FF2B5EF4-FFF2-40B4-BE49-F238E27FC236}">
                <a16:creationId xmlns:a16="http://schemas.microsoft.com/office/drawing/2014/main" id="{39801207-CCC5-E34A-8E29-11B598ED2F4E}"/>
              </a:ext>
            </a:extLst>
          </p:cNvPr>
          <p:cNvSpPr>
            <a:spLocks noGrp="1"/>
          </p:cNvSpPr>
          <p:nvPr>
            <p:ph type="body" sz="quarter" idx="18"/>
          </p:nvPr>
        </p:nvSpPr>
        <p:spPr>
          <a:xfrm>
            <a:off x="447065" y="309491"/>
            <a:ext cx="11097969" cy="668409"/>
          </a:xfrm>
        </p:spPr>
        <p:txBody>
          <a:bodyPr/>
          <a:lstStyle/>
          <a:p>
            <a:r>
              <a:rPr lang="en-IE" dirty="0"/>
              <a:t>Activity - Canva</a:t>
            </a:r>
            <a:endParaRPr lang="en-RU" dirty="0"/>
          </a:p>
        </p:txBody>
      </p:sp>
    </p:spTree>
    <p:extLst>
      <p:ext uri="{BB962C8B-B14F-4D97-AF65-F5344CB8AC3E}">
        <p14:creationId xmlns:p14="http://schemas.microsoft.com/office/powerpoint/2010/main" val="2157223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C5B834-5EA5-B447-B057-89CCA841DC5B}"/>
              </a:ext>
            </a:extLst>
          </p:cNvPr>
          <p:cNvSpPr>
            <a:spLocks noGrp="1"/>
          </p:cNvSpPr>
          <p:nvPr>
            <p:ph type="body" sz="quarter" idx="16"/>
          </p:nvPr>
        </p:nvSpPr>
        <p:spPr>
          <a:xfrm>
            <a:off x="966719" y="1123950"/>
            <a:ext cx="10582856" cy="4981407"/>
          </a:xfrm>
        </p:spPr>
        <p:txBody>
          <a:bodyPr/>
          <a:lstStyle/>
          <a:p>
            <a:pPr>
              <a:lnSpc>
                <a:spcPct val="100000"/>
              </a:lnSpc>
            </a:pPr>
            <a:endParaRPr lang="en-GB" sz="1400" dirty="0"/>
          </a:p>
          <a:p>
            <a:pPr algn="just">
              <a:lnSpc>
                <a:spcPct val="150000"/>
              </a:lnSpc>
            </a:pPr>
            <a:r>
              <a:rPr lang="en-GB" dirty="0"/>
              <a:t>As migrant women develop their English learning skills, the ability to communicate using not just their mobile devices becomes even more crucial.</a:t>
            </a:r>
          </a:p>
          <a:p>
            <a:pPr algn="just">
              <a:lnSpc>
                <a:spcPct val="150000"/>
              </a:lnSpc>
            </a:pPr>
            <a:r>
              <a:rPr lang="en-GB" dirty="0"/>
              <a:t>Many of the learners (migrant women) don’t have emails as they never had the need or the skills to setup an email account, prohibiting them from fully engaging in post COVID delivery models which involved reduction in use of paper and greater use of homework being sent using word or pdf documents through email.</a:t>
            </a:r>
          </a:p>
          <a:p>
            <a:pPr algn="just">
              <a:lnSpc>
                <a:spcPct val="150000"/>
              </a:lnSpc>
            </a:pPr>
            <a:r>
              <a:rPr lang="en-GB" dirty="0"/>
              <a:t>Ensuring that lack of digital skills did not create barriers to learning, learners were supported to setup an email.</a:t>
            </a:r>
          </a:p>
        </p:txBody>
      </p:sp>
      <p:sp>
        <p:nvSpPr>
          <p:cNvPr id="3" name="Text Placeholder 2">
            <a:extLst>
              <a:ext uri="{FF2B5EF4-FFF2-40B4-BE49-F238E27FC236}">
                <a16:creationId xmlns:a16="http://schemas.microsoft.com/office/drawing/2014/main" id="{75EAE40D-9E96-D640-A3D5-6D42D7796328}"/>
              </a:ext>
            </a:extLst>
          </p:cNvPr>
          <p:cNvSpPr>
            <a:spLocks noGrp="1"/>
          </p:cNvSpPr>
          <p:nvPr>
            <p:ph type="body" sz="quarter" idx="18"/>
          </p:nvPr>
        </p:nvSpPr>
        <p:spPr>
          <a:xfrm>
            <a:off x="839405" y="530389"/>
            <a:ext cx="11097969" cy="938284"/>
          </a:xfrm>
        </p:spPr>
        <p:txBody>
          <a:bodyPr/>
          <a:lstStyle/>
          <a:p>
            <a:r>
              <a:rPr lang="en-IE" dirty="0">
                <a:solidFill>
                  <a:srgbClr val="8D5B98"/>
                </a:solidFill>
              </a:rPr>
              <a:t>Case Study- Developing Email skills</a:t>
            </a:r>
            <a:endParaRPr lang="en-RU" dirty="0">
              <a:solidFill>
                <a:srgbClr val="8D5B98"/>
              </a:solidFill>
            </a:endParaRPr>
          </a:p>
        </p:txBody>
      </p:sp>
      <p:sp>
        <p:nvSpPr>
          <p:cNvPr id="4" name="Rectangle 3">
            <a:extLst>
              <a:ext uri="{FF2B5EF4-FFF2-40B4-BE49-F238E27FC236}">
                <a16:creationId xmlns:a16="http://schemas.microsoft.com/office/drawing/2014/main" id="{8F9148A6-51E0-9D23-4448-AD611F1D62CE}"/>
              </a:ext>
            </a:extLst>
          </p:cNvPr>
          <p:cNvSpPr/>
          <p:nvPr/>
        </p:nvSpPr>
        <p:spPr>
          <a:xfrm>
            <a:off x="1" y="0"/>
            <a:ext cx="839404" cy="2317898"/>
          </a:xfrm>
          <a:prstGeom prst="rect">
            <a:avLst/>
          </a:prstGeom>
          <a:solidFill>
            <a:srgbClr val="8D5B98"/>
          </a:solidFill>
          <a:ln>
            <a:solidFill>
              <a:srgbClr val="8D5B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TextBox 4">
            <a:extLst>
              <a:ext uri="{FF2B5EF4-FFF2-40B4-BE49-F238E27FC236}">
                <a16:creationId xmlns:a16="http://schemas.microsoft.com/office/drawing/2014/main" id="{7BC405DF-BF41-FFC8-A187-99EE7EF83BC9}"/>
              </a:ext>
            </a:extLst>
          </p:cNvPr>
          <p:cNvSpPr txBox="1"/>
          <p:nvPr/>
        </p:nvSpPr>
        <p:spPr>
          <a:xfrm rot="16200000">
            <a:off x="-935948" y="596812"/>
            <a:ext cx="2711302" cy="584775"/>
          </a:xfrm>
          <a:prstGeom prst="rect">
            <a:avLst/>
          </a:prstGeom>
          <a:noFill/>
        </p:spPr>
        <p:txBody>
          <a:bodyPr wrap="square" rtlCol="0">
            <a:spAutoFit/>
          </a:bodyPr>
          <a:lstStyle/>
          <a:p>
            <a:r>
              <a:rPr lang="en-IE" sz="3200" b="1" dirty="0">
                <a:solidFill>
                  <a:srgbClr val="F9A169"/>
                </a:solidFill>
              </a:rPr>
              <a:t>CASE STUDY</a:t>
            </a:r>
          </a:p>
        </p:txBody>
      </p:sp>
    </p:spTree>
    <p:extLst>
      <p:ext uri="{BB962C8B-B14F-4D97-AF65-F5344CB8AC3E}">
        <p14:creationId xmlns:p14="http://schemas.microsoft.com/office/powerpoint/2010/main" val="39492747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C5B834-5EA5-B447-B057-89CCA841DC5B}"/>
              </a:ext>
            </a:extLst>
          </p:cNvPr>
          <p:cNvSpPr>
            <a:spLocks noGrp="1"/>
          </p:cNvSpPr>
          <p:nvPr>
            <p:ph type="body" sz="quarter" idx="16"/>
          </p:nvPr>
        </p:nvSpPr>
        <p:spPr>
          <a:xfrm>
            <a:off x="966719" y="719912"/>
            <a:ext cx="10778216" cy="5120463"/>
          </a:xfrm>
        </p:spPr>
        <p:txBody>
          <a:bodyPr/>
          <a:lstStyle/>
          <a:p>
            <a:pPr>
              <a:lnSpc>
                <a:spcPct val="150000"/>
              </a:lnSpc>
            </a:pPr>
            <a:endParaRPr lang="en-GB" sz="1400" dirty="0"/>
          </a:p>
          <a:p>
            <a:pPr algn="just">
              <a:lnSpc>
                <a:spcPct val="150000"/>
              </a:lnSpc>
            </a:pPr>
            <a:r>
              <a:rPr lang="en-GB" dirty="0"/>
              <a:t>Through face-to-face sessions learners were supported through setting up an email account. This ensured that they had the control over their password and were in turn able to take ownership rather tan relying on their family members, who they would be reliant on to access any homework sent and in any communication they needed to send back to their tutors. Test emails were sent ensuring that the learners were able to practice what they had learned by using practical exercises.</a:t>
            </a:r>
          </a:p>
          <a:p>
            <a:pPr algn="just">
              <a:lnSpc>
                <a:spcPct val="150000"/>
              </a:lnSpc>
            </a:pPr>
            <a:r>
              <a:rPr lang="en-GB" dirty="0"/>
              <a:t>Learners were asked to send simple emails to a central account which was monitored and replies sent back ensuring that learners got hands on practice on sending and receiving emails.</a:t>
            </a:r>
          </a:p>
          <a:p>
            <a:pPr algn="just">
              <a:lnSpc>
                <a:spcPct val="150000"/>
              </a:lnSpc>
            </a:pPr>
            <a:endParaRPr lang="en-GB" dirty="0"/>
          </a:p>
          <a:p>
            <a:pPr algn="just">
              <a:lnSpc>
                <a:spcPct val="150000"/>
              </a:lnSpc>
            </a:pPr>
            <a:endParaRPr lang="en-GB" dirty="0"/>
          </a:p>
        </p:txBody>
      </p:sp>
      <p:sp>
        <p:nvSpPr>
          <p:cNvPr id="6" name="Text Placeholder 2">
            <a:extLst>
              <a:ext uri="{FF2B5EF4-FFF2-40B4-BE49-F238E27FC236}">
                <a16:creationId xmlns:a16="http://schemas.microsoft.com/office/drawing/2014/main" id="{79BA9ADF-97D9-DD27-7CDC-0CC450581D28}"/>
              </a:ext>
            </a:extLst>
          </p:cNvPr>
          <p:cNvSpPr txBox="1">
            <a:spLocks/>
          </p:cNvSpPr>
          <p:nvPr/>
        </p:nvSpPr>
        <p:spPr>
          <a:xfrm>
            <a:off x="866837" y="420057"/>
            <a:ext cx="11097969" cy="938284"/>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F9A169"/>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rgbClr val="8D5B98"/>
                </a:solidFill>
              </a:rPr>
              <a:t>Case Study- Developing Email skills</a:t>
            </a:r>
            <a:endParaRPr lang="en-RU" dirty="0">
              <a:solidFill>
                <a:srgbClr val="8D5B98"/>
              </a:solidFill>
            </a:endParaRPr>
          </a:p>
        </p:txBody>
      </p:sp>
      <p:sp>
        <p:nvSpPr>
          <p:cNvPr id="7" name="Rectangle 6">
            <a:extLst>
              <a:ext uri="{FF2B5EF4-FFF2-40B4-BE49-F238E27FC236}">
                <a16:creationId xmlns:a16="http://schemas.microsoft.com/office/drawing/2014/main" id="{E8572DFB-DFF2-256E-448E-7A7F99EBCB85}"/>
              </a:ext>
            </a:extLst>
          </p:cNvPr>
          <p:cNvSpPr/>
          <p:nvPr/>
        </p:nvSpPr>
        <p:spPr>
          <a:xfrm>
            <a:off x="1" y="0"/>
            <a:ext cx="839404" cy="2317898"/>
          </a:xfrm>
          <a:prstGeom prst="rect">
            <a:avLst/>
          </a:prstGeom>
          <a:solidFill>
            <a:srgbClr val="8D5B98"/>
          </a:solidFill>
          <a:ln>
            <a:solidFill>
              <a:srgbClr val="8D5B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8" name="TextBox 7">
            <a:extLst>
              <a:ext uri="{FF2B5EF4-FFF2-40B4-BE49-F238E27FC236}">
                <a16:creationId xmlns:a16="http://schemas.microsoft.com/office/drawing/2014/main" id="{F7D04D5B-BE94-CD3B-E033-881F8BBE3F71}"/>
              </a:ext>
            </a:extLst>
          </p:cNvPr>
          <p:cNvSpPr txBox="1"/>
          <p:nvPr/>
        </p:nvSpPr>
        <p:spPr>
          <a:xfrm rot="16200000">
            <a:off x="-935948" y="596812"/>
            <a:ext cx="2711302" cy="584775"/>
          </a:xfrm>
          <a:prstGeom prst="rect">
            <a:avLst/>
          </a:prstGeom>
          <a:noFill/>
        </p:spPr>
        <p:txBody>
          <a:bodyPr wrap="square" rtlCol="0">
            <a:spAutoFit/>
          </a:bodyPr>
          <a:lstStyle/>
          <a:p>
            <a:r>
              <a:rPr lang="en-IE" sz="3200" b="1" dirty="0">
                <a:solidFill>
                  <a:srgbClr val="F9A169"/>
                </a:solidFill>
              </a:rPr>
              <a:t>CASE STUDY</a:t>
            </a:r>
          </a:p>
        </p:txBody>
      </p:sp>
    </p:spTree>
    <p:extLst>
      <p:ext uri="{BB962C8B-B14F-4D97-AF65-F5344CB8AC3E}">
        <p14:creationId xmlns:p14="http://schemas.microsoft.com/office/powerpoint/2010/main" val="1252193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A92A45-C82D-F7D2-0279-DB9114E3947A}"/>
              </a:ext>
            </a:extLst>
          </p:cNvPr>
          <p:cNvSpPr>
            <a:spLocks noGrp="1"/>
          </p:cNvSpPr>
          <p:nvPr>
            <p:ph type="body" sz="quarter" idx="16"/>
          </p:nvPr>
        </p:nvSpPr>
        <p:spPr>
          <a:xfrm>
            <a:off x="447065" y="940069"/>
            <a:ext cx="7667205" cy="4852086"/>
          </a:xfrm>
        </p:spPr>
        <p:txBody>
          <a:bodyPr/>
          <a:lstStyle/>
          <a:p>
            <a:pPr algn="just">
              <a:lnSpc>
                <a:spcPct val="150000"/>
              </a:lnSpc>
            </a:pPr>
            <a:r>
              <a:rPr lang="en-GB" sz="2000" b="1" dirty="0">
                <a:solidFill>
                  <a:srgbClr val="0675AD"/>
                </a:solidFill>
              </a:rPr>
              <a:t>1. Differing device capabilities and instructions​</a:t>
            </a:r>
          </a:p>
          <a:p>
            <a:pPr algn="just">
              <a:lnSpc>
                <a:spcPct val="150000"/>
              </a:lnSpc>
            </a:pPr>
            <a:r>
              <a:rPr lang="en-GB" sz="2000" dirty="0"/>
              <a:t>When students are required to bring their own device to the university, there can be large differences in device capability, for example between what a cheap android phone can do compared with a tablet. Students may have difficulty writing on small devices over long periods. Educators may need to give multiple instructions for many different devices.​</a:t>
            </a:r>
          </a:p>
          <a:p>
            <a:pPr algn="just">
              <a:lnSpc>
                <a:spcPct val="150000"/>
              </a:lnSpc>
            </a:pPr>
            <a:r>
              <a:rPr lang="en-GB" sz="2000" b="1" dirty="0">
                <a:solidFill>
                  <a:srgbClr val="0675AD"/>
                </a:solidFill>
              </a:rPr>
              <a:t>2. It’s easy to be distracted​</a:t>
            </a:r>
          </a:p>
          <a:p>
            <a:pPr algn="just">
              <a:lnSpc>
                <a:spcPct val="150000"/>
              </a:lnSpc>
            </a:pPr>
            <a:r>
              <a:rPr lang="en-GB" sz="2000" dirty="0"/>
              <a:t>Distraction by multiple notifications is very common, but it’s manageable. You can mute, snooze notifications or make a plain decision to not overly multi-task. That is good for the well-being.</a:t>
            </a:r>
            <a:endParaRPr lang="en-IE" sz="2000" dirty="0"/>
          </a:p>
        </p:txBody>
      </p:sp>
      <p:sp>
        <p:nvSpPr>
          <p:cNvPr id="3" name="Text Placeholder 2">
            <a:extLst>
              <a:ext uri="{FF2B5EF4-FFF2-40B4-BE49-F238E27FC236}">
                <a16:creationId xmlns:a16="http://schemas.microsoft.com/office/drawing/2014/main" id="{D4E5CE74-A22F-22AF-0894-B7DB04341DAD}"/>
              </a:ext>
            </a:extLst>
          </p:cNvPr>
          <p:cNvSpPr>
            <a:spLocks noGrp="1"/>
          </p:cNvSpPr>
          <p:nvPr>
            <p:ph type="body" sz="quarter" idx="18"/>
          </p:nvPr>
        </p:nvSpPr>
        <p:spPr/>
        <p:txBody>
          <a:bodyPr/>
          <a:lstStyle/>
          <a:p>
            <a:r>
              <a:rPr lang="en-IE" dirty="0">
                <a:solidFill>
                  <a:srgbClr val="8D5B98"/>
                </a:solidFill>
              </a:rPr>
              <a:t>Defining Technical Problems</a:t>
            </a:r>
          </a:p>
        </p:txBody>
      </p:sp>
      <p:pic>
        <p:nvPicPr>
          <p:cNvPr id="7" name="Picture 6" descr="A picture containing text, indoor, dark&#10;&#10;Description automatically generated">
            <a:extLst>
              <a:ext uri="{FF2B5EF4-FFF2-40B4-BE49-F238E27FC236}">
                <a16:creationId xmlns:a16="http://schemas.microsoft.com/office/drawing/2014/main" id="{D03C83B1-1ED0-2E99-534B-7086B46CB718}"/>
              </a:ext>
            </a:extLst>
          </p:cNvPr>
          <p:cNvPicPr>
            <a:picLocks noChangeAspect="1"/>
          </p:cNvPicPr>
          <p:nvPr/>
        </p:nvPicPr>
        <p:blipFill>
          <a:blip r:embed="rId2"/>
          <a:stretch>
            <a:fillRect/>
          </a:stretch>
        </p:blipFill>
        <p:spPr>
          <a:xfrm>
            <a:off x="8303740" y="2392326"/>
            <a:ext cx="3888259" cy="2610915"/>
          </a:xfrm>
          <a:prstGeom prst="rect">
            <a:avLst/>
          </a:prstGeom>
        </p:spPr>
      </p:pic>
    </p:spTree>
    <p:extLst>
      <p:ext uri="{BB962C8B-B14F-4D97-AF65-F5344CB8AC3E}">
        <p14:creationId xmlns:p14="http://schemas.microsoft.com/office/powerpoint/2010/main" val="3191764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247247-66D5-08AE-E6C8-0CC59C27A06F}"/>
              </a:ext>
            </a:extLst>
          </p:cNvPr>
          <p:cNvSpPr>
            <a:spLocks noGrp="1"/>
          </p:cNvSpPr>
          <p:nvPr>
            <p:ph type="body" sz="quarter" idx="18"/>
          </p:nvPr>
        </p:nvSpPr>
        <p:spPr>
          <a:xfrm>
            <a:off x="5297362" y="4493866"/>
            <a:ext cx="7186186" cy="3543114"/>
          </a:xfrm>
        </p:spPr>
        <p:txBody>
          <a:bodyPr/>
          <a:lstStyle/>
          <a:p>
            <a:pPr>
              <a:lnSpc>
                <a:spcPct val="150000"/>
              </a:lnSpc>
            </a:pPr>
            <a:r>
              <a:rPr lang="en-IE" dirty="0"/>
              <a:t>Topic 4:</a:t>
            </a:r>
            <a:r>
              <a:rPr lang="en-US" sz="3600" dirty="0"/>
              <a:t> Identifying digital competence gaps</a:t>
            </a:r>
          </a:p>
          <a:p>
            <a:endParaRPr lang="en-IE" dirty="0"/>
          </a:p>
        </p:txBody>
      </p:sp>
      <p:pic>
        <p:nvPicPr>
          <p:cNvPr id="5" name="Picture Placeholder 4" descr="A picture containing wall, indoor&#10;&#10;Description automatically generated">
            <a:extLst>
              <a:ext uri="{FF2B5EF4-FFF2-40B4-BE49-F238E27FC236}">
                <a16:creationId xmlns:a16="http://schemas.microsoft.com/office/drawing/2014/main" id="{A2B29F76-8426-3040-CC81-19A328C0405B}"/>
              </a:ext>
            </a:extLst>
          </p:cNvPr>
          <p:cNvPicPr>
            <a:picLocks noGrp="1" noChangeAspect="1"/>
          </p:cNvPicPr>
          <p:nvPr>
            <p:ph type="pic" sz="quarter" idx="19"/>
          </p:nvPr>
        </p:nvPicPr>
        <p:blipFill>
          <a:blip r:embed="rId2"/>
          <a:srcRect t="5903" b="5903"/>
          <a:stretch>
            <a:fillRect/>
          </a:stretch>
        </p:blipFill>
        <p:spPr/>
      </p:pic>
    </p:spTree>
    <p:extLst>
      <p:ext uri="{BB962C8B-B14F-4D97-AF65-F5344CB8AC3E}">
        <p14:creationId xmlns:p14="http://schemas.microsoft.com/office/powerpoint/2010/main" val="25052582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872DA-E9E4-AD46-8289-2EC462F68D36}"/>
              </a:ext>
            </a:extLst>
          </p:cNvPr>
          <p:cNvSpPr>
            <a:spLocks noGrp="1"/>
          </p:cNvSpPr>
          <p:nvPr>
            <p:ph type="body" sz="quarter" idx="16"/>
          </p:nvPr>
        </p:nvSpPr>
        <p:spPr>
          <a:xfrm>
            <a:off x="293437" y="1294699"/>
            <a:ext cx="11102510" cy="4038015"/>
          </a:xfrm>
        </p:spPr>
        <p:txBody>
          <a:bodyPr/>
          <a:lstStyle/>
          <a:p>
            <a:pPr algn="just">
              <a:lnSpc>
                <a:spcPct val="150000"/>
              </a:lnSpc>
            </a:pPr>
            <a:r>
              <a:rPr lang="en-US" dirty="0">
                <a:solidFill>
                  <a:schemeClr val="accent6"/>
                </a:solidFill>
              </a:rPr>
              <a:t>Before we begin topic 4, here are some useful definitions to help you understand some of the information in this module.</a:t>
            </a:r>
          </a:p>
          <a:p>
            <a:pPr algn="just">
              <a:lnSpc>
                <a:spcPct val="150000"/>
              </a:lnSpc>
            </a:pPr>
            <a:endParaRPr lang="en-US" dirty="0">
              <a:solidFill>
                <a:schemeClr val="accent6"/>
              </a:solidFill>
            </a:endParaRPr>
          </a:p>
          <a:p>
            <a:pPr marL="285750" indent="-285750" algn="just">
              <a:lnSpc>
                <a:spcPct val="150000"/>
              </a:lnSpc>
              <a:buFont typeface="Arial" panose="020B0604020202020204" pitchFamily="34" charset="0"/>
              <a:buChar char="•"/>
            </a:pPr>
            <a:r>
              <a:rPr lang="en-US" b="1" i="0" dirty="0">
                <a:effectLst/>
              </a:rPr>
              <a:t>Digital competence </a:t>
            </a:r>
            <a:r>
              <a:rPr lang="en-US" i="0" dirty="0">
                <a:effectLst/>
              </a:rPr>
              <a:t>involves the confident and critical use of Information Society Technology (IST) for work, leisure and communication. It is essentially how comfortable you are with using digital technology.</a:t>
            </a:r>
          </a:p>
          <a:p>
            <a:pPr algn="just">
              <a:lnSpc>
                <a:spcPct val="150000"/>
              </a:lnSpc>
            </a:pPr>
            <a:endParaRPr lang="en-US" dirty="0"/>
          </a:p>
          <a:p>
            <a:endParaRPr lang="en-RU" dirty="0"/>
          </a:p>
        </p:txBody>
      </p:sp>
      <p:sp>
        <p:nvSpPr>
          <p:cNvPr id="3" name="Text Placeholder 2">
            <a:extLst>
              <a:ext uri="{FF2B5EF4-FFF2-40B4-BE49-F238E27FC236}">
                <a16:creationId xmlns:a16="http://schemas.microsoft.com/office/drawing/2014/main" id="{1B416A8A-D457-D74C-8C24-410E11CC50CF}"/>
              </a:ext>
            </a:extLst>
          </p:cNvPr>
          <p:cNvSpPr>
            <a:spLocks noGrp="1"/>
          </p:cNvSpPr>
          <p:nvPr>
            <p:ph type="body" sz="quarter" idx="18"/>
          </p:nvPr>
        </p:nvSpPr>
        <p:spPr>
          <a:xfrm>
            <a:off x="293437" y="290442"/>
            <a:ext cx="11251597" cy="663716"/>
          </a:xfrm>
        </p:spPr>
        <p:txBody>
          <a:bodyPr/>
          <a:lstStyle/>
          <a:p>
            <a:r>
              <a:rPr lang="en-IE" dirty="0"/>
              <a:t>Relevant Definitions	</a:t>
            </a:r>
            <a:endParaRPr lang="en-RU" dirty="0"/>
          </a:p>
        </p:txBody>
      </p:sp>
    </p:spTree>
    <p:extLst>
      <p:ext uri="{BB962C8B-B14F-4D97-AF65-F5344CB8AC3E}">
        <p14:creationId xmlns:p14="http://schemas.microsoft.com/office/powerpoint/2010/main" val="2634921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EAFD8E7-D450-226D-BEBF-22AA4078B04C}"/>
              </a:ext>
            </a:extLst>
          </p:cNvPr>
          <p:cNvSpPr>
            <a:spLocks noGrp="1"/>
          </p:cNvSpPr>
          <p:nvPr>
            <p:ph type="body" sz="quarter" idx="27"/>
          </p:nvPr>
        </p:nvSpPr>
        <p:spPr>
          <a:xfrm>
            <a:off x="214685" y="692171"/>
            <a:ext cx="5995284" cy="3251547"/>
          </a:xfrm>
        </p:spPr>
        <p:txBody>
          <a:bodyPr/>
          <a:lstStyle/>
          <a:p>
            <a:pPr algn="just">
              <a:lnSpc>
                <a:spcPct val="150000"/>
              </a:lnSpc>
            </a:pPr>
            <a:r>
              <a:rPr lang="en-IE" sz="2000" dirty="0"/>
              <a:t>Many people want to get better at using digital technologies, especially as they become more and more relevant in today’s digital world. </a:t>
            </a:r>
            <a:r>
              <a:rPr lang="en-US" sz="2000" dirty="0"/>
              <a:t>The EU has planned a human-centric, sustainable vision for digital society throughout the digital decade to empower citizens and businesses. </a:t>
            </a:r>
          </a:p>
          <a:p>
            <a:pPr algn="just">
              <a:lnSpc>
                <a:spcPct val="150000"/>
              </a:lnSpc>
            </a:pPr>
            <a:r>
              <a:rPr lang="en-US" sz="2000" dirty="0"/>
              <a:t>Click on the link below to read about the strategy that the European Union is taking to help ensure that its citizen’s are digitally competent.</a:t>
            </a:r>
          </a:p>
          <a:p>
            <a:pPr algn="just">
              <a:lnSpc>
                <a:spcPct val="150000"/>
              </a:lnSpc>
            </a:pPr>
            <a:r>
              <a:rPr lang="en-IE" sz="1800" dirty="0">
                <a:solidFill>
                  <a:srgbClr val="F9A169"/>
                </a:solidFill>
                <a:hlinkClick r:id="rId2">
                  <a:extLst>
                    <a:ext uri="{A12FA001-AC4F-418D-AE19-62706E023703}">
                      <ahyp:hlinkClr xmlns:ahyp="http://schemas.microsoft.com/office/drawing/2018/hyperlinkcolor" val="tx"/>
                    </a:ext>
                  </a:extLst>
                </a:hlinkClick>
              </a:rPr>
              <a:t>https://ec.europa.eu/info/strategy/priorities-2019-2024/europe-fit-digital-age/europes-digital-decade-digital-targets-2030_en</a:t>
            </a:r>
            <a:endParaRPr lang="en-US" sz="1800" dirty="0">
              <a:solidFill>
                <a:srgbClr val="F9A169"/>
              </a:solidFill>
            </a:endParaRPr>
          </a:p>
          <a:p>
            <a:endParaRPr lang="en-IE" dirty="0"/>
          </a:p>
        </p:txBody>
      </p:sp>
      <p:sp>
        <p:nvSpPr>
          <p:cNvPr id="5" name="Text Placeholder 4">
            <a:extLst>
              <a:ext uri="{FF2B5EF4-FFF2-40B4-BE49-F238E27FC236}">
                <a16:creationId xmlns:a16="http://schemas.microsoft.com/office/drawing/2014/main" id="{93A50D56-2FA5-19ED-2442-5FAB192863A6}"/>
              </a:ext>
            </a:extLst>
          </p:cNvPr>
          <p:cNvSpPr>
            <a:spLocks noGrp="1"/>
          </p:cNvSpPr>
          <p:nvPr>
            <p:ph type="body" sz="quarter" idx="18"/>
          </p:nvPr>
        </p:nvSpPr>
        <p:spPr>
          <a:xfrm>
            <a:off x="214685" y="229978"/>
            <a:ext cx="5881316" cy="628763"/>
          </a:xfrm>
        </p:spPr>
        <p:txBody>
          <a:bodyPr/>
          <a:lstStyle/>
          <a:p>
            <a:r>
              <a:rPr lang="en-IE" dirty="0">
                <a:solidFill>
                  <a:srgbClr val="8D5B98"/>
                </a:solidFill>
              </a:rPr>
              <a:t>Europe’s Digital Decade</a:t>
            </a:r>
          </a:p>
        </p:txBody>
      </p:sp>
      <p:pic>
        <p:nvPicPr>
          <p:cNvPr id="9" name="Picture 8">
            <a:extLst>
              <a:ext uri="{FF2B5EF4-FFF2-40B4-BE49-F238E27FC236}">
                <a16:creationId xmlns:a16="http://schemas.microsoft.com/office/drawing/2014/main" id="{10C247F4-DB30-E981-1393-13A8E3F6B4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7078" y="1640228"/>
            <a:ext cx="5634922" cy="3172252"/>
          </a:xfrm>
          <a:prstGeom prst="rect">
            <a:avLst/>
          </a:prstGeom>
        </p:spPr>
      </p:pic>
    </p:spTree>
    <p:extLst>
      <p:ext uri="{BB962C8B-B14F-4D97-AF65-F5344CB8AC3E}">
        <p14:creationId xmlns:p14="http://schemas.microsoft.com/office/powerpoint/2010/main" val="5765010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EAFD8E7-D450-226D-BEBF-22AA4078B04C}"/>
              </a:ext>
            </a:extLst>
          </p:cNvPr>
          <p:cNvSpPr>
            <a:spLocks noGrp="1"/>
          </p:cNvSpPr>
          <p:nvPr>
            <p:ph type="body" sz="quarter" idx="27"/>
          </p:nvPr>
        </p:nvSpPr>
        <p:spPr>
          <a:xfrm>
            <a:off x="304340" y="1063755"/>
            <a:ext cx="5730700" cy="3251547"/>
          </a:xfrm>
        </p:spPr>
        <p:txBody>
          <a:bodyPr/>
          <a:lstStyle/>
          <a:p>
            <a:pPr algn="just">
              <a:lnSpc>
                <a:spcPct val="150000"/>
              </a:lnSpc>
            </a:pPr>
            <a:r>
              <a:rPr lang="en-IE" dirty="0"/>
              <a:t>If you are wondering what gaps you might have in your digital competencies, over the next few slides we will explore the different pillars that the European Union has set out to ensure that you are kept up to date with digital skills and competencies.</a:t>
            </a:r>
          </a:p>
          <a:p>
            <a:endParaRPr lang="en-IE" dirty="0">
              <a:solidFill>
                <a:srgbClr val="F9A169"/>
              </a:solidFill>
            </a:endParaRPr>
          </a:p>
          <a:p>
            <a:endParaRPr lang="en-US" dirty="0">
              <a:solidFill>
                <a:srgbClr val="F9A169"/>
              </a:solidFill>
            </a:endParaRPr>
          </a:p>
          <a:p>
            <a:endParaRPr lang="en-IE" dirty="0"/>
          </a:p>
        </p:txBody>
      </p:sp>
      <p:sp>
        <p:nvSpPr>
          <p:cNvPr id="5" name="Text Placeholder 4">
            <a:extLst>
              <a:ext uri="{FF2B5EF4-FFF2-40B4-BE49-F238E27FC236}">
                <a16:creationId xmlns:a16="http://schemas.microsoft.com/office/drawing/2014/main" id="{93A50D56-2FA5-19ED-2442-5FAB192863A6}"/>
              </a:ext>
            </a:extLst>
          </p:cNvPr>
          <p:cNvSpPr>
            <a:spLocks noGrp="1"/>
          </p:cNvSpPr>
          <p:nvPr>
            <p:ph type="body" sz="quarter" idx="18"/>
          </p:nvPr>
        </p:nvSpPr>
        <p:spPr>
          <a:xfrm>
            <a:off x="223782" y="347842"/>
            <a:ext cx="6857502" cy="715913"/>
          </a:xfrm>
        </p:spPr>
        <p:txBody>
          <a:bodyPr>
            <a:normAutofit/>
          </a:bodyPr>
          <a:lstStyle/>
          <a:p>
            <a:r>
              <a:rPr lang="en-IE" sz="3200" dirty="0">
                <a:solidFill>
                  <a:srgbClr val="8D5B98"/>
                </a:solidFill>
              </a:rPr>
              <a:t>Improving Your Digital Competence</a:t>
            </a:r>
          </a:p>
        </p:txBody>
      </p:sp>
      <p:pic>
        <p:nvPicPr>
          <p:cNvPr id="2" name="Picture 1">
            <a:extLst>
              <a:ext uri="{FF2B5EF4-FFF2-40B4-BE49-F238E27FC236}">
                <a16:creationId xmlns:a16="http://schemas.microsoft.com/office/drawing/2014/main" id="{31790314-D3FC-26BB-6428-FD2E3A9FF5C7}"/>
              </a:ext>
            </a:extLst>
          </p:cNvPr>
          <p:cNvPicPr>
            <a:picLocks noChangeAspect="1"/>
          </p:cNvPicPr>
          <p:nvPr/>
        </p:nvPicPr>
        <p:blipFill>
          <a:blip r:embed="rId2"/>
          <a:stretch>
            <a:fillRect/>
          </a:stretch>
        </p:blipFill>
        <p:spPr>
          <a:xfrm>
            <a:off x="6398895" y="1538603"/>
            <a:ext cx="5793106" cy="3862071"/>
          </a:xfrm>
          <a:prstGeom prst="rect">
            <a:avLst/>
          </a:prstGeom>
        </p:spPr>
      </p:pic>
    </p:spTree>
    <p:extLst>
      <p:ext uri="{BB962C8B-B14F-4D97-AF65-F5344CB8AC3E}">
        <p14:creationId xmlns:p14="http://schemas.microsoft.com/office/powerpoint/2010/main" val="1067709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B01728A-9011-5CBA-365E-9EF26FFD9089}"/>
              </a:ext>
            </a:extLst>
          </p:cNvPr>
          <p:cNvPicPr>
            <a:picLocks noGrp="1" noChangeAspect="1"/>
          </p:cNvPicPr>
          <p:nvPr>
            <p:ph type="pic" sz="quarter" idx="17"/>
          </p:nvPr>
        </p:nvPicPr>
        <p:blipFill>
          <a:blip r:embed="rId2"/>
          <a:srcRect t="20894" b="20894"/>
          <a:stretch>
            <a:fillRect/>
          </a:stretch>
        </p:blipFill>
        <p:spPr/>
      </p:pic>
      <p:sp>
        <p:nvSpPr>
          <p:cNvPr id="7" name="Text Placeholder 6">
            <a:extLst>
              <a:ext uri="{FF2B5EF4-FFF2-40B4-BE49-F238E27FC236}">
                <a16:creationId xmlns:a16="http://schemas.microsoft.com/office/drawing/2014/main" id="{48E9FEDC-BF72-BF9C-15B0-BC24132A15BC}"/>
              </a:ext>
            </a:extLst>
          </p:cNvPr>
          <p:cNvSpPr>
            <a:spLocks noGrp="1"/>
          </p:cNvSpPr>
          <p:nvPr>
            <p:ph type="body" sz="quarter" idx="27"/>
          </p:nvPr>
        </p:nvSpPr>
        <p:spPr>
          <a:xfrm>
            <a:off x="284582" y="875071"/>
            <a:ext cx="5973906" cy="3251547"/>
          </a:xfrm>
        </p:spPr>
        <p:txBody>
          <a:bodyPr/>
          <a:lstStyle/>
          <a:p>
            <a:pPr algn="just">
              <a:lnSpc>
                <a:spcPct val="150000"/>
              </a:lnSpc>
            </a:pPr>
            <a:r>
              <a:rPr lang="en-US" sz="2000" dirty="0"/>
              <a:t>Digital technologies should protect people’s rights, support democracy, and ensure that all digital players act responsibly and safely. The EU promotes these values across the world. </a:t>
            </a:r>
            <a:r>
              <a:rPr lang="en-US" sz="2000" dirty="0">
                <a:solidFill>
                  <a:srgbClr val="8D5B98"/>
                </a:solidFill>
              </a:rPr>
              <a:t>Think about the questions below:</a:t>
            </a:r>
          </a:p>
          <a:p>
            <a:pPr marL="342900" indent="-342900" algn="just">
              <a:lnSpc>
                <a:spcPct val="150000"/>
              </a:lnSpc>
              <a:buFont typeface="Arial" panose="020B0604020202020204" pitchFamily="34" charset="0"/>
              <a:buChar char="•"/>
            </a:pPr>
            <a:r>
              <a:rPr lang="en-US" sz="1600" dirty="0"/>
              <a:t>Do you feel your usage of digital technologies can be described as above? Why yes, or why not? </a:t>
            </a:r>
          </a:p>
          <a:p>
            <a:pPr marL="342900" indent="-342900" algn="just">
              <a:lnSpc>
                <a:spcPct val="150000"/>
              </a:lnSpc>
              <a:buFont typeface="Arial" panose="020B0604020202020204" pitchFamily="34" charset="0"/>
              <a:buChar char="•"/>
            </a:pPr>
            <a:r>
              <a:rPr lang="en-US" sz="1600" dirty="0"/>
              <a:t>Can you change something so that your rights are more protected?</a:t>
            </a:r>
          </a:p>
          <a:p>
            <a:pPr marL="342900" indent="-342900" algn="just">
              <a:lnSpc>
                <a:spcPct val="150000"/>
              </a:lnSpc>
              <a:buFont typeface="Arial" panose="020B0604020202020204" pitchFamily="34" charset="0"/>
              <a:buChar char="•"/>
            </a:pPr>
            <a:r>
              <a:rPr lang="en-US" sz="1600" dirty="0"/>
              <a:t>Should someone else change their ways so you would be more protected (peers, educators, community, institutions..)?</a:t>
            </a:r>
          </a:p>
          <a:p>
            <a:pPr marL="342900" indent="-342900" algn="just">
              <a:lnSpc>
                <a:spcPct val="150000"/>
              </a:lnSpc>
              <a:buFont typeface="Arial" panose="020B0604020202020204" pitchFamily="34" charset="0"/>
              <a:buChar char="•"/>
            </a:pPr>
            <a:r>
              <a:rPr lang="en-US" sz="1600" dirty="0"/>
              <a:t>Are there any gaps preventing you to reach the above goal?</a:t>
            </a:r>
          </a:p>
        </p:txBody>
      </p:sp>
      <p:sp>
        <p:nvSpPr>
          <p:cNvPr id="6" name="Text Placeholder 5">
            <a:extLst>
              <a:ext uri="{FF2B5EF4-FFF2-40B4-BE49-F238E27FC236}">
                <a16:creationId xmlns:a16="http://schemas.microsoft.com/office/drawing/2014/main" id="{05D563F6-16AD-005D-D4EC-9C3CD45C3CAF}"/>
              </a:ext>
            </a:extLst>
          </p:cNvPr>
          <p:cNvSpPr>
            <a:spLocks noGrp="1"/>
          </p:cNvSpPr>
          <p:nvPr>
            <p:ph type="body" sz="quarter" idx="18"/>
          </p:nvPr>
        </p:nvSpPr>
        <p:spPr>
          <a:xfrm>
            <a:off x="284581" y="270094"/>
            <a:ext cx="5648934" cy="636669"/>
          </a:xfrm>
        </p:spPr>
        <p:txBody>
          <a:bodyPr/>
          <a:lstStyle/>
          <a:p>
            <a:r>
              <a:rPr lang="en-IE" dirty="0">
                <a:solidFill>
                  <a:srgbClr val="8D5B98"/>
                </a:solidFill>
              </a:rPr>
              <a:t>People at the Centre</a:t>
            </a:r>
          </a:p>
        </p:txBody>
      </p:sp>
    </p:spTree>
    <p:extLst>
      <p:ext uri="{BB962C8B-B14F-4D97-AF65-F5344CB8AC3E}">
        <p14:creationId xmlns:p14="http://schemas.microsoft.com/office/powerpoint/2010/main" val="30952148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8E9FEDC-BF72-BF9C-15B0-BC24132A15BC}"/>
              </a:ext>
            </a:extLst>
          </p:cNvPr>
          <p:cNvSpPr>
            <a:spLocks noGrp="1"/>
          </p:cNvSpPr>
          <p:nvPr>
            <p:ph type="body" sz="quarter" idx="27"/>
          </p:nvPr>
        </p:nvSpPr>
        <p:spPr>
          <a:xfrm>
            <a:off x="190831" y="744748"/>
            <a:ext cx="6027089" cy="3251547"/>
          </a:xfrm>
        </p:spPr>
        <p:txBody>
          <a:bodyPr/>
          <a:lstStyle/>
          <a:p>
            <a:pPr algn="just">
              <a:lnSpc>
                <a:spcPct val="150000"/>
              </a:lnSpc>
            </a:pPr>
            <a:r>
              <a:rPr lang="en-US" sz="2000" dirty="0"/>
              <a:t>People should benefit from a fair online environment, be safe from illegal and harmful content, and be empowered when they interact with new and evolving technologies like artificial intelligence, virtual reality and augmented reality. </a:t>
            </a:r>
            <a:r>
              <a:rPr lang="en-US" sz="2000" dirty="0">
                <a:solidFill>
                  <a:srgbClr val="8D5B98"/>
                </a:solidFill>
              </a:rPr>
              <a:t>Think about your own experiences below:</a:t>
            </a:r>
          </a:p>
          <a:p>
            <a:pPr marL="342900" indent="-342900" algn="just">
              <a:lnSpc>
                <a:spcPct val="150000"/>
              </a:lnSpc>
              <a:buFont typeface="Arial" panose="020B0604020202020204" pitchFamily="34" charset="0"/>
              <a:buChar char="•"/>
            </a:pPr>
            <a:r>
              <a:rPr lang="en-US" sz="1800" dirty="0"/>
              <a:t>Does your digital environment and usage diminish your freedom in any way? </a:t>
            </a:r>
          </a:p>
          <a:p>
            <a:pPr marL="342900" indent="-342900" algn="just">
              <a:lnSpc>
                <a:spcPct val="150000"/>
              </a:lnSpc>
              <a:buFont typeface="Arial" panose="020B0604020202020204" pitchFamily="34" charset="0"/>
              <a:buChar char="•"/>
            </a:pPr>
            <a:r>
              <a:rPr lang="en-US" sz="1800" dirty="0"/>
              <a:t>Does the way you use digital technologies to learn, empower you, or diminish your empowerment? </a:t>
            </a:r>
          </a:p>
          <a:p>
            <a:pPr marL="342900" indent="-342900" algn="just">
              <a:lnSpc>
                <a:spcPct val="150000"/>
              </a:lnSpc>
              <a:buFont typeface="Arial" panose="020B0604020202020204" pitchFamily="34" charset="0"/>
              <a:buChar char="•"/>
            </a:pPr>
            <a:r>
              <a:rPr lang="en-US" sz="1800" dirty="0"/>
              <a:t>Do you know how to detect harmful digital technologies, content, and behaviors and avoid them?</a:t>
            </a:r>
          </a:p>
          <a:p>
            <a:endParaRPr lang="en-IE" dirty="0"/>
          </a:p>
        </p:txBody>
      </p:sp>
      <p:sp>
        <p:nvSpPr>
          <p:cNvPr id="6" name="Text Placeholder 5">
            <a:extLst>
              <a:ext uri="{FF2B5EF4-FFF2-40B4-BE49-F238E27FC236}">
                <a16:creationId xmlns:a16="http://schemas.microsoft.com/office/drawing/2014/main" id="{05D563F6-16AD-005D-D4EC-9C3CD45C3CAF}"/>
              </a:ext>
            </a:extLst>
          </p:cNvPr>
          <p:cNvSpPr>
            <a:spLocks noGrp="1"/>
          </p:cNvSpPr>
          <p:nvPr>
            <p:ph type="body" sz="quarter" idx="18"/>
          </p:nvPr>
        </p:nvSpPr>
        <p:spPr>
          <a:xfrm>
            <a:off x="190831" y="150471"/>
            <a:ext cx="5905169" cy="636669"/>
          </a:xfrm>
        </p:spPr>
        <p:txBody>
          <a:bodyPr/>
          <a:lstStyle/>
          <a:p>
            <a:r>
              <a:rPr lang="en-US" b="1" dirty="0">
                <a:solidFill>
                  <a:srgbClr val="8D5B98"/>
                </a:solidFill>
              </a:rPr>
              <a:t>Freedom of choice</a:t>
            </a:r>
          </a:p>
        </p:txBody>
      </p:sp>
      <p:pic>
        <p:nvPicPr>
          <p:cNvPr id="4" name="Picture Placeholder 3">
            <a:extLst>
              <a:ext uri="{FF2B5EF4-FFF2-40B4-BE49-F238E27FC236}">
                <a16:creationId xmlns:a16="http://schemas.microsoft.com/office/drawing/2014/main" id="{034D32CC-F96A-876F-17CB-40220FCE8482}"/>
              </a:ext>
            </a:extLst>
          </p:cNvPr>
          <p:cNvPicPr>
            <a:picLocks noGrp="1" noChangeAspect="1"/>
          </p:cNvPicPr>
          <p:nvPr>
            <p:ph type="pic" sz="quarter" idx="17"/>
          </p:nvPr>
        </p:nvPicPr>
        <p:blipFill>
          <a:blip r:embed="rId2"/>
          <a:srcRect l="17492" r="17492"/>
          <a:stretch>
            <a:fillRect/>
          </a:stretch>
        </p:blipFill>
        <p:spPr/>
      </p:pic>
    </p:spTree>
    <p:extLst>
      <p:ext uri="{BB962C8B-B14F-4D97-AF65-F5344CB8AC3E}">
        <p14:creationId xmlns:p14="http://schemas.microsoft.com/office/powerpoint/2010/main" val="39960285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8E9FEDC-BF72-BF9C-15B0-BC24132A15BC}"/>
              </a:ext>
            </a:extLst>
          </p:cNvPr>
          <p:cNvSpPr>
            <a:spLocks noGrp="1"/>
          </p:cNvSpPr>
          <p:nvPr>
            <p:ph type="body" sz="quarter" idx="27"/>
          </p:nvPr>
        </p:nvSpPr>
        <p:spPr>
          <a:xfrm>
            <a:off x="284582" y="975330"/>
            <a:ext cx="5877680" cy="3251547"/>
          </a:xfrm>
        </p:spPr>
        <p:txBody>
          <a:bodyPr/>
          <a:lstStyle/>
          <a:p>
            <a:pPr algn="just">
              <a:lnSpc>
                <a:spcPct val="150000"/>
              </a:lnSpc>
            </a:pPr>
            <a:r>
              <a:rPr lang="en-US" sz="2000" dirty="0"/>
              <a:t>The digital environment should be safe and secure. All users, from childhood to old age, should be empowered and protected with the technology that they use.</a:t>
            </a:r>
          </a:p>
          <a:p>
            <a:pPr algn="just">
              <a:lnSpc>
                <a:spcPct val="150000"/>
              </a:lnSpc>
            </a:pPr>
            <a:r>
              <a:rPr lang="en-US" sz="2000" dirty="0">
                <a:solidFill>
                  <a:srgbClr val="8D5B98"/>
                </a:solidFill>
              </a:rPr>
              <a:t>Think about your own experiences below:</a:t>
            </a:r>
          </a:p>
          <a:p>
            <a:pPr marL="342900" indent="-342900" algn="just">
              <a:lnSpc>
                <a:spcPct val="150000"/>
              </a:lnSpc>
              <a:buFont typeface="Arial" panose="020B0604020202020204" pitchFamily="34" charset="0"/>
              <a:buChar char="•"/>
            </a:pPr>
            <a:r>
              <a:rPr lang="en-US" sz="1800" dirty="0"/>
              <a:t>Would you notice if your digital environment was not safe?</a:t>
            </a:r>
          </a:p>
          <a:p>
            <a:pPr marL="342900" indent="-342900" algn="just">
              <a:lnSpc>
                <a:spcPct val="150000"/>
              </a:lnSpc>
              <a:buFont typeface="Arial" panose="020B0604020202020204" pitchFamily="34" charset="0"/>
              <a:buChar char="•"/>
            </a:pPr>
            <a:r>
              <a:rPr lang="en-US" sz="1800" dirty="0"/>
              <a:t> Would you feel empowered to raise that question? </a:t>
            </a:r>
          </a:p>
          <a:p>
            <a:pPr marL="342900" indent="-342900" algn="just">
              <a:lnSpc>
                <a:spcPct val="150000"/>
              </a:lnSpc>
              <a:buFont typeface="Arial" panose="020B0604020202020204" pitchFamily="34" charset="0"/>
              <a:buChar char="•"/>
            </a:pPr>
            <a:r>
              <a:rPr lang="en-US" sz="1800" dirty="0"/>
              <a:t>What are your own standards of security and safety? You are allowed to have stricter standards then someone else!</a:t>
            </a:r>
          </a:p>
          <a:p>
            <a:endParaRPr lang="en-IE" dirty="0"/>
          </a:p>
        </p:txBody>
      </p:sp>
      <p:sp>
        <p:nvSpPr>
          <p:cNvPr id="6" name="Text Placeholder 5">
            <a:extLst>
              <a:ext uri="{FF2B5EF4-FFF2-40B4-BE49-F238E27FC236}">
                <a16:creationId xmlns:a16="http://schemas.microsoft.com/office/drawing/2014/main" id="{05D563F6-16AD-005D-D4EC-9C3CD45C3CAF}"/>
              </a:ext>
            </a:extLst>
          </p:cNvPr>
          <p:cNvSpPr>
            <a:spLocks noGrp="1"/>
          </p:cNvSpPr>
          <p:nvPr>
            <p:ph type="body" sz="quarter" idx="18"/>
          </p:nvPr>
        </p:nvSpPr>
        <p:spPr>
          <a:xfrm>
            <a:off x="324970" y="309491"/>
            <a:ext cx="5771030" cy="636669"/>
          </a:xfrm>
        </p:spPr>
        <p:txBody>
          <a:bodyPr/>
          <a:lstStyle/>
          <a:p>
            <a:r>
              <a:rPr lang="en-US" b="1" dirty="0">
                <a:solidFill>
                  <a:srgbClr val="8D5B98"/>
                </a:solidFill>
              </a:rPr>
              <a:t>Safety and Security</a:t>
            </a:r>
          </a:p>
        </p:txBody>
      </p:sp>
      <p:pic>
        <p:nvPicPr>
          <p:cNvPr id="5" name="Picture Placeholder 4">
            <a:extLst>
              <a:ext uri="{FF2B5EF4-FFF2-40B4-BE49-F238E27FC236}">
                <a16:creationId xmlns:a16="http://schemas.microsoft.com/office/drawing/2014/main" id="{04B5B229-5DEE-377D-C5CD-D07C3B0FD465}"/>
              </a:ext>
            </a:extLst>
          </p:cNvPr>
          <p:cNvPicPr>
            <a:picLocks noGrp="1" noChangeAspect="1"/>
          </p:cNvPicPr>
          <p:nvPr>
            <p:ph type="pic" sz="quarter" idx="17"/>
          </p:nvPr>
        </p:nvPicPr>
        <p:blipFill>
          <a:blip r:embed="rId2"/>
          <a:srcRect l="11825" r="11825"/>
          <a:stretch>
            <a:fillRect/>
          </a:stretch>
        </p:blipFill>
        <p:spPr/>
      </p:pic>
    </p:spTree>
    <p:extLst>
      <p:ext uri="{BB962C8B-B14F-4D97-AF65-F5344CB8AC3E}">
        <p14:creationId xmlns:p14="http://schemas.microsoft.com/office/powerpoint/2010/main" val="497215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8E9FEDC-BF72-BF9C-15B0-BC24132A15BC}"/>
              </a:ext>
            </a:extLst>
          </p:cNvPr>
          <p:cNvSpPr>
            <a:spLocks noGrp="1"/>
          </p:cNvSpPr>
          <p:nvPr>
            <p:ph type="body" sz="quarter" idx="27"/>
          </p:nvPr>
        </p:nvSpPr>
        <p:spPr>
          <a:xfrm>
            <a:off x="284581" y="943526"/>
            <a:ext cx="5957193" cy="3251547"/>
          </a:xfrm>
        </p:spPr>
        <p:txBody>
          <a:bodyPr/>
          <a:lstStyle/>
          <a:p>
            <a:pPr algn="just">
              <a:lnSpc>
                <a:spcPct val="150000"/>
              </a:lnSpc>
            </a:pPr>
            <a:r>
              <a:rPr lang="en-US" sz="2000" dirty="0"/>
              <a:t>Technology should unite, not divide, people. Everyone should have access to the internet, to digital skills, to digital public services and to fair working conditions.</a:t>
            </a:r>
          </a:p>
          <a:p>
            <a:pPr algn="just">
              <a:lnSpc>
                <a:spcPct val="150000"/>
              </a:lnSpc>
            </a:pPr>
            <a:r>
              <a:rPr lang="en-US" sz="2000" dirty="0">
                <a:solidFill>
                  <a:srgbClr val="8D5B98"/>
                </a:solidFill>
              </a:rPr>
              <a:t>Think about your own experiences below:</a:t>
            </a:r>
          </a:p>
          <a:p>
            <a:pPr marL="342900" indent="-342900" algn="just">
              <a:lnSpc>
                <a:spcPct val="150000"/>
              </a:lnSpc>
              <a:buFont typeface="Arial" panose="020B0604020202020204" pitchFamily="34" charset="0"/>
              <a:buChar char="•"/>
            </a:pPr>
            <a:r>
              <a:rPr lang="en-US" sz="1800" dirty="0"/>
              <a:t>Do you have access to everything you should as a migrant woman? </a:t>
            </a:r>
          </a:p>
          <a:p>
            <a:pPr marL="800100" lvl="1" indent="-342900" algn="just">
              <a:lnSpc>
                <a:spcPct val="150000"/>
              </a:lnSpc>
              <a:buFont typeface="Arial" panose="020B0604020202020204" pitchFamily="34" charset="0"/>
              <a:buChar char="•"/>
            </a:pPr>
            <a:r>
              <a:rPr lang="en-US" sz="1800" dirty="0"/>
              <a:t>If not, what is the barrier? </a:t>
            </a:r>
          </a:p>
          <a:p>
            <a:pPr marL="342900" indent="-342900" algn="just">
              <a:lnSpc>
                <a:spcPct val="150000"/>
              </a:lnSpc>
              <a:buFont typeface="Arial" panose="020B0604020202020204" pitchFamily="34" charset="0"/>
              <a:buChar char="•"/>
            </a:pPr>
            <a:r>
              <a:rPr lang="en-US" sz="1800" dirty="0"/>
              <a:t>Is it a skill or something else? Do you feel included? </a:t>
            </a:r>
          </a:p>
          <a:p>
            <a:pPr marL="342900" indent="-342900" algn="just">
              <a:lnSpc>
                <a:spcPct val="150000"/>
              </a:lnSpc>
              <a:buFont typeface="Arial" panose="020B0604020202020204" pitchFamily="34" charset="0"/>
              <a:buChar char="•"/>
            </a:pPr>
            <a:r>
              <a:rPr lang="en-US" sz="1800" dirty="0"/>
              <a:t>Is your environment supportive? </a:t>
            </a:r>
          </a:p>
          <a:p>
            <a:pPr marL="342900" indent="-342900" algn="just">
              <a:lnSpc>
                <a:spcPct val="150000"/>
              </a:lnSpc>
              <a:buFont typeface="Arial" panose="020B0604020202020204" pitchFamily="34" charset="0"/>
              <a:buChar char="•"/>
            </a:pPr>
            <a:r>
              <a:rPr lang="en-US" sz="1800" dirty="0"/>
              <a:t>If you notice any gaps, consider raising the issue in a kind and polite manner. </a:t>
            </a:r>
          </a:p>
          <a:p>
            <a:endParaRPr lang="en-IE" dirty="0"/>
          </a:p>
        </p:txBody>
      </p:sp>
      <p:sp>
        <p:nvSpPr>
          <p:cNvPr id="6" name="Text Placeholder 5">
            <a:extLst>
              <a:ext uri="{FF2B5EF4-FFF2-40B4-BE49-F238E27FC236}">
                <a16:creationId xmlns:a16="http://schemas.microsoft.com/office/drawing/2014/main" id="{05D563F6-16AD-005D-D4EC-9C3CD45C3CAF}"/>
              </a:ext>
            </a:extLst>
          </p:cNvPr>
          <p:cNvSpPr>
            <a:spLocks noGrp="1"/>
          </p:cNvSpPr>
          <p:nvPr>
            <p:ph type="body" sz="quarter" idx="18"/>
          </p:nvPr>
        </p:nvSpPr>
        <p:spPr>
          <a:xfrm>
            <a:off x="324970" y="309491"/>
            <a:ext cx="5771030" cy="636669"/>
          </a:xfrm>
        </p:spPr>
        <p:txBody>
          <a:bodyPr/>
          <a:lstStyle/>
          <a:p>
            <a:r>
              <a:rPr lang="en-US" b="1" dirty="0">
                <a:solidFill>
                  <a:srgbClr val="8D5B98"/>
                </a:solidFill>
              </a:rPr>
              <a:t>Solidarity and inclusion</a:t>
            </a:r>
          </a:p>
        </p:txBody>
      </p:sp>
      <p:pic>
        <p:nvPicPr>
          <p:cNvPr id="4" name="Picture Placeholder 3">
            <a:extLst>
              <a:ext uri="{FF2B5EF4-FFF2-40B4-BE49-F238E27FC236}">
                <a16:creationId xmlns:a16="http://schemas.microsoft.com/office/drawing/2014/main" id="{487E06B0-2CB8-668E-2BC4-72F8E3CF0F3C}"/>
              </a:ext>
            </a:extLst>
          </p:cNvPr>
          <p:cNvPicPr>
            <a:picLocks noGrp="1" noChangeAspect="1"/>
          </p:cNvPicPr>
          <p:nvPr>
            <p:ph type="pic" sz="quarter" idx="17"/>
          </p:nvPr>
        </p:nvPicPr>
        <p:blipFill>
          <a:blip r:embed="rId2"/>
          <a:srcRect l="11795" r="11795"/>
          <a:stretch>
            <a:fillRect/>
          </a:stretch>
        </p:blipFill>
        <p:spPr/>
      </p:pic>
    </p:spTree>
    <p:extLst>
      <p:ext uri="{BB962C8B-B14F-4D97-AF65-F5344CB8AC3E}">
        <p14:creationId xmlns:p14="http://schemas.microsoft.com/office/powerpoint/2010/main" val="1160190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8E9FEDC-BF72-BF9C-15B0-BC24132A15BC}"/>
              </a:ext>
            </a:extLst>
          </p:cNvPr>
          <p:cNvSpPr>
            <a:spLocks noGrp="1"/>
          </p:cNvSpPr>
          <p:nvPr>
            <p:ph type="body" sz="quarter" idx="27"/>
          </p:nvPr>
        </p:nvSpPr>
        <p:spPr>
          <a:xfrm>
            <a:off x="284581" y="975330"/>
            <a:ext cx="5869729" cy="3251547"/>
          </a:xfrm>
        </p:spPr>
        <p:txBody>
          <a:bodyPr/>
          <a:lstStyle/>
          <a:p>
            <a:pPr algn="just">
              <a:lnSpc>
                <a:spcPct val="150000"/>
              </a:lnSpc>
            </a:pPr>
            <a:r>
              <a:rPr lang="en-US" sz="2000" dirty="0"/>
              <a:t>Citizens should be able to engage in the democratic process at all levels and have control over their own data. Everyone is entitled to have their voice heard and their opinions and experiences heard. Passive inclusion is not enough.</a:t>
            </a:r>
          </a:p>
          <a:p>
            <a:pPr algn="just">
              <a:lnSpc>
                <a:spcPct val="150000"/>
              </a:lnSpc>
            </a:pPr>
            <a:r>
              <a:rPr lang="en-US" sz="2000" dirty="0">
                <a:solidFill>
                  <a:srgbClr val="8D5B98"/>
                </a:solidFill>
              </a:rPr>
              <a:t>Think about your own experiences below:</a:t>
            </a:r>
          </a:p>
          <a:p>
            <a:pPr marL="342900" indent="-342900" algn="just">
              <a:lnSpc>
                <a:spcPct val="150000"/>
              </a:lnSpc>
              <a:buFont typeface="Arial" panose="020B0604020202020204" pitchFamily="34" charset="0"/>
              <a:buChar char="•"/>
            </a:pPr>
            <a:r>
              <a:rPr lang="en-US" sz="1800" dirty="0"/>
              <a:t>Do you actively use technology to voice your opinions? </a:t>
            </a:r>
          </a:p>
          <a:p>
            <a:pPr marL="342900" indent="-342900" algn="just">
              <a:lnSpc>
                <a:spcPct val="150000"/>
              </a:lnSpc>
              <a:buFont typeface="Arial" panose="020B0604020202020204" pitchFamily="34" charset="0"/>
              <a:buChar char="•"/>
            </a:pPr>
            <a:r>
              <a:rPr lang="en-US" sz="1800" dirty="0"/>
              <a:t>Do you know who holds your personal information? </a:t>
            </a:r>
          </a:p>
          <a:p>
            <a:pPr marL="342900" indent="-342900" algn="just">
              <a:lnSpc>
                <a:spcPct val="150000"/>
              </a:lnSpc>
              <a:buFont typeface="Arial" panose="020B0604020202020204" pitchFamily="34" charset="0"/>
              <a:buChar char="•"/>
            </a:pPr>
            <a:r>
              <a:rPr lang="en-US" sz="1800" dirty="0"/>
              <a:t>Can you influence this process and voice any concerns?</a:t>
            </a:r>
          </a:p>
        </p:txBody>
      </p:sp>
      <p:sp>
        <p:nvSpPr>
          <p:cNvPr id="6" name="Text Placeholder 5">
            <a:extLst>
              <a:ext uri="{FF2B5EF4-FFF2-40B4-BE49-F238E27FC236}">
                <a16:creationId xmlns:a16="http://schemas.microsoft.com/office/drawing/2014/main" id="{05D563F6-16AD-005D-D4EC-9C3CD45C3CAF}"/>
              </a:ext>
            </a:extLst>
          </p:cNvPr>
          <p:cNvSpPr>
            <a:spLocks noGrp="1"/>
          </p:cNvSpPr>
          <p:nvPr>
            <p:ph type="body" sz="quarter" idx="18"/>
          </p:nvPr>
        </p:nvSpPr>
        <p:spPr>
          <a:xfrm>
            <a:off x="324970" y="309491"/>
            <a:ext cx="5771030" cy="636669"/>
          </a:xfrm>
        </p:spPr>
        <p:txBody>
          <a:bodyPr/>
          <a:lstStyle/>
          <a:p>
            <a:r>
              <a:rPr lang="hr-BA" b="1" dirty="0">
                <a:solidFill>
                  <a:srgbClr val="8D5B98"/>
                </a:solidFill>
              </a:rPr>
              <a:t>Participation</a:t>
            </a:r>
            <a:endParaRPr lang="en-US" b="1" dirty="0">
              <a:solidFill>
                <a:srgbClr val="8D5B98"/>
              </a:solidFill>
            </a:endParaRPr>
          </a:p>
        </p:txBody>
      </p:sp>
      <p:pic>
        <p:nvPicPr>
          <p:cNvPr id="12" name="Picture Placeholder 11">
            <a:extLst>
              <a:ext uri="{FF2B5EF4-FFF2-40B4-BE49-F238E27FC236}">
                <a16:creationId xmlns:a16="http://schemas.microsoft.com/office/drawing/2014/main" id="{C7809079-AA67-2DD7-909C-09D857E187D3}"/>
              </a:ext>
            </a:extLst>
          </p:cNvPr>
          <p:cNvPicPr>
            <a:picLocks noGrp="1" noChangeAspect="1"/>
          </p:cNvPicPr>
          <p:nvPr>
            <p:ph type="pic" sz="quarter" idx="17"/>
          </p:nvPr>
        </p:nvPicPr>
        <p:blipFill>
          <a:blip r:embed="rId2"/>
          <a:srcRect t="20894" b="20894"/>
          <a:stretch>
            <a:fillRect/>
          </a:stretch>
        </p:blipFill>
        <p:spPr/>
      </p:pic>
    </p:spTree>
    <p:extLst>
      <p:ext uri="{BB962C8B-B14F-4D97-AF65-F5344CB8AC3E}">
        <p14:creationId xmlns:p14="http://schemas.microsoft.com/office/powerpoint/2010/main" val="26756806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8E9FEDC-BF72-BF9C-15B0-BC24132A15BC}"/>
              </a:ext>
            </a:extLst>
          </p:cNvPr>
          <p:cNvSpPr>
            <a:spLocks noGrp="1"/>
          </p:cNvSpPr>
          <p:nvPr>
            <p:ph type="body" sz="quarter" idx="27"/>
          </p:nvPr>
        </p:nvSpPr>
        <p:spPr>
          <a:xfrm>
            <a:off x="284581" y="975330"/>
            <a:ext cx="6136389" cy="3251547"/>
          </a:xfrm>
        </p:spPr>
        <p:txBody>
          <a:bodyPr/>
          <a:lstStyle/>
          <a:p>
            <a:pPr algn="just">
              <a:lnSpc>
                <a:spcPct val="150000"/>
              </a:lnSpc>
            </a:pPr>
            <a:r>
              <a:rPr lang="en-US" sz="2000" dirty="0"/>
              <a:t>Digital devices should support sustainability and the green transition. People need to know about the environmental impact and energy consumption of their devices and make more carbon neutral choices.</a:t>
            </a:r>
          </a:p>
          <a:p>
            <a:pPr algn="just">
              <a:lnSpc>
                <a:spcPct val="150000"/>
              </a:lnSpc>
            </a:pPr>
            <a:r>
              <a:rPr lang="en-US" sz="2000" dirty="0">
                <a:solidFill>
                  <a:srgbClr val="8D5B98"/>
                </a:solidFill>
              </a:rPr>
              <a:t>Think about your own experiences below:</a:t>
            </a:r>
            <a:endParaRPr lang="en-US" sz="2000" dirty="0"/>
          </a:p>
          <a:p>
            <a:pPr marL="342900" indent="-342900" algn="just">
              <a:lnSpc>
                <a:spcPct val="150000"/>
              </a:lnSpc>
              <a:buFont typeface="Arial" panose="020B0604020202020204" pitchFamily="34" charset="0"/>
              <a:buChar char="•"/>
            </a:pPr>
            <a:r>
              <a:rPr lang="en-US" sz="2000" dirty="0"/>
              <a:t>Do you know how your devices and digital behavior affects the environment? </a:t>
            </a:r>
          </a:p>
          <a:p>
            <a:pPr marL="342900" indent="-342900" algn="just">
              <a:lnSpc>
                <a:spcPct val="150000"/>
              </a:lnSpc>
              <a:buFont typeface="Arial" panose="020B0604020202020204" pitchFamily="34" charset="0"/>
              <a:buChar char="•"/>
            </a:pPr>
            <a:r>
              <a:rPr lang="en-US" sz="2000" dirty="0"/>
              <a:t>Have you the skills and the will to improve on this?  </a:t>
            </a:r>
          </a:p>
          <a:p>
            <a:pPr marL="342900" indent="-342900" algn="just">
              <a:lnSpc>
                <a:spcPct val="150000"/>
              </a:lnSpc>
              <a:buFont typeface="Arial" panose="020B0604020202020204" pitchFamily="34" charset="0"/>
              <a:buChar char="•"/>
            </a:pPr>
            <a:r>
              <a:rPr lang="en-US" sz="2000" dirty="0"/>
              <a:t>Can you inspire others to do care more?</a:t>
            </a:r>
          </a:p>
          <a:p>
            <a:endParaRPr lang="en-US" dirty="0"/>
          </a:p>
        </p:txBody>
      </p:sp>
      <p:sp>
        <p:nvSpPr>
          <p:cNvPr id="6" name="Text Placeholder 5">
            <a:extLst>
              <a:ext uri="{FF2B5EF4-FFF2-40B4-BE49-F238E27FC236}">
                <a16:creationId xmlns:a16="http://schemas.microsoft.com/office/drawing/2014/main" id="{05D563F6-16AD-005D-D4EC-9C3CD45C3CAF}"/>
              </a:ext>
            </a:extLst>
          </p:cNvPr>
          <p:cNvSpPr>
            <a:spLocks noGrp="1"/>
          </p:cNvSpPr>
          <p:nvPr>
            <p:ph type="body" sz="quarter" idx="18"/>
          </p:nvPr>
        </p:nvSpPr>
        <p:spPr>
          <a:xfrm>
            <a:off x="324970" y="309491"/>
            <a:ext cx="5771030" cy="636669"/>
          </a:xfrm>
        </p:spPr>
        <p:txBody>
          <a:bodyPr/>
          <a:lstStyle/>
          <a:p>
            <a:r>
              <a:rPr lang="hr-BA" b="1" dirty="0">
                <a:solidFill>
                  <a:srgbClr val="8D5B98"/>
                </a:solidFill>
              </a:rPr>
              <a:t>Sustainability</a:t>
            </a:r>
            <a:endParaRPr lang="en-US" b="1" dirty="0">
              <a:solidFill>
                <a:srgbClr val="8D5B98"/>
              </a:solidFill>
            </a:endParaRPr>
          </a:p>
        </p:txBody>
      </p:sp>
      <p:pic>
        <p:nvPicPr>
          <p:cNvPr id="5" name="Picture Placeholder 4">
            <a:extLst>
              <a:ext uri="{FF2B5EF4-FFF2-40B4-BE49-F238E27FC236}">
                <a16:creationId xmlns:a16="http://schemas.microsoft.com/office/drawing/2014/main" id="{E2684536-62B9-58A5-2D87-3B02C3A6AA4B}"/>
              </a:ext>
            </a:extLst>
          </p:cNvPr>
          <p:cNvPicPr>
            <a:picLocks noGrp="1" noChangeAspect="1"/>
          </p:cNvPicPr>
          <p:nvPr>
            <p:ph type="pic" sz="quarter" idx="17"/>
          </p:nvPr>
        </p:nvPicPr>
        <p:blipFill>
          <a:blip r:embed="rId2"/>
          <a:srcRect l="11825" r="11825"/>
          <a:stretch>
            <a:fillRect/>
          </a:stretch>
        </p:blipFill>
        <p:spPr/>
      </p:pic>
    </p:spTree>
    <p:extLst>
      <p:ext uri="{BB962C8B-B14F-4D97-AF65-F5344CB8AC3E}">
        <p14:creationId xmlns:p14="http://schemas.microsoft.com/office/powerpoint/2010/main" val="2201361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A92A45-C82D-F7D2-0279-DB9114E3947A}"/>
              </a:ext>
            </a:extLst>
          </p:cNvPr>
          <p:cNvSpPr>
            <a:spLocks noGrp="1"/>
          </p:cNvSpPr>
          <p:nvPr>
            <p:ph type="body" sz="quarter" idx="16"/>
          </p:nvPr>
        </p:nvSpPr>
        <p:spPr>
          <a:xfrm>
            <a:off x="447065" y="645556"/>
            <a:ext cx="10764632" cy="5336059"/>
          </a:xfrm>
        </p:spPr>
        <p:txBody>
          <a:bodyPr/>
          <a:lstStyle/>
          <a:p>
            <a:pPr algn="just">
              <a:lnSpc>
                <a:spcPct val="150000"/>
              </a:lnSpc>
            </a:pPr>
            <a:r>
              <a:rPr lang="en-GB" sz="2000" b="1" dirty="0">
                <a:solidFill>
                  <a:srgbClr val="0675AD"/>
                </a:solidFill>
              </a:rPr>
              <a:t>3. Technology can affect lesson time in institutions </a:t>
            </a:r>
          </a:p>
          <a:p>
            <a:pPr algn="just">
              <a:lnSpc>
                <a:spcPct val="150000"/>
              </a:lnSpc>
            </a:pPr>
            <a:r>
              <a:rPr lang="en-GB" sz="2000" dirty="0"/>
              <a:t>Lessons are interrupted by regular negotiations that reduce lesson time. This enhances the need to balance the technology use and commit to not too many options, so the user does not overwhelm. If you feel disrupted by technology, talk    to your educators about that.​</a:t>
            </a:r>
          </a:p>
          <a:p>
            <a:pPr algn="just">
              <a:lnSpc>
                <a:spcPct val="150000"/>
              </a:lnSpc>
            </a:pPr>
            <a:r>
              <a:rPr lang="en-GB" sz="2000" b="1" dirty="0">
                <a:solidFill>
                  <a:srgbClr val="0675AD"/>
                </a:solidFill>
              </a:rPr>
              <a:t>4. Mishaps, bugs, and malfunctions​</a:t>
            </a:r>
          </a:p>
          <a:p>
            <a:pPr algn="just">
              <a:lnSpc>
                <a:spcPct val="150000"/>
              </a:lnSpc>
            </a:pPr>
            <a:r>
              <a:rPr lang="en-GB" sz="2000" dirty="0"/>
              <a:t>Technology can break down. We have all been there. Software and hardware both could need fixing at some point. Some malfunctions can be easily fixed, for others, we might need professional help.​</a:t>
            </a:r>
          </a:p>
          <a:p>
            <a:pPr algn="just">
              <a:lnSpc>
                <a:spcPct val="150000"/>
              </a:lnSpc>
            </a:pPr>
            <a:r>
              <a:rPr lang="en-GB" sz="2000" b="1" dirty="0">
                <a:solidFill>
                  <a:srgbClr val="0675AD"/>
                </a:solidFill>
              </a:rPr>
              <a:t>5. Not everyone has technology at home​</a:t>
            </a:r>
          </a:p>
          <a:p>
            <a:pPr algn="just">
              <a:lnSpc>
                <a:spcPct val="150000"/>
              </a:lnSpc>
            </a:pPr>
            <a:r>
              <a:rPr lang="en-GB" sz="2000" dirty="0"/>
              <a:t>Not all students or educators use a computer at home and have sufficient data or internet access. Even though through COVID-19,  we all went above and beyond to improve our connectivity, gaps still exist. Students should be encouraged to share their home technology challenges with their educators.</a:t>
            </a:r>
            <a:endParaRPr lang="en-IE" sz="2000" dirty="0"/>
          </a:p>
        </p:txBody>
      </p:sp>
      <p:sp>
        <p:nvSpPr>
          <p:cNvPr id="3" name="Text Placeholder 2">
            <a:extLst>
              <a:ext uri="{FF2B5EF4-FFF2-40B4-BE49-F238E27FC236}">
                <a16:creationId xmlns:a16="http://schemas.microsoft.com/office/drawing/2014/main" id="{D4E5CE74-A22F-22AF-0894-B7DB04341DAD}"/>
              </a:ext>
            </a:extLst>
          </p:cNvPr>
          <p:cNvSpPr>
            <a:spLocks noGrp="1"/>
          </p:cNvSpPr>
          <p:nvPr>
            <p:ph type="body" sz="quarter" idx="18"/>
          </p:nvPr>
        </p:nvSpPr>
        <p:spPr>
          <a:xfrm>
            <a:off x="447065" y="160631"/>
            <a:ext cx="11097969" cy="713064"/>
          </a:xfrm>
        </p:spPr>
        <p:txBody>
          <a:bodyPr/>
          <a:lstStyle/>
          <a:p>
            <a:r>
              <a:rPr lang="en-IE" dirty="0">
                <a:solidFill>
                  <a:srgbClr val="8D5B98"/>
                </a:solidFill>
              </a:rPr>
              <a:t>Defining Technical Problems</a:t>
            </a:r>
          </a:p>
        </p:txBody>
      </p:sp>
    </p:spTree>
    <p:extLst>
      <p:ext uri="{BB962C8B-B14F-4D97-AF65-F5344CB8AC3E}">
        <p14:creationId xmlns:p14="http://schemas.microsoft.com/office/powerpoint/2010/main" val="41635084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A6A67CE-71DA-6ACA-8D34-27A9E79CC0A2}"/>
              </a:ext>
            </a:extLst>
          </p:cNvPr>
          <p:cNvSpPr>
            <a:spLocks noGrp="1"/>
          </p:cNvSpPr>
          <p:nvPr>
            <p:ph type="body" sz="quarter" idx="16"/>
          </p:nvPr>
        </p:nvSpPr>
        <p:spPr>
          <a:xfrm>
            <a:off x="442524" y="1322916"/>
            <a:ext cx="11102510" cy="4660015"/>
          </a:xfrm>
        </p:spPr>
        <p:txBody>
          <a:bodyPr/>
          <a:lstStyle/>
          <a:p>
            <a:pPr algn="just">
              <a:lnSpc>
                <a:spcPct val="150000"/>
              </a:lnSpc>
            </a:pPr>
            <a:r>
              <a:rPr lang="en-IE" sz="2000" dirty="0"/>
              <a:t>As one of the outputs of the Teach Digital project, we have created a Digital Route Finder. This is a set of questions designed to help establish how proficient you are with digital technologies and where you can improve them. The Digital Route Finder is a</a:t>
            </a:r>
            <a:r>
              <a:rPr lang="en-US" sz="2000" dirty="0"/>
              <a:t> simple and clear way of thinking about digital skills. By participating in the tool, you will gain a </a:t>
            </a:r>
            <a:r>
              <a:rPr lang="en-US" sz="2000" dirty="0" err="1"/>
              <a:t>personalised</a:t>
            </a:r>
            <a:r>
              <a:rPr lang="en-US" sz="2000" dirty="0"/>
              <a:t> report on the competency of your personal digital skills providing an overview of your strengths and weaknesses.</a:t>
            </a:r>
          </a:p>
          <a:p>
            <a:pPr algn="just">
              <a:lnSpc>
                <a:spcPct val="150000"/>
              </a:lnSpc>
            </a:pPr>
            <a:r>
              <a:rPr lang="en-US" sz="2000" dirty="0"/>
              <a:t>The content is tailored specifically for migrant women which has been developed through collaborative partnerships with many adult education and migrant women </a:t>
            </a:r>
            <a:r>
              <a:rPr lang="en-US" sz="2000" dirty="0" err="1"/>
              <a:t>organisations</a:t>
            </a:r>
            <a:r>
              <a:rPr lang="en-US" sz="2000" dirty="0"/>
              <a:t>. Further, it will offer training recommendations on which modules of our Open Educational Resources to focus on that will best strengthen your digital skills</a:t>
            </a:r>
          </a:p>
          <a:p>
            <a:pPr algn="just">
              <a:lnSpc>
                <a:spcPct val="150000"/>
              </a:lnSpc>
            </a:pPr>
            <a:r>
              <a:rPr lang="en-US" sz="2000" dirty="0">
                <a:solidFill>
                  <a:srgbClr val="F9A169"/>
                </a:solidFill>
                <a:hlinkClick r:id="rId2">
                  <a:extLst>
                    <a:ext uri="{A12FA001-AC4F-418D-AE19-62706E023703}">
                      <ahyp:hlinkClr xmlns:ahyp="http://schemas.microsoft.com/office/drawing/2018/hyperlinkcolor" val="tx"/>
                    </a:ext>
                  </a:extLst>
                </a:hlinkClick>
              </a:rPr>
              <a:t>Click here for a link to the Teach Digital website, where you can find a link to the Digital Route Finder!</a:t>
            </a:r>
            <a:endParaRPr lang="en-US" sz="2000" dirty="0">
              <a:solidFill>
                <a:srgbClr val="F9A169"/>
              </a:solidFill>
            </a:endParaRPr>
          </a:p>
        </p:txBody>
      </p:sp>
      <p:sp>
        <p:nvSpPr>
          <p:cNvPr id="6" name="Text Placeholder 5">
            <a:extLst>
              <a:ext uri="{FF2B5EF4-FFF2-40B4-BE49-F238E27FC236}">
                <a16:creationId xmlns:a16="http://schemas.microsoft.com/office/drawing/2014/main" id="{4E9F33EC-0656-8556-85D5-2F0E8E899092}"/>
              </a:ext>
            </a:extLst>
          </p:cNvPr>
          <p:cNvSpPr>
            <a:spLocks noGrp="1"/>
          </p:cNvSpPr>
          <p:nvPr>
            <p:ph type="body" sz="quarter" idx="18"/>
          </p:nvPr>
        </p:nvSpPr>
        <p:spPr>
          <a:xfrm>
            <a:off x="373913" y="518537"/>
            <a:ext cx="11097969" cy="713064"/>
          </a:xfrm>
        </p:spPr>
        <p:txBody>
          <a:bodyPr>
            <a:normAutofit/>
          </a:bodyPr>
          <a:lstStyle/>
          <a:p>
            <a:r>
              <a:rPr lang="en-IE" sz="3200" dirty="0">
                <a:solidFill>
                  <a:srgbClr val="8D5B98"/>
                </a:solidFill>
              </a:rPr>
              <a:t>Taking another look at the Teach Digital </a:t>
            </a:r>
            <a:r>
              <a:rPr lang="en-IE" sz="3200" dirty="0" err="1">
                <a:solidFill>
                  <a:srgbClr val="8D5B98"/>
                </a:solidFill>
              </a:rPr>
              <a:t>Digital</a:t>
            </a:r>
            <a:r>
              <a:rPr lang="en-IE" sz="3200" dirty="0">
                <a:solidFill>
                  <a:srgbClr val="8D5B98"/>
                </a:solidFill>
              </a:rPr>
              <a:t> Route Finder </a:t>
            </a:r>
          </a:p>
        </p:txBody>
      </p:sp>
    </p:spTree>
    <p:extLst>
      <p:ext uri="{BB962C8B-B14F-4D97-AF65-F5344CB8AC3E}">
        <p14:creationId xmlns:p14="http://schemas.microsoft.com/office/powerpoint/2010/main" val="4874169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630806-72C6-A815-E38E-71B1F937DE31}"/>
              </a:ext>
            </a:extLst>
          </p:cNvPr>
          <p:cNvSpPr>
            <a:spLocks noGrp="1"/>
          </p:cNvSpPr>
          <p:nvPr>
            <p:ph type="body" sz="quarter" idx="16"/>
          </p:nvPr>
        </p:nvSpPr>
        <p:spPr>
          <a:xfrm>
            <a:off x="1094031" y="1445253"/>
            <a:ext cx="10843341" cy="4660015"/>
          </a:xfrm>
        </p:spPr>
        <p:txBody>
          <a:bodyPr/>
          <a:lstStyle/>
          <a:p>
            <a:pPr algn="just">
              <a:lnSpc>
                <a:spcPct val="150000"/>
              </a:lnSpc>
            </a:pPr>
            <a:r>
              <a:rPr lang="de-DE" sz="2000" dirty="0"/>
              <a:t>Frauen</a:t>
            </a:r>
            <a:r>
              <a:rPr lang="hr-BA" sz="2000" dirty="0"/>
              <a:t> </a:t>
            </a:r>
            <a:r>
              <a:rPr lang="de-DE" sz="2000" dirty="0"/>
              <a:t>Computer</a:t>
            </a:r>
            <a:r>
              <a:rPr lang="hr-BA" sz="2000" dirty="0"/>
              <a:t> </a:t>
            </a:r>
            <a:r>
              <a:rPr lang="de-DE" sz="2000" dirty="0"/>
              <a:t>Zentrum</a:t>
            </a:r>
            <a:r>
              <a:rPr lang="hr-BA" sz="2000" dirty="0"/>
              <a:t> </a:t>
            </a:r>
            <a:r>
              <a:rPr lang="de-DE" sz="2000" dirty="0"/>
              <a:t>Berlin e.V. (FCZB) </a:t>
            </a:r>
            <a:r>
              <a:rPr lang="en-US" sz="2000" dirty="0"/>
              <a:t>has been an institution for vocational training in Berlin for more than 30 years. Their goal is to eliminate inequalities and discrimination in vocational training and on the labor market. This also includes combining these two areas; because education and opportunities on the job market are directly related.</a:t>
            </a:r>
            <a:endParaRPr lang="de-DE" sz="2000" dirty="0"/>
          </a:p>
          <a:p>
            <a:pPr algn="just">
              <a:lnSpc>
                <a:spcPct val="150000"/>
              </a:lnSpc>
            </a:pPr>
            <a:r>
              <a:rPr lang="de-DE" sz="2000" dirty="0"/>
              <a:t>The Digital Empowerment programme empowers female migrants by building their digital competenices. </a:t>
            </a:r>
            <a:r>
              <a:rPr lang="en-US" sz="2000" dirty="0"/>
              <a:t>Participants of the project learn how to use the internet, computers and smartphones  and how these technologies can be used to obtain information independently. As FCZB is based in Germany, the project also helps people to learn German which helps to improve their job search and likelihood of employment.</a:t>
            </a:r>
          </a:p>
          <a:p>
            <a:endParaRPr lang="en-US" dirty="0"/>
          </a:p>
        </p:txBody>
      </p:sp>
      <p:sp>
        <p:nvSpPr>
          <p:cNvPr id="3" name="Text Placeholder 2">
            <a:extLst>
              <a:ext uri="{FF2B5EF4-FFF2-40B4-BE49-F238E27FC236}">
                <a16:creationId xmlns:a16="http://schemas.microsoft.com/office/drawing/2014/main" id="{6EDBF3C7-1F7C-47DF-A556-E82528B0CD39}"/>
              </a:ext>
            </a:extLst>
          </p:cNvPr>
          <p:cNvSpPr>
            <a:spLocks noGrp="1"/>
          </p:cNvSpPr>
          <p:nvPr>
            <p:ph type="body" sz="quarter" idx="18"/>
          </p:nvPr>
        </p:nvSpPr>
        <p:spPr>
          <a:xfrm>
            <a:off x="1094031" y="321272"/>
            <a:ext cx="11097969" cy="1135850"/>
          </a:xfrm>
        </p:spPr>
        <p:txBody>
          <a:bodyPr>
            <a:normAutofit/>
          </a:bodyPr>
          <a:lstStyle/>
          <a:p>
            <a:r>
              <a:rPr lang="en-IE" dirty="0">
                <a:solidFill>
                  <a:srgbClr val="8D5B98"/>
                </a:solidFill>
              </a:rPr>
              <a:t>Case Study- </a:t>
            </a:r>
            <a:r>
              <a:rPr lang="de-DE" sz="3600" b="1" dirty="0">
                <a:solidFill>
                  <a:srgbClr val="8D5B98"/>
                </a:solidFill>
              </a:rPr>
              <a:t>Frauen</a:t>
            </a:r>
            <a:r>
              <a:rPr lang="hr-BA" sz="3600" b="1" dirty="0">
                <a:solidFill>
                  <a:srgbClr val="8D5B98"/>
                </a:solidFill>
              </a:rPr>
              <a:t> </a:t>
            </a:r>
            <a:r>
              <a:rPr lang="de-DE" sz="3600" b="1" dirty="0">
                <a:solidFill>
                  <a:srgbClr val="8D5B98"/>
                </a:solidFill>
              </a:rPr>
              <a:t>Computer</a:t>
            </a:r>
            <a:r>
              <a:rPr lang="hr-BA" sz="3600" b="1" dirty="0">
                <a:solidFill>
                  <a:srgbClr val="8D5B98"/>
                </a:solidFill>
              </a:rPr>
              <a:t> </a:t>
            </a:r>
            <a:r>
              <a:rPr lang="de-DE" sz="3600" b="1" dirty="0">
                <a:solidFill>
                  <a:srgbClr val="8D5B98"/>
                </a:solidFill>
              </a:rPr>
              <a:t>Zentrum</a:t>
            </a:r>
            <a:r>
              <a:rPr lang="hr-BA" sz="3600" b="1" dirty="0">
                <a:solidFill>
                  <a:srgbClr val="8D5B98"/>
                </a:solidFill>
              </a:rPr>
              <a:t> </a:t>
            </a:r>
            <a:r>
              <a:rPr lang="de-DE" sz="3600" b="1" dirty="0">
                <a:solidFill>
                  <a:srgbClr val="8D5B98"/>
                </a:solidFill>
              </a:rPr>
              <a:t>Berlin e.V. </a:t>
            </a:r>
          </a:p>
          <a:p>
            <a:r>
              <a:rPr lang="en-IE" sz="2400" dirty="0">
                <a:solidFill>
                  <a:srgbClr val="8D5B98"/>
                </a:solidFill>
              </a:rPr>
              <a:t>Digital Empowerment – ​​media skills for refugee women</a:t>
            </a:r>
          </a:p>
        </p:txBody>
      </p:sp>
      <p:sp>
        <p:nvSpPr>
          <p:cNvPr id="4" name="Rectangle 3">
            <a:extLst>
              <a:ext uri="{FF2B5EF4-FFF2-40B4-BE49-F238E27FC236}">
                <a16:creationId xmlns:a16="http://schemas.microsoft.com/office/drawing/2014/main" id="{A3D396E4-AAD9-D52F-1BC8-089DDD2CCFD9}"/>
              </a:ext>
            </a:extLst>
          </p:cNvPr>
          <p:cNvSpPr/>
          <p:nvPr/>
        </p:nvSpPr>
        <p:spPr>
          <a:xfrm>
            <a:off x="0" y="0"/>
            <a:ext cx="1079355" cy="2317898"/>
          </a:xfrm>
          <a:prstGeom prst="rect">
            <a:avLst/>
          </a:prstGeom>
          <a:solidFill>
            <a:srgbClr val="8D5B98"/>
          </a:solidFill>
          <a:ln>
            <a:solidFill>
              <a:srgbClr val="8D5B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TextBox 4">
            <a:extLst>
              <a:ext uri="{FF2B5EF4-FFF2-40B4-BE49-F238E27FC236}">
                <a16:creationId xmlns:a16="http://schemas.microsoft.com/office/drawing/2014/main" id="{84EE6D32-8C74-AE7E-F9C8-4DAEBF2CFC1F}"/>
              </a:ext>
            </a:extLst>
          </p:cNvPr>
          <p:cNvSpPr txBox="1"/>
          <p:nvPr/>
        </p:nvSpPr>
        <p:spPr>
          <a:xfrm rot="16200000">
            <a:off x="-808635" y="596811"/>
            <a:ext cx="2711302" cy="584775"/>
          </a:xfrm>
          <a:prstGeom prst="rect">
            <a:avLst/>
          </a:prstGeom>
          <a:noFill/>
        </p:spPr>
        <p:txBody>
          <a:bodyPr wrap="square" rtlCol="0">
            <a:spAutoFit/>
          </a:bodyPr>
          <a:lstStyle/>
          <a:p>
            <a:r>
              <a:rPr lang="en-IE" sz="3200" b="1" dirty="0">
                <a:solidFill>
                  <a:srgbClr val="F9A169"/>
                </a:solidFill>
              </a:rPr>
              <a:t>CASE STUDY</a:t>
            </a:r>
          </a:p>
        </p:txBody>
      </p:sp>
    </p:spTree>
    <p:extLst>
      <p:ext uri="{BB962C8B-B14F-4D97-AF65-F5344CB8AC3E}">
        <p14:creationId xmlns:p14="http://schemas.microsoft.com/office/powerpoint/2010/main" val="25806908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630806-72C6-A815-E38E-71B1F937DE31}"/>
              </a:ext>
            </a:extLst>
          </p:cNvPr>
          <p:cNvSpPr>
            <a:spLocks noGrp="1"/>
          </p:cNvSpPr>
          <p:nvPr>
            <p:ph type="body" sz="quarter" idx="16"/>
          </p:nvPr>
        </p:nvSpPr>
        <p:spPr>
          <a:xfrm>
            <a:off x="1079355" y="1290518"/>
            <a:ext cx="11102510" cy="4660015"/>
          </a:xfrm>
        </p:spPr>
        <p:txBody>
          <a:bodyPr/>
          <a:lstStyle/>
          <a:p>
            <a:pPr algn="just">
              <a:lnSpc>
                <a:spcPct val="150000"/>
              </a:lnSpc>
            </a:pPr>
            <a:r>
              <a:rPr lang="en-IE" sz="2000" dirty="0"/>
              <a:t>Learners who participate in the FCZB Digital Empowerment programme learn the following skills:</a:t>
            </a:r>
          </a:p>
          <a:p>
            <a:pPr marL="342900" indent="-342900" algn="just">
              <a:lnSpc>
                <a:spcPct val="150000"/>
              </a:lnSpc>
              <a:buFont typeface="Arial" panose="020B0604020202020204" pitchFamily="34" charset="0"/>
              <a:buChar char="•"/>
            </a:pPr>
            <a:r>
              <a:rPr lang="en-US" sz="2000" dirty="0"/>
              <a:t>Internet, computer and smartphone use</a:t>
            </a:r>
          </a:p>
          <a:p>
            <a:pPr marL="342900" indent="-342900" algn="just">
              <a:lnSpc>
                <a:spcPct val="150000"/>
              </a:lnSpc>
              <a:buFont typeface="Arial" panose="020B0604020202020204" pitchFamily="34" charset="0"/>
              <a:buChar char="•"/>
            </a:pPr>
            <a:r>
              <a:rPr lang="en-US" sz="2000" dirty="0"/>
              <a:t>E-mail, Internet research, Office programs, apps, etc.</a:t>
            </a:r>
          </a:p>
          <a:p>
            <a:pPr marL="342900" indent="-342900" algn="just">
              <a:lnSpc>
                <a:spcPct val="150000"/>
              </a:lnSpc>
              <a:buFont typeface="Arial" panose="020B0604020202020204" pitchFamily="34" charset="0"/>
              <a:buChar char="•"/>
            </a:pPr>
            <a:r>
              <a:rPr lang="en-US" sz="2000" dirty="0"/>
              <a:t>German exercises for everyday life and the world of work, e.g. in online language courses</a:t>
            </a:r>
          </a:p>
          <a:p>
            <a:pPr marL="342900" indent="-342900" algn="just">
              <a:lnSpc>
                <a:spcPct val="150000"/>
              </a:lnSpc>
              <a:buFont typeface="Arial" panose="020B0604020202020204" pitchFamily="34" charset="0"/>
              <a:buChar char="•"/>
            </a:pPr>
            <a:r>
              <a:rPr lang="en-US" sz="2000" dirty="0"/>
              <a:t>Advice and information offers from Berlin and online</a:t>
            </a:r>
          </a:p>
          <a:p>
            <a:pPr marL="342900" indent="-342900" algn="just">
              <a:lnSpc>
                <a:spcPct val="150000"/>
              </a:lnSpc>
              <a:buFont typeface="Arial" panose="020B0604020202020204" pitchFamily="34" charset="0"/>
              <a:buChar char="•"/>
            </a:pPr>
            <a:r>
              <a:rPr lang="en-US" sz="2000" dirty="0"/>
              <a:t>Excursions</a:t>
            </a:r>
          </a:p>
          <a:p>
            <a:pPr algn="just">
              <a:lnSpc>
                <a:spcPct val="150000"/>
              </a:lnSpc>
            </a:pPr>
            <a:r>
              <a:rPr lang="en-US" sz="2000" dirty="0"/>
              <a:t>To learn more about </a:t>
            </a:r>
            <a:r>
              <a:rPr lang="de-DE" sz="2000" dirty="0"/>
              <a:t>Frauen Computer Zentrum Berlin e.V. Or the Digital Empowerment Media skills for refugee women, click on the link below:</a:t>
            </a:r>
          </a:p>
          <a:p>
            <a:pPr algn="just">
              <a:lnSpc>
                <a:spcPct val="150000"/>
              </a:lnSpc>
            </a:pPr>
            <a:r>
              <a:rPr lang="de-DE" sz="2000" dirty="0">
                <a:solidFill>
                  <a:srgbClr val="F9A169"/>
                </a:solidFill>
                <a:hlinkClick r:id="rId2">
                  <a:extLst>
                    <a:ext uri="{A12FA001-AC4F-418D-AE19-62706E023703}">
                      <ahyp:hlinkClr xmlns:ahyp="http://schemas.microsoft.com/office/drawing/2018/hyperlinkcolor" val="tx"/>
                    </a:ext>
                  </a:extLst>
                </a:hlinkClick>
              </a:rPr>
              <a:t>https://www.fczb.de/weiterbildung/digital-empowerment/</a:t>
            </a:r>
            <a:endParaRPr lang="de-DE" sz="2000" dirty="0">
              <a:solidFill>
                <a:srgbClr val="F9A169"/>
              </a:solidFill>
            </a:endParaRPr>
          </a:p>
          <a:p>
            <a:endParaRPr lang="de-DE" dirty="0"/>
          </a:p>
          <a:p>
            <a:endParaRPr lang="de-DE" dirty="0"/>
          </a:p>
          <a:p>
            <a:endParaRPr lang="en-US" dirty="0"/>
          </a:p>
        </p:txBody>
      </p:sp>
      <p:sp>
        <p:nvSpPr>
          <p:cNvPr id="3" name="Text Placeholder 2">
            <a:extLst>
              <a:ext uri="{FF2B5EF4-FFF2-40B4-BE49-F238E27FC236}">
                <a16:creationId xmlns:a16="http://schemas.microsoft.com/office/drawing/2014/main" id="{6EDBF3C7-1F7C-47DF-A556-E82528B0CD39}"/>
              </a:ext>
            </a:extLst>
          </p:cNvPr>
          <p:cNvSpPr>
            <a:spLocks noGrp="1"/>
          </p:cNvSpPr>
          <p:nvPr>
            <p:ph type="body" sz="quarter" idx="18"/>
          </p:nvPr>
        </p:nvSpPr>
        <p:spPr>
          <a:xfrm>
            <a:off x="1094031" y="321272"/>
            <a:ext cx="11097969" cy="1135850"/>
          </a:xfrm>
        </p:spPr>
        <p:txBody>
          <a:bodyPr>
            <a:normAutofit/>
          </a:bodyPr>
          <a:lstStyle/>
          <a:p>
            <a:r>
              <a:rPr lang="en-IE" dirty="0">
                <a:solidFill>
                  <a:srgbClr val="8D5B98"/>
                </a:solidFill>
              </a:rPr>
              <a:t>Case Study- </a:t>
            </a:r>
            <a:r>
              <a:rPr lang="de-DE" sz="3600" b="1" dirty="0">
                <a:solidFill>
                  <a:srgbClr val="8D5B98"/>
                </a:solidFill>
              </a:rPr>
              <a:t>Frauen</a:t>
            </a:r>
            <a:r>
              <a:rPr lang="hr-BA" sz="3600" b="1" dirty="0">
                <a:solidFill>
                  <a:srgbClr val="8D5B98"/>
                </a:solidFill>
              </a:rPr>
              <a:t> </a:t>
            </a:r>
            <a:r>
              <a:rPr lang="de-DE" sz="3600" b="1" dirty="0">
                <a:solidFill>
                  <a:srgbClr val="8D5B98"/>
                </a:solidFill>
              </a:rPr>
              <a:t>Computer</a:t>
            </a:r>
            <a:r>
              <a:rPr lang="hr-BA" sz="3600" b="1" dirty="0">
                <a:solidFill>
                  <a:srgbClr val="8D5B98"/>
                </a:solidFill>
              </a:rPr>
              <a:t> </a:t>
            </a:r>
            <a:r>
              <a:rPr lang="de-DE" sz="3600" b="1" dirty="0">
                <a:solidFill>
                  <a:srgbClr val="8D5B98"/>
                </a:solidFill>
              </a:rPr>
              <a:t>Zentrum</a:t>
            </a:r>
            <a:r>
              <a:rPr lang="hr-BA" sz="3600" b="1" dirty="0">
                <a:solidFill>
                  <a:srgbClr val="8D5B98"/>
                </a:solidFill>
              </a:rPr>
              <a:t> </a:t>
            </a:r>
            <a:r>
              <a:rPr lang="de-DE" sz="3600" b="1" dirty="0">
                <a:solidFill>
                  <a:srgbClr val="8D5B98"/>
                </a:solidFill>
              </a:rPr>
              <a:t>Berlin e.V. </a:t>
            </a:r>
          </a:p>
          <a:p>
            <a:r>
              <a:rPr lang="en-IE" sz="2400" dirty="0">
                <a:solidFill>
                  <a:srgbClr val="8D5B98"/>
                </a:solidFill>
              </a:rPr>
              <a:t>Digital Empowerment – ​​media skills for refugee women</a:t>
            </a:r>
          </a:p>
        </p:txBody>
      </p:sp>
      <p:sp>
        <p:nvSpPr>
          <p:cNvPr id="4" name="Rectangle 3">
            <a:extLst>
              <a:ext uri="{FF2B5EF4-FFF2-40B4-BE49-F238E27FC236}">
                <a16:creationId xmlns:a16="http://schemas.microsoft.com/office/drawing/2014/main" id="{A3D396E4-AAD9-D52F-1BC8-089DDD2CCFD9}"/>
              </a:ext>
            </a:extLst>
          </p:cNvPr>
          <p:cNvSpPr/>
          <p:nvPr/>
        </p:nvSpPr>
        <p:spPr>
          <a:xfrm>
            <a:off x="0" y="0"/>
            <a:ext cx="1079355" cy="2317898"/>
          </a:xfrm>
          <a:prstGeom prst="rect">
            <a:avLst/>
          </a:prstGeom>
          <a:solidFill>
            <a:srgbClr val="8D5B98"/>
          </a:solidFill>
          <a:ln>
            <a:solidFill>
              <a:srgbClr val="8D5B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 name="TextBox 4">
            <a:extLst>
              <a:ext uri="{FF2B5EF4-FFF2-40B4-BE49-F238E27FC236}">
                <a16:creationId xmlns:a16="http://schemas.microsoft.com/office/drawing/2014/main" id="{84EE6D32-8C74-AE7E-F9C8-4DAEBF2CFC1F}"/>
              </a:ext>
            </a:extLst>
          </p:cNvPr>
          <p:cNvSpPr txBox="1"/>
          <p:nvPr/>
        </p:nvSpPr>
        <p:spPr>
          <a:xfrm rot="16200000">
            <a:off x="-808635" y="596811"/>
            <a:ext cx="2711302" cy="584775"/>
          </a:xfrm>
          <a:prstGeom prst="rect">
            <a:avLst/>
          </a:prstGeom>
          <a:noFill/>
        </p:spPr>
        <p:txBody>
          <a:bodyPr wrap="square" rtlCol="0">
            <a:spAutoFit/>
          </a:bodyPr>
          <a:lstStyle/>
          <a:p>
            <a:r>
              <a:rPr lang="en-IE" sz="3200" b="1" dirty="0">
                <a:solidFill>
                  <a:srgbClr val="F9A169"/>
                </a:solidFill>
              </a:rPr>
              <a:t>CASE STUDY</a:t>
            </a:r>
          </a:p>
        </p:txBody>
      </p:sp>
    </p:spTree>
    <p:extLst>
      <p:ext uri="{BB962C8B-B14F-4D97-AF65-F5344CB8AC3E}">
        <p14:creationId xmlns:p14="http://schemas.microsoft.com/office/powerpoint/2010/main" val="13864653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A255C9-FEE2-0E4C-8109-43731FA45918}"/>
              </a:ext>
            </a:extLst>
          </p:cNvPr>
          <p:cNvSpPr>
            <a:spLocks noGrp="1"/>
          </p:cNvSpPr>
          <p:nvPr>
            <p:ph type="body" sz="quarter" idx="15"/>
          </p:nvPr>
        </p:nvSpPr>
        <p:spPr>
          <a:xfrm>
            <a:off x="5737861" y="1040131"/>
            <a:ext cx="6240780" cy="4713397"/>
          </a:xfrm>
        </p:spPr>
        <p:txBody>
          <a:bodyPr>
            <a:normAutofit fontScale="92500" lnSpcReduction="10000"/>
          </a:bodyPr>
          <a:lstStyle/>
          <a:p>
            <a:pPr algn="just">
              <a:lnSpc>
                <a:spcPct val="150000"/>
              </a:lnSpc>
            </a:pPr>
            <a:r>
              <a:rPr lang="en-US" sz="2200" dirty="0"/>
              <a:t>Thank you for reading Module 5, and we hope you learned some valuable information and improved your digital skills and knowledge.</a:t>
            </a:r>
            <a:endParaRPr lang="en-IE" sz="2200" dirty="0"/>
          </a:p>
          <a:p>
            <a:pPr algn="just">
              <a:lnSpc>
                <a:spcPct val="150000"/>
              </a:lnSpc>
            </a:pPr>
            <a:endParaRPr lang="en-IE" sz="1200" dirty="0"/>
          </a:p>
          <a:p>
            <a:pPr algn="just">
              <a:lnSpc>
                <a:spcPct val="150000"/>
              </a:lnSpc>
            </a:pPr>
            <a:r>
              <a:rPr lang="en-IE" sz="2200" dirty="0"/>
              <a:t>This is the last module in the Teach Digital OERs, congratulations for finishing the course!</a:t>
            </a:r>
          </a:p>
          <a:p>
            <a:pPr algn="just">
              <a:lnSpc>
                <a:spcPct val="150000"/>
              </a:lnSpc>
            </a:pPr>
            <a:endParaRPr lang="en-IE" sz="1100" dirty="0"/>
          </a:p>
          <a:p>
            <a:pPr algn="just">
              <a:lnSpc>
                <a:spcPct val="150000"/>
              </a:lnSpc>
            </a:pPr>
            <a:r>
              <a:rPr lang="en-IE" sz="2200" dirty="0"/>
              <a:t>Make sure to keep up to date with the Teach Digital Project by visiting our website:</a:t>
            </a:r>
          </a:p>
          <a:p>
            <a:pPr algn="just">
              <a:lnSpc>
                <a:spcPct val="150000"/>
              </a:lnSpc>
            </a:pPr>
            <a:r>
              <a:rPr lang="en-US" sz="2200" dirty="0">
                <a:hlinkClick r:id="rId2">
                  <a:extLst>
                    <a:ext uri="{A12FA001-AC4F-418D-AE19-62706E023703}">
                      <ahyp:hlinkClr xmlns:ahyp="http://schemas.microsoft.com/office/drawing/2018/hyperlinkcolor" val="tx"/>
                    </a:ext>
                  </a:extLst>
                </a:hlinkClick>
              </a:rPr>
              <a:t>https://www.teachdigital.eu/</a:t>
            </a:r>
            <a:endParaRPr lang="en-IE" sz="2200" dirty="0"/>
          </a:p>
          <a:p>
            <a:endParaRPr lang="en-US" sz="2200" dirty="0"/>
          </a:p>
        </p:txBody>
      </p:sp>
      <p:sp>
        <p:nvSpPr>
          <p:cNvPr id="5" name="Text Placeholder 4">
            <a:extLst>
              <a:ext uri="{FF2B5EF4-FFF2-40B4-BE49-F238E27FC236}">
                <a16:creationId xmlns:a16="http://schemas.microsoft.com/office/drawing/2014/main" id="{DF9116DE-DFFF-7E45-95B7-F194DC3D9E56}"/>
              </a:ext>
            </a:extLst>
          </p:cNvPr>
          <p:cNvSpPr>
            <a:spLocks noGrp="1"/>
          </p:cNvSpPr>
          <p:nvPr>
            <p:ph type="body" sz="quarter" idx="18"/>
          </p:nvPr>
        </p:nvSpPr>
        <p:spPr>
          <a:xfrm>
            <a:off x="5737861" y="259007"/>
            <a:ext cx="4642930" cy="697353"/>
          </a:xfrm>
        </p:spPr>
        <p:txBody>
          <a:bodyPr/>
          <a:lstStyle/>
          <a:p>
            <a:r>
              <a:rPr lang="en-IE" sz="4800" dirty="0"/>
              <a:t>End of Module 5</a:t>
            </a:r>
            <a:endParaRPr lang="en-RU" sz="4800" dirty="0"/>
          </a:p>
        </p:txBody>
      </p:sp>
      <p:pic>
        <p:nvPicPr>
          <p:cNvPr id="9" name="Picture 8">
            <a:extLst>
              <a:ext uri="{FF2B5EF4-FFF2-40B4-BE49-F238E27FC236}">
                <a16:creationId xmlns:a16="http://schemas.microsoft.com/office/drawing/2014/main" id="{1FDBFF01-D5B6-8434-0008-AD825E1597BF}"/>
              </a:ext>
            </a:extLst>
          </p:cNvPr>
          <p:cNvPicPr>
            <a:picLocks noChangeAspect="1"/>
          </p:cNvPicPr>
          <p:nvPr/>
        </p:nvPicPr>
        <p:blipFill>
          <a:blip r:embed="rId3"/>
          <a:stretch>
            <a:fillRect/>
          </a:stretch>
        </p:blipFill>
        <p:spPr>
          <a:xfrm>
            <a:off x="914165" y="3944058"/>
            <a:ext cx="3369019" cy="2490321"/>
          </a:xfrm>
          <a:prstGeom prst="rect">
            <a:avLst/>
          </a:prstGeom>
        </p:spPr>
      </p:pic>
    </p:spTree>
    <p:extLst>
      <p:ext uri="{BB962C8B-B14F-4D97-AF65-F5344CB8AC3E}">
        <p14:creationId xmlns:p14="http://schemas.microsoft.com/office/powerpoint/2010/main" val="314693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8E635D-25AF-23AA-830A-C0AE5D18D745}"/>
              </a:ext>
            </a:extLst>
          </p:cNvPr>
          <p:cNvSpPr>
            <a:spLocks noGrp="1"/>
          </p:cNvSpPr>
          <p:nvPr>
            <p:ph type="body" sz="quarter" idx="27"/>
          </p:nvPr>
        </p:nvSpPr>
        <p:spPr>
          <a:xfrm>
            <a:off x="801295" y="1498757"/>
            <a:ext cx="4690200" cy="3251547"/>
          </a:xfrm>
        </p:spPr>
        <p:txBody>
          <a:bodyPr/>
          <a:lstStyle/>
          <a:p>
            <a:pPr>
              <a:lnSpc>
                <a:spcPct val="100000"/>
              </a:lnSpc>
            </a:pPr>
            <a:r>
              <a:rPr lang="en-GB" sz="3600" b="1" dirty="0">
                <a:solidFill>
                  <a:srgbClr val="0675AD"/>
                </a:solidFill>
              </a:rPr>
              <a:t>“When we invest in women and girls, we are investing in the people who invest in everyone else “</a:t>
            </a:r>
          </a:p>
          <a:p>
            <a:pPr>
              <a:lnSpc>
                <a:spcPct val="100000"/>
              </a:lnSpc>
            </a:pPr>
            <a:r>
              <a:rPr lang="en-IE" b="1" dirty="0">
                <a:solidFill>
                  <a:srgbClr val="8D5B98"/>
                </a:solidFill>
              </a:rPr>
              <a:t>Melinda Gates</a:t>
            </a:r>
            <a:endParaRPr lang="en-GB" b="1" dirty="0">
              <a:solidFill>
                <a:srgbClr val="8D5B98"/>
              </a:solidFill>
            </a:endParaRPr>
          </a:p>
        </p:txBody>
      </p:sp>
      <p:pic>
        <p:nvPicPr>
          <p:cNvPr id="10" name="Picture Placeholder 9" descr="A person smiling for the camera&#10;&#10;Description automatically generated with low confidence">
            <a:extLst>
              <a:ext uri="{FF2B5EF4-FFF2-40B4-BE49-F238E27FC236}">
                <a16:creationId xmlns:a16="http://schemas.microsoft.com/office/drawing/2014/main" id="{DB83BAB1-EA1A-4A00-3F76-30CBCE0EB347}"/>
              </a:ext>
            </a:extLst>
          </p:cNvPr>
          <p:cNvPicPr>
            <a:picLocks noGrp="1" noChangeAspect="1"/>
          </p:cNvPicPr>
          <p:nvPr>
            <p:ph type="pic" sz="quarter" idx="17"/>
          </p:nvPr>
        </p:nvPicPr>
        <p:blipFill>
          <a:blip r:embed="rId2"/>
          <a:srcRect l="11858" r="11858"/>
          <a:stretch>
            <a:fillRect/>
          </a:stretch>
        </p:blipFill>
        <p:spPr/>
      </p:pic>
    </p:spTree>
    <p:extLst>
      <p:ext uri="{BB962C8B-B14F-4D97-AF65-F5344CB8AC3E}">
        <p14:creationId xmlns:p14="http://schemas.microsoft.com/office/powerpoint/2010/main" val="2801460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49C63C-3908-DF0A-96DC-B68F9A31760D}"/>
              </a:ext>
            </a:extLst>
          </p:cNvPr>
          <p:cNvSpPr>
            <a:spLocks noGrp="1"/>
          </p:cNvSpPr>
          <p:nvPr>
            <p:ph type="body" sz="quarter" idx="16"/>
          </p:nvPr>
        </p:nvSpPr>
        <p:spPr>
          <a:xfrm>
            <a:off x="442524" y="921059"/>
            <a:ext cx="11102510" cy="4997065"/>
          </a:xfrm>
        </p:spPr>
        <p:txBody>
          <a:bodyPr/>
          <a:lstStyle/>
          <a:p>
            <a:pPr algn="just">
              <a:lnSpc>
                <a:spcPct val="150000"/>
              </a:lnSpc>
            </a:pPr>
            <a:r>
              <a:rPr lang="en-GB" sz="2000" dirty="0"/>
              <a:t>Learners today are very different from those whom the educational system was designed for. </a:t>
            </a:r>
          </a:p>
          <a:p>
            <a:pPr algn="just">
              <a:lnSpc>
                <a:spcPct val="150000"/>
              </a:lnSpc>
            </a:pPr>
            <a:r>
              <a:rPr lang="en-GB" sz="2000" dirty="0"/>
              <a:t>Technology is in constant refinement in a number of ways to fit the needs of modern digital learners.​</a:t>
            </a:r>
          </a:p>
          <a:p>
            <a:pPr algn="just">
              <a:lnSpc>
                <a:spcPct val="150000"/>
              </a:lnSpc>
            </a:pPr>
            <a:r>
              <a:rPr lang="en-GB" sz="2000" dirty="0"/>
              <a:t>Why do we need digital skills and how can it impact engagement? ​</a:t>
            </a:r>
          </a:p>
          <a:p>
            <a:pPr marL="342900" indent="-342900" algn="just">
              <a:lnSpc>
                <a:spcPct val="150000"/>
              </a:lnSpc>
              <a:buFont typeface="Wingdings" panose="05000000000000000000" pitchFamily="2" charset="2"/>
              <a:buChar char="ü"/>
            </a:pPr>
            <a:r>
              <a:rPr lang="en-GB" sz="1800" dirty="0"/>
              <a:t>​Enables blended learning​</a:t>
            </a:r>
          </a:p>
          <a:p>
            <a:pPr marL="342900" indent="-342900" algn="just">
              <a:lnSpc>
                <a:spcPct val="150000"/>
              </a:lnSpc>
              <a:buFont typeface="Wingdings" panose="05000000000000000000" pitchFamily="2" charset="2"/>
              <a:buChar char="ü"/>
            </a:pPr>
            <a:r>
              <a:rPr lang="en-GB" sz="1800" dirty="0"/>
              <a:t>Helps connect people to the real world​</a:t>
            </a:r>
          </a:p>
          <a:p>
            <a:pPr marL="342900" indent="-342900" algn="just">
              <a:lnSpc>
                <a:spcPct val="150000"/>
              </a:lnSpc>
              <a:buFont typeface="Wingdings" panose="05000000000000000000" pitchFamily="2" charset="2"/>
              <a:buChar char="ü"/>
            </a:pPr>
            <a:r>
              <a:rPr lang="en-GB" sz="1800" dirty="0"/>
              <a:t>Prepares individuals for the workforce​</a:t>
            </a:r>
          </a:p>
          <a:p>
            <a:pPr marL="342900" indent="-342900" algn="just">
              <a:lnSpc>
                <a:spcPct val="150000"/>
              </a:lnSpc>
              <a:buFont typeface="Wingdings" panose="05000000000000000000" pitchFamily="2" charset="2"/>
              <a:buChar char="ü"/>
            </a:pPr>
            <a:r>
              <a:rPr lang="en-GB" sz="1800" dirty="0"/>
              <a:t>Encourages collaboration​</a:t>
            </a:r>
          </a:p>
          <a:p>
            <a:pPr marL="342900" indent="-342900" algn="just">
              <a:lnSpc>
                <a:spcPct val="150000"/>
              </a:lnSpc>
              <a:buFont typeface="Wingdings" panose="05000000000000000000" pitchFamily="2" charset="2"/>
              <a:buChar char="ü"/>
            </a:pPr>
            <a:r>
              <a:rPr lang="en-GB" sz="1800" dirty="0"/>
              <a:t>Supports different types of learners​</a:t>
            </a:r>
          </a:p>
          <a:p>
            <a:pPr marL="342900" indent="-342900" algn="just">
              <a:lnSpc>
                <a:spcPct val="150000"/>
              </a:lnSpc>
              <a:buFont typeface="Wingdings" panose="05000000000000000000" pitchFamily="2" charset="2"/>
              <a:buChar char="ü"/>
            </a:pPr>
            <a:r>
              <a:rPr lang="en-GB" sz="1800" dirty="0"/>
              <a:t>Access information more easily​</a:t>
            </a:r>
          </a:p>
          <a:p>
            <a:pPr marL="342900" indent="-342900" algn="just">
              <a:lnSpc>
                <a:spcPct val="150000"/>
              </a:lnSpc>
              <a:buFont typeface="Wingdings" panose="05000000000000000000" pitchFamily="2" charset="2"/>
              <a:buChar char="ü"/>
            </a:pPr>
            <a:r>
              <a:rPr lang="en-GB" sz="1800" dirty="0"/>
              <a:t>Teaches us how to be responsible online​</a:t>
            </a:r>
          </a:p>
          <a:p>
            <a:endParaRPr lang="en-IE" dirty="0"/>
          </a:p>
        </p:txBody>
      </p:sp>
      <p:sp>
        <p:nvSpPr>
          <p:cNvPr id="3" name="Text Placeholder 2">
            <a:extLst>
              <a:ext uri="{FF2B5EF4-FFF2-40B4-BE49-F238E27FC236}">
                <a16:creationId xmlns:a16="http://schemas.microsoft.com/office/drawing/2014/main" id="{33406644-FCF1-524F-4A1E-8575648D9EC8}"/>
              </a:ext>
            </a:extLst>
          </p:cNvPr>
          <p:cNvSpPr>
            <a:spLocks noGrp="1"/>
          </p:cNvSpPr>
          <p:nvPr>
            <p:ph type="body" sz="quarter" idx="18"/>
          </p:nvPr>
        </p:nvSpPr>
        <p:spPr>
          <a:xfrm>
            <a:off x="393900" y="309491"/>
            <a:ext cx="11097969" cy="772057"/>
          </a:xfrm>
        </p:spPr>
        <p:txBody>
          <a:bodyPr/>
          <a:lstStyle/>
          <a:p>
            <a:r>
              <a:rPr lang="en-IE" dirty="0"/>
              <a:t>What are the needs in regards to Technology?</a:t>
            </a:r>
          </a:p>
        </p:txBody>
      </p:sp>
      <p:pic>
        <p:nvPicPr>
          <p:cNvPr id="5" name="Graphic 4" descr="Computer with solid fill">
            <a:extLst>
              <a:ext uri="{FF2B5EF4-FFF2-40B4-BE49-F238E27FC236}">
                <a16:creationId xmlns:a16="http://schemas.microsoft.com/office/drawing/2014/main" id="{F9ED8489-E5AF-9E16-8434-57B35D5957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01233" y="3303373"/>
            <a:ext cx="2537254" cy="2743200"/>
          </a:xfrm>
          <a:prstGeom prst="rect">
            <a:avLst/>
          </a:prstGeom>
        </p:spPr>
      </p:pic>
    </p:spTree>
    <p:extLst>
      <p:ext uri="{BB962C8B-B14F-4D97-AF65-F5344CB8AC3E}">
        <p14:creationId xmlns:p14="http://schemas.microsoft.com/office/powerpoint/2010/main" val="4263013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D15A03-8AC2-CE41-BAEC-39B31581EAAC}"/>
              </a:ext>
            </a:extLst>
          </p:cNvPr>
          <p:cNvSpPr>
            <a:spLocks noGrp="1"/>
          </p:cNvSpPr>
          <p:nvPr>
            <p:ph type="body" sz="quarter" idx="16"/>
          </p:nvPr>
        </p:nvSpPr>
        <p:spPr>
          <a:xfrm>
            <a:off x="442524" y="1612332"/>
            <a:ext cx="11102510" cy="4038015"/>
          </a:xfrm>
        </p:spPr>
        <p:txBody>
          <a:bodyPr/>
          <a:lstStyle/>
          <a:p>
            <a:pPr marL="342900" indent="-342900" algn="just">
              <a:lnSpc>
                <a:spcPct val="150000"/>
              </a:lnSpc>
              <a:buFont typeface="+mj-lt"/>
              <a:buAutoNum type="arabicPeriod"/>
            </a:pPr>
            <a:r>
              <a:rPr lang="en-IE" dirty="0">
                <a:solidFill>
                  <a:schemeClr val="bg2">
                    <a:lumMod val="25000"/>
                  </a:schemeClr>
                </a:solidFill>
              </a:rPr>
              <a:t>Open up </a:t>
            </a:r>
            <a:r>
              <a:rPr lang="en-IE" dirty="0" err="1">
                <a:solidFill>
                  <a:schemeClr val="bg2">
                    <a:lumMod val="25000"/>
                  </a:schemeClr>
                </a:solidFill>
              </a:rPr>
              <a:t>GMail</a:t>
            </a:r>
            <a:endParaRPr lang="hr-BA" sz="2400" dirty="0">
              <a:solidFill>
                <a:schemeClr val="bg2">
                  <a:lumMod val="25000"/>
                </a:schemeClr>
              </a:solidFill>
            </a:endParaRPr>
          </a:p>
          <a:p>
            <a:pPr marL="342900" indent="-342900" algn="just">
              <a:lnSpc>
                <a:spcPct val="150000"/>
              </a:lnSpc>
              <a:buFont typeface="+mj-lt"/>
              <a:buAutoNum type="arabicPeriod"/>
            </a:pPr>
            <a:r>
              <a:rPr lang="en-GB" b="0" i="0" dirty="0">
                <a:solidFill>
                  <a:schemeClr val="tx1"/>
                </a:solidFill>
                <a:effectLst/>
              </a:rPr>
              <a:t>Go to the left side of your inbox and click ‘More’ or scroll down to find ‘+ Create new label’.</a:t>
            </a:r>
            <a:endParaRPr lang="hr-BA" sz="2400" dirty="0">
              <a:solidFill>
                <a:schemeClr val="tx1"/>
              </a:solidFill>
            </a:endParaRPr>
          </a:p>
          <a:p>
            <a:pPr marL="342900" indent="-342900" algn="just">
              <a:lnSpc>
                <a:spcPct val="150000"/>
              </a:lnSpc>
              <a:buFont typeface="+mj-lt"/>
              <a:buAutoNum type="arabicPeriod"/>
            </a:pPr>
            <a:r>
              <a:rPr lang="en-IE" sz="2400" dirty="0">
                <a:solidFill>
                  <a:schemeClr val="bg2">
                    <a:lumMod val="25000"/>
                  </a:schemeClr>
                </a:solidFill>
              </a:rPr>
              <a:t>Type in name of the new folder in the box labelled ‘Please enter a new label name’ .</a:t>
            </a:r>
            <a:endParaRPr lang="hr-BA" sz="2400" dirty="0">
              <a:solidFill>
                <a:schemeClr val="bg2">
                  <a:lumMod val="25000"/>
                </a:schemeClr>
              </a:solidFill>
            </a:endParaRPr>
          </a:p>
          <a:p>
            <a:pPr marL="342900" indent="-342900" algn="just">
              <a:lnSpc>
                <a:spcPct val="150000"/>
              </a:lnSpc>
              <a:buFont typeface="+mj-lt"/>
              <a:buAutoNum type="arabicPeriod"/>
            </a:pPr>
            <a:r>
              <a:rPr lang="en-IE" dirty="0">
                <a:solidFill>
                  <a:schemeClr val="bg2">
                    <a:lumMod val="25000"/>
                  </a:schemeClr>
                </a:solidFill>
              </a:rPr>
              <a:t>If you wish to create the new folder under another folder then click the box ‘Nest label under’ and select the select the folder you wish to create this new folder under.</a:t>
            </a:r>
          </a:p>
          <a:p>
            <a:pPr marL="342900" indent="-342900" algn="just">
              <a:lnSpc>
                <a:spcPct val="150000"/>
              </a:lnSpc>
              <a:buFont typeface="+mj-lt"/>
              <a:buAutoNum type="arabicPeriod"/>
            </a:pPr>
            <a:r>
              <a:rPr lang="en-IE" dirty="0">
                <a:solidFill>
                  <a:schemeClr val="bg2">
                    <a:lumMod val="25000"/>
                  </a:schemeClr>
                </a:solidFill>
              </a:rPr>
              <a:t>You can now safe files in this folder that you wish to keep.</a:t>
            </a:r>
          </a:p>
          <a:p>
            <a:endParaRPr lang="en-GB" dirty="0"/>
          </a:p>
          <a:p>
            <a:endParaRPr lang="en-RU" dirty="0"/>
          </a:p>
        </p:txBody>
      </p:sp>
      <p:sp>
        <p:nvSpPr>
          <p:cNvPr id="3" name="Text Placeholder 2">
            <a:extLst>
              <a:ext uri="{FF2B5EF4-FFF2-40B4-BE49-F238E27FC236}">
                <a16:creationId xmlns:a16="http://schemas.microsoft.com/office/drawing/2014/main" id="{39801207-CCC5-E34A-8E29-11B598ED2F4E}"/>
              </a:ext>
            </a:extLst>
          </p:cNvPr>
          <p:cNvSpPr>
            <a:spLocks noGrp="1"/>
          </p:cNvSpPr>
          <p:nvPr>
            <p:ph type="body" sz="quarter" idx="18"/>
          </p:nvPr>
        </p:nvSpPr>
        <p:spPr>
          <a:xfrm>
            <a:off x="447065" y="500881"/>
            <a:ext cx="11097969" cy="728734"/>
          </a:xfrm>
        </p:spPr>
        <p:txBody>
          <a:bodyPr>
            <a:normAutofit/>
          </a:bodyPr>
          <a:lstStyle/>
          <a:p>
            <a:r>
              <a:rPr lang="en-IE" dirty="0"/>
              <a:t>Activity - Creating Email folders</a:t>
            </a:r>
            <a:endParaRPr lang="en-RU" dirty="0"/>
          </a:p>
        </p:txBody>
      </p:sp>
    </p:spTree>
    <p:extLst>
      <p:ext uri="{BB962C8B-B14F-4D97-AF65-F5344CB8AC3E}">
        <p14:creationId xmlns:p14="http://schemas.microsoft.com/office/powerpoint/2010/main" val="734253458"/>
      </p:ext>
    </p:extLst>
  </p:cSld>
  <p:clrMapOvr>
    <a:masterClrMapping/>
  </p:clrMapOvr>
</p:sld>
</file>

<file path=ppt/theme/theme1.xml><?xml version="1.0" encoding="utf-8"?>
<a:theme xmlns:a="http://schemas.openxmlformats.org/drawingml/2006/main" name="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E5D6652-50A6-4F01-B2F1-45B8F987AC0B}">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5936</Words>
  <Application>Microsoft Office PowerPoint</Application>
  <PresentationFormat>Widescreen</PresentationFormat>
  <Paragraphs>350</Paragraphs>
  <Slides>63</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63</vt:i4>
      </vt:variant>
    </vt:vector>
  </HeadingPairs>
  <TitlesOfParts>
    <vt:vector size="74" baseType="lpstr">
      <vt:lpstr>Arial</vt:lpstr>
      <vt:lpstr>Avenir Book</vt:lpstr>
      <vt:lpstr>Calibri</vt:lpstr>
      <vt:lpstr>Calibri Light</vt:lpstr>
      <vt:lpstr>Open Sans</vt:lpstr>
      <vt:lpstr>proxima-n-w01-reg</vt:lpstr>
      <vt:lpstr>Quattrocento Sans</vt:lpstr>
      <vt:lpstr>Source Sans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Yasmin Akhtar</cp:lastModifiedBy>
  <cp:revision>205</cp:revision>
  <dcterms:created xsi:type="dcterms:W3CDTF">2019-11-20T14:08:21Z</dcterms:created>
  <dcterms:modified xsi:type="dcterms:W3CDTF">2022-12-22T12:10:43Z</dcterms:modified>
</cp:coreProperties>
</file>