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75" r:id="rId2"/>
    <p:sldId id="353" r:id="rId3"/>
    <p:sldId id="682" r:id="rId4"/>
    <p:sldId id="809" r:id="rId5"/>
    <p:sldId id="731" r:id="rId6"/>
    <p:sldId id="732" r:id="rId7"/>
    <p:sldId id="716" r:id="rId8"/>
    <p:sldId id="734" r:id="rId9"/>
    <p:sldId id="730" r:id="rId10"/>
    <p:sldId id="811" r:id="rId11"/>
    <p:sldId id="814" r:id="rId12"/>
    <p:sldId id="815" r:id="rId13"/>
    <p:sldId id="816" r:id="rId14"/>
    <p:sldId id="325" r:id="rId15"/>
    <p:sldId id="725" r:id="rId16"/>
    <p:sldId id="810" r:id="rId17"/>
    <p:sldId id="322" r:id="rId18"/>
    <p:sldId id="344" r:id="rId19"/>
    <p:sldId id="345" r:id="rId20"/>
    <p:sldId id="324" r:id="rId21"/>
    <p:sldId id="343" r:id="rId22"/>
    <p:sldId id="346" r:id="rId23"/>
    <p:sldId id="323" r:id="rId24"/>
    <p:sldId id="330" r:id="rId25"/>
    <p:sldId id="327" r:id="rId26"/>
    <p:sldId id="720" r:id="rId27"/>
    <p:sldId id="718" r:id="rId28"/>
    <p:sldId id="721" r:id="rId29"/>
    <p:sldId id="717" r:id="rId30"/>
    <p:sldId id="812" r:id="rId31"/>
    <p:sldId id="726" r:id="rId32"/>
    <p:sldId id="751" r:id="rId33"/>
    <p:sldId id="752" r:id="rId34"/>
    <p:sldId id="783" r:id="rId35"/>
    <p:sldId id="784" r:id="rId36"/>
    <p:sldId id="785" r:id="rId37"/>
    <p:sldId id="777" r:id="rId38"/>
    <p:sldId id="786" r:id="rId39"/>
    <p:sldId id="787" r:id="rId40"/>
    <p:sldId id="788" r:id="rId41"/>
    <p:sldId id="789" r:id="rId42"/>
    <p:sldId id="790" r:id="rId43"/>
    <p:sldId id="791" r:id="rId44"/>
    <p:sldId id="792" r:id="rId45"/>
    <p:sldId id="796" r:id="rId46"/>
    <p:sldId id="795" r:id="rId47"/>
    <p:sldId id="793" r:id="rId48"/>
    <p:sldId id="813" r:id="rId49"/>
    <p:sldId id="817" r:id="rId50"/>
    <p:sldId id="818" r:id="rId51"/>
    <p:sldId id="727" r:id="rId52"/>
    <p:sldId id="797" r:id="rId53"/>
    <p:sldId id="729" r:id="rId54"/>
    <p:sldId id="798" r:id="rId55"/>
    <p:sldId id="799" r:id="rId56"/>
    <p:sldId id="800" r:id="rId57"/>
    <p:sldId id="801" r:id="rId58"/>
    <p:sldId id="802" r:id="rId59"/>
    <p:sldId id="803" r:id="rId60"/>
    <p:sldId id="804" r:id="rId61"/>
    <p:sldId id="805" r:id="rId62"/>
    <p:sldId id="806" r:id="rId63"/>
    <p:sldId id="807" r:id="rId64"/>
    <p:sldId id="80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169"/>
    <a:srgbClr val="0675AD"/>
    <a:srgbClr val="8D5B98"/>
    <a:srgbClr val="F35383"/>
    <a:srgbClr val="404040"/>
    <a:srgbClr val="2BBCAD"/>
    <a:srgbClr val="E7F3F9"/>
    <a:srgbClr val="7AB5E1"/>
    <a:srgbClr val="F8B601"/>
    <a:srgbClr val="F6B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4"/>
    <p:restoredTop sz="93557" autoAdjust="0"/>
  </p:normalViewPr>
  <p:slideViewPr>
    <p:cSldViewPr snapToGrid="0" snapToObjects="1">
      <p:cViewPr varScale="1">
        <p:scale>
          <a:sx n="63" d="100"/>
          <a:sy n="63" d="100"/>
        </p:scale>
        <p:origin x="632" y="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3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Teach Digital</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010856"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Teach Digital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722A7-1C39-FC47-A432-2622D9F013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12" name="Rectangle 11">
            <a:extLst>
              <a:ext uri="{FF2B5EF4-FFF2-40B4-BE49-F238E27FC236}">
                <a16:creationId xmlns:a16="http://schemas.microsoft.com/office/drawing/2014/main" id="{B66362D1-9BC6-4A43-A55E-EF4CF15CD31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02A44D93-0D27-9042-8159-A057051648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DC487E3-6074-0D4C-A74B-C31FF52A9FB5}"/>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0F47B9-CF40-104D-B859-E5ADBFCC8392}"/>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9" name="Picture Placeholder 2">
            <a:extLst>
              <a:ext uri="{FF2B5EF4-FFF2-40B4-BE49-F238E27FC236}">
                <a16:creationId xmlns:a16="http://schemas.microsoft.com/office/drawing/2014/main" id="{8CBECFD7-6A1A-E94D-99C1-A40B89BF84E7}"/>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5B40126E-A39E-AA4E-8BA6-822A959A8E42}"/>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5703266C-6EF7-554B-B3AF-CB53EABB957F}"/>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C7C98D3C-5D14-0644-9D61-3D928919F272}"/>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9989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00E06-BB24-D446-BDB7-9877E43B8F90}"/>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7A171C3C-3123-D043-8935-8A5F41157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5B02EDA3-E147-CC4C-953A-1F76B5E34F9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E4421A-BF50-A045-B702-F5275BA889E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F71D76A7-02EA-3A4E-B3A2-4BC162A1D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7" name="Picture Placeholder 2">
            <a:extLst>
              <a:ext uri="{FF2B5EF4-FFF2-40B4-BE49-F238E27FC236}">
                <a16:creationId xmlns:a16="http://schemas.microsoft.com/office/drawing/2014/main" id="{D3837191-2305-4545-8A7D-51611BEDD958}"/>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064A771-7213-3C40-829C-171D54EA401D}"/>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97607DEF-B7D1-E444-91B0-E2C90C327490}"/>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B971CD8E-79E8-E74C-A829-1BAF50499B5A}"/>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403461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73220A-3550-FD4D-94C5-803CC658900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F6A7C662-CBC3-794F-95C8-EC9186ABD9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4BC335C-1692-C24F-A409-A469A1AA8B00}"/>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73BD9B-8871-D249-9E18-4E3B9CE2DF9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ACFB8328-D730-C342-920A-585A5D964F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8" name="Text Placeholder 23">
            <a:extLst>
              <a:ext uri="{FF2B5EF4-FFF2-40B4-BE49-F238E27FC236}">
                <a16:creationId xmlns:a16="http://schemas.microsoft.com/office/drawing/2014/main" id="{74795602-565A-C34E-B570-10AFC727C56A}"/>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Picture Placeholder 2">
            <a:extLst>
              <a:ext uri="{FF2B5EF4-FFF2-40B4-BE49-F238E27FC236}">
                <a16:creationId xmlns:a16="http://schemas.microsoft.com/office/drawing/2014/main" id="{4DB1E918-52B8-C849-8B5C-8F9112A8E10D}"/>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5">
            <a:extLst>
              <a:ext uri="{FF2B5EF4-FFF2-40B4-BE49-F238E27FC236}">
                <a16:creationId xmlns:a16="http://schemas.microsoft.com/office/drawing/2014/main" id="{2DDEAD3F-B1A9-A840-9B5E-D12893E8498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F0837F0F-E238-624F-AC6A-3558BE4D0899}"/>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9189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3" name="Picture 2">
            <a:extLst>
              <a:ext uri="{FF2B5EF4-FFF2-40B4-BE49-F238E27FC236}">
                <a16:creationId xmlns:a16="http://schemas.microsoft.com/office/drawing/2014/main" id="{98656A3C-6134-654C-A191-012BD1E2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49109257-17FB-F14B-909D-1E00C235A684}"/>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BE0F57F-6783-BA48-82E0-591F6E3B09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4702883-DA73-7240-95D7-1FF75AC62E6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2049B3-136D-764C-9BCD-4FF4201D720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2">
            <a:extLst>
              <a:ext uri="{FF2B5EF4-FFF2-40B4-BE49-F238E27FC236}">
                <a16:creationId xmlns:a16="http://schemas.microsoft.com/office/drawing/2014/main" id="{A6DB122B-F156-F14C-AA68-E8EC2B3474DE}"/>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D6630FFF-7AAE-FB44-8905-6A809A4030FA}"/>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189064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2E8290-5B0C-2E48-B190-526416823B97}"/>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4" name="Picture 13">
            <a:extLst>
              <a:ext uri="{FF2B5EF4-FFF2-40B4-BE49-F238E27FC236}">
                <a16:creationId xmlns:a16="http://schemas.microsoft.com/office/drawing/2014/main" id="{1EDD457B-C0D0-E24E-8AD2-ADEAC9933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71C524F2-611C-E84A-A1CA-DE982187234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26AC7D4F-A7BC-9043-AA54-BC9367F0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822D7F6A-76D5-614E-B084-713B6FC8CF5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A4A021-9130-BD4C-8343-74592FD738F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Picture Placeholder 2">
            <a:extLst>
              <a:ext uri="{FF2B5EF4-FFF2-40B4-BE49-F238E27FC236}">
                <a16:creationId xmlns:a16="http://schemas.microsoft.com/office/drawing/2014/main" id="{60F74401-A7B9-C742-98C2-76F8087999CA}"/>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3" name="Text Placeholder 23">
            <a:extLst>
              <a:ext uri="{FF2B5EF4-FFF2-40B4-BE49-F238E27FC236}">
                <a16:creationId xmlns:a16="http://schemas.microsoft.com/office/drawing/2014/main" id="{DF71B142-5F17-FC44-9F56-FD565305E633}"/>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8821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4256EE-1B43-EC48-BD98-89B156361636}"/>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3" name="Picture 12">
            <a:extLst>
              <a:ext uri="{FF2B5EF4-FFF2-40B4-BE49-F238E27FC236}">
                <a16:creationId xmlns:a16="http://schemas.microsoft.com/office/drawing/2014/main" id="{8C22E070-D2CE-5041-87A2-8A203DA0E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FBB6D345-DBD3-B64F-B8AE-DFA5C47F99EB}"/>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4E86738-5BE0-8848-9F64-68AF73D23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8969E69-C484-9743-AD7B-308CBF152A5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6318F6-1B24-8E41-A52A-1D7C0AF7ACB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2" name="Picture Placeholder 2">
            <a:extLst>
              <a:ext uri="{FF2B5EF4-FFF2-40B4-BE49-F238E27FC236}">
                <a16:creationId xmlns:a16="http://schemas.microsoft.com/office/drawing/2014/main" id="{84C7C39E-1C29-3441-A0E8-241DF76273F2}"/>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F290070-81DB-BA43-9D70-1B91919F32BF}"/>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32251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17410-EDF9-3A4A-9D7F-B614F6D482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7" name="Rectangle 26">
            <a:extLst>
              <a:ext uri="{FF2B5EF4-FFF2-40B4-BE49-F238E27FC236}">
                <a16:creationId xmlns:a16="http://schemas.microsoft.com/office/drawing/2014/main" id="{6CD8EA75-CA34-6A4F-A3BC-AA7CBC6BD8D1}"/>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1" name="Rectangle 10">
            <a:extLst>
              <a:ext uri="{FF2B5EF4-FFF2-40B4-BE49-F238E27FC236}">
                <a16:creationId xmlns:a16="http://schemas.microsoft.com/office/drawing/2014/main" id="{90A4AF43-A94D-5D4B-AB74-5D2BB300297A}"/>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2" name="Picture 11">
            <a:extLst>
              <a:ext uri="{FF2B5EF4-FFF2-40B4-BE49-F238E27FC236}">
                <a16:creationId xmlns:a16="http://schemas.microsoft.com/office/drawing/2014/main" id="{4D54F347-7888-9A4A-91F4-F411D12EA9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ABED707A-40A9-3148-86C3-0373DF40C34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38C4A9-07F5-CB43-A760-9064E4CAF56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3" name="Text Placeholder 23">
            <a:extLst>
              <a:ext uri="{FF2B5EF4-FFF2-40B4-BE49-F238E27FC236}">
                <a16:creationId xmlns:a16="http://schemas.microsoft.com/office/drawing/2014/main" id="{8D4F9F0C-89D5-7E4D-B38B-CAB98B64DEF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a:extLst>
              <a:ext uri="{FF2B5EF4-FFF2-40B4-BE49-F238E27FC236}">
                <a16:creationId xmlns:a16="http://schemas.microsoft.com/office/drawing/2014/main" id="{47A2C8AF-628A-2348-855D-3AE0B7205C24}"/>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5" name="Text Placeholder 23">
            <a:extLst>
              <a:ext uri="{FF2B5EF4-FFF2-40B4-BE49-F238E27FC236}">
                <a16:creationId xmlns:a16="http://schemas.microsoft.com/office/drawing/2014/main" id="{F3D2B0FC-1B22-6D44-A024-C09860EE666B}"/>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Text Placeholder 25">
            <a:extLst>
              <a:ext uri="{FF2B5EF4-FFF2-40B4-BE49-F238E27FC236}">
                <a16:creationId xmlns:a16="http://schemas.microsoft.com/office/drawing/2014/main" id="{54DD936C-F814-8144-8DF1-5B74DC96DF1B}"/>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7" name="Text Placeholder 23">
            <a:extLst>
              <a:ext uri="{FF2B5EF4-FFF2-40B4-BE49-F238E27FC236}">
                <a16:creationId xmlns:a16="http://schemas.microsoft.com/office/drawing/2014/main" id="{C4B9319D-6C8C-0147-8CAC-3A52DE310CDB}"/>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43454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DDC49D-173C-7C41-A7D8-49B6AD37AC5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38C3E6E9-9520-E449-97C3-018099DCA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242D04DB-0DD8-D04B-A7A1-E9CFEB96436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9E146-C551-CA4C-A359-EDCA8350075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5F99FA72-C0AE-EA43-AB1F-46B9878B3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1592C7B2-D692-5D4F-9B9B-D4646E51A1E2}"/>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6" name="Text Placeholder 23">
            <a:extLst>
              <a:ext uri="{FF2B5EF4-FFF2-40B4-BE49-F238E27FC236}">
                <a16:creationId xmlns:a16="http://schemas.microsoft.com/office/drawing/2014/main" id="{1C3DCBE2-C19F-CB42-BBC6-392F00243FD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6F31E50C-9BC5-EA47-8A02-12D8E750D7B6}"/>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3F627DAD-2378-8641-BA54-0A532B723F96}"/>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5">
            <a:extLst>
              <a:ext uri="{FF2B5EF4-FFF2-40B4-BE49-F238E27FC236}">
                <a16:creationId xmlns:a16="http://schemas.microsoft.com/office/drawing/2014/main" id="{A62659DF-D1B3-5544-88AA-7CE822EB4CAE}"/>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3">
            <a:extLst>
              <a:ext uri="{FF2B5EF4-FFF2-40B4-BE49-F238E27FC236}">
                <a16:creationId xmlns:a16="http://schemas.microsoft.com/office/drawing/2014/main" id="{C53D4E93-3AB3-F546-8C27-761B43EF27C5}"/>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3253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271CE3-C108-B346-B89F-D5E376B1D43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14D88905-FF2C-7445-B877-891AD78E3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AEA3A5DB-900B-D244-9636-32F7F32DCC8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FBAFCD-346C-724F-8637-2AF1B652BBE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350DCD9C-4FF3-CB43-8A1E-DB09A06571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7C57141E-5C33-5041-BC74-0D7DAE08BDA8}"/>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4" name="Text Placeholder 25">
            <a:extLst>
              <a:ext uri="{FF2B5EF4-FFF2-40B4-BE49-F238E27FC236}">
                <a16:creationId xmlns:a16="http://schemas.microsoft.com/office/drawing/2014/main" id="{867F17CC-BEE1-D349-B9FA-10B4C8E7942D}"/>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3">
            <a:extLst>
              <a:ext uri="{FF2B5EF4-FFF2-40B4-BE49-F238E27FC236}">
                <a16:creationId xmlns:a16="http://schemas.microsoft.com/office/drawing/2014/main" id="{04F14022-B116-0941-883F-17EF84AB1A5E}"/>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B3293A82-8B38-F644-907E-F602CC0FD908}"/>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BDDF8DE1-F791-AE4B-B035-728B6E2FE48E}"/>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8FBE295B-C991-184C-8376-09983C4A173D}"/>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30043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550F17-CAB0-FA4C-BEA4-978DCFA9688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0" name="Picture 9">
            <a:extLst>
              <a:ext uri="{FF2B5EF4-FFF2-40B4-BE49-F238E27FC236}">
                <a16:creationId xmlns:a16="http://schemas.microsoft.com/office/drawing/2014/main" id="{BBBF37F2-6EFA-A34C-AC25-6EC9E07F4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0CD03717-FE35-7F4B-9C71-F9F6D389DE1E}"/>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7014B4-DCCE-E140-A4B6-7F58DFBAED7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8" name="Text Placeholder 23">
            <a:extLst>
              <a:ext uri="{FF2B5EF4-FFF2-40B4-BE49-F238E27FC236}">
                <a16:creationId xmlns:a16="http://schemas.microsoft.com/office/drawing/2014/main" id="{3CED6840-CC93-A54A-B914-0BD66E5D7418}"/>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F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Teach Digital</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807F8D-88D4-7E49-B490-4FB946EF64EC}"/>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017050-F2FA-CE45-B004-73CF13497B5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01C255B7-971E-9345-9E79-4645B8ED07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2033975D-9864-834C-BBA3-D649429F8864}"/>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4F560C-B007-9440-A3BF-2646C11CDFD4}"/>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52674A0C-D6B5-AB4C-8491-7188D48BF5C6}"/>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5CAAAF-9203-344C-A81B-62D974EF1D53}"/>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71D9DF-1F77-5241-8F15-ADFC835A8E73}"/>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DA631EB9-87FE-3C4D-88F8-2BD6FDD4F7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13B96A47-9A9C-314B-9ECF-1CBB1B5F1E1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3781A-0B12-8A43-B311-F278A3A0734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BFC85CD8-3289-9A4A-A9E7-1366A69D2FF1}"/>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3530547" y="2061842"/>
            <a:ext cx="8139132"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384839"/>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3530547" y="2061842"/>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098619" y="1851684"/>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1396563" y="1983442"/>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1573306" y="221468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3543994" y="3460336"/>
            <a:ext cx="8139132"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3543994" y="3460336"/>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12066" y="3250178"/>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1410010" y="3381936"/>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1586753" y="3613174"/>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3557441" y="4872277"/>
            <a:ext cx="8139132"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3557441" y="4872277"/>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25513" y="4662119"/>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1423457" y="4793877"/>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1600200" y="502511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152916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bullet poi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DD84E-8EE2-C12E-60FC-21C6D935CFCF}"/>
              </a:ext>
            </a:extLst>
          </p:cNvPr>
          <p:cNvSpPr/>
          <p:nvPr userDrawn="1"/>
        </p:nvSpPr>
        <p:spPr>
          <a:xfrm>
            <a:off x="0" y="1"/>
            <a:ext cx="6028091" cy="6406916"/>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8265310" y="5129250"/>
            <a:ext cx="3404367" cy="950300"/>
          </a:xfrm>
          <a:prstGeom prst="rect">
            <a:avLst/>
          </a:prstGeom>
          <a:solidFill>
            <a:srgbClr val="7AB5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7882A9-44AD-E337-3645-CF022F98696C}"/>
              </a:ext>
            </a:extLst>
          </p:cNvPr>
          <p:cNvSpPr/>
          <p:nvPr userDrawn="1"/>
        </p:nvSpPr>
        <p:spPr>
          <a:xfrm>
            <a:off x="8265311" y="3759876"/>
            <a:ext cx="3404367"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FB76C00-9DB4-3765-0B71-F97B2B604D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79788" y="4868060"/>
            <a:ext cx="933450" cy="1004414"/>
          </a:xfrm>
          <a:prstGeom prst="rect">
            <a:avLst/>
          </a:prstGeom>
        </p:spPr>
      </p:pic>
      <p:sp>
        <p:nvSpPr>
          <p:cNvPr id="17" name="Rectangle 16"/>
          <p:cNvSpPr/>
          <p:nvPr userDrawn="1"/>
        </p:nvSpPr>
        <p:spPr>
          <a:xfrm>
            <a:off x="8278760" y="1161750"/>
            <a:ext cx="3390918"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3"/>
            <a:ext cx="5789781" cy="848718"/>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8278759" y="1235315"/>
            <a:ext cx="254357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5" y="854347"/>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6389247" y="1025863"/>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6552543" y="122684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8272036" y="2420228"/>
            <a:ext cx="3404366"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8272036" y="2429791"/>
            <a:ext cx="2557017"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4" y="2160929"/>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6389247" y="2394101"/>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6565990" y="262533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8265310" y="3818342"/>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240450" y="3495596"/>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6411114" y="5050463"/>
            <a:ext cx="1169894" cy="1169894"/>
          </a:xfrm>
          <a:prstGeom prst="ellipse">
            <a:avLst/>
          </a:prstGeom>
          <a:solidFill>
            <a:srgbClr val="7A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6552542" y="523874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3" name="Text Placeholder 25">
            <a:extLst>
              <a:ext uri="{FF2B5EF4-FFF2-40B4-BE49-F238E27FC236}">
                <a16:creationId xmlns:a16="http://schemas.microsoft.com/office/drawing/2014/main" id="{B605F751-26EC-7704-06DD-36995F69DC8F}"/>
              </a:ext>
            </a:extLst>
          </p:cNvPr>
          <p:cNvSpPr>
            <a:spLocks noGrp="1"/>
          </p:cNvSpPr>
          <p:nvPr>
            <p:ph type="body" sz="quarter" idx="21" hasCustomPrompt="1"/>
          </p:nvPr>
        </p:nvSpPr>
        <p:spPr>
          <a:xfrm>
            <a:off x="8280330" y="5221100"/>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5" name="Oval 24">
            <a:extLst>
              <a:ext uri="{FF2B5EF4-FFF2-40B4-BE49-F238E27FC236}">
                <a16:creationId xmlns:a16="http://schemas.microsoft.com/office/drawing/2014/main" id="{38EA0F53-E002-A440-FABC-A543D25ED5C2}"/>
              </a:ext>
            </a:extLst>
          </p:cNvPr>
          <p:cNvSpPr/>
          <p:nvPr userDrawn="1"/>
        </p:nvSpPr>
        <p:spPr>
          <a:xfrm>
            <a:off x="6411114" y="3650079"/>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Text Placeholder 25">
            <a:extLst>
              <a:ext uri="{FF2B5EF4-FFF2-40B4-BE49-F238E27FC236}">
                <a16:creationId xmlns:a16="http://schemas.microsoft.com/office/drawing/2014/main" id="{3C90A4D2-5610-D4BD-8C41-FEB7F8A0F1F7}"/>
              </a:ext>
            </a:extLst>
          </p:cNvPr>
          <p:cNvSpPr>
            <a:spLocks noGrp="1"/>
          </p:cNvSpPr>
          <p:nvPr>
            <p:ph type="body" sz="quarter" idx="22" hasCustomPrompt="1"/>
          </p:nvPr>
        </p:nvSpPr>
        <p:spPr>
          <a:xfrm>
            <a:off x="6608007" y="381314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3980829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0" name="Rectangle 9">
            <a:extLst>
              <a:ext uri="{FF2B5EF4-FFF2-40B4-BE49-F238E27FC236}">
                <a16:creationId xmlns:a16="http://schemas.microsoft.com/office/drawing/2014/main" id="{F788E446-E118-774D-AB19-C44130379EC7}"/>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285A7D5-15B9-A345-A206-EA0575CEC6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AF4A7412-FA68-E246-AFC6-9FDC6D3AC4B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09FB67-04A3-F947-9F1F-295D6EA6095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3" name="Picture 2">
            <a:extLst>
              <a:ext uri="{FF2B5EF4-FFF2-40B4-BE49-F238E27FC236}">
                <a16:creationId xmlns:a16="http://schemas.microsoft.com/office/drawing/2014/main" id="{3F18ABFE-2C34-3F42-B56E-DB633831C8E9}"/>
              </a:ext>
            </a:extLst>
          </p:cNvPr>
          <p:cNvPicPr>
            <a:picLocks noChangeAspect="1"/>
          </p:cNvPicPr>
          <p:nvPr userDrawn="1"/>
        </p:nvPicPr>
        <p:blipFill>
          <a:blip r:embed="rId4"/>
          <a:stretch>
            <a:fillRect/>
          </a:stretch>
        </p:blipFill>
        <p:spPr>
          <a:xfrm>
            <a:off x="9487647" y="2266200"/>
            <a:ext cx="2719554" cy="2325600"/>
          </a:xfrm>
          <a:prstGeom prst="rect">
            <a:avLst/>
          </a:prstGeom>
        </p:spPr>
      </p:pic>
      <p:sp>
        <p:nvSpPr>
          <p:cNvPr id="17" name="Text Placeholder 23">
            <a:extLst>
              <a:ext uri="{FF2B5EF4-FFF2-40B4-BE49-F238E27FC236}">
                <a16:creationId xmlns:a16="http://schemas.microsoft.com/office/drawing/2014/main" id="{E80FF3BA-1540-F841-8174-8B00F6499291}"/>
              </a:ext>
            </a:extLst>
          </p:cNvPr>
          <p:cNvSpPr>
            <a:spLocks noGrp="1"/>
          </p:cNvSpPr>
          <p:nvPr>
            <p:ph type="body" sz="quarter" idx="13" hasCustomPrompt="1"/>
          </p:nvPr>
        </p:nvSpPr>
        <p:spPr>
          <a:xfrm>
            <a:off x="447066" y="309492"/>
            <a:ext cx="11222614" cy="1057553"/>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6430300" y="740153"/>
            <a:ext cx="57617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072285" y="1223694"/>
            <a:ext cx="4119716"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84586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rot="5400000">
            <a:off x="6169800" y="2883714"/>
            <a:ext cx="7394997" cy="4176728"/>
          </a:xfrm>
          <a:prstGeom prst="rect">
            <a:avLst/>
          </a:prstGeom>
        </p:spPr>
      </p:pic>
      <p:sp>
        <p:nvSpPr>
          <p:cNvPr id="10" name="Rectangle 9">
            <a:extLst>
              <a:ext uri="{FF2B5EF4-FFF2-40B4-BE49-F238E27FC236}">
                <a16:creationId xmlns:a16="http://schemas.microsoft.com/office/drawing/2014/main" id="{04CAB93D-F2F9-6A4E-B93B-AA4D39B82EC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9779D811-CADC-284B-BA68-F58DA79E9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EE6ED192-1BF0-D241-85AE-1AD3E6549CA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7FE09-AF5D-A342-B421-92940B34371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A97484F3-F520-C047-831B-70CB74C12F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5761703"/>
            <a:ext cx="1528948" cy="1096296"/>
          </a:xfrm>
          <a:prstGeom prst="rect">
            <a:avLst/>
          </a:prstGeom>
        </p:spPr>
      </p:pic>
      <p:sp>
        <p:nvSpPr>
          <p:cNvPr id="16" name="Text Placeholder 23">
            <a:extLst>
              <a:ext uri="{FF2B5EF4-FFF2-40B4-BE49-F238E27FC236}">
                <a16:creationId xmlns:a16="http://schemas.microsoft.com/office/drawing/2014/main" id="{08AB1C73-2554-CE44-B3F5-0E39261EDA7B}"/>
              </a:ext>
            </a:extLst>
          </p:cNvPr>
          <p:cNvSpPr>
            <a:spLocks noGrp="1"/>
          </p:cNvSpPr>
          <p:nvPr>
            <p:ph type="body" sz="quarter" idx="19" hasCustomPrompt="1"/>
          </p:nvPr>
        </p:nvSpPr>
        <p:spPr>
          <a:xfrm>
            <a:off x="447066" y="309492"/>
            <a:ext cx="11222614" cy="965087"/>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3BDC11-316A-2942-A68D-84819EE5171B}"/>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6221353" y="1155882"/>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6221353" y="1701813"/>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6221353" y="2268752"/>
            <a:ext cx="2812464" cy="323455"/>
          </a:xfrm>
        </p:spPr>
        <p:txBody>
          <a:bodyPr anchor="t">
            <a:normAutofit/>
          </a:bodyPr>
          <a:lstStyle>
            <a:lvl1pPr marL="0" indent="0">
              <a:buNone/>
              <a:defRPr sz="1600">
                <a:solidFill>
                  <a:srgbClr val="0675AD"/>
                </a:solidFill>
              </a:defRPr>
            </a:lvl1pPr>
          </a:lstStyle>
          <a:p>
            <a:pPr lvl="0"/>
            <a:r>
              <a:rPr lang="en-US" dirty="0"/>
              <a:t>Text 1</a:t>
            </a:r>
          </a:p>
        </p:txBody>
      </p:sp>
      <p:pic>
        <p:nvPicPr>
          <p:cNvPr id="10" name="Picture 9">
            <a:extLst>
              <a:ext uri="{FF2B5EF4-FFF2-40B4-BE49-F238E27FC236}">
                <a16:creationId xmlns:a16="http://schemas.microsoft.com/office/drawing/2014/main" id="{F353FDFF-8009-F547-9313-A94F138AB5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12" name="Picture 11">
            <a:extLst>
              <a:ext uri="{FF2B5EF4-FFF2-40B4-BE49-F238E27FC236}">
                <a16:creationId xmlns:a16="http://schemas.microsoft.com/office/drawing/2014/main" id="{C5271788-4CA4-464C-9D7B-65B32F0F3EFF}"/>
              </a:ext>
            </a:extLst>
          </p:cNvPr>
          <p:cNvPicPr>
            <a:picLocks noChangeAspect="1"/>
          </p:cNvPicPr>
          <p:nvPr userDrawn="1"/>
        </p:nvPicPr>
        <p:blipFill>
          <a:blip r:embed="rId3"/>
          <a:stretch>
            <a:fillRect/>
          </a:stretch>
        </p:blipFill>
        <p:spPr>
          <a:xfrm>
            <a:off x="9063505" y="5761161"/>
            <a:ext cx="1840921" cy="411785"/>
          </a:xfrm>
          <a:prstGeom prst="rect">
            <a:avLst/>
          </a:prstGeom>
        </p:spPr>
      </p:pic>
      <p:sp>
        <p:nvSpPr>
          <p:cNvPr id="13" name="Text Placeholder 23">
            <a:extLst>
              <a:ext uri="{FF2B5EF4-FFF2-40B4-BE49-F238E27FC236}">
                <a16:creationId xmlns:a16="http://schemas.microsoft.com/office/drawing/2014/main" id="{02748C14-CCCA-334E-B307-BB13D4F83C0B}"/>
              </a:ext>
            </a:extLst>
          </p:cNvPr>
          <p:cNvSpPr>
            <a:spLocks noGrp="1"/>
          </p:cNvSpPr>
          <p:nvPr>
            <p:ph type="body" sz="quarter" idx="18"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Thank You</a:t>
            </a:r>
          </a:p>
        </p:txBody>
      </p:sp>
      <p:sp>
        <p:nvSpPr>
          <p:cNvPr id="14" name="Text Placeholder 23">
            <a:extLst>
              <a:ext uri="{FF2B5EF4-FFF2-40B4-BE49-F238E27FC236}">
                <a16:creationId xmlns:a16="http://schemas.microsoft.com/office/drawing/2014/main" id="{B26830F4-09E1-E34D-8894-84D33E94EECE}"/>
              </a:ext>
            </a:extLst>
          </p:cNvPr>
          <p:cNvSpPr>
            <a:spLocks noGrp="1"/>
          </p:cNvSpPr>
          <p:nvPr>
            <p:ph type="body" sz="quarter" idx="19" hasCustomPrompt="1"/>
          </p:nvPr>
        </p:nvSpPr>
        <p:spPr>
          <a:xfrm>
            <a:off x="428263" y="5726857"/>
            <a:ext cx="4642930" cy="697353"/>
          </a:xfrm>
        </p:spPr>
        <p:txBody>
          <a:bodyPr>
            <a:normAutofit/>
          </a:bodyPr>
          <a:lstStyle>
            <a:lvl1pPr marL="0" indent="0" algn="l">
              <a:buNone/>
              <a:defRPr sz="3600" i="1">
                <a:solidFill>
                  <a:srgbClr val="0675AD"/>
                </a:solidFill>
                <a:latin typeface="+mn-lt"/>
              </a:defRPr>
            </a:lvl1pPr>
          </a:lstStyle>
          <a:p>
            <a:pPr lvl="0"/>
            <a:r>
              <a:rPr lang="en-US" dirty="0"/>
              <a:t>Any Questions?</a:t>
            </a:r>
          </a:p>
        </p:txBody>
      </p:sp>
      <p:pic>
        <p:nvPicPr>
          <p:cNvPr id="2" name="Picture 1">
            <a:extLst>
              <a:ext uri="{FF2B5EF4-FFF2-40B4-BE49-F238E27FC236}">
                <a16:creationId xmlns:a16="http://schemas.microsoft.com/office/drawing/2014/main" id="{6389045F-A720-BA40-8837-7037E6E87E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53894" y="5695577"/>
            <a:ext cx="188637" cy="47736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ig Laptop">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C3F552-799F-368A-EB57-59E4D62D25C1}"/>
              </a:ext>
            </a:extLst>
          </p:cNvPr>
          <p:cNvPicPr>
            <a:picLocks noChangeAspect="1"/>
          </p:cNvPicPr>
          <p:nvPr userDrawn="1"/>
        </p:nvPicPr>
        <p:blipFill>
          <a:blip r:embed="rId2"/>
          <a:stretch>
            <a:fillRect/>
          </a:stretch>
        </p:blipFill>
        <p:spPr>
          <a:xfrm rot="10800000">
            <a:off x="0" y="3981233"/>
            <a:ext cx="2719554" cy="2325600"/>
          </a:xfrm>
          <a:prstGeom prst="rect">
            <a:avLst/>
          </a:prstGeom>
        </p:spPr>
      </p:pic>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387" t="10823" r="49050" b="5574"/>
          <a:stretch/>
        </p:blipFill>
        <p:spPr>
          <a:xfrm>
            <a:off x="5427977" y="740153"/>
            <a:ext cx="6764023"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7372351" y="1223694"/>
            <a:ext cx="4819650"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384002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168596" y="307620"/>
            <a:ext cx="8939513" cy="50551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E401A6-8CBB-7347-AE68-CF40E8E271A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4" name="Picture 3">
            <a:extLst>
              <a:ext uri="{FF2B5EF4-FFF2-40B4-BE49-F238E27FC236}">
                <a16:creationId xmlns:a16="http://schemas.microsoft.com/office/drawing/2014/main" id="{442EA92D-015D-2942-B7A3-AB073D593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6" name="Straight Connector 5">
            <a:extLst>
              <a:ext uri="{FF2B5EF4-FFF2-40B4-BE49-F238E27FC236}">
                <a16:creationId xmlns:a16="http://schemas.microsoft.com/office/drawing/2014/main" id="{DD25099F-7AB0-4042-8921-59D5711CB42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5E91B6-3403-7E40-919D-CCD57C73FD4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DE1DBA07-AE71-4D42-8641-CB6451CD8773}"/>
              </a:ext>
            </a:extLst>
          </p:cNvPr>
          <p:cNvSpPr>
            <a:spLocks noGrp="1"/>
          </p:cNvSpPr>
          <p:nvPr>
            <p:ph type="body" sz="quarter" idx="16" hasCustomPrompt="1"/>
          </p:nvPr>
        </p:nvSpPr>
        <p:spPr>
          <a:xfrm>
            <a:off x="447065" y="2067342"/>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D5F533DB-D984-6540-A285-55FAE447A3A6}"/>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8D5B98"/>
                </a:solidFill>
                <a:latin typeface="+mn-lt"/>
              </a:defRPr>
            </a:lvl1pPr>
          </a:lstStyle>
          <a:p>
            <a:pPr lvl="0"/>
            <a:r>
              <a:rPr lang="en-US" dirty="0"/>
              <a:t>TITLE</a:t>
            </a:r>
          </a:p>
        </p:txBody>
      </p:sp>
      <p:pic>
        <p:nvPicPr>
          <p:cNvPr id="12" name="Picture 11">
            <a:extLst>
              <a:ext uri="{FF2B5EF4-FFF2-40B4-BE49-F238E27FC236}">
                <a16:creationId xmlns:a16="http://schemas.microsoft.com/office/drawing/2014/main" id="{291D2253-3D13-6D2D-6606-22642C087B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96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159A3D-32AD-A943-B9C2-32D47AD2612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59A89641-21ED-9F47-A130-650ABF071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C75F316-164B-DB4E-B698-15F45B2962F6}"/>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767266-3D72-094F-8416-5A6EC4C08C5F}"/>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8E4DB493-497A-8248-9FDE-F55F2F4D0DC8}"/>
              </a:ext>
            </a:extLst>
          </p:cNvPr>
          <p:cNvSpPr>
            <a:spLocks noGrp="1"/>
          </p:cNvSpPr>
          <p:nvPr>
            <p:ph type="body" sz="quarter" idx="16" hasCustomPrompt="1"/>
          </p:nvPr>
        </p:nvSpPr>
        <p:spPr>
          <a:xfrm>
            <a:off x="447065" y="1587992"/>
            <a:ext cx="11102510" cy="4517366"/>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CC257068-6BBA-4E4C-B610-5F2FD98BBECF}"/>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0675AD"/>
                </a:solidFill>
                <a:latin typeface="+mn-lt"/>
              </a:defRPr>
            </a:lvl1pPr>
          </a:lstStyle>
          <a:p>
            <a:pPr lvl="0"/>
            <a:r>
              <a:rPr lang="en-US" dirty="0"/>
              <a:t>TITLE</a:t>
            </a:r>
          </a:p>
        </p:txBody>
      </p:sp>
      <p:pic>
        <p:nvPicPr>
          <p:cNvPr id="15" name="Picture 14">
            <a:extLst>
              <a:ext uri="{FF2B5EF4-FFF2-40B4-BE49-F238E27FC236}">
                <a16:creationId xmlns:a16="http://schemas.microsoft.com/office/drawing/2014/main" id="{FE75D628-1F12-824E-D844-A4EBC965A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3099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447065" y="1445342"/>
            <a:ext cx="11102510" cy="4660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E7757506-312E-3B4F-B8E9-79DB3312C5D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3F0C59B-B99B-2D4F-A1EE-6991B907E5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41CA349-CF18-F347-84DC-CB04E29ECEE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D0A5F3-7F8C-5743-88BD-EEA50ECCC7A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AA00CE89-737E-CC4D-91F2-EE84C18ADB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
        <p:nvSpPr>
          <p:cNvPr id="9" name="Text Placeholder 23">
            <a:extLst>
              <a:ext uri="{FF2B5EF4-FFF2-40B4-BE49-F238E27FC236}">
                <a16:creationId xmlns:a16="http://schemas.microsoft.com/office/drawing/2014/main" id="{830227FD-D232-1F47-B9E7-1D674ACEDC52}"/>
              </a:ext>
            </a:extLst>
          </p:cNvPr>
          <p:cNvSpPr>
            <a:spLocks noGrp="1"/>
          </p:cNvSpPr>
          <p:nvPr>
            <p:ph type="body" sz="quarter" idx="18" hasCustomPrompt="1"/>
          </p:nvPr>
        </p:nvSpPr>
        <p:spPr>
          <a:xfrm>
            <a:off x="447065" y="309492"/>
            <a:ext cx="11097969" cy="71306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921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C07F5-DAE3-874F-A9F9-D6B1381CBCE5}"/>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Picture Placeholder 15">
            <a:extLst>
              <a:ext uri="{FF2B5EF4-FFF2-40B4-BE49-F238E27FC236}">
                <a16:creationId xmlns:a16="http://schemas.microsoft.com/office/drawing/2014/main" id="{F8B5B00A-F2BC-E64F-9A25-1B4B39FCB1E2}"/>
              </a:ext>
            </a:extLst>
          </p:cNvPr>
          <p:cNvSpPr>
            <a:spLocks noGrp="1"/>
          </p:cNvSpPr>
          <p:nvPr>
            <p:ph type="pic" sz="quarter" idx="17"/>
          </p:nvPr>
        </p:nvSpPr>
        <p:spPr>
          <a:xfrm>
            <a:off x="6420970" y="717755"/>
            <a:ext cx="5771030" cy="5196308"/>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4" name="Rectangle 13">
            <a:extLst>
              <a:ext uri="{FF2B5EF4-FFF2-40B4-BE49-F238E27FC236}">
                <a16:creationId xmlns:a16="http://schemas.microsoft.com/office/drawing/2014/main" id="{6A96AA36-A2F8-844C-B5E2-A9E204FC6662}"/>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7D70F97E-D317-914F-84EB-327CD19FA6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4FE5F3EE-4A5B-2C4E-8EC5-938A0C9749FA}"/>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9E74C-AD6D-4044-89EF-14AAD09FD4F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Text Placeholder 25">
            <a:extLst>
              <a:ext uri="{FF2B5EF4-FFF2-40B4-BE49-F238E27FC236}">
                <a16:creationId xmlns:a16="http://schemas.microsoft.com/office/drawing/2014/main" id="{79B275A0-5264-7043-8FE1-391CF5C5EFF1}"/>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16DEE8FA-F484-3E4E-A518-F7D1542AF214}"/>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6FFB81-661F-934A-8674-C69A828E7C9E}"/>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4" name="Rectangle 13">
            <a:extLst>
              <a:ext uri="{FF2B5EF4-FFF2-40B4-BE49-F238E27FC236}">
                <a16:creationId xmlns:a16="http://schemas.microsoft.com/office/drawing/2014/main" id="{7AD2B8EC-C4D4-AC46-9E08-AC7F87E6E6B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67588149-6299-234C-ABB1-D11A4879F0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0CF1D849-1BF8-2F45-80F0-390389FC6DC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95E4BEE-8D91-5A4C-8D40-41C78C8BB23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5D603DE8-405A-9D46-A2CD-2C7F351A06C1}"/>
              </a:ext>
            </a:extLst>
          </p:cNvPr>
          <p:cNvSpPr>
            <a:spLocks noGrp="1"/>
          </p:cNvSpPr>
          <p:nvPr>
            <p:ph type="pic" sz="quarter" idx="17"/>
          </p:nvPr>
        </p:nvSpPr>
        <p:spPr>
          <a:xfrm>
            <a:off x="6420970" y="875071"/>
            <a:ext cx="5771030" cy="5038992"/>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1" name="Text Placeholder 25">
            <a:extLst>
              <a:ext uri="{FF2B5EF4-FFF2-40B4-BE49-F238E27FC236}">
                <a16:creationId xmlns:a16="http://schemas.microsoft.com/office/drawing/2014/main" id="{9628AC4E-6B80-5C4D-99F7-8B05425911D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9865D4DE-78E1-5F46-A136-FE6DA40F564E}"/>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B5F084-F6BC-BC49-9A67-9ADE70E76C62}"/>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Rectangle 13">
            <a:extLst>
              <a:ext uri="{FF2B5EF4-FFF2-40B4-BE49-F238E27FC236}">
                <a16:creationId xmlns:a16="http://schemas.microsoft.com/office/drawing/2014/main" id="{8D619265-86C4-2045-A30C-3F031E0D468D}"/>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C2A5D363-054E-DF45-BA48-F7D3B8DB0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68FD11B5-ADC9-0F4C-891F-A04761C476A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8109F8-531E-8340-A751-4CE0EBD94BE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6BBE2729-66F1-1F4D-B7E2-FC063FEAD467}"/>
              </a:ext>
            </a:extLst>
          </p:cNvPr>
          <p:cNvSpPr>
            <a:spLocks noGrp="1"/>
          </p:cNvSpPr>
          <p:nvPr>
            <p:ph type="pic" sz="quarter" idx="17"/>
          </p:nvPr>
        </p:nvSpPr>
        <p:spPr>
          <a:xfrm>
            <a:off x="6420970" y="1258529"/>
            <a:ext cx="5771030" cy="4655534"/>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2" name="Text Placeholder 25">
            <a:extLst>
              <a:ext uri="{FF2B5EF4-FFF2-40B4-BE49-F238E27FC236}">
                <a16:creationId xmlns:a16="http://schemas.microsoft.com/office/drawing/2014/main" id="{14372943-F452-7B46-9C67-ED05F0AADCBB}"/>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0AA56B91-2DFB-2B44-B405-4FE5FB1DC7FA}"/>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010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6" r:id="rId3"/>
    <p:sldLayoutId id="2147483682" r:id="rId4"/>
    <p:sldLayoutId id="2147483685" r:id="rId5"/>
    <p:sldLayoutId id="2147483686" r:id="rId6"/>
    <p:sldLayoutId id="2147483673" r:id="rId7"/>
    <p:sldLayoutId id="2147483687" r:id="rId8"/>
    <p:sldLayoutId id="2147483688" r:id="rId9"/>
    <p:sldLayoutId id="2147483651" r:id="rId10"/>
    <p:sldLayoutId id="2147483683" r:id="rId11"/>
    <p:sldLayoutId id="2147483684" r:id="rId12"/>
    <p:sldLayoutId id="2147483674" r:id="rId13"/>
    <p:sldLayoutId id="2147483680" r:id="rId14"/>
    <p:sldLayoutId id="2147483681" r:id="rId15"/>
    <p:sldLayoutId id="2147483675" r:id="rId16"/>
    <p:sldLayoutId id="2147483678" r:id="rId17"/>
    <p:sldLayoutId id="2147483679" r:id="rId18"/>
    <p:sldLayoutId id="2147483653" r:id="rId19"/>
    <p:sldLayoutId id="2147483663" r:id="rId20"/>
    <p:sldLayoutId id="2147483664" r:id="rId21"/>
    <p:sldLayoutId id="2147483689" r:id="rId22"/>
    <p:sldLayoutId id="2147483690" r:id="rId23"/>
    <p:sldLayoutId id="2147483677" r:id="rId24"/>
    <p:sldLayoutId id="2147483670" r:id="rId25"/>
    <p:sldLayoutId id="2147483692" r:id="rId26"/>
    <p:sldLayoutId id="2147483676" r:id="rId27"/>
    <p:sldLayoutId id="2147483669" r:id="rId28"/>
    <p:sldLayoutId id="2147483693"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nswers.microsoft.com/en-us" TargetMode="External"/><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discussions.apple.com/welcome" TargetMode="Externa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hyperlink" Target="https://techfugees.com/fr/"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digitaltravellers.org/sheet/basic-troubleshooting-techniques/?download=pdf" TargetMode="External"/><Relationship Id="rId2" Type="http://schemas.openxmlformats.org/officeDocument/2006/relationships/hyperlink" Target="https://www.digitaltravellers.org/sheet/basic-troubleshooting-techniques/" TargetMode="Externa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digitaltravellers.org/sheet/what-to-do-if-your-computer-gets-a-virus/" TargetMode="External"/><Relationship Id="rId1" Type="http://schemas.openxmlformats.org/officeDocument/2006/relationships/slideLayout" Target="../slideLayouts/slideLayout9.xml"/><Relationship Id="rId5" Type="http://schemas.openxmlformats.org/officeDocument/2006/relationships/image" Target="../media/image33.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hyperlink" Target="https://learning.linkedin.com/" TargetMode="External"/><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udemy.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skillshare.com/"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haikudeck.com/10-tips-to-transform-your-presentations-business-presentation-IXPQ9thNi1" TargetMode="External"/><Relationship Id="rId2" Type="http://schemas.openxmlformats.org/officeDocument/2006/relationships/hyperlink" Target="https://www.haikudeck.com/" TargetMode="Externa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hyperlink" Target="https://visme.co/blog/how-to-create-presentation/" TargetMode="External"/><Relationship Id="rId2" Type="http://schemas.openxmlformats.org/officeDocument/2006/relationships/hyperlink" Target="https://www.visme.co/" TargetMode="Externa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hyperlink" Target="https://blog.pitcherific.com/" TargetMode="External"/><Relationship Id="rId2" Type="http://schemas.openxmlformats.org/officeDocument/2006/relationships/hyperlink" Target="https://pitcherific.com/" TargetMode="Externa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ec.europa.eu/info/strategy/priorities-2019-2024/europe-fit-digital-age/europes-digital-decade-digital-targets-2030_en"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hyperlink" Target="https://www.teachdigital.eu/"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hyperlink" Target="https://www.fczb.de/weiterbildung/digital-empowerment/"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www.teachdigital.eu/" TargetMode="Externa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428262" y="4649548"/>
            <a:ext cx="4642930" cy="697353"/>
          </a:xfrm>
        </p:spPr>
        <p:txBody>
          <a:bodyPr/>
          <a:lstStyle/>
          <a:p>
            <a:r>
              <a:rPr lang="en-US" dirty="0"/>
              <a:t>MÓDULO 5	</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0" y="5583737"/>
            <a:ext cx="5667738" cy="988268"/>
          </a:xfrm>
        </p:spPr>
        <p:txBody>
          <a:bodyPr>
            <a:normAutofit fontScale="47500" lnSpcReduction="20000"/>
          </a:bodyPr>
          <a:lstStyle/>
          <a:p>
            <a:r>
              <a:rPr lang="en-US" sz="8600" dirty="0" err="1">
                <a:cs typeface="Aharoni" panose="020B0604020202020204" pitchFamily="2" charset="-79"/>
              </a:rPr>
              <a:t>Resolución</a:t>
            </a:r>
            <a:r>
              <a:rPr lang="en-US" sz="8600" dirty="0">
                <a:cs typeface="Aharoni" panose="020B0604020202020204" pitchFamily="2" charset="-79"/>
              </a:rPr>
              <a:t> de </a:t>
            </a:r>
            <a:r>
              <a:rPr lang="en-US" sz="8600" dirty="0" err="1">
                <a:cs typeface="Aharoni" panose="020B0604020202020204" pitchFamily="2" charset="-79"/>
              </a:rPr>
              <a:t>Problemas</a:t>
            </a:r>
            <a:endParaRPr lang="en-US" sz="8600" dirty="0">
              <a:cs typeface="Aharoni" panose="020B0604020202020204" pitchFamily="2" charset="-79"/>
            </a:endParaRPr>
          </a:p>
          <a:p>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2524" y="1856883"/>
            <a:ext cx="11102510" cy="4038015"/>
          </a:xfrm>
        </p:spPr>
        <p:txBody>
          <a:bodyPr/>
          <a:lstStyle/>
          <a:p>
            <a:pPr marL="342900" indent="-342900">
              <a:buFont typeface="+mj-lt"/>
              <a:buAutoNum type="arabicPeriod"/>
            </a:pPr>
            <a:r>
              <a:rPr lang="en-IE" dirty="0" err="1">
                <a:solidFill>
                  <a:schemeClr val="bg2">
                    <a:lumMod val="25000"/>
                  </a:schemeClr>
                </a:solidFill>
              </a:rPr>
              <a:t>Abre</a:t>
            </a:r>
            <a:r>
              <a:rPr lang="en-IE" dirty="0">
                <a:solidFill>
                  <a:schemeClr val="bg2">
                    <a:lumMod val="25000"/>
                  </a:schemeClr>
                </a:solidFill>
              </a:rPr>
              <a:t> </a:t>
            </a:r>
            <a:r>
              <a:rPr lang="en-IE" dirty="0" err="1">
                <a:solidFill>
                  <a:schemeClr val="bg2">
                    <a:lumMod val="25000"/>
                  </a:schemeClr>
                </a:solidFill>
              </a:rPr>
              <a:t>GMail</a:t>
            </a:r>
            <a:endParaRPr lang="hr-BA" sz="2400" dirty="0">
              <a:solidFill>
                <a:schemeClr val="bg2">
                  <a:lumMod val="25000"/>
                </a:schemeClr>
              </a:solidFill>
            </a:endParaRPr>
          </a:p>
          <a:p>
            <a:pPr marL="342900" indent="-342900">
              <a:buFont typeface="+mj-lt"/>
              <a:buAutoNum type="arabicPeriod"/>
            </a:pPr>
            <a:r>
              <a:rPr lang="es-ES" b="0" i="0" dirty="0">
                <a:solidFill>
                  <a:schemeClr val="tx1"/>
                </a:solidFill>
                <a:effectLst/>
              </a:rPr>
              <a:t>Vaya a la parte izquierda de su bandeja de entrada y haga clic en "Más" o desplácese hacia abajo para encontrar "+ Crear nueva etiqueta".</a:t>
            </a:r>
          </a:p>
          <a:p>
            <a:pPr marL="342900" indent="-342900">
              <a:buFont typeface="+mj-lt"/>
              <a:buAutoNum type="arabicPeriod"/>
            </a:pPr>
            <a:r>
              <a:rPr lang="es-ES" b="0" i="0" dirty="0">
                <a:solidFill>
                  <a:schemeClr val="tx1"/>
                </a:solidFill>
                <a:effectLst/>
              </a:rPr>
              <a:t>Escriba el nombre de la nueva carpeta en la casilla "Escriba un nuevo nombre de etiqueta".</a:t>
            </a:r>
          </a:p>
          <a:p>
            <a:pPr marL="342900" indent="-342900">
              <a:buFont typeface="+mj-lt"/>
              <a:buAutoNum type="arabicPeriod"/>
            </a:pPr>
            <a:r>
              <a:rPr lang="es-ES" b="0" i="0" dirty="0">
                <a:solidFill>
                  <a:schemeClr val="tx1"/>
                </a:solidFill>
                <a:effectLst/>
              </a:rPr>
              <a:t>Si desea crear la nueva carpeta bajo otra carpeta, haga clic en la casilla "Anidar etiqueta bajo" y seleccione la carpeta bajo la que desea crear esta nueva carpeta.</a:t>
            </a:r>
          </a:p>
          <a:p>
            <a:pPr marL="342900" indent="-342900">
              <a:buFont typeface="+mj-lt"/>
              <a:buAutoNum type="arabicPeriod"/>
            </a:pPr>
            <a:r>
              <a:rPr lang="es-ES" b="0" i="0" dirty="0">
                <a:solidFill>
                  <a:schemeClr val="tx1"/>
                </a:solidFill>
                <a:effectLst/>
              </a:rPr>
              <a:t>Ahora puede guardar en esta carpeta los archivos que desee.</a:t>
            </a:r>
            <a:endParaRPr lang="en-GB" dirty="0"/>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2"/>
            <a:ext cx="11097969" cy="728734"/>
          </a:xfrm>
        </p:spPr>
        <p:txBody>
          <a:bodyPr>
            <a:normAutofit/>
          </a:bodyPr>
          <a:lstStyle/>
          <a:p>
            <a:r>
              <a:rPr lang="en-IE" dirty="0" err="1"/>
              <a:t>Actividad</a:t>
            </a:r>
            <a:r>
              <a:rPr lang="en-IE" dirty="0"/>
              <a:t> – </a:t>
            </a:r>
            <a:r>
              <a:rPr lang="en-IE" dirty="0" err="1"/>
              <a:t>Creando</a:t>
            </a:r>
            <a:r>
              <a:rPr lang="en-IE" dirty="0"/>
              <a:t> </a:t>
            </a:r>
            <a:r>
              <a:rPr lang="en-IE" dirty="0" err="1"/>
              <a:t>carpetas</a:t>
            </a:r>
            <a:r>
              <a:rPr lang="en-IE" dirty="0"/>
              <a:t> de </a:t>
            </a:r>
            <a:r>
              <a:rPr lang="en-IE" dirty="0" err="1"/>
              <a:t>correo</a:t>
            </a:r>
            <a:r>
              <a:rPr lang="en-IE" dirty="0"/>
              <a:t> </a:t>
            </a:r>
            <a:r>
              <a:rPr lang="en-IE" dirty="0" err="1"/>
              <a:t>electrónico</a:t>
            </a:r>
            <a:endParaRPr lang="en-RU" dirty="0"/>
          </a:p>
        </p:txBody>
      </p:sp>
    </p:spTree>
    <p:extLst>
      <p:ext uri="{BB962C8B-B14F-4D97-AF65-F5344CB8AC3E}">
        <p14:creationId xmlns:p14="http://schemas.microsoft.com/office/powerpoint/2010/main" val="73425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1010093" y="1587992"/>
            <a:ext cx="10539482" cy="4517366"/>
          </a:xfrm>
        </p:spPr>
        <p:txBody>
          <a:bodyPr/>
          <a:lstStyle/>
          <a:p>
            <a:pPr algn="just">
              <a:lnSpc>
                <a:spcPct val="150000"/>
              </a:lnSpc>
            </a:pPr>
            <a:r>
              <a:rPr lang="es-ES" dirty="0"/>
              <a:t>Ayudar a los alumnos mayores a adquirir competencias digitales que no tienen conocimientos digitales previos y muy pocos conocimientos lingüísticos puede ser un reto, especialmente cuando no hay motivación o deseo de aprender.</a:t>
            </a:r>
          </a:p>
          <a:p>
            <a:pPr algn="just">
              <a:lnSpc>
                <a:spcPct val="150000"/>
              </a:lnSpc>
            </a:pPr>
            <a:r>
              <a:rPr lang="es-ES" dirty="0"/>
              <a:t>Vincular el desarrollo de las habilidades digitales a las necesidades personales crea una oportunidad para involucrar a aquellos que antes eran reacios o no estaban dispuestos a aprovechar el poder de las TI.</a:t>
            </a:r>
            <a:endParaRPr lang="en-US" dirty="0"/>
          </a:p>
          <a:p>
            <a:endParaRPr lang="en-US" dirty="0"/>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914898" y="309491"/>
            <a:ext cx="11097969" cy="772057"/>
          </a:xfrm>
        </p:spPr>
        <p:txBody>
          <a:bodyPr/>
          <a:lstStyle/>
          <a:p>
            <a:r>
              <a:rPr lang="en-IE" dirty="0" err="1"/>
              <a:t>Estudio</a:t>
            </a:r>
            <a:r>
              <a:rPr lang="en-IE" dirty="0"/>
              <a:t> de </a:t>
            </a:r>
            <a:r>
              <a:rPr lang="en-IE" dirty="0" err="1"/>
              <a:t>caso</a:t>
            </a:r>
            <a:r>
              <a:rPr lang="en-IE" dirty="0"/>
              <a:t> - </a:t>
            </a:r>
            <a:r>
              <a:rPr lang="es-ES" dirty="0"/>
              <a:t>Enlace con el mundo exterior</a:t>
            </a:r>
            <a:endParaRPr lang="en-RU" dirty="0"/>
          </a:p>
        </p:txBody>
      </p:sp>
      <p:sp>
        <p:nvSpPr>
          <p:cNvPr id="4" name="TextBox 3">
            <a:extLst>
              <a:ext uri="{FF2B5EF4-FFF2-40B4-BE49-F238E27FC236}">
                <a16:creationId xmlns:a16="http://schemas.microsoft.com/office/drawing/2014/main" id="{2BA0BA65-5173-4F9B-AF3B-4378EB5C36A5}"/>
              </a:ext>
            </a:extLst>
          </p:cNvPr>
          <p:cNvSpPr txBox="1"/>
          <p:nvPr/>
        </p:nvSpPr>
        <p:spPr>
          <a:xfrm>
            <a:off x="7506311" y="5920691"/>
            <a:ext cx="6097554" cy="369332"/>
          </a:xfrm>
          <a:prstGeom prst="rect">
            <a:avLst/>
          </a:prstGeom>
          <a:noFill/>
        </p:spPr>
        <p:txBody>
          <a:bodyPr wrap="square">
            <a:spAutoFit/>
          </a:bodyPr>
          <a:lstStyle/>
          <a:p>
            <a:r>
              <a:rPr lang="hr-BA">
                <a:solidFill>
                  <a:schemeClr val="bg2">
                    <a:lumMod val="50000"/>
                  </a:schemeClr>
                </a:solidFill>
              </a:rPr>
              <a:t>SOURCE: Here you can state what the source is</a:t>
            </a:r>
            <a:endParaRPr lang="en-US" dirty="0">
              <a:solidFill>
                <a:schemeClr val="bg2">
                  <a:lumMod val="50000"/>
                </a:schemeClr>
              </a:solidFill>
            </a:endParaRPr>
          </a:p>
        </p:txBody>
      </p:sp>
      <p:sp>
        <p:nvSpPr>
          <p:cNvPr id="5" name="Rectangle 4">
            <a:extLst>
              <a:ext uri="{FF2B5EF4-FFF2-40B4-BE49-F238E27FC236}">
                <a16:creationId xmlns:a16="http://schemas.microsoft.com/office/drawing/2014/main" id="{0658A73E-FFD8-16CA-EFFE-3B1F5CB11C6C}"/>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41EAB926-6ECC-681F-9809-95AA09631664}"/>
              </a:ext>
            </a:extLst>
          </p:cNvPr>
          <p:cNvSpPr txBox="1"/>
          <p:nvPr/>
        </p:nvSpPr>
        <p:spPr>
          <a:xfrm rot="16200000">
            <a:off x="-547977" y="738562"/>
            <a:ext cx="1935360" cy="1077218"/>
          </a:xfrm>
          <a:prstGeom prst="rect">
            <a:avLst/>
          </a:prstGeom>
          <a:noFill/>
        </p:spPr>
        <p:txBody>
          <a:bodyPr wrap="square" rtlCol="0">
            <a:spAutoFit/>
          </a:bodyPr>
          <a:lstStyle/>
          <a:p>
            <a:pPr algn="ctr"/>
            <a:r>
              <a:rPr lang="en-IE" sz="3200" b="1" dirty="0">
                <a:solidFill>
                  <a:srgbClr val="F9A169"/>
                </a:solidFill>
              </a:rPr>
              <a:t>ESTUDIO DE CASO</a:t>
            </a:r>
          </a:p>
        </p:txBody>
      </p:sp>
    </p:spTree>
    <p:extLst>
      <p:ext uri="{BB962C8B-B14F-4D97-AF65-F5344CB8AC3E}">
        <p14:creationId xmlns:p14="http://schemas.microsoft.com/office/powerpoint/2010/main" val="373701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57428" y="1038889"/>
            <a:ext cx="11102510" cy="4981407"/>
          </a:xfrm>
        </p:spPr>
        <p:txBody>
          <a:bodyPr/>
          <a:lstStyle/>
          <a:p>
            <a:pPr>
              <a:lnSpc>
                <a:spcPct val="100000"/>
              </a:lnSpc>
            </a:pPr>
            <a:endParaRPr lang="en-GB" sz="1400" dirty="0"/>
          </a:p>
          <a:p>
            <a:pPr algn="just">
              <a:lnSpc>
                <a:spcPct val="150000"/>
              </a:lnSpc>
            </a:pPr>
            <a:r>
              <a:rPr lang="es-ES" dirty="0"/>
              <a:t>Nuestro grupo objetivo, inmigrantes de primera generación procedentes principalmente de la comunidad asiática, se reúne semanalmente para disfrutar de la socialización, colorear y participar en actividades artísticas y artesanales.</a:t>
            </a:r>
          </a:p>
          <a:p>
            <a:pPr algn="just">
              <a:lnSpc>
                <a:spcPct val="150000"/>
              </a:lnSpc>
            </a:pPr>
            <a:r>
              <a:rPr lang="es-ES" dirty="0"/>
              <a:t>El estímulo gradual para utilizar aplicaciones de coloreado en línea en lugar de copias en papel, donde podían seleccionar entre 100 dibujos, despertó el interés de las mujeres.</a:t>
            </a:r>
          </a:p>
          <a:p>
            <a:pPr algn="just">
              <a:lnSpc>
                <a:spcPct val="150000"/>
              </a:lnSpc>
            </a:pPr>
            <a:r>
              <a:rPr lang="es-ES" dirty="0"/>
              <a:t>Pronto disfrutaron viniendo sólo para usar las tabletas, y pasaron todo el tiempo coloreando o jugando al juego de las parejas.</a:t>
            </a:r>
            <a:endParaRPr lang="en-GB" dirty="0"/>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1094031" y="229344"/>
            <a:ext cx="11097969" cy="938284"/>
          </a:xfrm>
        </p:spPr>
        <p:txBody>
          <a:bodyPr>
            <a:normAutofit fontScale="92500"/>
          </a:bodyPr>
          <a:lstStyle/>
          <a:p>
            <a:r>
              <a:rPr lang="es-ES" dirty="0"/>
              <a:t>Cómo vinculamos a los participantes con el mundo exterior</a:t>
            </a:r>
            <a:endParaRPr lang="en-US" dirty="0"/>
          </a:p>
        </p:txBody>
      </p:sp>
      <p:sp>
        <p:nvSpPr>
          <p:cNvPr id="4" name="Rectangle 3">
            <a:extLst>
              <a:ext uri="{FF2B5EF4-FFF2-40B4-BE49-F238E27FC236}">
                <a16:creationId xmlns:a16="http://schemas.microsoft.com/office/drawing/2014/main" id="{379CBDC3-76A8-475D-D0F0-CFB24AA69AB8}"/>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2BB82D61-8552-A18F-D6D9-15FFD5FC171A}"/>
              </a:ext>
            </a:extLst>
          </p:cNvPr>
          <p:cNvSpPr txBox="1"/>
          <p:nvPr/>
        </p:nvSpPr>
        <p:spPr>
          <a:xfrm rot="16200000">
            <a:off x="-739246" y="547293"/>
            <a:ext cx="2317898" cy="1077218"/>
          </a:xfrm>
          <a:prstGeom prst="rect">
            <a:avLst/>
          </a:prstGeom>
          <a:noFill/>
        </p:spPr>
        <p:txBody>
          <a:bodyPr wrap="square" rtlCol="0">
            <a:spAutoFit/>
          </a:bodyPr>
          <a:lstStyle/>
          <a:p>
            <a:pPr algn="ctr"/>
            <a:r>
              <a:rPr lang="en-IE" sz="3200" b="1" dirty="0">
                <a:solidFill>
                  <a:srgbClr val="F9A169"/>
                </a:solidFill>
              </a:rPr>
              <a:t>ESTUDIO DE CASO</a:t>
            </a:r>
          </a:p>
        </p:txBody>
      </p:sp>
    </p:spTree>
    <p:extLst>
      <p:ext uri="{BB962C8B-B14F-4D97-AF65-F5344CB8AC3E}">
        <p14:creationId xmlns:p14="http://schemas.microsoft.com/office/powerpoint/2010/main" val="242347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66719" y="1247776"/>
            <a:ext cx="11102510" cy="4981407"/>
          </a:xfrm>
        </p:spPr>
        <p:txBody>
          <a:bodyPr/>
          <a:lstStyle/>
          <a:p>
            <a:pPr>
              <a:lnSpc>
                <a:spcPct val="150000"/>
              </a:lnSpc>
            </a:pPr>
            <a:endParaRPr lang="en-GB" sz="1400" dirty="0"/>
          </a:p>
          <a:p>
            <a:pPr algn="just">
              <a:lnSpc>
                <a:spcPct val="150000"/>
              </a:lnSpc>
            </a:pPr>
            <a:r>
              <a:rPr lang="es-ES" dirty="0"/>
              <a:t>Para eliminar la dependencia de los facilitadores/voluntarios, se les animó a encender los dispositivos ellos mismos y cargar la aplicación en lugar de esperar al facilitador cada semana. Se les enseñó un nuevo paso cada semana para que lo aprendieran/realizaran, aumentando gradualmente su confianza para encender, cargar y acceder a la aplicación en su dispositivo.</a:t>
            </a:r>
          </a:p>
          <a:p>
            <a:pPr algn="just">
              <a:lnSpc>
                <a:spcPct val="150000"/>
              </a:lnSpc>
            </a:pPr>
            <a:r>
              <a:rPr lang="es-ES" dirty="0"/>
              <a:t>Pronto quisieron explorar más los dispositivos, viendo las infinitas posibilidades que ofrecía la tecnología digital.</a:t>
            </a:r>
            <a:endParaRPr lang="en-GB" dirty="0"/>
          </a:p>
        </p:txBody>
      </p:sp>
      <p:sp>
        <p:nvSpPr>
          <p:cNvPr id="4" name="Rectangle 3">
            <a:extLst>
              <a:ext uri="{FF2B5EF4-FFF2-40B4-BE49-F238E27FC236}">
                <a16:creationId xmlns:a16="http://schemas.microsoft.com/office/drawing/2014/main" id="{08507E73-8042-FC7C-E563-5351E9C29D3D}"/>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22707ADF-88C0-A635-D4AF-91946FBCA74F}"/>
              </a:ext>
            </a:extLst>
          </p:cNvPr>
          <p:cNvSpPr txBox="1"/>
          <p:nvPr/>
        </p:nvSpPr>
        <p:spPr>
          <a:xfrm rot="16200000">
            <a:off x="-796507" y="490032"/>
            <a:ext cx="2432420" cy="1077218"/>
          </a:xfrm>
          <a:prstGeom prst="rect">
            <a:avLst/>
          </a:prstGeom>
          <a:noFill/>
        </p:spPr>
        <p:txBody>
          <a:bodyPr wrap="square" rtlCol="0">
            <a:spAutoFit/>
          </a:bodyPr>
          <a:lstStyle/>
          <a:p>
            <a:pPr algn="ctr"/>
            <a:r>
              <a:rPr lang="en-IE" sz="3200" b="1" dirty="0">
                <a:solidFill>
                  <a:srgbClr val="F9A169"/>
                </a:solidFill>
              </a:rPr>
              <a:t>ESTUDIO DE CASO</a:t>
            </a:r>
          </a:p>
        </p:txBody>
      </p:sp>
      <p:sp>
        <p:nvSpPr>
          <p:cNvPr id="9" name="Text Placeholder 2">
            <a:extLst>
              <a:ext uri="{FF2B5EF4-FFF2-40B4-BE49-F238E27FC236}">
                <a16:creationId xmlns:a16="http://schemas.microsoft.com/office/drawing/2014/main" id="{C494BA36-0848-8185-B50A-686271EFD9A2}"/>
              </a:ext>
            </a:extLst>
          </p:cNvPr>
          <p:cNvSpPr>
            <a:spLocks noGrp="1"/>
          </p:cNvSpPr>
          <p:nvPr>
            <p:ph type="body" sz="quarter" idx="18"/>
          </p:nvPr>
        </p:nvSpPr>
        <p:spPr>
          <a:xfrm>
            <a:off x="1094031" y="229344"/>
            <a:ext cx="11097969" cy="938284"/>
          </a:xfrm>
        </p:spPr>
        <p:txBody>
          <a:bodyPr>
            <a:normAutofit fontScale="92500"/>
          </a:bodyPr>
          <a:lstStyle/>
          <a:p>
            <a:r>
              <a:rPr lang="es-ES" dirty="0"/>
              <a:t>Cómo vinculamos a los participantes con el mundo exterior</a:t>
            </a:r>
            <a:endParaRPr lang="en-US" dirty="0"/>
          </a:p>
        </p:txBody>
      </p:sp>
    </p:spTree>
    <p:extLst>
      <p:ext uri="{BB962C8B-B14F-4D97-AF65-F5344CB8AC3E}">
        <p14:creationId xmlns:p14="http://schemas.microsoft.com/office/powerpoint/2010/main" val="109409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57428" y="1123950"/>
            <a:ext cx="10302451" cy="4981407"/>
          </a:xfrm>
        </p:spPr>
        <p:txBody>
          <a:bodyPr/>
          <a:lstStyle/>
          <a:p>
            <a:pPr algn="just">
              <a:lnSpc>
                <a:spcPct val="150000"/>
              </a:lnSpc>
            </a:pPr>
            <a:endParaRPr lang="en-GB" sz="1400" dirty="0"/>
          </a:p>
          <a:p>
            <a:pPr algn="just">
              <a:lnSpc>
                <a:spcPct val="150000"/>
              </a:lnSpc>
            </a:pPr>
            <a:r>
              <a:rPr lang="es-ES" dirty="0"/>
              <a:t>Con el tiempo, las mujeres aprendieron a utilizar YouTube para acceder a vídeos sobre eruditos religiosos, cocina y mucho más, lo que les abrió todo un nuevo mundo de posibilidades y les ayudó a reducir el aislamiento y la dependencia de otros para utilizar los medios digitales.</a:t>
            </a:r>
          </a:p>
          <a:p>
            <a:pPr algn="just">
              <a:lnSpc>
                <a:spcPct val="150000"/>
              </a:lnSpc>
            </a:pPr>
            <a:r>
              <a:rPr lang="es-ES" dirty="0"/>
              <a:t>Ahora son capaces de unirse a las sesiones, incluso cuando no están bien, en línea utilizando Zoom, reduciendo el riesgo de aislamiento.</a:t>
            </a:r>
            <a:endParaRPr lang="en-GB" dirty="0"/>
          </a:p>
        </p:txBody>
      </p:sp>
      <p:sp>
        <p:nvSpPr>
          <p:cNvPr id="4" name="Rectangle 3">
            <a:extLst>
              <a:ext uri="{FF2B5EF4-FFF2-40B4-BE49-F238E27FC236}">
                <a16:creationId xmlns:a16="http://schemas.microsoft.com/office/drawing/2014/main" id="{5CE81E19-8FAB-1890-FDC0-27E7F66BFA1E}"/>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258B886A-69D1-DA81-A8E8-F248B1CE5868}"/>
              </a:ext>
            </a:extLst>
          </p:cNvPr>
          <p:cNvSpPr txBox="1"/>
          <p:nvPr/>
        </p:nvSpPr>
        <p:spPr>
          <a:xfrm rot="16200000">
            <a:off x="-702723" y="583816"/>
            <a:ext cx="2244851" cy="1077218"/>
          </a:xfrm>
          <a:prstGeom prst="rect">
            <a:avLst/>
          </a:prstGeom>
          <a:noFill/>
        </p:spPr>
        <p:txBody>
          <a:bodyPr wrap="square" rtlCol="0">
            <a:spAutoFit/>
          </a:bodyPr>
          <a:lstStyle/>
          <a:p>
            <a:pPr algn="ctr"/>
            <a:r>
              <a:rPr lang="en-IE" sz="3200" b="1" dirty="0">
                <a:solidFill>
                  <a:srgbClr val="F9A169"/>
                </a:solidFill>
              </a:rPr>
              <a:t>ESTUDIO DE CASO</a:t>
            </a:r>
          </a:p>
        </p:txBody>
      </p:sp>
      <p:sp>
        <p:nvSpPr>
          <p:cNvPr id="9" name="Text Placeholder 2">
            <a:extLst>
              <a:ext uri="{FF2B5EF4-FFF2-40B4-BE49-F238E27FC236}">
                <a16:creationId xmlns:a16="http://schemas.microsoft.com/office/drawing/2014/main" id="{0A224953-BF61-71E3-A74B-A088F70E7297}"/>
              </a:ext>
            </a:extLst>
          </p:cNvPr>
          <p:cNvSpPr>
            <a:spLocks noGrp="1"/>
          </p:cNvSpPr>
          <p:nvPr>
            <p:ph type="body" sz="quarter" idx="18"/>
          </p:nvPr>
        </p:nvSpPr>
        <p:spPr>
          <a:xfrm>
            <a:off x="1094031" y="229344"/>
            <a:ext cx="11097969" cy="938284"/>
          </a:xfrm>
        </p:spPr>
        <p:txBody>
          <a:bodyPr>
            <a:normAutofit fontScale="92500"/>
          </a:bodyPr>
          <a:lstStyle/>
          <a:p>
            <a:r>
              <a:rPr lang="es-ES" dirty="0"/>
              <a:t>Cómo vinculamos a los participantes con el mundo exterior</a:t>
            </a:r>
          </a:p>
        </p:txBody>
      </p:sp>
    </p:spTree>
    <p:extLst>
      <p:ext uri="{BB962C8B-B14F-4D97-AF65-F5344CB8AC3E}">
        <p14:creationId xmlns:p14="http://schemas.microsoft.com/office/powerpoint/2010/main" val="19121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297362" y="4493866"/>
            <a:ext cx="7186186" cy="1398934"/>
          </a:xfrm>
        </p:spPr>
        <p:txBody>
          <a:bodyPr/>
          <a:lstStyle/>
          <a:p>
            <a:r>
              <a:rPr lang="en-IE" dirty="0" err="1"/>
              <a:t>Tema</a:t>
            </a:r>
            <a:r>
              <a:rPr lang="en-IE" dirty="0"/>
              <a:t> 2: </a:t>
            </a:r>
            <a:r>
              <a:rPr lang="en-IE" dirty="0" err="1"/>
              <a:t>Resolución</a:t>
            </a:r>
            <a:r>
              <a:rPr lang="en-IE" dirty="0"/>
              <a:t> de </a:t>
            </a:r>
            <a:r>
              <a:rPr lang="en-IE" dirty="0" err="1"/>
              <a:t>problemas</a:t>
            </a:r>
            <a:r>
              <a:rPr lang="en-IE" dirty="0"/>
              <a:t> </a:t>
            </a:r>
            <a:r>
              <a:rPr lang="en-IE" dirty="0" err="1"/>
              <a:t>técnicos</a:t>
            </a:r>
            <a:endParaRPr lang="en-GB" dirty="0"/>
          </a:p>
          <a:p>
            <a:endParaRPr lang="en-IE" dirty="0"/>
          </a:p>
        </p:txBody>
      </p:sp>
      <p:pic>
        <p:nvPicPr>
          <p:cNvPr id="6" name="Picture Placeholder 5" descr="People working on a computer">
            <a:extLst>
              <a:ext uri="{FF2B5EF4-FFF2-40B4-BE49-F238E27FC236}">
                <a16:creationId xmlns:a16="http://schemas.microsoft.com/office/drawing/2014/main" id="{D47F034C-C0C4-8D9F-0F35-691019B9C63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3" b="12793"/>
          <a:stretch>
            <a:fillRect/>
          </a:stretch>
        </p:blipFill>
        <p:spPr/>
      </p:pic>
    </p:spTree>
    <p:extLst>
      <p:ext uri="{BB962C8B-B14F-4D97-AF65-F5344CB8AC3E}">
        <p14:creationId xmlns:p14="http://schemas.microsoft.com/office/powerpoint/2010/main" val="228869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r>
              <a:rPr lang="es-ES" dirty="0">
                <a:solidFill>
                  <a:schemeClr val="accent6"/>
                </a:solidFill>
              </a:rPr>
              <a:t>Antes de comenzar el tema 2, le ofrecemos algunas definiciones útiles para ayudarle a </a:t>
            </a:r>
          </a:p>
          <a:p>
            <a:r>
              <a:rPr lang="es-ES" dirty="0">
                <a:solidFill>
                  <a:schemeClr val="accent6"/>
                </a:solidFill>
              </a:rPr>
              <a:t>entender parte de la información de este módulo.</a:t>
            </a:r>
          </a:p>
          <a:p>
            <a:endParaRPr lang="es-ES" dirty="0">
              <a:solidFill>
                <a:schemeClr val="accent6"/>
              </a:solidFill>
            </a:endParaRPr>
          </a:p>
          <a:p>
            <a:r>
              <a:rPr lang="es-ES" dirty="0">
                <a:solidFill>
                  <a:schemeClr val="accent6"/>
                </a:solidFill>
              </a:rPr>
              <a:t>La </a:t>
            </a:r>
            <a:r>
              <a:rPr lang="es-ES" b="1" dirty="0">
                <a:solidFill>
                  <a:schemeClr val="accent6"/>
                </a:solidFill>
              </a:rPr>
              <a:t>solución de problemas </a:t>
            </a:r>
            <a:r>
              <a:rPr lang="es-ES" dirty="0">
                <a:solidFill>
                  <a:schemeClr val="accent6"/>
                </a:solidFill>
              </a:rPr>
              <a:t>es un enfoque sistemático para la resolución de problemas que a menudo se utiliza para encontrar y corregir problemas con máquinas complejas, electrónica, ordenadores y sistemas de software.</a:t>
            </a:r>
          </a:p>
          <a:p>
            <a:endParaRPr lang="es-ES" dirty="0">
              <a:solidFill>
                <a:schemeClr val="accent6"/>
              </a:solidFill>
            </a:endParaRPr>
          </a:p>
          <a:p>
            <a:r>
              <a:rPr lang="es-ES" dirty="0">
                <a:solidFill>
                  <a:schemeClr val="accent6"/>
                </a:solidFill>
              </a:rPr>
              <a:t>Un </a:t>
            </a:r>
            <a:r>
              <a:rPr lang="es-ES" b="1" dirty="0">
                <a:solidFill>
                  <a:schemeClr val="accent6"/>
                </a:solidFill>
              </a:rPr>
              <a:t>foro</a:t>
            </a:r>
            <a:r>
              <a:rPr lang="es-ES" dirty="0">
                <a:solidFill>
                  <a:schemeClr val="accent6"/>
                </a:solidFill>
              </a:rPr>
              <a:t> es un lugar, una situación o un grupo en el que la gente intercambia ideas y discute temas, especialmente temas tecnológicos importantes.</a:t>
            </a:r>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r>
              <a:rPr lang="en-IE" dirty="0"/>
              <a:t>	</a:t>
            </a:r>
            <a:endParaRPr lang="en-RU" dirty="0"/>
          </a:p>
        </p:txBody>
      </p:sp>
    </p:spTree>
    <p:extLst>
      <p:ext uri="{BB962C8B-B14F-4D97-AF65-F5344CB8AC3E}">
        <p14:creationId xmlns:p14="http://schemas.microsoft.com/office/powerpoint/2010/main" val="2656630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3B890C4-5075-2084-A510-5DDE35F7F9F0}"/>
              </a:ext>
            </a:extLst>
          </p:cNvPr>
          <p:cNvSpPr>
            <a:spLocks noGrp="1"/>
          </p:cNvSpPr>
          <p:nvPr>
            <p:ph type="body" sz="quarter" idx="16"/>
          </p:nvPr>
        </p:nvSpPr>
        <p:spPr>
          <a:xfrm>
            <a:off x="442524" y="1619667"/>
            <a:ext cx="11102510" cy="4038015"/>
          </a:xfrm>
        </p:spPr>
        <p:txBody>
          <a:bodyPr/>
          <a:lstStyle/>
          <a:p>
            <a:r>
              <a:rPr lang="es-ES" dirty="0"/>
              <a:t>La tecnología digital es el mejor avance que se ha desarrollado para </a:t>
            </a:r>
          </a:p>
          <a:p>
            <a:r>
              <a:rPr lang="es-ES" dirty="0"/>
              <a:t>La tecnología digital es el mejor avance que se ha desarrollado para la humanidad, pero puede ser un gran dolor de cabeza cuando los fallos hacen acto de presencia.</a:t>
            </a:r>
          </a:p>
          <a:p>
            <a:endParaRPr lang="es-ES" dirty="0"/>
          </a:p>
          <a:p>
            <a:r>
              <a:rPr lang="es-ES" dirty="0"/>
              <a:t>Aprender los fundamentos de la resolución de problemas puede ser muy útil para las mujeres inmigrantes que se instalan en nuevas comunidades. El conocimiento puede ayudarlas a ayudar a otros miembros de la comunidad o añadir una habilidad a su CV. </a:t>
            </a:r>
          </a:p>
          <a:p>
            <a:endParaRPr lang="es-ES" dirty="0"/>
          </a:p>
          <a:p>
            <a:r>
              <a:rPr lang="es-ES" dirty="0"/>
              <a:t>La solución de problemas digitales empieza por definir el problema. A continuación, prepara una solución e intenta resolver el problema. Termina reflexionando sobre los pasos que has dado para resolver tu problema digital.</a:t>
            </a:r>
            <a:endParaRPr lang="en-GB" dirty="0"/>
          </a:p>
        </p:txBody>
      </p:sp>
      <p:sp>
        <p:nvSpPr>
          <p:cNvPr id="8" name="Text Placeholder 7">
            <a:extLst>
              <a:ext uri="{FF2B5EF4-FFF2-40B4-BE49-F238E27FC236}">
                <a16:creationId xmlns:a16="http://schemas.microsoft.com/office/drawing/2014/main" id="{90A7726B-81DD-EF47-8984-1795807DB6C4}"/>
              </a:ext>
            </a:extLst>
          </p:cNvPr>
          <p:cNvSpPr>
            <a:spLocks noGrp="1"/>
          </p:cNvSpPr>
          <p:nvPr>
            <p:ph type="body" sz="quarter" idx="18"/>
          </p:nvPr>
        </p:nvSpPr>
        <p:spPr/>
        <p:txBody>
          <a:bodyPr>
            <a:normAutofit/>
          </a:bodyPr>
          <a:lstStyle/>
          <a:p>
            <a:r>
              <a:rPr lang="es-ES" dirty="0"/>
              <a:t>Utilización de la resolución de problemas</a:t>
            </a:r>
            <a:endParaRPr lang="en-IE" dirty="0"/>
          </a:p>
        </p:txBody>
      </p:sp>
    </p:spTree>
    <p:extLst>
      <p:ext uri="{BB962C8B-B14F-4D97-AF65-F5344CB8AC3E}">
        <p14:creationId xmlns:p14="http://schemas.microsoft.com/office/powerpoint/2010/main" val="197778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3"/>
          </p:nvPr>
        </p:nvSpPr>
        <p:spPr/>
        <p:txBody>
          <a:bodyPr/>
          <a:lstStyle/>
          <a:p>
            <a:r>
              <a:rPr lang="es-ES" dirty="0"/>
              <a:t>Veamos cada paso en detalle</a:t>
            </a:r>
            <a:endParaRPr lang="en-IE" dirty="0"/>
          </a:p>
        </p:txBody>
      </p:sp>
      <p:sp>
        <p:nvSpPr>
          <p:cNvPr id="6" name="Text Placeholder 5">
            <a:extLst>
              <a:ext uri="{FF2B5EF4-FFF2-40B4-BE49-F238E27FC236}">
                <a16:creationId xmlns:a16="http://schemas.microsoft.com/office/drawing/2014/main" id="{8B5D0F2B-384E-481A-9835-90FBF091ED3D}"/>
              </a:ext>
            </a:extLst>
          </p:cNvPr>
          <p:cNvSpPr>
            <a:spLocks noGrp="1"/>
          </p:cNvSpPr>
          <p:nvPr>
            <p:ph type="body" sz="quarter" idx="17"/>
          </p:nvPr>
        </p:nvSpPr>
        <p:spPr>
          <a:xfrm>
            <a:off x="0" y="1419516"/>
            <a:ext cx="8211159" cy="3642009"/>
          </a:xfrm>
        </p:spPr>
        <p:txBody>
          <a:bodyPr/>
          <a:lstStyle/>
          <a:p>
            <a:pPr marL="457200" indent="-457200">
              <a:buAutoNum type="arabicPeriod"/>
            </a:pPr>
            <a:r>
              <a:rPr lang="es-ES" sz="2400" b="1" dirty="0">
                <a:solidFill>
                  <a:srgbClr val="F9A169"/>
                </a:solidFill>
              </a:rPr>
              <a:t>Definir el problema digital</a:t>
            </a:r>
          </a:p>
          <a:p>
            <a:r>
              <a:rPr lang="es-ES" sz="2400" dirty="0">
                <a:solidFill>
                  <a:schemeClr val="tx1"/>
                </a:solidFill>
              </a:rPr>
              <a:t>Este es el primer paso para una solución. Requerirá que se hagan y se respondan muchas preguntas sobre lo que está sucediendo. Es necesario tener una visión clara del problema. Cuando busques ayuda, cuantos más detalles o elementos visuales puedas proporcionar a ti mismo o a otra persona, mejor. Hay algunos profesores que crean vídeos con </a:t>
            </a:r>
            <a:r>
              <a:rPr lang="es-ES" sz="2400" dirty="0" err="1">
                <a:solidFill>
                  <a:schemeClr val="tx1"/>
                </a:solidFill>
              </a:rPr>
              <a:t>Screencastify</a:t>
            </a:r>
            <a:r>
              <a:rPr lang="es-ES" sz="2400" dirty="0">
                <a:solidFill>
                  <a:schemeClr val="tx1"/>
                </a:solidFill>
              </a:rPr>
              <a:t>, </a:t>
            </a:r>
            <a:r>
              <a:rPr lang="es-ES" sz="2400" dirty="0" err="1">
                <a:solidFill>
                  <a:schemeClr val="tx1"/>
                </a:solidFill>
              </a:rPr>
              <a:t>Loom</a:t>
            </a:r>
            <a:r>
              <a:rPr lang="es-ES" sz="2400" dirty="0">
                <a:solidFill>
                  <a:schemeClr val="tx1"/>
                </a:solidFill>
              </a:rPr>
              <a:t> o </a:t>
            </a:r>
            <a:r>
              <a:rPr lang="es-ES" sz="2400" dirty="0" err="1">
                <a:solidFill>
                  <a:schemeClr val="tx1"/>
                </a:solidFill>
              </a:rPr>
              <a:t>Flipgrid</a:t>
            </a:r>
            <a:r>
              <a:rPr lang="es-ES" sz="2400" dirty="0">
                <a:solidFill>
                  <a:schemeClr val="tx1"/>
                </a:solidFill>
              </a:rPr>
              <a:t> para mostrar lo que ocurre en sus ordenadores. Esta es una muy buena manera de compartir información con alguien que está tratando de ayudarte si no puedes llegar a una solución por ti mismo.</a:t>
            </a:r>
            <a:endParaRPr lang="en-IE" sz="2400" dirty="0">
              <a:solidFill>
                <a:schemeClr val="tx1"/>
              </a:solidFill>
            </a:endParaRPr>
          </a:p>
        </p:txBody>
      </p:sp>
      <p:pic>
        <p:nvPicPr>
          <p:cNvPr id="10" name="Picture Placeholder 9" descr="Woman using smartphone at home">
            <a:extLst>
              <a:ext uri="{FF2B5EF4-FFF2-40B4-BE49-F238E27FC236}">
                <a16:creationId xmlns:a16="http://schemas.microsoft.com/office/drawing/2014/main" id="{9486860F-A1D3-396E-598B-E96923DA8D62}"/>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l="21999" r="21999"/>
          <a:stretch>
            <a:fillRect/>
          </a:stretch>
        </p:blipFill>
        <p:spPr/>
      </p:pic>
    </p:spTree>
    <p:extLst>
      <p:ext uri="{BB962C8B-B14F-4D97-AF65-F5344CB8AC3E}">
        <p14:creationId xmlns:p14="http://schemas.microsoft.com/office/powerpoint/2010/main" val="340739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491181" y="899984"/>
            <a:ext cx="5604819" cy="5058032"/>
          </a:xfrm>
        </p:spPr>
        <p:txBody>
          <a:bodyPr/>
          <a:lstStyle/>
          <a:p>
            <a:endParaRPr lang="en-GB" sz="2400" dirty="0">
              <a:solidFill>
                <a:schemeClr val="tx1"/>
              </a:solidFill>
            </a:endParaRPr>
          </a:p>
          <a:p>
            <a:r>
              <a:rPr lang="es-ES" sz="2400" dirty="0">
                <a:solidFill>
                  <a:schemeClr val="tx1"/>
                </a:solidFill>
              </a:rPr>
              <a:t>El siguiente paso es preparar e intentar resolver el problema. Estos pasos requieren investigar y hablar con personas de confianza para que te ayuden a solucionar el problema. Siempre es bueno borrar las cookies y reiniciar el dispositivo como hábito. Limpiar las cookies y reiniciar o actualizar los dispositivos ayudará a evitar problemas técnicos. Algunas extensiones de Chrome pueden crear problemas inesperados, por lo que eliminarlas puede ser una buena práctica. Comprueba si todas las partes básicas de tu dispositivo están bien - la fuente de alimentación, por ejemplo. </a:t>
            </a: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675" y="309563"/>
            <a:ext cx="11096625" cy="1206199"/>
          </a:xfrm>
        </p:spPr>
        <p:txBody>
          <a:bodyPr/>
          <a:lstStyle/>
          <a:p>
            <a:r>
              <a:rPr lang="en-IE" dirty="0"/>
              <a:t>2. </a:t>
            </a:r>
            <a:r>
              <a:rPr lang="es-ES" dirty="0"/>
              <a:t>Preparar y resolver el problema</a:t>
            </a:r>
            <a:endParaRPr lang="en-IE" dirty="0"/>
          </a:p>
        </p:txBody>
      </p:sp>
      <p:pic>
        <p:nvPicPr>
          <p:cNvPr id="1028" name="Picture 4">
            <a:extLst>
              <a:ext uri="{FF2B5EF4-FFF2-40B4-BE49-F238E27FC236}">
                <a16:creationId xmlns:a16="http://schemas.microsoft.com/office/drawing/2014/main" id="{8D26911E-14C5-9C87-7F77-2C78585962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52519" y="1919415"/>
            <a:ext cx="3904735" cy="438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00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0DEB0F-01E0-8344-B663-229CCBC78CAA}"/>
              </a:ext>
            </a:extLst>
          </p:cNvPr>
          <p:cNvSpPr>
            <a:spLocks noGrp="1"/>
          </p:cNvSpPr>
          <p:nvPr>
            <p:ph type="body" sz="quarter" idx="13"/>
          </p:nvPr>
        </p:nvSpPr>
        <p:spPr/>
        <p:txBody>
          <a:bodyPr>
            <a:normAutofit/>
          </a:bodyPr>
          <a:lstStyle/>
          <a:p>
            <a:r>
              <a:rPr lang="en-IE" dirty="0" err="1"/>
              <a:t>Resumen</a:t>
            </a:r>
            <a:r>
              <a:rPr lang="en-IE" dirty="0"/>
              <a:t> </a:t>
            </a:r>
            <a:r>
              <a:rPr lang="en-IE" dirty="0" err="1"/>
              <a:t>Módulo</a:t>
            </a:r>
            <a:r>
              <a:rPr lang="en-IE" dirty="0"/>
              <a:t> 5</a:t>
            </a:r>
          </a:p>
        </p:txBody>
      </p:sp>
      <p:sp>
        <p:nvSpPr>
          <p:cNvPr id="14" name="Text Placeholder 13">
            <a:extLst>
              <a:ext uri="{FF2B5EF4-FFF2-40B4-BE49-F238E27FC236}">
                <a16:creationId xmlns:a16="http://schemas.microsoft.com/office/drawing/2014/main" id="{84C80B11-E721-BB2C-60A8-16EFA590CB46}"/>
              </a:ext>
            </a:extLst>
          </p:cNvPr>
          <p:cNvSpPr>
            <a:spLocks noGrp="1"/>
          </p:cNvSpPr>
          <p:nvPr>
            <p:ph type="body" sz="quarter" idx="16"/>
          </p:nvPr>
        </p:nvSpPr>
        <p:spPr>
          <a:xfrm>
            <a:off x="8278758" y="1176021"/>
            <a:ext cx="3240693" cy="950300"/>
          </a:xfrm>
        </p:spPr>
        <p:txBody>
          <a:bodyPr/>
          <a:lstStyle/>
          <a:p>
            <a:r>
              <a:rPr lang="es-ES" sz="2000" dirty="0"/>
              <a:t>Identificación de necesidades y respuestas tecnológicas</a:t>
            </a:r>
            <a:endParaRPr lang="en-US" sz="2000" dirty="0"/>
          </a:p>
        </p:txBody>
      </p:sp>
      <p:sp>
        <p:nvSpPr>
          <p:cNvPr id="13" name="Text Placeholder 12">
            <a:extLst>
              <a:ext uri="{FF2B5EF4-FFF2-40B4-BE49-F238E27FC236}">
                <a16:creationId xmlns:a16="http://schemas.microsoft.com/office/drawing/2014/main" id="{680C324C-9436-0A7C-1236-8BD2702F168A}"/>
              </a:ext>
            </a:extLst>
          </p:cNvPr>
          <p:cNvSpPr>
            <a:spLocks noGrp="1"/>
          </p:cNvSpPr>
          <p:nvPr>
            <p:ph type="body" sz="quarter" idx="15"/>
          </p:nvPr>
        </p:nvSpPr>
        <p:spPr/>
        <p:txBody>
          <a:bodyPr/>
          <a:lstStyle/>
          <a:p>
            <a:r>
              <a:rPr lang="en-IE" dirty="0"/>
              <a:t>01</a:t>
            </a:r>
          </a:p>
        </p:txBody>
      </p:sp>
      <p:sp>
        <p:nvSpPr>
          <p:cNvPr id="15" name="Text Placeholder 14">
            <a:extLst>
              <a:ext uri="{FF2B5EF4-FFF2-40B4-BE49-F238E27FC236}">
                <a16:creationId xmlns:a16="http://schemas.microsoft.com/office/drawing/2014/main" id="{F6A85A95-0425-8375-EE94-55FD4F59886C}"/>
              </a:ext>
            </a:extLst>
          </p:cNvPr>
          <p:cNvSpPr>
            <a:spLocks noGrp="1"/>
          </p:cNvSpPr>
          <p:nvPr>
            <p:ph type="body" sz="quarter" idx="17"/>
          </p:nvPr>
        </p:nvSpPr>
        <p:spPr>
          <a:xfrm>
            <a:off x="8235639" y="2564508"/>
            <a:ext cx="3326929" cy="950300"/>
          </a:xfrm>
        </p:spPr>
        <p:txBody>
          <a:bodyPr/>
          <a:lstStyle/>
          <a:p>
            <a:r>
              <a:rPr lang="en-US" sz="2000" dirty="0" err="1"/>
              <a:t>Resolución</a:t>
            </a:r>
            <a:r>
              <a:rPr lang="en-US" sz="2000" dirty="0"/>
              <a:t> de </a:t>
            </a:r>
            <a:r>
              <a:rPr lang="en-US" sz="2000" dirty="0" err="1"/>
              <a:t>problemas</a:t>
            </a:r>
            <a:r>
              <a:rPr lang="en-US" sz="2000" dirty="0"/>
              <a:t> </a:t>
            </a:r>
            <a:r>
              <a:rPr lang="en-US" sz="2000" dirty="0" err="1"/>
              <a:t>técnicos</a:t>
            </a:r>
            <a:r>
              <a:rPr lang="en-US" sz="2000" dirty="0"/>
              <a:t> </a:t>
            </a:r>
          </a:p>
        </p:txBody>
      </p:sp>
      <p:sp>
        <p:nvSpPr>
          <p:cNvPr id="16" name="Text Placeholder 15">
            <a:extLst>
              <a:ext uri="{FF2B5EF4-FFF2-40B4-BE49-F238E27FC236}">
                <a16:creationId xmlns:a16="http://schemas.microsoft.com/office/drawing/2014/main" id="{3B0E560C-168D-26E7-3862-1D7F4BF412A8}"/>
              </a:ext>
            </a:extLst>
          </p:cNvPr>
          <p:cNvSpPr>
            <a:spLocks noGrp="1"/>
          </p:cNvSpPr>
          <p:nvPr>
            <p:ph type="body" sz="quarter" idx="18"/>
          </p:nvPr>
        </p:nvSpPr>
        <p:spPr/>
        <p:txBody>
          <a:bodyPr/>
          <a:lstStyle/>
          <a:p>
            <a:r>
              <a:rPr lang="en-IE" dirty="0"/>
              <a:t>02</a:t>
            </a:r>
          </a:p>
        </p:txBody>
      </p:sp>
      <p:sp>
        <p:nvSpPr>
          <p:cNvPr id="17" name="Text Placeholder 16">
            <a:extLst>
              <a:ext uri="{FF2B5EF4-FFF2-40B4-BE49-F238E27FC236}">
                <a16:creationId xmlns:a16="http://schemas.microsoft.com/office/drawing/2014/main" id="{924F113E-D770-438D-FD64-F24A53747AD4}"/>
              </a:ext>
            </a:extLst>
          </p:cNvPr>
          <p:cNvSpPr>
            <a:spLocks noGrp="1"/>
          </p:cNvSpPr>
          <p:nvPr>
            <p:ph type="body" sz="quarter" idx="19"/>
          </p:nvPr>
        </p:nvSpPr>
        <p:spPr>
          <a:xfrm>
            <a:off x="8265310" y="3818342"/>
            <a:ext cx="3326928" cy="950300"/>
          </a:xfrm>
        </p:spPr>
        <p:txBody>
          <a:bodyPr/>
          <a:lstStyle/>
          <a:p>
            <a:r>
              <a:rPr lang="es-ES" sz="2000" dirty="0"/>
              <a:t>Uso creativo de las tecnologías digitales</a:t>
            </a:r>
            <a:endParaRPr lang="en-US" sz="2000" dirty="0"/>
          </a:p>
        </p:txBody>
      </p:sp>
      <p:sp>
        <p:nvSpPr>
          <p:cNvPr id="18" name="Text Placeholder 17">
            <a:extLst>
              <a:ext uri="{FF2B5EF4-FFF2-40B4-BE49-F238E27FC236}">
                <a16:creationId xmlns:a16="http://schemas.microsoft.com/office/drawing/2014/main" id="{A58F9EFA-263A-EDEC-62E7-F4348136D19D}"/>
              </a:ext>
            </a:extLst>
          </p:cNvPr>
          <p:cNvSpPr>
            <a:spLocks noGrp="1"/>
          </p:cNvSpPr>
          <p:nvPr>
            <p:ph type="body" sz="quarter" idx="20"/>
          </p:nvPr>
        </p:nvSpPr>
        <p:spPr/>
        <p:txBody>
          <a:bodyPr/>
          <a:lstStyle/>
          <a:p>
            <a:r>
              <a:rPr lang="en-IE" dirty="0"/>
              <a:t>04</a:t>
            </a:r>
          </a:p>
        </p:txBody>
      </p:sp>
      <p:sp>
        <p:nvSpPr>
          <p:cNvPr id="19" name="Text Placeholder 18">
            <a:extLst>
              <a:ext uri="{FF2B5EF4-FFF2-40B4-BE49-F238E27FC236}">
                <a16:creationId xmlns:a16="http://schemas.microsoft.com/office/drawing/2014/main" id="{2BC5A265-29EB-74CE-1E0A-ABE025EA6305}"/>
              </a:ext>
            </a:extLst>
          </p:cNvPr>
          <p:cNvSpPr>
            <a:spLocks noGrp="1"/>
          </p:cNvSpPr>
          <p:nvPr>
            <p:ph type="body" sz="quarter" idx="21"/>
          </p:nvPr>
        </p:nvSpPr>
        <p:spPr>
          <a:xfrm>
            <a:off x="8280329" y="5206829"/>
            <a:ext cx="3239121" cy="950300"/>
          </a:xfrm>
        </p:spPr>
        <p:txBody>
          <a:bodyPr/>
          <a:lstStyle/>
          <a:p>
            <a:r>
              <a:rPr lang="en-US" sz="2000" dirty="0"/>
              <a:t> </a:t>
            </a:r>
            <a:r>
              <a:rPr lang="es-ES" sz="2000" dirty="0"/>
              <a:t>Identificación de las carencias en materia de competencias digitales</a:t>
            </a:r>
            <a:endParaRPr lang="en-US" sz="2000" dirty="0"/>
          </a:p>
        </p:txBody>
      </p:sp>
      <p:sp>
        <p:nvSpPr>
          <p:cNvPr id="20" name="Text Placeholder 19">
            <a:extLst>
              <a:ext uri="{FF2B5EF4-FFF2-40B4-BE49-F238E27FC236}">
                <a16:creationId xmlns:a16="http://schemas.microsoft.com/office/drawing/2014/main" id="{DE8FA2B8-2B75-A87E-4005-EFB33414C903}"/>
              </a:ext>
            </a:extLst>
          </p:cNvPr>
          <p:cNvSpPr>
            <a:spLocks noGrp="1"/>
          </p:cNvSpPr>
          <p:nvPr>
            <p:ph type="body" sz="quarter" idx="22"/>
          </p:nvPr>
        </p:nvSpPr>
        <p:spPr/>
        <p:txBody>
          <a:bodyPr/>
          <a:lstStyle/>
          <a:p>
            <a:r>
              <a:rPr lang="en-IE" dirty="0"/>
              <a:t>03</a:t>
            </a:r>
          </a:p>
        </p:txBody>
      </p:sp>
      <p:sp>
        <p:nvSpPr>
          <p:cNvPr id="21" name="TextBox 20">
            <a:extLst>
              <a:ext uri="{FF2B5EF4-FFF2-40B4-BE49-F238E27FC236}">
                <a16:creationId xmlns:a16="http://schemas.microsoft.com/office/drawing/2014/main" id="{865777F6-3AD1-9C95-A586-2736F0CFB00A}"/>
              </a:ext>
            </a:extLst>
          </p:cNvPr>
          <p:cNvSpPr txBox="1"/>
          <p:nvPr/>
        </p:nvSpPr>
        <p:spPr>
          <a:xfrm>
            <a:off x="218661" y="1273983"/>
            <a:ext cx="5704908" cy="5078313"/>
          </a:xfrm>
          <a:prstGeom prst="rect">
            <a:avLst/>
          </a:prstGeom>
          <a:noFill/>
        </p:spPr>
        <p:txBody>
          <a:bodyPr wrap="square" rtlCol="0">
            <a:spAutoFit/>
          </a:bodyPr>
          <a:lstStyle/>
          <a:p>
            <a:r>
              <a:rPr lang="es-ES" dirty="0"/>
              <a:t>En el módulo 5, aprenderás a identificar los problemas técnicos que surgen al manejar los dispositivos y a resolverlos (desde la localización de averías hasta la resolución de problemas más complejos), a seleccionar y utilizar las herramientas digitales y la tecnología posible. Aprenderá a ajustar y personalizar los entornos digitales a las necesidades personales (por ejemplo, la accesibilidad).</a:t>
            </a:r>
          </a:p>
          <a:p>
            <a:endParaRPr lang="es-ES" dirty="0"/>
          </a:p>
          <a:p>
            <a:r>
              <a:rPr lang="es-ES" dirty="0"/>
              <a:t>Aprenderá a utilizar las herramientas y tecnologías digitales para crear conocimiento e innovar procesos. Participar de forma individual y colectiva en el procesamiento, comprensión y resolución de problemas o situaciones conceptuales en entornos digitales. Comprender en qué aspectos hay que mejorar o actualizar la propia competencia digital. Ser capaz de apoyar a otros en el desarrollo de su competencia digital. Buscar oportunidades de autodesarrollo y mantenerse al día con la evolución digital. </a:t>
            </a:r>
            <a:endParaRPr lang="en-IE" dirty="0"/>
          </a:p>
        </p:txBody>
      </p:sp>
    </p:spTree>
    <p:extLst>
      <p:ext uri="{BB962C8B-B14F-4D97-AF65-F5344CB8AC3E}">
        <p14:creationId xmlns:p14="http://schemas.microsoft.com/office/powerpoint/2010/main" val="333926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6" y="996777"/>
            <a:ext cx="5973903" cy="5181601"/>
          </a:xfrm>
        </p:spPr>
        <p:txBody>
          <a:bodyPr/>
          <a:lstStyle/>
          <a:p>
            <a:r>
              <a:rPr lang="es-ES" dirty="0">
                <a:solidFill>
                  <a:schemeClr val="tx1"/>
                </a:solidFill>
              </a:rPr>
              <a:t>Un </a:t>
            </a:r>
            <a:r>
              <a:rPr lang="es-ES" dirty="0">
                <a:solidFill>
                  <a:srgbClr val="0675AD"/>
                </a:solidFill>
              </a:rPr>
              <a:t>foro</a:t>
            </a:r>
            <a:r>
              <a:rPr lang="es-ES" dirty="0">
                <a:solidFill>
                  <a:schemeClr val="tx1"/>
                </a:solidFill>
              </a:rPr>
              <a:t> es un tablero de discusión en línea donde la gente puede </a:t>
            </a:r>
            <a:r>
              <a:rPr lang="es-ES" dirty="0">
                <a:solidFill>
                  <a:srgbClr val="F9A169"/>
                </a:solidFill>
              </a:rPr>
              <a:t>hacer preguntas</a:t>
            </a:r>
            <a:r>
              <a:rPr lang="es-ES" dirty="0">
                <a:solidFill>
                  <a:schemeClr val="tx1"/>
                </a:solidFill>
              </a:rPr>
              <a:t>, </a:t>
            </a:r>
            <a:r>
              <a:rPr lang="es-ES" dirty="0">
                <a:solidFill>
                  <a:srgbClr val="8D5B98"/>
                </a:solidFill>
              </a:rPr>
              <a:t>compartir sus experiencias </a:t>
            </a:r>
            <a:r>
              <a:rPr lang="es-ES" dirty="0">
                <a:solidFill>
                  <a:schemeClr val="tx1"/>
                </a:solidFill>
              </a:rPr>
              <a:t>y </a:t>
            </a:r>
            <a:r>
              <a:rPr lang="es-ES" dirty="0">
                <a:solidFill>
                  <a:srgbClr val="F9A169"/>
                </a:solidFill>
              </a:rPr>
              <a:t>discutir temas </a:t>
            </a:r>
            <a:r>
              <a:rPr lang="es-ES" dirty="0">
                <a:solidFill>
                  <a:schemeClr val="tx1"/>
                </a:solidFill>
              </a:rPr>
              <a:t>de interés mutuo.</a:t>
            </a:r>
          </a:p>
          <a:p>
            <a:r>
              <a:rPr lang="es-ES" dirty="0">
                <a:solidFill>
                  <a:schemeClr val="tx1"/>
                </a:solidFill>
              </a:rPr>
              <a:t>Los foros son una forma brillante de </a:t>
            </a:r>
            <a:r>
              <a:rPr lang="es-ES" dirty="0">
                <a:solidFill>
                  <a:srgbClr val="F9A169"/>
                </a:solidFill>
              </a:rPr>
              <a:t>crear</a:t>
            </a:r>
            <a:r>
              <a:rPr lang="es-ES" dirty="0">
                <a:solidFill>
                  <a:schemeClr val="tx1"/>
                </a:solidFill>
              </a:rPr>
              <a:t> conexiones sociales y un </a:t>
            </a:r>
            <a:r>
              <a:rPr lang="es-ES" dirty="0">
                <a:solidFill>
                  <a:srgbClr val="0675AD"/>
                </a:solidFill>
              </a:rPr>
              <a:t>sentido de comunidad</a:t>
            </a:r>
            <a:r>
              <a:rPr lang="es-ES" dirty="0">
                <a:solidFill>
                  <a:schemeClr val="tx1"/>
                </a:solidFill>
              </a:rPr>
              <a:t>. También pueden ayudarte a cultivar un grupo de interés en un tema concreto.</a:t>
            </a:r>
          </a:p>
          <a:p>
            <a:r>
              <a:rPr lang="es-ES" dirty="0">
                <a:solidFill>
                  <a:schemeClr val="tx1"/>
                </a:solidFill>
              </a:rPr>
              <a:t>Utiliza la aplicación Foros para iniciar discusiones sobre un </a:t>
            </a:r>
            <a:r>
              <a:rPr lang="es-ES" dirty="0">
                <a:solidFill>
                  <a:srgbClr val="F9A169"/>
                </a:solidFill>
              </a:rPr>
              <a:t>tema concreto </a:t>
            </a:r>
            <a:r>
              <a:rPr lang="es-ES" dirty="0">
                <a:solidFill>
                  <a:schemeClr val="tx1"/>
                </a:solidFill>
              </a:rPr>
              <a:t>o para debatir soluciones a </a:t>
            </a:r>
            <a:r>
              <a:rPr lang="es-ES" dirty="0">
                <a:solidFill>
                  <a:srgbClr val="8D5B98"/>
                </a:solidFill>
              </a:rPr>
              <a:t>problemas compartidos</a:t>
            </a:r>
            <a:r>
              <a:rPr lang="es-ES" dirty="0">
                <a:solidFill>
                  <a:schemeClr val="tx1"/>
                </a:solidFill>
              </a:rPr>
              <a:t>. Al participar en un foro, puedes </a:t>
            </a:r>
            <a:r>
              <a:rPr lang="es-ES" dirty="0">
                <a:solidFill>
                  <a:srgbClr val="0675AD"/>
                </a:solidFill>
              </a:rPr>
              <a:t>intercambiar ideas</a:t>
            </a:r>
            <a:r>
              <a:rPr lang="es-ES" dirty="0">
                <a:solidFill>
                  <a:schemeClr val="tx1"/>
                </a:solidFill>
              </a:rPr>
              <a:t>, hacer preguntas y utilizar la experiencia de las personas de tu comunidad.</a:t>
            </a:r>
            <a:endParaRPr lang="en-IE" dirty="0">
              <a:solidFill>
                <a:schemeClr val="tx1"/>
              </a:solidFill>
            </a:endParaRPr>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761798"/>
          </a:xfrm>
        </p:spPr>
        <p:txBody>
          <a:bodyPr>
            <a:normAutofit/>
          </a:bodyPr>
          <a:lstStyle/>
          <a:p>
            <a:r>
              <a:rPr lang="en-IE" dirty="0"/>
              <a:t>3. </a:t>
            </a:r>
            <a:r>
              <a:rPr lang="es-ES" dirty="0"/>
              <a:t>Uso de foros y recursos</a:t>
            </a:r>
            <a:endParaRPr lang="en-RU" dirty="0"/>
          </a:p>
        </p:txBody>
      </p:sp>
      <p:pic>
        <p:nvPicPr>
          <p:cNvPr id="12" name="Picture Placeholder 11" descr="Close-up of two people's hands pointing at laptop screen with stack of 4 books in background, one person holding a pen">
            <a:extLst>
              <a:ext uri="{FF2B5EF4-FFF2-40B4-BE49-F238E27FC236}">
                <a16:creationId xmlns:a16="http://schemas.microsoft.com/office/drawing/2014/main" id="{AFFC6FDC-BB85-B4C3-1E43-BEB84FD38EA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4795" r="4795"/>
          <a:stretch>
            <a:fillRect/>
          </a:stretch>
        </p:blipFill>
        <p:spPr>
          <a:xfrm>
            <a:off x="6540842" y="1565189"/>
            <a:ext cx="5651157" cy="4348874"/>
          </a:xfrm>
        </p:spPr>
      </p:pic>
    </p:spTree>
    <p:extLst>
      <p:ext uri="{BB962C8B-B14F-4D97-AF65-F5344CB8AC3E}">
        <p14:creationId xmlns:p14="http://schemas.microsoft.com/office/powerpoint/2010/main" val="4083924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2524" y="1711742"/>
            <a:ext cx="11102510" cy="4038015"/>
          </a:xfrm>
        </p:spPr>
        <p:txBody>
          <a:bodyPr/>
          <a:lstStyle/>
          <a:p>
            <a:r>
              <a:rPr lang="es-ES" dirty="0"/>
              <a:t>Hay dos tipos de formularios:</a:t>
            </a:r>
          </a:p>
          <a:p>
            <a:r>
              <a:rPr lang="es-ES" dirty="0"/>
              <a:t>En un </a:t>
            </a:r>
            <a:r>
              <a:rPr lang="es-ES" dirty="0">
                <a:solidFill>
                  <a:srgbClr val="F9A169"/>
                </a:solidFill>
              </a:rPr>
              <a:t>foro independiente</a:t>
            </a:r>
            <a:r>
              <a:rPr lang="es-ES" dirty="0"/>
              <a:t>, cualquiera puede publicar un tema o responder a un tema. </a:t>
            </a:r>
          </a:p>
          <a:p>
            <a:r>
              <a:rPr lang="es-ES" dirty="0"/>
              <a:t>En un </a:t>
            </a:r>
            <a:r>
              <a:rPr lang="es-ES" dirty="0">
                <a:solidFill>
                  <a:srgbClr val="8D5B98"/>
                </a:solidFill>
              </a:rPr>
              <a:t>foro comunitario</a:t>
            </a:r>
            <a:r>
              <a:rPr lang="es-ES" dirty="0"/>
              <a:t>, sólo puede participar un miembro de la comunidad.</a:t>
            </a:r>
          </a:p>
          <a:p>
            <a:endParaRPr lang="es-ES" dirty="0"/>
          </a:p>
          <a:p>
            <a:r>
              <a:rPr lang="es-ES" dirty="0"/>
              <a:t>Un foro es un </a:t>
            </a:r>
            <a:r>
              <a:rPr lang="es-ES" dirty="0">
                <a:solidFill>
                  <a:srgbClr val="0675AD"/>
                </a:solidFill>
              </a:rPr>
              <a:t>tablero de discusión </a:t>
            </a:r>
            <a:r>
              <a:rPr lang="es-ES" dirty="0"/>
              <a:t>en línea donde la gente puede hacer </a:t>
            </a:r>
            <a:r>
              <a:rPr lang="es-ES" dirty="0">
                <a:solidFill>
                  <a:srgbClr val="F9A169"/>
                </a:solidFill>
              </a:rPr>
              <a:t>preguntas</a:t>
            </a:r>
            <a:r>
              <a:rPr lang="es-ES" dirty="0"/>
              <a:t>, </a:t>
            </a:r>
            <a:r>
              <a:rPr lang="es-ES" dirty="0">
                <a:solidFill>
                  <a:srgbClr val="8D5B98"/>
                </a:solidFill>
              </a:rPr>
              <a:t>compartir sus experiencias </a:t>
            </a:r>
            <a:r>
              <a:rPr lang="es-ES" dirty="0"/>
              <a:t>y </a:t>
            </a:r>
            <a:r>
              <a:rPr lang="es-ES" dirty="0">
                <a:solidFill>
                  <a:srgbClr val="0675AD"/>
                </a:solidFill>
              </a:rPr>
              <a:t>discutir temas </a:t>
            </a:r>
            <a:r>
              <a:rPr lang="es-ES" dirty="0"/>
              <a:t>de interés mutuo. Los foros son una excelente manera de crear </a:t>
            </a:r>
            <a:r>
              <a:rPr lang="es-ES" dirty="0">
                <a:solidFill>
                  <a:srgbClr val="F9A169"/>
                </a:solidFill>
              </a:rPr>
              <a:t>conexiones sociales </a:t>
            </a:r>
            <a:r>
              <a:rPr lang="es-ES" dirty="0"/>
              <a:t>y un sentido de comunidad. También pueden ayudarte a cultivar un </a:t>
            </a:r>
            <a:r>
              <a:rPr lang="es-ES" dirty="0">
                <a:solidFill>
                  <a:srgbClr val="8D5B98"/>
                </a:solidFill>
              </a:rPr>
              <a:t>grupo de interés </a:t>
            </a:r>
            <a:r>
              <a:rPr lang="es-ES" dirty="0"/>
              <a:t>en un tema concreto.</a:t>
            </a:r>
          </a:p>
          <a:p>
            <a:endParaRPr lang="es-ES" dirty="0"/>
          </a:p>
          <a:p>
            <a:r>
              <a:rPr lang="es-ES" dirty="0"/>
              <a:t>Empiece por buscar un foro adecuado para el tema que le preocupa.</a:t>
            </a:r>
            <a:endParaRPr lang="en-RU" dirty="0"/>
          </a:p>
        </p:txBody>
      </p:sp>
      <p:sp>
        <p:nvSpPr>
          <p:cNvPr id="5" name="Text Placeholder 4">
            <a:extLst>
              <a:ext uri="{FF2B5EF4-FFF2-40B4-BE49-F238E27FC236}">
                <a16:creationId xmlns:a16="http://schemas.microsoft.com/office/drawing/2014/main" id="{0E3BD7E2-0D8E-D3CB-166D-A24701D710B7}"/>
              </a:ext>
            </a:extLst>
          </p:cNvPr>
          <p:cNvSpPr>
            <a:spLocks noGrp="1"/>
          </p:cNvSpPr>
          <p:nvPr>
            <p:ph type="body" sz="quarter" idx="18"/>
          </p:nvPr>
        </p:nvSpPr>
        <p:spPr/>
        <p:txBody>
          <a:bodyPr>
            <a:normAutofit/>
          </a:bodyPr>
          <a:lstStyle/>
          <a:p>
            <a:r>
              <a:rPr lang="es-ES" dirty="0">
                <a:solidFill>
                  <a:srgbClr val="0675AD"/>
                </a:solidFill>
              </a:rPr>
              <a:t>Uso de recursos y ayuda (foros)</a:t>
            </a:r>
            <a:endParaRPr lang="en-IE" dirty="0">
              <a:solidFill>
                <a:srgbClr val="0675AD"/>
              </a:solidFill>
            </a:endParaRPr>
          </a:p>
        </p:txBody>
      </p:sp>
    </p:spTree>
    <p:extLst>
      <p:ext uri="{BB962C8B-B14F-4D97-AF65-F5344CB8AC3E}">
        <p14:creationId xmlns:p14="http://schemas.microsoft.com/office/powerpoint/2010/main" val="1301037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F25E32B-440F-D1D7-F81C-84F3D7F3CCC4}"/>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16752" r="16752"/>
          <a:stretch/>
        </p:blipFill>
        <p:spPr>
          <a:xfrm>
            <a:off x="7372351" y="1223694"/>
            <a:ext cx="4819650" cy="4097949"/>
          </a:xfrm>
        </p:spPr>
      </p:pic>
      <p:sp>
        <p:nvSpPr>
          <p:cNvPr id="4" name="Text Placeholder 3">
            <a:extLst>
              <a:ext uri="{FF2B5EF4-FFF2-40B4-BE49-F238E27FC236}">
                <a16:creationId xmlns:a16="http://schemas.microsoft.com/office/drawing/2014/main" id="{A0305757-EC31-36D4-810F-3313FC658A68}"/>
              </a:ext>
            </a:extLst>
          </p:cNvPr>
          <p:cNvSpPr>
            <a:spLocks noGrp="1"/>
          </p:cNvSpPr>
          <p:nvPr>
            <p:ph type="body" sz="quarter" idx="17"/>
          </p:nvPr>
        </p:nvSpPr>
        <p:spPr>
          <a:xfrm>
            <a:off x="447066" y="979249"/>
            <a:ext cx="6361734" cy="3642009"/>
          </a:xfrm>
        </p:spPr>
        <p:txBody>
          <a:bodyPr/>
          <a:lstStyle/>
          <a:p>
            <a:r>
              <a:rPr lang="es-ES" sz="2800" dirty="0">
                <a:solidFill>
                  <a:srgbClr val="FFC000"/>
                </a:solidFill>
              </a:rPr>
              <a:t>Puedes utilizar el chat en los canales y puedes activar la moderación del canal para que sólo los moderadores puedan iniciar nuevos mensajes, pero los miembros podrán responder en ese puesto.</a:t>
            </a:r>
          </a:p>
          <a:p>
            <a:r>
              <a:rPr lang="en-IE" dirty="0">
                <a:hlinkClick r:id="rId3"/>
              </a:rPr>
              <a:t>https://answers.microsoft.com/en-us</a:t>
            </a:r>
            <a:endParaRPr lang="en-IE" dirty="0"/>
          </a:p>
        </p:txBody>
      </p:sp>
      <p:sp>
        <p:nvSpPr>
          <p:cNvPr id="5" name="Text Placeholder 4">
            <a:extLst>
              <a:ext uri="{FF2B5EF4-FFF2-40B4-BE49-F238E27FC236}">
                <a16:creationId xmlns:a16="http://schemas.microsoft.com/office/drawing/2014/main" id="{5C92E2B1-9C96-BDBC-8C8E-8DD7BA75E2AB}"/>
              </a:ext>
            </a:extLst>
          </p:cNvPr>
          <p:cNvSpPr>
            <a:spLocks noGrp="1"/>
          </p:cNvSpPr>
          <p:nvPr>
            <p:ph type="body" sz="quarter" idx="13"/>
          </p:nvPr>
        </p:nvSpPr>
        <p:spPr>
          <a:xfrm>
            <a:off x="447066" y="309491"/>
            <a:ext cx="11222614" cy="914203"/>
          </a:xfrm>
        </p:spPr>
        <p:txBody>
          <a:bodyPr>
            <a:normAutofit/>
          </a:bodyPr>
          <a:lstStyle/>
          <a:p>
            <a:r>
              <a:rPr lang="en-IE" dirty="0" err="1"/>
              <a:t>Foro</a:t>
            </a:r>
            <a:r>
              <a:rPr lang="en-IE" dirty="0"/>
              <a:t> de Microsoft</a:t>
            </a:r>
          </a:p>
        </p:txBody>
      </p:sp>
      <p:sp>
        <p:nvSpPr>
          <p:cNvPr id="10" name="Picture Placeholder 2">
            <a:extLst>
              <a:ext uri="{FF2B5EF4-FFF2-40B4-BE49-F238E27FC236}">
                <a16:creationId xmlns:a16="http://schemas.microsoft.com/office/drawing/2014/main" id="{BAC1AEEF-B6C9-BEB4-C944-C8CC67C33017}"/>
              </a:ext>
            </a:extLst>
          </p:cNvPr>
          <p:cNvSpPr txBox="1">
            <a:spLocks/>
          </p:cNvSpPr>
          <p:nvPr/>
        </p:nvSpPr>
        <p:spPr>
          <a:xfrm>
            <a:off x="7372351" y="1223692"/>
            <a:ext cx="4819650" cy="4033653"/>
          </a:xfrm>
          <a:prstGeom prst="rect">
            <a:avLst/>
          </a:prstGeom>
        </p:spPr>
      </p:sp>
    </p:spTree>
    <p:extLst>
      <p:ext uri="{BB962C8B-B14F-4D97-AF65-F5344CB8AC3E}">
        <p14:creationId xmlns:p14="http://schemas.microsoft.com/office/powerpoint/2010/main" val="307311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15BF666-E248-E4E5-BE6C-170DA819D0A1}"/>
              </a:ext>
            </a:extLst>
          </p:cNvPr>
          <p:cNvSpPr>
            <a:spLocks noGrp="1"/>
          </p:cNvSpPr>
          <p:nvPr>
            <p:ph type="body" sz="quarter" idx="17"/>
          </p:nvPr>
        </p:nvSpPr>
        <p:spPr>
          <a:xfrm>
            <a:off x="447066" y="1419515"/>
            <a:ext cx="6918934" cy="3642009"/>
          </a:xfrm>
        </p:spPr>
        <p:txBody>
          <a:bodyPr/>
          <a:lstStyle/>
          <a:p>
            <a:r>
              <a:rPr lang="es-ES" dirty="0">
                <a:solidFill>
                  <a:srgbClr val="FFC000"/>
                </a:solidFill>
              </a:rPr>
              <a:t>Encuentra respuestas, haz preguntas y conéctate con la comunidad de usuarios de Apple de todo el mundo.</a:t>
            </a:r>
            <a:endParaRPr lang="en-GB" dirty="0">
              <a:solidFill>
                <a:srgbClr val="FFC000"/>
              </a:solidFill>
            </a:endParaRPr>
          </a:p>
          <a:p>
            <a:r>
              <a:rPr lang="en-IE" dirty="0">
                <a:solidFill>
                  <a:srgbClr val="FFC000"/>
                </a:solidFill>
                <a:hlinkClick r:id="rId2"/>
              </a:rPr>
              <a:t>https://discussions.apple.com/welcome</a:t>
            </a:r>
            <a:endParaRPr lang="en-IE" dirty="0">
              <a:solidFill>
                <a:srgbClr val="FFC000"/>
              </a:solidFill>
            </a:endParaRPr>
          </a:p>
          <a:p>
            <a:endParaRPr lang="en-IE" dirty="0"/>
          </a:p>
        </p:txBody>
      </p:sp>
      <p:sp>
        <p:nvSpPr>
          <p:cNvPr id="6" name="Text Placeholder 5">
            <a:extLst>
              <a:ext uri="{FF2B5EF4-FFF2-40B4-BE49-F238E27FC236}">
                <a16:creationId xmlns:a16="http://schemas.microsoft.com/office/drawing/2014/main" id="{30F30994-674A-6763-FE6F-298703675892}"/>
              </a:ext>
            </a:extLst>
          </p:cNvPr>
          <p:cNvSpPr>
            <a:spLocks noGrp="1"/>
          </p:cNvSpPr>
          <p:nvPr>
            <p:ph type="body" sz="quarter" idx="13"/>
          </p:nvPr>
        </p:nvSpPr>
        <p:spPr/>
        <p:txBody>
          <a:bodyPr/>
          <a:lstStyle/>
          <a:p>
            <a:r>
              <a:rPr lang="en-IE" dirty="0" err="1"/>
              <a:t>Foro</a:t>
            </a:r>
            <a:r>
              <a:rPr lang="en-IE" dirty="0"/>
              <a:t> de Apple</a:t>
            </a:r>
          </a:p>
        </p:txBody>
      </p:sp>
      <p:pic>
        <p:nvPicPr>
          <p:cNvPr id="5" name="Picture Placeholder 4" descr="Smiling woman using laptop">
            <a:extLst>
              <a:ext uri="{FF2B5EF4-FFF2-40B4-BE49-F238E27FC236}">
                <a16:creationId xmlns:a16="http://schemas.microsoft.com/office/drawing/2014/main" id="{7E4E5040-F932-ECAF-4A63-EA5AAA14C33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l="21993" r="21993"/>
          <a:stretch>
            <a:fillRect/>
          </a:stretch>
        </p:blipFill>
        <p:spPr>
          <a:xfrm>
            <a:off x="8802435" y="1223694"/>
            <a:ext cx="3389565" cy="4033653"/>
          </a:xfrm>
        </p:spPr>
      </p:pic>
    </p:spTree>
    <p:extLst>
      <p:ext uri="{BB962C8B-B14F-4D97-AF65-F5344CB8AC3E}">
        <p14:creationId xmlns:p14="http://schemas.microsoft.com/office/powerpoint/2010/main" val="1864874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0915390-122F-A53F-E531-2B41875F0A70}"/>
              </a:ext>
            </a:extLst>
          </p:cNvPr>
          <p:cNvSpPr>
            <a:spLocks noGrp="1"/>
          </p:cNvSpPr>
          <p:nvPr>
            <p:ph type="body" sz="quarter" idx="27"/>
          </p:nvPr>
        </p:nvSpPr>
        <p:spPr>
          <a:xfrm>
            <a:off x="447067" y="1834163"/>
            <a:ext cx="4690200" cy="3251547"/>
          </a:xfrm>
        </p:spPr>
        <p:txBody>
          <a:bodyPr/>
          <a:lstStyle/>
          <a:p>
            <a:r>
              <a:rPr lang="es-ES" b="1" dirty="0"/>
              <a:t>Se trata de un enfoque más amplio y holístico que el de los Foros. </a:t>
            </a:r>
          </a:p>
          <a:p>
            <a:endParaRPr lang="es-ES" b="1" dirty="0"/>
          </a:p>
          <a:p>
            <a:r>
              <a:rPr lang="es-ES" b="1" dirty="0" err="1">
                <a:solidFill>
                  <a:srgbClr val="0675AD"/>
                </a:solidFill>
              </a:rPr>
              <a:t>Techfugees</a:t>
            </a:r>
            <a:r>
              <a:rPr lang="es-ES" b="1" dirty="0"/>
              <a:t> es un buen ejemplo de comunidad en línea construida en torno a cuestiones técnicas y al desarrollo de habilidades</a:t>
            </a:r>
            <a:r>
              <a:rPr lang="en-GB" sz="2400" b="1" dirty="0"/>
              <a:t>.</a:t>
            </a:r>
          </a:p>
          <a:p>
            <a:endParaRPr lang="en-GB" b="1" dirty="0"/>
          </a:p>
          <a:p>
            <a:r>
              <a:rPr lang="en-IE" sz="2400" b="1" dirty="0">
                <a:hlinkClick r:id="rId2"/>
              </a:rPr>
              <a:t>https://techfugees.com/fr/</a:t>
            </a:r>
            <a:endParaRPr lang="en-IE" sz="2400" b="1" dirty="0"/>
          </a:p>
          <a:p>
            <a:r>
              <a:rPr lang="en-IE" dirty="0"/>
              <a:t>	</a:t>
            </a:r>
            <a:endParaRPr lang="en-IE" b="1" dirty="0"/>
          </a:p>
        </p:txBody>
      </p:sp>
      <p:sp>
        <p:nvSpPr>
          <p:cNvPr id="3" name="Text Placeholder 2">
            <a:extLst>
              <a:ext uri="{FF2B5EF4-FFF2-40B4-BE49-F238E27FC236}">
                <a16:creationId xmlns:a16="http://schemas.microsoft.com/office/drawing/2014/main" id="{0D7FE636-C4F3-654B-9EC0-323D25C35B9B}"/>
              </a:ext>
            </a:extLst>
          </p:cNvPr>
          <p:cNvSpPr>
            <a:spLocks noGrp="1"/>
          </p:cNvSpPr>
          <p:nvPr>
            <p:ph type="body" sz="quarter" idx="18"/>
          </p:nvPr>
        </p:nvSpPr>
        <p:spPr>
          <a:xfrm>
            <a:off x="447066" y="309491"/>
            <a:ext cx="5648934" cy="1428693"/>
          </a:xfrm>
        </p:spPr>
        <p:txBody>
          <a:bodyPr/>
          <a:lstStyle/>
          <a:p>
            <a:r>
              <a:rPr lang="en-IE" dirty="0" err="1"/>
              <a:t>Comunidades</a:t>
            </a:r>
            <a:r>
              <a:rPr lang="en-IE" dirty="0"/>
              <a:t> </a:t>
            </a:r>
            <a:r>
              <a:rPr lang="en-IE" dirty="0" err="1"/>
              <a:t>en</a:t>
            </a:r>
            <a:r>
              <a:rPr lang="en-IE" dirty="0"/>
              <a:t> </a:t>
            </a:r>
            <a:r>
              <a:rPr lang="en-IE" dirty="0" err="1"/>
              <a:t>línea</a:t>
            </a:r>
            <a:endParaRPr lang="en-RU" dirty="0"/>
          </a:p>
        </p:txBody>
      </p:sp>
      <p:pic>
        <p:nvPicPr>
          <p:cNvPr id="18" name="Picture Placeholder 17">
            <a:extLst>
              <a:ext uri="{FF2B5EF4-FFF2-40B4-BE49-F238E27FC236}">
                <a16:creationId xmlns:a16="http://schemas.microsoft.com/office/drawing/2014/main" id="{9EFFCB60-61B7-A465-5CE8-2B028368FBB5}"/>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l="4517" r="4517"/>
          <a:stretch/>
        </p:blipFill>
        <p:spPr>
          <a:xfrm>
            <a:off x="6824624" y="1268391"/>
            <a:ext cx="4401359" cy="3245240"/>
          </a:xfrm>
        </p:spPr>
      </p:pic>
      <p:pic>
        <p:nvPicPr>
          <p:cNvPr id="20" name="Graphic 19" descr="Mouse with solid fill">
            <a:extLst>
              <a:ext uri="{FF2B5EF4-FFF2-40B4-BE49-F238E27FC236}">
                <a16:creationId xmlns:a16="http://schemas.microsoft.com/office/drawing/2014/main" id="{5A7D8993-ED3A-62B0-E13D-BADCD4B456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286437">
            <a:off x="3942219" y="5169244"/>
            <a:ext cx="1086138" cy="914400"/>
          </a:xfrm>
          <a:prstGeom prst="rect">
            <a:avLst/>
          </a:prstGeom>
        </p:spPr>
      </p:pic>
      <p:pic>
        <p:nvPicPr>
          <p:cNvPr id="22" name="Graphic 21" descr="Cursor with solid fill">
            <a:extLst>
              <a:ext uri="{FF2B5EF4-FFF2-40B4-BE49-F238E27FC236}">
                <a16:creationId xmlns:a16="http://schemas.microsoft.com/office/drawing/2014/main" id="{E45D7CE6-4BBD-12C3-84BF-6BB882A007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88564" y="5006546"/>
            <a:ext cx="693090" cy="726990"/>
          </a:xfrm>
          <a:prstGeom prst="rect">
            <a:avLst/>
          </a:prstGeom>
        </p:spPr>
      </p:pic>
    </p:spTree>
    <p:extLst>
      <p:ext uri="{BB962C8B-B14F-4D97-AF65-F5344CB8AC3E}">
        <p14:creationId xmlns:p14="http://schemas.microsoft.com/office/powerpoint/2010/main" val="3544790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43026"/>
            <a:ext cx="11102510" cy="5205484"/>
          </a:xfrm>
        </p:spPr>
        <p:txBody>
          <a:bodyPr/>
          <a:lstStyle/>
          <a:p>
            <a:r>
              <a:rPr lang="es-ES" dirty="0">
                <a:ea typeface="+mn-lt"/>
                <a:cs typeface="+mn-lt"/>
              </a:rPr>
              <a:t>El último paso es reflexionar. Es importante anotar lo que ha ocurrido en caso de que </a:t>
            </a:r>
          </a:p>
          <a:p>
            <a:r>
              <a:rPr lang="es-ES" dirty="0">
                <a:ea typeface="+mn-lt"/>
                <a:cs typeface="+mn-lt"/>
              </a:rPr>
              <a:t>que vuelva a ocurrir. Crear vídeos y/o guías de resolución de problemas para ayudar a su</a:t>
            </a:r>
          </a:p>
          <a:p>
            <a:r>
              <a:rPr lang="es-ES" dirty="0">
                <a:ea typeface="+mn-lt"/>
                <a:cs typeface="+mn-lt"/>
              </a:rPr>
              <a:t>comunidad es útil. Si alguien conoce a un experto en esta área, hable con él </a:t>
            </a:r>
          </a:p>
          <a:p>
            <a:r>
              <a:rPr lang="es-ES" dirty="0">
                <a:ea typeface="+mn-lt"/>
                <a:cs typeface="+mn-lt"/>
              </a:rPr>
              <a:t>sobre cómo puede acceder a estos recursos.</a:t>
            </a:r>
          </a:p>
          <a:p>
            <a:endParaRPr lang="es-ES" dirty="0">
              <a:ea typeface="+mn-lt"/>
              <a:cs typeface="+mn-lt"/>
            </a:endParaRPr>
          </a:p>
          <a:p>
            <a:pPr>
              <a:lnSpc>
                <a:spcPct val="150000"/>
              </a:lnSpc>
              <a:spcBef>
                <a:spcPts val="800"/>
              </a:spcBef>
            </a:pPr>
            <a:r>
              <a:rPr lang="es-ES" dirty="0">
                <a:ea typeface="+mn-lt"/>
                <a:cs typeface="+mn-lt"/>
              </a:rPr>
              <a:t>Habrá veces que todos pasen por el proceso más de una vez hasta encontrar una solución, pero es importante no rendirse. Pedir ayuda es parte de estar preparado. Es importante acudir a la familia, a los amigos o a otras personas de tu círculo, ya que todos están para aprender a solucionar problemas tecnológicos juntos. </a:t>
            </a:r>
            <a:r>
              <a:rPr lang="en-GB" dirty="0">
                <a:ea typeface="+mn-lt"/>
                <a:cs typeface="+mn-lt"/>
              </a:rPr>
              <a:t>​</a:t>
            </a:r>
            <a:endParaRPr lang="en-US" dirty="0">
              <a:ea typeface="+mn-lt"/>
              <a:cs typeface="+mn-lt"/>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solidFill>
                  <a:srgbClr val="0675AD"/>
                </a:solidFill>
              </a:rPr>
              <a:t>4. </a:t>
            </a:r>
            <a:r>
              <a:rPr lang="es-ES" dirty="0">
                <a:solidFill>
                  <a:srgbClr val="0675AD"/>
                </a:solidFill>
              </a:rPr>
              <a:t>El proceso de resolución de problemas</a:t>
            </a:r>
            <a:endParaRPr lang="en-IE" dirty="0">
              <a:solidFill>
                <a:srgbClr val="0675AD"/>
              </a:solidFill>
            </a:endParaRPr>
          </a:p>
          <a:p>
            <a:endParaRPr lang="en-IE" dirty="0"/>
          </a:p>
        </p:txBody>
      </p:sp>
      <p:pic>
        <p:nvPicPr>
          <p:cNvPr id="3" name="Graphic 2" descr="Brainstorm with solid fill">
            <a:extLst>
              <a:ext uri="{FF2B5EF4-FFF2-40B4-BE49-F238E27FC236}">
                <a16:creationId xmlns:a16="http://schemas.microsoft.com/office/drawing/2014/main" id="{12BFCC2A-25D1-13F6-740D-2C313F4104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8236" y="4958607"/>
            <a:ext cx="1581664" cy="1589903"/>
          </a:xfrm>
          <a:prstGeom prst="rect">
            <a:avLst/>
          </a:prstGeom>
        </p:spPr>
      </p:pic>
    </p:spTree>
    <p:extLst>
      <p:ext uri="{BB962C8B-B14F-4D97-AF65-F5344CB8AC3E}">
        <p14:creationId xmlns:p14="http://schemas.microsoft.com/office/powerpoint/2010/main" val="420073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2B428-4409-9C27-9C7A-60145BEF806F}"/>
              </a:ext>
            </a:extLst>
          </p:cNvPr>
          <p:cNvSpPr>
            <a:spLocks noGrp="1"/>
          </p:cNvSpPr>
          <p:nvPr>
            <p:ph type="body" sz="quarter" idx="14"/>
          </p:nvPr>
        </p:nvSpPr>
        <p:spPr>
          <a:xfrm>
            <a:off x="549402" y="1164256"/>
            <a:ext cx="11775120" cy="6025405"/>
          </a:xfrm>
        </p:spPr>
        <p:txBody>
          <a:bodyPr>
            <a:normAutofit/>
          </a:bodyPr>
          <a:lstStyle/>
          <a:p>
            <a:r>
              <a:rPr lang="en-GB" sz="2200" dirty="0"/>
              <a:t> ​</a:t>
            </a:r>
            <a:r>
              <a:rPr lang="es-ES" sz="2200" dirty="0">
                <a:solidFill>
                  <a:srgbClr val="0675AD"/>
                </a:solidFill>
              </a:rPr>
              <a:t>Haz CTRL+ CLIC en la imagen de la esquina superior derecha para abrir el documento PDF.</a:t>
            </a:r>
          </a:p>
          <a:p>
            <a:endParaRPr lang="es-ES" sz="2200" dirty="0">
              <a:solidFill>
                <a:srgbClr val="0675AD"/>
              </a:solidFill>
            </a:endParaRPr>
          </a:p>
          <a:p>
            <a:pPr marL="342900" indent="-342900">
              <a:buFont typeface="Wingdings" panose="05000000000000000000" pitchFamily="2" charset="2"/>
              <a:buChar char="ü"/>
            </a:pPr>
            <a:r>
              <a:rPr lang="es-ES" sz="2200" dirty="0">
                <a:solidFill>
                  <a:srgbClr val="0675AD"/>
                </a:solidFill>
              </a:rPr>
              <a:t>Anota los problemas digitales típicos que se mencionan en el texto.</a:t>
            </a:r>
          </a:p>
          <a:p>
            <a:pPr marL="342900" indent="-342900">
              <a:buFont typeface="Wingdings" panose="05000000000000000000" pitchFamily="2" charset="2"/>
              <a:buChar char="ü"/>
            </a:pPr>
            <a:endParaRPr lang="es-ES" sz="2200" dirty="0">
              <a:solidFill>
                <a:srgbClr val="0675AD"/>
              </a:solidFill>
            </a:endParaRPr>
          </a:p>
          <a:p>
            <a:pPr marL="342900" indent="-342900">
              <a:buFont typeface="Wingdings" panose="05000000000000000000" pitchFamily="2" charset="2"/>
              <a:buChar char="ü"/>
            </a:pPr>
            <a:r>
              <a:rPr lang="es-ES" sz="2200" dirty="0">
                <a:solidFill>
                  <a:srgbClr val="0675AD"/>
                </a:solidFill>
              </a:rPr>
              <a:t>¿Has experimentado otros problemas digitales? Anótalos también. </a:t>
            </a:r>
          </a:p>
          <a:p>
            <a:r>
              <a:rPr lang="es-ES" sz="2200" dirty="0">
                <a:solidFill>
                  <a:srgbClr val="0675AD"/>
                </a:solidFill>
              </a:rPr>
              <a:t>Lee atentamente el artículo "Técnicas básicas de resolución de problemas". </a:t>
            </a:r>
          </a:p>
          <a:p>
            <a:pPr marL="342900" indent="-342900">
              <a:buFont typeface="Wingdings" panose="05000000000000000000" pitchFamily="2" charset="2"/>
              <a:buChar char="ü"/>
            </a:pPr>
            <a:endParaRPr lang="es-ES" sz="2200" dirty="0">
              <a:solidFill>
                <a:srgbClr val="0675AD"/>
              </a:solidFill>
            </a:endParaRPr>
          </a:p>
          <a:p>
            <a:pPr marL="342900" indent="-342900">
              <a:buFont typeface="Wingdings" panose="05000000000000000000" pitchFamily="2" charset="2"/>
              <a:buChar char="ü"/>
            </a:pPr>
            <a:r>
              <a:rPr lang="es-ES" sz="2200" dirty="0">
                <a:solidFill>
                  <a:srgbClr val="0675AD"/>
                </a:solidFill>
              </a:rPr>
              <a:t>Anota los pasos individuales de la "resolución de problemas" que se describen en el texto. </a:t>
            </a:r>
          </a:p>
          <a:p>
            <a:r>
              <a:rPr lang="es-ES" sz="2200" dirty="0">
                <a:solidFill>
                  <a:srgbClr val="0675AD"/>
                </a:solidFill>
              </a:rPr>
              <a:t>Cuál es el primer paso y el segundo, etc.</a:t>
            </a:r>
          </a:p>
          <a:p>
            <a:endParaRPr lang="es-ES" sz="2200" dirty="0">
              <a:solidFill>
                <a:srgbClr val="0675AD"/>
              </a:solidFill>
            </a:endParaRPr>
          </a:p>
          <a:p>
            <a:r>
              <a:rPr lang="es-ES" sz="2200" dirty="0">
                <a:solidFill>
                  <a:srgbClr val="0675AD"/>
                </a:solidFill>
              </a:rPr>
              <a:t>Puedes utilizar las siguientes diapositivas para anotar tus resultados.</a:t>
            </a:r>
            <a:r>
              <a:rPr lang="en-GB" sz="2200" dirty="0">
                <a:solidFill>
                  <a:srgbClr val="0675AD"/>
                </a:solidFill>
                <a:hlinkClick r:id="rId2"/>
              </a:rPr>
              <a:t>https://www.digitaltravellers.org/sheet/basic-troubleshooting-techniques/</a:t>
            </a:r>
            <a:endParaRPr lang="en-GB" sz="2200" dirty="0">
              <a:solidFill>
                <a:srgbClr val="0675AD"/>
              </a:solidFill>
            </a:endParaRPr>
          </a:p>
          <a:p>
            <a:endParaRPr lang="en-IE" sz="2200" dirty="0">
              <a:solidFill>
                <a:srgbClr val="0675AD"/>
              </a:solidFill>
            </a:endParaRPr>
          </a:p>
          <a:p>
            <a:endParaRPr lang="en-GB" sz="2200" dirty="0"/>
          </a:p>
        </p:txBody>
      </p:sp>
      <p:pic>
        <p:nvPicPr>
          <p:cNvPr id="3" name="Picture 2">
            <a:hlinkClick r:id="rId3"/>
            <a:extLst>
              <a:ext uri="{FF2B5EF4-FFF2-40B4-BE49-F238E27FC236}">
                <a16:creationId xmlns:a16="http://schemas.microsoft.com/office/drawing/2014/main" id="{63B30221-AB0E-0156-F2C5-11914EADD8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1911" y="48458"/>
            <a:ext cx="4482769" cy="9492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orthographicFront"/>
            <a:lightRig rig="soft" dir="t"/>
          </a:scene3d>
          <a:sp3d contourW="12700" prstMaterial="matte">
            <a:bevelT w="63500" h="50800"/>
            <a:contourClr>
              <a:srgbClr val="C0C0C0"/>
            </a:contourClr>
          </a:sp3d>
        </p:spPr>
      </p:pic>
      <p:sp>
        <p:nvSpPr>
          <p:cNvPr id="4" name="TextBox 3">
            <a:extLst>
              <a:ext uri="{FF2B5EF4-FFF2-40B4-BE49-F238E27FC236}">
                <a16:creationId xmlns:a16="http://schemas.microsoft.com/office/drawing/2014/main" id="{A43520D7-4917-6EB2-E9A5-71EF7580EBD5}"/>
              </a:ext>
            </a:extLst>
          </p:cNvPr>
          <p:cNvSpPr txBox="1"/>
          <p:nvPr/>
        </p:nvSpPr>
        <p:spPr>
          <a:xfrm>
            <a:off x="549402" y="48458"/>
            <a:ext cx="6679095" cy="954107"/>
          </a:xfrm>
          <a:prstGeom prst="rect">
            <a:avLst/>
          </a:prstGeom>
          <a:noFill/>
        </p:spPr>
        <p:txBody>
          <a:bodyPr wrap="square" rtlCol="0">
            <a:spAutoFit/>
          </a:bodyPr>
          <a:lstStyle/>
          <a:p>
            <a:r>
              <a:rPr lang="es-ES" sz="2800" b="1" dirty="0">
                <a:solidFill>
                  <a:srgbClr val="8D5B98"/>
                </a:solidFill>
              </a:rPr>
              <a:t>Conozca las reglas básicas de la resolución de problemas digitales.</a:t>
            </a:r>
            <a:endParaRPr lang="en-IE" dirty="0"/>
          </a:p>
        </p:txBody>
      </p:sp>
    </p:spTree>
    <p:extLst>
      <p:ext uri="{BB962C8B-B14F-4D97-AF65-F5344CB8AC3E}">
        <p14:creationId xmlns:p14="http://schemas.microsoft.com/office/powerpoint/2010/main" val="142035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74129-6C51-E3A4-E366-F1B2F6520504}"/>
              </a:ext>
            </a:extLst>
          </p:cNvPr>
          <p:cNvSpPr>
            <a:spLocks noGrp="1"/>
          </p:cNvSpPr>
          <p:nvPr>
            <p:ph type="body" sz="quarter" idx="16"/>
          </p:nvPr>
        </p:nvSpPr>
        <p:spPr>
          <a:xfrm>
            <a:off x="447065" y="1276556"/>
            <a:ext cx="11102510" cy="4885347"/>
          </a:xfrm>
        </p:spPr>
        <p:txBody>
          <a:bodyPr/>
          <a:lstStyle/>
          <a:p>
            <a:pPr algn="ctr"/>
            <a:r>
              <a:rPr lang="en-IE" dirty="0">
                <a:solidFill>
                  <a:srgbClr val="0675AD"/>
                </a:solidFill>
              </a:rPr>
              <a:t>Espacio para </a:t>
            </a:r>
            <a:r>
              <a:rPr lang="en-IE" dirty="0" err="1">
                <a:solidFill>
                  <a:srgbClr val="0675AD"/>
                </a:solidFill>
              </a:rPr>
              <a:t>los</a:t>
            </a:r>
            <a:r>
              <a:rPr lang="en-IE" dirty="0">
                <a:solidFill>
                  <a:srgbClr val="0675AD"/>
                </a:solidFill>
              </a:rPr>
              <a:t> </a:t>
            </a:r>
            <a:r>
              <a:rPr lang="en-IE" dirty="0" err="1">
                <a:solidFill>
                  <a:srgbClr val="0675AD"/>
                </a:solidFill>
              </a:rPr>
              <a:t>resultados</a:t>
            </a:r>
            <a:endParaRPr lang="en-IE" dirty="0">
              <a:solidFill>
                <a:srgbClr val="0675AD"/>
              </a:solidFill>
            </a:endParaRPr>
          </a:p>
          <a:p>
            <a:r>
              <a:rPr lang="en-IE" dirty="0">
                <a:solidFill>
                  <a:srgbClr val="8D5B98"/>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IE" dirty="0">
              <a:solidFill>
                <a:srgbClr val="8D5B98"/>
              </a:solidFill>
            </a:endParaRPr>
          </a:p>
          <a:p>
            <a:r>
              <a:rPr lang="en-IE" dirty="0">
                <a:solidFill>
                  <a:srgbClr val="8D5B98"/>
                </a:solidFill>
              </a:rPr>
              <a:t>​</a:t>
            </a:r>
          </a:p>
        </p:txBody>
      </p:sp>
      <p:sp>
        <p:nvSpPr>
          <p:cNvPr id="3" name="Text Placeholder 2">
            <a:extLst>
              <a:ext uri="{FF2B5EF4-FFF2-40B4-BE49-F238E27FC236}">
                <a16:creationId xmlns:a16="http://schemas.microsoft.com/office/drawing/2014/main" id="{0F94EE50-2B3D-D735-161D-5DA6406B3C94}"/>
              </a:ext>
            </a:extLst>
          </p:cNvPr>
          <p:cNvSpPr>
            <a:spLocks noGrp="1"/>
          </p:cNvSpPr>
          <p:nvPr>
            <p:ph type="body" sz="quarter" idx="18"/>
          </p:nvPr>
        </p:nvSpPr>
        <p:spPr/>
        <p:txBody>
          <a:bodyPr>
            <a:normAutofit/>
          </a:bodyPr>
          <a:lstStyle/>
          <a:p>
            <a:r>
              <a:rPr lang="en-IE" dirty="0" err="1"/>
              <a:t>Ejercicio</a:t>
            </a:r>
            <a:endParaRPr lang="en-IE" dirty="0"/>
          </a:p>
        </p:txBody>
      </p:sp>
      <p:pic>
        <p:nvPicPr>
          <p:cNvPr id="5" name="Graphic 4" descr="Pencil with solid fill">
            <a:extLst>
              <a:ext uri="{FF2B5EF4-FFF2-40B4-BE49-F238E27FC236}">
                <a16:creationId xmlns:a16="http://schemas.microsoft.com/office/drawing/2014/main" id="{F3D90998-0BDC-44EF-5EAA-9A58D9E8F0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74757" y="707390"/>
            <a:ext cx="914400" cy="914400"/>
          </a:xfrm>
          <a:prstGeom prst="rect">
            <a:avLst/>
          </a:prstGeom>
        </p:spPr>
      </p:pic>
    </p:spTree>
    <p:extLst>
      <p:ext uri="{BB962C8B-B14F-4D97-AF65-F5344CB8AC3E}">
        <p14:creationId xmlns:p14="http://schemas.microsoft.com/office/powerpoint/2010/main" val="391849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74129-6C51-E3A4-E366-F1B2F6520504}"/>
              </a:ext>
            </a:extLst>
          </p:cNvPr>
          <p:cNvSpPr>
            <a:spLocks noGrp="1"/>
          </p:cNvSpPr>
          <p:nvPr>
            <p:ph type="body" sz="quarter" idx="16"/>
          </p:nvPr>
        </p:nvSpPr>
        <p:spPr>
          <a:xfrm>
            <a:off x="447065" y="1276556"/>
            <a:ext cx="11102510" cy="4885347"/>
          </a:xfrm>
        </p:spPr>
        <p:txBody>
          <a:bodyPr/>
          <a:lstStyle/>
          <a:p>
            <a:pPr algn="ctr"/>
            <a:r>
              <a:rPr lang="en-IE" dirty="0">
                <a:solidFill>
                  <a:srgbClr val="0675AD"/>
                </a:solidFill>
              </a:rPr>
              <a:t>Espacio para </a:t>
            </a:r>
            <a:r>
              <a:rPr lang="en-IE" dirty="0" err="1">
                <a:solidFill>
                  <a:srgbClr val="0675AD"/>
                </a:solidFill>
              </a:rPr>
              <a:t>los</a:t>
            </a:r>
            <a:r>
              <a:rPr lang="en-IE" dirty="0">
                <a:solidFill>
                  <a:srgbClr val="0675AD"/>
                </a:solidFill>
              </a:rPr>
              <a:t> </a:t>
            </a:r>
            <a:r>
              <a:rPr lang="en-IE" dirty="0" err="1">
                <a:solidFill>
                  <a:srgbClr val="0675AD"/>
                </a:solidFill>
              </a:rPr>
              <a:t>resultados</a:t>
            </a:r>
            <a:endParaRPr lang="en-IE" dirty="0">
              <a:solidFill>
                <a:srgbClr val="0675AD"/>
              </a:solidFill>
            </a:endParaRPr>
          </a:p>
          <a:p>
            <a:r>
              <a:rPr lang="en-IE" dirty="0">
                <a:solidFill>
                  <a:srgbClr val="8D5B98"/>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IE" dirty="0">
              <a:solidFill>
                <a:srgbClr val="8D5B98"/>
              </a:solidFill>
            </a:endParaRPr>
          </a:p>
          <a:p>
            <a:r>
              <a:rPr lang="en-IE" dirty="0">
                <a:solidFill>
                  <a:srgbClr val="8D5B98"/>
                </a:solidFill>
              </a:rPr>
              <a:t>​</a:t>
            </a:r>
          </a:p>
        </p:txBody>
      </p:sp>
      <p:sp>
        <p:nvSpPr>
          <p:cNvPr id="3" name="Text Placeholder 2">
            <a:extLst>
              <a:ext uri="{FF2B5EF4-FFF2-40B4-BE49-F238E27FC236}">
                <a16:creationId xmlns:a16="http://schemas.microsoft.com/office/drawing/2014/main" id="{0F94EE50-2B3D-D735-161D-5DA6406B3C94}"/>
              </a:ext>
            </a:extLst>
          </p:cNvPr>
          <p:cNvSpPr>
            <a:spLocks noGrp="1"/>
          </p:cNvSpPr>
          <p:nvPr>
            <p:ph type="body" sz="quarter" idx="18"/>
          </p:nvPr>
        </p:nvSpPr>
        <p:spPr/>
        <p:txBody>
          <a:bodyPr>
            <a:normAutofit/>
          </a:bodyPr>
          <a:lstStyle/>
          <a:p>
            <a:r>
              <a:rPr lang="en-IE" dirty="0" err="1"/>
              <a:t>Ejercicio</a:t>
            </a:r>
            <a:endParaRPr lang="en-IE" dirty="0"/>
          </a:p>
        </p:txBody>
      </p:sp>
      <p:pic>
        <p:nvPicPr>
          <p:cNvPr id="5" name="Graphic 4" descr="Pencil with solid fill">
            <a:extLst>
              <a:ext uri="{FF2B5EF4-FFF2-40B4-BE49-F238E27FC236}">
                <a16:creationId xmlns:a16="http://schemas.microsoft.com/office/drawing/2014/main" id="{686C8FD8-12D1-33F1-9B56-8E1B2AF060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58281" y="696097"/>
            <a:ext cx="914400" cy="914400"/>
          </a:xfrm>
          <a:prstGeom prst="rect">
            <a:avLst/>
          </a:prstGeom>
        </p:spPr>
      </p:pic>
    </p:spTree>
    <p:extLst>
      <p:ext uri="{BB962C8B-B14F-4D97-AF65-F5344CB8AC3E}">
        <p14:creationId xmlns:p14="http://schemas.microsoft.com/office/powerpoint/2010/main" val="3730661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indoor, computer, electronics&#10;&#10;Description automatically generated">
            <a:hlinkClick r:id="rId2"/>
            <a:extLst>
              <a:ext uri="{FF2B5EF4-FFF2-40B4-BE49-F238E27FC236}">
                <a16:creationId xmlns:a16="http://schemas.microsoft.com/office/drawing/2014/main" id="{47BA432A-D07C-14AA-6C0A-758CCFC85A44}"/>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3433" r="3433"/>
          <a:stretch>
            <a:fillRect/>
          </a:stretch>
        </p:blipFill>
        <p:spPr>
          <a:xfrm>
            <a:off x="6421438" y="428368"/>
            <a:ext cx="5770562" cy="3912973"/>
          </a:xfrm>
        </p:spPr>
      </p:pic>
      <p:sp>
        <p:nvSpPr>
          <p:cNvPr id="3" name="Text Placeholder 2">
            <a:extLst>
              <a:ext uri="{FF2B5EF4-FFF2-40B4-BE49-F238E27FC236}">
                <a16:creationId xmlns:a16="http://schemas.microsoft.com/office/drawing/2014/main" id="{7037024F-A9F0-0774-986A-C0D58D44785C}"/>
              </a:ext>
            </a:extLst>
          </p:cNvPr>
          <p:cNvSpPr>
            <a:spLocks noGrp="1"/>
          </p:cNvSpPr>
          <p:nvPr>
            <p:ph type="body" sz="quarter" idx="27"/>
          </p:nvPr>
        </p:nvSpPr>
        <p:spPr>
          <a:xfrm>
            <a:off x="447067" y="2500068"/>
            <a:ext cx="4690200" cy="3251547"/>
          </a:xfrm>
        </p:spPr>
        <p:txBody>
          <a:bodyPr/>
          <a:lstStyle/>
          <a:p>
            <a:r>
              <a:rPr lang="es-ES" dirty="0"/>
              <a:t>Todo el mundo ha oído hablar de los virus informáticos y de lo molestos y peligrosos que pueden ser para su trabajo y sus datos.</a:t>
            </a:r>
          </a:p>
          <a:p>
            <a:r>
              <a:rPr lang="es-ES" dirty="0"/>
              <a:t>Esta sencilla guía le ayudará a tomar medidas básicas de protección contra los virus en su ordenador. Haga clic en la imagen de la derecha para abrir el documento PDF.</a:t>
            </a:r>
          </a:p>
        </p:txBody>
      </p:sp>
      <p:sp>
        <p:nvSpPr>
          <p:cNvPr id="4" name="Text Placeholder 3">
            <a:extLst>
              <a:ext uri="{FF2B5EF4-FFF2-40B4-BE49-F238E27FC236}">
                <a16:creationId xmlns:a16="http://schemas.microsoft.com/office/drawing/2014/main" id="{6CA7E0AA-4F40-4084-CBDA-1793DE19AF60}"/>
              </a:ext>
            </a:extLst>
          </p:cNvPr>
          <p:cNvSpPr>
            <a:spLocks noGrp="1"/>
          </p:cNvSpPr>
          <p:nvPr>
            <p:ph type="body" sz="quarter" idx="18"/>
          </p:nvPr>
        </p:nvSpPr>
        <p:spPr/>
        <p:txBody>
          <a:bodyPr>
            <a:normAutofit fontScale="85000" lnSpcReduction="20000"/>
          </a:bodyPr>
          <a:lstStyle/>
          <a:p>
            <a:r>
              <a:rPr lang="en-GB" sz="5100" dirty="0" err="1">
                <a:solidFill>
                  <a:srgbClr val="0675AD"/>
                </a:solidFill>
              </a:rPr>
              <a:t>Aprende</a:t>
            </a:r>
            <a:r>
              <a:rPr lang="en-GB" sz="5100" dirty="0">
                <a:solidFill>
                  <a:srgbClr val="0675AD"/>
                </a:solidFill>
              </a:rPr>
              <a:t>!</a:t>
            </a:r>
          </a:p>
          <a:p>
            <a:endParaRPr lang="en-GB" dirty="0"/>
          </a:p>
          <a:p>
            <a:r>
              <a:rPr lang="es-ES" sz="3900" dirty="0"/>
              <a:t>Cómo se puede manejar un virus en el ordenador</a:t>
            </a:r>
            <a:r>
              <a:rPr lang="en-GB" sz="3900" dirty="0"/>
              <a:t>? </a:t>
            </a:r>
            <a:endParaRPr lang="en-IE" sz="3900" dirty="0"/>
          </a:p>
        </p:txBody>
      </p:sp>
      <p:sp>
        <p:nvSpPr>
          <p:cNvPr id="6" name="TextBox 5">
            <a:extLst>
              <a:ext uri="{FF2B5EF4-FFF2-40B4-BE49-F238E27FC236}">
                <a16:creationId xmlns:a16="http://schemas.microsoft.com/office/drawing/2014/main" id="{05490D26-5F38-EC19-C637-F87393527301}"/>
              </a:ext>
            </a:extLst>
          </p:cNvPr>
          <p:cNvSpPr txBox="1"/>
          <p:nvPr/>
        </p:nvSpPr>
        <p:spPr>
          <a:xfrm>
            <a:off x="447067" y="5883491"/>
            <a:ext cx="10253884" cy="369332"/>
          </a:xfrm>
          <a:prstGeom prst="rect">
            <a:avLst/>
          </a:prstGeom>
          <a:noFill/>
        </p:spPr>
        <p:txBody>
          <a:bodyPr wrap="square">
            <a:spAutoFit/>
          </a:bodyPr>
          <a:lstStyle/>
          <a:p>
            <a:r>
              <a:rPr lang="fr-FR" dirty="0"/>
              <a:t>FUENTE: https://www.digitaltravellers.org/sheet/what-to-do-if-your-computer-gets-a-virus/</a:t>
            </a:r>
            <a:endParaRPr lang="en-IE" dirty="0"/>
          </a:p>
        </p:txBody>
      </p:sp>
      <p:pic>
        <p:nvPicPr>
          <p:cNvPr id="10" name="Graphic 9" descr="Cursor with solid fill">
            <a:extLst>
              <a:ext uri="{FF2B5EF4-FFF2-40B4-BE49-F238E27FC236}">
                <a16:creationId xmlns:a16="http://schemas.microsoft.com/office/drawing/2014/main" id="{EE3CFDE3-F064-8DEF-3472-FA520CB01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92902">
            <a:off x="9831858" y="4323807"/>
            <a:ext cx="914400" cy="914400"/>
          </a:xfrm>
          <a:prstGeom prst="rect">
            <a:avLst/>
          </a:prstGeom>
        </p:spPr>
      </p:pic>
      <p:sp>
        <p:nvSpPr>
          <p:cNvPr id="11" name="TextBox 10">
            <a:extLst>
              <a:ext uri="{FF2B5EF4-FFF2-40B4-BE49-F238E27FC236}">
                <a16:creationId xmlns:a16="http://schemas.microsoft.com/office/drawing/2014/main" id="{48D527DC-47C4-45CE-D3B9-A9247CDB647D}"/>
              </a:ext>
            </a:extLst>
          </p:cNvPr>
          <p:cNvSpPr txBox="1"/>
          <p:nvPr/>
        </p:nvSpPr>
        <p:spPr>
          <a:xfrm>
            <a:off x="10511480" y="4886713"/>
            <a:ext cx="1375720" cy="369332"/>
          </a:xfrm>
          <a:prstGeom prst="rect">
            <a:avLst/>
          </a:prstGeom>
          <a:noFill/>
        </p:spPr>
        <p:txBody>
          <a:bodyPr wrap="square" rtlCol="0">
            <a:spAutoFit/>
          </a:bodyPr>
          <a:lstStyle/>
          <a:p>
            <a:r>
              <a:rPr lang="en-IE" b="1" dirty="0" err="1">
                <a:solidFill>
                  <a:srgbClr val="8D5B98"/>
                </a:solidFill>
              </a:rPr>
              <a:t>Pincha</a:t>
            </a:r>
            <a:r>
              <a:rPr lang="en-IE" b="1" dirty="0">
                <a:solidFill>
                  <a:srgbClr val="8D5B98"/>
                </a:solidFill>
              </a:rPr>
              <a:t> </a:t>
            </a:r>
            <a:r>
              <a:rPr lang="en-IE" b="1" dirty="0" err="1">
                <a:solidFill>
                  <a:srgbClr val="8D5B98"/>
                </a:solidFill>
              </a:rPr>
              <a:t>aquí</a:t>
            </a:r>
            <a:endParaRPr lang="en-IE" b="1" dirty="0">
              <a:solidFill>
                <a:srgbClr val="8D5B98"/>
              </a:solidFill>
            </a:endParaRPr>
          </a:p>
        </p:txBody>
      </p:sp>
    </p:spTree>
    <p:extLst>
      <p:ext uri="{BB962C8B-B14F-4D97-AF65-F5344CB8AC3E}">
        <p14:creationId xmlns:p14="http://schemas.microsoft.com/office/powerpoint/2010/main" val="93623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721629" y="4493866"/>
            <a:ext cx="7470371" cy="3543114"/>
          </a:xfrm>
        </p:spPr>
        <p:txBody>
          <a:bodyPr/>
          <a:lstStyle/>
          <a:p>
            <a:r>
              <a:rPr lang="en-IE" dirty="0" err="1"/>
              <a:t>Tema</a:t>
            </a:r>
            <a:r>
              <a:rPr lang="en-IE" dirty="0"/>
              <a:t> 1: </a:t>
            </a:r>
            <a:r>
              <a:rPr lang="es-ES" dirty="0"/>
              <a:t>Identificación de necesidades y respuestas tecnológicas</a:t>
            </a:r>
            <a:endParaRPr lang="en-GB" dirty="0"/>
          </a:p>
          <a:p>
            <a:endParaRPr lang="en-IE" dirty="0"/>
          </a:p>
        </p:txBody>
      </p:sp>
      <p:pic>
        <p:nvPicPr>
          <p:cNvPr id="11" name="Picture Placeholder 10" descr="Friends looking at a a digital device">
            <a:extLst>
              <a:ext uri="{FF2B5EF4-FFF2-40B4-BE49-F238E27FC236}">
                <a16:creationId xmlns:a16="http://schemas.microsoft.com/office/drawing/2014/main" id="{78FE82BA-C33F-5BB3-DF9C-D5BED53592E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3394" b="3394"/>
          <a:stretch>
            <a:fillRect/>
          </a:stretch>
        </p:blipFill>
        <p:spPr/>
      </p:pic>
    </p:spTree>
    <p:extLst>
      <p:ext uri="{BB962C8B-B14F-4D97-AF65-F5344CB8AC3E}">
        <p14:creationId xmlns:p14="http://schemas.microsoft.com/office/powerpoint/2010/main" val="31523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2524" y="1516248"/>
            <a:ext cx="11102510" cy="4038015"/>
          </a:xfrm>
        </p:spPr>
        <p:txBody>
          <a:bodyPr/>
          <a:lstStyle/>
          <a:p>
            <a:r>
              <a:rPr lang="es-ES" dirty="0">
                <a:solidFill>
                  <a:schemeClr val="bg2">
                    <a:lumMod val="25000"/>
                  </a:schemeClr>
                </a:solidFill>
              </a:rPr>
              <a:t>¿Te ha aparecido de repente la temida pantalla azul de la muerte en tu ordenador o portátil? Siga los siguientes pasos para ayudar a eliminar este problema:</a:t>
            </a:r>
          </a:p>
          <a:p>
            <a:endParaRPr lang="es-ES" dirty="0">
              <a:solidFill>
                <a:schemeClr val="bg2">
                  <a:lumMod val="25000"/>
                </a:schemeClr>
              </a:solidFill>
            </a:endParaRPr>
          </a:p>
          <a:p>
            <a:pPr marL="457200" indent="-457200">
              <a:buFont typeface="+mj-lt"/>
              <a:buAutoNum type="arabicPeriod"/>
            </a:pPr>
            <a:r>
              <a:rPr lang="es-ES" dirty="0">
                <a:solidFill>
                  <a:schemeClr val="bg2">
                    <a:lumMod val="25000"/>
                  </a:schemeClr>
                </a:solidFill>
              </a:rPr>
              <a:t>Reinicie el equipo.</a:t>
            </a:r>
          </a:p>
          <a:p>
            <a:pPr marL="457200" indent="-457200">
              <a:buFont typeface="+mj-lt"/>
              <a:buAutoNum type="arabicPeriod"/>
            </a:pPr>
            <a:r>
              <a:rPr lang="es-ES" dirty="0">
                <a:solidFill>
                  <a:schemeClr val="bg2">
                    <a:lumMod val="25000"/>
                  </a:schemeClr>
                </a:solidFill>
              </a:rPr>
              <a:t>Ejecuta el software antivirus.</a:t>
            </a:r>
          </a:p>
          <a:p>
            <a:pPr marL="457200" indent="-457200">
              <a:buFont typeface="+mj-lt"/>
              <a:buAutoNum type="arabicPeriod"/>
            </a:pPr>
            <a:r>
              <a:rPr lang="es-ES" dirty="0">
                <a:solidFill>
                  <a:schemeClr val="bg2">
                    <a:lumMod val="25000"/>
                  </a:schemeClr>
                </a:solidFill>
              </a:rPr>
              <a:t>Averigua si Microsoft ha lanzado parches o paquetes de servicio.</a:t>
            </a:r>
          </a:p>
          <a:p>
            <a:pPr marL="457200" indent="-457200">
              <a:buFont typeface="+mj-lt"/>
              <a:buAutoNum type="arabicPeriod"/>
            </a:pPr>
            <a:r>
              <a:rPr lang="es-ES" dirty="0">
                <a:solidFill>
                  <a:schemeClr val="bg2">
                    <a:lumMod val="25000"/>
                  </a:schemeClr>
                </a:solidFill>
              </a:rPr>
              <a:t>Actualice los controladores.</a:t>
            </a:r>
            <a:endParaRPr lang="en-GB" dirty="0">
              <a:solidFill>
                <a:schemeClr val="bg2">
                  <a:lumMod val="25000"/>
                </a:schemeClr>
              </a:solidFill>
            </a:endParaRPr>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2"/>
            <a:ext cx="11097969" cy="823984"/>
          </a:xfrm>
        </p:spPr>
        <p:txBody>
          <a:bodyPr>
            <a:normAutofit/>
          </a:bodyPr>
          <a:lstStyle/>
          <a:p>
            <a:r>
              <a:rPr lang="es-ES" dirty="0" err="1"/>
              <a:t>jercicio</a:t>
            </a:r>
            <a:r>
              <a:rPr lang="es-ES" dirty="0"/>
              <a:t> - ¡Pantalla azul de la muerte!</a:t>
            </a:r>
          </a:p>
        </p:txBody>
      </p:sp>
    </p:spTree>
    <p:extLst>
      <p:ext uri="{BB962C8B-B14F-4D97-AF65-F5344CB8AC3E}">
        <p14:creationId xmlns:p14="http://schemas.microsoft.com/office/powerpoint/2010/main" val="2938482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297362" y="4493866"/>
            <a:ext cx="7186186" cy="3543114"/>
          </a:xfrm>
        </p:spPr>
        <p:txBody>
          <a:bodyPr/>
          <a:lstStyle/>
          <a:p>
            <a:r>
              <a:rPr lang="en-IE" dirty="0" err="1"/>
              <a:t>Tema</a:t>
            </a:r>
            <a:r>
              <a:rPr lang="en-IE" dirty="0"/>
              <a:t> 3: </a:t>
            </a:r>
            <a:r>
              <a:rPr lang="es-ES" dirty="0"/>
              <a:t>Uso creativo de las tecnologías digitales</a:t>
            </a:r>
            <a:r>
              <a:rPr lang="en-IE" dirty="0"/>
              <a:t>   </a:t>
            </a:r>
          </a:p>
        </p:txBody>
      </p:sp>
      <p:pic>
        <p:nvPicPr>
          <p:cNvPr id="5" name="Picture Placeholder 4" descr="Two women working">
            <a:extLst>
              <a:ext uri="{FF2B5EF4-FFF2-40B4-BE49-F238E27FC236}">
                <a16:creationId xmlns:a16="http://schemas.microsoft.com/office/drawing/2014/main" id="{1F75528E-0F89-EA2F-11DF-4902236731A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6" b="12796"/>
          <a:stretch>
            <a:fillRect/>
          </a:stretch>
        </p:blipFill>
        <p:spPr/>
      </p:pic>
    </p:spTree>
    <p:extLst>
      <p:ext uri="{BB962C8B-B14F-4D97-AF65-F5344CB8AC3E}">
        <p14:creationId xmlns:p14="http://schemas.microsoft.com/office/powerpoint/2010/main" val="1740932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r>
              <a:rPr lang="es-ES" dirty="0">
                <a:solidFill>
                  <a:schemeClr val="accent6"/>
                </a:solidFill>
              </a:rPr>
              <a:t>Antes de comenzar el tema 3, le ofrecemos algunas definiciones útiles para ayudarle a </a:t>
            </a:r>
          </a:p>
          <a:p>
            <a:r>
              <a:rPr lang="es-ES" dirty="0">
                <a:solidFill>
                  <a:schemeClr val="accent6"/>
                </a:solidFill>
              </a:rPr>
              <a:t>entender parte de la información de este módulo.</a:t>
            </a:r>
          </a:p>
          <a:p>
            <a:endParaRPr lang="es-ES" dirty="0">
              <a:solidFill>
                <a:schemeClr val="accent6"/>
              </a:solidFill>
            </a:endParaRPr>
          </a:p>
          <a:p>
            <a:pPr marL="342900" indent="-342900">
              <a:buFont typeface="Arial" panose="020B0604020202020204" pitchFamily="34" charset="0"/>
              <a:buChar char="•"/>
            </a:pPr>
            <a:r>
              <a:rPr lang="es-ES" b="1" dirty="0">
                <a:solidFill>
                  <a:schemeClr val="accent6"/>
                </a:solidFill>
              </a:rPr>
              <a:t>La privacidad de los datos </a:t>
            </a:r>
            <a:r>
              <a:rPr lang="es-ES" dirty="0">
                <a:solidFill>
                  <a:schemeClr val="accent6"/>
                </a:solidFill>
              </a:rPr>
              <a:t>generalmente significa la capacidad de una persona para determinar por sí misma cuándo, cómo y a qué información personal sobre ella se comparte o se comunica a otros.</a:t>
            </a:r>
          </a:p>
          <a:p>
            <a:pPr marL="342900" indent="-342900">
              <a:buFont typeface="Arial" panose="020B0604020202020204" pitchFamily="34" charset="0"/>
              <a:buChar char="•"/>
            </a:pPr>
            <a:r>
              <a:rPr lang="es-ES" b="1" dirty="0">
                <a:solidFill>
                  <a:schemeClr val="accent6"/>
                </a:solidFill>
              </a:rPr>
              <a:t>La seguridad de los datos </a:t>
            </a:r>
            <a:r>
              <a:rPr lang="es-ES" dirty="0">
                <a:solidFill>
                  <a:schemeClr val="accent6"/>
                </a:solidFill>
              </a:rPr>
              <a:t>incluye un conjunto de normas y diferentes salvaguardias y medidas adoptadas para evitar que cualquier tercero acceda sin autorización a los datos digitales, o cualquier alteración, supresión o divulgación intencionada de los datos.</a:t>
            </a:r>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r>
              <a:rPr lang="en-IE" dirty="0"/>
              <a:t>	</a:t>
            </a:r>
            <a:endParaRPr lang="en-RU" dirty="0"/>
          </a:p>
        </p:txBody>
      </p:sp>
    </p:spTree>
    <p:extLst>
      <p:ext uri="{BB962C8B-B14F-4D97-AF65-F5344CB8AC3E}">
        <p14:creationId xmlns:p14="http://schemas.microsoft.com/office/powerpoint/2010/main" val="393214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6" y="1173788"/>
            <a:ext cx="5975133" cy="4510423"/>
          </a:xfrm>
        </p:spPr>
        <p:txBody>
          <a:bodyPr/>
          <a:lstStyle/>
          <a:p>
            <a:r>
              <a:rPr lang="es-ES" dirty="0"/>
              <a:t>Sí. Definitivamente, la creatividad y la tecnología pueden trabajar juntas y no se excluyen mutuamente. En lugar de suprimir la creatividad, la tecnología puede mejorar áreas específicas del proceso creativo. Lo hace presentando una nueva plataforma para que la creatividad exista (y surja). </a:t>
            </a:r>
          </a:p>
          <a:p>
            <a:r>
              <a:rPr lang="es-ES" dirty="0"/>
              <a:t>La tecnología ha inspirado nuevas carreras, así como creaciones. Con la tecnología se pueden crear nuevas soluciones a los problemas, al tiempo que se hace uso de la creatividad.</a:t>
            </a:r>
          </a:p>
          <a:p>
            <a:r>
              <a:rPr lang="es-ES" dirty="0"/>
              <a:t>Como persona que busca empleo, es importante destacar. Para ello, puedes utilizar la tecnología.</a:t>
            </a:r>
            <a:endParaRPr lang="en-IE" b="1" dirty="0"/>
          </a:p>
          <a:p>
            <a:endParaRPr lang="en-IE" dirty="0"/>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normAutofit/>
          </a:bodyPr>
          <a:lstStyle/>
          <a:p>
            <a:r>
              <a:rPr lang="en-IE" dirty="0" err="1"/>
              <a:t>Creatividad</a:t>
            </a:r>
            <a:r>
              <a:rPr lang="en-IE" dirty="0"/>
              <a:t> y </a:t>
            </a:r>
            <a:r>
              <a:rPr lang="en-IE" dirty="0" err="1"/>
              <a:t>Tecnología</a:t>
            </a:r>
            <a:endParaRPr lang="en-RU" dirty="0"/>
          </a:p>
        </p:txBody>
      </p:sp>
      <p:pic>
        <p:nvPicPr>
          <p:cNvPr id="10" name="Picture Placeholder 9">
            <a:extLst>
              <a:ext uri="{FF2B5EF4-FFF2-40B4-BE49-F238E27FC236}">
                <a16:creationId xmlns:a16="http://schemas.microsoft.com/office/drawing/2014/main" id="{F0F7187A-BDC4-CDBF-58FC-BAE5F884EF16}"/>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51" r="12951"/>
          <a:stretch>
            <a:fillRect/>
          </a:stretch>
        </p:blipFill>
        <p:spPr>
          <a:xfrm>
            <a:off x="6422200" y="864705"/>
            <a:ext cx="5769800" cy="4612037"/>
          </a:xfrm>
        </p:spPr>
      </p:pic>
    </p:spTree>
    <p:extLst>
      <p:ext uri="{BB962C8B-B14F-4D97-AF65-F5344CB8AC3E}">
        <p14:creationId xmlns:p14="http://schemas.microsoft.com/office/powerpoint/2010/main" val="4209408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endParaRPr lang="en-US" dirty="0">
              <a:solidFill>
                <a:schemeClr val="accent6"/>
              </a:solidFill>
            </a:endParaRPr>
          </a:p>
          <a:p>
            <a:r>
              <a:rPr lang="es-ES" dirty="0">
                <a:solidFill>
                  <a:schemeClr val="accent6"/>
                </a:solidFill>
              </a:rPr>
              <a:t>El equipo de </a:t>
            </a:r>
            <a:r>
              <a:rPr lang="es-ES" dirty="0" err="1">
                <a:solidFill>
                  <a:schemeClr val="accent6"/>
                </a:solidFill>
              </a:rPr>
              <a:t>Teach</a:t>
            </a:r>
            <a:r>
              <a:rPr lang="es-ES" dirty="0">
                <a:solidFill>
                  <a:schemeClr val="accent6"/>
                </a:solidFill>
              </a:rPr>
              <a:t> Digital ha decidido centrarse en dos áreas más relevantes en las que tener un enfoque creativo mediante el uso de la tecnología puede ayudar a la empleabilidad de las mujeres migrantes:</a:t>
            </a:r>
          </a:p>
          <a:p>
            <a:endParaRPr lang="es-ES" dirty="0">
              <a:solidFill>
                <a:schemeClr val="accent6"/>
              </a:solidFill>
            </a:endParaRPr>
          </a:p>
          <a:p>
            <a:r>
              <a:rPr lang="es-ES" b="1" dirty="0">
                <a:solidFill>
                  <a:srgbClr val="8D5B98"/>
                </a:solidFill>
              </a:rPr>
              <a:t>1. Tener un enfoque creativo para el aprendizaje digital, utilizando plataformas de aprendizaje digital</a:t>
            </a:r>
          </a:p>
          <a:p>
            <a:r>
              <a:rPr lang="es-ES" b="1" dirty="0">
                <a:solidFill>
                  <a:srgbClr val="F9A169"/>
                </a:solidFill>
              </a:rPr>
              <a:t>2. Utilizar el potencial de la tecnología para ayudar a dar forma a la participación, a la expresión de opiniones, a potenciar las habilidades de presentación</a:t>
            </a:r>
            <a:endParaRPr lang="en-US" b="1" dirty="0">
              <a:solidFill>
                <a:srgbClr val="F9A169"/>
              </a:solidFill>
            </a:endParaRPr>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s-ES" dirty="0"/>
              <a:t>Aprendizaje creativo y voz creativa</a:t>
            </a:r>
            <a:endParaRPr lang="en-RU" dirty="0"/>
          </a:p>
        </p:txBody>
      </p:sp>
    </p:spTree>
    <p:extLst>
      <p:ext uri="{BB962C8B-B14F-4D97-AF65-F5344CB8AC3E}">
        <p14:creationId xmlns:p14="http://schemas.microsoft.com/office/powerpoint/2010/main" val="503047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8708" y="1409992"/>
            <a:ext cx="11759292" cy="4038015"/>
          </a:xfrm>
        </p:spPr>
        <p:txBody>
          <a:bodyPr/>
          <a:lstStyle/>
          <a:p>
            <a:r>
              <a:rPr lang="es-ES" dirty="0">
                <a:solidFill>
                  <a:schemeClr val="tx1"/>
                </a:solidFill>
              </a:rPr>
              <a:t>Una plataforma de aprendizaje en línea es un sistema de información que proporciona un entorno de aprendizaje seguro en el que los alumnos pueden realizar cursos en línea. Este tipo de aprendizaje permite la colaboración, la interacción y la gestión flexible del tiempo, que son elementos importantes de la CREATIVIDAD.</a:t>
            </a:r>
          </a:p>
          <a:p>
            <a:endParaRPr lang="es-ES" sz="1400" dirty="0">
              <a:solidFill>
                <a:schemeClr val="tx1"/>
              </a:solidFill>
            </a:endParaRPr>
          </a:p>
          <a:p>
            <a:r>
              <a:rPr lang="es-ES" dirty="0">
                <a:solidFill>
                  <a:schemeClr val="tx1"/>
                </a:solidFill>
              </a:rPr>
              <a:t>Estas plataformas de aprendizaje en línea suelen denominarse "mercados de cursos en línea" porque ofrecen a los alumnos la posibilidad de buscar y pagar directamente por los cursos en línea.</a:t>
            </a:r>
          </a:p>
          <a:p>
            <a:endParaRPr lang="es-ES" sz="1400" dirty="0">
              <a:solidFill>
                <a:schemeClr val="tx1"/>
              </a:solidFill>
            </a:endParaRPr>
          </a:p>
          <a:p>
            <a:r>
              <a:rPr lang="es-ES" dirty="0">
                <a:solidFill>
                  <a:schemeClr val="tx1"/>
                </a:solidFill>
              </a:rPr>
              <a:t>Hay que distinguir entre plataformas de aprendizaje en línea y plataformas de cursos en línea: </a:t>
            </a:r>
          </a:p>
          <a:p>
            <a:r>
              <a:rPr lang="es-ES" dirty="0">
                <a:solidFill>
                  <a:srgbClr val="0675AD"/>
                </a:solidFill>
              </a:rPr>
              <a:t>Una plataforma de aprendizaje en línea enfatiza y presenta la perspectiva del alumno, mientras que una plataforma de curso en línea adopta la perspectiva del instructor/profesor en línea.</a:t>
            </a:r>
            <a:endParaRPr lang="en-US" dirty="0">
              <a:solidFill>
                <a:schemeClr val="tx1"/>
              </a:solidFill>
            </a:endParaRPr>
          </a:p>
          <a:p>
            <a:pPr>
              <a:buClr>
                <a:srgbClr val="FFDE17"/>
              </a:buClr>
            </a:pPr>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180978" y="321270"/>
            <a:ext cx="11097969" cy="763935"/>
          </a:xfrm>
        </p:spPr>
        <p:txBody>
          <a:bodyPr>
            <a:normAutofit fontScale="85000" lnSpcReduction="10000"/>
          </a:bodyPr>
          <a:lstStyle/>
          <a:p>
            <a:r>
              <a:rPr lang="es-ES" dirty="0"/>
              <a:t>Enfoque creativo del aprendizaje digital, utilizando plataformas</a:t>
            </a:r>
            <a:endParaRPr lang="en-US" dirty="0"/>
          </a:p>
        </p:txBody>
      </p:sp>
    </p:spTree>
    <p:extLst>
      <p:ext uri="{BB962C8B-B14F-4D97-AF65-F5344CB8AC3E}">
        <p14:creationId xmlns:p14="http://schemas.microsoft.com/office/powerpoint/2010/main" val="150492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p:txBody>
          <a:bodyPr/>
          <a:lstStyle/>
          <a:p>
            <a:r>
              <a:rPr lang="es-ES" dirty="0">
                <a:solidFill>
                  <a:schemeClr val="tx1"/>
                </a:solidFill>
              </a:rPr>
              <a:t>A continuación hemos identificado tres de las principales plataformas de aprendizaje en línea. En las próximas diapositivas, examinaremos más de cerca cada una de estas plataformas, analizando los pros y los contras.</a:t>
            </a:r>
          </a:p>
          <a:p>
            <a:r>
              <a:rPr lang="es-ES" dirty="0">
                <a:solidFill>
                  <a:schemeClr val="tx1"/>
                </a:solidFill>
              </a:rPr>
              <a:t>Las tres principales plataformas de aprendizaje en línea que sugerimos son:</a:t>
            </a:r>
          </a:p>
          <a:p>
            <a:r>
              <a:rPr lang="es-ES" b="1" dirty="0">
                <a:solidFill>
                  <a:srgbClr val="0675AD"/>
                </a:solidFill>
              </a:rPr>
              <a:t>1. LinkedIn </a:t>
            </a:r>
            <a:r>
              <a:rPr lang="es-ES" b="1" dirty="0" err="1">
                <a:solidFill>
                  <a:srgbClr val="0675AD"/>
                </a:solidFill>
              </a:rPr>
              <a:t>Learning</a:t>
            </a:r>
            <a:endParaRPr lang="es-ES" b="1" dirty="0">
              <a:solidFill>
                <a:srgbClr val="0675AD"/>
              </a:solidFill>
            </a:endParaRPr>
          </a:p>
          <a:p>
            <a:endParaRPr lang="es-ES" b="1" dirty="0">
              <a:solidFill>
                <a:srgbClr val="0675AD"/>
              </a:solidFill>
            </a:endParaRPr>
          </a:p>
          <a:p>
            <a:r>
              <a:rPr lang="es-ES" b="1" dirty="0">
                <a:solidFill>
                  <a:srgbClr val="0675AD"/>
                </a:solidFill>
              </a:rPr>
              <a:t>2. Udemy</a:t>
            </a:r>
          </a:p>
          <a:p>
            <a:endParaRPr lang="es-ES" b="1" dirty="0">
              <a:solidFill>
                <a:srgbClr val="0675AD"/>
              </a:solidFill>
            </a:endParaRPr>
          </a:p>
          <a:p>
            <a:r>
              <a:rPr lang="es-ES" b="1" dirty="0">
                <a:solidFill>
                  <a:srgbClr val="0675AD"/>
                </a:solidFill>
              </a:rPr>
              <a:t>3. </a:t>
            </a:r>
            <a:r>
              <a:rPr lang="es-ES" b="1" dirty="0" err="1">
                <a:solidFill>
                  <a:srgbClr val="0675AD"/>
                </a:solidFill>
              </a:rPr>
              <a:t>Skillshare</a:t>
            </a:r>
            <a:endParaRPr lang="es-ES" b="1" dirty="0">
              <a:solidFill>
                <a:srgbClr val="0675AD"/>
              </a:solidFill>
            </a:endParaRPr>
          </a:p>
          <a:p>
            <a:pPr>
              <a:buClr>
                <a:srgbClr val="FFDE17"/>
              </a:buClr>
            </a:pPr>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p:txBody>
          <a:bodyPr>
            <a:normAutofit fontScale="85000" lnSpcReduction="10000"/>
          </a:bodyPr>
          <a:lstStyle/>
          <a:p>
            <a:r>
              <a:rPr lang="es-ES" dirty="0"/>
              <a:t>Una mirada profunda a las plataformas de aprendizaje creativo</a:t>
            </a:r>
            <a:endParaRPr lang="en-US" dirty="0"/>
          </a:p>
        </p:txBody>
      </p:sp>
      <p:pic>
        <p:nvPicPr>
          <p:cNvPr id="2" name="Picture 1">
            <a:extLst>
              <a:ext uri="{FF2B5EF4-FFF2-40B4-BE49-F238E27FC236}">
                <a16:creationId xmlns:a16="http://schemas.microsoft.com/office/drawing/2014/main" id="{A1AD06D7-CB77-4C38-3DF3-FB0CBB323087}"/>
              </a:ext>
            </a:extLst>
          </p:cNvPr>
          <p:cNvPicPr>
            <a:picLocks noChangeAspect="1"/>
          </p:cNvPicPr>
          <p:nvPr/>
        </p:nvPicPr>
        <p:blipFill>
          <a:blip r:embed="rId2"/>
          <a:stretch>
            <a:fillRect/>
          </a:stretch>
        </p:blipFill>
        <p:spPr>
          <a:xfrm>
            <a:off x="8872061" y="2470258"/>
            <a:ext cx="2525718" cy="902042"/>
          </a:xfrm>
          <a:prstGeom prst="rect">
            <a:avLst/>
          </a:prstGeom>
        </p:spPr>
      </p:pic>
      <p:pic>
        <p:nvPicPr>
          <p:cNvPr id="3" name="Picture 2" descr="Logo&#10;&#10;Description automatically generated">
            <a:extLst>
              <a:ext uri="{FF2B5EF4-FFF2-40B4-BE49-F238E27FC236}">
                <a16:creationId xmlns:a16="http://schemas.microsoft.com/office/drawing/2014/main" id="{980E461B-1C60-59E0-38DB-38A0AFD893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84366" y="3485701"/>
            <a:ext cx="1701108" cy="1309932"/>
          </a:xfrm>
          <a:prstGeom prst="rect">
            <a:avLst/>
          </a:prstGeom>
        </p:spPr>
      </p:pic>
      <p:pic>
        <p:nvPicPr>
          <p:cNvPr id="5" name="Picture 4" descr="A picture containing text, clipart, tableware, dishware&#10;&#10;Description automatically generated">
            <a:extLst>
              <a:ext uri="{FF2B5EF4-FFF2-40B4-BE49-F238E27FC236}">
                <a16:creationId xmlns:a16="http://schemas.microsoft.com/office/drawing/2014/main" id="{7B5268E2-2467-DCF8-F71D-9401EAC5CF5B}"/>
              </a:ext>
            </a:extLst>
          </p:cNvPr>
          <p:cNvPicPr>
            <a:picLocks noChangeAspect="1"/>
          </p:cNvPicPr>
          <p:nvPr/>
        </p:nvPicPr>
        <p:blipFill>
          <a:blip r:embed="rId4"/>
          <a:stretch>
            <a:fillRect/>
          </a:stretch>
        </p:blipFill>
        <p:spPr>
          <a:xfrm>
            <a:off x="9319250" y="5114817"/>
            <a:ext cx="1952722" cy="967179"/>
          </a:xfrm>
          <a:prstGeom prst="rect">
            <a:avLst/>
          </a:prstGeom>
        </p:spPr>
      </p:pic>
    </p:spTree>
    <p:extLst>
      <p:ext uri="{BB962C8B-B14F-4D97-AF65-F5344CB8AC3E}">
        <p14:creationId xmlns:p14="http://schemas.microsoft.com/office/powerpoint/2010/main" val="2431774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199A4D-ACF9-2BE8-9F78-9B66AA4D6A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7803" y="0"/>
            <a:ext cx="3500327" cy="1750164"/>
          </a:xfrm>
          <a:prstGeom prst="rect">
            <a:avLst/>
          </a:prstGeom>
        </p:spPr>
      </p:pic>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7065" y="1332048"/>
            <a:ext cx="11102510" cy="4660015"/>
          </a:xfrm>
        </p:spPr>
        <p:txBody>
          <a:bodyPr>
            <a:normAutofit fontScale="92500" lnSpcReduction="10000"/>
          </a:bodyPr>
          <a:lstStyle/>
          <a:p>
            <a:r>
              <a:rPr lang="es-ES" b="1" dirty="0">
                <a:solidFill>
                  <a:schemeClr val="tx1">
                    <a:lumMod val="75000"/>
                    <a:lumOff val="25000"/>
                  </a:schemeClr>
                </a:solidFill>
              </a:rPr>
              <a:t>LinkedIn </a:t>
            </a:r>
            <a:r>
              <a:rPr lang="es-ES" b="1" dirty="0" err="1">
                <a:solidFill>
                  <a:schemeClr val="tx1">
                    <a:lumMod val="75000"/>
                    <a:lumOff val="25000"/>
                  </a:schemeClr>
                </a:solidFill>
              </a:rPr>
              <a:t>Learning</a:t>
            </a:r>
            <a:r>
              <a:rPr lang="es-ES" b="1" dirty="0">
                <a:solidFill>
                  <a:schemeClr val="tx1">
                    <a:lumMod val="75000"/>
                    <a:lumOff val="25000"/>
                  </a:schemeClr>
                </a:solidFill>
              </a:rPr>
              <a:t> </a:t>
            </a:r>
            <a:r>
              <a:rPr lang="es-ES" dirty="0">
                <a:solidFill>
                  <a:schemeClr val="tx1">
                    <a:lumMod val="75000"/>
                    <a:lumOff val="25000"/>
                  </a:schemeClr>
                </a:solidFill>
              </a:rPr>
              <a:t>es una plataforma educativa que ofrece cursos profesionales en ámbitos empresariales, tecnológicos y creativos en formato de lecciones de vídeo. La plataforma ofrece más de 16.000 cursos en 7 idiomas. El objetivo de LinkedIn </a:t>
            </a:r>
            <a:r>
              <a:rPr lang="es-ES" dirty="0" err="1">
                <a:solidFill>
                  <a:schemeClr val="tx1">
                    <a:lumMod val="75000"/>
                    <a:lumOff val="25000"/>
                  </a:schemeClr>
                </a:solidFill>
              </a:rPr>
              <a:t>Learning</a:t>
            </a:r>
            <a:r>
              <a:rPr lang="es-ES" dirty="0">
                <a:solidFill>
                  <a:schemeClr val="tx1">
                    <a:lumMod val="75000"/>
                    <a:lumOff val="25000"/>
                  </a:schemeClr>
                </a:solidFill>
              </a:rPr>
              <a:t> es desarrollar las habilidades de los alumnos para ayudarles a conseguir la carrera que desean.</a:t>
            </a:r>
          </a:p>
          <a:p>
            <a:r>
              <a:rPr lang="es-ES" dirty="0">
                <a:solidFill>
                  <a:schemeClr val="tx1">
                    <a:lumMod val="75000"/>
                    <a:lumOff val="25000"/>
                  </a:schemeClr>
                </a:solidFill>
              </a:rPr>
              <a:t>LinkedIn </a:t>
            </a:r>
            <a:r>
              <a:rPr lang="es-ES" dirty="0" err="1">
                <a:solidFill>
                  <a:schemeClr val="tx1">
                    <a:lumMod val="75000"/>
                    <a:lumOff val="25000"/>
                  </a:schemeClr>
                </a:solidFill>
              </a:rPr>
              <a:t>Learning</a:t>
            </a:r>
            <a:r>
              <a:rPr lang="es-ES" dirty="0">
                <a:solidFill>
                  <a:schemeClr val="tx1">
                    <a:lumMod val="75000"/>
                    <a:lumOff val="25000"/>
                  </a:schemeClr>
                </a:solidFill>
              </a:rPr>
              <a:t> se centra en cursos en vídeo impartidos por expertos de la industria en los sectores de la creatividad, el software y las habilidades empresariales. Todos los cursos de LinkedIn </a:t>
            </a:r>
            <a:r>
              <a:rPr lang="es-ES" dirty="0" err="1">
                <a:solidFill>
                  <a:schemeClr val="tx1">
                    <a:lumMod val="75000"/>
                    <a:lumOff val="25000"/>
                  </a:schemeClr>
                </a:solidFill>
              </a:rPr>
              <a:t>Learning</a:t>
            </a:r>
            <a:r>
              <a:rPr lang="es-ES" dirty="0">
                <a:solidFill>
                  <a:schemeClr val="tx1">
                    <a:lumMod val="75000"/>
                    <a:lumOff val="25000"/>
                  </a:schemeClr>
                </a:solidFill>
              </a:rPr>
              <a:t> se dividen en cuatro categorías: negocios, creatividad, tecnología y certificaciones.</a:t>
            </a:r>
          </a:p>
          <a:p>
            <a:r>
              <a:rPr lang="es-ES" dirty="0">
                <a:solidFill>
                  <a:schemeClr val="tx1">
                    <a:lumMod val="75000"/>
                    <a:lumOff val="25000"/>
                  </a:schemeClr>
                </a:solidFill>
              </a:rPr>
              <a:t>Una de las mejores características de LinkedIn </a:t>
            </a:r>
            <a:r>
              <a:rPr lang="es-ES" dirty="0" err="1">
                <a:solidFill>
                  <a:schemeClr val="tx1">
                    <a:lumMod val="75000"/>
                    <a:lumOff val="25000"/>
                  </a:schemeClr>
                </a:solidFill>
              </a:rPr>
              <a:t>Learning</a:t>
            </a:r>
            <a:r>
              <a:rPr lang="es-ES" dirty="0">
                <a:solidFill>
                  <a:schemeClr val="tx1">
                    <a:lumMod val="75000"/>
                    <a:lumOff val="25000"/>
                  </a:schemeClr>
                </a:solidFill>
              </a:rPr>
              <a:t> es que cada curso tiene una sección de preguntas y respuestas interactiva en la página de cada curso que permite a los alumnos hacer preguntas y compartir ideas con los instructores, colegas y otras personas que hayan realizado el curso.</a:t>
            </a:r>
          </a:p>
          <a:p>
            <a:endParaRPr lang="es-ES" b="1" dirty="0">
              <a:solidFill>
                <a:schemeClr val="tx1">
                  <a:lumMod val="75000"/>
                  <a:lumOff val="25000"/>
                </a:schemeClr>
              </a:solidFill>
            </a:endParaRPr>
          </a:p>
          <a:p>
            <a:r>
              <a:rPr lang="en-US" dirty="0" err="1">
                <a:solidFill>
                  <a:srgbClr val="F9A169"/>
                </a:solidFill>
                <a:hlinkClick r:id="rId3">
                  <a:extLst>
                    <a:ext uri="{A12FA001-AC4F-418D-AE19-62706E023703}">
                      <ahyp:hlinkClr xmlns:ahyp="http://schemas.microsoft.com/office/drawing/2018/hyperlinkcolor" val="tx"/>
                    </a:ext>
                  </a:extLst>
                </a:hlinkClick>
              </a:rPr>
              <a:t>Pincha</a:t>
            </a:r>
            <a:r>
              <a:rPr lang="en-US" dirty="0">
                <a:solidFill>
                  <a:srgbClr val="F9A169"/>
                </a:solidFill>
                <a:hlinkClick r:id="rId3">
                  <a:extLst>
                    <a:ext uri="{A12FA001-AC4F-418D-AE19-62706E023703}">
                      <ahyp:hlinkClr xmlns:ahyp="http://schemas.microsoft.com/office/drawing/2018/hyperlinkcolor" val="tx"/>
                    </a:ext>
                  </a:extLst>
                </a:hlinkClick>
              </a:rPr>
              <a:t> </a:t>
            </a:r>
            <a:r>
              <a:rPr lang="en-US" dirty="0" err="1">
                <a:solidFill>
                  <a:srgbClr val="F9A169"/>
                </a:solidFill>
                <a:hlinkClick r:id="rId3">
                  <a:extLst>
                    <a:ext uri="{A12FA001-AC4F-418D-AE19-62706E023703}">
                      <ahyp:hlinkClr xmlns:ahyp="http://schemas.microsoft.com/office/drawing/2018/hyperlinkcolor" val="tx"/>
                    </a:ext>
                  </a:extLst>
                </a:hlinkClick>
              </a:rPr>
              <a:t>en</a:t>
            </a:r>
            <a:r>
              <a:rPr lang="en-US" dirty="0">
                <a:solidFill>
                  <a:srgbClr val="F9A169"/>
                </a:solidFill>
                <a:hlinkClick r:id="rId3">
                  <a:extLst>
                    <a:ext uri="{A12FA001-AC4F-418D-AE19-62706E023703}">
                      <ahyp:hlinkClr xmlns:ahyp="http://schemas.microsoft.com/office/drawing/2018/hyperlinkcolor" val="tx"/>
                    </a:ext>
                  </a:extLst>
                </a:hlinkClick>
              </a:rPr>
              <a:t> </a:t>
            </a:r>
            <a:r>
              <a:rPr lang="en-US" dirty="0" err="1">
                <a:solidFill>
                  <a:srgbClr val="F9A169"/>
                </a:solidFill>
                <a:hlinkClick r:id="rId3">
                  <a:extLst>
                    <a:ext uri="{A12FA001-AC4F-418D-AE19-62706E023703}">
                      <ahyp:hlinkClr xmlns:ahyp="http://schemas.microsoft.com/office/drawing/2018/hyperlinkcolor" val="tx"/>
                    </a:ext>
                  </a:extLst>
                </a:hlinkClick>
              </a:rPr>
              <a:t>el</a:t>
            </a:r>
            <a:r>
              <a:rPr lang="en-US" dirty="0">
                <a:solidFill>
                  <a:srgbClr val="F9A169"/>
                </a:solidFill>
                <a:hlinkClick r:id="rId3">
                  <a:extLst>
                    <a:ext uri="{A12FA001-AC4F-418D-AE19-62706E023703}">
                      <ahyp:hlinkClr xmlns:ahyp="http://schemas.microsoft.com/office/drawing/2018/hyperlinkcolor" val="tx"/>
                    </a:ext>
                  </a:extLst>
                </a:hlinkClick>
              </a:rPr>
              <a:t> enlace de LinkedIn</a:t>
            </a:r>
            <a:endParaRPr lang="en-US" dirty="0">
              <a:solidFill>
                <a:srgbClr val="F9A169"/>
              </a:solidFill>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en-IE" dirty="0"/>
              <a:t>LinkedIn Learning</a:t>
            </a:r>
          </a:p>
        </p:txBody>
      </p:sp>
    </p:spTree>
    <p:extLst>
      <p:ext uri="{BB962C8B-B14F-4D97-AF65-F5344CB8AC3E}">
        <p14:creationId xmlns:p14="http://schemas.microsoft.com/office/powerpoint/2010/main" val="1432379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447065" y="1391039"/>
            <a:ext cx="11102510" cy="45173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675AD"/>
                </a:solidFill>
                <a:effectLst/>
                <a:uLnTx/>
                <a:uFillTx/>
                <a:latin typeface="Calibri" panose="020F0502020204030204"/>
                <a:ea typeface="+mn-ea"/>
                <a:cs typeface="+mn-cs"/>
              </a:rPr>
              <a:t>Pros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i="0" u="none" strike="noStrike" kern="1200" cap="none" spc="0" normalizeH="0" baseline="0" noProof="0" dirty="0">
                <a:ln>
                  <a:noFill/>
                </a:ln>
                <a:solidFill>
                  <a:srgbClr val="0675AD"/>
                </a:solidFill>
                <a:effectLst/>
                <a:uLnTx/>
                <a:uFillTx/>
                <a:latin typeface="Calibri" panose="020F0502020204030204"/>
                <a:ea typeface="+mn-ea"/>
                <a:cs typeface="+mn-cs"/>
              </a:rPr>
              <a:t>Muy reconocido y valorado en la comunidad de negocios Business 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i="0" u="none" strike="noStrike" kern="1200" cap="none" spc="0" normalizeH="0" baseline="0" noProof="0" dirty="0">
                <a:ln>
                  <a:noFill/>
                </a:ln>
                <a:solidFill>
                  <a:srgbClr val="0675AD"/>
                </a:solidFill>
                <a:effectLst/>
                <a:uLnTx/>
                <a:uFillTx/>
                <a:latin typeface="Calibri" panose="020F0502020204030204"/>
                <a:ea typeface="+mn-ea"/>
                <a:cs typeface="+mn-cs"/>
              </a:rPr>
              <a:t>Viene con un mes de prueba gratuita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i="0" u="none" strike="noStrike" kern="1200" cap="none" spc="0" normalizeH="0" baseline="0" noProof="0" dirty="0">
                <a:ln>
                  <a:noFill/>
                </a:ln>
                <a:solidFill>
                  <a:srgbClr val="0675AD"/>
                </a:solidFill>
                <a:effectLst/>
                <a:uLnTx/>
                <a:uFillTx/>
                <a:latin typeface="Calibri" panose="020F0502020204030204"/>
                <a:ea typeface="+mn-ea"/>
                <a:cs typeface="+mn-cs"/>
              </a:rPr>
              <a:t>Ofrece recomendaciones de cursos personalizados para los usuarios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i="0" u="none" strike="noStrike" kern="1200" cap="none" spc="0" normalizeH="0" baseline="0" noProof="0" dirty="0">
                <a:ln>
                  <a:noFill/>
                </a:ln>
                <a:solidFill>
                  <a:srgbClr val="0675AD"/>
                </a:solidFill>
                <a:effectLst/>
                <a:uLnTx/>
                <a:uFillTx/>
                <a:latin typeface="Calibri" panose="020F0502020204030204"/>
                <a:ea typeface="+mn-ea"/>
                <a:cs typeface="+mn-cs"/>
              </a:rPr>
              <a:t>Ofrece una certificación al completar el curso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i="0" u="none" strike="noStrike" kern="1200" cap="none" spc="0" normalizeH="0" baseline="0" noProof="0" dirty="0">
                <a:ln>
                  <a:noFill/>
                </a:ln>
                <a:solidFill>
                  <a:srgbClr val="0675AD"/>
                </a:solidFill>
                <a:effectLst/>
                <a:uLnTx/>
                <a:uFillTx/>
                <a:latin typeface="Calibri" panose="020F0502020204030204"/>
                <a:ea typeface="+mn-ea"/>
                <a:cs typeface="+mn-cs"/>
              </a:rPr>
              <a:t>Permite evaluar el progreso mediante cuestionarios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i="0" u="none" strike="noStrike" kern="1200" cap="none" spc="0" normalizeH="0" baseline="0" noProof="0" dirty="0">
                <a:ln>
                  <a:noFill/>
                </a:ln>
                <a:solidFill>
                  <a:srgbClr val="0675AD"/>
                </a:solidFill>
                <a:effectLst/>
                <a:uLnTx/>
                <a:uFillTx/>
                <a:latin typeface="Calibri" panose="020F0502020204030204"/>
                <a:ea typeface="+mn-ea"/>
                <a:cs typeface="+mn-cs"/>
              </a:rPr>
              <a:t>Tiene acceso al aprendizaje sin conexión para aprender sobre la marcha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i="0" u="none" strike="noStrike" kern="1200" cap="none" spc="0" normalizeH="0" baseline="0" noProof="0" dirty="0">
                <a:ln>
                  <a:noFill/>
                </a:ln>
                <a:solidFill>
                  <a:srgbClr val="0675AD"/>
                </a:solidFill>
                <a:effectLst/>
                <a:uLnTx/>
                <a:uFillTx/>
                <a:latin typeface="Calibri" panose="020F0502020204030204"/>
                <a:ea typeface="+mn-ea"/>
                <a:cs typeface="+mn-cs"/>
              </a:rPr>
              <a:t>Te da acceso a otras funciones profesionales premium</a:t>
            </a:r>
          </a:p>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8D5B98"/>
                </a:solidFill>
                <a:effectLst/>
                <a:uLnTx/>
                <a:uFillTx/>
                <a:latin typeface="Calibri" panose="020F0502020204030204"/>
                <a:ea typeface="+mn-ea"/>
                <a:cs typeface="+mn-cs"/>
              </a:rPr>
              <a:t>Contras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8D5B98"/>
                </a:solidFill>
                <a:effectLst/>
                <a:uLnTx/>
                <a:uFillTx/>
                <a:latin typeface="Calibri" panose="020F0502020204030204"/>
                <a:ea typeface="+mn-ea"/>
                <a:cs typeface="+mn-cs"/>
              </a:rPr>
              <a:t>La calidad de los cursos que ofrece es ambigua y hay que investigar sobre ellos antes de matricularse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8D5B98"/>
                </a:solidFill>
                <a:effectLst/>
                <a:uLnTx/>
                <a:uFillTx/>
                <a:latin typeface="Calibri" panose="020F0502020204030204"/>
                <a:ea typeface="+mn-ea"/>
                <a:cs typeface="+mn-cs"/>
              </a:rPr>
              <a:t>Los certificados no están acreditados por una universidad o un socio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8D5B98"/>
                </a:solidFill>
                <a:effectLst/>
                <a:uLnTx/>
                <a:uFillTx/>
                <a:latin typeface="Calibri" panose="020F0502020204030204"/>
                <a:ea typeface="+mn-ea"/>
                <a:cs typeface="+mn-cs"/>
              </a:rPr>
              <a:t>Algunas materias pueden no estar cubiertas en la plataforma</a:t>
            </a:r>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p:txBody>
          <a:bodyPr/>
          <a:lstStyle/>
          <a:p>
            <a:r>
              <a:rPr lang="en-US" dirty="0">
                <a:solidFill>
                  <a:srgbClr val="F9A169"/>
                </a:solidFill>
              </a:rPr>
              <a:t>LinkedIn Learning Pros y Contras</a:t>
            </a:r>
          </a:p>
        </p:txBody>
      </p:sp>
      <p:pic>
        <p:nvPicPr>
          <p:cNvPr id="6" name="Picture 5">
            <a:extLst>
              <a:ext uri="{FF2B5EF4-FFF2-40B4-BE49-F238E27FC236}">
                <a16:creationId xmlns:a16="http://schemas.microsoft.com/office/drawing/2014/main" id="{5954BBE3-0903-1955-306F-AC263F37BA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7803" y="0"/>
            <a:ext cx="3500327" cy="1750164"/>
          </a:xfrm>
          <a:prstGeom prst="rect">
            <a:avLst/>
          </a:prstGeom>
        </p:spPr>
      </p:pic>
    </p:spTree>
    <p:extLst>
      <p:ext uri="{BB962C8B-B14F-4D97-AF65-F5344CB8AC3E}">
        <p14:creationId xmlns:p14="http://schemas.microsoft.com/office/powerpoint/2010/main" val="4221164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2524" y="1344252"/>
            <a:ext cx="11102510" cy="5111282"/>
          </a:xfrm>
        </p:spPr>
        <p:txBody>
          <a:bodyPr>
            <a:normAutofit fontScale="92500"/>
          </a:bodyPr>
          <a:lstStyle/>
          <a:p>
            <a:r>
              <a:rPr lang="es-ES" b="1" dirty="0">
                <a:solidFill>
                  <a:schemeClr val="tx1">
                    <a:lumMod val="75000"/>
                    <a:lumOff val="25000"/>
                  </a:schemeClr>
                </a:solidFill>
              </a:rPr>
              <a:t>Udemy </a:t>
            </a:r>
            <a:r>
              <a:rPr lang="es-ES" dirty="0">
                <a:solidFill>
                  <a:schemeClr val="tx1">
                    <a:lumMod val="75000"/>
                    <a:lumOff val="25000"/>
                  </a:schemeClr>
                </a:solidFill>
              </a:rPr>
              <a:t>es uno de los mercados de cursos online más populares de la web. Es una plataforma educativa que cuenta con más de 40 millones de estudiantes y 50 mil instructores y expertos en la materia que crean cursos en línea.</a:t>
            </a:r>
          </a:p>
          <a:p>
            <a:r>
              <a:rPr lang="es-ES" dirty="0">
                <a:solidFill>
                  <a:schemeClr val="tx1">
                    <a:lumMod val="75000"/>
                    <a:lumOff val="25000"/>
                  </a:schemeClr>
                </a:solidFill>
              </a:rPr>
              <a:t>Udemy funciona como una Wiki (como una enciclopedia) de tutoriales de programación en vídeo. Sin embargo, esa Wiki está mucho más organizada y es más accesible que cualquier cosa que puedas encontrar gratis en YouTube. El método de entrega de Udemy y la organización de los cursos hace que el material sea más fácil de digerir. Es mucho más probable que aprendas algo rápidamente en Udemy en comparación con YouTube. </a:t>
            </a:r>
          </a:p>
          <a:p>
            <a:r>
              <a:rPr lang="es-ES" dirty="0">
                <a:solidFill>
                  <a:schemeClr val="tx1">
                    <a:lumMod val="75000"/>
                    <a:lumOff val="25000"/>
                  </a:schemeClr>
                </a:solidFill>
              </a:rPr>
              <a:t>Udemy es atractivo para mucha gente porque no hace falta ser un profesional para utilizarlo. Muchos de los cursos de Udemy están divididos en categorías para que todo el mundo pueda hacerse una idea del contenido. Algunas clases empiezan incluso en el nivel de principiante absoluto. Udemy ha sido muy popular entre ingenieros, informáticos, codificadores, soporte informático y desarrolladores web. En Udemy, encontrarás instructores y clases ofrecidas en todo tipo de disciplinas tecnológicas. </a:t>
            </a:r>
          </a:p>
          <a:p>
            <a:r>
              <a:rPr lang="en-US" dirty="0">
                <a:solidFill>
                  <a:srgbClr val="F9A169"/>
                </a:solidFill>
                <a:hlinkClick r:id="rId2">
                  <a:extLst>
                    <a:ext uri="{A12FA001-AC4F-418D-AE19-62706E023703}">
                      <ahyp:hlinkClr xmlns:ahyp="http://schemas.microsoft.com/office/drawing/2018/hyperlinkcolor" val="tx"/>
                    </a:ext>
                  </a:extLst>
                </a:hlinkClick>
              </a:rPr>
              <a:t>Consulta Udemy </a:t>
            </a:r>
            <a:r>
              <a:rPr lang="en-US" dirty="0" err="1">
                <a:solidFill>
                  <a:srgbClr val="F9A169"/>
                </a:solidFill>
                <a:hlinkClick r:id="rId2">
                  <a:extLst>
                    <a:ext uri="{A12FA001-AC4F-418D-AE19-62706E023703}">
                      <ahyp:hlinkClr xmlns:ahyp="http://schemas.microsoft.com/office/drawing/2018/hyperlinkcolor" val="tx"/>
                    </a:ext>
                  </a:extLst>
                </a:hlinkClick>
              </a:rPr>
              <a:t>pinchando</a:t>
            </a:r>
            <a:r>
              <a:rPr lang="en-US" dirty="0">
                <a:solidFill>
                  <a:srgbClr val="F9A169"/>
                </a:solidFill>
                <a:hlinkClick r:id="rId2">
                  <a:extLst>
                    <a:ext uri="{A12FA001-AC4F-418D-AE19-62706E023703}">
                      <ahyp:hlinkClr xmlns:ahyp="http://schemas.microsoft.com/office/drawing/2018/hyperlinkcolor" val="tx"/>
                    </a:ext>
                  </a:extLst>
                </a:hlinkClick>
              </a:rPr>
              <a:t> </a:t>
            </a:r>
            <a:r>
              <a:rPr lang="en-US" dirty="0" err="1">
                <a:solidFill>
                  <a:srgbClr val="F9A169"/>
                </a:solidFill>
                <a:hlinkClick r:id="rId2">
                  <a:extLst>
                    <a:ext uri="{A12FA001-AC4F-418D-AE19-62706E023703}">
                      <ahyp:hlinkClr xmlns:ahyp="http://schemas.microsoft.com/office/drawing/2018/hyperlinkcolor" val="tx"/>
                    </a:ext>
                  </a:extLst>
                </a:hlinkClick>
              </a:rPr>
              <a:t>este</a:t>
            </a:r>
            <a:r>
              <a:rPr lang="en-US" dirty="0">
                <a:solidFill>
                  <a:srgbClr val="F9A169"/>
                </a:solidFill>
                <a:hlinkClick r:id="rId2">
                  <a:extLst>
                    <a:ext uri="{A12FA001-AC4F-418D-AE19-62706E023703}">
                      <ahyp:hlinkClr xmlns:ahyp="http://schemas.microsoft.com/office/drawing/2018/hyperlinkcolor" val="tx"/>
                    </a:ext>
                  </a:extLst>
                </a:hlinkClick>
              </a:rPr>
              <a:t> enlace</a:t>
            </a:r>
            <a:endParaRPr lang="en-US" b="0" i="0" dirty="0">
              <a:solidFill>
                <a:srgbClr val="F9A169"/>
              </a:solidFill>
              <a:effectLst/>
            </a:endParaRPr>
          </a:p>
          <a:p>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en-IE" dirty="0"/>
              <a:t>Udemy</a:t>
            </a:r>
          </a:p>
        </p:txBody>
      </p:sp>
      <p:pic>
        <p:nvPicPr>
          <p:cNvPr id="5" name="Picture 4" descr="Logo&#10;&#10;Description automatically generated">
            <a:extLst>
              <a:ext uri="{FF2B5EF4-FFF2-40B4-BE49-F238E27FC236}">
                <a16:creationId xmlns:a16="http://schemas.microsoft.com/office/drawing/2014/main" id="{693F8E10-7C91-7104-D7C9-5073DE1AFA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0110" y="72936"/>
            <a:ext cx="1567226" cy="1206837"/>
          </a:xfrm>
          <a:prstGeom prst="rect">
            <a:avLst/>
          </a:prstGeom>
        </p:spPr>
      </p:pic>
    </p:spTree>
    <p:extLst>
      <p:ext uri="{BB962C8B-B14F-4D97-AF65-F5344CB8AC3E}">
        <p14:creationId xmlns:p14="http://schemas.microsoft.com/office/powerpoint/2010/main" val="60752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r>
              <a:rPr lang="es-ES" dirty="0">
                <a:solidFill>
                  <a:schemeClr val="accent6"/>
                </a:solidFill>
              </a:rPr>
              <a:t>Antes de comenzar el tema 1, le ofrecemos algunas definiciones útiles para ayudarle a </a:t>
            </a:r>
          </a:p>
          <a:p>
            <a:r>
              <a:rPr lang="es-ES" dirty="0">
                <a:solidFill>
                  <a:schemeClr val="accent6"/>
                </a:solidFill>
              </a:rPr>
              <a:t>entender parte de la información de este módulo.</a:t>
            </a:r>
          </a:p>
          <a:p>
            <a:endParaRPr lang="es-ES" dirty="0">
              <a:solidFill>
                <a:schemeClr val="accent6"/>
              </a:solidFill>
            </a:endParaRPr>
          </a:p>
          <a:p>
            <a:r>
              <a:rPr lang="es-ES" b="1" dirty="0">
                <a:solidFill>
                  <a:schemeClr val="accent6"/>
                </a:solidFill>
              </a:rPr>
              <a:t>La tecnología de la información (TI) </a:t>
            </a:r>
            <a:r>
              <a:rPr lang="es-ES" dirty="0">
                <a:solidFill>
                  <a:schemeClr val="accent6"/>
                </a:solidFill>
              </a:rPr>
              <a:t>es el uso de cualquier ordenador, almacenamiento, red y otros dispositivos físicos, infraestructura y procesos para crear, procesar, almacenar, asegurar e intercambiar todas las formas de datos electrónicos.</a:t>
            </a:r>
          </a:p>
          <a:p>
            <a:r>
              <a:rPr lang="es-ES" b="1" dirty="0">
                <a:solidFill>
                  <a:schemeClr val="accent6"/>
                </a:solidFill>
              </a:rPr>
              <a:t>Las herramientas digitales son programas</a:t>
            </a:r>
            <a:r>
              <a:rPr lang="es-ES" dirty="0">
                <a:solidFill>
                  <a:schemeClr val="accent6"/>
                </a:solidFill>
              </a:rPr>
              <a:t>, sitios web o recursos en línea que pueden facilitar la realización de tareas.</a:t>
            </a:r>
          </a:p>
          <a:p>
            <a:r>
              <a:rPr lang="es-ES" b="1" dirty="0">
                <a:solidFill>
                  <a:schemeClr val="accent6"/>
                </a:solidFill>
              </a:rPr>
              <a:t>El aprendizaje combinado</a:t>
            </a:r>
            <a:r>
              <a:rPr lang="es-ES" dirty="0">
                <a:solidFill>
                  <a:schemeClr val="accent6"/>
                </a:solidFill>
              </a:rPr>
              <a:t>, también conocido como aprendizaje híbrido, es un enfoque de la educación que combina los materiales educativos en línea y las oportunidades de interacción en línea con los métodos tradicionales del aula presencial. Requiere la presencia física del profesor y del alumno, con algunos elementos de control del alumno sobre el tiempo, el lugar, el camino o el ritmo</a:t>
            </a:r>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endParaRPr lang="en-RU" dirty="0"/>
          </a:p>
        </p:txBody>
      </p:sp>
    </p:spTree>
    <p:extLst>
      <p:ext uri="{BB962C8B-B14F-4D97-AF65-F5344CB8AC3E}">
        <p14:creationId xmlns:p14="http://schemas.microsoft.com/office/powerpoint/2010/main" val="2167100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447065" y="1391039"/>
            <a:ext cx="11102510" cy="45173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675AD"/>
                </a:solidFill>
                <a:effectLst/>
                <a:uLnTx/>
                <a:uFillTx/>
                <a:latin typeface="Calibri" panose="020F0502020204030204"/>
                <a:ea typeface="+mn-ea"/>
                <a:cs typeface="+mn-cs"/>
              </a:rPr>
              <a:t>Pros: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0675AD"/>
                </a:solidFill>
                <a:effectLst/>
                <a:uLnTx/>
                <a:uFillTx/>
                <a:latin typeface="Calibri" panose="020F0502020204030204"/>
                <a:ea typeface="+mn-ea"/>
                <a:cs typeface="+mn-cs"/>
              </a:rPr>
              <a:t>Asequible. Hay casi 600 cursos gratuitos para elegir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0675AD"/>
                </a:solidFill>
                <a:effectLst/>
                <a:uLnTx/>
                <a:uFillTx/>
                <a:latin typeface="Calibri" panose="020F0502020204030204"/>
                <a:ea typeface="+mn-ea"/>
                <a:cs typeface="+mn-cs"/>
              </a:rPr>
              <a:t>Orientado al autoaprendizaje y a los cursos en vídeo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0675AD"/>
                </a:solidFill>
                <a:effectLst/>
                <a:uLnTx/>
                <a:uFillTx/>
                <a:latin typeface="Calibri" panose="020F0502020204030204"/>
                <a:ea typeface="+mn-ea"/>
                <a:cs typeface="+mn-cs"/>
              </a:rPr>
              <a:t>No es necesario tener conocimientos muy técnicos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0675AD"/>
                </a:solidFill>
                <a:effectLst/>
                <a:uLnTx/>
                <a:uFillTx/>
                <a:latin typeface="Calibri" panose="020F0502020204030204"/>
                <a:ea typeface="+mn-ea"/>
                <a:cs typeface="+mn-cs"/>
              </a:rPr>
              <a:t>Si no te gusta el curso, o no es lo que esperabas, Udemy ofrece una garantía de devolución del dinero de 30 días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0675AD"/>
                </a:solidFill>
                <a:effectLst/>
                <a:uLnTx/>
                <a:uFillTx/>
                <a:latin typeface="Calibri" panose="020F0502020204030204"/>
                <a:ea typeface="+mn-ea"/>
                <a:cs typeface="+mn-cs"/>
              </a:rPr>
              <a:t>Tienes acceso de por vida a cualquier curso que hayas comprado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0675AD"/>
                </a:solidFill>
                <a:effectLst/>
                <a:uLnTx/>
                <a:uFillTx/>
                <a:latin typeface="Calibri" panose="020F0502020204030204"/>
                <a:ea typeface="+mn-ea"/>
                <a:cs typeface="+mn-cs"/>
              </a:rPr>
              <a:t>Enorme selección de cursos, más de 240.000.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0675AD"/>
                </a:solidFill>
                <a:effectLst/>
                <a:uLnTx/>
                <a:uFillTx/>
                <a:latin typeface="Calibri" panose="020F0502020204030204"/>
                <a:ea typeface="+mn-ea"/>
                <a:cs typeface="+mn-cs"/>
              </a:rPr>
              <a:t>Fantástica selección de categorías y subcategorías. </a:t>
            </a:r>
          </a:p>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8D5B98"/>
                </a:solidFill>
                <a:effectLst/>
                <a:uLnTx/>
                <a:uFillTx/>
                <a:latin typeface="Calibri" panose="020F0502020204030204"/>
                <a:ea typeface="+mn-ea"/>
                <a:cs typeface="+mn-cs"/>
              </a:rPr>
              <a:t>Contras: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8D5B98"/>
                </a:solidFill>
                <a:effectLst/>
                <a:uLnTx/>
                <a:uFillTx/>
                <a:latin typeface="Calibri" panose="020F0502020204030204"/>
                <a:ea typeface="+mn-ea"/>
                <a:cs typeface="+mn-cs"/>
              </a:rPr>
              <a:t>Interacción muy limitada con los estudiantes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8D5B98"/>
                </a:solidFill>
                <a:effectLst/>
                <a:uLnTx/>
                <a:uFillTx/>
                <a:latin typeface="Calibri" panose="020F0502020204030204"/>
                <a:ea typeface="+mn-ea"/>
                <a:cs typeface="+mn-cs"/>
              </a:rPr>
              <a:t>Alta competencia entre los creadores de cursos</a:t>
            </a:r>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p:txBody>
          <a:bodyPr/>
          <a:lstStyle/>
          <a:p>
            <a:r>
              <a:rPr lang="en-US" dirty="0">
                <a:solidFill>
                  <a:srgbClr val="F9A169"/>
                </a:solidFill>
              </a:rPr>
              <a:t>Udemy Pros y Contras</a:t>
            </a:r>
          </a:p>
        </p:txBody>
      </p:sp>
      <p:pic>
        <p:nvPicPr>
          <p:cNvPr id="2" name="Picture 1" descr="Logo&#10;&#10;Description automatically generated">
            <a:extLst>
              <a:ext uri="{FF2B5EF4-FFF2-40B4-BE49-F238E27FC236}">
                <a16:creationId xmlns:a16="http://schemas.microsoft.com/office/drawing/2014/main" id="{A8695C34-3707-EA64-4AA2-E725C2784A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70110" y="72936"/>
            <a:ext cx="1567226" cy="1206837"/>
          </a:xfrm>
          <a:prstGeom prst="rect">
            <a:avLst/>
          </a:prstGeom>
        </p:spPr>
      </p:pic>
    </p:spTree>
    <p:extLst>
      <p:ext uri="{BB962C8B-B14F-4D97-AF65-F5344CB8AC3E}">
        <p14:creationId xmlns:p14="http://schemas.microsoft.com/office/powerpoint/2010/main" val="872066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2524" y="1344252"/>
            <a:ext cx="11102510" cy="5111282"/>
          </a:xfrm>
        </p:spPr>
        <p:txBody>
          <a:bodyPr>
            <a:normAutofit lnSpcReduction="10000"/>
          </a:bodyPr>
          <a:lstStyle/>
          <a:p>
            <a:r>
              <a:rPr lang="en-US" b="1" dirty="0" err="1">
                <a:solidFill>
                  <a:schemeClr val="tx1">
                    <a:lumMod val="75000"/>
                    <a:lumOff val="25000"/>
                  </a:schemeClr>
                </a:solidFill>
              </a:rPr>
              <a:t>Skillshare</a:t>
            </a:r>
            <a:r>
              <a:rPr lang="en-US" b="1" dirty="0">
                <a:solidFill>
                  <a:schemeClr val="tx1">
                    <a:lumMod val="75000"/>
                    <a:lumOff val="25000"/>
                  </a:schemeClr>
                </a:solidFill>
              </a:rPr>
              <a:t> </a:t>
            </a:r>
            <a:r>
              <a:rPr lang="es-ES" dirty="0">
                <a:solidFill>
                  <a:schemeClr val="tx1">
                    <a:lumMod val="75000"/>
                    <a:lumOff val="25000"/>
                  </a:schemeClr>
                </a:solidFill>
              </a:rPr>
              <a:t>fue fundada en Nueva York en 2010 por dos veteranos del mundo digital, Michael </a:t>
            </a:r>
            <a:r>
              <a:rPr lang="es-ES" dirty="0" err="1">
                <a:solidFill>
                  <a:schemeClr val="tx1">
                    <a:lumMod val="75000"/>
                    <a:lumOff val="25000"/>
                  </a:schemeClr>
                </a:solidFill>
              </a:rPr>
              <a:t>Karnjanaprakorn</a:t>
            </a:r>
            <a:r>
              <a:rPr lang="es-ES" dirty="0">
                <a:solidFill>
                  <a:schemeClr val="tx1">
                    <a:lumMod val="75000"/>
                    <a:lumOff val="25000"/>
                  </a:schemeClr>
                </a:solidFill>
              </a:rPr>
              <a:t> y Malcolm </a:t>
            </a:r>
            <a:r>
              <a:rPr lang="es-ES" dirty="0" err="1">
                <a:solidFill>
                  <a:schemeClr val="tx1">
                    <a:lumMod val="75000"/>
                    <a:lumOff val="25000"/>
                  </a:schemeClr>
                </a:solidFill>
              </a:rPr>
              <a:t>Ong</a:t>
            </a:r>
            <a:r>
              <a:rPr lang="es-ES" dirty="0">
                <a:solidFill>
                  <a:schemeClr val="tx1">
                    <a:lumMod val="75000"/>
                    <a:lumOff val="25000"/>
                  </a:schemeClr>
                </a:solidFill>
              </a:rPr>
              <a:t>. Ofrece más de 35.000 cursos y cuenta con 8 millones de usuarios. Es una de las plataformas de aprendizaje online más populares que se centra en clases para profesionales creativos y emprendedores. Las clases se dividen en 4 categorías: artes creativas, tecnología, negocios y estilo de vida. También hay docenas de subcategorías que ofrece </a:t>
            </a:r>
            <a:r>
              <a:rPr lang="es-ES" dirty="0" err="1">
                <a:solidFill>
                  <a:schemeClr val="tx1">
                    <a:lumMod val="75000"/>
                    <a:lumOff val="25000"/>
                  </a:schemeClr>
                </a:solidFill>
              </a:rPr>
              <a:t>Skillshare</a:t>
            </a:r>
            <a:r>
              <a:rPr lang="es-ES" dirty="0">
                <a:solidFill>
                  <a:schemeClr val="tx1">
                    <a:lumMod val="75000"/>
                    <a:lumOff val="25000"/>
                  </a:schemeClr>
                </a:solidFill>
              </a:rPr>
              <a:t>.</a:t>
            </a:r>
          </a:p>
          <a:p>
            <a:endParaRPr lang="es-ES" dirty="0">
              <a:solidFill>
                <a:schemeClr val="tx1">
                  <a:lumMod val="75000"/>
                  <a:lumOff val="25000"/>
                </a:schemeClr>
              </a:solidFill>
            </a:endParaRPr>
          </a:p>
          <a:p>
            <a:r>
              <a:rPr lang="es-ES" dirty="0" err="1">
                <a:solidFill>
                  <a:schemeClr val="tx1">
                    <a:lumMod val="75000"/>
                    <a:lumOff val="25000"/>
                  </a:schemeClr>
                </a:solidFill>
              </a:rPr>
              <a:t>Skillshare</a:t>
            </a:r>
            <a:r>
              <a:rPr lang="es-ES" dirty="0">
                <a:solidFill>
                  <a:schemeClr val="tx1">
                    <a:lumMod val="75000"/>
                    <a:lumOff val="25000"/>
                  </a:schemeClr>
                </a:solidFill>
              </a:rPr>
              <a:t> se dirige a los creativos que quieren desarrollar nuevas habilidades o mejorar las existentes. Dado que sus clases se centran en temas como la ilustración, el diseño, la fotografía, el vídeo, el trabajo autónomo y mucho más, naturalmente atrae a los trabajadores creativos (por ejemplo, diseñadores, chefs, artistas, etc.), a los empresarios (por ejemplo, vendedores o SEO), a los autónomos o a las pequeñas empresas que quieren dar el siguiente paso en su viaje creativo.</a:t>
            </a:r>
          </a:p>
          <a:p>
            <a:endParaRPr lang="es-ES" dirty="0">
              <a:solidFill>
                <a:schemeClr val="tx1">
                  <a:lumMod val="75000"/>
                  <a:lumOff val="25000"/>
                </a:schemeClr>
              </a:solidFill>
            </a:endParaRPr>
          </a:p>
          <a:p>
            <a:r>
              <a:rPr lang="en-US" dirty="0">
                <a:solidFill>
                  <a:srgbClr val="F9A169"/>
                </a:solidFill>
                <a:hlinkClick r:id="rId2">
                  <a:extLst>
                    <a:ext uri="{A12FA001-AC4F-418D-AE19-62706E023703}">
                      <ahyp:hlinkClr xmlns:ahyp="http://schemas.microsoft.com/office/drawing/2018/hyperlinkcolor" val="tx"/>
                    </a:ext>
                  </a:extLst>
                </a:hlinkClick>
              </a:rPr>
              <a:t>Consulta Skill Share </a:t>
            </a:r>
            <a:r>
              <a:rPr lang="en-US" dirty="0" err="1">
                <a:solidFill>
                  <a:srgbClr val="F9A169"/>
                </a:solidFill>
                <a:hlinkClick r:id="rId2">
                  <a:extLst>
                    <a:ext uri="{A12FA001-AC4F-418D-AE19-62706E023703}">
                      <ahyp:hlinkClr xmlns:ahyp="http://schemas.microsoft.com/office/drawing/2018/hyperlinkcolor" val="tx"/>
                    </a:ext>
                  </a:extLst>
                </a:hlinkClick>
              </a:rPr>
              <a:t>pinchando</a:t>
            </a:r>
            <a:r>
              <a:rPr lang="en-US" dirty="0">
                <a:solidFill>
                  <a:srgbClr val="F9A169"/>
                </a:solidFill>
                <a:hlinkClick r:id="rId2">
                  <a:extLst>
                    <a:ext uri="{A12FA001-AC4F-418D-AE19-62706E023703}">
                      <ahyp:hlinkClr xmlns:ahyp="http://schemas.microsoft.com/office/drawing/2018/hyperlinkcolor" val="tx"/>
                    </a:ext>
                  </a:extLst>
                </a:hlinkClick>
              </a:rPr>
              <a:t> </a:t>
            </a:r>
            <a:r>
              <a:rPr lang="en-US" dirty="0" err="1">
                <a:solidFill>
                  <a:srgbClr val="F9A169"/>
                </a:solidFill>
                <a:hlinkClick r:id="rId2">
                  <a:extLst>
                    <a:ext uri="{A12FA001-AC4F-418D-AE19-62706E023703}">
                      <ahyp:hlinkClr xmlns:ahyp="http://schemas.microsoft.com/office/drawing/2018/hyperlinkcolor" val="tx"/>
                    </a:ext>
                  </a:extLst>
                </a:hlinkClick>
              </a:rPr>
              <a:t>este</a:t>
            </a:r>
            <a:r>
              <a:rPr lang="en-US" dirty="0">
                <a:solidFill>
                  <a:srgbClr val="F9A169"/>
                </a:solidFill>
                <a:hlinkClick r:id="rId2">
                  <a:extLst>
                    <a:ext uri="{A12FA001-AC4F-418D-AE19-62706E023703}">
                      <ahyp:hlinkClr xmlns:ahyp="http://schemas.microsoft.com/office/drawing/2018/hyperlinkcolor" val="tx"/>
                    </a:ext>
                  </a:extLst>
                </a:hlinkClick>
              </a:rPr>
              <a:t> enlace</a:t>
            </a:r>
            <a:endParaRPr lang="en-US" b="0" i="0" dirty="0">
              <a:solidFill>
                <a:srgbClr val="F9A169"/>
              </a:solidFill>
              <a:effectLst/>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en-IE" dirty="0" err="1"/>
              <a:t>Skillshare</a:t>
            </a:r>
            <a:endParaRPr lang="en-IE" dirty="0"/>
          </a:p>
        </p:txBody>
      </p:sp>
      <p:pic>
        <p:nvPicPr>
          <p:cNvPr id="2" name="Picture 1" descr="A picture containing text, clipart, tableware, dishware&#10;&#10;Description automatically generated">
            <a:extLst>
              <a:ext uri="{FF2B5EF4-FFF2-40B4-BE49-F238E27FC236}">
                <a16:creationId xmlns:a16="http://schemas.microsoft.com/office/drawing/2014/main" id="{E6579578-DC22-B653-0A38-B53064ED800B}"/>
              </a:ext>
            </a:extLst>
          </p:cNvPr>
          <p:cNvPicPr>
            <a:picLocks noChangeAspect="1"/>
          </p:cNvPicPr>
          <p:nvPr/>
        </p:nvPicPr>
        <p:blipFill>
          <a:blip r:embed="rId3"/>
          <a:stretch>
            <a:fillRect/>
          </a:stretch>
        </p:blipFill>
        <p:spPr>
          <a:xfrm>
            <a:off x="7729870" y="124880"/>
            <a:ext cx="2137144" cy="1058523"/>
          </a:xfrm>
          <a:prstGeom prst="rect">
            <a:avLst/>
          </a:prstGeom>
        </p:spPr>
      </p:pic>
    </p:spTree>
    <p:extLst>
      <p:ext uri="{BB962C8B-B14F-4D97-AF65-F5344CB8AC3E}">
        <p14:creationId xmlns:p14="http://schemas.microsoft.com/office/powerpoint/2010/main" val="3686702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442523" y="1067120"/>
            <a:ext cx="11478543" cy="45173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675AD"/>
                </a:solidFill>
                <a:effectLst/>
                <a:uLnTx/>
                <a:uFillTx/>
                <a:latin typeface="Calibri" panose="020F0502020204030204"/>
                <a:ea typeface="+mn-ea"/>
                <a:cs typeface="+mn-cs"/>
              </a:rPr>
              <a:t>Pros: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err="1">
                <a:ln>
                  <a:noFill/>
                </a:ln>
                <a:solidFill>
                  <a:srgbClr val="0675AD"/>
                </a:solidFill>
                <a:effectLst/>
                <a:uLnTx/>
                <a:uFillTx/>
                <a:latin typeface="Calibri" panose="020F0502020204030204"/>
                <a:ea typeface="+mn-ea"/>
                <a:cs typeface="+mn-cs"/>
              </a:rPr>
              <a:t>Skillshare</a:t>
            </a:r>
            <a:r>
              <a:rPr kumimoji="0" lang="es-ES" sz="2400" b="0" i="0" u="none" strike="noStrike" kern="1200" cap="none" spc="0" normalizeH="0" baseline="0" noProof="0" dirty="0">
                <a:ln>
                  <a:noFill/>
                </a:ln>
                <a:solidFill>
                  <a:srgbClr val="0675AD"/>
                </a:solidFill>
                <a:effectLst/>
                <a:uLnTx/>
                <a:uFillTx/>
                <a:latin typeface="Calibri" panose="020F0502020204030204"/>
                <a:ea typeface="+mn-ea"/>
                <a:cs typeface="+mn-cs"/>
              </a:rPr>
              <a:t> ofrece una prueba gratuita de su membresía Premium, para que puedas disfrutar de toda la experiencia de aprendizaje antes de comprometerte económicamente.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err="1">
                <a:ln>
                  <a:noFill/>
                </a:ln>
                <a:solidFill>
                  <a:srgbClr val="0675AD"/>
                </a:solidFill>
                <a:effectLst/>
                <a:uLnTx/>
                <a:uFillTx/>
                <a:latin typeface="Calibri" panose="020F0502020204030204"/>
                <a:ea typeface="+mn-ea"/>
                <a:cs typeface="+mn-cs"/>
              </a:rPr>
              <a:t>Skillshare</a:t>
            </a:r>
            <a:r>
              <a:rPr kumimoji="0" lang="es-ES" sz="2400" b="0" i="0" u="none" strike="noStrike" kern="1200" cap="none" spc="0" normalizeH="0" baseline="0" noProof="0" dirty="0">
                <a:ln>
                  <a:noFill/>
                </a:ln>
                <a:solidFill>
                  <a:srgbClr val="0675AD"/>
                </a:solidFill>
                <a:effectLst/>
                <a:uLnTx/>
                <a:uFillTx/>
                <a:latin typeface="Calibri" panose="020F0502020204030204"/>
                <a:ea typeface="+mn-ea"/>
                <a:cs typeface="+mn-cs"/>
              </a:rPr>
              <a:t> cuenta con una comunidad muy comprometida, que puede hacer que sus clases sean más interactivas y divertidas.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err="1">
                <a:ln>
                  <a:noFill/>
                </a:ln>
                <a:solidFill>
                  <a:srgbClr val="0675AD"/>
                </a:solidFill>
                <a:effectLst/>
                <a:uLnTx/>
                <a:uFillTx/>
                <a:latin typeface="Calibri" panose="020F0502020204030204"/>
                <a:ea typeface="+mn-ea"/>
                <a:cs typeface="+mn-cs"/>
              </a:rPr>
              <a:t>Skillshare</a:t>
            </a:r>
            <a:r>
              <a:rPr kumimoji="0" lang="es-ES" sz="2400" b="0" i="0" u="none" strike="noStrike" kern="1200" cap="none" spc="0" normalizeH="0" baseline="0" noProof="0" dirty="0">
                <a:ln>
                  <a:noFill/>
                </a:ln>
                <a:solidFill>
                  <a:srgbClr val="0675AD"/>
                </a:solidFill>
                <a:effectLst/>
                <a:uLnTx/>
                <a:uFillTx/>
                <a:latin typeface="Calibri" panose="020F0502020204030204"/>
                <a:ea typeface="+mn-ea"/>
                <a:cs typeface="+mn-cs"/>
              </a:rPr>
              <a:t> ofrece miles de clases sobre temas como la ilustración, el diseño, la fotografía, el vídeo, el trabajo autónomo y mucho más. </a:t>
            </a:r>
            <a:r>
              <a:rPr kumimoji="0" lang="en-US" sz="2400" b="0" i="0" u="none" strike="noStrike" kern="1200" cap="none" spc="0" normalizeH="0" baseline="0" noProof="0" dirty="0">
                <a:ln>
                  <a:noFill/>
                </a:ln>
                <a:solidFill>
                  <a:srgbClr val="0675AD"/>
                </a:solidFill>
                <a:effectLst/>
                <a:uLnTx/>
                <a:uFillTx/>
                <a:latin typeface="Calibri" panose="020F0502020204030204"/>
                <a:ea typeface="+mn-ea"/>
                <a:cs typeface="+mn-cs"/>
              </a:rPr>
              <a:t> </a:t>
            </a:r>
            <a:endParaRPr lang="en-US" dirty="0">
              <a:solidFill>
                <a:srgbClr val="0675AD"/>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8D5B98"/>
                </a:solidFill>
                <a:effectLst/>
                <a:uLnTx/>
                <a:uFillTx/>
                <a:latin typeface="Calibri" panose="020F0502020204030204"/>
                <a:ea typeface="+mn-ea"/>
                <a:cs typeface="+mn-cs"/>
              </a:rPr>
              <a:t>Contras: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err="1">
                <a:ln>
                  <a:noFill/>
                </a:ln>
                <a:solidFill>
                  <a:srgbClr val="8D5B98"/>
                </a:solidFill>
                <a:effectLst/>
                <a:uLnTx/>
                <a:uFillTx/>
                <a:latin typeface="Calibri" panose="020F0502020204030204"/>
                <a:ea typeface="+mn-ea"/>
                <a:cs typeface="+mn-cs"/>
              </a:rPr>
              <a:t>Skillshare</a:t>
            </a:r>
            <a:r>
              <a:rPr kumimoji="0" lang="es-ES" sz="2400" b="0" i="0" u="none" strike="noStrike" kern="1200" cap="none" spc="0" normalizeH="0" baseline="0" noProof="0" dirty="0">
                <a:ln>
                  <a:noFill/>
                </a:ln>
                <a:solidFill>
                  <a:srgbClr val="8D5B98"/>
                </a:solidFill>
                <a:effectLst/>
                <a:uLnTx/>
                <a:uFillTx/>
                <a:latin typeface="Calibri" panose="020F0502020204030204"/>
                <a:ea typeface="+mn-ea"/>
                <a:cs typeface="+mn-cs"/>
              </a:rPr>
              <a:t> es una plataforma principalmente de crecimiento personal, ya que no hay ningún tipo de certificación oficial (o no oficial) que se otorgue al terminar un curso.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8D5B98"/>
                </a:solidFill>
                <a:effectLst/>
                <a:uLnTx/>
                <a:uFillTx/>
                <a:latin typeface="Calibri" panose="020F0502020204030204"/>
                <a:ea typeface="+mn-ea"/>
                <a:cs typeface="+mn-cs"/>
              </a:rPr>
              <a:t>Aunque </a:t>
            </a:r>
            <a:r>
              <a:rPr kumimoji="0" lang="es-ES" sz="2400" b="0" i="0" u="none" strike="noStrike" kern="1200" cap="none" spc="0" normalizeH="0" baseline="0" noProof="0" dirty="0" err="1">
                <a:ln>
                  <a:noFill/>
                </a:ln>
                <a:solidFill>
                  <a:srgbClr val="8D5B98"/>
                </a:solidFill>
                <a:effectLst/>
                <a:uLnTx/>
                <a:uFillTx/>
                <a:latin typeface="Calibri" panose="020F0502020204030204"/>
                <a:ea typeface="+mn-ea"/>
                <a:cs typeface="+mn-cs"/>
              </a:rPr>
              <a:t>Skillshare</a:t>
            </a:r>
            <a:r>
              <a:rPr kumimoji="0" lang="es-ES" sz="2400" b="0" i="0" u="none" strike="noStrike" kern="1200" cap="none" spc="0" normalizeH="0" baseline="0" noProof="0" dirty="0">
                <a:ln>
                  <a:noFill/>
                </a:ln>
                <a:solidFill>
                  <a:srgbClr val="8D5B98"/>
                </a:solidFill>
                <a:effectLst/>
                <a:uLnTx/>
                <a:uFillTx/>
                <a:latin typeface="Calibri" panose="020F0502020204030204"/>
                <a:ea typeface="+mn-ea"/>
                <a:cs typeface="+mn-cs"/>
              </a:rPr>
              <a:t> admite cursos en cualquier idioma, en realidad, no hay muchos cursos disponibles en diferentes idiomas.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rgbClr val="8D5B98"/>
                </a:solidFill>
                <a:effectLst/>
                <a:uLnTx/>
                <a:uFillTx/>
                <a:latin typeface="Calibri" panose="020F0502020204030204"/>
                <a:ea typeface="+mn-ea"/>
                <a:cs typeface="+mn-cs"/>
              </a:rPr>
              <a:t>Puede ser caro, ya que </a:t>
            </a:r>
            <a:r>
              <a:rPr kumimoji="0" lang="es-ES" sz="2400" b="0" i="0" u="none" strike="noStrike" kern="1200" cap="none" spc="0" normalizeH="0" baseline="0" noProof="0" dirty="0" err="1">
                <a:ln>
                  <a:noFill/>
                </a:ln>
                <a:solidFill>
                  <a:srgbClr val="8D5B98"/>
                </a:solidFill>
                <a:effectLst/>
                <a:uLnTx/>
                <a:uFillTx/>
                <a:latin typeface="Calibri" panose="020F0502020204030204"/>
                <a:ea typeface="+mn-ea"/>
                <a:cs typeface="+mn-cs"/>
              </a:rPr>
              <a:t>Skillshare</a:t>
            </a:r>
            <a:r>
              <a:rPr kumimoji="0" lang="es-ES" sz="2400" b="0" i="0" u="none" strike="noStrike" kern="1200" cap="none" spc="0" normalizeH="0" baseline="0" noProof="0" dirty="0">
                <a:ln>
                  <a:noFill/>
                </a:ln>
                <a:solidFill>
                  <a:srgbClr val="8D5B98"/>
                </a:solidFill>
                <a:effectLst/>
                <a:uLnTx/>
                <a:uFillTx/>
                <a:latin typeface="Calibri" panose="020F0502020204030204"/>
                <a:ea typeface="+mn-ea"/>
                <a:cs typeface="+mn-cs"/>
              </a:rPr>
              <a:t> Premium sólo está disponible si se paga anualmente. </a:t>
            </a:r>
            <a:endParaRPr lang="en-IE" sz="2400" dirty="0">
              <a:solidFill>
                <a:srgbClr val="8D5B98"/>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p:txBody>
          <a:bodyPr/>
          <a:lstStyle/>
          <a:p>
            <a:r>
              <a:rPr lang="en-US" dirty="0" err="1">
                <a:solidFill>
                  <a:srgbClr val="F9A169"/>
                </a:solidFill>
              </a:rPr>
              <a:t>Skillshare</a:t>
            </a:r>
            <a:r>
              <a:rPr lang="en-US" dirty="0">
                <a:solidFill>
                  <a:srgbClr val="F9A169"/>
                </a:solidFill>
              </a:rPr>
              <a:t> Pros y Contras</a:t>
            </a:r>
          </a:p>
        </p:txBody>
      </p:sp>
      <p:pic>
        <p:nvPicPr>
          <p:cNvPr id="3" name="Picture 2" descr="A picture containing text, clipart, tableware, dishware&#10;&#10;Description automatically generated">
            <a:extLst>
              <a:ext uri="{FF2B5EF4-FFF2-40B4-BE49-F238E27FC236}">
                <a16:creationId xmlns:a16="http://schemas.microsoft.com/office/drawing/2014/main" id="{C5DB5B41-A1F3-824A-88F0-C918D71EC794}"/>
              </a:ext>
            </a:extLst>
          </p:cNvPr>
          <p:cNvPicPr>
            <a:picLocks noChangeAspect="1"/>
          </p:cNvPicPr>
          <p:nvPr/>
        </p:nvPicPr>
        <p:blipFill>
          <a:blip r:embed="rId2"/>
          <a:stretch>
            <a:fillRect/>
          </a:stretch>
        </p:blipFill>
        <p:spPr>
          <a:xfrm>
            <a:off x="7729870" y="124880"/>
            <a:ext cx="2137144" cy="1058523"/>
          </a:xfrm>
          <a:prstGeom prst="rect">
            <a:avLst/>
          </a:prstGeom>
        </p:spPr>
      </p:pic>
    </p:spTree>
    <p:extLst>
      <p:ext uri="{BB962C8B-B14F-4D97-AF65-F5344CB8AC3E}">
        <p14:creationId xmlns:p14="http://schemas.microsoft.com/office/powerpoint/2010/main" val="629047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937319-3C57-16E6-B193-EBE004410EF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610" r="8610"/>
          <a:stretch>
            <a:fillRect/>
          </a:stretch>
        </p:blipFill>
        <p:spPr/>
      </p:pic>
      <p:sp>
        <p:nvSpPr>
          <p:cNvPr id="6" name="Text Placeholder 5">
            <a:extLst>
              <a:ext uri="{FF2B5EF4-FFF2-40B4-BE49-F238E27FC236}">
                <a16:creationId xmlns:a16="http://schemas.microsoft.com/office/drawing/2014/main" id="{576F4175-0343-BAE8-B392-BBA378CC1DB8}"/>
              </a:ext>
            </a:extLst>
          </p:cNvPr>
          <p:cNvSpPr>
            <a:spLocks noGrp="1"/>
          </p:cNvSpPr>
          <p:nvPr>
            <p:ph type="body" sz="quarter" idx="27"/>
          </p:nvPr>
        </p:nvSpPr>
        <p:spPr>
          <a:xfrm>
            <a:off x="20333" y="1258530"/>
            <a:ext cx="6502400" cy="4518975"/>
          </a:xfrm>
        </p:spPr>
        <p:txBody>
          <a:bodyPr/>
          <a:lstStyle/>
          <a:p>
            <a:r>
              <a:rPr lang="es-ES" sz="2300" dirty="0"/>
              <a:t>Las habilidades de presentación son importantes. Aunque pueda parecer que no estás en un puesto que requiera que hagas una presentación muy a menudo, ser bueno en las presentaciones es una habilidad fantástica.</a:t>
            </a:r>
          </a:p>
          <a:p>
            <a:r>
              <a:rPr lang="es-ES" sz="2300" dirty="0"/>
              <a:t>Cuando estés en una entrevista de trabajo, probablemente no tendrás un juego de diapositivas, pero si te presentas bien, puedes dar la impresión de estar seguro de ti mismo y de tener conocimientos, ¡una buena opción para el trabajo al que te has presentado!</a:t>
            </a:r>
          </a:p>
          <a:p>
            <a:r>
              <a:rPr lang="es-ES" sz="2300" dirty="0"/>
              <a:t>El equipo de </a:t>
            </a:r>
            <a:r>
              <a:rPr lang="es-ES" sz="2300" dirty="0" err="1"/>
              <a:t>Teach</a:t>
            </a:r>
            <a:r>
              <a:rPr lang="es-ES" sz="2300" dirty="0"/>
              <a:t> Digital siempre recomienda que seas competente en el uso de software para crear una presentación, ya que es una habilidad que probablemente necesitarás para futuros trabajos.</a:t>
            </a:r>
            <a:endParaRPr lang="en-IE" sz="2300" dirty="0"/>
          </a:p>
        </p:txBody>
      </p:sp>
      <p:sp>
        <p:nvSpPr>
          <p:cNvPr id="5" name="Text Placeholder 4">
            <a:extLst>
              <a:ext uri="{FF2B5EF4-FFF2-40B4-BE49-F238E27FC236}">
                <a16:creationId xmlns:a16="http://schemas.microsoft.com/office/drawing/2014/main" id="{5038BDAD-090E-6524-BFC4-A2ADECC7328A}"/>
              </a:ext>
            </a:extLst>
          </p:cNvPr>
          <p:cNvSpPr>
            <a:spLocks noGrp="1"/>
          </p:cNvSpPr>
          <p:nvPr>
            <p:ph type="body" sz="quarter" idx="18"/>
          </p:nvPr>
        </p:nvSpPr>
        <p:spPr>
          <a:xfrm>
            <a:off x="447066" y="309492"/>
            <a:ext cx="5648934" cy="949038"/>
          </a:xfrm>
        </p:spPr>
        <p:txBody>
          <a:bodyPr>
            <a:normAutofit lnSpcReduction="10000"/>
          </a:bodyPr>
          <a:lstStyle/>
          <a:p>
            <a:r>
              <a:rPr lang="es-ES" sz="3200" dirty="0"/>
              <a:t>Por qué son importantes las habilidades de presentación</a:t>
            </a:r>
            <a:r>
              <a:rPr lang="en-IE" sz="3200" dirty="0"/>
              <a:t>?</a:t>
            </a:r>
          </a:p>
        </p:txBody>
      </p:sp>
    </p:spTree>
    <p:extLst>
      <p:ext uri="{BB962C8B-B14F-4D97-AF65-F5344CB8AC3E}">
        <p14:creationId xmlns:p14="http://schemas.microsoft.com/office/powerpoint/2010/main" val="959134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6F4175-0343-BAE8-B392-BBA378CC1DB8}"/>
              </a:ext>
            </a:extLst>
          </p:cNvPr>
          <p:cNvSpPr>
            <a:spLocks noGrp="1"/>
          </p:cNvSpPr>
          <p:nvPr>
            <p:ph type="body" sz="quarter" idx="27"/>
          </p:nvPr>
        </p:nvSpPr>
        <p:spPr>
          <a:xfrm>
            <a:off x="487456" y="1128673"/>
            <a:ext cx="5771029" cy="3251547"/>
          </a:xfrm>
        </p:spPr>
        <p:txBody>
          <a:bodyPr/>
          <a:lstStyle/>
          <a:p>
            <a:r>
              <a:rPr lang="es-ES" sz="2400" dirty="0"/>
              <a:t>Sin embargo, cuando haces una presentación, puede ser difícil captar y mantener la atención de tu audiencia con diapositivas mundanas llenas de viñetas.</a:t>
            </a:r>
          </a:p>
          <a:p>
            <a:r>
              <a:rPr lang="es-ES" sz="2400" dirty="0"/>
              <a:t>Aunque se pueden utilizar herramientas tradicionales como PowerPoint, Google </a:t>
            </a:r>
            <a:r>
              <a:rPr lang="es-ES" sz="2400" dirty="0" err="1"/>
              <a:t>Slides</a:t>
            </a:r>
            <a:r>
              <a:rPr lang="es-ES" sz="2400" dirty="0"/>
              <a:t> y Keynote para crear presentaciones, puedes romper el método convencional -puntos básicos en diapositivas sencillas- incluyendo imágenes, creando movimiento y limitando cada diapositiva o sección a solo un par de puntos clave. Hazte oír, y veamos con más detalle algunas herramientas que te ayudarán a garantizar el éxito.</a:t>
            </a:r>
            <a:endParaRPr lang="en-IE" dirty="0"/>
          </a:p>
        </p:txBody>
      </p:sp>
      <p:sp>
        <p:nvSpPr>
          <p:cNvPr id="5" name="Text Placeholder 4">
            <a:extLst>
              <a:ext uri="{FF2B5EF4-FFF2-40B4-BE49-F238E27FC236}">
                <a16:creationId xmlns:a16="http://schemas.microsoft.com/office/drawing/2014/main" id="{5038BDAD-090E-6524-BFC4-A2ADECC7328A}"/>
              </a:ext>
            </a:extLst>
          </p:cNvPr>
          <p:cNvSpPr>
            <a:spLocks noGrp="1"/>
          </p:cNvSpPr>
          <p:nvPr>
            <p:ph type="body" sz="quarter" idx="18"/>
          </p:nvPr>
        </p:nvSpPr>
        <p:spPr>
          <a:xfrm>
            <a:off x="447066" y="309491"/>
            <a:ext cx="5648934" cy="547759"/>
          </a:xfrm>
        </p:spPr>
        <p:txBody>
          <a:bodyPr>
            <a:normAutofit fontScale="77500" lnSpcReduction="20000"/>
          </a:bodyPr>
          <a:lstStyle/>
          <a:p>
            <a:r>
              <a:rPr lang="en-IE" sz="3200" dirty="0" err="1"/>
              <a:t>Desarrollar</a:t>
            </a:r>
            <a:r>
              <a:rPr lang="en-IE" sz="3200" dirty="0"/>
              <a:t> </a:t>
            </a:r>
            <a:r>
              <a:rPr lang="en-IE" sz="3200" dirty="0" err="1"/>
              <a:t>habilidades</a:t>
            </a:r>
            <a:r>
              <a:rPr lang="en-IE" sz="3200" dirty="0"/>
              <a:t> de </a:t>
            </a:r>
            <a:r>
              <a:rPr lang="en-IE" sz="3200" dirty="0" err="1"/>
              <a:t>presentación</a:t>
            </a:r>
            <a:endParaRPr lang="en-IE" sz="3200" dirty="0"/>
          </a:p>
        </p:txBody>
      </p:sp>
      <p:pic>
        <p:nvPicPr>
          <p:cNvPr id="4" name="Picture Placeholder 3">
            <a:extLst>
              <a:ext uri="{FF2B5EF4-FFF2-40B4-BE49-F238E27FC236}">
                <a16:creationId xmlns:a16="http://schemas.microsoft.com/office/drawing/2014/main" id="{63D0C2BA-04BD-4D12-5268-4754D408C61A}"/>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9986" b="19986"/>
          <a:stretch>
            <a:fillRect/>
          </a:stretch>
        </p:blipFill>
        <p:spPr/>
      </p:pic>
    </p:spTree>
    <p:extLst>
      <p:ext uri="{BB962C8B-B14F-4D97-AF65-F5344CB8AC3E}">
        <p14:creationId xmlns:p14="http://schemas.microsoft.com/office/powerpoint/2010/main" val="4166119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2524" y="1344252"/>
            <a:ext cx="11102510" cy="5111282"/>
          </a:xfrm>
        </p:spPr>
        <p:txBody>
          <a:bodyPr>
            <a:normAutofit lnSpcReduction="10000"/>
          </a:bodyPr>
          <a:lstStyle/>
          <a:p>
            <a:r>
              <a:rPr lang="en-US" sz="2400" b="1" dirty="0"/>
              <a:t>Haiku Deck </a:t>
            </a:r>
            <a:r>
              <a:rPr lang="es-ES" sz="2400" b="0" dirty="0"/>
              <a:t>es una plataforma que prioriza la simplicidad. Los usuarios pueden crear presentaciones elegantes y básicas con imágenes de alta calidad. El enfoque espartano permite conectar con el público en lugar de perderlo en una sobrecarga de información debido a diapositivas con mucho texto. </a:t>
            </a:r>
          </a:p>
          <a:p>
            <a:r>
              <a:rPr lang="es-ES" sz="2400" b="0" dirty="0"/>
              <a:t>Haiku </a:t>
            </a:r>
            <a:r>
              <a:rPr lang="es-ES" sz="2400" b="0" dirty="0" err="1"/>
              <a:t>Deck</a:t>
            </a:r>
            <a:r>
              <a:rPr lang="es-ES" sz="2400" b="0" dirty="0"/>
              <a:t> utiliza una interfaz de arrastrar y soltar, y ofrece un software fácil de usar junto con plantillas para crear presentaciones. Una de las mejores características de Haiku </a:t>
            </a:r>
            <a:r>
              <a:rPr lang="es-ES" sz="2400" b="0" dirty="0" err="1"/>
              <a:t>Deck</a:t>
            </a:r>
            <a:r>
              <a:rPr lang="es-ES" sz="2400" b="0" dirty="0"/>
              <a:t> es que tiene más de 40 millones de imágenes gratuitas para utilizar.</a:t>
            </a:r>
          </a:p>
          <a:p>
            <a:r>
              <a:rPr lang="es-ES" sz="2400" b="0" dirty="0"/>
              <a:t>Gracias a la amplia gama de imágenes y a la gran cantidad de tipos de letra, es fácil crear presentaciones sencillas y potentes que son accesibles en cualquier dispositivo. Haiku </a:t>
            </a:r>
            <a:r>
              <a:rPr lang="es-ES" sz="2400" b="0" dirty="0" err="1"/>
              <a:t>Deck</a:t>
            </a:r>
            <a:r>
              <a:rPr lang="es-ES" sz="2400" b="0" dirty="0"/>
              <a:t> facilita el seguimiento de las mejores prácticas recomendadas por los expertos: simplificar el mensaje, utilizar imágenes para amplificar el impacto emocional y mantener un formato limpio y coherente.</a:t>
            </a:r>
          </a:p>
          <a:p>
            <a:r>
              <a:rPr lang="en-US" dirty="0">
                <a:solidFill>
                  <a:srgbClr val="F9A169"/>
                </a:solidFill>
                <a:hlinkClick r:id="rId2">
                  <a:extLst>
                    <a:ext uri="{A12FA001-AC4F-418D-AE19-62706E023703}">
                      <ahyp:hlinkClr xmlns:ahyp="http://schemas.microsoft.com/office/drawing/2018/hyperlinkcolor" val="tx"/>
                    </a:ext>
                  </a:extLst>
                </a:hlinkClick>
              </a:rPr>
              <a:t>Consulta Haiku Deck </a:t>
            </a:r>
            <a:r>
              <a:rPr lang="en-US" dirty="0" err="1">
                <a:solidFill>
                  <a:srgbClr val="F9A169"/>
                </a:solidFill>
                <a:hlinkClick r:id="rId2">
                  <a:extLst>
                    <a:ext uri="{A12FA001-AC4F-418D-AE19-62706E023703}">
                      <ahyp:hlinkClr xmlns:ahyp="http://schemas.microsoft.com/office/drawing/2018/hyperlinkcolor" val="tx"/>
                    </a:ext>
                  </a:extLst>
                </a:hlinkClick>
              </a:rPr>
              <a:t>pinchando</a:t>
            </a:r>
            <a:r>
              <a:rPr lang="en-US" dirty="0">
                <a:solidFill>
                  <a:srgbClr val="F9A169"/>
                </a:solidFill>
                <a:hlinkClick r:id="rId2">
                  <a:extLst>
                    <a:ext uri="{A12FA001-AC4F-418D-AE19-62706E023703}">
                      <ahyp:hlinkClr xmlns:ahyp="http://schemas.microsoft.com/office/drawing/2018/hyperlinkcolor" val="tx"/>
                    </a:ext>
                  </a:extLst>
                </a:hlinkClick>
              </a:rPr>
              <a:t> </a:t>
            </a:r>
            <a:r>
              <a:rPr lang="en-US" dirty="0" err="1">
                <a:solidFill>
                  <a:srgbClr val="F9A169"/>
                </a:solidFill>
                <a:hlinkClick r:id="rId2">
                  <a:extLst>
                    <a:ext uri="{A12FA001-AC4F-418D-AE19-62706E023703}">
                      <ahyp:hlinkClr xmlns:ahyp="http://schemas.microsoft.com/office/drawing/2018/hyperlinkcolor" val="tx"/>
                    </a:ext>
                  </a:extLst>
                </a:hlinkClick>
              </a:rPr>
              <a:t>en</a:t>
            </a:r>
            <a:r>
              <a:rPr lang="en-US" dirty="0">
                <a:solidFill>
                  <a:srgbClr val="F9A169"/>
                </a:solidFill>
                <a:hlinkClick r:id="rId2">
                  <a:extLst>
                    <a:ext uri="{A12FA001-AC4F-418D-AE19-62706E023703}">
                      <ahyp:hlinkClr xmlns:ahyp="http://schemas.microsoft.com/office/drawing/2018/hyperlinkcolor" val="tx"/>
                    </a:ext>
                  </a:extLst>
                </a:hlinkClick>
              </a:rPr>
              <a:t> </a:t>
            </a:r>
            <a:r>
              <a:rPr lang="en-US" dirty="0" err="1">
                <a:solidFill>
                  <a:srgbClr val="F9A169"/>
                </a:solidFill>
                <a:hlinkClick r:id="rId2">
                  <a:extLst>
                    <a:ext uri="{A12FA001-AC4F-418D-AE19-62706E023703}">
                      <ahyp:hlinkClr xmlns:ahyp="http://schemas.microsoft.com/office/drawing/2018/hyperlinkcolor" val="tx"/>
                    </a:ext>
                  </a:extLst>
                </a:hlinkClick>
              </a:rPr>
              <a:t>este</a:t>
            </a:r>
            <a:r>
              <a:rPr lang="en-US" dirty="0">
                <a:solidFill>
                  <a:srgbClr val="F9A169"/>
                </a:solidFill>
                <a:hlinkClick r:id="rId2">
                  <a:extLst>
                    <a:ext uri="{A12FA001-AC4F-418D-AE19-62706E023703}">
                      <ahyp:hlinkClr xmlns:ahyp="http://schemas.microsoft.com/office/drawing/2018/hyperlinkcolor" val="tx"/>
                    </a:ext>
                  </a:extLst>
                </a:hlinkClick>
              </a:rPr>
              <a:t> enlace</a:t>
            </a:r>
            <a:endParaRPr lang="en-US" dirty="0">
              <a:solidFill>
                <a:srgbClr val="F9A169"/>
              </a:solidFill>
            </a:endParaRPr>
          </a:p>
          <a:p>
            <a:r>
              <a:rPr lang="en-US" b="0" i="0" dirty="0">
                <a:solidFill>
                  <a:srgbClr val="F9A169"/>
                </a:solidFill>
                <a:effectLst/>
                <a:hlinkClick r:id="rId3">
                  <a:extLst>
                    <a:ext uri="{A12FA001-AC4F-418D-AE19-62706E023703}">
                      <ahyp:hlinkClr xmlns:ahyp="http://schemas.microsoft.com/office/drawing/2018/hyperlinkcolor" val="tx"/>
                    </a:ext>
                  </a:extLst>
                </a:hlinkClick>
              </a:rPr>
              <a:t>Consulta </a:t>
            </a:r>
            <a:r>
              <a:rPr lang="en-US" b="0" i="0" dirty="0" err="1">
                <a:solidFill>
                  <a:srgbClr val="F9A169"/>
                </a:solidFill>
                <a:effectLst/>
                <a:hlinkClick r:id="rId3">
                  <a:extLst>
                    <a:ext uri="{A12FA001-AC4F-418D-AE19-62706E023703}">
                      <ahyp:hlinkClr xmlns:ahyp="http://schemas.microsoft.com/office/drawing/2018/hyperlinkcolor" val="tx"/>
                    </a:ext>
                  </a:extLst>
                </a:hlinkClick>
              </a:rPr>
              <a:t>estos</a:t>
            </a:r>
            <a:r>
              <a:rPr lang="en-US" b="0" i="0" dirty="0">
                <a:solidFill>
                  <a:srgbClr val="F9A169"/>
                </a:solidFill>
                <a:effectLst/>
                <a:hlinkClick r:id="rId3">
                  <a:extLst>
                    <a:ext uri="{A12FA001-AC4F-418D-AE19-62706E023703}">
                      <ahyp:hlinkClr xmlns:ahyp="http://schemas.microsoft.com/office/drawing/2018/hyperlinkcolor" val="tx"/>
                    </a:ext>
                  </a:extLst>
                </a:hlinkClick>
              </a:rPr>
              <a:t> 10 </a:t>
            </a:r>
            <a:r>
              <a:rPr lang="en-US" b="0" i="0" dirty="0" err="1">
                <a:solidFill>
                  <a:srgbClr val="F9A169"/>
                </a:solidFill>
                <a:effectLst/>
                <a:hlinkClick r:id="rId3">
                  <a:extLst>
                    <a:ext uri="{A12FA001-AC4F-418D-AE19-62706E023703}">
                      <ahyp:hlinkClr xmlns:ahyp="http://schemas.microsoft.com/office/drawing/2018/hyperlinkcolor" val="tx"/>
                    </a:ext>
                  </a:extLst>
                </a:hlinkClick>
              </a:rPr>
              <a:t>consejos</a:t>
            </a:r>
            <a:r>
              <a:rPr lang="en-US" b="0" i="0" dirty="0">
                <a:solidFill>
                  <a:srgbClr val="F9A169"/>
                </a:solidFill>
                <a:effectLst/>
                <a:hlinkClick r:id="rId3">
                  <a:extLst>
                    <a:ext uri="{A12FA001-AC4F-418D-AE19-62706E023703}">
                      <ahyp:hlinkClr xmlns:ahyp="http://schemas.microsoft.com/office/drawing/2018/hyperlinkcolor" val="tx"/>
                    </a:ext>
                  </a:extLst>
                </a:hlinkClick>
              </a:rPr>
              <a:t> para </a:t>
            </a:r>
            <a:r>
              <a:rPr lang="en-US" b="0" i="0" dirty="0" err="1">
                <a:solidFill>
                  <a:srgbClr val="F9A169"/>
                </a:solidFill>
                <a:effectLst/>
                <a:hlinkClick r:id="rId3">
                  <a:extLst>
                    <a:ext uri="{A12FA001-AC4F-418D-AE19-62706E023703}">
                      <ahyp:hlinkClr xmlns:ahyp="http://schemas.microsoft.com/office/drawing/2018/hyperlinkcolor" val="tx"/>
                    </a:ext>
                  </a:extLst>
                </a:hlinkClick>
              </a:rPr>
              <a:t>sacar</a:t>
            </a:r>
            <a:r>
              <a:rPr lang="en-US" b="0" i="0" dirty="0">
                <a:solidFill>
                  <a:srgbClr val="F9A169"/>
                </a:solidFill>
                <a:effectLst/>
                <a:hlinkClick r:id="rId3">
                  <a:extLst>
                    <a:ext uri="{A12FA001-AC4F-418D-AE19-62706E023703}">
                      <ahyp:hlinkClr xmlns:ahyp="http://schemas.microsoft.com/office/drawing/2018/hyperlinkcolor" val="tx"/>
                    </a:ext>
                  </a:extLst>
                </a:hlinkClick>
              </a:rPr>
              <a:t> </a:t>
            </a:r>
            <a:r>
              <a:rPr lang="en-US" b="0" i="0" dirty="0" err="1">
                <a:solidFill>
                  <a:srgbClr val="F9A169"/>
                </a:solidFill>
                <a:effectLst/>
                <a:hlinkClick r:id="rId3">
                  <a:extLst>
                    <a:ext uri="{A12FA001-AC4F-418D-AE19-62706E023703}">
                      <ahyp:hlinkClr xmlns:ahyp="http://schemas.microsoft.com/office/drawing/2018/hyperlinkcolor" val="tx"/>
                    </a:ext>
                  </a:extLst>
                </a:hlinkClick>
              </a:rPr>
              <a:t>el</a:t>
            </a:r>
            <a:r>
              <a:rPr lang="en-US" b="0" i="0" dirty="0">
                <a:solidFill>
                  <a:srgbClr val="F9A169"/>
                </a:solidFill>
                <a:effectLst/>
                <a:hlinkClick r:id="rId3">
                  <a:extLst>
                    <a:ext uri="{A12FA001-AC4F-418D-AE19-62706E023703}">
                      <ahyp:hlinkClr xmlns:ahyp="http://schemas.microsoft.com/office/drawing/2018/hyperlinkcolor" val="tx"/>
                    </a:ext>
                  </a:extLst>
                </a:hlinkClick>
              </a:rPr>
              <a:t> </a:t>
            </a:r>
            <a:r>
              <a:rPr lang="en-US" b="0" i="0" dirty="0" err="1">
                <a:solidFill>
                  <a:srgbClr val="F9A169"/>
                </a:solidFill>
                <a:effectLst/>
                <a:hlinkClick r:id="rId3">
                  <a:extLst>
                    <a:ext uri="{A12FA001-AC4F-418D-AE19-62706E023703}">
                      <ahyp:hlinkClr xmlns:ahyp="http://schemas.microsoft.com/office/drawing/2018/hyperlinkcolor" val="tx"/>
                    </a:ext>
                  </a:extLst>
                </a:hlinkClick>
              </a:rPr>
              <a:t>máximo</a:t>
            </a:r>
            <a:r>
              <a:rPr lang="en-US" b="0" i="0" dirty="0">
                <a:solidFill>
                  <a:srgbClr val="F9A169"/>
                </a:solidFill>
                <a:effectLst/>
                <a:hlinkClick r:id="rId3">
                  <a:extLst>
                    <a:ext uri="{A12FA001-AC4F-418D-AE19-62706E023703}">
                      <ahyp:hlinkClr xmlns:ahyp="http://schemas.microsoft.com/office/drawing/2018/hyperlinkcolor" val="tx"/>
                    </a:ext>
                  </a:extLst>
                </a:hlinkClick>
              </a:rPr>
              <a:t> Partido a Haiku Deck</a:t>
            </a:r>
            <a:endParaRPr lang="en-US" b="0" i="0" dirty="0">
              <a:solidFill>
                <a:srgbClr val="F9A169"/>
              </a:solidFill>
              <a:effectLst/>
            </a:endParaRPr>
          </a:p>
          <a:p>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en-IE" dirty="0"/>
              <a:t>Haiku Deck</a:t>
            </a:r>
          </a:p>
        </p:txBody>
      </p:sp>
      <p:pic>
        <p:nvPicPr>
          <p:cNvPr id="5" name="Picture 4" descr="Logo, company name&#10;&#10;Description automatically generated">
            <a:extLst>
              <a:ext uri="{FF2B5EF4-FFF2-40B4-BE49-F238E27FC236}">
                <a16:creationId xmlns:a16="http://schemas.microsoft.com/office/drawing/2014/main" id="{632B0CC6-5884-B386-1273-A16D47171E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251" y="91018"/>
            <a:ext cx="2031822" cy="1150012"/>
          </a:xfrm>
          <a:prstGeom prst="rect">
            <a:avLst/>
          </a:prstGeom>
        </p:spPr>
      </p:pic>
    </p:spTree>
    <p:extLst>
      <p:ext uri="{BB962C8B-B14F-4D97-AF65-F5344CB8AC3E}">
        <p14:creationId xmlns:p14="http://schemas.microsoft.com/office/powerpoint/2010/main" val="2195939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2524" y="1227294"/>
            <a:ext cx="11102510" cy="5111282"/>
          </a:xfrm>
        </p:spPr>
        <p:txBody>
          <a:bodyPr>
            <a:normAutofit lnSpcReduction="10000"/>
          </a:bodyPr>
          <a:lstStyle/>
          <a:p>
            <a:r>
              <a:rPr lang="en-US" sz="2400" dirty="0" err="1"/>
              <a:t>Visme</a:t>
            </a:r>
            <a:r>
              <a:rPr lang="en-US" sz="2400" b="0" dirty="0"/>
              <a:t> </a:t>
            </a:r>
            <a:r>
              <a:rPr lang="es-ES" sz="2400" b="0" dirty="0"/>
              <a:t>es uno de los programas de presentación más completos disponibles en línea. Hacer presentaciones profesionales es fácil y sencillo. Prácticamente todo se puede personalizar o mover. Sin embargo, eso no es todo lo que </a:t>
            </a:r>
            <a:r>
              <a:rPr lang="es-ES" sz="2400" b="0" dirty="0" err="1"/>
              <a:t>Visme</a:t>
            </a:r>
            <a:r>
              <a:rPr lang="es-ES" sz="2400" b="0" dirty="0"/>
              <a:t> puede hacer.</a:t>
            </a:r>
          </a:p>
          <a:p>
            <a:r>
              <a:rPr lang="es-ES" sz="2400" b="0" dirty="0"/>
              <a:t>El propósito de </a:t>
            </a:r>
            <a:r>
              <a:rPr lang="es-ES" sz="2400" b="0" dirty="0" err="1"/>
              <a:t>Visme</a:t>
            </a:r>
            <a:r>
              <a:rPr lang="es-ES" sz="2400" b="0" dirty="0"/>
              <a:t> es permitir a los no diseñadores crear hermosos diseños, ya sea una presentación, una infografía o una foto de portada para las redes sociales. Aunque </a:t>
            </a:r>
            <a:r>
              <a:rPr lang="es-ES" sz="2400" b="0" dirty="0" err="1"/>
              <a:t>Visme</a:t>
            </a:r>
            <a:r>
              <a:rPr lang="es-ES" sz="2400" b="0" dirty="0"/>
              <a:t> ofrece una cantidad limitada de transiciones, las que están disponibles garantizan que tu presentación tenga el mayor impacto posible. También puedes utilizar </a:t>
            </a:r>
            <a:r>
              <a:rPr lang="es-ES" sz="2400" b="0" dirty="0" err="1"/>
              <a:t>Visme</a:t>
            </a:r>
            <a:r>
              <a:rPr lang="es-ES" sz="2400" b="0" dirty="0"/>
              <a:t> para crear otros contenidos visuales, como infografías, informes y gráficos interactivos. Hay toneladas de plantillas personalizables que vienen incorporadas con el software.</a:t>
            </a:r>
          </a:p>
          <a:p>
            <a:r>
              <a:rPr lang="es-ES" sz="2400" b="0" dirty="0"/>
              <a:t>Con </a:t>
            </a:r>
            <a:r>
              <a:rPr lang="es-ES" sz="2400" b="0" dirty="0" err="1"/>
              <a:t>Visme</a:t>
            </a:r>
            <a:r>
              <a:rPr lang="es-ES" sz="2400" b="0" dirty="0"/>
              <a:t>, puedes elegir entre una plantilla de presentación y un tema de presentación. Las plantillas son presentaciones completas y prediseñadas con 3-15 diapositivas diferentes. </a:t>
            </a:r>
            <a:r>
              <a:rPr lang="es-ES" sz="2400" b="0" dirty="0" err="1"/>
              <a:t>Visme</a:t>
            </a:r>
            <a:r>
              <a:rPr lang="es-ES" sz="2400" b="0" dirty="0"/>
              <a:t> ofrece actualmente más de 100 plantillas únicas para elegir, y siempre está añadiendo más opciones.</a:t>
            </a:r>
          </a:p>
          <a:p>
            <a:r>
              <a:rPr lang="en-US" dirty="0">
                <a:solidFill>
                  <a:srgbClr val="F9A169"/>
                </a:solidFill>
                <a:hlinkClick r:id="rId2">
                  <a:extLst>
                    <a:ext uri="{A12FA001-AC4F-418D-AE19-62706E023703}">
                      <ahyp:hlinkClr xmlns:ahyp="http://schemas.microsoft.com/office/drawing/2018/hyperlinkcolor" val="tx"/>
                    </a:ext>
                  </a:extLst>
                </a:hlinkClick>
              </a:rPr>
              <a:t>Consulta </a:t>
            </a:r>
            <a:r>
              <a:rPr lang="en-US" dirty="0" err="1">
                <a:solidFill>
                  <a:srgbClr val="F9A169"/>
                </a:solidFill>
                <a:hlinkClick r:id="rId2">
                  <a:extLst>
                    <a:ext uri="{A12FA001-AC4F-418D-AE19-62706E023703}">
                      <ahyp:hlinkClr xmlns:ahyp="http://schemas.microsoft.com/office/drawing/2018/hyperlinkcolor" val="tx"/>
                    </a:ext>
                  </a:extLst>
                </a:hlinkClick>
              </a:rPr>
              <a:t>Visme</a:t>
            </a:r>
            <a:r>
              <a:rPr lang="en-US" dirty="0">
                <a:solidFill>
                  <a:srgbClr val="F9A169"/>
                </a:solidFill>
                <a:hlinkClick r:id="rId2">
                  <a:extLst>
                    <a:ext uri="{A12FA001-AC4F-418D-AE19-62706E023703}">
                      <ahyp:hlinkClr xmlns:ahyp="http://schemas.microsoft.com/office/drawing/2018/hyperlinkcolor" val="tx"/>
                    </a:ext>
                  </a:extLst>
                </a:hlinkClick>
              </a:rPr>
              <a:t> </a:t>
            </a:r>
            <a:r>
              <a:rPr lang="en-US" dirty="0" err="1">
                <a:solidFill>
                  <a:srgbClr val="F9A169"/>
                </a:solidFill>
                <a:hlinkClick r:id="rId2">
                  <a:extLst>
                    <a:ext uri="{A12FA001-AC4F-418D-AE19-62706E023703}">
                      <ahyp:hlinkClr xmlns:ahyp="http://schemas.microsoft.com/office/drawing/2018/hyperlinkcolor" val="tx"/>
                    </a:ext>
                  </a:extLst>
                </a:hlinkClick>
              </a:rPr>
              <a:t>pinchando</a:t>
            </a:r>
            <a:r>
              <a:rPr lang="en-US" dirty="0">
                <a:solidFill>
                  <a:srgbClr val="F9A169"/>
                </a:solidFill>
                <a:hlinkClick r:id="rId2">
                  <a:extLst>
                    <a:ext uri="{A12FA001-AC4F-418D-AE19-62706E023703}">
                      <ahyp:hlinkClr xmlns:ahyp="http://schemas.microsoft.com/office/drawing/2018/hyperlinkcolor" val="tx"/>
                    </a:ext>
                  </a:extLst>
                </a:hlinkClick>
              </a:rPr>
              <a:t> </a:t>
            </a:r>
            <a:r>
              <a:rPr lang="en-US" dirty="0" err="1">
                <a:solidFill>
                  <a:srgbClr val="F9A169"/>
                </a:solidFill>
                <a:hlinkClick r:id="rId2">
                  <a:extLst>
                    <a:ext uri="{A12FA001-AC4F-418D-AE19-62706E023703}">
                      <ahyp:hlinkClr xmlns:ahyp="http://schemas.microsoft.com/office/drawing/2018/hyperlinkcolor" val="tx"/>
                    </a:ext>
                  </a:extLst>
                </a:hlinkClick>
              </a:rPr>
              <a:t>en</a:t>
            </a:r>
            <a:r>
              <a:rPr lang="en-US" dirty="0">
                <a:solidFill>
                  <a:srgbClr val="F9A169"/>
                </a:solidFill>
                <a:hlinkClick r:id="rId2">
                  <a:extLst>
                    <a:ext uri="{A12FA001-AC4F-418D-AE19-62706E023703}">
                      <ahyp:hlinkClr xmlns:ahyp="http://schemas.microsoft.com/office/drawing/2018/hyperlinkcolor" val="tx"/>
                    </a:ext>
                  </a:extLst>
                </a:hlinkClick>
              </a:rPr>
              <a:t> </a:t>
            </a:r>
            <a:r>
              <a:rPr lang="en-US" dirty="0" err="1">
                <a:solidFill>
                  <a:srgbClr val="F9A169"/>
                </a:solidFill>
                <a:hlinkClick r:id="rId2">
                  <a:extLst>
                    <a:ext uri="{A12FA001-AC4F-418D-AE19-62706E023703}">
                      <ahyp:hlinkClr xmlns:ahyp="http://schemas.microsoft.com/office/drawing/2018/hyperlinkcolor" val="tx"/>
                    </a:ext>
                  </a:extLst>
                </a:hlinkClick>
              </a:rPr>
              <a:t>este</a:t>
            </a:r>
            <a:r>
              <a:rPr lang="en-US" dirty="0">
                <a:solidFill>
                  <a:srgbClr val="F9A169"/>
                </a:solidFill>
                <a:hlinkClick r:id="rId2">
                  <a:extLst>
                    <a:ext uri="{A12FA001-AC4F-418D-AE19-62706E023703}">
                      <ahyp:hlinkClr xmlns:ahyp="http://schemas.microsoft.com/office/drawing/2018/hyperlinkcolor" val="tx"/>
                    </a:ext>
                  </a:extLst>
                </a:hlinkClick>
              </a:rPr>
              <a:t> enlace</a:t>
            </a:r>
            <a:endParaRPr lang="en-US" dirty="0">
              <a:solidFill>
                <a:srgbClr val="F9A169"/>
              </a:solidFill>
            </a:endParaRPr>
          </a:p>
          <a:p>
            <a:r>
              <a:rPr lang="en-US" b="0" i="0" dirty="0" err="1">
                <a:solidFill>
                  <a:srgbClr val="F9A169"/>
                </a:solidFill>
                <a:effectLst/>
                <a:hlinkClick r:id="rId3">
                  <a:extLst>
                    <a:ext uri="{A12FA001-AC4F-418D-AE19-62706E023703}">
                      <ahyp:hlinkClr xmlns:ahyp="http://schemas.microsoft.com/office/drawing/2018/hyperlinkcolor" val="tx"/>
                    </a:ext>
                  </a:extLst>
                </a:hlinkClick>
              </a:rPr>
              <a:t>Pincha</a:t>
            </a:r>
            <a:r>
              <a:rPr lang="en-US" b="0" i="0" dirty="0">
                <a:solidFill>
                  <a:srgbClr val="F9A169"/>
                </a:solidFill>
                <a:effectLst/>
                <a:hlinkClick r:id="rId3">
                  <a:extLst>
                    <a:ext uri="{A12FA001-AC4F-418D-AE19-62706E023703}">
                      <ahyp:hlinkClr xmlns:ahyp="http://schemas.microsoft.com/office/drawing/2018/hyperlinkcolor" val="tx"/>
                    </a:ext>
                  </a:extLst>
                </a:hlinkClick>
              </a:rPr>
              <a:t> </a:t>
            </a:r>
            <a:r>
              <a:rPr lang="en-US" b="0" i="0" dirty="0" err="1">
                <a:solidFill>
                  <a:srgbClr val="F9A169"/>
                </a:solidFill>
                <a:effectLst/>
                <a:hlinkClick r:id="rId3">
                  <a:extLst>
                    <a:ext uri="{A12FA001-AC4F-418D-AE19-62706E023703}">
                      <ahyp:hlinkClr xmlns:ahyp="http://schemas.microsoft.com/office/drawing/2018/hyperlinkcolor" val="tx"/>
                    </a:ext>
                  </a:extLst>
                </a:hlinkClick>
              </a:rPr>
              <a:t>aquí</a:t>
            </a:r>
            <a:r>
              <a:rPr lang="en-US" b="0" i="0" dirty="0">
                <a:solidFill>
                  <a:srgbClr val="F9A169"/>
                </a:solidFill>
                <a:effectLst/>
                <a:hlinkClick r:id="rId3">
                  <a:extLst>
                    <a:ext uri="{A12FA001-AC4F-418D-AE19-62706E023703}">
                      <ahyp:hlinkClr xmlns:ahyp="http://schemas.microsoft.com/office/drawing/2018/hyperlinkcolor" val="tx"/>
                    </a:ext>
                  </a:extLst>
                </a:hlinkClick>
              </a:rPr>
              <a:t> para </a:t>
            </a:r>
            <a:r>
              <a:rPr lang="en-US" b="0" i="0" dirty="0" err="1">
                <a:solidFill>
                  <a:srgbClr val="F9A169"/>
                </a:solidFill>
                <a:effectLst/>
                <a:hlinkClick r:id="rId3">
                  <a:extLst>
                    <a:ext uri="{A12FA001-AC4F-418D-AE19-62706E023703}">
                      <ahyp:hlinkClr xmlns:ahyp="http://schemas.microsoft.com/office/drawing/2018/hyperlinkcolor" val="tx"/>
                    </a:ext>
                  </a:extLst>
                </a:hlinkClick>
              </a:rPr>
              <a:t>una</a:t>
            </a:r>
            <a:r>
              <a:rPr lang="en-US" b="0" i="0" dirty="0">
                <a:solidFill>
                  <a:srgbClr val="F9A169"/>
                </a:solidFill>
                <a:effectLst/>
                <a:hlinkClick r:id="rId3">
                  <a:extLst>
                    <a:ext uri="{A12FA001-AC4F-418D-AE19-62706E023703}">
                      <ahyp:hlinkClr xmlns:ahyp="http://schemas.microsoft.com/office/drawing/2018/hyperlinkcolor" val="tx"/>
                    </a:ext>
                  </a:extLst>
                </a:hlinkClick>
              </a:rPr>
              <a:t> </a:t>
            </a:r>
            <a:r>
              <a:rPr lang="en-US" b="0" i="0" dirty="0" err="1">
                <a:solidFill>
                  <a:srgbClr val="F9A169"/>
                </a:solidFill>
                <a:effectLst/>
                <a:hlinkClick r:id="rId3">
                  <a:extLst>
                    <a:ext uri="{A12FA001-AC4F-418D-AE19-62706E023703}">
                      <ahyp:hlinkClr xmlns:ahyp="http://schemas.microsoft.com/office/drawing/2018/hyperlinkcolor" val="tx"/>
                    </a:ext>
                  </a:extLst>
                </a:hlinkClick>
              </a:rPr>
              <a:t>guía</a:t>
            </a:r>
            <a:r>
              <a:rPr lang="en-US" b="0" i="0" dirty="0">
                <a:solidFill>
                  <a:srgbClr val="F9A169"/>
                </a:solidFill>
                <a:effectLst/>
                <a:hlinkClick r:id="rId3">
                  <a:extLst>
                    <a:ext uri="{A12FA001-AC4F-418D-AE19-62706E023703}">
                      <ahyp:hlinkClr xmlns:ahyp="http://schemas.microsoft.com/office/drawing/2018/hyperlinkcolor" val="tx"/>
                    </a:ext>
                  </a:extLst>
                </a:hlinkClick>
              </a:rPr>
              <a:t> de </a:t>
            </a:r>
            <a:r>
              <a:rPr lang="en-US" b="0" i="0" dirty="0" err="1">
                <a:solidFill>
                  <a:srgbClr val="F9A169"/>
                </a:solidFill>
                <a:effectLst/>
                <a:hlinkClick r:id="rId3">
                  <a:extLst>
                    <a:ext uri="{A12FA001-AC4F-418D-AE19-62706E023703}">
                      <ahyp:hlinkClr xmlns:ahyp="http://schemas.microsoft.com/office/drawing/2018/hyperlinkcolor" val="tx"/>
                    </a:ext>
                  </a:extLst>
                </a:hlinkClick>
              </a:rPr>
              <a:t>cómo</a:t>
            </a:r>
            <a:r>
              <a:rPr lang="en-US" b="0" i="0" dirty="0">
                <a:solidFill>
                  <a:srgbClr val="F9A169"/>
                </a:solidFill>
                <a:effectLst/>
                <a:hlinkClick r:id="rId3">
                  <a:extLst>
                    <a:ext uri="{A12FA001-AC4F-418D-AE19-62706E023703}">
                      <ahyp:hlinkClr xmlns:ahyp="http://schemas.microsoft.com/office/drawing/2018/hyperlinkcolor" val="tx"/>
                    </a:ext>
                  </a:extLst>
                </a:hlinkClick>
              </a:rPr>
              <a:t> usar </a:t>
            </a:r>
            <a:r>
              <a:rPr lang="en-US" dirty="0" err="1">
                <a:solidFill>
                  <a:srgbClr val="F9A169"/>
                </a:solidFill>
                <a:hlinkClick r:id="rId3">
                  <a:extLst>
                    <a:ext uri="{A12FA001-AC4F-418D-AE19-62706E023703}">
                      <ahyp:hlinkClr xmlns:ahyp="http://schemas.microsoft.com/office/drawing/2018/hyperlinkcolor" val="tx"/>
                    </a:ext>
                  </a:extLst>
                </a:hlinkClick>
              </a:rPr>
              <a:t>Visme</a:t>
            </a:r>
            <a:endParaRPr lang="en-US" b="0" i="0" dirty="0">
              <a:solidFill>
                <a:srgbClr val="F9A169"/>
              </a:solidFill>
              <a:effectLst/>
            </a:endParaRPr>
          </a:p>
          <a:p>
            <a:endParaRPr lang="en-US" dirty="0">
              <a:solidFill>
                <a:srgbClr val="414141"/>
              </a:solidFill>
              <a:latin typeface="proxima-n-w01-reg"/>
            </a:endParaRPr>
          </a:p>
          <a:p>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en-IE" dirty="0" err="1"/>
              <a:t>Visme</a:t>
            </a:r>
            <a:endParaRPr lang="en-IE" dirty="0"/>
          </a:p>
        </p:txBody>
      </p:sp>
      <p:pic>
        <p:nvPicPr>
          <p:cNvPr id="2" name="Picture 1" descr="Logo, company name&#10;&#10;Description automatically generated">
            <a:extLst>
              <a:ext uri="{FF2B5EF4-FFF2-40B4-BE49-F238E27FC236}">
                <a16:creationId xmlns:a16="http://schemas.microsoft.com/office/drawing/2014/main" id="{F189C52B-5373-FD88-58CB-2297BDA94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599" y="-150792"/>
            <a:ext cx="2847703" cy="1495044"/>
          </a:xfrm>
          <a:prstGeom prst="rect">
            <a:avLst/>
          </a:prstGeom>
        </p:spPr>
      </p:pic>
    </p:spTree>
    <p:extLst>
      <p:ext uri="{BB962C8B-B14F-4D97-AF65-F5344CB8AC3E}">
        <p14:creationId xmlns:p14="http://schemas.microsoft.com/office/powerpoint/2010/main" val="2138807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a:xfrm>
            <a:off x="442524" y="1344252"/>
            <a:ext cx="11102510" cy="5111282"/>
          </a:xfrm>
        </p:spPr>
        <p:txBody>
          <a:bodyPr>
            <a:normAutofit fontScale="92500" lnSpcReduction="10000"/>
          </a:bodyPr>
          <a:lstStyle/>
          <a:p>
            <a:r>
              <a:rPr lang="en-US" b="0" i="0" dirty="0" err="1">
                <a:solidFill>
                  <a:srgbClr val="3D3D3D"/>
                </a:solidFill>
                <a:effectLst/>
                <a:latin typeface="Source Sans Pro" panose="020B0503030403020204" pitchFamily="34" charset="0"/>
              </a:rPr>
              <a:t>Pitcherific</a:t>
            </a:r>
            <a:r>
              <a:rPr lang="en-US" b="0" i="0" dirty="0">
                <a:solidFill>
                  <a:srgbClr val="3D3D3D"/>
                </a:solidFill>
                <a:effectLst/>
                <a:latin typeface="Source Sans Pro" panose="020B0503030403020204" pitchFamily="34" charset="0"/>
              </a:rPr>
              <a:t> </a:t>
            </a:r>
            <a:r>
              <a:rPr lang="es-ES" b="0" i="0" dirty="0">
                <a:solidFill>
                  <a:srgbClr val="3D3D3D"/>
                </a:solidFill>
                <a:effectLst/>
                <a:latin typeface="Source Sans Pro" panose="020B0503030403020204" pitchFamily="34" charset="0"/>
              </a:rPr>
              <a:t>no es sólo una solución de presentación, sino también una plataforma para construir y practicar su presentación. Es un programa basado en plantillas que te guía en el proceso de creación de la presentación. En lugar de redactar unas cuantas diapositivas, </a:t>
            </a:r>
            <a:r>
              <a:rPr lang="es-ES" b="0" i="0" dirty="0" err="1">
                <a:solidFill>
                  <a:srgbClr val="3D3D3D"/>
                </a:solidFill>
                <a:effectLst/>
                <a:latin typeface="Source Sans Pro" panose="020B0503030403020204" pitchFamily="34" charset="0"/>
              </a:rPr>
              <a:t>Pitcherific</a:t>
            </a:r>
            <a:r>
              <a:rPr lang="es-ES" b="0" i="0" dirty="0">
                <a:solidFill>
                  <a:srgbClr val="3D3D3D"/>
                </a:solidFill>
                <a:effectLst/>
                <a:latin typeface="Source Sans Pro" panose="020B0503030403020204" pitchFamily="34" charset="0"/>
              </a:rPr>
              <a:t> te pide que escribas las áreas de cada parte de tu discurso.</a:t>
            </a:r>
          </a:p>
          <a:p>
            <a:r>
              <a:rPr lang="es-ES" b="0" i="0" dirty="0">
                <a:solidFill>
                  <a:srgbClr val="3D3D3D"/>
                </a:solidFill>
                <a:effectLst/>
                <a:latin typeface="Source Sans Pro" panose="020B0503030403020204" pitchFamily="34" charset="0"/>
              </a:rPr>
              <a:t>Un discurso puede utilizarse en muchas situaciones diferentes. En una startup, presentas una nueva idea a posibles inversores, socios comerciales o clientes. A veces, más que una buena idea, necesitas convencer, vender y comunicar para que tu mensaje sea claro.</a:t>
            </a:r>
          </a:p>
          <a:p>
            <a:r>
              <a:rPr lang="es-ES" b="0" i="0" dirty="0" err="1">
                <a:solidFill>
                  <a:srgbClr val="3D3D3D"/>
                </a:solidFill>
                <a:effectLst/>
                <a:latin typeface="Source Sans Pro" panose="020B0503030403020204" pitchFamily="34" charset="0"/>
              </a:rPr>
              <a:t>Pitcherific</a:t>
            </a:r>
            <a:r>
              <a:rPr lang="es-ES" b="0" i="0" dirty="0">
                <a:solidFill>
                  <a:srgbClr val="3D3D3D"/>
                </a:solidFill>
                <a:effectLst/>
                <a:latin typeface="Source Sans Pro" panose="020B0503030403020204" pitchFamily="34" charset="0"/>
              </a:rPr>
              <a:t> ofrece varias plantillas para diferentes tipos de lanzamientos y presentaciones, por lo que tendrás orientación para muchos tipos de discursos y presentaciones. </a:t>
            </a:r>
            <a:r>
              <a:rPr lang="es-ES" b="0" i="0" dirty="0" err="1">
                <a:solidFill>
                  <a:srgbClr val="3D3D3D"/>
                </a:solidFill>
                <a:effectLst/>
                <a:latin typeface="Source Sans Pro" panose="020B0503030403020204" pitchFamily="34" charset="0"/>
              </a:rPr>
              <a:t>Pitcherific</a:t>
            </a:r>
            <a:r>
              <a:rPr lang="es-ES" b="0" i="0" dirty="0">
                <a:solidFill>
                  <a:srgbClr val="3D3D3D"/>
                </a:solidFill>
                <a:effectLst/>
                <a:latin typeface="Source Sans Pro" panose="020B0503030403020204" pitchFamily="34" charset="0"/>
              </a:rPr>
              <a:t> también recomienda un recuento de caracteres para cada sección y un reloj de tiempo, lo que te permitirá controlar la duración de tu discurso o presentación y mantenerte dentro de un rango deseado.</a:t>
            </a:r>
          </a:p>
          <a:p>
            <a:endParaRPr lang="es-ES" b="0" i="0" dirty="0">
              <a:solidFill>
                <a:srgbClr val="3D3D3D"/>
              </a:solidFill>
              <a:effectLst/>
              <a:latin typeface="Source Sans Pro" panose="020B0503030403020204" pitchFamily="34" charset="0"/>
            </a:endParaRPr>
          </a:p>
          <a:p>
            <a:r>
              <a:rPr lang="en-US" dirty="0">
                <a:solidFill>
                  <a:srgbClr val="F9A169"/>
                </a:solidFill>
                <a:hlinkClick r:id="rId2">
                  <a:extLst>
                    <a:ext uri="{A12FA001-AC4F-418D-AE19-62706E023703}">
                      <ahyp:hlinkClr xmlns:ahyp="http://schemas.microsoft.com/office/drawing/2018/hyperlinkcolor" val="tx"/>
                    </a:ext>
                  </a:extLst>
                </a:hlinkClick>
              </a:rPr>
              <a:t>Consulta </a:t>
            </a:r>
            <a:r>
              <a:rPr lang="en-US" dirty="0" err="1">
                <a:solidFill>
                  <a:srgbClr val="F9A169"/>
                </a:solidFill>
                <a:hlinkClick r:id="rId2">
                  <a:extLst>
                    <a:ext uri="{A12FA001-AC4F-418D-AE19-62706E023703}">
                      <ahyp:hlinkClr xmlns:ahyp="http://schemas.microsoft.com/office/drawing/2018/hyperlinkcolor" val="tx"/>
                    </a:ext>
                  </a:extLst>
                </a:hlinkClick>
              </a:rPr>
              <a:t>Pitcherific</a:t>
            </a:r>
            <a:r>
              <a:rPr lang="en-US" dirty="0">
                <a:solidFill>
                  <a:srgbClr val="F9A169"/>
                </a:solidFill>
                <a:hlinkClick r:id="rId2">
                  <a:extLst>
                    <a:ext uri="{A12FA001-AC4F-418D-AE19-62706E023703}">
                      <ahyp:hlinkClr xmlns:ahyp="http://schemas.microsoft.com/office/drawing/2018/hyperlinkcolor" val="tx"/>
                    </a:ext>
                  </a:extLst>
                </a:hlinkClick>
              </a:rPr>
              <a:t> </a:t>
            </a:r>
            <a:r>
              <a:rPr lang="en-US" dirty="0" err="1">
                <a:solidFill>
                  <a:srgbClr val="F9A169"/>
                </a:solidFill>
                <a:hlinkClick r:id="rId2">
                  <a:extLst>
                    <a:ext uri="{A12FA001-AC4F-418D-AE19-62706E023703}">
                      <ahyp:hlinkClr xmlns:ahyp="http://schemas.microsoft.com/office/drawing/2018/hyperlinkcolor" val="tx"/>
                    </a:ext>
                  </a:extLst>
                </a:hlinkClick>
              </a:rPr>
              <a:t>pinchando</a:t>
            </a:r>
            <a:r>
              <a:rPr lang="en-US" dirty="0">
                <a:solidFill>
                  <a:srgbClr val="F9A169"/>
                </a:solidFill>
                <a:hlinkClick r:id="rId2">
                  <a:extLst>
                    <a:ext uri="{A12FA001-AC4F-418D-AE19-62706E023703}">
                      <ahyp:hlinkClr xmlns:ahyp="http://schemas.microsoft.com/office/drawing/2018/hyperlinkcolor" val="tx"/>
                    </a:ext>
                  </a:extLst>
                </a:hlinkClick>
              </a:rPr>
              <a:t> </a:t>
            </a:r>
            <a:r>
              <a:rPr lang="en-US" dirty="0" err="1">
                <a:solidFill>
                  <a:srgbClr val="F9A169"/>
                </a:solidFill>
                <a:hlinkClick r:id="rId2">
                  <a:extLst>
                    <a:ext uri="{A12FA001-AC4F-418D-AE19-62706E023703}">
                      <ahyp:hlinkClr xmlns:ahyp="http://schemas.microsoft.com/office/drawing/2018/hyperlinkcolor" val="tx"/>
                    </a:ext>
                  </a:extLst>
                </a:hlinkClick>
              </a:rPr>
              <a:t>en</a:t>
            </a:r>
            <a:r>
              <a:rPr lang="en-US" dirty="0">
                <a:solidFill>
                  <a:srgbClr val="F9A169"/>
                </a:solidFill>
                <a:hlinkClick r:id="rId2">
                  <a:extLst>
                    <a:ext uri="{A12FA001-AC4F-418D-AE19-62706E023703}">
                      <ahyp:hlinkClr xmlns:ahyp="http://schemas.microsoft.com/office/drawing/2018/hyperlinkcolor" val="tx"/>
                    </a:ext>
                  </a:extLst>
                </a:hlinkClick>
              </a:rPr>
              <a:t> </a:t>
            </a:r>
            <a:r>
              <a:rPr lang="en-US" dirty="0" err="1">
                <a:solidFill>
                  <a:srgbClr val="F9A169"/>
                </a:solidFill>
                <a:hlinkClick r:id="rId2">
                  <a:extLst>
                    <a:ext uri="{A12FA001-AC4F-418D-AE19-62706E023703}">
                      <ahyp:hlinkClr xmlns:ahyp="http://schemas.microsoft.com/office/drawing/2018/hyperlinkcolor" val="tx"/>
                    </a:ext>
                  </a:extLst>
                </a:hlinkClick>
              </a:rPr>
              <a:t>este</a:t>
            </a:r>
            <a:r>
              <a:rPr lang="en-US" dirty="0">
                <a:solidFill>
                  <a:srgbClr val="F9A169"/>
                </a:solidFill>
                <a:hlinkClick r:id="rId2">
                  <a:extLst>
                    <a:ext uri="{A12FA001-AC4F-418D-AE19-62706E023703}">
                      <ahyp:hlinkClr xmlns:ahyp="http://schemas.microsoft.com/office/drawing/2018/hyperlinkcolor" val="tx"/>
                    </a:ext>
                  </a:extLst>
                </a:hlinkClick>
              </a:rPr>
              <a:t> enlace</a:t>
            </a:r>
            <a:endParaRPr lang="en-US" dirty="0">
              <a:solidFill>
                <a:srgbClr val="F9A169"/>
              </a:solidFill>
            </a:endParaRPr>
          </a:p>
          <a:p>
            <a:r>
              <a:rPr lang="en-US" b="0" i="0" dirty="0" err="1">
                <a:solidFill>
                  <a:srgbClr val="F9A169"/>
                </a:solidFill>
                <a:effectLst/>
                <a:hlinkClick r:id="rId3">
                  <a:extLst>
                    <a:ext uri="{A12FA001-AC4F-418D-AE19-62706E023703}">
                      <ahyp:hlinkClr xmlns:ahyp="http://schemas.microsoft.com/office/drawing/2018/hyperlinkcolor" val="tx"/>
                    </a:ext>
                  </a:extLst>
                </a:hlinkClick>
              </a:rPr>
              <a:t>Pincha</a:t>
            </a:r>
            <a:r>
              <a:rPr lang="en-US" b="0" i="0" dirty="0">
                <a:solidFill>
                  <a:srgbClr val="F9A169"/>
                </a:solidFill>
                <a:effectLst/>
                <a:hlinkClick r:id="rId3">
                  <a:extLst>
                    <a:ext uri="{A12FA001-AC4F-418D-AE19-62706E023703}">
                      <ahyp:hlinkClr xmlns:ahyp="http://schemas.microsoft.com/office/drawing/2018/hyperlinkcolor" val="tx"/>
                    </a:ext>
                  </a:extLst>
                </a:hlinkClick>
              </a:rPr>
              <a:t> </a:t>
            </a:r>
            <a:r>
              <a:rPr lang="en-US" dirty="0" err="1">
                <a:solidFill>
                  <a:srgbClr val="F9A169"/>
                </a:solidFill>
                <a:hlinkClick r:id="rId3">
                  <a:extLst>
                    <a:ext uri="{A12FA001-AC4F-418D-AE19-62706E023703}">
                      <ahyp:hlinkClr xmlns:ahyp="http://schemas.microsoft.com/office/drawing/2018/hyperlinkcolor" val="tx"/>
                    </a:ext>
                  </a:extLst>
                </a:hlinkClick>
              </a:rPr>
              <a:t>en</a:t>
            </a:r>
            <a:r>
              <a:rPr lang="en-US" dirty="0">
                <a:solidFill>
                  <a:srgbClr val="F9A169"/>
                </a:solidFill>
                <a:hlinkClick r:id="rId3">
                  <a:extLst>
                    <a:ext uri="{A12FA001-AC4F-418D-AE19-62706E023703}">
                      <ahyp:hlinkClr xmlns:ahyp="http://schemas.microsoft.com/office/drawing/2018/hyperlinkcolor" val="tx"/>
                    </a:ext>
                  </a:extLst>
                </a:hlinkClick>
              </a:rPr>
              <a:t> </a:t>
            </a:r>
            <a:r>
              <a:rPr lang="en-US" dirty="0" err="1">
                <a:solidFill>
                  <a:srgbClr val="F9A169"/>
                </a:solidFill>
                <a:hlinkClick r:id="rId3">
                  <a:extLst>
                    <a:ext uri="{A12FA001-AC4F-418D-AE19-62706E023703}">
                      <ahyp:hlinkClr xmlns:ahyp="http://schemas.microsoft.com/office/drawing/2018/hyperlinkcolor" val="tx"/>
                    </a:ext>
                  </a:extLst>
                </a:hlinkClick>
              </a:rPr>
              <a:t>este</a:t>
            </a:r>
            <a:r>
              <a:rPr lang="en-US" dirty="0">
                <a:solidFill>
                  <a:srgbClr val="F9A169"/>
                </a:solidFill>
                <a:hlinkClick r:id="rId3">
                  <a:extLst>
                    <a:ext uri="{A12FA001-AC4F-418D-AE19-62706E023703}">
                      <ahyp:hlinkClr xmlns:ahyp="http://schemas.microsoft.com/office/drawing/2018/hyperlinkcolor" val="tx"/>
                    </a:ext>
                  </a:extLst>
                </a:hlinkClick>
              </a:rPr>
              <a:t> link para </a:t>
            </a:r>
            <a:r>
              <a:rPr lang="en-US" dirty="0" err="1">
                <a:solidFill>
                  <a:srgbClr val="F9A169"/>
                </a:solidFill>
                <a:hlinkClick r:id="rId3">
                  <a:extLst>
                    <a:ext uri="{A12FA001-AC4F-418D-AE19-62706E023703}">
                      <ahyp:hlinkClr xmlns:ahyp="http://schemas.microsoft.com/office/drawing/2018/hyperlinkcolor" val="tx"/>
                    </a:ext>
                  </a:extLst>
                </a:hlinkClick>
              </a:rPr>
              <a:t>más</a:t>
            </a:r>
            <a:r>
              <a:rPr lang="en-US" dirty="0">
                <a:solidFill>
                  <a:srgbClr val="F9A169"/>
                </a:solidFill>
                <a:hlinkClick r:id="rId3">
                  <a:extLst>
                    <a:ext uri="{A12FA001-AC4F-418D-AE19-62706E023703}">
                      <ahyp:hlinkClr xmlns:ahyp="http://schemas.microsoft.com/office/drawing/2018/hyperlinkcolor" val="tx"/>
                    </a:ext>
                  </a:extLst>
                </a:hlinkClick>
              </a:rPr>
              <a:t> ideas de </a:t>
            </a:r>
            <a:r>
              <a:rPr lang="en-US" dirty="0" err="1">
                <a:solidFill>
                  <a:srgbClr val="F9A169"/>
                </a:solidFill>
                <a:hlinkClick r:id="rId3">
                  <a:extLst>
                    <a:ext uri="{A12FA001-AC4F-418D-AE19-62706E023703}">
                      <ahyp:hlinkClr xmlns:ahyp="http://schemas.microsoft.com/office/drawing/2018/hyperlinkcolor" val="tx"/>
                    </a:ext>
                  </a:extLst>
                </a:hlinkClick>
              </a:rPr>
              <a:t>cómo</a:t>
            </a:r>
            <a:r>
              <a:rPr lang="en-US" dirty="0">
                <a:solidFill>
                  <a:srgbClr val="F9A169"/>
                </a:solidFill>
                <a:hlinkClick r:id="rId3">
                  <a:extLst>
                    <a:ext uri="{A12FA001-AC4F-418D-AE19-62706E023703}">
                      <ahyp:hlinkClr xmlns:ahyp="http://schemas.microsoft.com/office/drawing/2018/hyperlinkcolor" val="tx"/>
                    </a:ext>
                  </a:extLst>
                </a:hlinkClick>
              </a:rPr>
              <a:t> usar </a:t>
            </a:r>
            <a:r>
              <a:rPr lang="en-US" b="0" i="0" dirty="0" err="1">
                <a:solidFill>
                  <a:srgbClr val="F9A169"/>
                </a:solidFill>
                <a:effectLst/>
                <a:hlinkClick r:id="rId3">
                  <a:extLst>
                    <a:ext uri="{A12FA001-AC4F-418D-AE19-62706E023703}">
                      <ahyp:hlinkClr xmlns:ahyp="http://schemas.microsoft.com/office/drawing/2018/hyperlinkcolor" val="tx"/>
                    </a:ext>
                  </a:extLst>
                </a:hlinkClick>
              </a:rPr>
              <a:t>Pitcherific</a:t>
            </a:r>
            <a:endParaRPr lang="en-US" b="0" i="0" dirty="0">
              <a:solidFill>
                <a:srgbClr val="F9A169"/>
              </a:solidFill>
              <a:effectLst/>
            </a:endParaRPr>
          </a:p>
          <a:p>
            <a:endParaRPr lang="en-US" dirty="0">
              <a:solidFill>
                <a:srgbClr val="414141"/>
              </a:solidFill>
              <a:latin typeface="proxima-n-w01-reg"/>
            </a:endParaRPr>
          </a:p>
          <a:p>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18"/>
          </p:nvPr>
        </p:nvSpPr>
        <p:spPr/>
        <p:txBody>
          <a:bodyPr>
            <a:normAutofit/>
          </a:bodyPr>
          <a:lstStyle/>
          <a:p>
            <a:r>
              <a:rPr lang="en-US" sz="3600" dirty="0" err="1"/>
              <a:t>Pitcherific</a:t>
            </a:r>
            <a:endParaRPr lang="en-IE" dirty="0"/>
          </a:p>
        </p:txBody>
      </p:sp>
      <p:pic>
        <p:nvPicPr>
          <p:cNvPr id="9" name="Picture 8" descr="Icon&#10;&#10;Description automatically generated">
            <a:extLst>
              <a:ext uri="{FF2B5EF4-FFF2-40B4-BE49-F238E27FC236}">
                <a16:creationId xmlns:a16="http://schemas.microsoft.com/office/drawing/2014/main" id="{E6F3DAD2-CABC-97FC-A7E9-544628AB42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4466" y="218015"/>
            <a:ext cx="965389" cy="965389"/>
          </a:xfrm>
          <a:prstGeom prst="rect">
            <a:avLst/>
          </a:prstGeom>
        </p:spPr>
      </p:pic>
    </p:spTree>
    <p:extLst>
      <p:ext uri="{BB962C8B-B14F-4D97-AF65-F5344CB8AC3E}">
        <p14:creationId xmlns:p14="http://schemas.microsoft.com/office/powerpoint/2010/main" val="3992137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544745" y="1095792"/>
            <a:ext cx="11102510" cy="4038015"/>
          </a:xfrm>
        </p:spPr>
        <p:txBody>
          <a:bodyPr/>
          <a:lstStyle/>
          <a:p>
            <a:r>
              <a:rPr lang="es-ES" dirty="0" err="1">
                <a:solidFill>
                  <a:schemeClr val="bg2">
                    <a:lumMod val="25000"/>
                  </a:schemeClr>
                </a:solidFill>
              </a:rPr>
              <a:t>Canvas</a:t>
            </a:r>
            <a:r>
              <a:rPr lang="es-ES" dirty="0">
                <a:solidFill>
                  <a:schemeClr val="bg2">
                    <a:lumMod val="25000"/>
                  </a:schemeClr>
                </a:solidFill>
              </a:rPr>
              <a:t> es una herramienta de diseño todo en uno con miles de plantillas. ¡Es gratis!</a:t>
            </a:r>
          </a:p>
          <a:p>
            <a:r>
              <a:rPr lang="es-ES" dirty="0">
                <a:solidFill>
                  <a:schemeClr val="bg2">
                    <a:lumMod val="25000"/>
                  </a:schemeClr>
                </a:solidFill>
              </a:rPr>
              <a:t>Por favor, describa los pasos, lo que hay que hacer:</a:t>
            </a:r>
          </a:p>
          <a:p>
            <a:pPr marL="457200" indent="-457200">
              <a:buFont typeface="+mj-lt"/>
              <a:buAutoNum type="arabicPeriod"/>
            </a:pPr>
            <a:r>
              <a:rPr lang="es-ES" dirty="0">
                <a:solidFill>
                  <a:schemeClr val="bg2">
                    <a:lumMod val="25000"/>
                  </a:schemeClr>
                </a:solidFill>
              </a:rPr>
              <a:t>Ir a www.canva.com</a:t>
            </a:r>
          </a:p>
          <a:p>
            <a:pPr marL="457200" indent="-457200">
              <a:buFont typeface="+mj-lt"/>
              <a:buAutoNum type="arabicPeriod"/>
            </a:pPr>
            <a:r>
              <a:rPr lang="es-ES" dirty="0">
                <a:solidFill>
                  <a:schemeClr val="bg2">
                    <a:lumMod val="25000"/>
                  </a:schemeClr>
                </a:solidFill>
              </a:rPr>
              <a:t>Haga clic en 'Características' en el menú de la parte superior.</a:t>
            </a:r>
          </a:p>
          <a:p>
            <a:pPr marL="457200" indent="-457200">
              <a:buFont typeface="+mj-lt"/>
              <a:buAutoNum type="arabicPeriod"/>
            </a:pPr>
            <a:r>
              <a:rPr lang="es-ES" dirty="0">
                <a:solidFill>
                  <a:schemeClr val="bg2">
                    <a:lumMod val="25000"/>
                  </a:schemeClr>
                </a:solidFill>
              </a:rPr>
              <a:t>Seleccione "Tipos de diseño".</a:t>
            </a:r>
          </a:p>
          <a:p>
            <a:pPr marL="457200" indent="-457200">
              <a:buFont typeface="+mj-lt"/>
              <a:buAutoNum type="arabicPeriod"/>
            </a:pPr>
            <a:r>
              <a:rPr lang="es-ES" dirty="0">
                <a:solidFill>
                  <a:schemeClr val="bg2">
                    <a:lumMod val="25000"/>
                  </a:schemeClr>
                </a:solidFill>
              </a:rPr>
              <a:t>Desplácese hacia abajo para ver el número de secciones con los diseños más populares.</a:t>
            </a:r>
          </a:p>
          <a:p>
            <a:pPr marL="457200" indent="-457200">
              <a:buFont typeface="+mj-lt"/>
              <a:buAutoNum type="arabicPeriod"/>
            </a:pPr>
            <a:r>
              <a:rPr lang="es-ES" dirty="0">
                <a:solidFill>
                  <a:schemeClr val="bg2">
                    <a:lumMod val="25000"/>
                  </a:schemeClr>
                </a:solidFill>
              </a:rPr>
              <a:t>Haga clic en "crear..." y ya está listo para empezar.</a:t>
            </a:r>
          </a:p>
          <a:p>
            <a:pPr marL="457200" indent="-457200">
              <a:buFont typeface="+mj-lt"/>
              <a:buAutoNum type="arabicPeriod"/>
            </a:pPr>
            <a:r>
              <a:rPr lang="es-ES" dirty="0">
                <a:solidFill>
                  <a:schemeClr val="bg2">
                    <a:lumMod val="25000"/>
                  </a:schemeClr>
                </a:solidFill>
              </a:rPr>
              <a:t>Seleccione los diseños o cargue sus propios logotipos/imágenes o diseños. </a:t>
            </a:r>
          </a:p>
          <a:p>
            <a:pPr marL="457200" indent="-457200">
              <a:buFont typeface="+mj-lt"/>
              <a:buAutoNum type="arabicPeriod"/>
            </a:pPr>
            <a:r>
              <a:rPr lang="es-ES" dirty="0">
                <a:solidFill>
                  <a:schemeClr val="bg2">
                    <a:lumMod val="25000"/>
                  </a:schemeClr>
                </a:solidFill>
              </a:rPr>
              <a:t>Una vez hecho esto, haga clic en la flecha hacia abajo en la parte superior derecha de la pantalla para descargar el diseño en varios formatos.</a:t>
            </a:r>
            <a:endParaRPr lang="en-IE" dirty="0">
              <a:solidFill>
                <a:schemeClr val="bg2">
                  <a:lumMod val="25000"/>
                </a:schemeClr>
              </a:solidFill>
            </a:endParaRPr>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1"/>
            <a:ext cx="11097969" cy="668409"/>
          </a:xfrm>
        </p:spPr>
        <p:txBody>
          <a:bodyPr/>
          <a:lstStyle/>
          <a:p>
            <a:r>
              <a:rPr lang="en-IE" dirty="0" err="1"/>
              <a:t>Actividad</a:t>
            </a:r>
            <a:r>
              <a:rPr lang="en-IE" dirty="0"/>
              <a:t> - Canva</a:t>
            </a:r>
            <a:endParaRPr lang="en-RU" dirty="0"/>
          </a:p>
        </p:txBody>
      </p:sp>
    </p:spTree>
    <p:extLst>
      <p:ext uri="{BB962C8B-B14F-4D97-AF65-F5344CB8AC3E}">
        <p14:creationId xmlns:p14="http://schemas.microsoft.com/office/powerpoint/2010/main" val="2157223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58312" y="984738"/>
            <a:ext cx="11097969" cy="5425419"/>
          </a:xfrm>
        </p:spPr>
        <p:txBody>
          <a:bodyPr/>
          <a:lstStyle/>
          <a:p>
            <a:pPr>
              <a:lnSpc>
                <a:spcPct val="100000"/>
              </a:lnSpc>
            </a:pPr>
            <a:endParaRPr lang="en-GB" sz="1400" dirty="0"/>
          </a:p>
          <a:p>
            <a:pPr algn="just">
              <a:lnSpc>
                <a:spcPct val="108000"/>
              </a:lnSpc>
            </a:pPr>
            <a:r>
              <a:rPr lang="es-ES" dirty="0"/>
              <a:t>A medida que las mujeres migrantes desarrollan sus habilidades de aprendizaje de inglés, la capacidad de comunicarse utilizando no sólo sus dispositivos móviles se vuelve aún más crucial.</a:t>
            </a:r>
          </a:p>
          <a:p>
            <a:pPr algn="just">
              <a:lnSpc>
                <a:spcPct val="108000"/>
              </a:lnSpc>
            </a:pPr>
            <a:r>
              <a:rPr lang="es-ES" dirty="0"/>
              <a:t>Muchas de las alumnas (mujeres inmigrantes) no tienen correo electrónico, ya que nunca han tenido la necesidad o las habilidades para crear una cuenta de correo electrónico, lo que les impide participar plenamente en los modelos de entrega posteriores a COVID, que implican la reducción del uso del papel y un mayor uso de las tareas que se envían utilizando documentos de Word o PDF a través del correo electrónico.</a:t>
            </a:r>
          </a:p>
          <a:p>
            <a:pPr algn="just">
              <a:lnSpc>
                <a:spcPct val="108000"/>
              </a:lnSpc>
            </a:pPr>
            <a:r>
              <a:rPr lang="es-ES" dirty="0"/>
              <a:t>Para garantizar que la falta de habilidades digitales no creara barreras para el aprendizaje, se ayudó a los alumnos a crear una cuenta de correo electrónico.</a:t>
            </a:r>
            <a:endParaRPr lang="en-GB" dirty="0"/>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839405" y="283501"/>
            <a:ext cx="11097969" cy="938284"/>
          </a:xfrm>
        </p:spPr>
        <p:txBody>
          <a:bodyPr>
            <a:normAutofit fontScale="92500" lnSpcReduction="10000"/>
          </a:bodyPr>
          <a:lstStyle/>
          <a:p>
            <a:r>
              <a:rPr lang="es-ES" dirty="0"/>
              <a:t>Estudio de caso: desarrollo de habilidades de correo electrónico</a:t>
            </a:r>
            <a:endParaRPr lang="en-RU" dirty="0"/>
          </a:p>
        </p:txBody>
      </p:sp>
      <p:sp>
        <p:nvSpPr>
          <p:cNvPr id="4" name="Rectangle 3">
            <a:extLst>
              <a:ext uri="{FF2B5EF4-FFF2-40B4-BE49-F238E27FC236}">
                <a16:creationId xmlns:a16="http://schemas.microsoft.com/office/drawing/2014/main" id="{8F9148A6-51E0-9D23-4448-AD611F1D62CE}"/>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7BC405DF-BF41-FFC8-A187-99EE7EF83BC9}"/>
              </a:ext>
            </a:extLst>
          </p:cNvPr>
          <p:cNvSpPr txBox="1"/>
          <p:nvPr/>
        </p:nvSpPr>
        <p:spPr>
          <a:xfrm rot="16200000">
            <a:off x="-702723" y="583816"/>
            <a:ext cx="2244851" cy="1077218"/>
          </a:xfrm>
          <a:prstGeom prst="rect">
            <a:avLst/>
          </a:prstGeom>
          <a:noFill/>
        </p:spPr>
        <p:txBody>
          <a:bodyPr wrap="square" rtlCol="0">
            <a:spAutoFit/>
          </a:bodyPr>
          <a:lstStyle/>
          <a:p>
            <a:pPr algn="ctr"/>
            <a:r>
              <a:rPr lang="en-IE" sz="3200" b="1" dirty="0">
                <a:solidFill>
                  <a:srgbClr val="F9A169"/>
                </a:solidFill>
              </a:rPr>
              <a:t>ESTUDIO  DE CASO</a:t>
            </a:r>
          </a:p>
        </p:txBody>
      </p:sp>
    </p:spTree>
    <p:extLst>
      <p:ext uri="{BB962C8B-B14F-4D97-AF65-F5344CB8AC3E}">
        <p14:creationId xmlns:p14="http://schemas.microsoft.com/office/powerpoint/2010/main" val="394927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A92A45-C82D-F7D2-0279-DB9114E3947A}"/>
              </a:ext>
            </a:extLst>
          </p:cNvPr>
          <p:cNvSpPr>
            <a:spLocks noGrp="1"/>
          </p:cNvSpPr>
          <p:nvPr>
            <p:ph type="body" sz="quarter" idx="16"/>
          </p:nvPr>
        </p:nvSpPr>
        <p:spPr>
          <a:xfrm>
            <a:off x="80938" y="1022556"/>
            <a:ext cx="8222802" cy="4852086"/>
          </a:xfrm>
        </p:spPr>
        <p:txBody>
          <a:bodyPr/>
          <a:lstStyle/>
          <a:p>
            <a:r>
              <a:rPr lang="en-GB" b="1" dirty="0">
                <a:solidFill>
                  <a:srgbClr val="0675AD"/>
                </a:solidFill>
              </a:rPr>
              <a:t>1. </a:t>
            </a:r>
            <a:r>
              <a:rPr lang="es-ES" b="1" dirty="0">
                <a:solidFill>
                  <a:srgbClr val="0675AD"/>
                </a:solidFill>
              </a:rPr>
              <a:t>Diferentes capacidades de los dispositivos e instrucciones</a:t>
            </a:r>
          </a:p>
          <a:p>
            <a:r>
              <a:rPr lang="es-ES" dirty="0">
                <a:solidFill>
                  <a:schemeClr val="tx1"/>
                </a:solidFill>
              </a:rPr>
              <a:t>Cuando los estudiantes tienen que traer su propio dispositivo a la universidad, puede haber grandes diferencias en la capacidad del dispositivo, por ejemplo, entre lo que puede hacer un teléfono androide barato en comparación con una tableta. Los estudiantes pueden tener dificultades para escribir en dispositivos pequeños durante períodos prolongados. Los educadores pueden tener que dar múltiples instrucciones para muchos dispositivos diferentes.</a:t>
            </a:r>
          </a:p>
          <a:p>
            <a:endParaRPr lang="es-ES" sz="1050" b="1" dirty="0">
              <a:solidFill>
                <a:srgbClr val="0675AD"/>
              </a:solidFill>
            </a:endParaRPr>
          </a:p>
          <a:p>
            <a:r>
              <a:rPr lang="es-ES" b="1" dirty="0">
                <a:solidFill>
                  <a:srgbClr val="0675AD"/>
                </a:solidFill>
              </a:rPr>
              <a:t>2. Es fácil distraerse</a:t>
            </a:r>
          </a:p>
          <a:p>
            <a:r>
              <a:rPr lang="es-ES" dirty="0">
                <a:solidFill>
                  <a:schemeClr val="tx1"/>
                </a:solidFill>
              </a:rPr>
              <a:t>La distracción por las múltiples notificaciones es muy común, pero es manejable. Se puede silenciar, posponer las notificaciones o tomar la simple decisión de no realizar demasiadas multitareas. Eso es bueno para el bienestar.</a:t>
            </a:r>
            <a:endParaRPr lang="en-IE" dirty="0">
              <a:solidFill>
                <a:schemeClr val="tx1"/>
              </a:solidFill>
            </a:endParaRPr>
          </a:p>
        </p:txBody>
      </p:sp>
      <p:sp>
        <p:nvSpPr>
          <p:cNvPr id="3" name="Text Placeholder 2">
            <a:extLst>
              <a:ext uri="{FF2B5EF4-FFF2-40B4-BE49-F238E27FC236}">
                <a16:creationId xmlns:a16="http://schemas.microsoft.com/office/drawing/2014/main" id="{D4E5CE74-A22F-22AF-0894-B7DB04341DAD}"/>
              </a:ext>
            </a:extLst>
          </p:cNvPr>
          <p:cNvSpPr>
            <a:spLocks noGrp="1"/>
          </p:cNvSpPr>
          <p:nvPr>
            <p:ph type="body" sz="quarter" idx="18"/>
          </p:nvPr>
        </p:nvSpPr>
        <p:spPr/>
        <p:txBody>
          <a:bodyPr/>
          <a:lstStyle/>
          <a:p>
            <a:r>
              <a:rPr lang="en-IE" dirty="0" err="1"/>
              <a:t>Definir</a:t>
            </a:r>
            <a:r>
              <a:rPr lang="en-IE" dirty="0"/>
              <a:t> </a:t>
            </a:r>
            <a:r>
              <a:rPr lang="en-IE" dirty="0" err="1"/>
              <a:t>problemas</a:t>
            </a:r>
            <a:r>
              <a:rPr lang="en-IE" dirty="0"/>
              <a:t> </a:t>
            </a:r>
            <a:r>
              <a:rPr lang="en-IE" dirty="0" err="1"/>
              <a:t>técnicos</a:t>
            </a:r>
            <a:endParaRPr lang="en-IE" dirty="0"/>
          </a:p>
        </p:txBody>
      </p:sp>
      <p:pic>
        <p:nvPicPr>
          <p:cNvPr id="7" name="Picture 6" descr="A picture containing text, indoor, dark&#10;&#10;Description automatically generated">
            <a:extLst>
              <a:ext uri="{FF2B5EF4-FFF2-40B4-BE49-F238E27FC236}">
                <a16:creationId xmlns:a16="http://schemas.microsoft.com/office/drawing/2014/main" id="{D03C83B1-1ED0-2E99-534B-7086B46CB7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3740" y="2392326"/>
            <a:ext cx="3888259" cy="2610915"/>
          </a:xfrm>
          <a:prstGeom prst="rect">
            <a:avLst/>
          </a:prstGeom>
        </p:spPr>
      </p:pic>
    </p:spTree>
    <p:extLst>
      <p:ext uri="{BB962C8B-B14F-4D97-AF65-F5344CB8AC3E}">
        <p14:creationId xmlns:p14="http://schemas.microsoft.com/office/powerpoint/2010/main" val="3191764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95077" y="1317480"/>
            <a:ext cx="10786623" cy="5120463"/>
          </a:xfrm>
        </p:spPr>
        <p:txBody>
          <a:bodyPr/>
          <a:lstStyle/>
          <a:p>
            <a:pPr>
              <a:lnSpc>
                <a:spcPct val="108000"/>
              </a:lnSpc>
            </a:pPr>
            <a:endParaRPr lang="en-GB" sz="1400" dirty="0"/>
          </a:p>
          <a:p>
            <a:pPr algn="just">
              <a:lnSpc>
                <a:spcPct val="108000"/>
              </a:lnSpc>
            </a:pPr>
            <a:r>
              <a:rPr lang="es-ES" dirty="0"/>
              <a:t>En las sesiones presenciales se ayudó a los alumnos a crear una cuenta de correo electrónico. De este modo, se garantizaba que tuvieran el control de su contraseña y que fueran capaces de apropiarse de ella en lugar de depender de los miembros de su familia, de quienes dependerían para acceder a cualquier tarea enviada y a cualquier comunicación que tuvieran que enviar a sus tutores. Se enviaron correos electrónicos de prueba para que los alumnos pudieran practicar lo que habían aprendido mediante ejercicios prácticos.</a:t>
            </a:r>
          </a:p>
          <a:p>
            <a:pPr algn="just">
              <a:lnSpc>
                <a:spcPct val="108000"/>
              </a:lnSpc>
            </a:pPr>
            <a:r>
              <a:rPr lang="es-ES" dirty="0"/>
              <a:t>Se pidió a los alumnos que enviaran correos electrónicos sencillos a una cuenta central que se supervisaba y a la que se respondía, lo que garantizaba que los alumnos practicaran el envío y la recepción de correos electrónicos.</a:t>
            </a:r>
            <a:endParaRPr lang="en-GB" dirty="0"/>
          </a:p>
          <a:p>
            <a:pPr algn="just">
              <a:lnSpc>
                <a:spcPct val="108000"/>
              </a:lnSpc>
            </a:pPr>
            <a:endParaRPr lang="en-GB" dirty="0"/>
          </a:p>
        </p:txBody>
      </p:sp>
      <p:sp>
        <p:nvSpPr>
          <p:cNvPr id="6" name="Text Placeholder 2">
            <a:extLst>
              <a:ext uri="{FF2B5EF4-FFF2-40B4-BE49-F238E27FC236}">
                <a16:creationId xmlns:a16="http://schemas.microsoft.com/office/drawing/2014/main" id="{79BA9ADF-97D9-DD27-7CDC-0CC450581D28}"/>
              </a:ext>
            </a:extLst>
          </p:cNvPr>
          <p:cNvSpPr txBox="1">
            <a:spLocks/>
          </p:cNvSpPr>
          <p:nvPr/>
        </p:nvSpPr>
        <p:spPr>
          <a:xfrm>
            <a:off x="839405" y="420057"/>
            <a:ext cx="11097969" cy="938284"/>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a:buNone/>
              <a:defRPr sz="3600" b="1" kern="1200">
                <a:solidFill>
                  <a:srgbClr val="F9A16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 dirty="0"/>
              <a:t>Estudio de caso: desarrollo de habilidades de correo electrónico</a:t>
            </a:r>
            <a:endParaRPr lang="en-RU" dirty="0"/>
          </a:p>
        </p:txBody>
      </p:sp>
      <p:sp>
        <p:nvSpPr>
          <p:cNvPr id="7" name="Rectangle 6">
            <a:extLst>
              <a:ext uri="{FF2B5EF4-FFF2-40B4-BE49-F238E27FC236}">
                <a16:creationId xmlns:a16="http://schemas.microsoft.com/office/drawing/2014/main" id="{E8572DFB-DFF2-256E-448E-7A7F99EBCB85}"/>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F7D04D5B-BE94-CD3B-E033-881F8BBE3F71}"/>
              </a:ext>
            </a:extLst>
          </p:cNvPr>
          <p:cNvSpPr txBox="1"/>
          <p:nvPr/>
        </p:nvSpPr>
        <p:spPr>
          <a:xfrm rot="16200000">
            <a:off x="-702723" y="583816"/>
            <a:ext cx="2244851" cy="1077218"/>
          </a:xfrm>
          <a:prstGeom prst="rect">
            <a:avLst/>
          </a:prstGeom>
          <a:noFill/>
        </p:spPr>
        <p:txBody>
          <a:bodyPr wrap="square" rtlCol="0">
            <a:spAutoFit/>
          </a:bodyPr>
          <a:lstStyle/>
          <a:p>
            <a:pPr algn="ctr"/>
            <a:r>
              <a:rPr lang="en-IE" sz="3200" b="1" dirty="0">
                <a:solidFill>
                  <a:srgbClr val="F9A169"/>
                </a:solidFill>
              </a:rPr>
              <a:t>ESTUDIO DE CASO</a:t>
            </a:r>
          </a:p>
        </p:txBody>
      </p:sp>
    </p:spTree>
    <p:extLst>
      <p:ext uri="{BB962C8B-B14F-4D97-AF65-F5344CB8AC3E}">
        <p14:creationId xmlns:p14="http://schemas.microsoft.com/office/powerpoint/2010/main" val="1252193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297362" y="4493866"/>
            <a:ext cx="7186186" cy="3543114"/>
          </a:xfrm>
        </p:spPr>
        <p:txBody>
          <a:bodyPr/>
          <a:lstStyle/>
          <a:p>
            <a:r>
              <a:rPr lang="en-IE" dirty="0" err="1"/>
              <a:t>Tema</a:t>
            </a:r>
            <a:r>
              <a:rPr lang="en-IE" dirty="0"/>
              <a:t> 4:</a:t>
            </a:r>
            <a:r>
              <a:rPr lang="en-US" sz="3600" dirty="0"/>
              <a:t> </a:t>
            </a:r>
            <a:r>
              <a:rPr lang="es-ES" sz="3600" dirty="0"/>
              <a:t>Identificación de las carencias en materia de competencias digitales</a:t>
            </a:r>
            <a:endParaRPr lang="en-US" sz="3600" dirty="0"/>
          </a:p>
          <a:p>
            <a:endParaRPr lang="en-IE" dirty="0"/>
          </a:p>
        </p:txBody>
      </p:sp>
      <p:pic>
        <p:nvPicPr>
          <p:cNvPr id="5" name="Picture Placeholder 4" descr="A picture containing wall, indoor&#10;&#10;Description automatically generated">
            <a:extLst>
              <a:ext uri="{FF2B5EF4-FFF2-40B4-BE49-F238E27FC236}">
                <a16:creationId xmlns:a16="http://schemas.microsoft.com/office/drawing/2014/main" id="{A2B29F76-8426-3040-CC81-19A328C0405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5903" b="5903"/>
          <a:stretch>
            <a:fillRect/>
          </a:stretch>
        </p:blipFill>
        <p:spPr/>
      </p:pic>
    </p:spTree>
    <p:extLst>
      <p:ext uri="{BB962C8B-B14F-4D97-AF65-F5344CB8AC3E}">
        <p14:creationId xmlns:p14="http://schemas.microsoft.com/office/powerpoint/2010/main" val="2505258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r>
              <a:rPr lang="es-ES" dirty="0">
                <a:solidFill>
                  <a:schemeClr val="accent6"/>
                </a:solidFill>
              </a:rPr>
              <a:t>Antes de comenzar el tema 4, le ofrecemos algunas definiciones útiles para ayudarle a </a:t>
            </a:r>
          </a:p>
          <a:p>
            <a:r>
              <a:rPr lang="es-ES" dirty="0">
                <a:solidFill>
                  <a:schemeClr val="accent6"/>
                </a:solidFill>
              </a:rPr>
              <a:t>entender parte de la información de este módulo.</a:t>
            </a:r>
          </a:p>
          <a:p>
            <a:endParaRPr lang="es-ES" dirty="0">
              <a:solidFill>
                <a:schemeClr val="accent6"/>
              </a:solidFill>
            </a:endParaRPr>
          </a:p>
          <a:p>
            <a:pPr marL="342900" indent="-342900">
              <a:buFont typeface="Arial" panose="020B0604020202020204" pitchFamily="34" charset="0"/>
              <a:buChar char="•"/>
            </a:pPr>
            <a:r>
              <a:rPr lang="es-ES" dirty="0">
                <a:solidFill>
                  <a:schemeClr val="accent6"/>
                </a:solidFill>
              </a:rPr>
              <a:t>La </a:t>
            </a:r>
            <a:r>
              <a:rPr lang="es-ES" b="1" dirty="0">
                <a:solidFill>
                  <a:schemeClr val="accent6"/>
                </a:solidFill>
              </a:rPr>
              <a:t>competencia digital </a:t>
            </a:r>
            <a:r>
              <a:rPr lang="es-ES" dirty="0">
                <a:solidFill>
                  <a:schemeClr val="accent6"/>
                </a:solidFill>
              </a:rPr>
              <a:t>implica el uso seguro y crítico de las tecnologías de la sociedad de la información (TSI) para el trabajo, el ocio y la comunicación. En esencia, se trata de lo cómodo que te sientes con el uso de la tecnología digital</a:t>
            </a:r>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r>
              <a:rPr lang="en-IE" dirty="0"/>
              <a:t>	</a:t>
            </a:r>
            <a:endParaRPr lang="en-RU" dirty="0"/>
          </a:p>
        </p:txBody>
      </p:sp>
    </p:spTree>
    <p:extLst>
      <p:ext uri="{BB962C8B-B14F-4D97-AF65-F5344CB8AC3E}">
        <p14:creationId xmlns:p14="http://schemas.microsoft.com/office/powerpoint/2010/main" val="2634921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AFD8E7-D450-226D-BEBF-22AA4078B04C}"/>
              </a:ext>
            </a:extLst>
          </p:cNvPr>
          <p:cNvSpPr>
            <a:spLocks noGrp="1"/>
          </p:cNvSpPr>
          <p:nvPr>
            <p:ph type="body" sz="quarter" idx="27"/>
          </p:nvPr>
        </p:nvSpPr>
        <p:spPr>
          <a:xfrm>
            <a:off x="139017" y="1056283"/>
            <a:ext cx="6265031" cy="3251547"/>
          </a:xfrm>
        </p:spPr>
        <p:txBody>
          <a:bodyPr/>
          <a:lstStyle/>
          <a:p>
            <a:r>
              <a:rPr lang="es-ES" dirty="0"/>
              <a:t>Muchas personas quieren mejorar el uso de las tecnologías digitales, sobre todo porque cada vez son más relevantes en el mundo digital actual. La UE ha planificado una visión de la sociedad digital centrada en el ser humano y sostenible a lo largo de la década digital para capacitar a los ciudadanos y a las empresas. </a:t>
            </a:r>
          </a:p>
          <a:p>
            <a:r>
              <a:rPr lang="es-ES" dirty="0"/>
              <a:t>Haga clic en el siguiente enlace para leer sobre la estrategia que la Unión Europea está adoptando para ayudar a garantizar que sus ciudadanos sean digitalmente competentes.</a:t>
            </a:r>
          </a:p>
          <a:p>
            <a:r>
              <a:rPr lang="en-IE" dirty="0">
                <a:solidFill>
                  <a:srgbClr val="F9A169"/>
                </a:solidFill>
                <a:hlinkClick r:id="rId2">
                  <a:extLst>
                    <a:ext uri="{A12FA001-AC4F-418D-AE19-62706E023703}">
                      <ahyp:hlinkClr xmlns:ahyp="http://schemas.microsoft.com/office/drawing/2018/hyperlinkcolor" val="tx"/>
                    </a:ext>
                  </a:extLst>
                </a:hlinkClick>
              </a:rPr>
              <a:t>https://ec.europa.eu/info/strategy/priorities-2019-2024/europe-fit-digital-age/europes-digital-decade-digital-targets-2030_en</a:t>
            </a:r>
            <a:endParaRPr lang="en-US" dirty="0">
              <a:solidFill>
                <a:srgbClr val="F9A169"/>
              </a:solidFill>
            </a:endParaRPr>
          </a:p>
          <a:p>
            <a:endParaRPr lang="en-IE" dirty="0"/>
          </a:p>
        </p:txBody>
      </p:sp>
      <p:sp>
        <p:nvSpPr>
          <p:cNvPr id="5" name="Text Placeholder 4">
            <a:extLst>
              <a:ext uri="{FF2B5EF4-FFF2-40B4-BE49-F238E27FC236}">
                <a16:creationId xmlns:a16="http://schemas.microsoft.com/office/drawing/2014/main" id="{93A50D56-2FA5-19ED-2442-5FAB192863A6}"/>
              </a:ext>
            </a:extLst>
          </p:cNvPr>
          <p:cNvSpPr>
            <a:spLocks noGrp="1"/>
          </p:cNvSpPr>
          <p:nvPr>
            <p:ph type="body" sz="quarter" idx="18"/>
          </p:nvPr>
        </p:nvSpPr>
        <p:spPr/>
        <p:txBody>
          <a:bodyPr/>
          <a:lstStyle/>
          <a:p>
            <a:pPr algn="ctr"/>
            <a:r>
              <a:rPr lang="en-IE" dirty="0"/>
              <a:t>La </a:t>
            </a:r>
            <a:r>
              <a:rPr lang="en-IE" dirty="0" err="1"/>
              <a:t>década</a:t>
            </a:r>
            <a:r>
              <a:rPr lang="en-IE" dirty="0"/>
              <a:t> digital </a:t>
            </a:r>
            <a:r>
              <a:rPr lang="en-IE" dirty="0" err="1"/>
              <a:t>Europea</a:t>
            </a:r>
            <a:endParaRPr lang="en-IE" dirty="0"/>
          </a:p>
        </p:txBody>
      </p:sp>
      <p:pic>
        <p:nvPicPr>
          <p:cNvPr id="9" name="Picture 8">
            <a:extLst>
              <a:ext uri="{FF2B5EF4-FFF2-40B4-BE49-F238E27FC236}">
                <a16:creationId xmlns:a16="http://schemas.microsoft.com/office/drawing/2014/main" id="{10C247F4-DB30-E981-1393-13A8E3F6B4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7078" y="1640228"/>
            <a:ext cx="5634922" cy="3172252"/>
          </a:xfrm>
          <a:prstGeom prst="rect">
            <a:avLst/>
          </a:prstGeom>
        </p:spPr>
      </p:pic>
    </p:spTree>
    <p:extLst>
      <p:ext uri="{BB962C8B-B14F-4D97-AF65-F5344CB8AC3E}">
        <p14:creationId xmlns:p14="http://schemas.microsoft.com/office/powerpoint/2010/main" val="576501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AFD8E7-D450-226D-BEBF-22AA4078B04C}"/>
              </a:ext>
            </a:extLst>
          </p:cNvPr>
          <p:cNvSpPr>
            <a:spLocks noGrp="1"/>
          </p:cNvSpPr>
          <p:nvPr>
            <p:ph type="body" sz="quarter" idx="27"/>
          </p:nvPr>
        </p:nvSpPr>
        <p:spPr>
          <a:xfrm>
            <a:off x="232778" y="1803226"/>
            <a:ext cx="5560328" cy="3251547"/>
          </a:xfrm>
        </p:spPr>
        <p:txBody>
          <a:bodyPr/>
          <a:lstStyle/>
          <a:p>
            <a:r>
              <a:rPr lang="es-ES" dirty="0"/>
              <a:t>Si te preguntas qué lagunas puedes tener en tus competencias digitales, a lo largo de las siguientes diapositivas exploraremos los diferentes pilares que la Unión Europea ha establecido para garantizar que te mantengas al día con las habilidades y competencias digitales.</a:t>
            </a:r>
            <a:endParaRPr lang="en-US" dirty="0">
              <a:solidFill>
                <a:srgbClr val="F9A169"/>
              </a:solidFill>
            </a:endParaRPr>
          </a:p>
          <a:p>
            <a:endParaRPr lang="en-IE" dirty="0"/>
          </a:p>
        </p:txBody>
      </p:sp>
      <p:sp>
        <p:nvSpPr>
          <p:cNvPr id="5" name="Text Placeholder 4">
            <a:extLst>
              <a:ext uri="{FF2B5EF4-FFF2-40B4-BE49-F238E27FC236}">
                <a16:creationId xmlns:a16="http://schemas.microsoft.com/office/drawing/2014/main" id="{93A50D56-2FA5-19ED-2442-5FAB192863A6}"/>
              </a:ext>
            </a:extLst>
          </p:cNvPr>
          <p:cNvSpPr>
            <a:spLocks noGrp="1"/>
          </p:cNvSpPr>
          <p:nvPr>
            <p:ph type="body" sz="quarter" idx="18"/>
          </p:nvPr>
        </p:nvSpPr>
        <p:spPr>
          <a:xfrm>
            <a:off x="223782" y="235063"/>
            <a:ext cx="6857502" cy="1030211"/>
          </a:xfrm>
        </p:spPr>
        <p:txBody>
          <a:bodyPr>
            <a:normAutofit/>
          </a:bodyPr>
          <a:lstStyle/>
          <a:p>
            <a:r>
              <a:rPr lang="en-IE" sz="3200" dirty="0"/>
              <a:t>Improving Your Digital Competence</a:t>
            </a:r>
          </a:p>
        </p:txBody>
      </p:sp>
      <p:pic>
        <p:nvPicPr>
          <p:cNvPr id="2" name="Picture 1">
            <a:extLst>
              <a:ext uri="{FF2B5EF4-FFF2-40B4-BE49-F238E27FC236}">
                <a16:creationId xmlns:a16="http://schemas.microsoft.com/office/drawing/2014/main" id="{31790314-D3FC-26BB-6428-FD2E3A9FF5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8895" y="1538603"/>
            <a:ext cx="5793106" cy="3862071"/>
          </a:xfrm>
          <a:prstGeom prst="rect">
            <a:avLst/>
          </a:prstGeom>
        </p:spPr>
      </p:pic>
      <p:sp>
        <p:nvSpPr>
          <p:cNvPr id="3" name="Rectangle 1">
            <a:extLst>
              <a:ext uri="{FF2B5EF4-FFF2-40B4-BE49-F238E27FC236}">
                <a16:creationId xmlns:a16="http://schemas.microsoft.com/office/drawing/2014/main" id="{2F4BA842-2BAC-261E-E5D3-7872100E1270}"/>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770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B01728A-9011-5CBA-365E-9EF26FFD908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94" b="20894"/>
          <a:stretch>
            <a:fillRect/>
          </a:stretch>
        </p:blipFill>
        <p:spPr/>
      </p:pic>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50800" y="1054574"/>
            <a:ext cx="6420970" cy="3251547"/>
          </a:xfrm>
        </p:spPr>
        <p:txBody>
          <a:bodyPr/>
          <a:lstStyle/>
          <a:p>
            <a:r>
              <a:rPr lang="es-ES" sz="2200" dirty="0"/>
              <a:t>Las tecnologías digitales deben proteger los derechos de las personas, apoyar la democracia y garantizar que todos los agentes digitales actúen de forma responsable y segura. La UE promueve estos valores en todo el mundo. </a:t>
            </a:r>
            <a:r>
              <a:rPr lang="es-ES" sz="2200" dirty="0">
                <a:solidFill>
                  <a:srgbClr val="0675AD"/>
                </a:solidFill>
              </a:rPr>
              <a:t>Piense en las siguientes preguntas</a:t>
            </a:r>
            <a:r>
              <a:rPr lang="es-ES" sz="2200" dirty="0"/>
              <a:t>:</a:t>
            </a:r>
          </a:p>
          <a:p>
            <a:pPr marL="342900" indent="-342900">
              <a:buFont typeface="Arial" panose="020B0604020202020204" pitchFamily="34" charset="0"/>
              <a:buChar char="•"/>
            </a:pPr>
            <a:r>
              <a:rPr lang="es-ES" sz="2200" dirty="0"/>
              <a:t>¿Considera que el uso que hace de las tecnologías digitales puede describirse como el anterior? ¿Por qué sí o por qué no? </a:t>
            </a:r>
          </a:p>
          <a:p>
            <a:pPr marL="342900" indent="-342900">
              <a:buFont typeface="Arial" panose="020B0604020202020204" pitchFamily="34" charset="0"/>
              <a:buChar char="•"/>
            </a:pPr>
            <a:r>
              <a:rPr lang="es-ES" sz="2200" dirty="0"/>
              <a:t>¿Puedes cambiar algo para que tus derechos estén más protegidos?</a:t>
            </a:r>
          </a:p>
          <a:p>
            <a:pPr marL="342900" indent="-342900">
              <a:buFont typeface="Arial" panose="020B0604020202020204" pitchFamily="34" charset="0"/>
              <a:buChar char="•"/>
            </a:pPr>
            <a:r>
              <a:rPr lang="es-ES" sz="2200" dirty="0"/>
              <a:t>¿Debería alguien cambiar su forma de actuar para que estuvieras más protegido (compañeros, educadores, comunidad, instituciones...)?</a:t>
            </a:r>
          </a:p>
          <a:p>
            <a:pPr marL="342900" indent="-342900">
              <a:buFont typeface="Arial" panose="020B0604020202020204" pitchFamily="34" charset="0"/>
              <a:buChar char="•"/>
            </a:pPr>
            <a:r>
              <a:rPr lang="es-ES" sz="2200" dirty="0"/>
              <a:t>¿Hay alguna laguna que te impida alcanzar el objetivo anterior?</a:t>
            </a:r>
            <a:endParaRPr lang="en-IE" sz="2200" dirty="0"/>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284581" y="389501"/>
            <a:ext cx="5648934" cy="636669"/>
          </a:xfrm>
        </p:spPr>
        <p:txBody>
          <a:bodyPr/>
          <a:lstStyle/>
          <a:p>
            <a:r>
              <a:rPr lang="es-ES" dirty="0">
                <a:solidFill>
                  <a:srgbClr val="8D5B98"/>
                </a:solidFill>
              </a:rPr>
              <a:t>Las personas en el centro</a:t>
            </a:r>
            <a:endParaRPr lang="en-IE" dirty="0">
              <a:solidFill>
                <a:srgbClr val="8D5B98"/>
              </a:solidFill>
            </a:endParaRPr>
          </a:p>
        </p:txBody>
      </p:sp>
    </p:spTree>
    <p:extLst>
      <p:ext uri="{BB962C8B-B14F-4D97-AF65-F5344CB8AC3E}">
        <p14:creationId xmlns:p14="http://schemas.microsoft.com/office/powerpoint/2010/main" val="3095214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284581" y="975330"/>
            <a:ext cx="6136389" cy="3251547"/>
          </a:xfrm>
        </p:spPr>
        <p:txBody>
          <a:bodyPr/>
          <a:lstStyle/>
          <a:p>
            <a:r>
              <a:rPr lang="es-ES" dirty="0"/>
              <a:t>Las personas deben beneficiarse de un entorno en línea justo, estar a salvo de contenidos ilegales y perjudiciales, y tener la posibilidad de interactuar con tecnologías nuevas y en evolución como la inteligencia artificial, la realidad virtual y la realidad aumentada. </a:t>
            </a:r>
            <a:r>
              <a:rPr lang="es-ES" dirty="0">
                <a:solidFill>
                  <a:srgbClr val="8D5B98"/>
                </a:solidFill>
              </a:rPr>
              <a:t>Piensa en tus propias experiencias a continuación:</a:t>
            </a:r>
          </a:p>
          <a:p>
            <a:pPr marL="342900" indent="-342900">
              <a:buFont typeface="Arial" panose="020B0604020202020204" pitchFamily="34" charset="0"/>
              <a:buChar char="•"/>
            </a:pPr>
            <a:r>
              <a:rPr lang="es-ES" dirty="0"/>
              <a:t>¿Su entorno y uso digital disminuye su libertad de alguna manera? </a:t>
            </a:r>
          </a:p>
          <a:p>
            <a:pPr marL="342900" indent="-342900">
              <a:buFont typeface="Arial" panose="020B0604020202020204" pitchFamily="34" charset="0"/>
              <a:buChar char="•"/>
            </a:pPr>
            <a:r>
              <a:rPr lang="es-ES" dirty="0"/>
              <a:t>¿La forma en que utilizas las tecnologías digitales para aprender, te capacita o disminuye tu libertad? </a:t>
            </a:r>
          </a:p>
          <a:p>
            <a:pPr marL="342900" indent="-342900">
              <a:buFont typeface="Arial" panose="020B0604020202020204" pitchFamily="34" charset="0"/>
              <a:buChar char="•"/>
            </a:pPr>
            <a:r>
              <a:rPr lang="es-ES" dirty="0"/>
              <a:t>¿Sabes cómo detectar tecnologías, contenidos y comportamientos digitales perjudiciales y evitarlos?</a:t>
            </a:r>
            <a:endParaRPr lang="en-IE" dirty="0"/>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447066" y="309491"/>
            <a:ext cx="5648934" cy="636669"/>
          </a:xfrm>
        </p:spPr>
        <p:txBody>
          <a:bodyPr/>
          <a:lstStyle/>
          <a:p>
            <a:r>
              <a:rPr lang="en-US" b="1" dirty="0"/>
              <a:t>Libertad de </a:t>
            </a:r>
            <a:r>
              <a:rPr lang="en-US" b="1" dirty="0" err="1"/>
              <a:t>elección</a:t>
            </a:r>
            <a:endParaRPr lang="en-US" b="1" dirty="0"/>
          </a:p>
        </p:txBody>
      </p:sp>
      <p:pic>
        <p:nvPicPr>
          <p:cNvPr id="4" name="Picture Placeholder 3">
            <a:extLst>
              <a:ext uri="{FF2B5EF4-FFF2-40B4-BE49-F238E27FC236}">
                <a16:creationId xmlns:a16="http://schemas.microsoft.com/office/drawing/2014/main" id="{034D32CC-F96A-876F-17CB-40220FCE8482}"/>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7492" r="17492"/>
          <a:stretch>
            <a:fillRect/>
          </a:stretch>
        </p:blipFill>
        <p:spPr/>
      </p:pic>
    </p:spTree>
    <p:extLst>
      <p:ext uri="{BB962C8B-B14F-4D97-AF65-F5344CB8AC3E}">
        <p14:creationId xmlns:p14="http://schemas.microsoft.com/office/powerpoint/2010/main" val="3996028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284581" y="975330"/>
            <a:ext cx="6136389" cy="3251547"/>
          </a:xfrm>
        </p:spPr>
        <p:txBody>
          <a:bodyPr/>
          <a:lstStyle/>
          <a:p>
            <a:r>
              <a:rPr lang="es-ES" dirty="0"/>
              <a:t>El entorno digital debe ser seguro y protegido. Todos los usuarios, desde la infancia hasta la vejez, deben estar capacitados y protegidos con la tecnología que utilizan.</a:t>
            </a:r>
          </a:p>
          <a:p>
            <a:endParaRPr lang="es-ES" dirty="0"/>
          </a:p>
          <a:p>
            <a:r>
              <a:rPr lang="es-ES" dirty="0">
                <a:solidFill>
                  <a:srgbClr val="8D5B98"/>
                </a:solidFill>
              </a:rPr>
              <a:t>Piensa en tus propias experiencias a continuación:</a:t>
            </a:r>
          </a:p>
          <a:p>
            <a:r>
              <a:rPr lang="es-ES" dirty="0"/>
              <a:t>¿Te darías cuenta de que tu entorno digital no es seguro?</a:t>
            </a:r>
          </a:p>
          <a:p>
            <a:r>
              <a:rPr lang="es-ES" dirty="0"/>
              <a:t> ¿Te sentirías capacitado para plantearlo? </a:t>
            </a:r>
          </a:p>
          <a:p>
            <a:r>
              <a:rPr lang="es-ES" dirty="0"/>
              <a:t>¿Cuáles son tus propias normas de seguridad y protección? Puedes tener normas más estrictas que los demás.</a:t>
            </a:r>
            <a:endParaRPr lang="en-IE" dirty="0"/>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447066" y="309491"/>
            <a:ext cx="5648934" cy="636669"/>
          </a:xfrm>
        </p:spPr>
        <p:txBody>
          <a:bodyPr/>
          <a:lstStyle/>
          <a:p>
            <a:r>
              <a:rPr lang="en-US" b="1" dirty="0" err="1">
                <a:solidFill>
                  <a:srgbClr val="8D5B98"/>
                </a:solidFill>
              </a:rPr>
              <a:t>Seguridad</a:t>
            </a:r>
            <a:r>
              <a:rPr lang="en-US" b="1" dirty="0">
                <a:solidFill>
                  <a:srgbClr val="8D5B98"/>
                </a:solidFill>
              </a:rPr>
              <a:t> y </a:t>
            </a:r>
            <a:r>
              <a:rPr lang="en-US" b="1" dirty="0" err="1">
                <a:solidFill>
                  <a:srgbClr val="8D5B98"/>
                </a:solidFill>
              </a:rPr>
              <a:t>protección</a:t>
            </a:r>
            <a:endParaRPr lang="en-US" b="1" dirty="0">
              <a:solidFill>
                <a:srgbClr val="8D5B98"/>
              </a:solidFill>
            </a:endParaRPr>
          </a:p>
        </p:txBody>
      </p:sp>
      <p:pic>
        <p:nvPicPr>
          <p:cNvPr id="5" name="Picture Placeholder 4">
            <a:extLst>
              <a:ext uri="{FF2B5EF4-FFF2-40B4-BE49-F238E27FC236}">
                <a16:creationId xmlns:a16="http://schemas.microsoft.com/office/drawing/2014/main" id="{04B5B229-5DEE-377D-C5CD-D07C3B0FD465}"/>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497215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149117" y="975330"/>
            <a:ext cx="6404086" cy="3251547"/>
          </a:xfrm>
        </p:spPr>
        <p:txBody>
          <a:bodyPr/>
          <a:lstStyle/>
          <a:p>
            <a:r>
              <a:rPr lang="es-ES" dirty="0"/>
              <a:t>La tecnología debe unir, no dividir, a las personas. Todo el mundo debería tener acceso a Internet, a las competencias digitales, a los servicios públicos digitales y a unas condiciones de trabajo justas.</a:t>
            </a:r>
          </a:p>
          <a:p>
            <a:r>
              <a:rPr lang="es-ES" dirty="0">
                <a:solidFill>
                  <a:srgbClr val="8D5B98"/>
                </a:solidFill>
              </a:rPr>
              <a:t>Piensa en tus propias experiencias a continuación:</a:t>
            </a:r>
          </a:p>
          <a:p>
            <a:r>
              <a:rPr lang="es-ES" dirty="0"/>
              <a:t>¿Tienes acceso a todo lo que deberías como mujer inmigrante? </a:t>
            </a:r>
          </a:p>
          <a:p>
            <a:r>
              <a:rPr lang="es-ES" dirty="0"/>
              <a:t>Si no es así, ¿cuál es el obstáculo? </a:t>
            </a:r>
          </a:p>
          <a:p>
            <a:r>
              <a:rPr lang="es-ES" dirty="0"/>
              <a:t>¿Es una habilidad o algo más? ¿Te sientes incluida? </a:t>
            </a:r>
          </a:p>
          <a:p>
            <a:r>
              <a:rPr lang="es-ES" dirty="0"/>
              <a:t>¿Te apoya tu entorno? </a:t>
            </a:r>
          </a:p>
          <a:p>
            <a:r>
              <a:rPr lang="es-ES" dirty="0"/>
              <a:t>Si observas alguna carencia, considera la posibilidad de plantear la cuestión de forma amable y educada. </a:t>
            </a:r>
            <a:endParaRPr lang="en-IE" dirty="0"/>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447066" y="309491"/>
            <a:ext cx="5648934" cy="636669"/>
          </a:xfrm>
        </p:spPr>
        <p:txBody>
          <a:bodyPr/>
          <a:lstStyle/>
          <a:p>
            <a:r>
              <a:rPr lang="en-US" b="1" dirty="0" err="1">
                <a:solidFill>
                  <a:srgbClr val="F9A169"/>
                </a:solidFill>
              </a:rPr>
              <a:t>Solidaridad</a:t>
            </a:r>
            <a:r>
              <a:rPr lang="en-US" b="1" dirty="0">
                <a:solidFill>
                  <a:srgbClr val="F9A169"/>
                </a:solidFill>
              </a:rPr>
              <a:t> e </a:t>
            </a:r>
            <a:r>
              <a:rPr lang="en-US" b="1" dirty="0" err="1">
                <a:solidFill>
                  <a:srgbClr val="F9A169"/>
                </a:solidFill>
              </a:rPr>
              <a:t>inclusión</a:t>
            </a:r>
            <a:endParaRPr lang="en-US" b="1" dirty="0">
              <a:solidFill>
                <a:srgbClr val="F9A169"/>
              </a:solidFill>
            </a:endParaRPr>
          </a:p>
        </p:txBody>
      </p:sp>
      <p:pic>
        <p:nvPicPr>
          <p:cNvPr id="4" name="Picture Placeholder 3">
            <a:extLst>
              <a:ext uri="{FF2B5EF4-FFF2-40B4-BE49-F238E27FC236}">
                <a16:creationId xmlns:a16="http://schemas.microsoft.com/office/drawing/2014/main" id="{487E06B0-2CB8-668E-2BC4-72F8E3CF0F3C}"/>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795" r="11795"/>
          <a:stretch>
            <a:fillRect/>
          </a:stretch>
        </p:blipFill>
        <p:spPr/>
      </p:pic>
    </p:spTree>
    <p:extLst>
      <p:ext uri="{BB962C8B-B14F-4D97-AF65-F5344CB8AC3E}">
        <p14:creationId xmlns:p14="http://schemas.microsoft.com/office/powerpoint/2010/main" val="1160190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284581" y="975330"/>
            <a:ext cx="6136389" cy="3251547"/>
          </a:xfrm>
        </p:spPr>
        <p:txBody>
          <a:bodyPr/>
          <a:lstStyle/>
          <a:p>
            <a:r>
              <a:rPr lang="es-ES" dirty="0"/>
              <a:t>La ciudadanía debe poder participar en el proceso democrático a todos los niveles y tener control sobre sus propios datos. Todo el mundo tiene derecho a que se oiga su voz y se escuchen sus opiniones y experiencias. La inclusión pasiva no es suficiente.</a:t>
            </a:r>
          </a:p>
          <a:p>
            <a:r>
              <a:rPr lang="es-ES" dirty="0">
                <a:solidFill>
                  <a:srgbClr val="8D5B98"/>
                </a:solidFill>
              </a:rPr>
              <a:t>Piensa en tus propias experiencias a continuación:</a:t>
            </a:r>
          </a:p>
          <a:p>
            <a:r>
              <a:rPr lang="es-ES" dirty="0"/>
              <a:t>¿Utilizas activamente la tecnología para expresar tus opiniones? </a:t>
            </a:r>
          </a:p>
          <a:p>
            <a:r>
              <a:rPr lang="es-ES" dirty="0"/>
              <a:t>¿Sabe quién tiene sus datos personales? </a:t>
            </a:r>
          </a:p>
          <a:p>
            <a:r>
              <a:rPr lang="es-ES" dirty="0"/>
              <a:t>¿Puedes influir en este proceso y expresar tus preocupaciones?</a:t>
            </a:r>
            <a:endParaRPr lang="en-US" dirty="0"/>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447066" y="309491"/>
            <a:ext cx="5648934" cy="636669"/>
          </a:xfrm>
        </p:spPr>
        <p:txBody>
          <a:bodyPr/>
          <a:lstStyle/>
          <a:p>
            <a:r>
              <a:rPr lang="hr-BA" b="1" dirty="0"/>
              <a:t>Participa</a:t>
            </a:r>
            <a:r>
              <a:rPr lang="es-ES" b="1" dirty="0"/>
              <a:t>c</a:t>
            </a:r>
            <a:r>
              <a:rPr lang="hr-BA" b="1" dirty="0"/>
              <a:t>i</a:t>
            </a:r>
            <a:r>
              <a:rPr lang="es-ES" b="1" dirty="0" err="1"/>
              <a:t>ó</a:t>
            </a:r>
            <a:r>
              <a:rPr lang="hr-BA" b="1" dirty="0"/>
              <a:t>n</a:t>
            </a:r>
            <a:endParaRPr lang="en-US" b="1" dirty="0">
              <a:solidFill>
                <a:srgbClr val="F9A169"/>
              </a:solidFill>
            </a:endParaRPr>
          </a:p>
        </p:txBody>
      </p:sp>
      <p:pic>
        <p:nvPicPr>
          <p:cNvPr id="12" name="Picture Placeholder 11">
            <a:extLst>
              <a:ext uri="{FF2B5EF4-FFF2-40B4-BE49-F238E27FC236}">
                <a16:creationId xmlns:a16="http://schemas.microsoft.com/office/drawing/2014/main" id="{C7809079-AA67-2DD7-909C-09D857E187D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94" b="20894"/>
          <a:stretch>
            <a:fillRect/>
          </a:stretch>
        </p:blipFill>
        <p:spPr/>
      </p:pic>
    </p:spTree>
    <p:extLst>
      <p:ext uri="{BB962C8B-B14F-4D97-AF65-F5344CB8AC3E}">
        <p14:creationId xmlns:p14="http://schemas.microsoft.com/office/powerpoint/2010/main" val="267568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A92A45-C82D-F7D2-0279-DB9114E3947A}"/>
              </a:ext>
            </a:extLst>
          </p:cNvPr>
          <p:cNvSpPr>
            <a:spLocks noGrp="1"/>
          </p:cNvSpPr>
          <p:nvPr>
            <p:ph type="body" sz="quarter" idx="16"/>
          </p:nvPr>
        </p:nvSpPr>
        <p:spPr>
          <a:xfrm>
            <a:off x="447065" y="1007075"/>
            <a:ext cx="10764632" cy="5336059"/>
          </a:xfrm>
        </p:spPr>
        <p:txBody>
          <a:bodyPr/>
          <a:lstStyle/>
          <a:p>
            <a:r>
              <a:rPr lang="en-GB" b="1" dirty="0">
                <a:solidFill>
                  <a:srgbClr val="8D5B98"/>
                </a:solidFill>
              </a:rPr>
              <a:t>3. </a:t>
            </a:r>
            <a:r>
              <a:rPr lang="es-ES" b="1" dirty="0">
                <a:solidFill>
                  <a:srgbClr val="8D5B98"/>
                </a:solidFill>
              </a:rPr>
              <a:t>La tecnología puede afectar al tiempo de las clases en los centros </a:t>
            </a:r>
          </a:p>
          <a:p>
            <a:r>
              <a:rPr lang="es-ES" dirty="0">
                <a:solidFill>
                  <a:schemeClr val="tx1"/>
                </a:solidFill>
              </a:rPr>
              <a:t>Las clases se ven interrumpidas por negociaciones periódicas que reducen el tiempo de las mismas. Esto refuerza la necesidad de equilibrar el uso de la tecnología y comprometerse a que no haya demasiadas opciones, para no abrumar al usuario. Si te sientes interrumpido por la tecnología, habla con tus educadores sobre ello.</a:t>
            </a:r>
          </a:p>
          <a:p>
            <a:r>
              <a:rPr lang="es-ES" b="1" dirty="0">
                <a:solidFill>
                  <a:srgbClr val="8D5B98"/>
                </a:solidFill>
              </a:rPr>
              <a:t>4. Contratiempos, fallos y mal funcionamiento</a:t>
            </a:r>
          </a:p>
          <a:p>
            <a:r>
              <a:rPr lang="es-ES" dirty="0">
                <a:solidFill>
                  <a:schemeClr val="tx1"/>
                </a:solidFill>
              </a:rPr>
              <a:t>La tecnología puede estropearse. A todos nos ha pasado. Tanto el software como el hardware pueden necesitar un arreglo en algún momento. Algunas averías se pueden arreglar fácilmente, para otras, podríamos necesitar ayuda profesional</a:t>
            </a:r>
            <a:r>
              <a:rPr lang="es-ES" b="1" dirty="0">
                <a:solidFill>
                  <a:srgbClr val="8D5B98"/>
                </a:solidFill>
              </a:rPr>
              <a:t>.</a:t>
            </a:r>
          </a:p>
          <a:p>
            <a:r>
              <a:rPr lang="es-ES" b="1" dirty="0">
                <a:solidFill>
                  <a:srgbClr val="8D5B98"/>
                </a:solidFill>
              </a:rPr>
              <a:t>5. No todo el mundo tiene tecnología en casa</a:t>
            </a:r>
          </a:p>
          <a:p>
            <a:r>
              <a:rPr lang="es-ES" dirty="0">
                <a:solidFill>
                  <a:schemeClr val="tx1"/>
                </a:solidFill>
              </a:rPr>
              <a:t>No todos los estudiantes o educadores utilizan un ordenador en casa y tienen suficiente acceso a datos o a Internet. Aunque a través de COVID-19, todos nos esforzamos por mejorar nuestra conectividad, siguen existiendo lagunas. Hay que animar a los estudiantes a que compartan con sus educadores los retos tecnológicos</a:t>
            </a:r>
            <a:r>
              <a:rPr lang="es-ES" b="1" dirty="0">
                <a:solidFill>
                  <a:srgbClr val="8D5B98"/>
                </a:solidFill>
              </a:rPr>
              <a:t> que tienen en casa.</a:t>
            </a:r>
            <a:endParaRPr lang="en-IE" dirty="0"/>
          </a:p>
        </p:txBody>
      </p:sp>
      <p:sp>
        <p:nvSpPr>
          <p:cNvPr id="3" name="Text Placeholder 2">
            <a:extLst>
              <a:ext uri="{FF2B5EF4-FFF2-40B4-BE49-F238E27FC236}">
                <a16:creationId xmlns:a16="http://schemas.microsoft.com/office/drawing/2014/main" id="{D4E5CE74-A22F-22AF-0894-B7DB04341DAD}"/>
              </a:ext>
            </a:extLst>
          </p:cNvPr>
          <p:cNvSpPr>
            <a:spLocks noGrp="1"/>
          </p:cNvSpPr>
          <p:nvPr>
            <p:ph type="body" sz="quarter" idx="18"/>
          </p:nvPr>
        </p:nvSpPr>
        <p:spPr/>
        <p:txBody>
          <a:bodyPr/>
          <a:lstStyle/>
          <a:p>
            <a:r>
              <a:rPr lang="en-IE" dirty="0" err="1"/>
              <a:t>Definir</a:t>
            </a:r>
            <a:r>
              <a:rPr lang="en-IE" dirty="0"/>
              <a:t> </a:t>
            </a:r>
            <a:r>
              <a:rPr lang="en-IE" dirty="0" err="1"/>
              <a:t>problemas</a:t>
            </a:r>
            <a:r>
              <a:rPr lang="en-IE" dirty="0"/>
              <a:t> </a:t>
            </a:r>
            <a:r>
              <a:rPr lang="en-IE" dirty="0" err="1"/>
              <a:t>técnicos</a:t>
            </a:r>
            <a:endParaRPr lang="en-IE" dirty="0"/>
          </a:p>
        </p:txBody>
      </p:sp>
    </p:spTree>
    <p:extLst>
      <p:ext uri="{BB962C8B-B14F-4D97-AF65-F5344CB8AC3E}">
        <p14:creationId xmlns:p14="http://schemas.microsoft.com/office/powerpoint/2010/main" val="4163508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E9FEDC-BF72-BF9C-15B0-BC24132A15BC}"/>
              </a:ext>
            </a:extLst>
          </p:cNvPr>
          <p:cNvSpPr>
            <a:spLocks noGrp="1"/>
          </p:cNvSpPr>
          <p:nvPr>
            <p:ph type="body" sz="quarter" idx="27"/>
          </p:nvPr>
        </p:nvSpPr>
        <p:spPr>
          <a:xfrm>
            <a:off x="284581" y="975330"/>
            <a:ext cx="6136389" cy="3251547"/>
          </a:xfrm>
        </p:spPr>
        <p:txBody>
          <a:bodyPr/>
          <a:lstStyle/>
          <a:p>
            <a:r>
              <a:rPr lang="es-ES" dirty="0"/>
              <a:t>Los dispositivos digitales deben apoyar la sostenibilidad y la transición ecológica. La gente debe conocer el impacto medioambiental y el consumo de energía de sus dispositivos, y tomar decisiones más neutras en cuanto a las emisiones de carbono.</a:t>
            </a:r>
          </a:p>
          <a:p>
            <a:r>
              <a:rPr lang="es-ES" dirty="0">
                <a:solidFill>
                  <a:srgbClr val="0675AD"/>
                </a:solidFill>
              </a:rPr>
              <a:t>Piensa en tus propias experiencias a continuación:</a:t>
            </a:r>
          </a:p>
          <a:p>
            <a:r>
              <a:rPr lang="es-ES" dirty="0"/>
              <a:t>¿Sabes cómo afectan tus dispositivos y tu comportamiento digital al medio ambiente? </a:t>
            </a:r>
          </a:p>
          <a:p>
            <a:r>
              <a:rPr lang="es-ES" dirty="0"/>
              <a:t>¿Tienes la capacidad y la voluntad de mejorar en este sentido?  </a:t>
            </a:r>
          </a:p>
          <a:p>
            <a:r>
              <a:rPr lang="es-ES" dirty="0"/>
              <a:t>¿Puedes inspirar a otros para que se preocupen más?</a:t>
            </a:r>
          </a:p>
          <a:p>
            <a:endParaRPr lang="en-US" dirty="0"/>
          </a:p>
        </p:txBody>
      </p:sp>
      <p:sp>
        <p:nvSpPr>
          <p:cNvPr id="6" name="Text Placeholder 5">
            <a:extLst>
              <a:ext uri="{FF2B5EF4-FFF2-40B4-BE49-F238E27FC236}">
                <a16:creationId xmlns:a16="http://schemas.microsoft.com/office/drawing/2014/main" id="{05D563F6-16AD-005D-D4EC-9C3CD45C3CAF}"/>
              </a:ext>
            </a:extLst>
          </p:cNvPr>
          <p:cNvSpPr>
            <a:spLocks noGrp="1"/>
          </p:cNvSpPr>
          <p:nvPr>
            <p:ph type="body" sz="quarter" idx="18"/>
          </p:nvPr>
        </p:nvSpPr>
        <p:spPr>
          <a:xfrm>
            <a:off x="447066" y="309491"/>
            <a:ext cx="5648934" cy="636669"/>
          </a:xfrm>
        </p:spPr>
        <p:txBody>
          <a:bodyPr/>
          <a:lstStyle/>
          <a:p>
            <a:r>
              <a:rPr lang="es-ES" b="1" dirty="0">
                <a:solidFill>
                  <a:srgbClr val="8D5B98"/>
                </a:solidFill>
              </a:rPr>
              <a:t>Sostenibilidad</a:t>
            </a:r>
            <a:endParaRPr lang="en-US" b="1" dirty="0">
              <a:solidFill>
                <a:srgbClr val="8D5B98"/>
              </a:solidFill>
            </a:endParaRPr>
          </a:p>
        </p:txBody>
      </p:sp>
      <p:pic>
        <p:nvPicPr>
          <p:cNvPr id="5" name="Picture Placeholder 4">
            <a:extLst>
              <a:ext uri="{FF2B5EF4-FFF2-40B4-BE49-F238E27FC236}">
                <a16:creationId xmlns:a16="http://schemas.microsoft.com/office/drawing/2014/main" id="{E2684536-62B9-58A5-2D87-3B02C3A6AA4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2201361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6A67CE-71DA-6ACA-8D34-27A9E79CC0A2}"/>
              </a:ext>
            </a:extLst>
          </p:cNvPr>
          <p:cNvSpPr>
            <a:spLocks noGrp="1"/>
          </p:cNvSpPr>
          <p:nvPr>
            <p:ph type="body" sz="quarter" idx="16"/>
          </p:nvPr>
        </p:nvSpPr>
        <p:spPr>
          <a:xfrm>
            <a:off x="142265" y="1022556"/>
            <a:ext cx="11102510" cy="4660015"/>
          </a:xfrm>
        </p:spPr>
        <p:txBody>
          <a:bodyPr/>
          <a:lstStyle/>
          <a:p>
            <a:r>
              <a:rPr lang="es-ES" dirty="0"/>
              <a:t>Como uno de los resultados del proyecto </a:t>
            </a:r>
            <a:r>
              <a:rPr lang="es-ES" dirty="0" err="1"/>
              <a:t>Teach</a:t>
            </a:r>
            <a:r>
              <a:rPr lang="es-ES" dirty="0"/>
              <a:t> Digital, hemos creado un Buscador de rutas digitales. Se trata de un conjunto de preguntas diseñadas para ayudar a determinar el grado de dominio de las tecnologías digitales y los aspectos en los que se puede mejorar. El Buscador de Rutas Digitales es una forma sencilla y clara de pensar en las competencias digitales. Al participar en la herramienta, obtendrá un informe personalizado sobre la competencia de sus habilidades digitales personales que le proporcionará una visión general de sus puntos fuertes y débiles.</a:t>
            </a:r>
          </a:p>
          <a:p>
            <a:r>
              <a:rPr lang="es-ES" dirty="0"/>
              <a:t>El contenido está adaptado específicamente a las mujeres inmigrantes y se ha desarrollado a través de asociaciones de colaboración con muchas organizaciones de educación de adultos y de mujeres inmigrantes. Además, ofrecerá recomendaciones de formación sobre los módulos de nuestros Recursos Educativos Abiertos en los que centrarse para reforzar mejor sus habilidades digitales</a:t>
            </a:r>
          </a:p>
          <a:p>
            <a:endParaRPr lang="es-ES" dirty="0"/>
          </a:p>
          <a:p>
            <a:r>
              <a:rPr lang="es-ES" dirty="0">
                <a:solidFill>
                  <a:srgbClr val="F9A169"/>
                </a:solidFill>
                <a:hlinkClick r:id="rId2">
                  <a:extLst>
                    <a:ext uri="{A12FA001-AC4F-418D-AE19-62706E023703}">
                      <ahyp:hlinkClr xmlns:ahyp="http://schemas.microsoft.com/office/drawing/2018/hyperlinkcolor" val="tx"/>
                    </a:ext>
                  </a:extLst>
                </a:hlinkClick>
              </a:rPr>
              <a:t>Haga clic aquí para acceder al sitio web de </a:t>
            </a:r>
            <a:r>
              <a:rPr lang="es-ES" dirty="0" err="1">
                <a:solidFill>
                  <a:srgbClr val="F9A169"/>
                </a:solidFill>
                <a:hlinkClick r:id="rId2">
                  <a:extLst>
                    <a:ext uri="{A12FA001-AC4F-418D-AE19-62706E023703}">
                      <ahyp:hlinkClr xmlns:ahyp="http://schemas.microsoft.com/office/drawing/2018/hyperlinkcolor" val="tx"/>
                    </a:ext>
                  </a:extLst>
                </a:hlinkClick>
              </a:rPr>
              <a:t>Teach</a:t>
            </a:r>
            <a:r>
              <a:rPr lang="es-ES" dirty="0">
                <a:solidFill>
                  <a:srgbClr val="F9A169"/>
                </a:solidFill>
                <a:hlinkClick r:id="rId2">
                  <a:extLst>
                    <a:ext uri="{A12FA001-AC4F-418D-AE19-62706E023703}">
                      <ahyp:hlinkClr xmlns:ahyp="http://schemas.microsoft.com/office/drawing/2018/hyperlinkcolor" val="tx"/>
                    </a:ext>
                  </a:extLst>
                </a:hlinkClick>
              </a:rPr>
              <a:t> Digital, donde encontrará un enlace al Buscador de rutas digitales.</a:t>
            </a:r>
            <a:endParaRPr lang="en-US" dirty="0">
              <a:solidFill>
                <a:srgbClr val="F9A169"/>
              </a:solidFill>
            </a:endParaRPr>
          </a:p>
        </p:txBody>
      </p:sp>
      <p:sp>
        <p:nvSpPr>
          <p:cNvPr id="6" name="Text Placeholder 5">
            <a:extLst>
              <a:ext uri="{FF2B5EF4-FFF2-40B4-BE49-F238E27FC236}">
                <a16:creationId xmlns:a16="http://schemas.microsoft.com/office/drawing/2014/main" id="{4E9F33EC-0656-8556-85D5-2F0E8E899092}"/>
              </a:ext>
            </a:extLst>
          </p:cNvPr>
          <p:cNvSpPr>
            <a:spLocks noGrp="1"/>
          </p:cNvSpPr>
          <p:nvPr>
            <p:ph type="body" sz="quarter" idx="18"/>
          </p:nvPr>
        </p:nvSpPr>
        <p:spPr/>
        <p:txBody>
          <a:bodyPr>
            <a:normAutofit/>
          </a:bodyPr>
          <a:lstStyle/>
          <a:p>
            <a:r>
              <a:rPr lang="es-ES" sz="3200" dirty="0"/>
              <a:t>Volver a ver el buscador de rutas digitales </a:t>
            </a:r>
            <a:r>
              <a:rPr lang="es-ES" sz="3200" dirty="0" err="1"/>
              <a:t>Teach</a:t>
            </a:r>
            <a:r>
              <a:rPr lang="es-ES" sz="3200" dirty="0"/>
              <a:t> Digital </a:t>
            </a:r>
            <a:endParaRPr lang="en-IE" sz="3200" dirty="0"/>
          </a:p>
        </p:txBody>
      </p:sp>
    </p:spTree>
    <p:extLst>
      <p:ext uri="{BB962C8B-B14F-4D97-AF65-F5344CB8AC3E}">
        <p14:creationId xmlns:p14="http://schemas.microsoft.com/office/powerpoint/2010/main" val="487416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630806-72C6-A815-E38E-71B1F937DE31}"/>
              </a:ext>
            </a:extLst>
          </p:cNvPr>
          <p:cNvSpPr>
            <a:spLocks noGrp="1"/>
          </p:cNvSpPr>
          <p:nvPr>
            <p:ph type="body" sz="quarter" idx="16"/>
          </p:nvPr>
        </p:nvSpPr>
        <p:spPr>
          <a:xfrm>
            <a:off x="1079355" y="1600626"/>
            <a:ext cx="11102510" cy="4660015"/>
          </a:xfrm>
        </p:spPr>
        <p:txBody>
          <a:bodyPr/>
          <a:lstStyle/>
          <a:p>
            <a:r>
              <a:rPr lang="es-ES" sz="2400" dirty="0" err="1"/>
              <a:t>Frauen</a:t>
            </a:r>
            <a:r>
              <a:rPr lang="es-ES" sz="2400" dirty="0"/>
              <a:t> </a:t>
            </a:r>
            <a:r>
              <a:rPr lang="es-ES" sz="2400" dirty="0" err="1"/>
              <a:t>Computer</a:t>
            </a:r>
            <a:r>
              <a:rPr lang="es-ES" sz="2400" dirty="0"/>
              <a:t> </a:t>
            </a:r>
            <a:r>
              <a:rPr lang="es-ES" sz="2400" dirty="0" err="1"/>
              <a:t>Zentrum</a:t>
            </a:r>
            <a:r>
              <a:rPr lang="es-ES" sz="2400" dirty="0"/>
              <a:t> </a:t>
            </a:r>
            <a:r>
              <a:rPr lang="es-ES" sz="2400" dirty="0" err="1"/>
              <a:t>Berlin</a:t>
            </a:r>
            <a:r>
              <a:rPr lang="es-ES" sz="2400" dirty="0"/>
              <a:t> </a:t>
            </a:r>
            <a:r>
              <a:rPr lang="es-ES" sz="2400" dirty="0" err="1"/>
              <a:t>e.V</a:t>
            </a:r>
            <a:r>
              <a:rPr lang="es-ES" sz="2400" dirty="0"/>
              <a:t>. (FCZB) es una institución de formación profesional en Berlín desde hace más de 30 años. Su objetivo es eliminar las desigualdades y la discriminación en la formación profesional y en el mercado laboral. Esto incluye también la combinación de estas dos áreas; porque la educación y las oportunidades en el mercado laboral están directamente relacionadas.</a:t>
            </a:r>
          </a:p>
          <a:p>
            <a:endParaRPr lang="es-ES" sz="2400" dirty="0"/>
          </a:p>
          <a:p>
            <a:r>
              <a:rPr lang="es-ES" sz="2400" dirty="0"/>
              <a:t>El programa Digital </a:t>
            </a:r>
            <a:r>
              <a:rPr lang="es-ES" sz="2400" dirty="0" err="1"/>
              <a:t>Empowerment</a:t>
            </a:r>
            <a:r>
              <a:rPr lang="es-ES" sz="2400" dirty="0"/>
              <a:t> empodera a las mujeres migrantes mediante el desarrollo de sus competencias digitales. Las participantes en el proyecto aprenden a utilizar Internet, los ordenadores y los teléfonos inteligentes y cómo estas tecnologías pueden utilizarse para obtener información de forma independiente. Como la FCZB tiene su sede en Alemania, el proyecto también ayuda a las personas a aprender alemán, lo que contribuye a mejorar su búsqueda de empleo y sus probabilidades de conseguirlo.</a:t>
            </a:r>
            <a:endParaRPr lang="en-US" dirty="0"/>
          </a:p>
        </p:txBody>
      </p:sp>
      <p:sp>
        <p:nvSpPr>
          <p:cNvPr id="3" name="Text Placeholder 2">
            <a:extLst>
              <a:ext uri="{FF2B5EF4-FFF2-40B4-BE49-F238E27FC236}">
                <a16:creationId xmlns:a16="http://schemas.microsoft.com/office/drawing/2014/main" id="{6EDBF3C7-1F7C-47DF-A556-E82528B0CD39}"/>
              </a:ext>
            </a:extLst>
          </p:cNvPr>
          <p:cNvSpPr>
            <a:spLocks noGrp="1"/>
          </p:cNvSpPr>
          <p:nvPr>
            <p:ph type="body" sz="quarter" idx="18"/>
          </p:nvPr>
        </p:nvSpPr>
        <p:spPr>
          <a:xfrm>
            <a:off x="1094031" y="321272"/>
            <a:ext cx="11097969" cy="1135850"/>
          </a:xfrm>
        </p:spPr>
        <p:txBody>
          <a:bodyPr>
            <a:normAutofit/>
          </a:bodyPr>
          <a:lstStyle/>
          <a:p>
            <a:r>
              <a:rPr lang="de-DE" dirty="0">
                <a:solidFill>
                  <a:srgbClr val="0675AD"/>
                </a:solidFill>
              </a:rPr>
              <a:t>Estudio de caso - Frauen Computer Zentrum Berlin e.V. </a:t>
            </a:r>
            <a:r>
              <a:rPr lang="en-IE" sz="2400" dirty="0" err="1">
                <a:solidFill>
                  <a:srgbClr val="8D5B98"/>
                </a:solidFill>
              </a:rPr>
              <a:t>Empoderamiento</a:t>
            </a:r>
            <a:r>
              <a:rPr lang="en-IE" sz="2400" dirty="0">
                <a:solidFill>
                  <a:srgbClr val="8D5B98"/>
                </a:solidFill>
              </a:rPr>
              <a:t> digital - </a:t>
            </a:r>
            <a:r>
              <a:rPr lang="en-IE" sz="2400" dirty="0" err="1">
                <a:solidFill>
                  <a:srgbClr val="8D5B98"/>
                </a:solidFill>
              </a:rPr>
              <a:t>habilidades</a:t>
            </a:r>
            <a:r>
              <a:rPr lang="en-IE" sz="2400" dirty="0">
                <a:solidFill>
                  <a:srgbClr val="8D5B98"/>
                </a:solidFill>
              </a:rPr>
              <a:t> </a:t>
            </a:r>
            <a:r>
              <a:rPr lang="en-IE" sz="2400" dirty="0" err="1">
                <a:solidFill>
                  <a:srgbClr val="8D5B98"/>
                </a:solidFill>
              </a:rPr>
              <a:t>mediáticas</a:t>
            </a:r>
            <a:r>
              <a:rPr lang="en-IE" sz="2400" dirty="0">
                <a:solidFill>
                  <a:srgbClr val="8D5B98"/>
                </a:solidFill>
              </a:rPr>
              <a:t> para </a:t>
            </a:r>
            <a:r>
              <a:rPr lang="en-IE" sz="2400" dirty="0" err="1">
                <a:solidFill>
                  <a:srgbClr val="8D5B98"/>
                </a:solidFill>
              </a:rPr>
              <a:t>mujeres</a:t>
            </a:r>
            <a:r>
              <a:rPr lang="en-IE" sz="2400" dirty="0">
                <a:solidFill>
                  <a:srgbClr val="8D5B98"/>
                </a:solidFill>
              </a:rPr>
              <a:t> </a:t>
            </a:r>
            <a:r>
              <a:rPr lang="en-IE" sz="2400" dirty="0" err="1">
                <a:solidFill>
                  <a:srgbClr val="8D5B98"/>
                </a:solidFill>
              </a:rPr>
              <a:t>refugiadas</a:t>
            </a:r>
            <a:endParaRPr lang="en-IE" sz="2400" dirty="0">
              <a:solidFill>
                <a:srgbClr val="8D5B98"/>
              </a:solidFill>
            </a:endParaRPr>
          </a:p>
        </p:txBody>
      </p:sp>
      <p:sp>
        <p:nvSpPr>
          <p:cNvPr id="4" name="Rectangle 3">
            <a:extLst>
              <a:ext uri="{FF2B5EF4-FFF2-40B4-BE49-F238E27FC236}">
                <a16:creationId xmlns:a16="http://schemas.microsoft.com/office/drawing/2014/main" id="{A3D396E4-AAD9-D52F-1BC8-089DDD2CCFD9}"/>
              </a:ext>
            </a:extLst>
          </p:cNvPr>
          <p:cNvSpPr/>
          <p:nvPr/>
        </p:nvSpPr>
        <p:spPr>
          <a:xfrm>
            <a:off x="0" y="0"/>
            <a:ext cx="1079355"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84EE6D32-8C74-AE7E-F9C8-4DAEBF2CFC1F}"/>
              </a:ext>
            </a:extLst>
          </p:cNvPr>
          <p:cNvSpPr txBox="1"/>
          <p:nvPr/>
        </p:nvSpPr>
        <p:spPr>
          <a:xfrm rot="16200000">
            <a:off x="-499209" y="660016"/>
            <a:ext cx="2092450" cy="1077218"/>
          </a:xfrm>
          <a:prstGeom prst="rect">
            <a:avLst/>
          </a:prstGeom>
          <a:noFill/>
        </p:spPr>
        <p:txBody>
          <a:bodyPr wrap="square" rtlCol="0">
            <a:spAutoFit/>
          </a:bodyPr>
          <a:lstStyle/>
          <a:p>
            <a:pPr algn="ctr"/>
            <a:r>
              <a:rPr lang="en-IE" sz="3200" b="1" dirty="0" err="1">
                <a:solidFill>
                  <a:srgbClr val="F9A169"/>
                </a:solidFill>
              </a:rPr>
              <a:t>Estudio</a:t>
            </a:r>
            <a:r>
              <a:rPr lang="en-IE" sz="3200" b="1" dirty="0">
                <a:solidFill>
                  <a:srgbClr val="F9A169"/>
                </a:solidFill>
              </a:rPr>
              <a:t> de </a:t>
            </a:r>
            <a:r>
              <a:rPr lang="en-IE" sz="3200" b="1" dirty="0" err="1">
                <a:solidFill>
                  <a:srgbClr val="F9A169"/>
                </a:solidFill>
              </a:rPr>
              <a:t>caso</a:t>
            </a:r>
            <a:endParaRPr lang="en-IE" sz="3200" b="1" dirty="0">
              <a:solidFill>
                <a:srgbClr val="F9A169"/>
              </a:solidFill>
            </a:endParaRPr>
          </a:p>
        </p:txBody>
      </p:sp>
    </p:spTree>
    <p:extLst>
      <p:ext uri="{BB962C8B-B14F-4D97-AF65-F5344CB8AC3E}">
        <p14:creationId xmlns:p14="http://schemas.microsoft.com/office/powerpoint/2010/main" val="2580690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630806-72C6-A815-E38E-71B1F937DE31}"/>
              </a:ext>
            </a:extLst>
          </p:cNvPr>
          <p:cNvSpPr>
            <a:spLocks noGrp="1"/>
          </p:cNvSpPr>
          <p:nvPr>
            <p:ph type="body" sz="quarter" idx="16"/>
          </p:nvPr>
        </p:nvSpPr>
        <p:spPr>
          <a:xfrm>
            <a:off x="1097896" y="1358662"/>
            <a:ext cx="11102510" cy="4660015"/>
          </a:xfrm>
        </p:spPr>
        <p:txBody>
          <a:bodyPr/>
          <a:lstStyle/>
          <a:p>
            <a:r>
              <a:rPr lang="es-ES" sz="2400" dirty="0"/>
              <a:t>Los alumnos que participan en el programa FCZB Digital </a:t>
            </a:r>
            <a:r>
              <a:rPr lang="es-ES" sz="2400" dirty="0" err="1"/>
              <a:t>Empowerment</a:t>
            </a:r>
            <a:r>
              <a:rPr lang="es-ES" sz="2400" dirty="0"/>
              <a:t> aprenden las siguientes habilidades</a:t>
            </a:r>
          </a:p>
          <a:p>
            <a:r>
              <a:rPr lang="es-ES" sz="2400" dirty="0"/>
              <a:t>Uso de Internet, del ordenador y del smartphone</a:t>
            </a:r>
          </a:p>
          <a:p>
            <a:r>
              <a:rPr lang="es-ES" sz="2400" dirty="0"/>
              <a:t>Correo electrónico, búsqueda en Internet, programas de Office, apps, etc.</a:t>
            </a:r>
          </a:p>
          <a:p>
            <a:r>
              <a:rPr lang="es-ES" sz="2400" dirty="0"/>
              <a:t>Ejercicios de alemán para la vida cotidiana y el mundo laboral, por ejemplo, en los cursos de idiomas en línea</a:t>
            </a:r>
          </a:p>
          <a:p>
            <a:r>
              <a:rPr lang="es-ES" sz="2400" dirty="0"/>
              <a:t>Ofertas de asesoramiento e información desde Berlín y en línea</a:t>
            </a:r>
          </a:p>
          <a:p>
            <a:r>
              <a:rPr lang="es-ES" sz="2400" dirty="0"/>
              <a:t>Excursiones</a:t>
            </a:r>
          </a:p>
          <a:p>
            <a:r>
              <a:rPr lang="es-ES" sz="2400" dirty="0"/>
              <a:t>Para obtener más información sobre </a:t>
            </a:r>
            <a:r>
              <a:rPr lang="es-ES" sz="2400" dirty="0" err="1"/>
              <a:t>Frauen</a:t>
            </a:r>
            <a:r>
              <a:rPr lang="es-ES" sz="2400" dirty="0"/>
              <a:t> </a:t>
            </a:r>
            <a:r>
              <a:rPr lang="es-ES" sz="2400" dirty="0" err="1"/>
              <a:t>Computer</a:t>
            </a:r>
            <a:r>
              <a:rPr lang="es-ES" sz="2400" dirty="0"/>
              <a:t> </a:t>
            </a:r>
            <a:r>
              <a:rPr lang="es-ES" sz="2400" dirty="0" err="1"/>
              <a:t>Zentrum</a:t>
            </a:r>
            <a:r>
              <a:rPr lang="es-ES" sz="2400" dirty="0"/>
              <a:t> </a:t>
            </a:r>
            <a:r>
              <a:rPr lang="es-ES" sz="2400" dirty="0" err="1"/>
              <a:t>Berlin</a:t>
            </a:r>
            <a:r>
              <a:rPr lang="es-ES" sz="2400" dirty="0"/>
              <a:t> </a:t>
            </a:r>
            <a:r>
              <a:rPr lang="es-ES" sz="2400" dirty="0" err="1"/>
              <a:t>e.V</a:t>
            </a:r>
            <a:r>
              <a:rPr lang="es-ES" sz="2400" dirty="0"/>
              <a:t>. o sobre las competencias en medios digitales para mujeres refugiadas, haga clic en el siguiente enlace:</a:t>
            </a:r>
          </a:p>
          <a:p>
            <a:r>
              <a:rPr lang="de-DE" dirty="0">
                <a:solidFill>
                  <a:srgbClr val="F9A169"/>
                </a:solidFill>
                <a:hlinkClick r:id="rId2">
                  <a:extLst>
                    <a:ext uri="{A12FA001-AC4F-418D-AE19-62706E023703}">
                      <ahyp:hlinkClr xmlns:ahyp="http://schemas.microsoft.com/office/drawing/2018/hyperlinkcolor" val="tx"/>
                    </a:ext>
                  </a:extLst>
                </a:hlinkClick>
              </a:rPr>
              <a:t>https://www.fczb.de/weiterbildung/digital-empowerment/</a:t>
            </a:r>
            <a:endParaRPr lang="de-DE" dirty="0">
              <a:solidFill>
                <a:srgbClr val="F9A169"/>
              </a:solidFill>
            </a:endParaRPr>
          </a:p>
          <a:p>
            <a:endParaRPr lang="de-DE" dirty="0"/>
          </a:p>
          <a:p>
            <a:endParaRPr lang="de-DE" dirty="0"/>
          </a:p>
          <a:p>
            <a:endParaRPr lang="en-US" dirty="0"/>
          </a:p>
        </p:txBody>
      </p:sp>
      <p:sp>
        <p:nvSpPr>
          <p:cNvPr id="4" name="Rectangle 3">
            <a:extLst>
              <a:ext uri="{FF2B5EF4-FFF2-40B4-BE49-F238E27FC236}">
                <a16:creationId xmlns:a16="http://schemas.microsoft.com/office/drawing/2014/main" id="{A3D396E4-AAD9-D52F-1BC8-089DDD2CCFD9}"/>
              </a:ext>
            </a:extLst>
          </p:cNvPr>
          <p:cNvSpPr/>
          <p:nvPr/>
        </p:nvSpPr>
        <p:spPr>
          <a:xfrm>
            <a:off x="0" y="0"/>
            <a:ext cx="1079355"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84EE6D32-8C74-AE7E-F9C8-4DAEBF2CFC1F}"/>
              </a:ext>
            </a:extLst>
          </p:cNvPr>
          <p:cNvSpPr txBox="1"/>
          <p:nvPr/>
        </p:nvSpPr>
        <p:spPr>
          <a:xfrm rot="16200000">
            <a:off x="-499209" y="660016"/>
            <a:ext cx="2092450" cy="1077218"/>
          </a:xfrm>
          <a:prstGeom prst="rect">
            <a:avLst/>
          </a:prstGeom>
          <a:noFill/>
        </p:spPr>
        <p:txBody>
          <a:bodyPr wrap="square" rtlCol="0">
            <a:spAutoFit/>
          </a:bodyPr>
          <a:lstStyle/>
          <a:p>
            <a:pPr algn="ctr"/>
            <a:r>
              <a:rPr lang="en-IE" sz="3200" b="1" dirty="0" err="1">
                <a:solidFill>
                  <a:srgbClr val="F9A169"/>
                </a:solidFill>
              </a:rPr>
              <a:t>Estudio</a:t>
            </a:r>
            <a:r>
              <a:rPr lang="en-IE" sz="3200" b="1" dirty="0">
                <a:solidFill>
                  <a:srgbClr val="F9A169"/>
                </a:solidFill>
              </a:rPr>
              <a:t> de Caso</a:t>
            </a:r>
          </a:p>
        </p:txBody>
      </p:sp>
      <p:sp>
        <p:nvSpPr>
          <p:cNvPr id="7" name="Marcador de texto 6">
            <a:extLst>
              <a:ext uri="{FF2B5EF4-FFF2-40B4-BE49-F238E27FC236}">
                <a16:creationId xmlns:a16="http://schemas.microsoft.com/office/drawing/2014/main" id="{7D9FBDF1-5FE2-5F83-F8A4-527575D3FEFA}"/>
              </a:ext>
            </a:extLst>
          </p:cNvPr>
          <p:cNvSpPr>
            <a:spLocks noGrp="1"/>
          </p:cNvSpPr>
          <p:nvPr>
            <p:ph type="body" sz="quarter" idx="18"/>
          </p:nvPr>
        </p:nvSpPr>
        <p:spPr/>
        <p:txBody>
          <a:bodyPr/>
          <a:lstStyle/>
          <a:p>
            <a:endParaRPr lang="es-ES"/>
          </a:p>
        </p:txBody>
      </p:sp>
      <p:sp>
        <p:nvSpPr>
          <p:cNvPr id="8" name="Text Placeholder 2">
            <a:extLst>
              <a:ext uri="{FF2B5EF4-FFF2-40B4-BE49-F238E27FC236}">
                <a16:creationId xmlns:a16="http://schemas.microsoft.com/office/drawing/2014/main" id="{F97D50AA-F9B6-84CA-3821-13E4C133ACCC}"/>
              </a:ext>
            </a:extLst>
          </p:cNvPr>
          <p:cNvSpPr txBox="1">
            <a:spLocks/>
          </p:cNvSpPr>
          <p:nvPr/>
        </p:nvSpPr>
        <p:spPr>
          <a:xfrm>
            <a:off x="1094031" y="321272"/>
            <a:ext cx="11097969" cy="1135850"/>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F9A16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a:solidFill>
                  <a:srgbClr val="0675AD"/>
                </a:solidFill>
              </a:rPr>
              <a:t>Estudio de caso - Frauen Computer Zentrum Berlin e.V. </a:t>
            </a:r>
            <a:r>
              <a:rPr lang="en-IE" sz="2400">
                <a:solidFill>
                  <a:srgbClr val="8D5B98"/>
                </a:solidFill>
              </a:rPr>
              <a:t>Empoderamiento digital - habilidades mediáticas para mujeres refugiadas</a:t>
            </a:r>
            <a:endParaRPr lang="en-IE" sz="2400" dirty="0">
              <a:solidFill>
                <a:srgbClr val="8D5B98"/>
              </a:solidFill>
            </a:endParaRPr>
          </a:p>
        </p:txBody>
      </p:sp>
    </p:spTree>
    <p:extLst>
      <p:ext uri="{BB962C8B-B14F-4D97-AF65-F5344CB8AC3E}">
        <p14:creationId xmlns:p14="http://schemas.microsoft.com/office/powerpoint/2010/main" val="1386465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A255C9-FEE2-0E4C-8109-43731FA45918}"/>
              </a:ext>
            </a:extLst>
          </p:cNvPr>
          <p:cNvSpPr>
            <a:spLocks noGrp="1"/>
          </p:cNvSpPr>
          <p:nvPr>
            <p:ph type="body" sz="quarter" idx="15"/>
          </p:nvPr>
        </p:nvSpPr>
        <p:spPr>
          <a:xfrm>
            <a:off x="5737860" y="1040131"/>
            <a:ext cx="6454139" cy="5022740"/>
          </a:xfrm>
        </p:spPr>
        <p:txBody>
          <a:bodyPr>
            <a:normAutofit/>
          </a:bodyPr>
          <a:lstStyle/>
          <a:p>
            <a:r>
              <a:rPr lang="es-ES" sz="2200" dirty="0"/>
              <a:t>Gracias por leer el Módulo 5, y esperamos que haya aprendido información valiosa y haya mejorado sus habilidades y conocimientos digitales.</a:t>
            </a:r>
          </a:p>
          <a:p>
            <a:r>
              <a:rPr lang="es-ES" sz="2200" dirty="0"/>
              <a:t>Este es el último módulo de los REA de </a:t>
            </a:r>
            <a:r>
              <a:rPr lang="es-ES" sz="2200" dirty="0" err="1"/>
              <a:t>Teach</a:t>
            </a:r>
            <a:r>
              <a:rPr lang="es-ES" sz="2200" dirty="0"/>
              <a:t> Digital, ¡felicidades por haber terminado el curso!</a:t>
            </a:r>
          </a:p>
          <a:p>
            <a:endParaRPr lang="es-ES" sz="2200" dirty="0"/>
          </a:p>
          <a:p>
            <a:r>
              <a:rPr lang="es-ES" sz="2200" dirty="0"/>
              <a:t>Asegúrese de mantenerse al día con el proyecto </a:t>
            </a:r>
            <a:r>
              <a:rPr lang="es-ES" sz="2200" dirty="0" err="1"/>
              <a:t>Teach</a:t>
            </a:r>
            <a:r>
              <a:rPr lang="es-ES" sz="2200"/>
              <a:t> Digital visitando nuestro sitio web:</a:t>
            </a:r>
            <a:endParaRPr lang="en-IE" sz="2200" dirty="0"/>
          </a:p>
          <a:p>
            <a:r>
              <a:rPr lang="en-US" sz="2200" dirty="0">
                <a:hlinkClick r:id="rId2">
                  <a:extLst>
                    <a:ext uri="{A12FA001-AC4F-418D-AE19-62706E023703}">
                      <ahyp:hlinkClr xmlns:ahyp="http://schemas.microsoft.com/office/drawing/2018/hyperlinkcolor" val="tx"/>
                    </a:ext>
                  </a:extLst>
                </a:hlinkClick>
              </a:rPr>
              <a:t>https://www.teachdigital.eu/</a:t>
            </a:r>
            <a:endParaRPr lang="en-IE" sz="2200" dirty="0"/>
          </a:p>
          <a:p>
            <a:endParaRPr lang="en-US" sz="2200" dirty="0"/>
          </a:p>
        </p:txBody>
      </p:sp>
      <p:sp>
        <p:nvSpPr>
          <p:cNvPr id="5" name="Text Placeholder 4">
            <a:extLst>
              <a:ext uri="{FF2B5EF4-FFF2-40B4-BE49-F238E27FC236}">
                <a16:creationId xmlns:a16="http://schemas.microsoft.com/office/drawing/2014/main" id="{DF9116DE-DFFF-7E45-95B7-F194DC3D9E56}"/>
              </a:ext>
            </a:extLst>
          </p:cNvPr>
          <p:cNvSpPr>
            <a:spLocks noGrp="1"/>
          </p:cNvSpPr>
          <p:nvPr>
            <p:ph type="body" sz="quarter" idx="18"/>
          </p:nvPr>
        </p:nvSpPr>
        <p:spPr>
          <a:xfrm>
            <a:off x="5934540" y="237382"/>
            <a:ext cx="5444659" cy="697353"/>
          </a:xfrm>
        </p:spPr>
        <p:txBody>
          <a:bodyPr/>
          <a:lstStyle/>
          <a:p>
            <a:r>
              <a:rPr lang="en-IE" sz="4800" dirty="0"/>
              <a:t>Final del </a:t>
            </a:r>
            <a:r>
              <a:rPr lang="en-IE" sz="4800" dirty="0" err="1"/>
              <a:t>Módulo</a:t>
            </a:r>
            <a:r>
              <a:rPr lang="en-IE" sz="4800" dirty="0"/>
              <a:t> 5</a:t>
            </a:r>
            <a:endParaRPr lang="en-RU" sz="4800" dirty="0"/>
          </a:p>
        </p:txBody>
      </p:sp>
      <p:pic>
        <p:nvPicPr>
          <p:cNvPr id="9" name="Picture 8">
            <a:extLst>
              <a:ext uri="{FF2B5EF4-FFF2-40B4-BE49-F238E27FC236}">
                <a16:creationId xmlns:a16="http://schemas.microsoft.com/office/drawing/2014/main" id="{1FDBFF01-D5B6-8434-0008-AD825E1597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165" y="3944058"/>
            <a:ext cx="3369019" cy="2490321"/>
          </a:xfrm>
          <a:prstGeom prst="rect">
            <a:avLst/>
          </a:prstGeom>
        </p:spPr>
      </p:pic>
    </p:spTree>
    <p:extLst>
      <p:ext uri="{BB962C8B-B14F-4D97-AF65-F5344CB8AC3E}">
        <p14:creationId xmlns:p14="http://schemas.microsoft.com/office/powerpoint/2010/main" val="31469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C2DDB-D87F-14F2-4353-AADB1473AE3D}"/>
              </a:ext>
            </a:extLst>
          </p:cNvPr>
          <p:cNvSpPr>
            <a:spLocks noGrp="1"/>
          </p:cNvSpPr>
          <p:nvPr>
            <p:ph type="body" sz="quarter" idx="16"/>
          </p:nvPr>
        </p:nvSpPr>
        <p:spPr>
          <a:xfrm>
            <a:off x="442524" y="1409992"/>
            <a:ext cx="11102510" cy="4038015"/>
          </a:xfrm>
        </p:spPr>
        <p:txBody>
          <a:bodyPr/>
          <a:lstStyle/>
          <a:p>
            <a:r>
              <a:rPr lang="en-GB" b="1" dirty="0">
                <a:solidFill>
                  <a:srgbClr val="0675AD"/>
                </a:solidFill>
              </a:rPr>
              <a:t>1. </a:t>
            </a:r>
            <a:r>
              <a:rPr lang="es-ES" b="1" dirty="0">
                <a:solidFill>
                  <a:srgbClr val="0675AD"/>
                </a:solidFill>
              </a:rPr>
              <a:t>La tecnología de la información (TI) es el uso de cualquier ordenador, </a:t>
            </a:r>
            <a:r>
              <a:rPr lang="es-ES" dirty="0">
                <a:solidFill>
                  <a:schemeClr val="tx1"/>
                </a:solidFill>
              </a:rPr>
              <a:t>almacenamiento, red y otros dispositivos físicos, infraestructura y procesos para crear, procesar, almacenar, asegurar e intercambiar todas las formas de datos electrónicos.</a:t>
            </a:r>
          </a:p>
          <a:p>
            <a:endParaRPr lang="es-ES" b="1" dirty="0">
              <a:solidFill>
                <a:srgbClr val="0675AD"/>
              </a:solidFill>
            </a:endParaRPr>
          </a:p>
          <a:p>
            <a:r>
              <a:rPr lang="es-ES" b="1" dirty="0">
                <a:solidFill>
                  <a:srgbClr val="0675AD"/>
                </a:solidFill>
              </a:rPr>
              <a:t>2. Las herramientas digitales son programas, </a:t>
            </a:r>
            <a:r>
              <a:rPr lang="es-ES" dirty="0">
                <a:solidFill>
                  <a:schemeClr val="tx1"/>
                </a:solidFill>
              </a:rPr>
              <a:t>sitios web o recursos en línea que pueden facilitar la realización de tareas.</a:t>
            </a:r>
          </a:p>
          <a:p>
            <a:endParaRPr lang="es-ES" b="1" dirty="0">
              <a:solidFill>
                <a:srgbClr val="0675AD"/>
              </a:solidFill>
            </a:endParaRPr>
          </a:p>
          <a:p>
            <a:r>
              <a:rPr lang="es-ES" b="1" dirty="0">
                <a:solidFill>
                  <a:srgbClr val="0675AD"/>
                </a:solidFill>
              </a:rPr>
              <a:t>3. El aprendizaje combinado, </a:t>
            </a:r>
            <a:r>
              <a:rPr lang="es-ES" dirty="0">
                <a:solidFill>
                  <a:schemeClr val="tx1"/>
                </a:solidFill>
              </a:rPr>
              <a:t>también conocido como aprendizaje híbrido, es un enfoque de la educación que combina los materiales educativos en línea y las oportunidades de interacción en línea con los métodos tradicionales del aula presencial. Requiere la presencia física del profesor y del alumno, con algunos elementos de control del alumno sobre el tiempo, el lugar, el camino o el ritmo</a:t>
            </a:r>
            <a:endParaRPr lang="en-IE" dirty="0">
              <a:solidFill>
                <a:schemeClr val="tx1"/>
              </a:solidFill>
            </a:endParaRPr>
          </a:p>
        </p:txBody>
      </p:sp>
      <p:sp>
        <p:nvSpPr>
          <p:cNvPr id="3" name="Text Placeholder 2">
            <a:extLst>
              <a:ext uri="{FF2B5EF4-FFF2-40B4-BE49-F238E27FC236}">
                <a16:creationId xmlns:a16="http://schemas.microsoft.com/office/drawing/2014/main" id="{1244910C-E994-1900-13FE-9451F0979EC9}"/>
              </a:ext>
            </a:extLst>
          </p:cNvPr>
          <p:cNvSpPr>
            <a:spLocks noGrp="1"/>
          </p:cNvSpPr>
          <p:nvPr>
            <p:ph type="body" sz="quarter" idx="18"/>
          </p:nvPr>
        </p:nvSpPr>
        <p:spPr/>
        <p:txBody>
          <a:bodyPr/>
          <a:lstStyle/>
          <a:p>
            <a:r>
              <a:rPr lang="en-IE" dirty="0" err="1"/>
              <a:t>Términos</a:t>
            </a:r>
            <a:r>
              <a:rPr lang="en-IE" dirty="0"/>
              <a:t> </a:t>
            </a:r>
            <a:r>
              <a:rPr lang="en-IE" dirty="0" err="1"/>
              <a:t>importantes</a:t>
            </a:r>
            <a:r>
              <a:rPr lang="en-IE" dirty="0"/>
              <a:t>!</a:t>
            </a:r>
          </a:p>
        </p:txBody>
      </p:sp>
    </p:spTree>
    <p:extLst>
      <p:ext uri="{BB962C8B-B14F-4D97-AF65-F5344CB8AC3E}">
        <p14:creationId xmlns:p14="http://schemas.microsoft.com/office/powerpoint/2010/main" val="1737631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8E635D-25AF-23AA-830A-C0AE5D18D745}"/>
              </a:ext>
            </a:extLst>
          </p:cNvPr>
          <p:cNvSpPr>
            <a:spLocks noGrp="1"/>
          </p:cNvSpPr>
          <p:nvPr>
            <p:ph type="body" sz="quarter" idx="27"/>
          </p:nvPr>
        </p:nvSpPr>
        <p:spPr>
          <a:xfrm>
            <a:off x="801295" y="1498757"/>
            <a:ext cx="4690200" cy="3251547"/>
          </a:xfrm>
        </p:spPr>
        <p:txBody>
          <a:bodyPr/>
          <a:lstStyle/>
          <a:p>
            <a:r>
              <a:rPr lang="en-GB" sz="3600" b="1" dirty="0">
                <a:solidFill>
                  <a:srgbClr val="0675AD"/>
                </a:solidFill>
              </a:rPr>
              <a:t>“</a:t>
            </a:r>
            <a:r>
              <a:rPr lang="es-ES" sz="3600" b="1" dirty="0">
                <a:solidFill>
                  <a:srgbClr val="0675AD"/>
                </a:solidFill>
              </a:rPr>
              <a:t>Cuando invertimos en mujeres y niñas, estamos invirtiendo en las personas que invierten en todos los demás </a:t>
            </a:r>
            <a:r>
              <a:rPr lang="en-GB" sz="3600" b="1" dirty="0">
                <a:solidFill>
                  <a:srgbClr val="0675AD"/>
                </a:solidFill>
              </a:rPr>
              <a:t>“</a:t>
            </a:r>
          </a:p>
          <a:p>
            <a:r>
              <a:rPr lang="en-IE" b="1" dirty="0">
                <a:solidFill>
                  <a:srgbClr val="8D5B98"/>
                </a:solidFill>
              </a:rPr>
              <a:t>Melinda Gates</a:t>
            </a:r>
            <a:endParaRPr lang="en-GB" b="1" dirty="0">
              <a:solidFill>
                <a:srgbClr val="8D5B98"/>
              </a:solidFill>
            </a:endParaRPr>
          </a:p>
        </p:txBody>
      </p:sp>
      <p:pic>
        <p:nvPicPr>
          <p:cNvPr id="10" name="Picture Placeholder 9" descr="A person smiling for the camera&#10;&#10;Description automatically generated with low confidence">
            <a:extLst>
              <a:ext uri="{FF2B5EF4-FFF2-40B4-BE49-F238E27FC236}">
                <a16:creationId xmlns:a16="http://schemas.microsoft.com/office/drawing/2014/main" id="{DB83BAB1-EA1A-4A00-3F76-30CBCE0EB347}"/>
              </a:ext>
            </a:extLst>
          </p:cNvPr>
          <p:cNvPicPr>
            <a:picLocks noGrp="1" noChangeAspect="1"/>
          </p:cNvPicPr>
          <p:nvPr>
            <p:ph type="pic" sz="quarter" idx="17"/>
          </p:nvPr>
        </p:nvPicPr>
        <p:blipFill>
          <a:blip r:embed="rId2"/>
          <a:srcRect l="11858" r="11858"/>
          <a:stretch>
            <a:fillRect/>
          </a:stretch>
        </p:blipFill>
        <p:spPr/>
      </p:pic>
    </p:spTree>
    <p:extLst>
      <p:ext uri="{BB962C8B-B14F-4D97-AF65-F5344CB8AC3E}">
        <p14:creationId xmlns:p14="http://schemas.microsoft.com/office/powerpoint/2010/main" val="280146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49C63C-3908-DF0A-96DC-B68F9A31760D}"/>
              </a:ext>
            </a:extLst>
          </p:cNvPr>
          <p:cNvSpPr>
            <a:spLocks noGrp="1"/>
          </p:cNvSpPr>
          <p:nvPr>
            <p:ph type="body" sz="quarter" idx="16"/>
          </p:nvPr>
        </p:nvSpPr>
        <p:spPr>
          <a:xfrm>
            <a:off x="442523" y="1271930"/>
            <a:ext cx="11563209" cy="4997065"/>
          </a:xfrm>
        </p:spPr>
        <p:txBody>
          <a:bodyPr/>
          <a:lstStyle/>
          <a:p>
            <a:r>
              <a:rPr lang="es-ES" dirty="0"/>
              <a:t>Los alumnos de hoy en día son muy diferentes de aquellos para los que el sistema educativo </a:t>
            </a:r>
          </a:p>
          <a:p>
            <a:r>
              <a:rPr lang="es-ES" dirty="0"/>
              <a:t>fue diseñado. La tecnología está en constante perfeccionamiento de diversas maneras para </a:t>
            </a:r>
          </a:p>
          <a:p>
            <a:r>
              <a:rPr lang="es-ES" dirty="0"/>
              <a:t>para adaptarse a las necesidades de los alumnos digitales modernos.</a:t>
            </a:r>
          </a:p>
          <a:p>
            <a:r>
              <a:rPr lang="es-ES" dirty="0"/>
              <a:t>¿Por qué necesitamos las competencias digitales y cómo pueden influir en el compromiso? </a:t>
            </a:r>
          </a:p>
          <a:p>
            <a:pPr marL="342900" indent="-342900">
              <a:buFont typeface="Wingdings" panose="05000000000000000000" pitchFamily="2" charset="2"/>
              <a:buChar char="ü"/>
            </a:pPr>
            <a:r>
              <a:rPr lang="es-ES" dirty="0"/>
              <a:t>Permite el aprendizaje mixto</a:t>
            </a:r>
          </a:p>
          <a:p>
            <a:pPr marL="342900" indent="-342900">
              <a:buFont typeface="Wingdings" panose="05000000000000000000" pitchFamily="2" charset="2"/>
              <a:buChar char="ü"/>
            </a:pPr>
            <a:r>
              <a:rPr lang="es-ES" dirty="0"/>
              <a:t>Ayuda a conectar a las personas con el mundo real</a:t>
            </a:r>
          </a:p>
          <a:p>
            <a:pPr marL="342900" indent="-342900">
              <a:buFont typeface="Wingdings" panose="05000000000000000000" pitchFamily="2" charset="2"/>
              <a:buChar char="ü"/>
            </a:pPr>
            <a:r>
              <a:rPr lang="es-ES" dirty="0"/>
              <a:t>Prepara a las personas para el mundo laboral</a:t>
            </a:r>
          </a:p>
          <a:p>
            <a:pPr marL="342900" indent="-342900">
              <a:buFont typeface="Wingdings" panose="05000000000000000000" pitchFamily="2" charset="2"/>
              <a:buChar char="ü"/>
            </a:pPr>
            <a:r>
              <a:rPr lang="es-ES" dirty="0"/>
              <a:t>Fomenta la colaboración</a:t>
            </a:r>
          </a:p>
          <a:p>
            <a:pPr marL="342900" indent="-342900">
              <a:buFont typeface="Wingdings" panose="05000000000000000000" pitchFamily="2" charset="2"/>
              <a:buChar char="ü"/>
            </a:pPr>
            <a:r>
              <a:rPr lang="es-ES" dirty="0"/>
              <a:t>Apoya a los diferentes tipos de estudiantes</a:t>
            </a:r>
          </a:p>
          <a:p>
            <a:pPr marL="342900" indent="-342900">
              <a:buFont typeface="Wingdings" panose="05000000000000000000" pitchFamily="2" charset="2"/>
              <a:buChar char="ü"/>
            </a:pPr>
            <a:r>
              <a:rPr lang="es-ES" dirty="0"/>
              <a:t>Accede a la información más fácilmente</a:t>
            </a:r>
          </a:p>
          <a:p>
            <a:pPr marL="342900" indent="-342900">
              <a:buFont typeface="Wingdings" panose="05000000000000000000" pitchFamily="2" charset="2"/>
              <a:buChar char="ü"/>
            </a:pPr>
            <a:r>
              <a:rPr lang="es-ES" dirty="0"/>
              <a:t>Nos enseña a ser responsables en línea</a:t>
            </a:r>
            <a:endParaRPr lang="en-IE" dirty="0"/>
          </a:p>
        </p:txBody>
      </p:sp>
      <p:sp>
        <p:nvSpPr>
          <p:cNvPr id="3" name="Text Placeholder 2">
            <a:extLst>
              <a:ext uri="{FF2B5EF4-FFF2-40B4-BE49-F238E27FC236}">
                <a16:creationId xmlns:a16="http://schemas.microsoft.com/office/drawing/2014/main" id="{33406644-FCF1-524F-4A1E-8575648D9EC8}"/>
              </a:ext>
            </a:extLst>
          </p:cNvPr>
          <p:cNvSpPr>
            <a:spLocks noGrp="1"/>
          </p:cNvSpPr>
          <p:nvPr>
            <p:ph type="body" sz="quarter" idx="18"/>
          </p:nvPr>
        </p:nvSpPr>
        <p:spPr/>
        <p:txBody>
          <a:bodyPr/>
          <a:lstStyle/>
          <a:p>
            <a:r>
              <a:rPr lang="es-ES" dirty="0"/>
              <a:t>Cuáles son las necesidades en materia de tecnología</a:t>
            </a:r>
            <a:r>
              <a:rPr lang="en-IE" dirty="0"/>
              <a:t>?</a:t>
            </a:r>
          </a:p>
        </p:txBody>
      </p:sp>
      <p:pic>
        <p:nvPicPr>
          <p:cNvPr id="5" name="Graphic 4" descr="Computer with solid fill">
            <a:extLst>
              <a:ext uri="{FF2B5EF4-FFF2-40B4-BE49-F238E27FC236}">
                <a16:creationId xmlns:a16="http://schemas.microsoft.com/office/drawing/2014/main" id="{F9ED8489-E5AF-9E16-8434-57B35D5957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1233" y="3303373"/>
            <a:ext cx="2537254" cy="2743200"/>
          </a:xfrm>
          <a:prstGeom prst="rect">
            <a:avLst/>
          </a:prstGeom>
        </p:spPr>
      </p:pic>
    </p:spTree>
    <p:extLst>
      <p:ext uri="{BB962C8B-B14F-4D97-AF65-F5344CB8AC3E}">
        <p14:creationId xmlns:p14="http://schemas.microsoft.com/office/powerpoint/2010/main" val="4263013034"/>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5D6652-50A6-4F01-B2F1-45B8F987AC0B}">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6630</Words>
  <Application>Microsoft Office PowerPoint</Application>
  <PresentationFormat>Widescreen</PresentationFormat>
  <Paragraphs>378</Paragraphs>
  <Slides>64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Avenir Book</vt:lpstr>
      <vt:lpstr>Calibri</vt:lpstr>
      <vt:lpstr>Calibri Light</vt:lpstr>
      <vt:lpstr>proxima-n-w01-reg</vt:lpstr>
      <vt:lpstr>Quattrocento Sans</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169</cp:revision>
  <dcterms:created xsi:type="dcterms:W3CDTF">2019-11-20T14:08:21Z</dcterms:created>
  <dcterms:modified xsi:type="dcterms:W3CDTF">2022-11-03T16:57:00Z</dcterms:modified>
</cp:coreProperties>
</file>