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75" r:id="rId2"/>
    <p:sldId id="321" r:id="rId3"/>
    <p:sldId id="682" r:id="rId4"/>
    <p:sldId id="751" r:id="rId5"/>
    <p:sldId id="324" r:id="rId6"/>
    <p:sldId id="777" r:id="rId7"/>
    <p:sldId id="776" r:id="rId8"/>
    <p:sldId id="343" r:id="rId9"/>
    <p:sldId id="325" r:id="rId10"/>
    <p:sldId id="752" r:id="rId11"/>
    <p:sldId id="326" r:id="rId12"/>
    <p:sldId id="346" r:id="rId13"/>
    <p:sldId id="345" r:id="rId14"/>
    <p:sldId id="347" r:id="rId15"/>
    <p:sldId id="778" r:id="rId16"/>
    <p:sldId id="753" r:id="rId17"/>
    <p:sldId id="779" r:id="rId18"/>
    <p:sldId id="761" r:id="rId19"/>
    <p:sldId id="683" r:id="rId20"/>
    <p:sldId id="780" r:id="rId21"/>
    <p:sldId id="709" r:id="rId22"/>
    <p:sldId id="708" r:id="rId23"/>
    <p:sldId id="710" r:id="rId24"/>
    <p:sldId id="754" r:id="rId25"/>
    <p:sldId id="711" r:id="rId26"/>
    <p:sldId id="755" r:id="rId27"/>
    <p:sldId id="756" r:id="rId28"/>
    <p:sldId id="758" r:id="rId29"/>
    <p:sldId id="789" r:id="rId30"/>
    <p:sldId id="790" r:id="rId31"/>
    <p:sldId id="791" r:id="rId32"/>
    <p:sldId id="793" r:id="rId33"/>
    <p:sldId id="792" r:id="rId34"/>
    <p:sldId id="794" r:id="rId35"/>
    <p:sldId id="684" r:id="rId36"/>
    <p:sldId id="717" r:id="rId37"/>
    <p:sldId id="781" r:id="rId38"/>
    <p:sldId id="782" r:id="rId39"/>
    <p:sldId id="783" r:id="rId40"/>
    <p:sldId id="784" r:id="rId41"/>
    <p:sldId id="785" r:id="rId42"/>
    <p:sldId id="786" r:id="rId43"/>
    <p:sldId id="787" r:id="rId44"/>
    <p:sldId id="731" r:id="rId45"/>
    <p:sldId id="704" r:id="rId46"/>
    <p:sldId id="730" r:id="rId47"/>
    <p:sldId id="788" r:id="rId48"/>
    <p:sldId id="732" r:id="rId49"/>
    <p:sldId id="795" r:id="rId50"/>
    <p:sldId id="796" r:id="rId51"/>
    <p:sldId id="798" r:id="rId52"/>
    <p:sldId id="735" r:id="rId53"/>
    <p:sldId id="799" r:id="rId54"/>
    <p:sldId id="800" r:id="rId55"/>
    <p:sldId id="801" r:id="rId56"/>
    <p:sldId id="32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5B98"/>
    <a:srgbClr val="F9A169"/>
    <a:srgbClr val="0675AD"/>
    <a:srgbClr val="F35383"/>
    <a:srgbClr val="404040"/>
    <a:srgbClr val="2BBCAD"/>
    <a:srgbClr val="E7F3F9"/>
    <a:srgbClr val="7AB5E1"/>
    <a:srgbClr val="F8B601"/>
    <a:srgbClr val="F6B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4"/>
    <p:restoredTop sz="93557" autoAdjust="0"/>
  </p:normalViewPr>
  <p:slideViewPr>
    <p:cSldViewPr snapToGrid="0" snapToObjects="1">
      <p:cViewPr varScale="1">
        <p:scale>
          <a:sx n="59" d="100"/>
          <a:sy n="59" d="100"/>
        </p:scale>
        <p:origin x="792" y="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34</a:t>
            </a:fld>
            <a:endParaRPr lang="en-US"/>
          </a:p>
        </p:txBody>
      </p:sp>
    </p:spTree>
    <p:extLst>
      <p:ext uri="{BB962C8B-B14F-4D97-AF65-F5344CB8AC3E}">
        <p14:creationId xmlns:p14="http://schemas.microsoft.com/office/powerpoint/2010/main" val="93361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48</a:t>
            </a:fld>
            <a:endParaRPr lang="en-US"/>
          </a:p>
        </p:txBody>
      </p:sp>
    </p:spTree>
    <p:extLst>
      <p:ext uri="{BB962C8B-B14F-4D97-AF65-F5344CB8AC3E}">
        <p14:creationId xmlns:p14="http://schemas.microsoft.com/office/powerpoint/2010/main" val="33386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51</a:t>
            </a:fld>
            <a:endParaRPr lang="en-US"/>
          </a:p>
        </p:txBody>
      </p:sp>
    </p:spTree>
    <p:extLst>
      <p:ext uri="{BB962C8B-B14F-4D97-AF65-F5344CB8AC3E}">
        <p14:creationId xmlns:p14="http://schemas.microsoft.com/office/powerpoint/2010/main" val="33827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52</a:t>
            </a:fld>
            <a:endParaRPr lang="en-US"/>
          </a:p>
        </p:txBody>
      </p:sp>
    </p:spTree>
    <p:extLst>
      <p:ext uri="{BB962C8B-B14F-4D97-AF65-F5344CB8AC3E}">
        <p14:creationId xmlns:p14="http://schemas.microsoft.com/office/powerpoint/2010/main" val="355947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3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Teach Digital</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010856"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Teach Digital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722A7-1C39-FC47-A432-2622D9F013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12" name="Rectangle 11">
            <a:extLst>
              <a:ext uri="{FF2B5EF4-FFF2-40B4-BE49-F238E27FC236}">
                <a16:creationId xmlns:a16="http://schemas.microsoft.com/office/drawing/2014/main" id="{B66362D1-9BC6-4A43-A55E-EF4CF15CD31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02A44D93-0D27-9042-8159-A057051648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DC487E3-6074-0D4C-A74B-C31FF52A9FB5}"/>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0F47B9-CF40-104D-B859-E5ADBFCC8392}"/>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9" name="Picture Placeholder 2">
            <a:extLst>
              <a:ext uri="{FF2B5EF4-FFF2-40B4-BE49-F238E27FC236}">
                <a16:creationId xmlns:a16="http://schemas.microsoft.com/office/drawing/2014/main" id="{8CBECFD7-6A1A-E94D-99C1-A40B89BF84E7}"/>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5B40126E-A39E-AA4E-8BA6-822A959A8E42}"/>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5703266C-6EF7-554B-B3AF-CB53EABB957F}"/>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C7C98D3C-5D14-0644-9D61-3D928919F272}"/>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9989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00E06-BB24-D446-BDB7-9877E43B8F90}"/>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7A171C3C-3123-D043-8935-8A5F41157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5B02EDA3-E147-CC4C-953A-1F76B5E34F9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E4421A-BF50-A045-B702-F5275BA889E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F71D76A7-02EA-3A4E-B3A2-4BC162A1D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7" name="Picture Placeholder 2">
            <a:extLst>
              <a:ext uri="{FF2B5EF4-FFF2-40B4-BE49-F238E27FC236}">
                <a16:creationId xmlns:a16="http://schemas.microsoft.com/office/drawing/2014/main" id="{D3837191-2305-4545-8A7D-51611BEDD958}"/>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064A771-7213-3C40-829C-171D54EA401D}"/>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97607DEF-B7D1-E444-91B0-E2C90C327490}"/>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B971CD8E-79E8-E74C-A829-1BAF50499B5A}"/>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40346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73220A-3550-FD4D-94C5-803CC658900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F6A7C662-CBC3-794F-95C8-EC9186ABD9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4BC335C-1692-C24F-A409-A469A1AA8B00}"/>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73BD9B-8871-D249-9E18-4E3B9CE2DF9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ACFB8328-D730-C342-920A-585A5D964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8" name="Text Placeholder 23">
            <a:extLst>
              <a:ext uri="{FF2B5EF4-FFF2-40B4-BE49-F238E27FC236}">
                <a16:creationId xmlns:a16="http://schemas.microsoft.com/office/drawing/2014/main" id="{74795602-565A-C34E-B570-10AFC727C56A}"/>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Picture Placeholder 2">
            <a:extLst>
              <a:ext uri="{FF2B5EF4-FFF2-40B4-BE49-F238E27FC236}">
                <a16:creationId xmlns:a16="http://schemas.microsoft.com/office/drawing/2014/main" id="{4DB1E918-52B8-C849-8B5C-8F9112A8E10D}"/>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5">
            <a:extLst>
              <a:ext uri="{FF2B5EF4-FFF2-40B4-BE49-F238E27FC236}">
                <a16:creationId xmlns:a16="http://schemas.microsoft.com/office/drawing/2014/main" id="{2DDEAD3F-B1A9-A840-9B5E-D12893E8498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F0837F0F-E238-624F-AC6A-3558BE4D0899}"/>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9189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3" name="Picture 2">
            <a:extLst>
              <a:ext uri="{FF2B5EF4-FFF2-40B4-BE49-F238E27FC236}">
                <a16:creationId xmlns:a16="http://schemas.microsoft.com/office/drawing/2014/main" id="{98656A3C-6134-654C-A191-012BD1E2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49109257-17FB-F14B-909D-1E00C235A684}"/>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BE0F57F-6783-BA48-82E0-591F6E3B09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4702883-DA73-7240-95D7-1FF75AC62E6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049B3-136D-764C-9BCD-4FF4201D720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2">
            <a:extLst>
              <a:ext uri="{FF2B5EF4-FFF2-40B4-BE49-F238E27FC236}">
                <a16:creationId xmlns:a16="http://schemas.microsoft.com/office/drawing/2014/main" id="{A6DB122B-F156-F14C-AA68-E8EC2B3474DE}"/>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D6630FFF-7AAE-FB44-8905-6A809A4030FA}"/>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189064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2E8290-5B0C-2E48-B190-526416823B97}"/>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4" name="Picture 13">
            <a:extLst>
              <a:ext uri="{FF2B5EF4-FFF2-40B4-BE49-F238E27FC236}">
                <a16:creationId xmlns:a16="http://schemas.microsoft.com/office/drawing/2014/main" id="{1EDD457B-C0D0-E24E-8AD2-ADEAC993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71C524F2-611C-E84A-A1CA-DE982187234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26AC7D4F-A7BC-9043-AA54-BC9367F0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822D7F6A-76D5-614E-B084-713B6FC8CF5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4A021-9130-BD4C-8343-74592FD738F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Picture Placeholder 2">
            <a:extLst>
              <a:ext uri="{FF2B5EF4-FFF2-40B4-BE49-F238E27FC236}">
                <a16:creationId xmlns:a16="http://schemas.microsoft.com/office/drawing/2014/main" id="{60F74401-A7B9-C742-98C2-76F8087999CA}"/>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3" name="Text Placeholder 23">
            <a:extLst>
              <a:ext uri="{FF2B5EF4-FFF2-40B4-BE49-F238E27FC236}">
                <a16:creationId xmlns:a16="http://schemas.microsoft.com/office/drawing/2014/main" id="{DF71B142-5F17-FC44-9F56-FD565305E633}"/>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882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4256EE-1B43-EC48-BD98-89B156361636}"/>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3" name="Picture 12">
            <a:extLst>
              <a:ext uri="{FF2B5EF4-FFF2-40B4-BE49-F238E27FC236}">
                <a16:creationId xmlns:a16="http://schemas.microsoft.com/office/drawing/2014/main" id="{8C22E070-D2CE-5041-87A2-8A203DA0E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FBB6D345-DBD3-B64F-B8AE-DFA5C47F99EB}"/>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4E86738-5BE0-8848-9F64-68AF73D23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8969E69-C484-9743-AD7B-308CBF152A5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6318F6-1B24-8E41-A52A-1D7C0AF7ACB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2" name="Picture Placeholder 2">
            <a:extLst>
              <a:ext uri="{FF2B5EF4-FFF2-40B4-BE49-F238E27FC236}">
                <a16:creationId xmlns:a16="http://schemas.microsoft.com/office/drawing/2014/main" id="{84C7C39E-1C29-3441-A0E8-241DF76273F2}"/>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F290070-81DB-BA43-9D70-1B91919F32BF}"/>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3225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17410-EDF9-3A4A-9D7F-B614F6D482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7" name="Rectangle 26">
            <a:extLst>
              <a:ext uri="{FF2B5EF4-FFF2-40B4-BE49-F238E27FC236}">
                <a16:creationId xmlns:a16="http://schemas.microsoft.com/office/drawing/2014/main" id="{6CD8EA75-CA34-6A4F-A3BC-AA7CBC6BD8D1}"/>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1" name="Rectangle 10">
            <a:extLst>
              <a:ext uri="{FF2B5EF4-FFF2-40B4-BE49-F238E27FC236}">
                <a16:creationId xmlns:a16="http://schemas.microsoft.com/office/drawing/2014/main" id="{90A4AF43-A94D-5D4B-AB74-5D2BB300297A}"/>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4D54F347-7888-9A4A-91F4-F411D12EA9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ABED707A-40A9-3148-86C3-0373DF40C34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38C4A9-07F5-CB43-A760-9064E4CAF56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3" name="Text Placeholder 23">
            <a:extLst>
              <a:ext uri="{FF2B5EF4-FFF2-40B4-BE49-F238E27FC236}">
                <a16:creationId xmlns:a16="http://schemas.microsoft.com/office/drawing/2014/main" id="{8D4F9F0C-89D5-7E4D-B38B-CAB98B64DEF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a:extLst>
              <a:ext uri="{FF2B5EF4-FFF2-40B4-BE49-F238E27FC236}">
                <a16:creationId xmlns:a16="http://schemas.microsoft.com/office/drawing/2014/main" id="{47A2C8AF-628A-2348-855D-3AE0B7205C24}"/>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5" name="Text Placeholder 23">
            <a:extLst>
              <a:ext uri="{FF2B5EF4-FFF2-40B4-BE49-F238E27FC236}">
                <a16:creationId xmlns:a16="http://schemas.microsoft.com/office/drawing/2014/main" id="{F3D2B0FC-1B22-6D44-A024-C09860EE666B}"/>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Text Placeholder 25">
            <a:extLst>
              <a:ext uri="{FF2B5EF4-FFF2-40B4-BE49-F238E27FC236}">
                <a16:creationId xmlns:a16="http://schemas.microsoft.com/office/drawing/2014/main" id="{54DD936C-F814-8144-8DF1-5B74DC96DF1B}"/>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7" name="Text Placeholder 23">
            <a:extLst>
              <a:ext uri="{FF2B5EF4-FFF2-40B4-BE49-F238E27FC236}">
                <a16:creationId xmlns:a16="http://schemas.microsoft.com/office/drawing/2014/main" id="{C4B9319D-6C8C-0147-8CAC-3A52DE310CDB}"/>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43454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DDC49D-173C-7C41-A7D8-49B6AD37AC5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38C3E6E9-9520-E449-97C3-018099DCA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242D04DB-0DD8-D04B-A7A1-E9CFEB96436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9E146-C551-CA4C-A359-EDCA8350075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5F99FA72-C0AE-EA43-AB1F-46B9878B3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1592C7B2-D692-5D4F-9B9B-D4646E51A1E2}"/>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6" name="Text Placeholder 23">
            <a:extLst>
              <a:ext uri="{FF2B5EF4-FFF2-40B4-BE49-F238E27FC236}">
                <a16:creationId xmlns:a16="http://schemas.microsoft.com/office/drawing/2014/main" id="{1C3DCBE2-C19F-CB42-BBC6-392F00243FD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6F31E50C-9BC5-EA47-8A02-12D8E750D7B6}"/>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3F627DAD-2378-8641-BA54-0A532B723F96}"/>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5">
            <a:extLst>
              <a:ext uri="{FF2B5EF4-FFF2-40B4-BE49-F238E27FC236}">
                <a16:creationId xmlns:a16="http://schemas.microsoft.com/office/drawing/2014/main" id="{A62659DF-D1B3-5544-88AA-7CE822EB4CAE}"/>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3">
            <a:extLst>
              <a:ext uri="{FF2B5EF4-FFF2-40B4-BE49-F238E27FC236}">
                <a16:creationId xmlns:a16="http://schemas.microsoft.com/office/drawing/2014/main" id="{C53D4E93-3AB3-F546-8C27-761B43EF27C5}"/>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5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271CE3-C108-B346-B89F-D5E376B1D43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14D88905-FF2C-7445-B877-891AD78E3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AEA3A5DB-900B-D244-9636-32F7F32DCC8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FBAFCD-346C-724F-8637-2AF1B652BBE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350DCD9C-4FF3-CB43-8A1E-DB09A0657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7C57141E-5C33-5041-BC74-0D7DAE08BDA8}"/>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4" name="Text Placeholder 25">
            <a:extLst>
              <a:ext uri="{FF2B5EF4-FFF2-40B4-BE49-F238E27FC236}">
                <a16:creationId xmlns:a16="http://schemas.microsoft.com/office/drawing/2014/main" id="{867F17CC-BEE1-D349-B9FA-10B4C8E7942D}"/>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3">
            <a:extLst>
              <a:ext uri="{FF2B5EF4-FFF2-40B4-BE49-F238E27FC236}">
                <a16:creationId xmlns:a16="http://schemas.microsoft.com/office/drawing/2014/main" id="{04F14022-B116-0941-883F-17EF84AB1A5E}"/>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B3293A82-8B38-F644-907E-F602CC0FD908}"/>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BDDF8DE1-F791-AE4B-B035-728B6E2FE48E}"/>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8FBE295B-C991-184C-8376-09983C4A173D}"/>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3004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50F17-CAB0-FA4C-BEA4-978DCFA9688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0" name="Picture 9">
            <a:extLst>
              <a:ext uri="{FF2B5EF4-FFF2-40B4-BE49-F238E27FC236}">
                <a16:creationId xmlns:a16="http://schemas.microsoft.com/office/drawing/2014/main" id="{BBBF37F2-6EFA-A34C-AC25-6EC9E07F4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0CD03717-FE35-7F4B-9C71-F9F6D389DE1E}"/>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7014B4-DCCE-E140-A4B6-7F58DFBAED7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8" name="Text Placeholder 23">
            <a:extLst>
              <a:ext uri="{FF2B5EF4-FFF2-40B4-BE49-F238E27FC236}">
                <a16:creationId xmlns:a16="http://schemas.microsoft.com/office/drawing/2014/main" id="{3CED6840-CC93-A54A-B914-0BD66E5D7418}"/>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F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Teach Digital</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807F8D-88D4-7E49-B490-4FB946EF64EC}"/>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17050-F2FA-CE45-B004-73CF13497B5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01C255B7-971E-9345-9E79-4645B8ED07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2033975D-9864-834C-BBA3-D649429F8864}"/>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4F560C-B007-9440-A3BF-2646C11CDFD4}"/>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52674A0C-D6B5-AB4C-8491-7188D48BF5C6}"/>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5CAAAF-9203-344C-A81B-62D974EF1D53}"/>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71D9DF-1F77-5241-8F15-ADFC835A8E73}"/>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DA631EB9-87FE-3C4D-88F8-2BD6FDD4F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13B96A47-9A9C-314B-9ECF-1CBB1B5F1E1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3781A-0B12-8A43-B311-F278A3A0734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BFC85CD8-3289-9A4A-A9E7-1366A69D2FF1}"/>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3530547" y="2061842"/>
            <a:ext cx="8139132"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384839"/>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3530547" y="2061842"/>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098619" y="1851684"/>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1396563" y="1983442"/>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1573306" y="221468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3543994" y="3460336"/>
            <a:ext cx="8139132"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3543994" y="3460336"/>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12066" y="3250178"/>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1410010" y="3381936"/>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1586753" y="3613174"/>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3557441" y="4872277"/>
            <a:ext cx="8139132"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3557441" y="4872277"/>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25513" y="4662119"/>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1423457" y="4793877"/>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1600200" y="502511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152916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bullet poi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DD84E-8EE2-C12E-60FC-21C6D935CFCF}"/>
              </a:ext>
            </a:extLst>
          </p:cNvPr>
          <p:cNvSpPr/>
          <p:nvPr userDrawn="1"/>
        </p:nvSpPr>
        <p:spPr>
          <a:xfrm>
            <a:off x="0" y="1"/>
            <a:ext cx="6028091" cy="6406916"/>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8265310" y="5129250"/>
            <a:ext cx="3404367" cy="950300"/>
          </a:xfrm>
          <a:prstGeom prst="rect">
            <a:avLst/>
          </a:prstGeom>
          <a:solidFill>
            <a:srgbClr val="7AB5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7882A9-44AD-E337-3645-CF022F98696C}"/>
              </a:ext>
            </a:extLst>
          </p:cNvPr>
          <p:cNvSpPr/>
          <p:nvPr userDrawn="1"/>
        </p:nvSpPr>
        <p:spPr>
          <a:xfrm>
            <a:off x="8265311" y="3759876"/>
            <a:ext cx="3404367"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B76C00-9DB4-3765-0B71-F97B2B604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79788" y="4868060"/>
            <a:ext cx="933450" cy="1004414"/>
          </a:xfrm>
          <a:prstGeom prst="rect">
            <a:avLst/>
          </a:prstGeom>
        </p:spPr>
      </p:pic>
      <p:sp>
        <p:nvSpPr>
          <p:cNvPr id="17" name="Rectangle 16"/>
          <p:cNvSpPr/>
          <p:nvPr userDrawn="1"/>
        </p:nvSpPr>
        <p:spPr>
          <a:xfrm>
            <a:off x="8278760" y="1161750"/>
            <a:ext cx="3390918"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3"/>
            <a:ext cx="5789781" cy="848718"/>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8278759" y="1235315"/>
            <a:ext cx="254357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5" y="854347"/>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6389247" y="1025863"/>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6552543" y="122684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8272036" y="2420228"/>
            <a:ext cx="3404366"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8272036" y="2429791"/>
            <a:ext cx="2557017"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4" y="2160929"/>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6389247" y="2394101"/>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6565990" y="262533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8265310" y="3818342"/>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240450" y="3495596"/>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6411114" y="5050463"/>
            <a:ext cx="1169894" cy="1169894"/>
          </a:xfrm>
          <a:prstGeom prst="ellipse">
            <a:avLst/>
          </a:prstGeom>
          <a:solidFill>
            <a:srgbClr val="7A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6552542" y="523874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3" name="Text Placeholder 25">
            <a:extLst>
              <a:ext uri="{FF2B5EF4-FFF2-40B4-BE49-F238E27FC236}">
                <a16:creationId xmlns:a16="http://schemas.microsoft.com/office/drawing/2014/main" id="{B605F751-26EC-7704-06DD-36995F69DC8F}"/>
              </a:ext>
            </a:extLst>
          </p:cNvPr>
          <p:cNvSpPr>
            <a:spLocks noGrp="1"/>
          </p:cNvSpPr>
          <p:nvPr>
            <p:ph type="body" sz="quarter" idx="21" hasCustomPrompt="1"/>
          </p:nvPr>
        </p:nvSpPr>
        <p:spPr>
          <a:xfrm>
            <a:off x="8280330" y="5221100"/>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5" name="Oval 24">
            <a:extLst>
              <a:ext uri="{FF2B5EF4-FFF2-40B4-BE49-F238E27FC236}">
                <a16:creationId xmlns:a16="http://schemas.microsoft.com/office/drawing/2014/main" id="{38EA0F53-E002-A440-FABC-A543D25ED5C2}"/>
              </a:ext>
            </a:extLst>
          </p:cNvPr>
          <p:cNvSpPr/>
          <p:nvPr userDrawn="1"/>
        </p:nvSpPr>
        <p:spPr>
          <a:xfrm>
            <a:off x="6411114" y="3650079"/>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Text Placeholder 25">
            <a:extLst>
              <a:ext uri="{FF2B5EF4-FFF2-40B4-BE49-F238E27FC236}">
                <a16:creationId xmlns:a16="http://schemas.microsoft.com/office/drawing/2014/main" id="{3C90A4D2-5610-D4BD-8C41-FEB7F8A0F1F7}"/>
              </a:ext>
            </a:extLst>
          </p:cNvPr>
          <p:cNvSpPr>
            <a:spLocks noGrp="1"/>
          </p:cNvSpPr>
          <p:nvPr>
            <p:ph type="body" sz="quarter" idx="22" hasCustomPrompt="1"/>
          </p:nvPr>
        </p:nvSpPr>
        <p:spPr>
          <a:xfrm>
            <a:off x="6608007" y="381314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398082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0" name="Rectangle 9">
            <a:extLst>
              <a:ext uri="{FF2B5EF4-FFF2-40B4-BE49-F238E27FC236}">
                <a16:creationId xmlns:a16="http://schemas.microsoft.com/office/drawing/2014/main" id="{F788E446-E118-774D-AB19-C44130379EC7}"/>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285A7D5-15B9-A345-A206-EA0575CEC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AF4A7412-FA68-E246-AFC6-9FDC6D3AC4B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09FB67-04A3-F947-9F1F-295D6EA6095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3" name="Picture 2">
            <a:extLst>
              <a:ext uri="{FF2B5EF4-FFF2-40B4-BE49-F238E27FC236}">
                <a16:creationId xmlns:a16="http://schemas.microsoft.com/office/drawing/2014/main" id="{3F18ABFE-2C34-3F42-B56E-DB633831C8E9}"/>
              </a:ext>
            </a:extLst>
          </p:cNvPr>
          <p:cNvPicPr>
            <a:picLocks noChangeAspect="1"/>
          </p:cNvPicPr>
          <p:nvPr userDrawn="1"/>
        </p:nvPicPr>
        <p:blipFill>
          <a:blip r:embed="rId4"/>
          <a:stretch>
            <a:fillRect/>
          </a:stretch>
        </p:blipFill>
        <p:spPr>
          <a:xfrm>
            <a:off x="9487647" y="2266200"/>
            <a:ext cx="2719554" cy="2325600"/>
          </a:xfrm>
          <a:prstGeom prst="rect">
            <a:avLst/>
          </a:prstGeom>
        </p:spPr>
      </p:pic>
      <p:sp>
        <p:nvSpPr>
          <p:cNvPr id="17" name="Text Placeholder 23">
            <a:extLst>
              <a:ext uri="{FF2B5EF4-FFF2-40B4-BE49-F238E27FC236}">
                <a16:creationId xmlns:a16="http://schemas.microsoft.com/office/drawing/2014/main" id="{E80FF3BA-1540-F841-8174-8B00F6499291}"/>
              </a:ext>
            </a:extLst>
          </p:cNvPr>
          <p:cNvSpPr>
            <a:spLocks noGrp="1"/>
          </p:cNvSpPr>
          <p:nvPr>
            <p:ph type="body" sz="quarter" idx="13" hasCustomPrompt="1"/>
          </p:nvPr>
        </p:nvSpPr>
        <p:spPr>
          <a:xfrm>
            <a:off x="447066" y="309492"/>
            <a:ext cx="11222614" cy="1057553"/>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6430300" y="740153"/>
            <a:ext cx="57617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072285" y="1223694"/>
            <a:ext cx="4119716"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84586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rot="5400000">
            <a:off x="6169800" y="2883714"/>
            <a:ext cx="7394997" cy="4176728"/>
          </a:xfrm>
          <a:prstGeom prst="rect">
            <a:avLst/>
          </a:prstGeom>
        </p:spPr>
      </p:pic>
      <p:sp>
        <p:nvSpPr>
          <p:cNvPr id="10" name="Rectangle 9">
            <a:extLst>
              <a:ext uri="{FF2B5EF4-FFF2-40B4-BE49-F238E27FC236}">
                <a16:creationId xmlns:a16="http://schemas.microsoft.com/office/drawing/2014/main" id="{04CAB93D-F2F9-6A4E-B93B-AA4D39B82EC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9779D811-CADC-284B-BA68-F58DA79E9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EE6ED192-1BF0-D241-85AE-1AD3E6549CA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7FE09-AF5D-A342-B421-92940B34371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A97484F3-F520-C047-831B-70CB74C12F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5761703"/>
            <a:ext cx="1528948" cy="1096296"/>
          </a:xfrm>
          <a:prstGeom prst="rect">
            <a:avLst/>
          </a:prstGeom>
        </p:spPr>
      </p:pic>
      <p:sp>
        <p:nvSpPr>
          <p:cNvPr id="16" name="Text Placeholder 23">
            <a:extLst>
              <a:ext uri="{FF2B5EF4-FFF2-40B4-BE49-F238E27FC236}">
                <a16:creationId xmlns:a16="http://schemas.microsoft.com/office/drawing/2014/main" id="{08AB1C73-2554-CE44-B3F5-0E39261EDA7B}"/>
              </a:ext>
            </a:extLst>
          </p:cNvPr>
          <p:cNvSpPr>
            <a:spLocks noGrp="1"/>
          </p:cNvSpPr>
          <p:nvPr>
            <p:ph type="body" sz="quarter" idx="19" hasCustomPrompt="1"/>
          </p:nvPr>
        </p:nvSpPr>
        <p:spPr>
          <a:xfrm>
            <a:off x="447066" y="309492"/>
            <a:ext cx="11222614" cy="965087"/>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3BDC11-316A-2942-A68D-84819EE5171B}"/>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6221353" y="1155882"/>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6221353" y="1701813"/>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6221353" y="2268752"/>
            <a:ext cx="2812464" cy="323455"/>
          </a:xfrm>
        </p:spPr>
        <p:txBody>
          <a:bodyPr anchor="t">
            <a:normAutofit/>
          </a:bodyPr>
          <a:lstStyle>
            <a:lvl1pPr marL="0" indent="0">
              <a:buNone/>
              <a:defRPr sz="1600">
                <a:solidFill>
                  <a:srgbClr val="0675AD"/>
                </a:solidFill>
              </a:defRPr>
            </a:lvl1pPr>
          </a:lstStyle>
          <a:p>
            <a:pPr lvl="0"/>
            <a:r>
              <a:rPr lang="en-US" dirty="0"/>
              <a:t>Text 1</a:t>
            </a:r>
          </a:p>
        </p:txBody>
      </p:sp>
      <p:pic>
        <p:nvPicPr>
          <p:cNvPr id="10" name="Picture 9">
            <a:extLst>
              <a:ext uri="{FF2B5EF4-FFF2-40B4-BE49-F238E27FC236}">
                <a16:creationId xmlns:a16="http://schemas.microsoft.com/office/drawing/2014/main" id="{F353FDFF-8009-F547-9313-A94F138AB5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12" name="Picture 11">
            <a:extLst>
              <a:ext uri="{FF2B5EF4-FFF2-40B4-BE49-F238E27FC236}">
                <a16:creationId xmlns:a16="http://schemas.microsoft.com/office/drawing/2014/main" id="{C5271788-4CA4-464C-9D7B-65B32F0F3EFF}"/>
              </a:ext>
            </a:extLst>
          </p:cNvPr>
          <p:cNvPicPr>
            <a:picLocks noChangeAspect="1"/>
          </p:cNvPicPr>
          <p:nvPr userDrawn="1"/>
        </p:nvPicPr>
        <p:blipFill>
          <a:blip r:embed="rId3"/>
          <a:stretch>
            <a:fillRect/>
          </a:stretch>
        </p:blipFill>
        <p:spPr>
          <a:xfrm>
            <a:off x="9063505" y="5761161"/>
            <a:ext cx="1840921" cy="411785"/>
          </a:xfrm>
          <a:prstGeom prst="rect">
            <a:avLst/>
          </a:prstGeom>
        </p:spPr>
      </p:pic>
      <p:sp>
        <p:nvSpPr>
          <p:cNvPr id="13" name="Text Placeholder 23">
            <a:extLst>
              <a:ext uri="{FF2B5EF4-FFF2-40B4-BE49-F238E27FC236}">
                <a16:creationId xmlns:a16="http://schemas.microsoft.com/office/drawing/2014/main" id="{02748C14-CCCA-334E-B307-BB13D4F83C0B}"/>
              </a:ext>
            </a:extLst>
          </p:cNvPr>
          <p:cNvSpPr>
            <a:spLocks noGrp="1"/>
          </p:cNvSpPr>
          <p:nvPr>
            <p:ph type="body" sz="quarter" idx="18"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Thank You</a:t>
            </a:r>
          </a:p>
        </p:txBody>
      </p:sp>
      <p:sp>
        <p:nvSpPr>
          <p:cNvPr id="14" name="Text Placeholder 23">
            <a:extLst>
              <a:ext uri="{FF2B5EF4-FFF2-40B4-BE49-F238E27FC236}">
                <a16:creationId xmlns:a16="http://schemas.microsoft.com/office/drawing/2014/main" id="{B26830F4-09E1-E34D-8894-84D33E94EECE}"/>
              </a:ext>
            </a:extLst>
          </p:cNvPr>
          <p:cNvSpPr>
            <a:spLocks noGrp="1"/>
          </p:cNvSpPr>
          <p:nvPr>
            <p:ph type="body" sz="quarter" idx="19" hasCustomPrompt="1"/>
          </p:nvPr>
        </p:nvSpPr>
        <p:spPr>
          <a:xfrm>
            <a:off x="428263" y="5726857"/>
            <a:ext cx="4642930" cy="697353"/>
          </a:xfrm>
        </p:spPr>
        <p:txBody>
          <a:bodyPr>
            <a:normAutofit/>
          </a:bodyPr>
          <a:lstStyle>
            <a:lvl1pPr marL="0" indent="0" algn="l">
              <a:buNone/>
              <a:defRPr sz="3600" i="1">
                <a:solidFill>
                  <a:srgbClr val="0675AD"/>
                </a:solidFill>
                <a:latin typeface="+mn-lt"/>
              </a:defRPr>
            </a:lvl1pPr>
          </a:lstStyle>
          <a:p>
            <a:pPr lvl="0"/>
            <a:r>
              <a:rPr lang="en-US" dirty="0"/>
              <a:t>Any Questions?</a:t>
            </a:r>
          </a:p>
        </p:txBody>
      </p:sp>
      <p:pic>
        <p:nvPicPr>
          <p:cNvPr id="2" name="Picture 1">
            <a:extLst>
              <a:ext uri="{FF2B5EF4-FFF2-40B4-BE49-F238E27FC236}">
                <a16:creationId xmlns:a16="http://schemas.microsoft.com/office/drawing/2014/main" id="{6389045F-A720-BA40-8837-7037E6E87E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3894" y="5695577"/>
            <a:ext cx="188637" cy="47736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ig Laptop">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3F552-799F-368A-EB57-59E4D62D25C1}"/>
              </a:ext>
            </a:extLst>
          </p:cNvPr>
          <p:cNvPicPr>
            <a:picLocks noChangeAspect="1"/>
          </p:cNvPicPr>
          <p:nvPr userDrawn="1"/>
        </p:nvPicPr>
        <p:blipFill>
          <a:blip r:embed="rId2"/>
          <a:stretch>
            <a:fillRect/>
          </a:stretch>
        </p:blipFill>
        <p:spPr>
          <a:xfrm rot="10800000">
            <a:off x="0" y="3981233"/>
            <a:ext cx="2719554" cy="2325600"/>
          </a:xfrm>
          <a:prstGeom prst="rect">
            <a:avLst/>
          </a:prstGeom>
        </p:spPr>
      </p:pic>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387" t="10823" r="49050" b="5574"/>
          <a:stretch/>
        </p:blipFill>
        <p:spPr>
          <a:xfrm>
            <a:off x="5427977" y="740153"/>
            <a:ext cx="6764023"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7372351" y="1223694"/>
            <a:ext cx="4819650"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90854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168596" y="307620"/>
            <a:ext cx="8939513" cy="5055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E401A6-8CBB-7347-AE68-CF40E8E271A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4" name="Picture 3">
            <a:extLst>
              <a:ext uri="{FF2B5EF4-FFF2-40B4-BE49-F238E27FC236}">
                <a16:creationId xmlns:a16="http://schemas.microsoft.com/office/drawing/2014/main" id="{442EA92D-015D-2942-B7A3-AB073D593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6" name="Straight Connector 5">
            <a:extLst>
              <a:ext uri="{FF2B5EF4-FFF2-40B4-BE49-F238E27FC236}">
                <a16:creationId xmlns:a16="http://schemas.microsoft.com/office/drawing/2014/main" id="{DD25099F-7AB0-4042-8921-59D5711CB42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E91B6-3403-7E40-919D-CCD57C73FD4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DE1DBA07-AE71-4D42-8641-CB6451CD8773}"/>
              </a:ext>
            </a:extLst>
          </p:cNvPr>
          <p:cNvSpPr>
            <a:spLocks noGrp="1"/>
          </p:cNvSpPr>
          <p:nvPr>
            <p:ph type="body" sz="quarter" idx="16" hasCustomPrompt="1"/>
          </p:nvPr>
        </p:nvSpPr>
        <p:spPr>
          <a:xfrm>
            <a:off x="447065" y="2067342"/>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D5F533DB-D984-6540-A285-55FAE447A3A6}"/>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8D5B98"/>
                </a:solidFill>
                <a:latin typeface="+mn-lt"/>
              </a:defRPr>
            </a:lvl1pPr>
          </a:lstStyle>
          <a:p>
            <a:pPr lvl="0"/>
            <a:r>
              <a:rPr lang="en-US" dirty="0"/>
              <a:t>TITLE</a:t>
            </a:r>
          </a:p>
        </p:txBody>
      </p:sp>
      <p:pic>
        <p:nvPicPr>
          <p:cNvPr id="12" name="Picture 11">
            <a:extLst>
              <a:ext uri="{FF2B5EF4-FFF2-40B4-BE49-F238E27FC236}">
                <a16:creationId xmlns:a16="http://schemas.microsoft.com/office/drawing/2014/main" id="{291D2253-3D13-6D2D-6606-22642C087B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59A3D-32AD-A943-B9C2-32D47AD2612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59A89641-21ED-9F47-A130-650ABF071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C75F316-164B-DB4E-B698-15F45B2962F6}"/>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767266-3D72-094F-8416-5A6EC4C08C5F}"/>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8E4DB493-497A-8248-9FDE-F55F2F4D0DC8}"/>
              </a:ext>
            </a:extLst>
          </p:cNvPr>
          <p:cNvSpPr>
            <a:spLocks noGrp="1"/>
          </p:cNvSpPr>
          <p:nvPr>
            <p:ph type="body" sz="quarter" idx="16" hasCustomPrompt="1"/>
          </p:nvPr>
        </p:nvSpPr>
        <p:spPr>
          <a:xfrm>
            <a:off x="447065" y="1587992"/>
            <a:ext cx="11102510" cy="4517366"/>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CC257068-6BBA-4E4C-B610-5F2FD98BBECF}"/>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0675AD"/>
                </a:solidFill>
                <a:latin typeface="+mn-lt"/>
              </a:defRPr>
            </a:lvl1pPr>
          </a:lstStyle>
          <a:p>
            <a:pPr lvl="0"/>
            <a:r>
              <a:rPr lang="en-US" dirty="0"/>
              <a:t>TITLE</a:t>
            </a:r>
          </a:p>
        </p:txBody>
      </p:sp>
      <p:pic>
        <p:nvPicPr>
          <p:cNvPr id="15" name="Picture 14">
            <a:extLst>
              <a:ext uri="{FF2B5EF4-FFF2-40B4-BE49-F238E27FC236}">
                <a16:creationId xmlns:a16="http://schemas.microsoft.com/office/drawing/2014/main" id="{FE75D628-1F12-824E-D844-A4EBC965A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3099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447065" y="1445342"/>
            <a:ext cx="11102510" cy="4660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E7757506-312E-3B4F-B8E9-79DB3312C5D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3F0C59B-B99B-2D4F-A1EE-6991B907E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41CA349-CF18-F347-84DC-CB04E29ECEE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0A5F3-7F8C-5743-88BD-EEA50ECCC7A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AA00CE89-737E-CC4D-91F2-EE84C18AD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
        <p:nvSpPr>
          <p:cNvPr id="9" name="Text Placeholder 23">
            <a:extLst>
              <a:ext uri="{FF2B5EF4-FFF2-40B4-BE49-F238E27FC236}">
                <a16:creationId xmlns:a16="http://schemas.microsoft.com/office/drawing/2014/main" id="{830227FD-D232-1F47-B9E7-1D674ACEDC52}"/>
              </a:ext>
            </a:extLst>
          </p:cNvPr>
          <p:cNvSpPr>
            <a:spLocks noGrp="1"/>
          </p:cNvSpPr>
          <p:nvPr>
            <p:ph type="body" sz="quarter" idx="18" hasCustomPrompt="1"/>
          </p:nvPr>
        </p:nvSpPr>
        <p:spPr>
          <a:xfrm>
            <a:off x="447065" y="309492"/>
            <a:ext cx="11097969" cy="71306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921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C07F5-DAE3-874F-A9F9-D6B1381CBCE5}"/>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Picture Placeholder 15">
            <a:extLst>
              <a:ext uri="{FF2B5EF4-FFF2-40B4-BE49-F238E27FC236}">
                <a16:creationId xmlns:a16="http://schemas.microsoft.com/office/drawing/2014/main" id="{F8B5B00A-F2BC-E64F-9A25-1B4B39FCB1E2}"/>
              </a:ext>
            </a:extLst>
          </p:cNvPr>
          <p:cNvSpPr>
            <a:spLocks noGrp="1"/>
          </p:cNvSpPr>
          <p:nvPr>
            <p:ph type="pic" sz="quarter" idx="17"/>
          </p:nvPr>
        </p:nvSpPr>
        <p:spPr>
          <a:xfrm>
            <a:off x="6420970" y="717755"/>
            <a:ext cx="5771030" cy="5196308"/>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4" name="Rectangle 13">
            <a:extLst>
              <a:ext uri="{FF2B5EF4-FFF2-40B4-BE49-F238E27FC236}">
                <a16:creationId xmlns:a16="http://schemas.microsoft.com/office/drawing/2014/main" id="{6A96AA36-A2F8-844C-B5E2-A9E204FC6662}"/>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7D70F97E-D317-914F-84EB-327CD19FA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4FE5F3EE-4A5B-2C4E-8EC5-938A0C9749FA}"/>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9E74C-AD6D-4044-89EF-14AAD09FD4F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Text Placeholder 25">
            <a:extLst>
              <a:ext uri="{FF2B5EF4-FFF2-40B4-BE49-F238E27FC236}">
                <a16:creationId xmlns:a16="http://schemas.microsoft.com/office/drawing/2014/main" id="{79B275A0-5264-7043-8FE1-391CF5C5EFF1}"/>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16DEE8FA-F484-3E4E-A518-F7D1542AF214}"/>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6FFB81-661F-934A-8674-C69A828E7C9E}"/>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4" name="Rectangle 13">
            <a:extLst>
              <a:ext uri="{FF2B5EF4-FFF2-40B4-BE49-F238E27FC236}">
                <a16:creationId xmlns:a16="http://schemas.microsoft.com/office/drawing/2014/main" id="{7AD2B8EC-C4D4-AC46-9E08-AC7F87E6E6B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67588149-6299-234C-ABB1-D11A4879F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0CF1D849-1BF8-2F45-80F0-390389FC6DC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5E4BEE-8D91-5A4C-8D40-41C78C8BB23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5D603DE8-405A-9D46-A2CD-2C7F351A06C1}"/>
              </a:ext>
            </a:extLst>
          </p:cNvPr>
          <p:cNvSpPr>
            <a:spLocks noGrp="1"/>
          </p:cNvSpPr>
          <p:nvPr>
            <p:ph type="pic" sz="quarter" idx="17"/>
          </p:nvPr>
        </p:nvSpPr>
        <p:spPr>
          <a:xfrm>
            <a:off x="6420970" y="875071"/>
            <a:ext cx="5771030" cy="5038992"/>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1" name="Text Placeholder 25">
            <a:extLst>
              <a:ext uri="{FF2B5EF4-FFF2-40B4-BE49-F238E27FC236}">
                <a16:creationId xmlns:a16="http://schemas.microsoft.com/office/drawing/2014/main" id="{9628AC4E-6B80-5C4D-99F7-8B05425911D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9865D4DE-78E1-5F46-A136-FE6DA40F564E}"/>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B5F084-F6BC-BC49-9A67-9ADE70E76C62}"/>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8D619265-86C4-2045-A30C-3F031E0D468D}"/>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C2A5D363-054E-DF45-BA48-F7D3B8DB0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68FD11B5-ADC9-0F4C-891F-A04761C476A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109F8-531E-8340-A751-4CE0EBD94BE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6BBE2729-66F1-1F4D-B7E2-FC063FEAD467}"/>
              </a:ext>
            </a:extLst>
          </p:cNvPr>
          <p:cNvSpPr>
            <a:spLocks noGrp="1"/>
          </p:cNvSpPr>
          <p:nvPr>
            <p:ph type="pic" sz="quarter" idx="17"/>
          </p:nvPr>
        </p:nvSpPr>
        <p:spPr>
          <a:xfrm>
            <a:off x="6420970" y="1258529"/>
            <a:ext cx="5771030" cy="4655534"/>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2" name="Text Placeholder 25">
            <a:extLst>
              <a:ext uri="{FF2B5EF4-FFF2-40B4-BE49-F238E27FC236}">
                <a16:creationId xmlns:a16="http://schemas.microsoft.com/office/drawing/2014/main" id="{14372943-F452-7B46-9C67-ED05F0AADCBB}"/>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0AA56B91-2DFB-2B44-B405-4FE5FB1DC7FA}"/>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010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6" r:id="rId3"/>
    <p:sldLayoutId id="2147483682" r:id="rId4"/>
    <p:sldLayoutId id="2147483685" r:id="rId5"/>
    <p:sldLayoutId id="2147483686" r:id="rId6"/>
    <p:sldLayoutId id="2147483673" r:id="rId7"/>
    <p:sldLayoutId id="2147483687" r:id="rId8"/>
    <p:sldLayoutId id="2147483688" r:id="rId9"/>
    <p:sldLayoutId id="2147483651" r:id="rId10"/>
    <p:sldLayoutId id="2147483683" r:id="rId11"/>
    <p:sldLayoutId id="2147483684" r:id="rId12"/>
    <p:sldLayoutId id="2147483674" r:id="rId13"/>
    <p:sldLayoutId id="2147483680" r:id="rId14"/>
    <p:sldLayoutId id="2147483681" r:id="rId15"/>
    <p:sldLayoutId id="2147483675" r:id="rId16"/>
    <p:sldLayoutId id="2147483678" r:id="rId17"/>
    <p:sldLayoutId id="2147483679" r:id="rId18"/>
    <p:sldLayoutId id="2147483653" r:id="rId19"/>
    <p:sldLayoutId id="2147483663" r:id="rId20"/>
    <p:sldLayoutId id="2147483664" r:id="rId21"/>
    <p:sldLayoutId id="2147483689" r:id="rId22"/>
    <p:sldLayoutId id="2147483690" r:id="rId23"/>
    <p:sldLayoutId id="2147483677" r:id="rId24"/>
    <p:sldLayoutId id="2147483670" r:id="rId25"/>
    <p:sldLayoutId id="2147483692" r:id="rId26"/>
    <p:sldLayoutId id="2147483676" r:id="rId27"/>
    <p:sldLayoutId id="2147483669" r:id="rId28"/>
    <p:sldLayoutId id="214748369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youtube.com/watch?v=hk-ZgRIYYXc" TargetMode="External"/><Relationship Id="rId7" Type="http://schemas.openxmlformats.org/officeDocument/2006/relationships/image" Target="../media/image26.svg"/><Relationship Id="rId2" Type="http://schemas.openxmlformats.org/officeDocument/2006/relationships/slideLayout" Target="../slideLayouts/slideLayout29.xml"/><Relationship Id="rId1" Type="http://schemas.openxmlformats.org/officeDocument/2006/relationships/video" Target="https://www.youtube.com/embed/hk-ZgRIYYXc?feature=oembed"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usercentrics.com/knowledge-hub/personally-identifiable-information-vs-personal-data/" TargetMode="Externa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policies.google.com/privacy?hl=en-U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www.youtube.com/watch?v=PMauhUveLZU" TargetMode="External"/><Relationship Id="rId7" Type="http://schemas.openxmlformats.org/officeDocument/2006/relationships/image" Target="../media/image26.svg"/><Relationship Id="rId2" Type="http://schemas.openxmlformats.org/officeDocument/2006/relationships/slideLayout" Target="../slideLayouts/slideLayout29.xml"/><Relationship Id="rId1" Type="http://schemas.openxmlformats.org/officeDocument/2006/relationships/video" Target="https://www.youtube.com/embed/PMauhUveLZU?feature=oembed"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pribot.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classroom.thenational.academy/lessons/how-the-online-world-is-different-to-real-life-c8vk4d"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www.youtube.com/watch?v=Z0ztO86ImQg" TargetMode="External"/><Relationship Id="rId7" Type="http://schemas.openxmlformats.org/officeDocument/2006/relationships/image" Target="../media/image26.svg"/><Relationship Id="rId2" Type="http://schemas.openxmlformats.org/officeDocument/2006/relationships/slideLayout" Target="../slideLayouts/slideLayout29.xml"/><Relationship Id="rId1" Type="http://schemas.openxmlformats.org/officeDocument/2006/relationships/video" Target="https://www.youtube.com/embed/Z0ztO86ImQg?feature=oembed"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mindtools.com/pages/article/newTCS_08.ht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codecademy.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ictworks.org/digital-technologies-climate-change-problem/#.YgT4XN_MKUk" TargetMode="External"/><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ecosia.org/?c=en" TargetMode="External"/><Relationship Id="rId2" Type="http://schemas.openxmlformats.org/officeDocument/2006/relationships/slideLayout" Target="../slideLayouts/slideLayout26.xml"/><Relationship Id="rId1" Type="http://schemas.openxmlformats.org/officeDocument/2006/relationships/video" Target="https://www.youtube.com/embed/yRDA1ynrHTU?feature=oembed" TargetMode="External"/><Relationship Id="rId5" Type="http://schemas.openxmlformats.org/officeDocument/2006/relationships/image" Target="../media/image58.jpeg"/><Relationship Id="rId4" Type="http://schemas.openxmlformats.org/officeDocument/2006/relationships/hyperlink" Target="https://www.youtube.com/watch?v=yRDA1ynrHTU"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110210" y="4649548"/>
            <a:ext cx="4642930" cy="697353"/>
          </a:xfrm>
        </p:spPr>
        <p:txBody>
          <a:bodyPr/>
          <a:lstStyle/>
          <a:p>
            <a:r>
              <a:rPr lang="en-US" dirty="0" err="1"/>
              <a:t>Módulo</a:t>
            </a:r>
            <a:r>
              <a:rPr lang="en-US" dirty="0"/>
              <a:t> 4</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110210" y="5408454"/>
            <a:ext cx="4948807" cy="1240473"/>
          </a:xfrm>
        </p:spPr>
        <p:txBody>
          <a:bodyPr>
            <a:normAutofit/>
          </a:bodyPr>
          <a:lstStyle/>
          <a:p>
            <a:r>
              <a:rPr lang="en-US" sz="3600" b="1" dirty="0"/>
              <a:t>Digital Safety</a:t>
            </a:r>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Consulte este práctico vídeo en el que se destacan algunos de los cambios que ha introducido el RGPD, así como cierta información sobre la privacidad de los datos.</a:t>
            </a: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https://www.youtube.com/watch?v=hk-ZgRIYYXc</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es-ES" dirty="0"/>
              <a:t>Vídeo: La privacidad de los datos y el GDPR</a:t>
            </a:r>
            <a:endParaRPr lang="en-IE"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3286083" y="4238054"/>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109554" y="4276695"/>
            <a:ext cx="2699246" cy="523220"/>
          </a:xfrm>
          <a:prstGeom prst="rect">
            <a:avLst/>
          </a:prstGeom>
          <a:noFill/>
        </p:spPr>
        <p:txBody>
          <a:bodyPr wrap="square" rtlCol="0">
            <a:spAutoFit/>
          </a:bodyPr>
          <a:lstStyle/>
          <a:p>
            <a:r>
              <a:rPr lang="es-ES" sz="2800" b="1" dirty="0">
                <a:solidFill>
                  <a:srgbClr val="E78631"/>
                </a:solidFill>
              </a:rPr>
              <a:t>Haz clic para ver</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10" name="Picture 3" descr="Logo, company name&#10;&#10;Description automatically generated">
            <a:extLst>
              <a:ext uri="{FF2B5EF4-FFF2-40B4-BE49-F238E27FC236}">
                <a16:creationId xmlns:a16="http://schemas.microsoft.com/office/drawing/2014/main" id="{549280EF-7ED9-49F1-D4B8-0A3BAE11927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23022" y="-36795"/>
            <a:ext cx="2318308" cy="1064668"/>
          </a:xfrm>
          <a:prstGeom prst="rect">
            <a:avLst/>
          </a:prstGeom>
        </p:spPr>
      </p:pic>
      <p:pic>
        <p:nvPicPr>
          <p:cNvPr id="4" name="Online Media 3" title="Data privacy and GDPR">
            <a:hlinkClick r:id="" action="ppaction://media"/>
            <a:extLst>
              <a:ext uri="{FF2B5EF4-FFF2-40B4-BE49-F238E27FC236}">
                <a16:creationId xmlns:a16="http://schemas.microsoft.com/office/drawing/2014/main" id="{B32DD2E8-BF00-8434-2396-CD3C42404087}"/>
              </a:ext>
            </a:extLst>
          </p:cNvPr>
          <p:cNvPicPr>
            <a:picLocks noRot="1" noChangeAspect="1"/>
          </p:cNvPicPr>
          <p:nvPr>
            <a:videoFile r:link="rId1"/>
          </p:nvPr>
        </p:nvPicPr>
        <p:blipFill>
          <a:blip r:embed="rId9"/>
          <a:stretch>
            <a:fillRect/>
          </a:stretch>
        </p:blipFill>
        <p:spPr>
          <a:xfrm>
            <a:off x="7372351" y="1223694"/>
            <a:ext cx="4819650" cy="4033653"/>
          </a:xfrm>
          <a:prstGeom prst="rect">
            <a:avLst/>
          </a:prstGeom>
        </p:spPr>
      </p:pic>
    </p:spTree>
    <p:extLst>
      <p:ext uri="{BB962C8B-B14F-4D97-AF65-F5344CB8AC3E}">
        <p14:creationId xmlns:p14="http://schemas.microsoft.com/office/powerpoint/2010/main" val="72785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74092E-DDBA-3142-BFA3-6FF47CD5E411}"/>
              </a:ext>
            </a:extLst>
          </p:cNvPr>
          <p:cNvSpPr>
            <a:spLocks noGrp="1"/>
          </p:cNvSpPr>
          <p:nvPr>
            <p:ph type="body" sz="quarter" idx="16"/>
          </p:nvPr>
        </p:nvSpPr>
        <p:spPr/>
        <p:txBody>
          <a:bodyPr>
            <a:normAutofit/>
          </a:bodyPr>
          <a:lstStyle/>
          <a:p>
            <a:r>
              <a:rPr lang="es-ES" b="1" dirty="0"/>
              <a:t>La información de identificación personal (IIP) se compone de información que, por sí sola o combinada con una cantidad limitada de otros datos, puede utilizarse para identificar a una persona. Algunos tipos de información se consideran más sensibles que otros.</a:t>
            </a:r>
          </a:p>
          <a:p>
            <a:r>
              <a:rPr lang="es-ES" b="1" dirty="0"/>
              <a:t>Hay dos tipos principales de IIP:</a:t>
            </a:r>
            <a:endParaRPr lang="en-US" dirty="0">
              <a:ea typeface="+mn-lt"/>
              <a:cs typeface="+mn-lt"/>
            </a:endParaRPr>
          </a:p>
          <a:p>
            <a:endParaRPr lang="en-US" dirty="0"/>
          </a:p>
          <a:p>
            <a:endParaRPr lang="en-RU" dirty="0"/>
          </a:p>
          <a:p>
            <a:endParaRPr lang="en-RU" dirty="0"/>
          </a:p>
        </p:txBody>
      </p:sp>
      <p:sp>
        <p:nvSpPr>
          <p:cNvPr id="3" name="Text Placeholder 2">
            <a:extLst>
              <a:ext uri="{FF2B5EF4-FFF2-40B4-BE49-F238E27FC236}">
                <a16:creationId xmlns:a16="http://schemas.microsoft.com/office/drawing/2014/main" id="{32EB6ED7-3A05-2C48-9A52-EA72CCCC7356}"/>
              </a:ext>
            </a:extLst>
          </p:cNvPr>
          <p:cNvSpPr>
            <a:spLocks noGrp="1"/>
          </p:cNvSpPr>
          <p:nvPr>
            <p:ph type="body" sz="quarter" idx="18"/>
          </p:nvPr>
        </p:nvSpPr>
        <p:spPr>
          <a:xfrm>
            <a:off x="447065" y="309492"/>
            <a:ext cx="11097969" cy="604908"/>
          </a:xfrm>
        </p:spPr>
        <p:txBody>
          <a:bodyPr>
            <a:normAutofit/>
          </a:bodyPr>
          <a:lstStyle/>
          <a:p>
            <a:r>
              <a:rPr lang="es-ES" dirty="0"/>
              <a:t>Utilizar y compartir información personal identificable</a:t>
            </a:r>
            <a:endParaRPr lang="en-US" dirty="0"/>
          </a:p>
          <a:p>
            <a:endParaRPr lang="en-RU" dirty="0"/>
          </a:p>
        </p:txBody>
      </p:sp>
      <p:sp>
        <p:nvSpPr>
          <p:cNvPr id="2" name="TextBox 1">
            <a:extLst>
              <a:ext uri="{FF2B5EF4-FFF2-40B4-BE49-F238E27FC236}">
                <a16:creationId xmlns:a16="http://schemas.microsoft.com/office/drawing/2014/main" id="{3322C39C-2BBA-9258-0355-69001976BE6F}"/>
              </a:ext>
            </a:extLst>
          </p:cNvPr>
          <p:cNvSpPr txBox="1"/>
          <p:nvPr/>
        </p:nvSpPr>
        <p:spPr>
          <a:xfrm>
            <a:off x="214101" y="6064882"/>
            <a:ext cx="7264866" cy="461665"/>
          </a:xfrm>
          <a:prstGeom prst="rect">
            <a:avLst/>
          </a:prstGeom>
          <a:noFill/>
        </p:spPr>
        <p:txBody>
          <a:bodyPr wrap="square" rtlCol="0">
            <a:spAutoFit/>
          </a:bodyPr>
          <a:lstStyle/>
          <a:p>
            <a:r>
              <a:rPr lang="en-IE" sz="1200" b="1" dirty="0"/>
              <a:t>SOURCE  </a:t>
            </a:r>
            <a:r>
              <a:rPr lang="en-IE" sz="1200" dirty="0"/>
              <a:t> </a:t>
            </a:r>
            <a:r>
              <a:rPr lang="en-IE" sz="1200" dirty="0">
                <a:hlinkClick r:id="rId2"/>
              </a:rPr>
              <a:t>https://usercentrics.com/knowledge-hub/personally-identifiable-information-vs-personal-data/</a:t>
            </a:r>
            <a:endParaRPr lang="en-IE" sz="1200" dirty="0"/>
          </a:p>
          <a:p>
            <a:endParaRPr lang="en-IE" sz="1200" dirty="0"/>
          </a:p>
        </p:txBody>
      </p:sp>
      <p:pic>
        <p:nvPicPr>
          <p:cNvPr id="5" name="Graphic 4" descr="Shield Tick outline">
            <a:extLst>
              <a:ext uri="{FF2B5EF4-FFF2-40B4-BE49-F238E27FC236}">
                <a16:creationId xmlns:a16="http://schemas.microsoft.com/office/drawing/2014/main" id="{71C327F4-436E-13D2-4778-3D91CD7BE2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8096" y="3442489"/>
            <a:ext cx="1369806" cy="1369806"/>
          </a:xfrm>
          <a:prstGeom prst="rect">
            <a:avLst/>
          </a:prstGeom>
        </p:spPr>
      </p:pic>
      <p:pic>
        <p:nvPicPr>
          <p:cNvPr id="7" name="Graphic 6" descr="Shield Cross outline">
            <a:extLst>
              <a:ext uri="{FF2B5EF4-FFF2-40B4-BE49-F238E27FC236}">
                <a16:creationId xmlns:a16="http://schemas.microsoft.com/office/drawing/2014/main" id="{476C6425-78D5-CF72-8D7C-F924F91547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02764" y="3442489"/>
            <a:ext cx="1369806" cy="1369806"/>
          </a:xfrm>
          <a:prstGeom prst="rect">
            <a:avLst/>
          </a:prstGeom>
        </p:spPr>
      </p:pic>
      <p:sp>
        <p:nvSpPr>
          <p:cNvPr id="8" name="TextBox 7">
            <a:extLst>
              <a:ext uri="{FF2B5EF4-FFF2-40B4-BE49-F238E27FC236}">
                <a16:creationId xmlns:a16="http://schemas.microsoft.com/office/drawing/2014/main" id="{3E9F8CBD-B481-CF76-9DD5-CC8B94A2C6CF}"/>
              </a:ext>
            </a:extLst>
          </p:cNvPr>
          <p:cNvSpPr txBox="1"/>
          <p:nvPr/>
        </p:nvSpPr>
        <p:spPr>
          <a:xfrm>
            <a:off x="1073791" y="4727902"/>
            <a:ext cx="4546833" cy="738664"/>
          </a:xfrm>
          <a:prstGeom prst="rect">
            <a:avLst/>
          </a:prstGeom>
          <a:noFill/>
        </p:spPr>
        <p:txBody>
          <a:bodyPr wrap="square" rtlCol="0">
            <a:spAutoFit/>
          </a:bodyPr>
          <a:lstStyle/>
          <a:p>
            <a:pPr algn="ctr"/>
            <a:r>
              <a:rPr lang="es-ES" sz="2400" b="1" i="0" dirty="0">
                <a:solidFill>
                  <a:srgbClr val="0675AD"/>
                </a:solidFill>
                <a:effectLst/>
              </a:rPr>
              <a:t>Información personal sensible</a:t>
            </a:r>
            <a:endParaRPr lang="en-IE" sz="2400" dirty="0">
              <a:solidFill>
                <a:srgbClr val="021836"/>
              </a:solidFill>
            </a:endParaRPr>
          </a:p>
          <a:p>
            <a:endParaRPr lang="en-IE" dirty="0"/>
          </a:p>
        </p:txBody>
      </p:sp>
      <p:sp>
        <p:nvSpPr>
          <p:cNvPr id="9" name="TextBox 8">
            <a:extLst>
              <a:ext uri="{FF2B5EF4-FFF2-40B4-BE49-F238E27FC236}">
                <a16:creationId xmlns:a16="http://schemas.microsoft.com/office/drawing/2014/main" id="{24A70D3C-2C4B-329B-50D1-00272BFFE8E1}"/>
              </a:ext>
            </a:extLst>
          </p:cNvPr>
          <p:cNvSpPr txBox="1"/>
          <p:nvPr/>
        </p:nvSpPr>
        <p:spPr>
          <a:xfrm>
            <a:off x="6258187" y="4685957"/>
            <a:ext cx="5059821" cy="461665"/>
          </a:xfrm>
          <a:prstGeom prst="rect">
            <a:avLst/>
          </a:prstGeom>
          <a:noFill/>
        </p:spPr>
        <p:txBody>
          <a:bodyPr wrap="square" rtlCol="0">
            <a:spAutoFit/>
          </a:bodyPr>
          <a:lstStyle/>
          <a:p>
            <a:pPr algn="ctr"/>
            <a:r>
              <a:rPr lang="en-IE" sz="2400" b="1" i="0" dirty="0" err="1">
                <a:solidFill>
                  <a:srgbClr val="8D5B98"/>
                </a:solidFill>
                <a:effectLst/>
              </a:rPr>
              <a:t>Información</a:t>
            </a:r>
            <a:r>
              <a:rPr lang="en-IE" sz="2400" b="1" i="0" dirty="0">
                <a:solidFill>
                  <a:srgbClr val="8D5B98"/>
                </a:solidFill>
                <a:effectLst/>
              </a:rPr>
              <a:t> personal no sensible</a:t>
            </a:r>
            <a:endParaRPr lang="en-IE" dirty="0"/>
          </a:p>
        </p:txBody>
      </p:sp>
    </p:spTree>
    <p:extLst>
      <p:ext uri="{BB962C8B-B14F-4D97-AF65-F5344CB8AC3E}">
        <p14:creationId xmlns:p14="http://schemas.microsoft.com/office/powerpoint/2010/main" val="380167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288039" y="1222516"/>
            <a:ext cx="11102510" cy="1898371"/>
          </a:xfrm>
        </p:spPr>
        <p:txBody>
          <a:bodyPr/>
          <a:lstStyle/>
          <a:p>
            <a:r>
              <a:rPr lang="es-ES" dirty="0">
                <a:solidFill>
                  <a:schemeClr val="tx1"/>
                </a:solidFill>
              </a:rPr>
              <a:t>La información que está directamente vinculada a la identidad de una persona, como el nombre y los apellidos o el número de la tarjeta de crédito, es información sensible de identificación personal, o datos vinculados. Esto se debe a que esta información está directamente o casi directamente vinculada a la identidad de una persona y puede revelarla.</a:t>
            </a:r>
          </a:p>
          <a:p>
            <a:r>
              <a:rPr lang="es-ES" dirty="0">
                <a:solidFill>
                  <a:schemeClr val="tx1"/>
                </a:solidFill>
              </a:rPr>
              <a:t>Algunos ejemplos son:</a:t>
            </a:r>
            <a:r>
              <a:rPr lang="en-US" b="0" i="0" dirty="0">
                <a:solidFill>
                  <a:schemeClr val="bg2">
                    <a:lumMod val="25000"/>
                  </a:schemeClr>
                </a:solidFill>
                <a:effectLst/>
              </a:rPr>
              <a:t> </a:t>
            </a:r>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24179"/>
          </a:xfrm>
        </p:spPr>
        <p:txBody>
          <a:bodyPr/>
          <a:lstStyle/>
          <a:p>
            <a:r>
              <a:rPr lang="en-IE" dirty="0" err="1"/>
              <a:t>Información</a:t>
            </a:r>
            <a:r>
              <a:rPr lang="en-IE" dirty="0"/>
              <a:t> personal sensible</a:t>
            </a:r>
          </a:p>
        </p:txBody>
      </p:sp>
      <p:sp>
        <p:nvSpPr>
          <p:cNvPr id="3" name="TextBox 2">
            <a:extLst>
              <a:ext uri="{FF2B5EF4-FFF2-40B4-BE49-F238E27FC236}">
                <a16:creationId xmlns:a16="http://schemas.microsoft.com/office/drawing/2014/main" id="{59E5C9FF-1B5E-F630-9EC8-E33AC44AD895}"/>
              </a:ext>
            </a:extLst>
          </p:cNvPr>
          <p:cNvSpPr txBox="1"/>
          <p:nvPr/>
        </p:nvSpPr>
        <p:spPr>
          <a:xfrm>
            <a:off x="4840357" y="3829878"/>
            <a:ext cx="4572000" cy="2176670"/>
          </a:xfrm>
          <a:prstGeom prst="rect">
            <a:avLst/>
          </a:prstGeom>
          <a:noFill/>
        </p:spPr>
        <p:txBody>
          <a:bodyPr wrap="square" rtlCol="0">
            <a:spAutoFit/>
          </a:bodyPr>
          <a:lstStyle/>
          <a:p>
            <a:endParaRPr lang="en-IE" dirty="0"/>
          </a:p>
        </p:txBody>
      </p:sp>
      <p:sp>
        <p:nvSpPr>
          <p:cNvPr id="5" name="TextBox 4">
            <a:extLst>
              <a:ext uri="{FF2B5EF4-FFF2-40B4-BE49-F238E27FC236}">
                <a16:creationId xmlns:a16="http://schemas.microsoft.com/office/drawing/2014/main" id="{C62345F4-D5F4-8FE1-D744-CB7806D2C9C7}"/>
              </a:ext>
            </a:extLst>
          </p:cNvPr>
          <p:cNvSpPr txBox="1"/>
          <p:nvPr/>
        </p:nvSpPr>
        <p:spPr>
          <a:xfrm>
            <a:off x="1036984" y="3421225"/>
            <a:ext cx="45720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 </a:t>
            </a:r>
            <a:r>
              <a:rPr lang="es-ES" sz="2400" dirty="0"/>
              <a:t>Número de la Seguridad Social</a:t>
            </a:r>
          </a:p>
          <a:p>
            <a:pPr marL="285750" indent="-285750">
              <a:buFont typeface="Arial" panose="020B0604020202020204" pitchFamily="34" charset="0"/>
              <a:buChar char="•"/>
            </a:pPr>
            <a:r>
              <a:rPr lang="es-ES" sz="2400" dirty="0"/>
              <a:t> Foto de una cara</a:t>
            </a:r>
          </a:p>
          <a:p>
            <a:pPr marL="285750" indent="-285750">
              <a:buFont typeface="Arial" panose="020B0604020202020204" pitchFamily="34" charset="0"/>
              <a:buChar char="•"/>
            </a:pPr>
            <a:r>
              <a:rPr lang="es-ES" sz="2400" dirty="0"/>
              <a:t> Número de tarjeta de crédito </a:t>
            </a:r>
          </a:p>
          <a:p>
            <a:pPr marL="285750" indent="-285750">
              <a:buFont typeface="Arial" panose="020B0604020202020204" pitchFamily="34" charset="0"/>
              <a:buChar char="•"/>
            </a:pPr>
            <a:r>
              <a:rPr lang="es-ES" sz="2400" dirty="0"/>
              <a:t> Nombre de usuario de la cuenta</a:t>
            </a:r>
          </a:p>
          <a:p>
            <a:pPr marL="285750" indent="-285750">
              <a:buFont typeface="Arial" panose="020B0604020202020204" pitchFamily="34" charset="0"/>
              <a:buChar char="•"/>
            </a:pPr>
            <a:r>
              <a:rPr lang="es-ES" sz="2400" dirty="0"/>
              <a:t> Huellas dactilares</a:t>
            </a:r>
          </a:p>
          <a:p>
            <a:pPr marL="285750" indent="-285750">
              <a:buFont typeface="Arial" panose="020B0604020202020204" pitchFamily="34" charset="0"/>
              <a:buChar char="•"/>
            </a:pPr>
            <a:r>
              <a:rPr lang="es-ES" sz="2400" dirty="0"/>
              <a:t> Registros financieros</a:t>
            </a:r>
            <a:endParaRPr lang="en-IE" dirty="0"/>
          </a:p>
        </p:txBody>
      </p:sp>
      <p:sp>
        <p:nvSpPr>
          <p:cNvPr id="8" name="TextBox 7">
            <a:extLst>
              <a:ext uri="{FF2B5EF4-FFF2-40B4-BE49-F238E27FC236}">
                <a16:creationId xmlns:a16="http://schemas.microsoft.com/office/drawing/2014/main" id="{87913FAE-9518-E96F-BB4D-F9AD778640E6}"/>
              </a:ext>
            </a:extLst>
          </p:cNvPr>
          <p:cNvSpPr txBox="1"/>
          <p:nvPr/>
        </p:nvSpPr>
        <p:spPr>
          <a:xfrm>
            <a:off x="5453271" y="3429000"/>
            <a:ext cx="45720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 </a:t>
            </a:r>
            <a:r>
              <a:rPr lang="es-ES" sz="2400" dirty="0"/>
              <a:t>Nombre y apellidos</a:t>
            </a:r>
          </a:p>
          <a:p>
            <a:pPr marL="285750" indent="-285750">
              <a:buFont typeface="Arial" panose="020B0604020202020204" pitchFamily="34" charset="0"/>
              <a:buChar char="•"/>
            </a:pPr>
            <a:r>
              <a:rPr lang="es-ES" sz="2400" dirty="0"/>
              <a:t> Dirección de la casa</a:t>
            </a:r>
          </a:p>
          <a:p>
            <a:pPr marL="285750" indent="-285750">
              <a:buFont typeface="Arial" panose="020B0604020202020204" pitchFamily="34" charset="0"/>
              <a:buChar char="•"/>
            </a:pPr>
            <a:r>
              <a:rPr lang="es-ES" sz="2400" dirty="0"/>
              <a:t> Dirección de correo electrónico</a:t>
            </a:r>
          </a:p>
          <a:p>
            <a:pPr marL="285750" indent="-285750">
              <a:buFont typeface="Arial" panose="020B0604020202020204" pitchFamily="34" charset="0"/>
              <a:buChar char="•"/>
            </a:pPr>
            <a:r>
              <a:rPr lang="es-ES" sz="2400" dirty="0"/>
              <a:t> Número de teléfono</a:t>
            </a:r>
          </a:p>
          <a:p>
            <a:pPr marL="285750" indent="-285750">
              <a:buFont typeface="Arial" panose="020B0604020202020204" pitchFamily="34" charset="0"/>
              <a:buChar char="•"/>
            </a:pPr>
            <a:r>
              <a:rPr lang="es-ES" sz="2400" dirty="0"/>
              <a:t> Número de pasaporte</a:t>
            </a:r>
          </a:p>
          <a:p>
            <a:pPr marL="285750" indent="-285750">
              <a:buFont typeface="Arial" panose="020B0604020202020204" pitchFamily="34" charset="0"/>
              <a:buChar char="•"/>
            </a:pPr>
            <a:r>
              <a:rPr lang="es-ES" sz="2400" dirty="0"/>
              <a:t> Número de licencia de conducir</a:t>
            </a:r>
            <a:endParaRPr lang="en-IE" dirty="0"/>
          </a:p>
        </p:txBody>
      </p:sp>
    </p:spTree>
    <p:extLst>
      <p:ext uri="{BB962C8B-B14F-4D97-AF65-F5344CB8AC3E}">
        <p14:creationId xmlns:p14="http://schemas.microsoft.com/office/powerpoint/2010/main" val="410535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6302" y="1087842"/>
            <a:ext cx="11102510" cy="4038015"/>
          </a:xfrm>
        </p:spPr>
        <p:txBody>
          <a:bodyPr/>
          <a:lstStyle/>
          <a:p>
            <a:r>
              <a:rPr lang="es-ES" dirty="0">
                <a:solidFill>
                  <a:schemeClr val="tx1"/>
                </a:solidFill>
              </a:rPr>
              <a:t>La información de identificación personal no sensible también se denomina datos vinculables, ya que requiere que se vinculen más elementos de datos para establecer la identidad de un individuo que estos datos por sí solos.</a:t>
            </a:r>
          </a:p>
          <a:p>
            <a:r>
              <a:rPr lang="es-ES" dirty="0">
                <a:solidFill>
                  <a:schemeClr val="tx1"/>
                </a:solidFill>
              </a:rPr>
              <a:t>Algunos ejemplos de información de identificación personal no sensible son</a:t>
            </a:r>
          </a:p>
          <a:p>
            <a:pPr marL="342900" indent="-342900">
              <a:buFont typeface="Arial" panose="020B0604020202020204" pitchFamily="34" charset="0"/>
              <a:buChar char="•"/>
            </a:pPr>
            <a:r>
              <a:rPr lang="es-ES" dirty="0">
                <a:solidFill>
                  <a:schemeClr val="tx1"/>
                </a:solidFill>
              </a:rPr>
              <a:t>Nombre o apellido (si es común)</a:t>
            </a:r>
          </a:p>
          <a:p>
            <a:pPr marL="342900" indent="-342900">
              <a:buFont typeface="Arial" panose="020B0604020202020204" pitchFamily="34" charset="0"/>
              <a:buChar char="•"/>
            </a:pPr>
            <a:r>
              <a:rPr lang="es-ES" dirty="0">
                <a:solidFill>
                  <a:schemeClr val="tx1"/>
                </a:solidFill>
              </a:rPr>
              <a:t>Nombre de soltera de la madre</a:t>
            </a:r>
          </a:p>
          <a:p>
            <a:pPr marL="342900" indent="-342900">
              <a:buFont typeface="Arial" panose="020B0604020202020204" pitchFamily="34" charset="0"/>
              <a:buChar char="•"/>
            </a:pPr>
            <a:r>
              <a:rPr lang="es-ES" dirty="0">
                <a:solidFill>
                  <a:schemeClr val="tx1"/>
                </a:solidFill>
              </a:rPr>
              <a:t>Dirección parcial, como un país o código postal</a:t>
            </a:r>
          </a:p>
          <a:p>
            <a:pPr marL="342900" indent="-342900">
              <a:buFont typeface="Arial" panose="020B0604020202020204" pitchFamily="34" charset="0"/>
              <a:buChar char="•"/>
            </a:pPr>
            <a:r>
              <a:rPr lang="es-ES" dirty="0">
                <a:solidFill>
                  <a:schemeClr val="tx1"/>
                </a:solidFill>
              </a:rPr>
              <a:t>Rango de edad, por ejemplo, 35-44 años</a:t>
            </a:r>
          </a:p>
          <a:p>
            <a:pPr marL="342900" indent="-342900">
              <a:buFont typeface="Arial" panose="020B0604020202020204" pitchFamily="34" charset="0"/>
              <a:buChar char="•"/>
            </a:pPr>
            <a:r>
              <a:rPr lang="es-ES" dirty="0">
                <a:solidFill>
                  <a:schemeClr val="tx1"/>
                </a:solidFill>
              </a:rPr>
              <a:t>Fecha de nacimiento</a:t>
            </a:r>
          </a:p>
          <a:p>
            <a:pPr marL="342900" indent="-342900">
              <a:buFont typeface="Arial" panose="020B0604020202020204" pitchFamily="34" charset="0"/>
              <a:buChar char="•"/>
            </a:pPr>
            <a:r>
              <a:rPr lang="es-ES" dirty="0">
                <a:solidFill>
                  <a:schemeClr val="tx1"/>
                </a:solidFill>
              </a:rPr>
              <a:t>Género</a:t>
            </a:r>
          </a:p>
          <a:p>
            <a:pPr marL="342900" indent="-342900">
              <a:buFont typeface="Arial" panose="020B0604020202020204" pitchFamily="34" charset="0"/>
              <a:buChar char="•"/>
            </a:pPr>
            <a:r>
              <a:rPr lang="es-ES" dirty="0">
                <a:solidFill>
                  <a:schemeClr val="tx1"/>
                </a:solidFill>
              </a:rPr>
              <a:t>Empleador</a:t>
            </a: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675" y="309563"/>
            <a:ext cx="11096625" cy="545202"/>
          </a:xfrm>
        </p:spPr>
        <p:txBody>
          <a:bodyPr>
            <a:normAutofit/>
          </a:bodyPr>
          <a:lstStyle/>
          <a:p>
            <a:r>
              <a:rPr lang="en-IE" sz="3000" dirty="0" err="1"/>
              <a:t>Ejemplos</a:t>
            </a:r>
            <a:r>
              <a:rPr lang="en-IE" sz="3000" dirty="0"/>
              <a:t> de </a:t>
            </a:r>
            <a:r>
              <a:rPr lang="en-IE" sz="3000" dirty="0" err="1"/>
              <a:t>Información</a:t>
            </a:r>
            <a:r>
              <a:rPr lang="en-IE" sz="3000" dirty="0"/>
              <a:t> Personal no sensible</a:t>
            </a:r>
          </a:p>
          <a:p>
            <a:endParaRPr lang="en-IE" dirty="0"/>
          </a:p>
        </p:txBody>
      </p:sp>
    </p:spTree>
    <p:extLst>
      <p:ext uri="{BB962C8B-B14F-4D97-AF65-F5344CB8AC3E}">
        <p14:creationId xmlns:p14="http://schemas.microsoft.com/office/powerpoint/2010/main" val="263400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8708" y="1409992"/>
            <a:ext cx="11810092" cy="4038015"/>
          </a:xfrm>
        </p:spPr>
        <p:txBody>
          <a:bodyPr/>
          <a:lstStyle/>
          <a:p>
            <a:r>
              <a:rPr lang="es-ES" sz="2300" dirty="0">
                <a:solidFill>
                  <a:schemeClr val="tx1"/>
                </a:solidFill>
              </a:rPr>
              <a:t>Es posible que haya notado, cuando utiliza Internet, que a menudo tiene que aceptar las cookies para utilizar el sitio web. Otra notificación emergente que verá a menudo es una declaración de política de privacidad.</a:t>
            </a:r>
          </a:p>
          <a:p>
            <a:r>
              <a:rPr lang="es-ES" sz="2300" dirty="0">
                <a:solidFill>
                  <a:schemeClr val="tx1"/>
                </a:solidFill>
              </a:rPr>
              <a:t>Cada vez más, los sitios web y las aplicaciones te piden que leas y aceptes sus políticas de privacidad, una declaración que indica cómo tratará la empresa tus datos. </a:t>
            </a:r>
          </a:p>
          <a:p>
            <a:r>
              <a:rPr lang="es-ES" sz="2300" dirty="0">
                <a:solidFill>
                  <a:schemeClr val="tx1"/>
                </a:solidFill>
              </a:rPr>
              <a:t>Una buena política de privacidad explicará detalladamente los tipos de información que se recogen, cómo se recopila esa información y si se comparte con terceros. Una política de privacidad también debe indicar cómo se rastreará su información o si se hará. </a:t>
            </a:r>
          </a:p>
          <a:p>
            <a:r>
              <a:rPr lang="es-ES" sz="2300" dirty="0">
                <a:solidFill>
                  <a:schemeClr val="tx1"/>
                </a:solidFill>
              </a:rPr>
              <a:t>Para minimizar el rastreo de información, considere la posibilidad de excluirse de los rastreadores de anuncios y de gestionar proactivamente sus cookies borrándolas, así como su historial y su caché.</a:t>
            </a:r>
          </a:p>
          <a:p>
            <a:r>
              <a:rPr lang="es-ES" sz="2300" dirty="0">
                <a:solidFill>
                  <a:schemeClr val="tx1"/>
                </a:solidFill>
              </a:rPr>
              <a:t>¿Tienes curiosidad por saber cómo es la política de privacidad? Consulta la política de privacidad de Google haciendo clic en este enlace: </a:t>
            </a:r>
            <a:r>
              <a:rPr lang="en-US" sz="2300" dirty="0">
                <a:solidFill>
                  <a:srgbClr val="F9A169"/>
                </a:solidFill>
                <a:hlinkClick r:id="rId2">
                  <a:extLst>
                    <a:ext uri="{A12FA001-AC4F-418D-AE19-62706E023703}">
                      <ahyp:hlinkClr xmlns:ahyp="http://schemas.microsoft.com/office/drawing/2018/hyperlinkcolor" val="tx"/>
                    </a:ext>
                  </a:extLst>
                </a:hlinkClick>
              </a:rPr>
              <a:t>https://policies.google.com/privacy?hl=en-US</a:t>
            </a:r>
            <a:endParaRPr lang="en-US" sz="2300" dirty="0">
              <a:solidFill>
                <a:srgbClr val="F9A169"/>
              </a:solidFill>
            </a:endParaRPr>
          </a:p>
          <a:p>
            <a:endParaRPr lang="en-US" sz="2300" dirty="0">
              <a:solidFill>
                <a:schemeClr val="tx1"/>
              </a:solidFill>
            </a:endParaRPr>
          </a:p>
          <a:p>
            <a:pPr>
              <a:buClr>
                <a:srgbClr val="FFDE17"/>
              </a:buClr>
            </a:pPr>
            <a:endParaRPr lang="en-IE" sz="2300" dirty="0"/>
          </a:p>
          <a:p>
            <a:endParaRPr lang="en-IE" sz="23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63935"/>
          </a:xfrm>
        </p:spPr>
        <p:txBody>
          <a:bodyPr/>
          <a:lstStyle/>
          <a:p>
            <a:r>
              <a:rPr lang="en-IE" dirty="0" err="1"/>
              <a:t>Declaraciones</a:t>
            </a:r>
            <a:r>
              <a:rPr lang="en-IE" dirty="0"/>
              <a:t> de Política de </a:t>
            </a:r>
            <a:r>
              <a:rPr lang="en-IE" dirty="0" err="1"/>
              <a:t>Privacidad</a:t>
            </a:r>
            <a:endParaRPr lang="en-IE" dirty="0"/>
          </a:p>
        </p:txBody>
      </p:sp>
    </p:spTree>
    <p:extLst>
      <p:ext uri="{BB962C8B-B14F-4D97-AF65-F5344CB8AC3E}">
        <p14:creationId xmlns:p14="http://schemas.microsoft.com/office/powerpoint/2010/main" val="2379921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8708" y="1409992"/>
            <a:ext cx="11102510" cy="4038015"/>
          </a:xfrm>
        </p:spPr>
        <p:txBody>
          <a:bodyPr/>
          <a:lstStyle/>
          <a:p>
            <a:pPr marL="342900" indent="-342900">
              <a:buFont typeface="Arial" panose="020B0604020202020204" pitchFamily="34" charset="0"/>
              <a:buChar char="•"/>
            </a:pPr>
            <a:r>
              <a:rPr lang="es-ES" dirty="0">
                <a:solidFill>
                  <a:schemeClr val="tx1"/>
                </a:solidFill>
              </a:rPr>
              <a:t>Describa los tipos de información que se recogen, como los métodos de pago y las direcciones IP, y explique cómo se utilizan.</a:t>
            </a:r>
          </a:p>
          <a:p>
            <a:pPr marL="342900" indent="-342900">
              <a:buFont typeface="Arial" panose="020B0604020202020204" pitchFamily="34" charset="0"/>
              <a:buChar char="•"/>
            </a:pPr>
            <a:r>
              <a:rPr lang="es-ES" dirty="0">
                <a:solidFill>
                  <a:schemeClr val="tx1"/>
                </a:solidFill>
              </a:rPr>
              <a:t>Revele cómo se recopila la información, incluido el uso de cookies del navegador.</a:t>
            </a:r>
          </a:p>
          <a:p>
            <a:pPr marL="342900" indent="-342900">
              <a:buFont typeface="Arial" panose="020B0604020202020204" pitchFamily="34" charset="0"/>
              <a:buChar char="•"/>
            </a:pPr>
            <a:r>
              <a:rPr lang="es-ES" dirty="0">
                <a:solidFill>
                  <a:schemeClr val="tx1"/>
                </a:solidFill>
              </a:rPr>
              <a:t>Identifique las terceras partes u organizaciones que puedan tener acceso a su información.</a:t>
            </a:r>
          </a:p>
          <a:p>
            <a:pPr marL="342900" indent="-342900">
              <a:buFont typeface="Arial" panose="020B0604020202020204" pitchFamily="34" charset="0"/>
              <a:buChar char="•"/>
            </a:pPr>
            <a:r>
              <a:rPr lang="es-ES" dirty="0">
                <a:solidFill>
                  <a:schemeClr val="tx1"/>
                </a:solidFill>
              </a:rPr>
              <a:t>Describa las opciones de privacidad disponibles, con instrucciones sobre cómo optar por no compartir la información, y las consecuencias de hacerlo.</a:t>
            </a:r>
          </a:p>
          <a:p>
            <a:pPr marL="342900" indent="-342900">
              <a:buFont typeface="Arial" panose="020B0604020202020204" pitchFamily="34" charset="0"/>
              <a:buChar char="•"/>
            </a:pPr>
            <a:r>
              <a:rPr lang="es-ES" dirty="0">
                <a:solidFill>
                  <a:schemeClr val="tx1"/>
                </a:solidFill>
              </a:rPr>
              <a:t>Describa los protocolos de seguridad del sitio.</a:t>
            </a:r>
          </a:p>
          <a:p>
            <a:pPr marL="342900" indent="-342900">
              <a:buFont typeface="Arial" panose="020B0604020202020204" pitchFamily="34" charset="0"/>
              <a:buChar char="•"/>
            </a:pPr>
            <a:r>
              <a:rPr lang="es-ES" dirty="0">
                <a:solidFill>
                  <a:schemeClr val="tx1"/>
                </a:solidFill>
              </a:rPr>
              <a:t>Describa el cumplimiento de la Ley de Protección de la Privacidad de los Niños en Internet (COPPA) si el sitio recopila datos de niños menores de 13 años.</a:t>
            </a:r>
          </a:p>
          <a:p>
            <a:pPr marL="342900" indent="-342900">
              <a:buFont typeface="Arial" panose="020B0604020202020204" pitchFamily="34" charset="0"/>
              <a:buChar char="•"/>
            </a:pPr>
            <a:r>
              <a:rPr lang="es-ES" dirty="0">
                <a:solidFill>
                  <a:schemeClr val="tx1"/>
                </a:solidFill>
              </a:rPr>
              <a:t>Proporcionar información de contacto para otras consultas</a:t>
            </a:r>
            <a:r>
              <a:rPr lang="en-US" dirty="0">
                <a:solidFill>
                  <a:schemeClr val="tx1"/>
                </a:solidFill>
              </a:rPr>
              <a:t>.</a:t>
            </a:r>
          </a:p>
          <a:p>
            <a:endParaRPr lang="en-US" dirty="0">
              <a:solidFill>
                <a:schemeClr val="tx1"/>
              </a:solidFill>
            </a:endParaRPr>
          </a:p>
          <a:p>
            <a:pPr>
              <a:buClr>
                <a:srgbClr val="FFDE17"/>
              </a:buClr>
            </a:pPr>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63935"/>
          </a:xfrm>
        </p:spPr>
        <p:txBody>
          <a:bodyPr/>
          <a:lstStyle/>
          <a:p>
            <a:r>
              <a:rPr lang="es-ES" dirty="0"/>
              <a:t>Qué debe incluir una buena política de privacidad</a:t>
            </a:r>
            <a:r>
              <a:rPr lang="en-IE" dirty="0"/>
              <a:t>?</a:t>
            </a:r>
          </a:p>
        </p:txBody>
      </p:sp>
    </p:spTree>
    <p:extLst>
      <p:ext uri="{BB962C8B-B14F-4D97-AF65-F5344CB8AC3E}">
        <p14:creationId xmlns:p14="http://schemas.microsoft.com/office/powerpoint/2010/main" val="319762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es-ES" sz="2400" dirty="0"/>
              <a:t>Vea este práctico vídeo que explica cómo crear una política de privacidad para su sitio web</a:t>
            </a:r>
            <a:endParaRPr lang="en-IE" sz="2400" dirty="0">
              <a:solidFill>
                <a:srgbClr val="8D5B98"/>
              </a:solidFill>
            </a:endParaRP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https://www.youtube.com/watch?v=PMauhUveLZU</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fontScale="92500"/>
          </a:bodyPr>
          <a:lstStyle/>
          <a:p>
            <a:r>
              <a:rPr lang="es-ES" dirty="0"/>
              <a:t>Vídeo: Cómo crear una política de privacidad para su sitio web</a:t>
            </a:r>
            <a:endParaRPr lang="en-IE"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3461406" y="4140011"/>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107670" y="4156870"/>
            <a:ext cx="2701129" cy="523220"/>
          </a:xfrm>
          <a:prstGeom prst="rect">
            <a:avLst/>
          </a:prstGeom>
          <a:noFill/>
        </p:spPr>
        <p:txBody>
          <a:bodyPr wrap="square" rtlCol="0">
            <a:spAutoFit/>
          </a:bodyPr>
          <a:lstStyle/>
          <a:p>
            <a:r>
              <a:rPr lang="es-ES" sz="2800" b="1" dirty="0">
                <a:solidFill>
                  <a:srgbClr val="E78631"/>
                </a:solidFill>
              </a:rPr>
              <a:t>Haz clic para ver</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4" name="Online Media 3" title="How to Create a Privacy Policy for Your Website">
            <a:hlinkClick r:id="" action="ppaction://media"/>
            <a:extLst>
              <a:ext uri="{FF2B5EF4-FFF2-40B4-BE49-F238E27FC236}">
                <a16:creationId xmlns:a16="http://schemas.microsoft.com/office/drawing/2014/main" id="{9562D5E4-E91C-28F5-4AE6-C5B5FDBDBE9D}"/>
              </a:ext>
            </a:extLst>
          </p:cNvPr>
          <p:cNvPicPr>
            <a:picLocks noRot="1" noChangeAspect="1"/>
          </p:cNvPicPr>
          <p:nvPr>
            <a:videoFile r:link="rId1"/>
          </p:nvPr>
        </p:nvPicPr>
        <p:blipFill>
          <a:blip r:embed="rId8"/>
          <a:stretch>
            <a:fillRect/>
          </a:stretch>
        </p:blipFill>
        <p:spPr>
          <a:xfrm>
            <a:off x="7317511" y="1223694"/>
            <a:ext cx="4906582" cy="4172455"/>
          </a:xfrm>
          <a:prstGeom prst="rect">
            <a:avLst/>
          </a:prstGeom>
        </p:spPr>
      </p:pic>
    </p:spTree>
    <p:extLst>
      <p:ext uri="{BB962C8B-B14F-4D97-AF65-F5344CB8AC3E}">
        <p14:creationId xmlns:p14="http://schemas.microsoft.com/office/powerpoint/2010/main" val="30903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27"/>
          </p:nvPr>
        </p:nvSpPr>
        <p:spPr>
          <a:xfrm>
            <a:off x="447066" y="1162879"/>
            <a:ext cx="5648933" cy="4748962"/>
          </a:xfrm>
        </p:spPr>
        <p:txBody>
          <a:bodyPr/>
          <a:lstStyle/>
          <a:p>
            <a:r>
              <a:rPr lang="es-ES" dirty="0">
                <a:solidFill>
                  <a:schemeClr val="tx1"/>
                </a:solidFill>
              </a:rPr>
              <a:t>A veces una política de privacidad puede parecer bastante confusa. Aunque una de las normas del GDPR es que las empresas deben tener políticas de privacidad fáciles de leer y comprender, a veces puede ser difícil entender todo lo que se incluye.</a:t>
            </a:r>
          </a:p>
          <a:p>
            <a:r>
              <a:rPr lang="es-ES" dirty="0">
                <a:solidFill>
                  <a:schemeClr val="tx1"/>
                </a:solidFill>
              </a:rPr>
              <a:t>Si tiene problemas para entender una política de privacidad, intente buscarla en </a:t>
            </a:r>
            <a:r>
              <a:rPr lang="en-US" dirty="0">
                <a:solidFill>
                  <a:srgbClr val="F9A169"/>
                </a:solidFill>
                <a:hlinkClick r:id="rId2" action="ppaction://hlinkfile">
                  <a:extLst>
                    <a:ext uri="{A12FA001-AC4F-418D-AE19-62706E023703}">
                      <ahyp:hlinkClr xmlns:ahyp="http://schemas.microsoft.com/office/drawing/2018/hyperlinkcolor" val="tx"/>
                    </a:ext>
                  </a:extLst>
                </a:hlinkClick>
              </a:rPr>
              <a:t>pribot.org</a:t>
            </a:r>
            <a:endParaRPr lang="en-US" dirty="0">
              <a:solidFill>
                <a:srgbClr val="F9A169"/>
              </a:solidFill>
            </a:endParaRPr>
          </a:p>
          <a:p>
            <a:r>
              <a:rPr lang="es-ES" dirty="0">
                <a:solidFill>
                  <a:schemeClr val="tx1"/>
                </a:solidFill>
              </a:rPr>
              <a:t>Este sitio fue creado por investigadores que querían simplificar los documentos de privacidad para el consumidor medio.</a:t>
            </a:r>
            <a:endParaRPr lang="en-IE" dirty="0"/>
          </a:p>
        </p:txBody>
      </p:sp>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8"/>
          </p:nvPr>
        </p:nvSpPr>
        <p:spPr>
          <a:xfrm>
            <a:off x="447066" y="309491"/>
            <a:ext cx="5648934" cy="853387"/>
          </a:xfrm>
        </p:spPr>
        <p:txBody>
          <a:bodyPr>
            <a:normAutofit fontScale="85000" lnSpcReduction="20000"/>
          </a:bodyPr>
          <a:lstStyle/>
          <a:p>
            <a:r>
              <a:rPr lang="es-ES" dirty="0"/>
              <a:t>Dificultad para entender la política de privacidad</a:t>
            </a:r>
            <a:r>
              <a:rPr lang="en-IE" dirty="0"/>
              <a:t>?</a:t>
            </a:r>
          </a:p>
        </p:txBody>
      </p:sp>
      <p:pic>
        <p:nvPicPr>
          <p:cNvPr id="5" name="Picture Placeholder 4">
            <a:extLst>
              <a:ext uri="{FF2B5EF4-FFF2-40B4-BE49-F238E27FC236}">
                <a16:creationId xmlns:a16="http://schemas.microsoft.com/office/drawing/2014/main" id="{1D6F388B-E69D-280F-9C7B-B75E9679354E}"/>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381404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27"/>
          </p:nvPr>
        </p:nvSpPr>
        <p:spPr>
          <a:xfrm>
            <a:off x="447066" y="1162879"/>
            <a:ext cx="5648933" cy="4748962"/>
          </a:xfrm>
        </p:spPr>
        <p:txBody>
          <a:bodyPr/>
          <a:lstStyle/>
          <a:p>
            <a:r>
              <a:rPr lang="es-ES" dirty="0"/>
              <a:t>Este cuestionario de autoevaluación ayuda a mostrar cómo el mundo de la red puede ser muy diferente al de la vida real.</a:t>
            </a:r>
          </a:p>
          <a:p>
            <a:endParaRPr lang="es-ES" dirty="0"/>
          </a:p>
          <a:p>
            <a:r>
              <a:rPr lang="es-ES" dirty="0"/>
              <a:t>Para acceder al recurso, haz clic en el siguiente enlace:</a:t>
            </a:r>
          </a:p>
          <a:p>
            <a:r>
              <a:rPr lang="en-IE" dirty="0">
                <a:solidFill>
                  <a:srgbClr val="F9A169"/>
                </a:solidFill>
                <a:hlinkClick r:id="rId2">
                  <a:extLst>
                    <a:ext uri="{A12FA001-AC4F-418D-AE19-62706E023703}">
                      <ahyp:hlinkClr xmlns:ahyp="http://schemas.microsoft.com/office/drawing/2018/hyperlinkcolor" val="tx"/>
                    </a:ext>
                  </a:extLst>
                </a:hlinkClick>
              </a:rPr>
              <a:t>https://classroom.thenational.academy/lessons/how-the-online-world-is-different-to-real-life-c8vk4d</a:t>
            </a:r>
            <a:endParaRPr lang="en-IE" dirty="0">
              <a:solidFill>
                <a:srgbClr val="F9A169"/>
              </a:solidFill>
            </a:endParaRPr>
          </a:p>
          <a:p>
            <a:endParaRPr lang="en-IE" dirty="0"/>
          </a:p>
        </p:txBody>
      </p:sp>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8"/>
          </p:nvPr>
        </p:nvSpPr>
        <p:spPr>
          <a:xfrm>
            <a:off x="447066" y="309491"/>
            <a:ext cx="5648934" cy="853387"/>
          </a:xfrm>
        </p:spPr>
        <p:txBody>
          <a:bodyPr>
            <a:normAutofit fontScale="92500" lnSpcReduction="20000"/>
          </a:bodyPr>
          <a:lstStyle/>
          <a:p>
            <a:r>
              <a:rPr lang="en-IE" dirty="0" err="1"/>
              <a:t>Actividad</a:t>
            </a:r>
            <a:r>
              <a:rPr lang="en-IE" dirty="0"/>
              <a:t>: </a:t>
            </a:r>
            <a:r>
              <a:rPr lang="en-IE" dirty="0" err="1"/>
              <a:t>Prueba</a:t>
            </a:r>
            <a:r>
              <a:rPr lang="en-IE" dirty="0"/>
              <a:t> de </a:t>
            </a:r>
            <a:r>
              <a:rPr lang="en-IE" dirty="0" err="1"/>
              <a:t>autoevaluación</a:t>
            </a:r>
            <a:endParaRPr lang="en-IE" dirty="0"/>
          </a:p>
        </p:txBody>
      </p:sp>
      <p:pic>
        <p:nvPicPr>
          <p:cNvPr id="4" name="Picture Placeholder 3">
            <a:extLst>
              <a:ext uri="{FF2B5EF4-FFF2-40B4-BE49-F238E27FC236}">
                <a16:creationId xmlns:a16="http://schemas.microsoft.com/office/drawing/2014/main" id="{8B302FB6-85B5-35B4-B4B5-80108BA01718}"/>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265552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908742" y="4493866"/>
            <a:ext cx="7186186" cy="3543114"/>
          </a:xfrm>
        </p:spPr>
        <p:txBody>
          <a:bodyPr/>
          <a:lstStyle/>
          <a:p>
            <a:r>
              <a:rPr lang="en-IE" dirty="0" err="1"/>
              <a:t>Tema</a:t>
            </a:r>
            <a:r>
              <a:rPr lang="en-IE" dirty="0"/>
              <a:t> 2: </a:t>
            </a:r>
            <a:r>
              <a:rPr lang="en-US" sz="3600" dirty="0" err="1"/>
              <a:t>Proteger</a:t>
            </a:r>
            <a:r>
              <a:rPr lang="en-US" sz="3600" dirty="0"/>
              <a:t> la </a:t>
            </a:r>
            <a:r>
              <a:rPr lang="en-US" sz="3600" dirty="0" err="1"/>
              <a:t>salud</a:t>
            </a:r>
            <a:r>
              <a:rPr lang="en-US" sz="3600" dirty="0"/>
              <a:t> y </a:t>
            </a:r>
            <a:r>
              <a:rPr lang="en-US" sz="3600" dirty="0" err="1"/>
              <a:t>el</a:t>
            </a:r>
            <a:r>
              <a:rPr lang="en-US" sz="3600" dirty="0"/>
              <a:t> </a:t>
            </a:r>
            <a:r>
              <a:rPr lang="en-US" sz="3600" dirty="0" err="1"/>
              <a:t>bienestar</a:t>
            </a:r>
            <a:endParaRPr lang="en-US" sz="3600" dirty="0"/>
          </a:p>
          <a:p>
            <a:endParaRPr lang="en-IE" dirty="0"/>
          </a:p>
        </p:txBody>
      </p:sp>
      <p:pic>
        <p:nvPicPr>
          <p:cNvPr id="7" name="Picture Placeholder 6">
            <a:extLst>
              <a:ext uri="{FF2B5EF4-FFF2-40B4-BE49-F238E27FC236}">
                <a16:creationId xmlns:a16="http://schemas.microsoft.com/office/drawing/2014/main" id="{C2D647B9-49A4-D6AA-2303-1AB79124394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3" b="12793"/>
          <a:stretch>
            <a:fillRect/>
          </a:stretch>
        </p:blipFill>
        <p:spPr/>
      </p:pic>
    </p:spTree>
    <p:extLst>
      <p:ext uri="{BB962C8B-B14F-4D97-AF65-F5344CB8AC3E}">
        <p14:creationId xmlns:p14="http://schemas.microsoft.com/office/powerpoint/2010/main" val="29450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DEB0F-01E0-8344-B663-229CCBC78CAA}"/>
              </a:ext>
            </a:extLst>
          </p:cNvPr>
          <p:cNvSpPr>
            <a:spLocks noGrp="1"/>
          </p:cNvSpPr>
          <p:nvPr>
            <p:ph type="body" sz="quarter" idx="13"/>
          </p:nvPr>
        </p:nvSpPr>
        <p:spPr/>
        <p:txBody>
          <a:bodyPr/>
          <a:lstStyle/>
          <a:p>
            <a:r>
              <a:rPr lang="en-IE" dirty="0" err="1"/>
              <a:t>Resumen</a:t>
            </a:r>
            <a:r>
              <a:rPr lang="en-IE" dirty="0"/>
              <a:t> del </a:t>
            </a:r>
            <a:r>
              <a:rPr lang="en-IE" dirty="0" err="1"/>
              <a:t>módulo</a:t>
            </a:r>
            <a:r>
              <a:rPr lang="en-IE" dirty="0"/>
              <a:t> 4</a:t>
            </a:r>
          </a:p>
        </p:txBody>
      </p:sp>
      <p:sp>
        <p:nvSpPr>
          <p:cNvPr id="14" name="Text Placeholder 13">
            <a:extLst>
              <a:ext uri="{FF2B5EF4-FFF2-40B4-BE49-F238E27FC236}">
                <a16:creationId xmlns:a16="http://schemas.microsoft.com/office/drawing/2014/main" id="{84C80B11-E721-BB2C-60A8-16EFA590CB46}"/>
              </a:ext>
            </a:extLst>
          </p:cNvPr>
          <p:cNvSpPr>
            <a:spLocks noGrp="1"/>
          </p:cNvSpPr>
          <p:nvPr>
            <p:ph type="body" sz="quarter" idx="16"/>
          </p:nvPr>
        </p:nvSpPr>
        <p:spPr>
          <a:xfrm>
            <a:off x="8280329" y="1260994"/>
            <a:ext cx="3240693" cy="950300"/>
          </a:xfrm>
        </p:spPr>
        <p:txBody>
          <a:bodyPr/>
          <a:lstStyle/>
          <a:p>
            <a:r>
              <a:rPr lang="es-ES" sz="2000" dirty="0"/>
              <a:t>Proteger los datos personales y la privacidad</a:t>
            </a:r>
            <a:endParaRPr lang="en-US" sz="2000" dirty="0"/>
          </a:p>
        </p:txBody>
      </p:sp>
      <p:sp>
        <p:nvSpPr>
          <p:cNvPr id="13" name="Text Placeholder 12">
            <a:extLst>
              <a:ext uri="{FF2B5EF4-FFF2-40B4-BE49-F238E27FC236}">
                <a16:creationId xmlns:a16="http://schemas.microsoft.com/office/drawing/2014/main" id="{680C324C-9436-0A7C-1236-8BD2702F168A}"/>
              </a:ext>
            </a:extLst>
          </p:cNvPr>
          <p:cNvSpPr>
            <a:spLocks noGrp="1"/>
          </p:cNvSpPr>
          <p:nvPr>
            <p:ph type="body" sz="quarter" idx="15"/>
          </p:nvPr>
        </p:nvSpPr>
        <p:spPr/>
        <p:txBody>
          <a:bodyPr/>
          <a:lstStyle/>
          <a:p>
            <a:r>
              <a:rPr lang="en-IE" dirty="0"/>
              <a:t>01</a:t>
            </a:r>
          </a:p>
        </p:txBody>
      </p:sp>
      <p:sp>
        <p:nvSpPr>
          <p:cNvPr id="15" name="Text Placeholder 14">
            <a:extLst>
              <a:ext uri="{FF2B5EF4-FFF2-40B4-BE49-F238E27FC236}">
                <a16:creationId xmlns:a16="http://schemas.microsoft.com/office/drawing/2014/main" id="{F6A85A95-0425-8375-EE94-55FD4F59886C}"/>
              </a:ext>
            </a:extLst>
          </p:cNvPr>
          <p:cNvSpPr>
            <a:spLocks noGrp="1"/>
          </p:cNvSpPr>
          <p:nvPr>
            <p:ph type="body" sz="quarter" idx="17"/>
          </p:nvPr>
        </p:nvSpPr>
        <p:spPr>
          <a:xfrm>
            <a:off x="8280329" y="2526828"/>
            <a:ext cx="3326929" cy="950300"/>
          </a:xfrm>
        </p:spPr>
        <p:txBody>
          <a:bodyPr/>
          <a:lstStyle/>
          <a:p>
            <a:r>
              <a:rPr lang="es-ES" sz="2000" dirty="0"/>
              <a:t>Proteger la salud y el bienestar</a:t>
            </a:r>
            <a:endParaRPr lang="en-US" sz="2000" dirty="0"/>
          </a:p>
        </p:txBody>
      </p:sp>
      <p:sp>
        <p:nvSpPr>
          <p:cNvPr id="16" name="Text Placeholder 15">
            <a:extLst>
              <a:ext uri="{FF2B5EF4-FFF2-40B4-BE49-F238E27FC236}">
                <a16:creationId xmlns:a16="http://schemas.microsoft.com/office/drawing/2014/main" id="{3B0E560C-168D-26E7-3862-1D7F4BF412A8}"/>
              </a:ext>
            </a:extLst>
          </p:cNvPr>
          <p:cNvSpPr>
            <a:spLocks noGrp="1"/>
          </p:cNvSpPr>
          <p:nvPr>
            <p:ph type="body" sz="quarter" idx="18"/>
          </p:nvPr>
        </p:nvSpPr>
        <p:spPr/>
        <p:txBody>
          <a:bodyPr/>
          <a:lstStyle/>
          <a:p>
            <a:r>
              <a:rPr lang="en-IE" dirty="0"/>
              <a:t>02</a:t>
            </a:r>
          </a:p>
        </p:txBody>
      </p:sp>
      <p:sp>
        <p:nvSpPr>
          <p:cNvPr id="17" name="Text Placeholder 16">
            <a:extLst>
              <a:ext uri="{FF2B5EF4-FFF2-40B4-BE49-F238E27FC236}">
                <a16:creationId xmlns:a16="http://schemas.microsoft.com/office/drawing/2014/main" id="{924F113E-D770-438D-FD64-F24A53747AD4}"/>
              </a:ext>
            </a:extLst>
          </p:cNvPr>
          <p:cNvSpPr>
            <a:spLocks noGrp="1"/>
          </p:cNvSpPr>
          <p:nvPr>
            <p:ph type="body" sz="quarter" idx="19"/>
          </p:nvPr>
        </p:nvSpPr>
        <p:spPr>
          <a:xfrm>
            <a:off x="8265310" y="3865741"/>
            <a:ext cx="3326928" cy="950300"/>
          </a:xfrm>
        </p:spPr>
        <p:txBody>
          <a:bodyPr/>
          <a:lstStyle/>
          <a:p>
            <a:r>
              <a:rPr lang="en-IE" sz="2000" dirty="0" err="1"/>
              <a:t>Proteger</a:t>
            </a:r>
            <a:r>
              <a:rPr lang="en-IE" sz="2000" dirty="0"/>
              <a:t> </a:t>
            </a:r>
            <a:r>
              <a:rPr lang="en-IE" sz="2000" dirty="0" err="1"/>
              <a:t>los</a:t>
            </a:r>
            <a:r>
              <a:rPr lang="en-IE" sz="2000" dirty="0"/>
              <a:t> </a:t>
            </a:r>
            <a:r>
              <a:rPr lang="en-IE" sz="2000" dirty="0" err="1"/>
              <a:t>dispositivos</a:t>
            </a:r>
            <a:endParaRPr lang="en-IE" sz="2000" dirty="0"/>
          </a:p>
        </p:txBody>
      </p:sp>
      <p:sp>
        <p:nvSpPr>
          <p:cNvPr id="18" name="Text Placeholder 17">
            <a:extLst>
              <a:ext uri="{FF2B5EF4-FFF2-40B4-BE49-F238E27FC236}">
                <a16:creationId xmlns:a16="http://schemas.microsoft.com/office/drawing/2014/main" id="{A58F9EFA-263A-EDEC-62E7-F4348136D19D}"/>
              </a:ext>
            </a:extLst>
          </p:cNvPr>
          <p:cNvSpPr>
            <a:spLocks noGrp="1"/>
          </p:cNvSpPr>
          <p:nvPr>
            <p:ph type="body" sz="quarter" idx="20"/>
          </p:nvPr>
        </p:nvSpPr>
        <p:spPr/>
        <p:txBody>
          <a:bodyPr/>
          <a:lstStyle/>
          <a:p>
            <a:r>
              <a:rPr lang="en-IE" dirty="0"/>
              <a:t>04</a:t>
            </a:r>
          </a:p>
        </p:txBody>
      </p:sp>
      <p:sp>
        <p:nvSpPr>
          <p:cNvPr id="19" name="Text Placeholder 18">
            <a:extLst>
              <a:ext uri="{FF2B5EF4-FFF2-40B4-BE49-F238E27FC236}">
                <a16:creationId xmlns:a16="http://schemas.microsoft.com/office/drawing/2014/main" id="{2BC5A265-29EB-74CE-1E0A-ABE025EA6305}"/>
              </a:ext>
            </a:extLst>
          </p:cNvPr>
          <p:cNvSpPr>
            <a:spLocks noGrp="1"/>
          </p:cNvSpPr>
          <p:nvPr>
            <p:ph type="body" sz="quarter" idx="21"/>
          </p:nvPr>
        </p:nvSpPr>
        <p:spPr>
          <a:xfrm>
            <a:off x="8280329" y="5221100"/>
            <a:ext cx="3239121" cy="950300"/>
          </a:xfrm>
        </p:spPr>
        <p:txBody>
          <a:bodyPr/>
          <a:lstStyle/>
          <a:p>
            <a:r>
              <a:rPr lang="en-IE" sz="2000" dirty="0" err="1"/>
              <a:t>Proteger</a:t>
            </a:r>
            <a:r>
              <a:rPr lang="en-IE" sz="2000" dirty="0"/>
              <a:t> </a:t>
            </a:r>
            <a:r>
              <a:rPr lang="en-IE" sz="2000" dirty="0" err="1"/>
              <a:t>el</a:t>
            </a:r>
            <a:r>
              <a:rPr lang="en-IE" sz="2000" dirty="0"/>
              <a:t> medio </a:t>
            </a:r>
            <a:r>
              <a:rPr lang="en-IE" sz="2000" dirty="0" err="1"/>
              <a:t>ambiente</a:t>
            </a:r>
            <a:endParaRPr lang="en-IE" sz="2000" dirty="0"/>
          </a:p>
        </p:txBody>
      </p:sp>
      <p:sp>
        <p:nvSpPr>
          <p:cNvPr id="20" name="Text Placeholder 19">
            <a:extLst>
              <a:ext uri="{FF2B5EF4-FFF2-40B4-BE49-F238E27FC236}">
                <a16:creationId xmlns:a16="http://schemas.microsoft.com/office/drawing/2014/main" id="{DE8FA2B8-2B75-A87E-4005-EFB33414C903}"/>
              </a:ext>
            </a:extLst>
          </p:cNvPr>
          <p:cNvSpPr>
            <a:spLocks noGrp="1"/>
          </p:cNvSpPr>
          <p:nvPr>
            <p:ph type="body" sz="quarter" idx="22"/>
          </p:nvPr>
        </p:nvSpPr>
        <p:spPr/>
        <p:txBody>
          <a:bodyPr/>
          <a:lstStyle/>
          <a:p>
            <a:r>
              <a:rPr lang="en-IE" dirty="0"/>
              <a:t>03</a:t>
            </a:r>
          </a:p>
        </p:txBody>
      </p:sp>
      <p:sp>
        <p:nvSpPr>
          <p:cNvPr id="21" name="TextBox 20">
            <a:extLst>
              <a:ext uri="{FF2B5EF4-FFF2-40B4-BE49-F238E27FC236}">
                <a16:creationId xmlns:a16="http://schemas.microsoft.com/office/drawing/2014/main" id="{865777F6-3AD1-9C95-A586-2736F0CFB00A}"/>
              </a:ext>
            </a:extLst>
          </p:cNvPr>
          <p:cNvSpPr txBox="1"/>
          <p:nvPr/>
        </p:nvSpPr>
        <p:spPr>
          <a:xfrm>
            <a:off x="218661" y="816088"/>
            <a:ext cx="5704908" cy="5355312"/>
          </a:xfrm>
          <a:prstGeom prst="rect">
            <a:avLst/>
          </a:prstGeom>
          <a:noFill/>
        </p:spPr>
        <p:txBody>
          <a:bodyPr wrap="square" rtlCol="0">
            <a:spAutoFit/>
          </a:bodyPr>
          <a:lstStyle/>
          <a:p>
            <a:r>
              <a:rPr lang="es-ES" dirty="0"/>
              <a:t>Bienvenido al Módulo 4 de los REA de </a:t>
            </a:r>
            <a:r>
              <a:rPr lang="es-ES" dirty="0" err="1"/>
              <a:t>Teach</a:t>
            </a:r>
            <a:r>
              <a:rPr lang="es-ES" dirty="0"/>
              <a:t> Digital. El módulo 4 trata de la seguridad digital. En este módulo aprenderás a proteger tus datos personales y los métodos para mejorar tu seguridad mientras utilizas las tecnologías digitales.</a:t>
            </a:r>
          </a:p>
          <a:p>
            <a:endParaRPr lang="es-ES" dirty="0"/>
          </a:p>
          <a:p>
            <a:r>
              <a:rPr lang="es-ES" dirty="0"/>
              <a:t>El tema 2 se compone de información relativa a la mejora de la salud y el bienestar durante el uso de las tecnologías digitales, destacando cómo la tecnología digital puede tener un impacto positivo y negativo, con algunas estrategias sobre cómo evitar los efectos negativos de la tecnología.</a:t>
            </a:r>
          </a:p>
          <a:p>
            <a:endParaRPr lang="es-ES" dirty="0"/>
          </a:p>
          <a:p>
            <a:r>
              <a:rPr lang="es-ES" dirty="0"/>
              <a:t>En el tema 3 aprenderás a proteger tus dispositivos, como el teléfono móvil y el módem de tu casa.</a:t>
            </a:r>
          </a:p>
          <a:p>
            <a:endParaRPr lang="es-ES" dirty="0"/>
          </a:p>
          <a:p>
            <a:r>
              <a:rPr lang="es-ES" dirty="0"/>
              <a:t>Por último, el tema 4 te presenta el impacto medioambiental al que contribuimos cuando usamos la tecnología, y cómo podemos ayudar a evitarlo.</a:t>
            </a:r>
            <a:endParaRPr lang="en-IE" dirty="0"/>
          </a:p>
        </p:txBody>
      </p:sp>
    </p:spTree>
    <p:extLst>
      <p:ext uri="{BB962C8B-B14F-4D97-AF65-F5344CB8AC3E}">
        <p14:creationId xmlns:p14="http://schemas.microsoft.com/office/powerpoint/2010/main" val="222567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es-ES" dirty="0">
                <a:solidFill>
                  <a:schemeClr val="accent6"/>
                </a:solidFill>
              </a:rPr>
              <a:t>Antes de comenzar con el tema 2, te ofrecemos algunas definiciones útiles para ayudarte a entender parte de la información de este módulo.</a:t>
            </a:r>
          </a:p>
          <a:p>
            <a:endParaRPr lang="es-ES" dirty="0">
              <a:solidFill>
                <a:schemeClr val="accent6"/>
              </a:solidFill>
            </a:endParaRPr>
          </a:p>
          <a:p>
            <a:r>
              <a:rPr lang="es-ES" dirty="0">
                <a:solidFill>
                  <a:schemeClr val="accent6"/>
                </a:solidFill>
              </a:rPr>
              <a:t>El </a:t>
            </a:r>
            <a:r>
              <a:rPr lang="es-ES" b="1" dirty="0">
                <a:solidFill>
                  <a:schemeClr val="accent6"/>
                </a:solidFill>
              </a:rPr>
              <a:t>bienestar digital </a:t>
            </a:r>
            <a:r>
              <a:rPr lang="es-ES" dirty="0">
                <a:solidFill>
                  <a:schemeClr val="accent6"/>
                </a:solidFill>
              </a:rPr>
              <a:t>es un término utilizado para describir el impacto de las tecnologías y los servicios digitales en la salud mental, física, social y emocional de las personas.</a:t>
            </a:r>
          </a:p>
          <a:p>
            <a:r>
              <a:rPr lang="es-ES" dirty="0">
                <a:solidFill>
                  <a:schemeClr val="accent6"/>
                </a:solidFill>
              </a:rPr>
              <a:t>El </a:t>
            </a:r>
            <a:r>
              <a:rPr lang="es-ES" b="1" dirty="0">
                <a:solidFill>
                  <a:schemeClr val="accent6"/>
                </a:solidFill>
              </a:rPr>
              <a:t>tecnoestrés</a:t>
            </a:r>
            <a:r>
              <a:rPr lang="es-ES" dirty="0">
                <a:solidFill>
                  <a:schemeClr val="accent6"/>
                </a:solidFill>
              </a:rPr>
              <a:t> es un tipo de estrés causado por los rápidos cambios en la tecnología y que se produce como resultado de la incapacidad de satisfacer las demandas cambiantes de estas tecnologías</a:t>
            </a:r>
            <a:r>
              <a:rPr lang="en-US" dirty="0"/>
              <a:t>.</a:t>
            </a:r>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r>
              <a:rPr lang="en-IE" dirty="0"/>
              <a:t>	</a:t>
            </a:r>
            <a:endParaRPr lang="en-RU" dirty="0"/>
          </a:p>
        </p:txBody>
      </p:sp>
    </p:spTree>
    <p:extLst>
      <p:ext uri="{BB962C8B-B14F-4D97-AF65-F5344CB8AC3E}">
        <p14:creationId xmlns:p14="http://schemas.microsoft.com/office/powerpoint/2010/main" val="308399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284581" y="1193065"/>
            <a:ext cx="5973904" cy="3251547"/>
          </a:xfrm>
        </p:spPr>
        <p:txBody>
          <a:bodyPr/>
          <a:lstStyle/>
          <a:p>
            <a:r>
              <a:rPr lang="es-ES" sz="2400" dirty="0">
                <a:solidFill>
                  <a:srgbClr val="525252"/>
                </a:solidFill>
              </a:rPr>
              <a:t>A lo largo de la pandemia, al no poder vernos, hemos tenido que recurrir a la tecnología para poder seguir comunicándonos.</a:t>
            </a:r>
          </a:p>
          <a:p>
            <a:r>
              <a:rPr lang="es-ES" sz="2400" dirty="0">
                <a:solidFill>
                  <a:srgbClr val="525252"/>
                </a:solidFill>
              </a:rPr>
              <a:t>La tecnología utilizada con moderación no suele causar problemas. Sin embargo, cuando se utiliza en exceso, puede causar diferentes problemas físicos y psicológicos.</a:t>
            </a:r>
          </a:p>
          <a:p>
            <a:r>
              <a:rPr lang="es-ES" sz="2400" dirty="0">
                <a:solidFill>
                  <a:srgbClr val="525252"/>
                </a:solidFill>
              </a:rPr>
              <a:t>Es importante ser capaz de reconocer los síntomas, ya que el tecnoestrés y el bienestar digital negativo pueden afectar a diferentes aspectos de nuestra vida. En esta sección examinaremos cómo evitar algunos de estos problemas potenciales y cómo reducir los impactos negativos del uso de la tecnología.</a:t>
            </a:r>
            <a:endParaRPr lang="en-IE" dirty="0"/>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324970" y="150466"/>
            <a:ext cx="5771030" cy="873266"/>
          </a:xfrm>
        </p:spPr>
        <p:txBody>
          <a:bodyPr>
            <a:normAutofit/>
          </a:bodyPr>
          <a:lstStyle/>
          <a:p>
            <a:r>
              <a:rPr lang="es-ES" sz="2800" dirty="0"/>
              <a:t>Prestar atención al uso de la tecnología</a:t>
            </a:r>
            <a:endParaRPr lang="en-IE" sz="2800" dirty="0"/>
          </a:p>
        </p:txBody>
      </p:sp>
      <p:pic>
        <p:nvPicPr>
          <p:cNvPr id="4" name="Picture Placeholder 3">
            <a:extLst>
              <a:ext uri="{FF2B5EF4-FFF2-40B4-BE49-F238E27FC236}">
                <a16:creationId xmlns:a16="http://schemas.microsoft.com/office/drawing/2014/main" id="{A3DFA30A-898D-264D-75AD-2D1E2B7558E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9986" b="19986"/>
          <a:stretch>
            <a:fillRect/>
          </a:stretch>
        </p:blipFill>
        <p:spPr/>
      </p:pic>
    </p:spTree>
    <p:extLst>
      <p:ext uri="{BB962C8B-B14F-4D97-AF65-F5344CB8AC3E}">
        <p14:creationId xmlns:p14="http://schemas.microsoft.com/office/powerpoint/2010/main" val="4279140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339654" y="1409992"/>
            <a:ext cx="11102510" cy="4038015"/>
          </a:xfrm>
        </p:spPr>
        <p:txBody>
          <a:bodyPr/>
          <a:lstStyle/>
          <a:p>
            <a:pPr marL="0"/>
            <a:r>
              <a:rPr lang="es-ES" dirty="0"/>
              <a:t>La sobrecarga digital se produce por estar constantemente en las plataformas digitales y recibir muchas notificaciones. A medida que se pasa más tiempo utilizando las tecnologías digitales, se tiende a provocar una sensación de agobio. Esto es la sobrecarga digital.</a:t>
            </a:r>
          </a:p>
          <a:p>
            <a:pPr marL="0"/>
            <a:r>
              <a:rPr lang="es-ES" dirty="0"/>
              <a:t>Tu cerebro es una cosa maravillosa, pero sólo puede hacer mucho. Cuando piensas demasiado, recuerdas mucha información y te concentras durante largos periodos de tiempo, tu concentración puede verse afectada.</a:t>
            </a:r>
          </a:p>
          <a:p>
            <a:pPr marL="0"/>
            <a:r>
              <a:rPr lang="es-ES" dirty="0"/>
              <a:t>Cuando esto ocurre, es posible que no seas tan resistente, que seas menos creativo y que no puedas concentrarte tan bien como lo haces normalmente.</a:t>
            </a:r>
          </a:p>
          <a:p>
            <a:pPr marL="0"/>
            <a:r>
              <a:rPr lang="es-ES" dirty="0"/>
              <a:t>Veamos algunos de los posibles efectos de la sobrecarga digital.</a:t>
            </a:r>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s-ES" dirty="0"/>
              <a:t>Qué es la sobrecarga digital</a:t>
            </a:r>
            <a:r>
              <a:rPr lang="en-IE" dirty="0"/>
              <a:t>?</a:t>
            </a:r>
            <a:endParaRPr lang="en-RU" dirty="0"/>
          </a:p>
        </p:txBody>
      </p:sp>
    </p:spTree>
    <p:extLst>
      <p:ext uri="{BB962C8B-B14F-4D97-AF65-F5344CB8AC3E}">
        <p14:creationId xmlns:p14="http://schemas.microsoft.com/office/powerpoint/2010/main" val="472911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075414"/>
            <a:ext cx="5771030" cy="3251547"/>
          </a:xfrm>
        </p:spPr>
        <p:txBody>
          <a:bodyPr/>
          <a:lstStyle/>
          <a:p>
            <a:r>
              <a:rPr lang="es-ES" sz="2300" dirty="0">
                <a:solidFill>
                  <a:srgbClr val="525252"/>
                </a:solidFill>
              </a:rPr>
              <a:t>Los siguientes son algunos de los impactos de la sobrecarga digital:</a:t>
            </a:r>
          </a:p>
          <a:p>
            <a:r>
              <a:rPr lang="es-ES" sz="2300" b="1" dirty="0">
                <a:solidFill>
                  <a:srgbClr val="525252"/>
                </a:solidFill>
              </a:rPr>
              <a:t>Pérdida de control de la vida cotidiana</a:t>
            </a:r>
            <a:r>
              <a:rPr lang="es-ES" sz="2300" dirty="0">
                <a:solidFill>
                  <a:srgbClr val="525252"/>
                </a:solidFill>
              </a:rPr>
              <a:t>.</a:t>
            </a:r>
          </a:p>
          <a:p>
            <a:r>
              <a:rPr lang="es-ES" sz="2300" dirty="0">
                <a:solidFill>
                  <a:srgbClr val="525252"/>
                </a:solidFill>
              </a:rPr>
              <a:t>Cuando sientes que no puedes dejar el teléfono y que sólo quieres estar con él porque te sientes bien, esto puede considerarse una dependencia de la tecnología.</a:t>
            </a:r>
          </a:p>
          <a:p>
            <a:r>
              <a:rPr lang="es-ES" sz="2300" b="1" dirty="0">
                <a:solidFill>
                  <a:srgbClr val="525252"/>
                </a:solidFill>
              </a:rPr>
              <a:t>La sobrecarga digital puede afectar a tu salud mental.</a:t>
            </a:r>
          </a:p>
          <a:p>
            <a:r>
              <a:rPr lang="es-ES" sz="2300" dirty="0">
                <a:solidFill>
                  <a:srgbClr val="525252"/>
                </a:solidFill>
              </a:rPr>
              <a:t>Puede aumentar el estrés, la ansiedad y la depresión a medida que la vida digital se expande. Menos interacción cara a cara, aumento de la inactividad, pocas habilidades de comunicación en persona y una desconfianza generalizada entre las personas.</a:t>
            </a:r>
            <a:endParaRPr lang="en-IE" sz="23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176135" y="309492"/>
            <a:ext cx="6427867" cy="634445"/>
          </a:xfrm>
        </p:spPr>
        <p:txBody>
          <a:bodyPr>
            <a:normAutofit/>
          </a:bodyPr>
          <a:lstStyle/>
          <a:p>
            <a:r>
              <a:rPr lang="en-IE" dirty="0" err="1"/>
              <a:t>Impacto</a:t>
            </a:r>
            <a:r>
              <a:rPr lang="en-IE" dirty="0"/>
              <a:t> de la </a:t>
            </a:r>
            <a:r>
              <a:rPr lang="en-IE" dirty="0" err="1"/>
              <a:t>sobrecarga</a:t>
            </a:r>
            <a:r>
              <a:rPr lang="en-IE" dirty="0"/>
              <a:t> digital</a:t>
            </a:r>
          </a:p>
        </p:txBody>
      </p:sp>
      <p:pic>
        <p:nvPicPr>
          <p:cNvPr id="2" name="Picture Placeholder 1">
            <a:extLst>
              <a:ext uri="{FF2B5EF4-FFF2-40B4-BE49-F238E27FC236}">
                <a16:creationId xmlns:a16="http://schemas.microsoft.com/office/drawing/2014/main" id="{9C3C6BFD-C048-7E2D-7953-0CD01064FEE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72238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233705" y="1014987"/>
            <a:ext cx="5998129" cy="5142618"/>
          </a:xfrm>
        </p:spPr>
        <p:txBody>
          <a:bodyPr>
            <a:normAutofit fontScale="85000" lnSpcReduction="20000"/>
          </a:bodyPr>
          <a:lstStyle/>
          <a:p>
            <a:r>
              <a:rPr lang="es-ES" sz="2400" dirty="0">
                <a:solidFill>
                  <a:srgbClr val="525252"/>
                </a:solidFill>
              </a:rPr>
              <a:t>Es posible que reconozcas algunos de los siguientes comportamientos que pueden deteriorar tu bienestar digital: </a:t>
            </a:r>
          </a:p>
          <a:p>
            <a:r>
              <a:rPr lang="es-ES" sz="2400" b="1" dirty="0">
                <a:solidFill>
                  <a:srgbClr val="525252"/>
                </a:solidFill>
              </a:rPr>
              <a:t>Adicción a Internet</a:t>
            </a:r>
            <a:r>
              <a:rPr lang="es-ES" sz="2400" dirty="0">
                <a:solidFill>
                  <a:srgbClr val="525252"/>
                </a:solidFill>
              </a:rPr>
              <a:t>: comprar en línea, jugar a videojuegos, consultar Facebook, blogs, vídeos y redes sociales.</a:t>
            </a:r>
          </a:p>
          <a:p>
            <a:r>
              <a:rPr lang="es-ES" sz="2400" b="1" dirty="0">
                <a:solidFill>
                  <a:srgbClr val="525252"/>
                </a:solidFill>
              </a:rPr>
              <a:t>Pérdida de tiempo:</a:t>
            </a:r>
            <a:r>
              <a:rPr lang="es-ES" sz="2400" dirty="0">
                <a:solidFill>
                  <a:srgbClr val="525252"/>
                </a:solidFill>
              </a:rPr>
              <a:t> pasar demasiado tiempo haciendo </a:t>
            </a:r>
            <a:r>
              <a:rPr lang="es-ES" sz="2400" dirty="0" err="1">
                <a:solidFill>
                  <a:srgbClr val="525252"/>
                </a:solidFill>
              </a:rPr>
              <a:t>scroll</a:t>
            </a:r>
            <a:r>
              <a:rPr lang="es-ES" sz="2400" dirty="0">
                <a:solidFill>
                  <a:srgbClr val="525252"/>
                </a:solidFill>
              </a:rPr>
              <a:t>, pasar menos tiempo viviendo en el mundo real y disfrutando de la interacción con la gente, haciendo ejercicio, etc.</a:t>
            </a:r>
          </a:p>
          <a:p>
            <a:r>
              <a:rPr lang="es-ES" sz="2400" b="1" dirty="0">
                <a:solidFill>
                  <a:srgbClr val="525252"/>
                </a:solidFill>
              </a:rPr>
              <a:t>Comprobación compulsiva y obligada de las redes sociales:</a:t>
            </a:r>
            <a:r>
              <a:rPr lang="es-ES" sz="2400" dirty="0">
                <a:solidFill>
                  <a:srgbClr val="525252"/>
                </a:solidFill>
              </a:rPr>
              <a:t> convertirse en adicto y pasar la mayor parte del tiempo en línea</a:t>
            </a:r>
          </a:p>
          <a:p>
            <a:r>
              <a:rPr lang="es-ES" sz="2400" b="1" dirty="0">
                <a:solidFill>
                  <a:srgbClr val="525252"/>
                </a:solidFill>
              </a:rPr>
              <a:t>Actuar como autómatas:</a:t>
            </a:r>
            <a:r>
              <a:rPr lang="es-ES" sz="2400" dirty="0">
                <a:solidFill>
                  <a:srgbClr val="525252"/>
                </a:solidFill>
              </a:rPr>
              <a:t> actuar como si tuviéramos que responder inmediatamente</a:t>
            </a:r>
          </a:p>
          <a:p>
            <a:r>
              <a:rPr lang="es-ES" sz="2400" b="1" dirty="0">
                <a:solidFill>
                  <a:srgbClr val="525252"/>
                </a:solidFill>
              </a:rPr>
              <a:t>Vibraciones fantasma en el bolsillo:</a:t>
            </a:r>
            <a:r>
              <a:rPr lang="es-ES" sz="2400" dirty="0">
                <a:solidFill>
                  <a:srgbClr val="525252"/>
                </a:solidFill>
              </a:rPr>
              <a:t> percibir notificaciones inexistentes de los smartphones </a:t>
            </a:r>
          </a:p>
          <a:p>
            <a:r>
              <a:rPr lang="es-ES" sz="2400" b="1" dirty="0">
                <a:solidFill>
                  <a:srgbClr val="525252"/>
                </a:solidFill>
              </a:rPr>
              <a:t>Efecto Google:</a:t>
            </a:r>
            <a:r>
              <a:rPr lang="es-ES" sz="2400" dirty="0">
                <a:solidFill>
                  <a:srgbClr val="525252"/>
                </a:solidFill>
              </a:rPr>
              <a:t> en el mundo siempre conectado, es menos probable que la gente recuerde la información con tanta facilidad si piensa que puede buscarla</a:t>
            </a: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233705" y="194706"/>
            <a:ext cx="6563334" cy="787789"/>
          </a:xfrm>
        </p:spPr>
        <p:txBody>
          <a:bodyPr>
            <a:normAutofit fontScale="85000" lnSpcReduction="20000"/>
          </a:bodyPr>
          <a:lstStyle/>
          <a:p>
            <a:r>
              <a:rPr lang="es-ES" dirty="0"/>
              <a:t>Comportamientos de la sobrecarga digital</a:t>
            </a:r>
            <a:endParaRPr lang="en-IE" dirty="0"/>
          </a:p>
        </p:txBody>
      </p:sp>
      <p:pic>
        <p:nvPicPr>
          <p:cNvPr id="7" name="Picture Placeholder 6">
            <a:extLst>
              <a:ext uri="{FF2B5EF4-FFF2-40B4-BE49-F238E27FC236}">
                <a16:creationId xmlns:a16="http://schemas.microsoft.com/office/drawing/2014/main" id="{5723653B-227D-E2F8-1C98-D010B46312F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610" r="8610"/>
          <a:stretch>
            <a:fillRect/>
          </a:stretch>
        </p:blipFill>
        <p:spPr/>
      </p:pic>
    </p:spTree>
    <p:extLst>
      <p:ext uri="{BB962C8B-B14F-4D97-AF65-F5344CB8AC3E}">
        <p14:creationId xmlns:p14="http://schemas.microsoft.com/office/powerpoint/2010/main" val="1699324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C72985-2794-641D-FA9D-630C95FF5508}"/>
              </a:ext>
            </a:extLst>
          </p:cNvPr>
          <p:cNvSpPr>
            <a:spLocks noGrp="1"/>
          </p:cNvSpPr>
          <p:nvPr>
            <p:ph type="pic" sz="quarter" idx="15"/>
          </p:nvPr>
        </p:nvSpPr>
        <p:spPr/>
      </p:sp>
      <p:sp>
        <p:nvSpPr>
          <p:cNvPr id="4" name="Text Placeholder 3">
            <a:extLst>
              <a:ext uri="{FF2B5EF4-FFF2-40B4-BE49-F238E27FC236}">
                <a16:creationId xmlns:a16="http://schemas.microsoft.com/office/drawing/2014/main" id="{A0305757-EC31-36D4-810F-3313FC658A68}"/>
              </a:ext>
            </a:extLst>
          </p:cNvPr>
          <p:cNvSpPr>
            <a:spLocks noGrp="1"/>
          </p:cNvSpPr>
          <p:nvPr>
            <p:ph type="body" sz="quarter" idx="17"/>
          </p:nvPr>
        </p:nvSpPr>
        <p:spPr>
          <a:xfrm>
            <a:off x="447065" y="1419515"/>
            <a:ext cx="6635427" cy="3642009"/>
          </a:xfrm>
        </p:spPr>
        <p:txBody>
          <a:bodyPr/>
          <a:lstStyle/>
          <a:p>
            <a:r>
              <a:rPr lang="es-ES" sz="2400" dirty="0">
                <a:solidFill>
                  <a:srgbClr val="8D5B98"/>
                </a:solidFill>
              </a:rPr>
              <a:t>Echa un vistazo al siguiente vídeo de la Ted </a:t>
            </a:r>
            <a:r>
              <a:rPr lang="es-ES" sz="2400" dirty="0" err="1">
                <a:solidFill>
                  <a:srgbClr val="8D5B98"/>
                </a:solidFill>
              </a:rPr>
              <a:t>Talk</a:t>
            </a:r>
            <a:r>
              <a:rPr lang="es-ES" sz="2400" dirty="0">
                <a:solidFill>
                  <a:srgbClr val="8D5B98"/>
                </a:solidFill>
              </a:rPr>
              <a:t>, que destaca la experiencia de los ponentes sobre la sobrecarga cognitiva en relación con las tecnologías digitales.</a:t>
            </a:r>
          </a:p>
          <a:p>
            <a:r>
              <a:rPr lang="en-IE" sz="2400" dirty="0">
                <a:solidFill>
                  <a:srgbClr val="F9A169"/>
                </a:solidFill>
                <a:hlinkClick r:id="rId3">
                  <a:extLst>
                    <a:ext uri="{A12FA001-AC4F-418D-AE19-62706E023703}">
                      <ahyp:hlinkClr xmlns:ahyp="http://schemas.microsoft.com/office/drawing/2018/hyperlinkcolor" val="tx"/>
                    </a:ext>
                  </a:extLst>
                </a:hlinkClick>
              </a:rPr>
              <a:t>https://www.youtube.com/watch?v=Z0ztO86ImQg</a:t>
            </a:r>
            <a:endParaRPr lang="en-IE" sz="2400" dirty="0">
              <a:solidFill>
                <a:srgbClr val="F9A169"/>
              </a:solidFill>
            </a:endParaRPr>
          </a:p>
          <a:p>
            <a:endParaRPr lang="en-IE" sz="2400" dirty="0">
              <a:solidFill>
                <a:srgbClr val="8D5B98"/>
              </a:solidFill>
            </a:endParaRPr>
          </a:p>
          <a:p>
            <a:endParaRPr lang="en-IE" sz="2800" dirty="0">
              <a:solidFill>
                <a:srgbClr val="0675AD"/>
              </a:solidFill>
            </a:endParaRPr>
          </a:p>
          <a:p>
            <a:endParaRPr lang="en-IE" sz="2800" dirty="0">
              <a:solidFill>
                <a:srgbClr val="0675AD"/>
              </a:solidFill>
            </a:endParaRPr>
          </a:p>
          <a:p>
            <a:endParaRPr lang="en-IE" dirty="0"/>
          </a:p>
        </p:txBody>
      </p:sp>
      <p:sp>
        <p:nvSpPr>
          <p:cNvPr id="5" name="Text Placeholder 4">
            <a:extLst>
              <a:ext uri="{FF2B5EF4-FFF2-40B4-BE49-F238E27FC236}">
                <a16:creationId xmlns:a16="http://schemas.microsoft.com/office/drawing/2014/main" id="{5C92E2B1-9C96-BDBC-8C8E-8DD7BA75E2AB}"/>
              </a:ext>
            </a:extLst>
          </p:cNvPr>
          <p:cNvSpPr>
            <a:spLocks noGrp="1"/>
          </p:cNvSpPr>
          <p:nvPr>
            <p:ph type="body" sz="quarter" idx="13"/>
          </p:nvPr>
        </p:nvSpPr>
        <p:spPr>
          <a:xfrm>
            <a:off x="447066" y="309491"/>
            <a:ext cx="11222614" cy="1110023"/>
          </a:xfrm>
        </p:spPr>
        <p:txBody>
          <a:bodyPr>
            <a:normAutofit fontScale="92500" lnSpcReduction="10000"/>
          </a:bodyPr>
          <a:lstStyle/>
          <a:p>
            <a:r>
              <a:rPr lang="es-ES" dirty="0"/>
              <a:t>Vea el vídeo: Sobrecarga cognitiva-</a:t>
            </a:r>
          </a:p>
          <a:p>
            <a:r>
              <a:rPr lang="es-ES" dirty="0"/>
              <a:t>Reconecte su cerebro en la era digita</a:t>
            </a:r>
            <a:endParaRPr lang="en-US" dirty="0"/>
          </a:p>
        </p:txBody>
      </p:sp>
      <p:pic>
        <p:nvPicPr>
          <p:cNvPr id="8" name="Graphic 7" descr="Mouse outline">
            <a:extLst>
              <a:ext uri="{FF2B5EF4-FFF2-40B4-BE49-F238E27FC236}">
                <a16:creationId xmlns:a16="http://schemas.microsoft.com/office/drawing/2014/main" id="{8AB9E757-7C27-FF90-A28C-4D75868B91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3109455" y="4238054"/>
            <a:ext cx="683699" cy="683699"/>
          </a:xfrm>
          <a:prstGeom prst="rect">
            <a:avLst/>
          </a:prstGeom>
        </p:spPr>
      </p:pic>
      <p:sp>
        <p:nvSpPr>
          <p:cNvPr id="9" name="TextBox 8">
            <a:extLst>
              <a:ext uri="{FF2B5EF4-FFF2-40B4-BE49-F238E27FC236}">
                <a16:creationId xmlns:a16="http://schemas.microsoft.com/office/drawing/2014/main" id="{4732B1FF-3B88-9DAC-5742-E280B617A4A4}"/>
              </a:ext>
            </a:extLst>
          </p:cNvPr>
          <p:cNvSpPr txBox="1"/>
          <p:nvPr/>
        </p:nvSpPr>
        <p:spPr>
          <a:xfrm>
            <a:off x="3880097" y="4276695"/>
            <a:ext cx="2575445" cy="523220"/>
          </a:xfrm>
          <a:prstGeom prst="rect">
            <a:avLst/>
          </a:prstGeom>
          <a:noFill/>
        </p:spPr>
        <p:txBody>
          <a:bodyPr wrap="square" rtlCol="0">
            <a:spAutoFit/>
          </a:bodyPr>
          <a:lstStyle/>
          <a:p>
            <a:r>
              <a:rPr lang="es-ES" sz="2800" b="1" dirty="0">
                <a:solidFill>
                  <a:srgbClr val="E78631"/>
                </a:solidFill>
              </a:rPr>
              <a:t>Haz clic para ver</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E25CC574-B165-5128-E4FE-8B190A90FE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flipH="1">
            <a:off x="5109506" y="3139583"/>
            <a:ext cx="1972987" cy="1496829"/>
          </a:xfrm>
          <a:prstGeom prst="rect">
            <a:avLst/>
          </a:prstGeom>
        </p:spPr>
      </p:pic>
      <p:pic>
        <p:nvPicPr>
          <p:cNvPr id="2" name="Online Media 1" title="Cognitive overload -- rewire your brain in the digital age | Darren McNelis | TEDxTallaght">
            <a:hlinkClick r:id="" action="ppaction://media"/>
            <a:extLst>
              <a:ext uri="{FF2B5EF4-FFF2-40B4-BE49-F238E27FC236}">
                <a16:creationId xmlns:a16="http://schemas.microsoft.com/office/drawing/2014/main" id="{DD04A419-5767-5EB3-7E63-3D6867009B38}"/>
              </a:ext>
            </a:extLst>
          </p:cNvPr>
          <p:cNvPicPr>
            <a:picLocks noRot="1" noChangeAspect="1"/>
          </p:cNvPicPr>
          <p:nvPr>
            <a:videoFile r:link="rId1"/>
          </p:nvPr>
        </p:nvPicPr>
        <p:blipFill>
          <a:blip r:embed="rId8"/>
          <a:stretch>
            <a:fillRect/>
          </a:stretch>
        </p:blipFill>
        <p:spPr>
          <a:xfrm>
            <a:off x="7372350" y="1223694"/>
            <a:ext cx="4825236" cy="4075399"/>
          </a:xfrm>
          <a:prstGeom prst="rect">
            <a:avLst/>
          </a:prstGeom>
        </p:spPr>
      </p:pic>
    </p:spTree>
    <p:extLst>
      <p:ext uri="{BB962C8B-B14F-4D97-AF65-F5344CB8AC3E}">
        <p14:creationId xmlns:p14="http://schemas.microsoft.com/office/powerpoint/2010/main" val="30731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200150"/>
            <a:ext cx="5450813" cy="5111197"/>
          </a:xfrm>
        </p:spPr>
        <p:txBody>
          <a:bodyPr>
            <a:normAutofit lnSpcReduction="10000"/>
          </a:bodyPr>
          <a:lstStyle/>
          <a:p>
            <a:r>
              <a:rPr lang="es-ES" sz="2400" dirty="0">
                <a:solidFill>
                  <a:srgbClr val="525252"/>
                </a:solidFill>
              </a:rPr>
              <a:t>Aunque es muy fácil centrarse en los aspectos negativos de las tecnologías digitales, éstas son una parte crucial de la vida moderna. La mayoría de nosotros utilizamos múltiples tecnologías digitales en nuestras tareas cotidianas.</a:t>
            </a:r>
          </a:p>
          <a:p>
            <a:r>
              <a:rPr lang="es-ES" sz="2400" dirty="0">
                <a:solidFill>
                  <a:srgbClr val="525252"/>
                </a:solidFill>
              </a:rPr>
              <a:t>Es importante equiparnos con la comprensión correcta de los peligros de la tecnología digital, pero también es importante tener técnicas y métodos para garantizar que podemos seguir utilizando las tecnologías digitales de forma segura.</a:t>
            </a:r>
          </a:p>
          <a:p>
            <a:r>
              <a:rPr lang="es-ES" sz="2400" dirty="0">
                <a:solidFill>
                  <a:srgbClr val="525252"/>
                </a:solidFill>
              </a:rPr>
              <a:t>Veamos con más detalle algunos de los efectos negativos del uso de la tecnología digital y cómo evitarlos.</a:t>
            </a:r>
            <a:endParaRPr lang="en-IE"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890658"/>
          </a:xfrm>
        </p:spPr>
        <p:txBody>
          <a:bodyPr>
            <a:normAutofit fontScale="92500" lnSpcReduction="20000"/>
          </a:bodyPr>
          <a:lstStyle/>
          <a:p>
            <a:r>
              <a:rPr lang="es-ES" sz="3600" dirty="0"/>
              <a:t>Equiparse contra los aspectos negativos de la tecnología</a:t>
            </a:r>
            <a:endParaRPr lang="en-IE" sz="3600" dirty="0"/>
          </a:p>
        </p:txBody>
      </p:sp>
      <p:pic>
        <p:nvPicPr>
          <p:cNvPr id="4" name="Picture Placeholder 3">
            <a:extLst>
              <a:ext uri="{FF2B5EF4-FFF2-40B4-BE49-F238E27FC236}">
                <a16:creationId xmlns:a16="http://schemas.microsoft.com/office/drawing/2014/main" id="{191F8240-3243-C682-80B1-FC7DF39FD1D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54" b="20854"/>
          <a:stretch>
            <a:fillRect/>
          </a:stretch>
        </p:blipFill>
        <p:spPr/>
      </p:pic>
    </p:spTree>
    <p:extLst>
      <p:ext uri="{BB962C8B-B14F-4D97-AF65-F5344CB8AC3E}">
        <p14:creationId xmlns:p14="http://schemas.microsoft.com/office/powerpoint/2010/main" val="3958186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1"/>
            <a:ext cx="5648934" cy="679337"/>
          </a:xfrm>
        </p:spPr>
        <p:txBody>
          <a:bodyPr/>
          <a:lstStyle/>
          <a:p>
            <a:r>
              <a:rPr lang="en-US" sz="3600" dirty="0" err="1"/>
              <a:t>Distracción</a:t>
            </a:r>
            <a:r>
              <a:rPr lang="en-US" sz="3600" dirty="0"/>
              <a:t> Digital</a:t>
            </a:r>
            <a:endParaRPr lang="en-IE" sz="3600" dirty="0"/>
          </a:p>
          <a:p>
            <a:endParaRPr lang="en-IE" dirty="0"/>
          </a:p>
        </p:txBody>
      </p:sp>
      <p:sp>
        <p:nvSpPr>
          <p:cNvPr id="8" name="TextBox 7">
            <a:extLst>
              <a:ext uri="{FF2B5EF4-FFF2-40B4-BE49-F238E27FC236}">
                <a16:creationId xmlns:a16="http://schemas.microsoft.com/office/drawing/2014/main" id="{362EE83E-0C8B-1160-1685-D85B537B1A06}"/>
              </a:ext>
            </a:extLst>
          </p:cNvPr>
          <p:cNvSpPr txBox="1"/>
          <p:nvPr/>
        </p:nvSpPr>
        <p:spPr>
          <a:xfrm>
            <a:off x="447066" y="1146816"/>
            <a:ext cx="5358311" cy="5170646"/>
          </a:xfrm>
          <a:prstGeom prst="rect">
            <a:avLst/>
          </a:prstGeom>
          <a:noFill/>
        </p:spPr>
        <p:txBody>
          <a:bodyPr wrap="square">
            <a:spAutoFit/>
          </a:bodyPr>
          <a:lstStyle/>
          <a:p>
            <a:r>
              <a:rPr lang="es-ES" sz="2200" dirty="0">
                <a:solidFill>
                  <a:srgbClr val="404040"/>
                </a:solidFill>
              </a:rPr>
              <a:t>La distracción digital se produce cuando se utiliza un dispositivo digital (smartphone, ordenador portátil, tableta) mientras se realiza otra actividad.</a:t>
            </a:r>
          </a:p>
          <a:p>
            <a:endParaRPr lang="es-ES" sz="2200" dirty="0">
              <a:solidFill>
                <a:srgbClr val="404040"/>
              </a:solidFill>
            </a:endParaRPr>
          </a:p>
          <a:p>
            <a:r>
              <a:rPr lang="es-ES" sz="2200" dirty="0">
                <a:solidFill>
                  <a:srgbClr val="404040"/>
                </a:solidFill>
              </a:rPr>
              <a:t>Se produce cuando los dispositivos digitales se utilizan para actividades no relacionadas con el tiempo de trabajo. Esto incluye a menudo los mensajes de texto, el correo electrónico, la navegación por Internet, el uso de las redes sociales y los juegos.</a:t>
            </a:r>
          </a:p>
          <a:p>
            <a:endParaRPr lang="es-ES" sz="2200" dirty="0">
              <a:solidFill>
                <a:srgbClr val="404040"/>
              </a:solidFill>
            </a:endParaRPr>
          </a:p>
          <a:p>
            <a:r>
              <a:rPr lang="es-ES" sz="2200" dirty="0">
                <a:solidFill>
                  <a:srgbClr val="404040"/>
                </a:solidFill>
              </a:rPr>
              <a:t>Debido a la digitalización que trajo la pandemia, es fácil caer en el hábito de revisar el teléfono mientras se ve la televisión.</a:t>
            </a:r>
            <a:endParaRPr lang="en-US" sz="2200" dirty="0">
              <a:solidFill>
                <a:srgbClr val="404040"/>
              </a:solidFill>
            </a:endParaRPr>
          </a:p>
        </p:txBody>
      </p:sp>
      <p:pic>
        <p:nvPicPr>
          <p:cNvPr id="3" name="Picture Placeholder 2">
            <a:extLst>
              <a:ext uri="{FF2B5EF4-FFF2-40B4-BE49-F238E27FC236}">
                <a16:creationId xmlns:a16="http://schemas.microsoft.com/office/drawing/2014/main" id="{ECE2E827-F887-7C84-AEDD-B620773B86A5}"/>
              </a:ext>
            </a:extLst>
          </p:cNvPr>
          <p:cNvPicPr>
            <a:picLocks noGrp="1" noChangeAspect="1"/>
          </p:cNvPicPr>
          <p:nvPr>
            <p:ph type="pic" sz="quarter" idx="17"/>
          </p:nvPr>
        </p:nvPicPr>
        <p:blipFill>
          <a:blip r:embed="rId2"/>
          <a:srcRect t="14964" b="14964"/>
          <a:stretch>
            <a:fillRect/>
          </a:stretch>
        </p:blipFill>
        <p:spPr>
          <a:xfrm>
            <a:off x="6421438" y="874713"/>
            <a:ext cx="5770562" cy="5038725"/>
          </a:xfrm>
          <a:prstGeom prst="rect">
            <a:avLst/>
          </a:prstGeom>
        </p:spPr>
      </p:pic>
    </p:spTree>
    <p:extLst>
      <p:ext uri="{BB962C8B-B14F-4D97-AF65-F5344CB8AC3E}">
        <p14:creationId xmlns:p14="http://schemas.microsoft.com/office/powerpoint/2010/main" val="286680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2"/>
            <a:ext cx="5648934" cy="753764"/>
          </a:xfrm>
        </p:spPr>
        <p:txBody>
          <a:bodyPr>
            <a:normAutofit fontScale="92500"/>
          </a:bodyPr>
          <a:lstStyle/>
          <a:p>
            <a:r>
              <a:rPr lang="en-IE" dirty="0" err="1">
                <a:solidFill>
                  <a:srgbClr val="F9A169"/>
                </a:solidFill>
              </a:rPr>
              <a:t>Gestionar</a:t>
            </a:r>
            <a:r>
              <a:rPr lang="en-IE" dirty="0">
                <a:solidFill>
                  <a:srgbClr val="F9A169"/>
                </a:solidFill>
              </a:rPr>
              <a:t> la </a:t>
            </a:r>
            <a:r>
              <a:rPr lang="en-IE" dirty="0" err="1">
                <a:solidFill>
                  <a:srgbClr val="F9A169"/>
                </a:solidFill>
              </a:rPr>
              <a:t>distracción</a:t>
            </a:r>
            <a:r>
              <a:rPr lang="en-IE" dirty="0">
                <a:solidFill>
                  <a:srgbClr val="F9A169"/>
                </a:solidFill>
              </a:rPr>
              <a:t> digital</a:t>
            </a:r>
          </a:p>
        </p:txBody>
      </p:sp>
      <p:sp>
        <p:nvSpPr>
          <p:cNvPr id="8" name="TextBox 7">
            <a:extLst>
              <a:ext uri="{FF2B5EF4-FFF2-40B4-BE49-F238E27FC236}">
                <a16:creationId xmlns:a16="http://schemas.microsoft.com/office/drawing/2014/main" id="{362EE83E-0C8B-1160-1685-D85B537B1A06}"/>
              </a:ext>
            </a:extLst>
          </p:cNvPr>
          <p:cNvSpPr txBox="1"/>
          <p:nvPr/>
        </p:nvSpPr>
        <p:spPr>
          <a:xfrm>
            <a:off x="122096" y="912988"/>
            <a:ext cx="5771030" cy="5509200"/>
          </a:xfrm>
          <a:prstGeom prst="rect">
            <a:avLst/>
          </a:prstGeom>
          <a:noFill/>
        </p:spPr>
        <p:txBody>
          <a:bodyPr wrap="square">
            <a:spAutoFit/>
          </a:bodyPr>
          <a:lstStyle/>
          <a:p>
            <a:r>
              <a:rPr lang="es-ES" sz="2200" dirty="0">
                <a:solidFill>
                  <a:srgbClr val="404040"/>
                </a:solidFill>
              </a:rPr>
              <a:t>Una de las mejores formas de gestionar la distracción digital es desconectarse temporalmente de la tecnología, lo que conduce a una menor distracción digital.</a:t>
            </a:r>
          </a:p>
          <a:p>
            <a:r>
              <a:rPr lang="es-ES" sz="2200" dirty="0">
                <a:solidFill>
                  <a:srgbClr val="404040"/>
                </a:solidFill>
              </a:rPr>
              <a:t>Aunque la capacidad de hacer varias cosas a la vez se considera un rasgo positivo para muchos, también es una fuente importante de estrés inducido por lo digital que puede controlarse, una vez que hemos adquirido el hábito de hacer descansos.</a:t>
            </a:r>
          </a:p>
          <a:p>
            <a:r>
              <a:rPr lang="es-ES" sz="2200" dirty="0">
                <a:solidFill>
                  <a:srgbClr val="404040"/>
                </a:solidFill>
              </a:rPr>
              <a:t>Una vez que hayamos empezado a ver la diferencia que supone desenchufarse de los dispositivos, es posible que queramos cambiar nuestro constante deslizamiento por las noticias y reacciones a las notificaciones para abrazar una vida libre de distracciones digitales. </a:t>
            </a:r>
            <a:endParaRPr lang="en-US" sz="2200" dirty="0">
              <a:solidFill>
                <a:srgbClr val="404040"/>
              </a:solidFill>
            </a:endParaRPr>
          </a:p>
        </p:txBody>
      </p:sp>
      <p:pic>
        <p:nvPicPr>
          <p:cNvPr id="9" name="Picture Placeholder 8">
            <a:extLst>
              <a:ext uri="{FF2B5EF4-FFF2-40B4-BE49-F238E27FC236}">
                <a16:creationId xmlns:a16="http://schemas.microsoft.com/office/drawing/2014/main" id="{24468636-A43C-8EBE-E20A-F82CCDA0B32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94" b="20894"/>
          <a:stretch>
            <a:fillRect/>
          </a:stretch>
        </p:blipFill>
        <p:spPr/>
      </p:pic>
    </p:spTree>
    <p:extLst>
      <p:ext uri="{BB962C8B-B14F-4D97-AF65-F5344CB8AC3E}">
        <p14:creationId xmlns:p14="http://schemas.microsoft.com/office/powerpoint/2010/main" val="3119465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1"/>
            <a:ext cx="5648934" cy="679337"/>
          </a:xfrm>
        </p:spPr>
        <p:txBody>
          <a:bodyPr>
            <a:normAutofit fontScale="85000" lnSpcReduction="10000"/>
          </a:bodyPr>
          <a:lstStyle/>
          <a:p>
            <a:r>
              <a:rPr lang="es-ES" sz="3600" dirty="0"/>
              <a:t>Qué es la capacidad de atención</a:t>
            </a:r>
            <a:r>
              <a:rPr lang="en-IE" sz="3600" dirty="0"/>
              <a:t>?</a:t>
            </a:r>
          </a:p>
          <a:p>
            <a:endParaRPr lang="en-IE" dirty="0"/>
          </a:p>
        </p:txBody>
      </p:sp>
      <p:sp>
        <p:nvSpPr>
          <p:cNvPr id="8" name="TextBox 7">
            <a:extLst>
              <a:ext uri="{FF2B5EF4-FFF2-40B4-BE49-F238E27FC236}">
                <a16:creationId xmlns:a16="http://schemas.microsoft.com/office/drawing/2014/main" id="{362EE83E-0C8B-1160-1685-D85B537B1A06}"/>
              </a:ext>
            </a:extLst>
          </p:cNvPr>
          <p:cNvSpPr txBox="1"/>
          <p:nvPr/>
        </p:nvSpPr>
        <p:spPr>
          <a:xfrm>
            <a:off x="412252" y="874713"/>
            <a:ext cx="5358311" cy="5509200"/>
          </a:xfrm>
          <a:prstGeom prst="rect">
            <a:avLst/>
          </a:prstGeom>
          <a:noFill/>
        </p:spPr>
        <p:txBody>
          <a:bodyPr wrap="square">
            <a:spAutoFit/>
          </a:bodyPr>
          <a:lstStyle/>
          <a:p>
            <a:r>
              <a:rPr lang="es-ES" sz="2200" dirty="0">
                <a:solidFill>
                  <a:srgbClr val="404040"/>
                </a:solidFill>
              </a:rPr>
              <a:t>Tu capacidad de atención es el tiempo que puedes concentrarte en una tarea antes de sentir que necesitas un descanso o distraerte.</a:t>
            </a:r>
          </a:p>
          <a:p>
            <a:endParaRPr lang="es-ES" sz="2200" dirty="0">
              <a:solidFill>
                <a:srgbClr val="404040"/>
              </a:solidFill>
            </a:endParaRPr>
          </a:p>
          <a:p>
            <a:r>
              <a:rPr lang="es-ES" sz="2200" dirty="0">
                <a:solidFill>
                  <a:srgbClr val="404040"/>
                </a:solidFill>
              </a:rPr>
              <a:t>Esta cantidad de tiempo puede variar según la persona. Es difícil establecer una cantidad de tiempo exacta para la capacidad de atención de cada persona, ya que puede depender de la complejidad de la tarea y de las capacidades cognitivas naturales de cada persona.</a:t>
            </a:r>
          </a:p>
          <a:p>
            <a:endParaRPr lang="es-ES" sz="2200" dirty="0">
              <a:solidFill>
                <a:srgbClr val="404040"/>
              </a:solidFill>
            </a:endParaRPr>
          </a:p>
          <a:p>
            <a:r>
              <a:rPr lang="es-ES" sz="2200" dirty="0">
                <a:solidFill>
                  <a:srgbClr val="404040"/>
                </a:solidFill>
              </a:rPr>
              <a:t>Consulta la siguiente diapositiva para ver algunos consejos sobre cómo mejorar tu capacidad de atención mientras utilizas las tecnologías digitales.</a:t>
            </a:r>
            <a:endParaRPr lang="en-US" sz="2200" dirty="0">
              <a:solidFill>
                <a:srgbClr val="404040"/>
              </a:solidFill>
            </a:endParaRPr>
          </a:p>
        </p:txBody>
      </p:sp>
      <p:pic>
        <p:nvPicPr>
          <p:cNvPr id="6" name="Picture Placeholder 6">
            <a:extLst>
              <a:ext uri="{FF2B5EF4-FFF2-40B4-BE49-F238E27FC236}">
                <a16:creationId xmlns:a16="http://schemas.microsoft.com/office/drawing/2014/main" id="{55070027-9FE8-AD8B-D8A4-8F81DE47AFD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94" b="20894"/>
          <a:stretch>
            <a:fillRect/>
          </a:stretch>
        </p:blipFill>
        <p:spPr>
          <a:xfrm>
            <a:off x="6421438" y="874713"/>
            <a:ext cx="5770562" cy="5038725"/>
          </a:xfrm>
        </p:spPr>
      </p:pic>
    </p:spTree>
    <p:extLst>
      <p:ext uri="{BB962C8B-B14F-4D97-AF65-F5344CB8AC3E}">
        <p14:creationId xmlns:p14="http://schemas.microsoft.com/office/powerpoint/2010/main" val="379956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005814" y="4801979"/>
            <a:ext cx="7186186" cy="3543114"/>
          </a:xfrm>
        </p:spPr>
        <p:txBody>
          <a:bodyPr/>
          <a:lstStyle/>
          <a:p>
            <a:r>
              <a:rPr lang="en-IE" sz="3600" dirty="0" err="1"/>
              <a:t>Tema</a:t>
            </a:r>
            <a:r>
              <a:rPr lang="en-IE" sz="3600" dirty="0"/>
              <a:t> 1- </a:t>
            </a:r>
            <a:r>
              <a:rPr lang="es-ES" sz="3600" dirty="0"/>
              <a:t>Proteger los datos personales y la privacidad</a:t>
            </a:r>
            <a:endParaRPr lang="en-IE" dirty="0"/>
          </a:p>
        </p:txBody>
      </p:sp>
      <p:pic>
        <p:nvPicPr>
          <p:cNvPr id="4" name="Picture Placeholder 3">
            <a:extLst>
              <a:ext uri="{FF2B5EF4-FFF2-40B4-BE49-F238E27FC236}">
                <a16:creationId xmlns:a16="http://schemas.microsoft.com/office/drawing/2014/main" id="{89E05246-E1F6-D2A4-9A50-432BA9E4E62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1531" b="11531"/>
          <a:stretch>
            <a:fillRect/>
          </a:stretch>
        </p:blipFill>
        <p:spPr/>
      </p:pic>
    </p:spTree>
    <p:extLst>
      <p:ext uri="{BB962C8B-B14F-4D97-AF65-F5344CB8AC3E}">
        <p14:creationId xmlns:p14="http://schemas.microsoft.com/office/powerpoint/2010/main" val="3152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2"/>
            <a:ext cx="5648934" cy="565579"/>
          </a:xfrm>
        </p:spPr>
        <p:txBody>
          <a:bodyPr>
            <a:normAutofit fontScale="70000" lnSpcReduction="20000"/>
          </a:bodyPr>
          <a:lstStyle/>
          <a:p>
            <a:r>
              <a:rPr lang="es-ES" dirty="0">
                <a:solidFill>
                  <a:srgbClr val="F9A169"/>
                </a:solidFill>
              </a:rPr>
              <a:t>Cómo mejorar la capacidad de atención</a:t>
            </a:r>
            <a:endParaRPr lang="en-IE" dirty="0">
              <a:solidFill>
                <a:srgbClr val="F9A169"/>
              </a:solidFill>
            </a:endParaRPr>
          </a:p>
        </p:txBody>
      </p:sp>
      <p:sp>
        <p:nvSpPr>
          <p:cNvPr id="8" name="TextBox 7">
            <a:extLst>
              <a:ext uri="{FF2B5EF4-FFF2-40B4-BE49-F238E27FC236}">
                <a16:creationId xmlns:a16="http://schemas.microsoft.com/office/drawing/2014/main" id="{362EE83E-0C8B-1160-1685-D85B537B1A06}"/>
              </a:ext>
            </a:extLst>
          </p:cNvPr>
          <p:cNvSpPr txBox="1"/>
          <p:nvPr/>
        </p:nvSpPr>
        <p:spPr>
          <a:xfrm>
            <a:off x="324970" y="622604"/>
            <a:ext cx="5771030" cy="6001643"/>
          </a:xfrm>
          <a:prstGeom prst="rect">
            <a:avLst/>
          </a:prstGeom>
          <a:noFill/>
        </p:spPr>
        <p:txBody>
          <a:bodyPr wrap="square">
            <a:spAutoFit/>
          </a:bodyPr>
          <a:lstStyle/>
          <a:p>
            <a:r>
              <a:rPr lang="es-ES" sz="2400" dirty="0">
                <a:solidFill>
                  <a:srgbClr val="404040"/>
                </a:solidFill>
              </a:rPr>
              <a:t>Estas son algunas sugerencias sobre cómo aumentar tu capacidad de atención:</a:t>
            </a:r>
          </a:p>
          <a:p>
            <a:endParaRPr lang="es-ES" sz="1200" dirty="0">
              <a:solidFill>
                <a:srgbClr val="404040"/>
              </a:solidFill>
            </a:endParaRPr>
          </a:p>
          <a:p>
            <a:r>
              <a:rPr lang="es-ES" sz="2400" b="1" dirty="0">
                <a:solidFill>
                  <a:srgbClr val="0675AD"/>
                </a:solidFill>
              </a:rPr>
              <a:t>Practicar la escucha atenta.</a:t>
            </a:r>
            <a:r>
              <a:rPr lang="es-ES" sz="2400" dirty="0">
                <a:solidFill>
                  <a:srgbClr val="404040"/>
                </a:solidFill>
              </a:rPr>
              <a:t> Una forma de aumentar y perfeccionar nuestra capacidad de atención es practicar la escucha activa y atenta. Esto ayuda a concentrar la capacidad de la mente para recibir y absorber información.</a:t>
            </a:r>
          </a:p>
          <a:p>
            <a:r>
              <a:rPr lang="es-ES" sz="2400" b="1" dirty="0">
                <a:solidFill>
                  <a:srgbClr val="0675AD"/>
                </a:solidFill>
              </a:rPr>
              <a:t>Dedicar más tiempo a la lectura</a:t>
            </a:r>
            <a:r>
              <a:rPr lang="es-ES" sz="2400" dirty="0">
                <a:solidFill>
                  <a:srgbClr val="404040"/>
                </a:solidFill>
              </a:rPr>
              <a:t>. Otra forma de perfeccionar la capacidad de concentración de nuestra mente es la lectura atenta. ...</a:t>
            </a:r>
          </a:p>
          <a:p>
            <a:r>
              <a:rPr lang="es-ES" sz="2400" b="1" dirty="0">
                <a:solidFill>
                  <a:srgbClr val="0675AD"/>
                </a:solidFill>
              </a:rPr>
              <a:t>Actividad física</a:t>
            </a:r>
            <a:r>
              <a:rPr lang="es-ES" sz="2400" dirty="0">
                <a:solidFill>
                  <a:srgbClr val="404040"/>
                </a:solidFill>
              </a:rPr>
              <a:t>. Otra forma de aumentar nuestra capacidad de atención es realizar un nivel moderado de ejercicio.</a:t>
            </a:r>
            <a:endParaRPr lang="en-US" sz="2400" dirty="0">
              <a:solidFill>
                <a:srgbClr val="404040"/>
              </a:solidFill>
            </a:endParaRPr>
          </a:p>
        </p:txBody>
      </p:sp>
      <p:pic>
        <p:nvPicPr>
          <p:cNvPr id="4" name="Picture Placeholder 3">
            <a:extLst>
              <a:ext uri="{FF2B5EF4-FFF2-40B4-BE49-F238E27FC236}">
                <a16:creationId xmlns:a16="http://schemas.microsoft.com/office/drawing/2014/main" id="{7635530D-1DEA-0337-9F2B-F387660AA8A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94" b="20894"/>
          <a:stretch>
            <a:fillRect/>
          </a:stretch>
        </p:blipFill>
        <p:spPr/>
      </p:pic>
    </p:spTree>
    <p:extLst>
      <p:ext uri="{BB962C8B-B14F-4D97-AF65-F5344CB8AC3E}">
        <p14:creationId xmlns:p14="http://schemas.microsoft.com/office/powerpoint/2010/main" val="2808199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2"/>
            <a:ext cx="5648934" cy="565579"/>
          </a:xfrm>
        </p:spPr>
        <p:txBody>
          <a:bodyPr>
            <a:normAutofit lnSpcReduction="10000"/>
          </a:bodyPr>
          <a:lstStyle/>
          <a:p>
            <a:r>
              <a:rPr lang="en-IE" dirty="0" err="1">
                <a:solidFill>
                  <a:srgbClr val="F9A169"/>
                </a:solidFill>
              </a:rPr>
              <a:t>Multitarea</a:t>
            </a:r>
            <a:endParaRPr lang="en-IE" dirty="0">
              <a:solidFill>
                <a:srgbClr val="F9A169"/>
              </a:solidFill>
            </a:endParaRPr>
          </a:p>
        </p:txBody>
      </p:sp>
      <p:sp>
        <p:nvSpPr>
          <p:cNvPr id="8" name="TextBox 7">
            <a:extLst>
              <a:ext uri="{FF2B5EF4-FFF2-40B4-BE49-F238E27FC236}">
                <a16:creationId xmlns:a16="http://schemas.microsoft.com/office/drawing/2014/main" id="{362EE83E-0C8B-1160-1685-D85B537B1A06}"/>
              </a:ext>
            </a:extLst>
          </p:cNvPr>
          <p:cNvSpPr txBox="1"/>
          <p:nvPr/>
        </p:nvSpPr>
        <p:spPr>
          <a:xfrm>
            <a:off x="233190" y="875071"/>
            <a:ext cx="6076685" cy="5632311"/>
          </a:xfrm>
          <a:prstGeom prst="rect">
            <a:avLst/>
          </a:prstGeom>
          <a:noFill/>
        </p:spPr>
        <p:txBody>
          <a:bodyPr wrap="square">
            <a:spAutoFit/>
          </a:bodyPr>
          <a:lstStyle/>
          <a:p>
            <a:r>
              <a:rPr lang="es-ES" sz="2400" dirty="0">
                <a:solidFill>
                  <a:srgbClr val="404040"/>
                </a:solidFill>
              </a:rPr>
              <a:t>La multitarea parece una forma estupenda de hacer muchas cosas a la vez, pero las investigaciones han demostrado que nuestros cerebros no son tan buenos para manejar múltiples tareas como nos gusta pensar.</a:t>
            </a:r>
          </a:p>
          <a:p>
            <a:endParaRPr lang="es-ES" sz="2400" dirty="0">
              <a:solidFill>
                <a:srgbClr val="404040"/>
              </a:solidFill>
            </a:endParaRPr>
          </a:p>
          <a:p>
            <a:r>
              <a:rPr lang="es-ES" sz="2400" dirty="0">
                <a:solidFill>
                  <a:srgbClr val="404040"/>
                </a:solidFill>
              </a:rPr>
              <a:t>De hecho, algunas investigaciones sugieren que la multitarea puede obstaculizar nuestra productividad al reducir nuestra comprensión, atención y rendimiento general.</a:t>
            </a:r>
          </a:p>
          <a:p>
            <a:endParaRPr lang="es-ES" sz="2400" dirty="0">
              <a:solidFill>
                <a:srgbClr val="404040"/>
              </a:solidFill>
            </a:endParaRPr>
          </a:p>
          <a:p>
            <a:r>
              <a:rPr lang="es-ES" sz="2400" dirty="0">
                <a:solidFill>
                  <a:srgbClr val="404040"/>
                </a:solidFill>
              </a:rPr>
              <a:t>Las personas que realizan varias tareas a la vez están más distraídas y pueden tener problemas para centrar su atención incluso cuando no están trabajando en varias tareas a la vez. </a:t>
            </a:r>
          </a:p>
        </p:txBody>
      </p:sp>
      <p:pic>
        <p:nvPicPr>
          <p:cNvPr id="7" name="Picture Placeholder 6">
            <a:extLst>
              <a:ext uri="{FF2B5EF4-FFF2-40B4-BE49-F238E27FC236}">
                <a16:creationId xmlns:a16="http://schemas.microsoft.com/office/drawing/2014/main" id="{BF0471DF-F343-D511-952B-2B38D6AF1DD4}"/>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1981980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1"/>
            <a:ext cx="5648934" cy="679337"/>
          </a:xfrm>
        </p:spPr>
        <p:txBody>
          <a:bodyPr/>
          <a:lstStyle/>
          <a:p>
            <a:r>
              <a:rPr lang="en-IE" sz="3600" dirty="0" err="1"/>
              <a:t>Consejos</a:t>
            </a:r>
            <a:r>
              <a:rPr lang="en-IE" sz="3600" dirty="0"/>
              <a:t> para la </a:t>
            </a:r>
            <a:r>
              <a:rPr lang="en-IE" sz="3600" dirty="0" err="1"/>
              <a:t>multitarea</a:t>
            </a:r>
            <a:endParaRPr lang="en-IE" dirty="0"/>
          </a:p>
        </p:txBody>
      </p:sp>
      <p:sp>
        <p:nvSpPr>
          <p:cNvPr id="8" name="TextBox 7">
            <a:extLst>
              <a:ext uri="{FF2B5EF4-FFF2-40B4-BE49-F238E27FC236}">
                <a16:creationId xmlns:a16="http://schemas.microsoft.com/office/drawing/2014/main" id="{362EE83E-0C8B-1160-1685-D85B537B1A06}"/>
              </a:ext>
            </a:extLst>
          </p:cNvPr>
          <p:cNvSpPr txBox="1"/>
          <p:nvPr/>
        </p:nvSpPr>
        <p:spPr>
          <a:xfrm>
            <a:off x="447066" y="1146816"/>
            <a:ext cx="5358311" cy="4524315"/>
          </a:xfrm>
          <a:prstGeom prst="rect">
            <a:avLst/>
          </a:prstGeom>
          <a:noFill/>
        </p:spPr>
        <p:txBody>
          <a:bodyPr wrap="square">
            <a:spAutoFit/>
          </a:bodyPr>
          <a:lstStyle/>
          <a:p>
            <a:r>
              <a:rPr lang="es-ES" sz="2400" dirty="0">
                <a:solidFill>
                  <a:srgbClr val="404040"/>
                </a:solidFill>
              </a:rPr>
              <a:t>Siga estos sencillos pasos para que la multitarea sea menos estresante:</a:t>
            </a:r>
          </a:p>
          <a:p>
            <a:endParaRPr lang="es-ES" sz="2400" dirty="0">
              <a:solidFill>
                <a:srgbClr val="404040"/>
              </a:solidFill>
            </a:endParaRPr>
          </a:p>
          <a:p>
            <a:pPr marL="342900" indent="-342900">
              <a:buFont typeface="Arial" panose="020B0604020202020204" pitchFamily="34" charset="0"/>
              <a:buChar char="•"/>
            </a:pPr>
            <a:r>
              <a:rPr lang="es-ES" sz="2400" dirty="0">
                <a:solidFill>
                  <a:srgbClr val="404040"/>
                </a:solidFill>
              </a:rPr>
              <a:t>Haz una tarea a la vez</a:t>
            </a:r>
          </a:p>
          <a:p>
            <a:pPr marL="342900" indent="-342900">
              <a:buFont typeface="Arial" panose="020B0604020202020204" pitchFamily="34" charset="0"/>
              <a:buChar char="•"/>
            </a:pPr>
            <a:r>
              <a:rPr lang="es-ES" sz="2400" dirty="0">
                <a:solidFill>
                  <a:srgbClr val="404040"/>
                </a:solidFill>
              </a:rPr>
              <a:t>No empieces una segunda tarea antes de terminar la primera</a:t>
            </a:r>
          </a:p>
          <a:p>
            <a:pPr marL="342900" indent="-342900">
              <a:buFont typeface="Arial" panose="020B0604020202020204" pitchFamily="34" charset="0"/>
              <a:buChar char="•"/>
            </a:pPr>
            <a:r>
              <a:rPr lang="es-ES" sz="2400" dirty="0">
                <a:solidFill>
                  <a:srgbClr val="404040"/>
                </a:solidFill>
              </a:rPr>
              <a:t>Empieza por las cosas sencillas y cortas primero</a:t>
            </a:r>
          </a:p>
          <a:p>
            <a:pPr marL="342900" indent="-342900">
              <a:buFont typeface="Arial" panose="020B0604020202020204" pitchFamily="34" charset="0"/>
              <a:buChar char="•"/>
            </a:pPr>
            <a:r>
              <a:rPr lang="es-ES" sz="2400" dirty="0">
                <a:solidFill>
                  <a:srgbClr val="404040"/>
                </a:solidFill>
              </a:rPr>
              <a:t>Aléjate del teléfono mientras haces otra cosa, o mantenlo en silencio</a:t>
            </a:r>
          </a:p>
          <a:p>
            <a:pPr marL="342900" indent="-342900">
              <a:buFont typeface="Arial" panose="020B0604020202020204" pitchFamily="34" charset="0"/>
              <a:buChar char="•"/>
            </a:pPr>
            <a:r>
              <a:rPr lang="es-ES" sz="2400" dirty="0">
                <a:solidFill>
                  <a:srgbClr val="404040"/>
                </a:solidFill>
              </a:rPr>
              <a:t>Controla tus niveles de estrés y tómate un descanso cuando lo necesites</a:t>
            </a:r>
            <a:endParaRPr lang="en-US" sz="2400" dirty="0">
              <a:solidFill>
                <a:srgbClr val="404040"/>
              </a:solidFill>
            </a:endParaRPr>
          </a:p>
        </p:txBody>
      </p:sp>
      <p:pic>
        <p:nvPicPr>
          <p:cNvPr id="7" name="Picture Placeholder 6">
            <a:extLst>
              <a:ext uri="{FF2B5EF4-FFF2-40B4-BE49-F238E27FC236}">
                <a16:creationId xmlns:a16="http://schemas.microsoft.com/office/drawing/2014/main" id="{38AC8E8A-5573-8E79-C8B7-CF2D6891C6AC}"/>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657652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8E64DE-9416-B505-8C38-2200FE6041D3}"/>
              </a:ext>
            </a:extLst>
          </p:cNvPr>
          <p:cNvSpPr>
            <a:spLocks noGrp="1"/>
          </p:cNvSpPr>
          <p:nvPr>
            <p:ph type="body" sz="quarter" idx="18"/>
          </p:nvPr>
        </p:nvSpPr>
        <p:spPr/>
        <p:txBody>
          <a:bodyPr/>
          <a:lstStyle/>
          <a:p>
            <a:r>
              <a:rPr lang="en-IE" dirty="0"/>
              <a:t>Se </a:t>
            </a:r>
            <a:r>
              <a:rPr lang="en-IE" dirty="0" err="1"/>
              <a:t>pregunta</a:t>
            </a:r>
            <a:r>
              <a:rPr lang="en-IE" dirty="0"/>
              <a:t> </a:t>
            </a:r>
            <a:r>
              <a:rPr lang="en-IE" dirty="0" err="1"/>
              <a:t>si</a:t>
            </a:r>
            <a:r>
              <a:rPr lang="en-IE" dirty="0"/>
              <a:t> </a:t>
            </a:r>
            <a:r>
              <a:rPr lang="en-IE" dirty="0" err="1"/>
              <a:t>está</a:t>
            </a:r>
            <a:r>
              <a:rPr lang="en-IE" dirty="0"/>
              <a:t> </a:t>
            </a:r>
            <a:r>
              <a:rPr lang="en-IE" dirty="0" err="1"/>
              <a:t>quemado</a:t>
            </a:r>
            <a:r>
              <a:rPr lang="en-IE" dirty="0"/>
              <a:t> </a:t>
            </a:r>
            <a:r>
              <a:rPr lang="en-IE" dirty="0" err="1"/>
              <a:t>digitalmente</a:t>
            </a:r>
            <a:r>
              <a:rPr lang="en-IE" dirty="0"/>
              <a:t>?</a:t>
            </a:r>
          </a:p>
        </p:txBody>
      </p:sp>
      <p:sp>
        <p:nvSpPr>
          <p:cNvPr id="8" name="TextBox 7">
            <a:extLst>
              <a:ext uri="{FF2B5EF4-FFF2-40B4-BE49-F238E27FC236}">
                <a16:creationId xmlns:a16="http://schemas.microsoft.com/office/drawing/2014/main" id="{362EE83E-0C8B-1160-1685-D85B537B1A06}"/>
              </a:ext>
            </a:extLst>
          </p:cNvPr>
          <p:cNvSpPr txBox="1"/>
          <p:nvPr/>
        </p:nvSpPr>
        <p:spPr>
          <a:xfrm>
            <a:off x="197380" y="1351508"/>
            <a:ext cx="11347654" cy="3785652"/>
          </a:xfrm>
          <a:prstGeom prst="rect">
            <a:avLst/>
          </a:prstGeom>
          <a:noFill/>
        </p:spPr>
        <p:txBody>
          <a:bodyPr wrap="square">
            <a:spAutoFit/>
          </a:bodyPr>
          <a:lstStyle/>
          <a:p>
            <a:pPr marL="0"/>
            <a:r>
              <a:rPr lang="es-ES" sz="2400" dirty="0"/>
              <a:t>Hay varias preguntas que puedes hacerte para saber si estás quemado digitalmente. Pregúntese:</a:t>
            </a:r>
          </a:p>
          <a:p>
            <a:pPr marL="0"/>
            <a:endParaRPr lang="es-ES" sz="2400" dirty="0"/>
          </a:p>
          <a:p>
            <a:pPr marL="342900" indent="-342900">
              <a:buFont typeface="Arial" panose="020B0604020202020204" pitchFamily="34" charset="0"/>
              <a:buChar char="•"/>
            </a:pPr>
            <a:r>
              <a:rPr lang="es-ES" sz="2400" dirty="0"/>
              <a:t>¿Hasta qué punto estás satisfecho con la cantidad de control y participación que tienes con los dispositivos digitales que utilizas?</a:t>
            </a:r>
          </a:p>
          <a:p>
            <a:pPr marL="342900" indent="-342900">
              <a:buFont typeface="Arial" panose="020B0604020202020204" pitchFamily="34" charset="0"/>
              <a:buChar char="•"/>
            </a:pPr>
            <a:r>
              <a:rPr lang="es-ES" sz="2400" dirty="0"/>
              <a:t>¿Pasa mucho tiempo navegando por Internet o comprando en línea?</a:t>
            </a:r>
          </a:p>
          <a:p>
            <a:pPr marL="342900" indent="-342900">
              <a:buFont typeface="Arial" panose="020B0604020202020204" pitchFamily="34" charset="0"/>
              <a:buChar char="•"/>
            </a:pPr>
            <a:r>
              <a:rPr lang="es-ES" sz="2400" dirty="0"/>
              <a:t>¿Sientes agotamiento, pero no sabes por qué?</a:t>
            </a:r>
          </a:p>
          <a:p>
            <a:pPr marL="342900" indent="-342900">
              <a:buFont typeface="Arial" panose="020B0604020202020204" pitchFamily="34" charset="0"/>
              <a:buChar char="•"/>
            </a:pPr>
            <a:r>
              <a:rPr lang="es-ES" sz="2400" dirty="0"/>
              <a:t>¿Te sientes frustrado cuando alguien te molesta cuando estás en un dispositivo?</a:t>
            </a:r>
          </a:p>
          <a:p>
            <a:pPr marL="342900" indent="-342900">
              <a:buFont typeface="Arial" panose="020B0604020202020204" pitchFamily="34" charset="0"/>
              <a:buChar char="•"/>
            </a:pPr>
            <a:r>
              <a:rPr lang="es-ES" sz="2400" dirty="0"/>
              <a:t>¿Se siente cansado la mayor parte del tiempo?</a:t>
            </a:r>
          </a:p>
          <a:p>
            <a:pPr marL="342900" indent="-342900">
              <a:buFont typeface="Arial" panose="020B0604020202020204" pitchFamily="34" charset="0"/>
              <a:buChar char="•"/>
            </a:pPr>
            <a:r>
              <a:rPr lang="es-ES" sz="2400" dirty="0"/>
              <a:t>¿Te das cuenta de que te levantas tarde por culpa del uso de los dispositivos digitales?</a:t>
            </a:r>
            <a:endParaRPr lang="en-US" sz="2400" dirty="0"/>
          </a:p>
        </p:txBody>
      </p:sp>
    </p:spTree>
    <p:extLst>
      <p:ext uri="{BB962C8B-B14F-4D97-AF65-F5344CB8AC3E}">
        <p14:creationId xmlns:p14="http://schemas.microsoft.com/office/powerpoint/2010/main" val="1566369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3AC10C9-01B9-6FFA-A2BF-242B42140D4C}"/>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8674" r="8674"/>
          <a:stretch>
            <a:fillRect/>
          </a:stretch>
        </p:blipFill>
        <p:spPr/>
      </p:pic>
      <p:sp>
        <p:nvSpPr>
          <p:cNvPr id="6" name="Text Placeholder 5">
            <a:extLst>
              <a:ext uri="{FF2B5EF4-FFF2-40B4-BE49-F238E27FC236}">
                <a16:creationId xmlns:a16="http://schemas.microsoft.com/office/drawing/2014/main" id="{EC4D5DE6-3E42-31BB-552C-53803B25738B}"/>
              </a:ext>
            </a:extLst>
          </p:cNvPr>
          <p:cNvSpPr>
            <a:spLocks noGrp="1"/>
          </p:cNvSpPr>
          <p:nvPr>
            <p:ph type="body" sz="quarter" idx="27"/>
          </p:nvPr>
        </p:nvSpPr>
        <p:spPr>
          <a:xfrm>
            <a:off x="447066" y="1924493"/>
            <a:ext cx="5648933" cy="3987347"/>
          </a:xfrm>
        </p:spPr>
        <p:txBody>
          <a:bodyPr/>
          <a:lstStyle/>
          <a:p>
            <a:r>
              <a:rPr lang="es-ES" dirty="0"/>
              <a:t>Si has respondido afirmativamente a varias de las preguntas de la diapositiva anterior, es posible que corras el riesgo de sufrir una sobrecarga digital o tecnoestrés.</a:t>
            </a:r>
          </a:p>
          <a:p>
            <a:r>
              <a:rPr lang="es-ES" dirty="0"/>
              <a:t>Prueba a realizar esta rápida encuesta para analizar tus niveles de estrés:</a:t>
            </a:r>
          </a:p>
          <a:p>
            <a:r>
              <a:rPr lang="en-IE" dirty="0">
                <a:solidFill>
                  <a:srgbClr val="F9A169"/>
                </a:solidFill>
                <a:hlinkClick r:id="rId4">
                  <a:extLst>
                    <a:ext uri="{A12FA001-AC4F-418D-AE19-62706E023703}">
                      <ahyp:hlinkClr xmlns:ahyp="http://schemas.microsoft.com/office/drawing/2018/hyperlinkcolor" val="tx"/>
                    </a:ext>
                  </a:extLst>
                </a:hlinkClick>
              </a:rPr>
              <a:t>https://www.mindtools.com/pages/article/newTCS_08.htm</a:t>
            </a:r>
            <a:endParaRPr lang="en-IE" dirty="0">
              <a:solidFill>
                <a:srgbClr val="F9A169"/>
              </a:solidFill>
            </a:endParaRPr>
          </a:p>
          <a:p>
            <a:endParaRPr lang="en-IE" dirty="0"/>
          </a:p>
        </p:txBody>
      </p:sp>
      <p:sp>
        <p:nvSpPr>
          <p:cNvPr id="5" name="Text Placeholder 4">
            <a:extLst>
              <a:ext uri="{FF2B5EF4-FFF2-40B4-BE49-F238E27FC236}">
                <a16:creationId xmlns:a16="http://schemas.microsoft.com/office/drawing/2014/main" id="{D38E4C78-3CC9-21DC-1EBB-0A2C91BB2EB3}"/>
              </a:ext>
            </a:extLst>
          </p:cNvPr>
          <p:cNvSpPr>
            <a:spLocks noGrp="1"/>
          </p:cNvSpPr>
          <p:nvPr>
            <p:ph type="body" sz="quarter" idx="18"/>
          </p:nvPr>
        </p:nvSpPr>
        <p:spPr>
          <a:xfrm>
            <a:off x="447066" y="309492"/>
            <a:ext cx="5648934" cy="806928"/>
          </a:xfrm>
        </p:spPr>
        <p:txBody>
          <a:bodyPr>
            <a:normAutofit fontScale="85000" lnSpcReduction="20000"/>
          </a:bodyPr>
          <a:lstStyle/>
          <a:p>
            <a:r>
              <a:rPr lang="es-ES" dirty="0"/>
              <a:t>Ejercicio - Haz una prueba de agotamiento digital</a:t>
            </a:r>
            <a:endParaRPr lang="en-IE" dirty="0"/>
          </a:p>
        </p:txBody>
      </p:sp>
    </p:spTree>
    <p:extLst>
      <p:ext uri="{BB962C8B-B14F-4D97-AF65-F5344CB8AC3E}">
        <p14:creationId xmlns:p14="http://schemas.microsoft.com/office/powerpoint/2010/main" val="3355458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en-IE" dirty="0" err="1"/>
              <a:t>Tema</a:t>
            </a:r>
            <a:r>
              <a:rPr lang="en-IE" dirty="0"/>
              <a:t> 3: </a:t>
            </a:r>
            <a:r>
              <a:rPr lang="en-IE" sz="3600" dirty="0" err="1"/>
              <a:t>Protección</a:t>
            </a:r>
            <a:r>
              <a:rPr lang="en-IE" sz="3600" dirty="0"/>
              <a:t> de </a:t>
            </a:r>
            <a:r>
              <a:rPr lang="en-IE" sz="3600" dirty="0" err="1"/>
              <a:t>dispositivos</a:t>
            </a:r>
            <a:endParaRPr lang="en-IE" dirty="0"/>
          </a:p>
        </p:txBody>
      </p:sp>
      <p:pic>
        <p:nvPicPr>
          <p:cNvPr id="4" name="Picture Placeholder 3">
            <a:extLst>
              <a:ext uri="{FF2B5EF4-FFF2-40B4-BE49-F238E27FC236}">
                <a16:creationId xmlns:a16="http://schemas.microsoft.com/office/drawing/2014/main" id="{4730E5E9-EC0E-FFEE-1816-68DAD6D8AB4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3" b="12793"/>
          <a:stretch>
            <a:fillRect/>
          </a:stretch>
        </p:blipFill>
        <p:spPr/>
      </p:pic>
    </p:spTree>
    <p:extLst>
      <p:ext uri="{BB962C8B-B14F-4D97-AF65-F5344CB8AC3E}">
        <p14:creationId xmlns:p14="http://schemas.microsoft.com/office/powerpoint/2010/main" val="2917785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442524" y="1409992"/>
            <a:ext cx="11102510" cy="4038015"/>
          </a:xfrm>
        </p:spPr>
        <p:txBody>
          <a:bodyPr/>
          <a:lstStyle/>
          <a:p>
            <a:r>
              <a:rPr lang="es-ES" dirty="0">
                <a:solidFill>
                  <a:schemeClr val="tx1"/>
                </a:solidFill>
              </a:rPr>
              <a:t>Antes de comenzar con el tema 3, te presentamos algunas definiciones útiles para ayudarte a entender parte de la información de este módulo.</a:t>
            </a:r>
          </a:p>
          <a:p>
            <a:pPr marL="342900" indent="-342900">
              <a:buFont typeface="Arial" panose="020B0604020202020204" pitchFamily="34" charset="0"/>
              <a:buChar char="•"/>
            </a:pPr>
            <a:r>
              <a:rPr lang="es-ES" dirty="0">
                <a:solidFill>
                  <a:schemeClr val="tx1"/>
                </a:solidFill>
              </a:rPr>
              <a:t>La </a:t>
            </a:r>
            <a:r>
              <a:rPr lang="es-ES" b="1" dirty="0">
                <a:solidFill>
                  <a:schemeClr val="tx1"/>
                </a:solidFill>
              </a:rPr>
              <a:t>seguridad en Internet </a:t>
            </a:r>
            <a:r>
              <a:rPr lang="es-ES" dirty="0">
                <a:solidFill>
                  <a:schemeClr val="tx1"/>
                </a:solidFill>
              </a:rPr>
              <a:t>es un término que describe la seguridad de las actividades y transacciones realizadas a través de Internet.</a:t>
            </a:r>
          </a:p>
          <a:p>
            <a:pPr marL="342900" indent="-342900">
              <a:buFont typeface="Arial" panose="020B0604020202020204" pitchFamily="34" charset="0"/>
              <a:buChar char="•"/>
            </a:pPr>
            <a:r>
              <a:rPr lang="es-ES" dirty="0">
                <a:solidFill>
                  <a:schemeClr val="tx1"/>
                </a:solidFill>
              </a:rPr>
              <a:t>La </a:t>
            </a:r>
            <a:r>
              <a:rPr lang="es-ES" b="1" dirty="0">
                <a:solidFill>
                  <a:schemeClr val="tx1"/>
                </a:solidFill>
              </a:rPr>
              <a:t>piratería informática </a:t>
            </a:r>
            <a:r>
              <a:rPr lang="es-ES" dirty="0">
                <a:solidFill>
                  <a:schemeClr val="tx1"/>
                </a:solidFill>
              </a:rPr>
              <a:t>es el acceso de usuarios no autorizados a sistemas informáticos, cuentas de correo electrónico o sitios web.</a:t>
            </a:r>
          </a:p>
          <a:p>
            <a:pPr marL="342900" indent="-342900">
              <a:buFont typeface="Arial" panose="020B0604020202020204" pitchFamily="34" charset="0"/>
              <a:buChar char="•"/>
            </a:pPr>
            <a:r>
              <a:rPr lang="es-ES" dirty="0">
                <a:solidFill>
                  <a:schemeClr val="tx1"/>
                </a:solidFill>
              </a:rPr>
              <a:t>Los </a:t>
            </a:r>
            <a:r>
              <a:rPr lang="es-ES" b="1" dirty="0">
                <a:solidFill>
                  <a:schemeClr val="tx1"/>
                </a:solidFill>
              </a:rPr>
              <a:t>virus o programas maliciosos </a:t>
            </a:r>
            <a:r>
              <a:rPr lang="es-ES" dirty="0">
                <a:solidFill>
                  <a:schemeClr val="tx1"/>
                </a:solidFill>
              </a:rPr>
              <a:t>(conocidos como malware) pueden dañar los datos o hacer que los sistemas sean vulnerables a otras amenazas.</a:t>
            </a:r>
          </a:p>
          <a:p>
            <a:pPr marL="342900" indent="-342900">
              <a:buFont typeface="Arial" panose="020B0604020202020204" pitchFamily="34" charset="0"/>
              <a:buChar char="•"/>
            </a:pPr>
            <a:r>
              <a:rPr lang="es-ES" dirty="0">
                <a:solidFill>
                  <a:schemeClr val="tx1"/>
                </a:solidFill>
              </a:rPr>
              <a:t>El </a:t>
            </a:r>
            <a:r>
              <a:rPr lang="es-ES" b="1" dirty="0">
                <a:solidFill>
                  <a:schemeClr val="tx1"/>
                </a:solidFill>
              </a:rPr>
              <a:t>robo de identidad </a:t>
            </a:r>
            <a:r>
              <a:rPr lang="es-ES" dirty="0">
                <a:solidFill>
                  <a:schemeClr val="tx1"/>
                </a:solidFill>
              </a:rPr>
              <a:t>se produce cuando los delincuentes pueden robar información personal y financiera.</a:t>
            </a:r>
          </a:p>
          <a:p>
            <a:pPr marL="342900" indent="-342900">
              <a:buFont typeface="Arial" panose="020B0604020202020204" pitchFamily="34" charset="0"/>
              <a:buChar char="•"/>
            </a:pPr>
            <a:endParaRPr lang="en-US" sz="2400" dirty="0"/>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endParaRPr lang="en-RU" dirty="0"/>
          </a:p>
        </p:txBody>
      </p:sp>
    </p:spTree>
    <p:extLst>
      <p:ext uri="{BB962C8B-B14F-4D97-AF65-F5344CB8AC3E}">
        <p14:creationId xmlns:p14="http://schemas.microsoft.com/office/powerpoint/2010/main" val="803251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24FB635-4C07-26B0-00C3-E755E738647D}"/>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27"/>
          </p:nvPr>
        </p:nvSpPr>
        <p:spPr>
          <a:xfrm>
            <a:off x="447066" y="959341"/>
            <a:ext cx="5771030" cy="5038991"/>
          </a:xfrm>
        </p:spPr>
        <p:txBody>
          <a:bodyPr/>
          <a:lstStyle/>
          <a:p>
            <a:r>
              <a:rPr lang="es-ES" dirty="0"/>
              <a:t>Como mujer migrante, es probable que su teléfono sea algo más que un simple dispositivo que utiliza. Para muchas de nosotras, o los teléfonos nos permiten conectar con la familia y los amigos en casa a través de diversos chats, grupos y redes sociales.</a:t>
            </a:r>
          </a:p>
          <a:p>
            <a:r>
              <a:rPr lang="es-ES" dirty="0"/>
              <a:t>Muchos de nosotros también utilizamos nuestros teléfonos para hacer fotos y grabar partes de nuestras vidas, y estaríamos perdidos sin él.</a:t>
            </a:r>
          </a:p>
          <a:p>
            <a:r>
              <a:rPr lang="es-ES" dirty="0"/>
              <a:t>Tu teléfono puede almacenar un enorme valor emocional, ¡vamos a ver cómo protegerlo, al igual que otros dispositivos que posees!</a:t>
            </a:r>
            <a:endParaRPr lang="en-IE" dirty="0"/>
          </a:p>
        </p:txBody>
      </p:sp>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8"/>
          </p:nvPr>
        </p:nvSpPr>
        <p:spPr>
          <a:xfrm>
            <a:off x="447066" y="309491"/>
            <a:ext cx="5973904" cy="734118"/>
          </a:xfrm>
        </p:spPr>
        <p:txBody>
          <a:bodyPr>
            <a:normAutofit fontScale="77500" lnSpcReduction="20000"/>
          </a:bodyPr>
          <a:lstStyle/>
          <a:p>
            <a:r>
              <a:rPr lang="es-ES" dirty="0"/>
              <a:t>Su teléfono es más que un dispositivo</a:t>
            </a:r>
            <a:r>
              <a:rPr lang="en-IE" dirty="0"/>
              <a:t>!</a:t>
            </a:r>
          </a:p>
        </p:txBody>
      </p:sp>
    </p:spTree>
    <p:extLst>
      <p:ext uri="{BB962C8B-B14F-4D97-AF65-F5344CB8AC3E}">
        <p14:creationId xmlns:p14="http://schemas.microsoft.com/office/powerpoint/2010/main" val="235832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a:bodyPr>
          <a:lstStyle/>
          <a:p>
            <a:pPr marL="342900" indent="-342900">
              <a:lnSpc>
                <a:spcPct val="150000"/>
              </a:lnSpc>
              <a:buFont typeface="Wingdings" panose="05000000000000000000" pitchFamily="2" charset="2"/>
              <a:buChar char="ü"/>
            </a:pPr>
            <a:r>
              <a:rPr lang="es-ES" b="1" dirty="0"/>
              <a:t>Las siguientes 5 diapositivas son una guía paso a paso sobre la seguridad en línea.</a:t>
            </a:r>
          </a:p>
          <a:p>
            <a:pPr marL="342900" indent="-342900">
              <a:lnSpc>
                <a:spcPct val="150000"/>
              </a:lnSpc>
              <a:buFont typeface="Wingdings" panose="05000000000000000000" pitchFamily="2" charset="2"/>
              <a:buChar char="ü"/>
            </a:pPr>
            <a:r>
              <a:rPr lang="es-ES" b="1" dirty="0"/>
              <a:t>Investiga cada tema y sigue los enlaces indicados.</a:t>
            </a:r>
          </a:p>
          <a:p>
            <a:pPr marL="342900" indent="-342900">
              <a:lnSpc>
                <a:spcPct val="150000"/>
              </a:lnSpc>
              <a:buFont typeface="Wingdings" panose="05000000000000000000" pitchFamily="2" charset="2"/>
              <a:buChar char="ü"/>
            </a:pPr>
            <a:r>
              <a:rPr lang="es-ES" b="1" dirty="0"/>
              <a:t>Imprime las siguientes 5 diapositivas y habla de ellas con tu familia o amigos que sean buenos con la tecnología digital.</a:t>
            </a:r>
          </a:p>
          <a:p>
            <a:pPr marL="342900" indent="-342900">
              <a:lnSpc>
                <a:spcPct val="150000"/>
              </a:lnSpc>
              <a:buFont typeface="Wingdings" panose="05000000000000000000" pitchFamily="2" charset="2"/>
              <a:buChar char="ü"/>
            </a:pPr>
            <a:r>
              <a:rPr lang="es-ES" b="1" dirty="0"/>
              <a:t>Intenta poner en práctica algunos de estos consejos en los próximos 6 meses.</a:t>
            </a:r>
            <a:endParaRPr lang="en-US" b="1" dirty="0">
              <a:solidFill>
                <a:schemeClr val="tx1"/>
              </a:solidFill>
            </a:endParaRP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en-IE" dirty="0"/>
              <a:t>TAREA</a:t>
            </a:r>
          </a:p>
        </p:txBody>
      </p:sp>
    </p:spTree>
    <p:extLst>
      <p:ext uri="{BB962C8B-B14F-4D97-AF65-F5344CB8AC3E}">
        <p14:creationId xmlns:p14="http://schemas.microsoft.com/office/powerpoint/2010/main" val="3603189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fontScale="85000" lnSpcReduction="10000"/>
          </a:bodyPr>
          <a:lstStyle/>
          <a:p>
            <a:pPr algn="l">
              <a:lnSpc>
                <a:spcPct val="100000"/>
              </a:lnSpc>
            </a:pPr>
            <a:r>
              <a:rPr lang="es-ES" b="1" i="0" dirty="0">
                <a:solidFill>
                  <a:schemeClr val="bg2">
                    <a:lumMod val="25000"/>
                  </a:schemeClr>
                </a:solidFill>
                <a:effectLst/>
              </a:rPr>
              <a:t>Estos son algunos pasos que puedes hacer para configurar tu </a:t>
            </a:r>
            <a:r>
              <a:rPr lang="es-ES" b="1" i="0" dirty="0" err="1">
                <a:solidFill>
                  <a:schemeClr val="bg2">
                    <a:lumMod val="25000"/>
                  </a:schemeClr>
                </a:solidFill>
                <a:effectLst/>
              </a:rPr>
              <a:t>router</a:t>
            </a:r>
            <a:r>
              <a:rPr lang="es-ES" b="1" i="0" dirty="0">
                <a:solidFill>
                  <a:schemeClr val="bg2">
                    <a:lumMod val="25000"/>
                  </a:schemeClr>
                </a:solidFill>
                <a:effectLst/>
              </a:rPr>
              <a:t> y obtener una mayor seguridad: </a:t>
            </a:r>
          </a:p>
          <a:p>
            <a:pPr algn="l">
              <a:lnSpc>
                <a:spcPct val="100000"/>
              </a:lnSpc>
            </a:pPr>
            <a:r>
              <a:rPr lang="es-ES" b="1" i="0" dirty="0">
                <a:solidFill>
                  <a:srgbClr val="F9A169"/>
                </a:solidFill>
                <a:effectLst/>
              </a:rPr>
              <a:t>Cambie el nombre de su </a:t>
            </a:r>
            <a:r>
              <a:rPr lang="es-ES" b="1" i="0" dirty="0" err="1">
                <a:solidFill>
                  <a:srgbClr val="F9A169"/>
                </a:solidFill>
                <a:effectLst/>
              </a:rPr>
              <a:t>router</a:t>
            </a:r>
            <a:r>
              <a:rPr lang="es-ES" b="1" i="0" dirty="0">
                <a:solidFill>
                  <a:srgbClr val="F9A169"/>
                </a:solidFill>
                <a:effectLst/>
              </a:rPr>
              <a:t>: </a:t>
            </a:r>
          </a:p>
          <a:p>
            <a:pPr algn="l">
              <a:lnSpc>
                <a:spcPct val="100000"/>
              </a:lnSpc>
            </a:pPr>
            <a:r>
              <a:rPr lang="es-ES" i="0" dirty="0">
                <a:solidFill>
                  <a:schemeClr val="bg2">
                    <a:lumMod val="25000"/>
                  </a:schemeClr>
                </a:solidFill>
                <a:effectLst/>
              </a:rPr>
              <a:t>El ID por defecto - Cambia el nombre de tu </a:t>
            </a:r>
            <a:r>
              <a:rPr lang="es-ES" i="0" dirty="0" err="1">
                <a:solidFill>
                  <a:schemeClr val="bg2">
                    <a:lumMod val="25000"/>
                  </a:schemeClr>
                </a:solidFill>
                <a:effectLst/>
              </a:rPr>
              <a:t>router</a:t>
            </a:r>
            <a:r>
              <a:rPr lang="es-ES" i="0" dirty="0">
                <a:solidFill>
                  <a:schemeClr val="bg2">
                    <a:lumMod val="25000"/>
                  </a:schemeClr>
                </a:solidFill>
                <a:effectLst/>
              </a:rPr>
              <a:t> (SSID) por un nombre que sea único para ti y que no sea fácil de adivinar por otros. Haz clic en el enlace anterior para saber cómo hacerlo tú mismo.</a:t>
            </a:r>
          </a:p>
          <a:p>
            <a:pPr algn="l">
              <a:lnSpc>
                <a:spcPct val="100000"/>
              </a:lnSpc>
            </a:pPr>
            <a:r>
              <a:rPr lang="es-ES" b="1" i="0" dirty="0">
                <a:solidFill>
                  <a:srgbClr val="F9A169"/>
                </a:solidFill>
                <a:effectLst/>
              </a:rPr>
              <a:t>Cambie la frase de contraseña preestablecida en su </a:t>
            </a:r>
            <a:r>
              <a:rPr lang="es-ES" b="1" i="0" dirty="0" err="1">
                <a:solidFill>
                  <a:srgbClr val="F9A169"/>
                </a:solidFill>
                <a:effectLst/>
              </a:rPr>
              <a:t>router</a:t>
            </a:r>
            <a:r>
              <a:rPr lang="es-ES" b="1" i="0" dirty="0">
                <a:solidFill>
                  <a:srgbClr val="F9A169"/>
                </a:solidFill>
                <a:effectLst/>
              </a:rPr>
              <a:t>: </a:t>
            </a:r>
          </a:p>
          <a:p>
            <a:pPr algn="l">
              <a:lnSpc>
                <a:spcPct val="100000"/>
              </a:lnSpc>
            </a:pPr>
            <a:r>
              <a:rPr lang="es-ES" i="0" dirty="0">
                <a:solidFill>
                  <a:schemeClr val="bg2">
                    <a:lumMod val="25000"/>
                  </a:schemeClr>
                </a:solidFill>
                <a:effectLst/>
              </a:rPr>
              <a:t>Dejar una frase de contraseña predeterminada sin cambiar hace que sea mucho más fácil para los hackers acceder a su red. Deberías cambiarla lo antes posible. Una frase de contraseña fuerte es una frase de al menos 12 caracteres. Haz clic en el enlace anterior para saber cómo hacerlo tú mismo.</a:t>
            </a:r>
          </a:p>
          <a:p>
            <a:pPr algn="l">
              <a:lnSpc>
                <a:spcPct val="100000"/>
              </a:lnSpc>
            </a:pPr>
            <a:r>
              <a:rPr lang="es-ES" b="1" i="0" dirty="0">
                <a:solidFill>
                  <a:srgbClr val="F9A169"/>
                </a:solidFill>
                <a:effectLst/>
              </a:rPr>
              <a:t>Revisa las opciones de seguridad: </a:t>
            </a:r>
          </a:p>
          <a:p>
            <a:pPr algn="l">
              <a:lnSpc>
                <a:spcPct val="100000"/>
              </a:lnSpc>
            </a:pPr>
            <a:r>
              <a:rPr lang="es-ES" i="0" dirty="0">
                <a:solidFill>
                  <a:schemeClr val="bg2">
                    <a:lumMod val="25000"/>
                  </a:schemeClr>
                </a:solidFill>
                <a:effectLst/>
              </a:rPr>
              <a:t>Cuando elijas el nivel de seguridad de tu </a:t>
            </a:r>
            <a:r>
              <a:rPr lang="es-ES" i="0" dirty="0" err="1">
                <a:solidFill>
                  <a:schemeClr val="bg2">
                    <a:lumMod val="25000"/>
                  </a:schemeClr>
                </a:solidFill>
                <a:effectLst/>
              </a:rPr>
              <a:t>router</a:t>
            </a:r>
            <a:r>
              <a:rPr lang="es-ES" i="0" dirty="0">
                <a:solidFill>
                  <a:schemeClr val="bg2">
                    <a:lumMod val="25000"/>
                  </a:schemeClr>
                </a:solidFill>
                <a:effectLst/>
              </a:rPr>
              <a:t>, opta por WPA2, si está disponible, o WPA: estos niveles son más seguros que la opción WEP.</a:t>
            </a:r>
            <a:endParaRPr lang="en-US" i="0" dirty="0">
              <a:solidFill>
                <a:schemeClr val="bg2">
                  <a:lumMod val="25000"/>
                </a:schemeClr>
              </a:solidFill>
              <a:effectLst/>
            </a:endParaRP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es-ES" dirty="0"/>
              <a:t>Cómo proteger el </a:t>
            </a:r>
            <a:r>
              <a:rPr lang="es-ES" dirty="0" err="1"/>
              <a:t>router</a:t>
            </a:r>
            <a:r>
              <a:rPr lang="es-ES" dirty="0"/>
              <a:t> inalámbrico</a:t>
            </a:r>
            <a:endParaRPr lang="en-IE" dirty="0"/>
          </a:p>
        </p:txBody>
      </p:sp>
    </p:spTree>
    <p:extLst>
      <p:ext uri="{BB962C8B-B14F-4D97-AF65-F5344CB8AC3E}">
        <p14:creationId xmlns:p14="http://schemas.microsoft.com/office/powerpoint/2010/main" val="128784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111819"/>
            <a:ext cx="11102510" cy="4038015"/>
          </a:xfrm>
        </p:spPr>
        <p:txBody>
          <a:bodyPr/>
          <a:lstStyle/>
          <a:p>
            <a:r>
              <a:rPr lang="es-ES" dirty="0">
                <a:solidFill>
                  <a:schemeClr val="accent6"/>
                </a:solidFill>
              </a:rPr>
              <a:t>Antes de comenzar con el tema 1, he aquí algunas definiciones útiles para ayudarte a entender parte de la información de este módulo.</a:t>
            </a:r>
          </a:p>
          <a:p>
            <a:endParaRPr lang="es-ES" dirty="0">
              <a:solidFill>
                <a:schemeClr val="accent6"/>
              </a:solidFill>
            </a:endParaRPr>
          </a:p>
          <a:p>
            <a:r>
              <a:rPr lang="es-ES" b="1" dirty="0">
                <a:solidFill>
                  <a:schemeClr val="accent6"/>
                </a:solidFill>
              </a:rPr>
              <a:t>La privacidad de los datos </a:t>
            </a:r>
            <a:r>
              <a:rPr lang="es-ES" dirty="0">
                <a:solidFill>
                  <a:schemeClr val="accent6"/>
                </a:solidFill>
              </a:rPr>
              <a:t>generalmente significa la capacidad de una persona para determinar por sí misma cuándo, cómo y a qué información personal sobre ella se comparte o se comunica a otros.</a:t>
            </a:r>
          </a:p>
          <a:p>
            <a:r>
              <a:rPr lang="es-ES" b="1" dirty="0">
                <a:solidFill>
                  <a:schemeClr val="accent6"/>
                </a:solidFill>
              </a:rPr>
              <a:t>La seguridad de los datos </a:t>
            </a:r>
            <a:r>
              <a:rPr lang="es-ES" dirty="0">
                <a:solidFill>
                  <a:schemeClr val="accent6"/>
                </a:solidFill>
              </a:rPr>
              <a:t>incluye un conjunto de normas y diferentes salvaguardias y medidas adoptadas para evitar que cualquier tercero acceda sin autorización a los datos digitales, o cualquier alteración, supresión o divulgación intencionada de los datos.</a:t>
            </a:r>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endParaRPr lang="en-RU" dirty="0"/>
          </a:p>
        </p:txBody>
      </p:sp>
    </p:spTree>
    <p:extLst>
      <p:ext uri="{BB962C8B-B14F-4D97-AF65-F5344CB8AC3E}">
        <p14:creationId xmlns:p14="http://schemas.microsoft.com/office/powerpoint/2010/main" val="3932145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fontScale="92500" lnSpcReduction="10000"/>
          </a:bodyPr>
          <a:lstStyle/>
          <a:p>
            <a:pPr marL="342900" indent="-342900" algn="l">
              <a:lnSpc>
                <a:spcPct val="100000"/>
              </a:lnSpc>
              <a:buFont typeface="Arial" panose="020B0604020202020204" pitchFamily="34" charset="0"/>
              <a:buChar char="•"/>
            </a:pPr>
            <a:r>
              <a:rPr lang="es-ES" b="1" i="0" dirty="0">
                <a:solidFill>
                  <a:srgbClr val="F9A169"/>
                </a:solidFill>
                <a:effectLst/>
              </a:rPr>
              <a:t>Cree una frase de acceso para invitados: </a:t>
            </a:r>
          </a:p>
          <a:p>
            <a:pPr algn="l">
              <a:lnSpc>
                <a:spcPct val="100000"/>
              </a:lnSpc>
            </a:pPr>
            <a:r>
              <a:rPr lang="es-ES" i="0" dirty="0">
                <a:solidFill>
                  <a:schemeClr val="tx1"/>
                </a:solidFill>
                <a:effectLst/>
              </a:rPr>
              <a:t>Algunos </a:t>
            </a:r>
            <a:r>
              <a:rPr lang="es-ES" i="0" dirty="0" err="1">
                <a:solidFill>
                  <a:schemeClr val="tx1"/>
                </a:solidFill>
                <a:effectLst/>
              </a:rPr>
              <a:t>routers</a:t>
            </a:r>
            <a:r>
              <a:rPr lang="es-ES" i="0" dirty="0">
                <a:solidFill>
                  <a:schemeClr val="tx1"/>
                </a:solidFill>
                <a:effectLst/>
              </a:rPr>
              <a:t> permiten que los invitados utilicen las redes a través de contraseñas independientes para invitados. Si tienes muchas visitas en tu casa, es una buena idea configurar una red de invitados.</a:t>
            </a:r>
          </a:p>
          <a:p>
            <a:pPr marL="342900" indent="-342900" algn="l">
              <a:lnSpc>
                <a:spcPct val="100000"/>
              </a:lnSpc>
              <a:buFont typeface="Arial" panose="020B0604020202020204" pitchFamily="34" charset="0"/>
              <a:buChar char="•"/>
            </a:pPr>
            <a:r>
              <a:rPr lang="es-ES" b="1" i="0" dirty="0">
                <a:solidFill>
                  <a:srgbClr val="F9A169"/>
                </a:solidFill>
                <a:effectLst/>
              </a:rPr>
              <a:t>Utiliza un cortafuegos: </a:t>
            </a:r>
          </a:p>
          <a:p>
            <a:pPr algn="l">
              <a:lnSpc>
                <a:spcPct val="100000"/>
              </a:lnSpc>
            </a:pPr>
            <a:r>
              <a:rPr lang="es-ES" i="0" dirty="0">
                <a:solidFill>
                  <a:schemeClr val="tx1"/>
                </a:solidFill>
                <a:effectLst/>
              </a:rPr>
              <a:t>Los cortafuegos evitan que los piratas informáticos utilicen tu dispositivo para enviar tu información personal sin tu permiso. Mientras que el software antivirus escanea los correos electrónicos y archivos entrantes, un cortafuegos es como un guardia que vigila los intentos de acceso a tu sistema y bloquea las comunicaciones con fuentes que no permites. Es probable que tu sistema operativo o tu software de seguridad vengan con un cortafuegos preinstalado, pero </a:t>
            </a:r>
            <a:r>
              <a:rPr lang="es-ES" i="0" dirty="0">
                <a:solidFill>
                  <a:srgbClr val="0675AD"/>
                </a:solidFill>
                <a:effectLst/>
              </a:rPr>
              <a:t>asegúrate de activar estas funciones</a:t>
            </a:r>
            <a:r>
              <a:rPr lang="en-US" i="0" dirty="0">
                <a:solidFill>
                  <a:schemeClr val="tx1"/>
                </a:solidFill>
                <a:effectLst/>
              </a:rPr>
              <a:t>.</a:t>
            </a: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en-IE" dirty="0" err="1"/>
              <a:t>Cómo</a:t>
            </a:r>
            <a:r>
              <a:rPr lang="en-IE" dirty="0"/>
              <a:t> </a:t>
            </a:r>
            <a:r>
              <a:rPr lang="en-IE" dirty="0" err="1"/>
              <a:t>proteger</a:t>
            </a:r>
            <a:r>
              <a:rPr lang="en-IE" dirty="0"/>
              <a:t> </a:t>
            </a:r>
            <a:r>
              <a:rPr lang="en-IE" dirty="0" err="1"/>
              <a:t>el</a:t>
            </a:r>
            <a:r>
              <a:rPr lang="en-IE" dirty="0"/>
              <a:t> router </a:t>
            </a:r>
            <a:r>
              <a:rPr lang="en-IE" dirty="0" err="1"/>
              <a:t>inalámbrico</a:t>
            </a:r>
            <a:endParaRPr lang="en-IE" dirty="0"/>
          </a:p>
        </p:txBody>
      </p:sp>
    </p:spTree>
    <p:extLst>
      <p:ext uri="{BB962C8B-B14F-4D97-AF65-F5344CB8AC3E}">
        <p14:creationId xmlns:p14="http://schemas.microsoft.com/office/powerpoint/2010/main" val="3067864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fontScale="92500" lnSpcReduction="10000"/>
          </a:bodyPr>
          <a:lstStyle/>
          <a:p>
            <a:pPr algn="l"/>
            <a:r>
              <a:rPr lang="es-ES" b="0" i="0" dirty="0">
                <a:solidFill>
                  <a:schemeClr val="bg2">
                    <a:lumMod val="25000"/>
                  </a:schemeClr>
                </a:solidFill>
                <a:effectLst/>
              </a:rPr>
              <a:t>Si no eres una persona con fuertes conocimientos de informática y de redes, aún puedes hacer algo para proteger tu privacidad digital sin necesidad de tener grandes conocimientos sobre seguridad en la red. A continuación te damos consejos sobre cómo mantener tu información personal segura en línea:</a:t>
            </a:r>
          </a:p>
          <a:p>
            <a:pPr algn="l"/>
            <a:r>
              <a:rPr lang="es-ES" b="1" i="0" dirty="0">
                <a:solidFill>
                  <a:srgbClr val="0675AD"/>
                </a:solidFill>
                <a:effectLst/>
              </a:rPr>
              <a:t>Piensa antes de compartir </a:t>
            </a:r>
          </a:p>
          <a:p>
            <a:pPr algn="l"/>
            <a:r>
              <a:rPr lang="es-ES" b="0" i="0" dirty="0">
                <a:solidFill>
                  <a:schemeClr val="bg2">
                    <a:lumMod val="25000"/>
                  </a:schemeClr>
                </a:solidFill>
                <a:effectLst/>
              </a:rPr>
              <a:t>Todo lo que compartes en línea escapa a tu control, ya sea una contraseña, una foto de un niño o un pensamiento filosófico nocturno. Tómese un momento para considerar los riesgos de compartir demasiado.</a:t>
            </a:r>
          </a:p>
          <a:p>
            <a:pPr algn="l"/>
            <a:r>
              <a:rPr lang="es-ES" b="1" i="0" dirty="0">
                <a:solidFill>
                  <a:srgbClr val="0675AD"/>
                </a:solidFill>
                <a:effectLst/>
              </a:rPr>
              <a:t>Bloquea tus dispositivos y cubre tus cámaras </a:t>
            </a:r>
          </a:p>
          <a:p>
            <a:pPr algn="l"/>
            <a:r>
              <a:rPr lang="es-ES" b="0" i="0" dirty="0">
                <a:solidFill>
                  <a:schemeClr val="bg2">
                    <a:lumMod val="25000"/>
                  </a:schemeClr>
                </a:solidFill>
                <a:effectLst/>
              </a:rPr>
              <a:t>No subestimes las soluciones sencillas cuando se trata de tu privacidad.</a:t>
            </a:r>
          </a:p>
          <a:p>
            <a:pPr algn="l"/>
            <a:r>
              <a:rPr lang="es-ES" b="1" i="0" dirty="0">
                <a:solidFill>
                  <a:srgbClr val="0675AD"/>
                </a:solidFill>
                <a:effectLst/>
              </a:rPr>
              <a:t>Utiliza una VPN y un software de seguridad </a:t>
            </a:r>
            <a:r>
              <a:rPr lang="es-ES" b="0" i="0" dirty="0">
                <a:solidFill>
                  <a:schemeClr val="bg2">
                    <a:lumMod val="25000"/>
                  </a:schemeClr>
                </a:solidFill>
                <a:effectLst/>
              </a:rPr>
              <a:t>(una red privada virtual, haz clic en el enlace para saber más)</a:t>
            </a: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en-IE" dirty="0" err="1"/>
              <a:t>Proteger</a:t>
            </a:r>
            <a:r>
              <a:rPr lang="en-IE" dirty="0"/>
              <a:t> </a:t>
            </a:r>
            <a:r>
              <a:rPr lang="en-IE" dirty="0" err="1"/>
              <a:t>su</a:t>
            </a:r>
            <a:r>
              <a:rPr lang="en-IE" dirty="0"/>
              <a:t> </a:t>
            </a:r>
            <a:r>
              <a:rPr lang="en-IE" dirty="0" err="1"/>
              <a:t>privacidad</a:t>
            </a:r>
            <a:r>
              <a:rPr lang="en-IE" dirty="0"/>
              <a:t> digital</a:t>
            </a:r>
          </a:p>
        </p:txBody>
      </p:sp>
    </p:spTree>
    <p:extLst>
      <p:ext uri="{BB962C8B-B14F-4D97-AF65-F5344CB8AC3E}">
        <p14:creationId xmlns:p14="http://schemas.microsoft.com/office/powerpoint/2010/main" val="919245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fontScale="92500" lnSpcReduction="20000"/>
          </a:bodyPr>
          <a:lstStyle/>
          <a:p>
            <a:pPr marL="342900" indent="-342900" algn="l">
              <a:buFont typeface="Arial" panose="020B0604020202020204" pitchFamily="34" charset="0"/>
              <a:buChar char="•"/>
            </a:pPr>
            <a:r>
              <a:rPr lang="es-ES" b="1" i="0" dirty="0">
                <a:solidFill>
                  <a:srgbClr val="0675AD"/>
                </a:solidFill>
                <a:effectLst/>
              </a:rPr>
              <a:t>Utilice contraseñas únicas y seguras y active la autenticación de dos factores, siempre que sea posible. </a:t>
            </a:r>
          </a:p>
          <a:p>
            <a:pPr algn="l"/>
            <a:r>
              <a:rPr lang="es-ES" i="0" dirty="0">
                <a:solidFill>
                  <a:schemeClr val="tx1"/>
                </a:solidFill>
                <a:effectLst/>
              </a:rPr>
              <a:t>El esfuerzo adicional está justificado cuando quieres proteger tus cuentas de los hackers o ladrones.</a:t>
            </a:r>
          </a:p>
          <a:p>
            <a:pPr marL="342900" indent="-342900" algn="l">
              <a:buFont typeface="Arial" panose="020B0604020202020204" pitchFamily="34" charset="0"/>
              <a:buChar char="•"/>
            </a:pPr>
            <a:r>
              <a:rPr lang="es-ES" b="1" i="0" dirty="0">
                <a:solidFill>
                  <a:srgbClr val="0675AD"/>
                </a:solidFill>
                <a:effectLst/>
              </a:rPr>
              <a:t>Revise las políticas de privacidad y los permisos de las aplicaciones </a:t>
            </a:r>
          </a:p>
          <a:p>
            <a:pPr algn="l"/>
            <a:r>
              <a:rPr lang="es-ES" i="0" dirty="0">
                <a:solidFill>
                  <a:schemeClr val="tx1"/>
                </a:solidFill>
                <a:effectLst/>
              </a:rPr>
              <a:t>Consulta la información más reciente sobre la forma en que se recogen y utilizan tus datos personales. En tu teléfono y tableta, revisa los permisos de acceso de las aplicaciones y desactiva todo lo que consideres excesivo</a:t>
            </a:r>
            <a:r>
              <a:rPr lang="es-ES" b="1" i="0" dirty="0">
                <a:solidFill>
                  <a:srgbClr val="0675AD"/>
                </a:solidFill>
                <a:effectLst/>
              </a:rPr>
              <a:t>.</a:t>
            </a:r>
          </a:p>
          <a:p>
            <a:pPr marL="342900" indent="-342900" algn="l">
              <a:buFont typeface="Arial" panose="020B0604020202020204" pitchFamily="34" charset="0"/>
              <a:buChar char="•"/>
            </a:pPr>
            <a:r>
              <a:rPr lang="es-ES" b="1" i="0" dirty="0">
                <a:solidFill>
                  <a:srgbClr val="0675AD"/>
                </a:solidFill>
                <a:effectLst/>
              </a:rPr>
              <a:t>Proteja sus dispositivos inteligentes </a:t>
            </a:r>
          </a:p>
          <a:p>
            <a:pPr algn="l"/>
            <a:r>
              <a:rPr lang="es-ES" i="0" dirty="0">
                <a:solidFill>
                  <a:schemeClr val="tx1"/>
                </a:solidFill>
                <a:effectLst/>
              </a:rPr>
              <a:t>Asegúrate de que tu red doméstica y tus gadgets están protegidos con contraseñas únicas y seguras.</a:t>
            </a:r>
          </a:p>
          <a:p>
            <a:pPr marL="342900" indent="-342900" algn="l">
              <a:buFont typeface="Arial" panose="020B0604020202020204" pitchFamily="34" charset="0"/>
              <a:buChar char="•"/>
            </a:pPr>
            <a:r>
              <a:rPr lang="es-ES" b="1" i="0" dirty="0">
                <a:solidFill>
                  <a:srgbClr val="0675AD"/>
                </a:solidFill>
                <a:effectLst/>
              </a:rPr>
              <a:t>Comprueba periódicamente el estado de las violaciones de datos</a:t>
            </a:r>
            <a:r>
              <a:rPr lang="es-ES" b="1" i="0" dirty="0">
                <a:solidFill>
                  <a:srgbClr val="F9A169"/>
                </a:solidFill>
                <a:effectLst/>
              </a:rPr>
              <a:t>: https://www.f-secure.com/en/home/free-tools/identity-theft-checker </a:t>
            </a:r>
            <a:endParaRPr lang="en-US" i="0" dirty="0">
              <a:solidFill>
                <a:srgbClr val="F9A169"/>
              </a:solidFill>
              <a:effectLst/>
            </a:endParaRP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en-IE" dirty="0" err="1"/>
              <a:t>Proteger</a:t>
            </a:r>
            <a:r>
              <a:rPr lang="en-IE" dirty="0"/>
              <a:t> </a:t>
            </a:r>
            <a:r>
              <a:rPr lang="en-IE" dirty="0" err="1"/>
              <a:t>su</a:t>
            </a:r>
            <a:r>
              <a:rPr lang="en-IE" dirty="0"/>
              <a:t> </a:t>
            </a:r>
            <a:r>
              <a:rPr lang="en-IE" dirty="0" err="1"/>
              <a:t>privacidad</a:t>
            </a:r>
            <a:r>
              <a:rPr lang="en-IE" dirty="0"/>
              <a:t> digital</a:t>
            </a:r>
          </a:p>
        </p:txBody>
      </p:sp>
    </p:spTree>
    <p:extLst>
      <p:ext uri="{BB962C8B-B14F-4D97-AF65-F5344CB8AC3E}">
        <p14:creationId xmlns:p14="http://schemas.microsoft.com/office/powerpoint/2010/main" val="3851793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a:bodyPr>
          <a:lstStyle/>
          <a:p>
            <a:pPr marL="342900" indent="-342900" algn="l">
              <a:lnSpc>
                <a:spcPct val="100000"/>
              </a:lnSpc>
              <a:buFont typeface="Arial" panose="020B0604020202020204" pitchFamily="34" charset="0"/>
              <a:buChar char="•"/>
            </a:pPr>
            <a:r>
              <a:rPr lang="es-ES" b="1" i="0" dirty="0">
                <a:solidFill>
                  <a:srgbClr val="0675AD"/>
                </a:solidFill>
                <a:effectLst/>
              </a:rPr>
              <a:t>Proteja sus euros: </a:t>
            </a:r>
          </a:p>
          <a:p>
            <a:pPr algn="l">
              <a:lnSpc>
                <a:spcPct val="100000"/>
              </a:lnSpc>
            </a:pPr>
            <a:r>
              <a:rPr lang="es-ES" i="0" dirty="0">
                <a:solidFill>
                  <a:schemeClr val="tx1"/>
                </a:solidFill>
                <a:effectLst/>
              </a:rPr>
              <a:t>Cuando realice operaciones bancarias y compras, compruebe que los sitios están habilitados para la seguridad. Busque direcciones web con "https://", lo que significa que el sitio toma medidas adicionales para ayudar a proteger su información. "http://" no es seguro.</a:t>
            </a:r>
          </a:p>
          <a:p>
            <a:pPr marL="342900" indent="-342900" algn="l">
              <a:lnSpc>
                <a:spcPct val="100000"/>
              </a:lnSpc>
              <a:buFont typeface="Arial" panose="020B0604020202020204" pitchFamily="34" charset="0"/>
              <a:buChar char="•"/>
            </a:pPr>
            <a:r>
              <a:rPr lang="es-ES" b="1" i="0" dirty="0">
                <a:solidFill>
                  <a:srgbClr val="0675AD"/>
                </a:solidFill>
                <a:effectLst/>
              </a:rPr>
              <a:t>Haz una copia de seguridad: </a:t>
            </a:r>
          </a:p>
          <a:p>
            <a:pPr algn="l">
              <a:lnSpc>
                <a:spcPct val="100000"/>
              </a:lnSpc>
            </a:pPr>
            <a:r>
              <a:rPr lang="es-ES" i="0" dirty="0">
                <a:solidFill>
                  <a:schemeClr val="tx1"/>
                </a:solidFill>
                <a:effectLst/>
              </a:rPr>
              <a:t>Protege tu valioso trabajo, música, fotos y otra información digital haciendo copias electrónicas de tus archivos importantes y almacenándolas de forma segura.</a:t>
            </a:r>
            <a:endParaRPr lang="en-US" i="0" dirty="0">
              <a:solidFill>
                <a:schemeClr val="tx1"/>
              </a:solidFill>
              <a:effectLst/>
            </a:endParaRP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es-ES" dirty="0"/>
              <a:t>Protéjase con estos consejos en línea</a:t>
            </a:r>
            <a:endParaRPr lang="en-IE" dirty="0"/>
          </a:p>
        </p:txBody>
      </p:sp>
    </p:spTree>
    <p:extLst>
      <p:ext uri="{BB962C8B-B14F-4D97-AF65-F5344CB8AC3E}">
        <p14:creationId xmlns:p14="http://schemas.microsoft.com/office/powerpoint/2010/main" val="463532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F61E04C-DBEF-1FD0-EFB3-C3C04EEF31C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27"/>
          </p:nvPr>
        </p:nvSpPr>
        <p:spPr>
          <a:xfrm>
            <a:off x="186267" y="994342"/>
            <a:ext cx="6451600" cy="4632047"/>
          </a:xfrm>
        </p:spPr>
        <p:txBody>
          <a:bodyPr/>
          <a:lstStyle/>
          <a:p>
            <a:pPr algn="l"/>
            <a:r>
              <a:rPr lang="es-ES" b="0" i="0" dirty="0">
                <a:solidFill>
                  <a:schemeClr val="tx1"/>
                </a:solidFill>
                <a:effectLst/>
              </a:rPr>
              <a:t>Una red doméstica protegida permite utilizar Internet de forma más segura.</a:t>
            </a:r>
          </a:p>
          <a:p>
            <a:pPr algn="l"/>
            <a:r>
              <a:rPr lang="es-ES" b="0" i="0" dirty="0">
                <a:solidFill>
                  <a:schemeClr val="tx1"/>
                </a:solidFill>
                <a:effectLst/>
              </a:rPr>
              <a:t>En la actualidad, la mayoría de los hogares disponen de redes de dispositivos conectados a Internet, como ordenadores, sistemas de juegos, televisores, tabletas, teléfonos inteligentes y dispositivos portátiles que acceden a redes inalámbricas. Para proteger su red doméstica, debe contar con las herramientas adecuadas.</a:t>
            </a:r>
          </a:p>
          <a:p>
            <a:pPr algn="l"/>
            <a:r>
              <a:rPr lang="es-ES" b="0" i="0" dirty="0">
                <a:solidFill>
                  <a:schemeClr val="tx1"/>
                </a:solidFill>
                <a:effectLst/>
              </a:rPr>
              <a:t>El primer paso es mantener una máquina limpia y asegurarse de que todos sus dispositivos con acceso a Internet tienen el último sistema operativo, navegadores web y software de seguridad. Esto incluye los dispositivos móviles que acceden a su red inalámbrica</a:t>
            </a:r>
            <a:r>
              <a:rPr lang="en-US" b="0" i="0" dirty="0">
                <a:solidFill>
                  <a:schemeClr val="tx1"/>
                </a:solidFill>
                <a:effectLst/>
              </a:rPr>
              <a:t>.</a:t>
            </a:r>
          </a:p>
        </p:txBody>
      </p:sp>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8"/>
          </p:nvPr>
        </p:nvSpPr>
        <p:spPr>
          <a:xfrm>
            <a:off x="447066" y="309492"/>
            <a:ext cx="5648934" cy="565580"/>
          </a:xfrm>
        </p:spPr>
        <p:txBody>
          <a:bodyPr>
            <a:normAutofit/>
          </a:bodyPr>
          <a:lstStyle/>
          <a:p>
            <a:r>
              <a:rPr lang="en-US" sz="3200" dirty="0" err="1"/>
              <a:t>Asegurar</a:t>
            </a:r>
            <a:r>
              <a:rPr lang="en-US" sz="3200" dirty="0"/>
              <a:t> la red </a:t>
            </a:r>
            <a:r>
              <a:rPr lang="en-US" sz="3200" dirty="0" err="1"/>
              <a:t>doméstica</a:t>
            </a:r>
            <a:endParaRPr lang="en-IE" sz="3200" dirty="0"/>
          </a:p>
        </p:txBody>
      </p:sp>
    </p:spTree>
    <p:extLst>
      <p:ext uri="{BB962C8B-B14F-4D97-AF65-F5344CB8AC3E}">
        <p14:creationId xmlns:p14="http://schemas.microsoft.com/office/powerpoint/2010/main" val="1696700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767863"/>
          </a:xfrm>
        </p:spPr>
        <p:txBody>
          <a:bodyPr>
            <a:normAutofit/>
          </a:bodyPr>
          <a:lstStyle/>
          <a:p>
            <a:r>
              <a:rPr lang="en-IE" dirty="0" err="1"/>
              <a:t>Tema</a:t>
            </a:r>
            <a:r>
              <a:rPr lang="en-IE" dirty="0"/>
              <a:t> 4: </a:t>
            </a:r>
            <a:r>
              <a:rPr lang="en-IE" sz="3600" dirty="0" err="1"/>
              <a:t>Proteger</a:t>
            </a:r>
            <a:r>
              <a:rPr lang="en-IE" sz="3600" dirty="0"/>
              <a:t> </a:t>
            </a:r>
            <a:r>
              <a:rPr lang="en-IE" sz="3600" dirty="0" err="1"/>
              <a:t>el</a:t>
            </a:r>
            <a:r>
              <a:rPr lang="en-IE" sz="3600" dirty="0"/>
              <a:t> medio </a:t>
            </a:r>
            <a:r>
              <a:rPr lang="en-IE" sz="3600" dirty="0" err="1"/>
              <a:t>ambiente</a:t>
            </a:r>
            <a:endParaRPr lang="en-IE" dirty="0"/>
          </a:p>
        </p:txBody>
      </p:sp>
      <p:pic>
        <p:nvPicPr>
          <p:cNvPr id="4" name="Picture Placeholder 3">
            <a:extLst>
              <a:ext uri="{FF2B5EF4-FFF2-40B4-BE49-F238E27FC236}">
                <a16:creationId xmlns:a16="http://schemas.microsoft.com/office/drawing/2014/main" id="{64663E41-5174-A1B0-3E87-EEF20633104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822" b="12822"/>
          <a:stretch>
            <a:fillRect/>
          </a:stretch>
        </p:blipFill>
        <p:spPr/>
      </p:pic>
    </p:spTree>
    <p:extLst>
      <p:ext uri="{BB962C8B-B14F-4D97-AF65-F5344CB8AC3E}">
        <p14:creationId xmlns:p14="http://schemas.microsoft.com/office/powerpoint/2010/main" val="2439081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409992"/>
            <a:ext cx="11102510" cy="4038015"/>
          </a:xfrm>
        </p:spPr>
        <p:txBody>
          <a:bodyPr/>
          <a:lstStyle/>
          <a:p>
            <a:r>
              <a:rPr lang="es-ES" dirty="0">
                <a:solidFill>
                  <a:schemeClr val="accent6"/>
                </a:solidFill>
              </a:rPr>
              <a:t>Antes de comenzar con el tema 4, he aquí algunas definiciones útiles para ayudarte a entender parte de la información de este módulo.</a:t>
            </a:r>
          </a:p>
          <a:p>
            <a:endParaRPr lang="es-ES" dirty="0">
              <a:solidFill>
                <a:schemeClr val="accent6"/>
              </a:solidFill>
            </a:endParaRPr>
          </a:p>
          <a:p>
            <a:r>
              <a:rPr lang="es-ES" dirty="0">
                <a:solidFill>
                  <a:schemeClr val="accent6"/>
                </a:solidFill>
              </a:rPr>
              <a:t>La</a:t>
            </a:r>
            <a:r>
              <a:rPr lang="es-ES" b="1" dirty="0">
                <a:solidFill>
                  <a:schemeClr val="accent6"/>
                </a:solidFill>
              </a:rPr>
              <a:t> contaminación digital </a:t>
            </a:r>
            <a:r>
              <a:rPr lang="es-ES" dirty="0">
                <a:solidFill>
                  <a:schemeClr val="accent6"/>
                </a:solidFill>
              </a:rPr>
              <a:t>incluye todas las fuentes de contaminación ambiental producidas por las herramientas digitales. Se divide en dos partes: la primera está relacionada con la fabricación de cualquier herramienta digital, y la segunda con el funcionamiento de Internet.</a:t>
            </a:r>
          </a:p>
          <a:p>
            <a:r>
              <a:rPr lang="es-ES" dirty="0">
                <a:solidFill>
                  <a:schemeClr val="accent6"/>
                </a:solidFill>
              </a:rPr>
              <a:t>Los </a:t>
            </a:r>
            <a:r>
              <a:rPr lang="es-ES" b="1" dirty="0">
                <a:solidFill>
                  <a:schemeClr val="accent6"/>
                </a:solidFill>
              </a:rPr>
              <a:t>residuos electrónicos </a:t>
            </a:r>
            <a:r>
              <a:rPr lang="es-ES" dirty="0">
                <a:solidFill>
                  <a:schemeClr val="accent6"/>
                </a:solidFill>
              </a:rPr>
              <a:t>son productos electrónicos que no se desean, que no funcionan y que están cerca o al final de su "vida útil".</a:t>
            </a:r>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Definiciones</a:t>
            </a:r>
            <a:r>
              <a:rPr lang="en-IE" dirty="0"/>
              <a:t> </a:t>
            </a:r>
            <a:r>
              <a:rPr lang="en-IE" dirty="0" err="1"/>
              <a:t>relevantes</a:t>
            </a:r>
            <a:r>
              <a:rPr lang="en-IE" dirty="0"/>
              <a:t>	</a:t>
            </a:r>
            <a:endParaRPr lang="en-RU" dirty="0"/>
          </a:p>
        </p:txBody>
      </p:sp>
    </p:spTree>
    <p:extLst>
      <p:ext uri="{BB962C8B-B14F-4D97-AF65-F5344CB8AC3E}">
        <p14:creationId xmlns:p14="http://schemas.microsoft.com/office/powerpoint/2010/main" val="2171450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27"/>
          </p:nvPr>
        </p:nvSpPr>
        <p:spPr>
          <a:xfrm>
            <a:off x="205740" y="1282016"/>
            <a:ext cx="6012355" cy="4632047"/>
          </a:xfrm>
        </p:spPr>
        <p:txBody>
          <a:bodyPr/>
          <a:lstStyle/>
          <a:p>
            <a:r>
              <a:rPr lang="es-ES" b="0" i="0" dirty="0">
                <a:solidFill>
                  <a:schemeClr val="accent6"/>
                </a:solidFill>
                <a:effectLst/>
              </a:rPr>
              <a:t>A menudo presumimos que la tecnología digital no tiene mucho efecto en nuestro planeta, pero en realidad, la tecnología, cuando no se gestiona bien, tiene importantes impactos perjudiciales en el medio ambiente.</a:t>
            </a:r>
          </a:p>
          <a:p>
            <a:r>
              <a:rPr lang="es-ES" b="0" i="0" dirty="0">
                <a:solidFill>
                  <a:schemeClr val="accent6"/>
                </a:solidFill>
                <a:effectLst/>
              </a:rPr>
              <a:t>Veamos los siguientes 4 aspectos del impacto medioambiental de las tecnologías digitales:</a:t>
            </a:r>
          </a:p>
          <a:p>
            <a:pPr marL="342900" indent="-342900">
              <a:buFont typeface="Arial" panose="020B0604020202020204" pitchFamily="34" charset="0"/>
              <a:buChar char="•"/>
            </a:pPr>
            <a:r>
              <a:rPr lang="es-ES" b="0" i="0" dirty="0">
                <a:solidFill>
                  <a:schemeClr val="accent6"/>
                </a:solidFill>
                <a:effectLst/>
              </a:rPr>
              <a:t>El fin de la vida útil de un dispositivo </a:t>
            </a:r>
          </a:p>
          <a:p>
            <a:pPr marL="342900" indent="-342900">
              <a:buFont typeface="Arial" panose="020B0604020202020204" pitchFamily="34" charset="0"/>
              <a:buChar char="•"/>
            </a:pPr>
            <a:r>
              <a:rPr lang="es-ES" b="0" i="0" dirty="0">
                <a:solidFill>
                  <a:schemeClr val="accent6"/>
                </a:solidFill>
                <a:effectLst/>
              </a:rPr>
              <a:t>¿Cuánta electricidad es demasiada electricidad?</a:t>
            </a:r>
          </a:p>
          <a:p>
            <a:pPr marL="342900" indent="-342900">
              <a:buFont typeface="Arial" panose="020B0604020202020204" pitchFamily="34" charset="0"/>
              <a:buChar char="•"/>
            </a:pPr>
            <a:r>
              <a:rPr lang="es-ES" b="0" i="0" dirty="0">
                <a:solidFill>
                  <a:schemeClr val="accent6"/>
                </a:solidFill>
                <a:effectLst/>
              </a:rPr>
              <a:t>¿De qué está hecho su dispositivo?</a:t>
            </a:r>
          </a:p>
          <a:p>
            <a:pPr marL="342900" indent="-342900">
              <a:buFont typeface="Arial" panose="020B0604020202020204" pitchFamily="34" charset="0"/>
              <a:buChar char="•"/>
            </a:pPr>
            <a:r>
              <a:rPr lang="es-ES" b="0" i="0" dirty="0">
                <a:solidFill>
                  <a:schemeClr val="accent6"/>
                </a:solidFill>
                <a:effectLst/>
              </a:rPr>
              <a:t>Impacto de la tecnología en el espacio y el espacio exterior</a:t>
            </a:r>
            <a:endParaRPr lang="en-US" b="1" i="0" dirty="0">
              <a:solidFill>
                <a:schemeClr val="accent6"/>
              </a:solidFill>
              <a:effectLst/>
            </a:endParaRPr>
          </a:p>
        </p:txBody>
      </p:sp>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8"/>
          </p:nvPr>
        </p:nvSpPr>
        <p:spPr>
          <a:xfrm>
            <a:off x="447066" y="309491"/>
            <a:ext cx="5648934" cy="1073539"/>
          </a:xfrm>
        </p:spPr>
        <p:txBody>
          <a:bodyPr>
            <a:normAutofit lnSpcReduction="10000"/>
          </a:bodyPr>
          <a:lstStyle/>
          <a:p>
            <a:r>
              <a:rPr lang="en-US" dirty="0" err="1"/>
              <a:t>Impacto</a:t>
            </a:r>
            <a:r>
              <a:rPr lang="en-US" dirty="0"/>
              <a:t> </a:t>
            </a:r>
            <a:r>
              <a:rPr lang="en-US" dirty="0" err="1"/>
              <a:t>medioambiental</a:t>
            </a:r>
            <a:r>
              <a:rPr lang="en-US" dirty="0"/>
              <a:t> de la </a:t>
            </a:r>
            <a:r>
              <a:rPr lang="en-US" dirty="0" err="1"/>
              <a:t>Tecnología</a:t>
            </a:r>
            <a:endParaRPr lang="en-IE" dirty="0"/>
          </a:p>
        </p:txBody>
      </p:sp>
      <p:pic>
        <p:nvPicPr>
          <p:cNvPr id="7" name="Picture Placeholder 6">
            <a:extLst>
              <a:ext uri="{FF2B5EF4-FFF2-40B4-BE49-F238E27FC236}">
                <a16:creationId xmlns:a16="http://schemas.microsoft.com/office/drawing/2014/main" id="{FDAA7CD1-73E2-1BDB-17DE-FD23BC8D2DB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2177962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107976" y="974331"/>
            <a:ext cx="11776146" cy="5611248"/>
          </a:xfrm>
        </p:spPr>
        <p:txBody>
          <a:bodyPr>
            <a:normAutofit/>
          </a:bodyPr>
          <a:lstStyle/>
          <a:p>
            <a:pPr>
              <a:lnSpc>
                <a:spcPct val="100000"/>
              </a:lnSpc>
              <a:spcBef>
                <a:spcPts val="0"/>
              </a:spcBef>
            </a:pPr>
            <a:r>
              <a:rPr lang="es-ES" dirty="0">
                <a:solidFill>
                  <a:schemeClr val="accent6"/>
                </a:solidFill>
              </a:rPr>
              <a:t>La insostenibilidad y el hecho de que los dispositivos se vuelvan obsoletos o redundantes forman parte del núcleo del modelo de negocio tecnológico. A este respecto, cabe señalar al menos tres cuestiones clave:</a:t>
            </a:r>
          </a:p>
          <a:p>
            <a:pPr>
              <a:lnSpc>
                <a:spcPct val="100000"/>
              </a:lnSpc>
              <a:spcBef>
                <a:spcPts val="0"/>
              </a:spcBef>
            </a:pPr>
            <a:endParaRPr lang="es-ES" sz="1400" dirty="0">
              <a:solidFill>
                <a:schemeClr val="accent6"/>
              </a:solidFill>
            </a:endParaRPr>
          </a:p>
          <a:p>
            <a:pPr>
              <a:lnSpc>
                <a:spcPct val="100000"/>
              </a:lnSpc>
              <a:spcBef>
                <a:spcPts val="0"/>
              </a:spcBef>
            </a:pPr>
            <a:r>
              <a:rPr lang="es-ES" b="1" dirty="0">
                <a:solidFill>
                  <a:srgbClr val="8D5B98"/>
                </a:solidFill>
              </a:rPr>
              <a:t>Sustitución en lugar de reparación </a:t>
            </a:r>
          </a:p>
          <a:p>
            <a:pPr>
              <a:lnSpc>
                <a:spcPct val="100000"/>
              </a:lnSpc>
              <a:spcBef>
                <a:spcPts val="0"/>
              </a:spcBef>
            </a:pPr>
            <a:r>
              <a:rPr lang="es-ES" dirty="0">
                <a:solidFill>
                  <a:schemeClr val="accent6"/>
                </a:solidFill>
              </a:rPr>
              <a:t>La mayor parte del sector se basa en el concepto de sustitución en lugar de reparación. La tecnología de este año se queda rápidamente anticuada y, por lo general, la gente sustituye sus teléfonos cada dos años. Salen nuevos modelos y se promueven nuevas modas.</a:t>
            </a:r>
          </a:p>
          <a:p>
            <a:pPr>
              <a:lnSpc>
                <a:spcPct val="100000"/>
              </a:lnSpc>
              <a:spcBef>
                <a:spcPts val="0"/>
              </a:spcBef>
            </a:pPr>
            <a:r>
              <a:rPr lang="es-ES" b="1" dirty="0">
                <a:solidFill>
                  <a:srgbClr val="8D5B98"/>
                </a:solidFill>
              </a:rPr>
              <a:t>El desarrollo de software obliga a actualizar el hardware</a:t>
            </a:r>
          </a:p>
          <a:p>
            <a:pPr>
              <a:lnSpc>
                <a:spcPct val="100000"/>
              </a:lnSpc>
              <a:spcBef>
                <a:spcPts val="0"/>
              </a:spcBef>
            </a:pPr>
            <a:r>
              <a:rPr lang="es-ES" dirty="0">
                <a:solidFill>
                  <a:schemeClr val="accent6"/>
                </a:solidFill>
              </a:rPr>
              <a:t>El ciclo de desarrollo del hardware y el software obliga a los usuarios a actualizar sus equipos con regularidad. Esto a veces significa que los dispositivos pueden funcionar más lentamente, o que la duración de la batería no es tan buena como antes.</a:t>
            </a:r>
          </a:p>
          <a:p>
            <a:pPr>
              <a:lnSpc>
                <a:spcPct val="100000"/>
              </a:lnSpc>
              <a:spcBef>
                <a:spcPts val="0"/>
              </a:spcBef>
            </a:pPr>
            <a:r>
              <a:rPr lang="es-ES" b="1" dirty="0">
                <a:solidFill>
                  <a:srgbClr val="8D5B98"/>
                </a:solidFill>
              </a:rPr>
              <a:t>El creciente problema de los residuos electrónicos</a:t>
            </a:r>
          </a:p>
          <a:p>
            <a:pPr>
              <a:lnSpc>
                <a:spcPct val="100000"/>
              </a:lnSpc>
              <a:spcBef>
                <a:spcPts val="0"/>
              </a:spcBef>
            </a:pPr>
            <a:r>
              <a:rPr lang="es-ES" dirty="0">
                <a:solidFill>
                  <a:schemeClr val="accent6"/>
                </a:solidFill>
              </a:rPr>
              <a:t>Gran parte de la basura electrónica contiene cantidades concentradas de productos potencialmente dañinos, y esto tiene pocos signos de disminuir.</a:t>
            </a:r>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es-ES" dirty="0"/>
              <a:t>El fin de la vida útil de un dispositivo</a:t>
            </a:r>
            <a:endParaRPr lang="en-IE" dirty="0"/>
          </a:p>
        </p:txBody>
      </p:sp>
    </p:spTree>
    <p:extLst>
      <p:ext uri="{BB962C8B-B14F-4D97-AF65-F5344CB8AC3E}">
        <p14:creationId xmlns:p14="http://schemas.microsoft.com/office/powerpoint/2010/main" val="811196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56785" y="975617"/>
            <a:ext cx="11678430" cy="4038015"/>
          </a:xfrm>
        </p:spPr>
        <p:txBody>
          <a:bodyPr/>
          <a:lstStyle/>
          <a:p>
            <a:r>
              <a:rPr lang="es-ES" b="0" i="0" dirty="0">
                <a:solidFill>
                  <a:schemeClr val="bg2">
                    <a:lumMod val="25000"/>
                  </a:schemeClr>
                </a:solidFill>
                <a:effectLst/>
              </a:rPr>
              <a:t>La tecnología digital debe disponer de electricidad para funcionar, y como la industria y la sociedad dependen cada vez más de la electricidad para la producción, el intercambio y el consumo, la demanda de electricidad sigue aumentando.</a:t>
            </a:r>
          </a:p>
          <a:p>
            <a:r>
              <a:rPr lang="es-ES" b="0" i="0" dirty="0">
                <a:solidFill>
                  <a:schemeClr val="bg2">
                    <a:lumMod val="25000"/>
                  </a:schemeClr>
                </a:solidFill>
                <a:effectLst/>
              </a:rPr>
              <a:t>Se pueden dar cuatro ejemplos interconectados de la magnitud de este impacto ambiental en el cambio climático.</a:t>
            </a:r>
          </a:p>
          <a:p>
            <a:r>
              <a:rPr lang="es-ES" b="1" i="0" dirty="0">
                <a:solidFill>
                  <a:srgbClr val="F9A169"/>
                </a:solidFill>
                <a:effectLst/>
              </a:rPr>
              <a:t>Electricidad para dispositivos de fabricación</a:t>
            </a:r>
          </a:p>
          <a:p>
            <a:r>
              <a:rPr lang="es-ES" b="0" i="0" dirty="0">
                <a:solidFill>
                  <a:schemeClr val="bg2">
                    <a:lumMod val="25000"/>
                  </a:schemeClr>
                </a:solidFill>
                <a:effectLst/>
              </a:rPr>
              <a:t>A menudo se consume mucha más electricidad en la fabricación de dispositivos digitales que en su uso cotidiano.</a:t>
            </a:r>
          </a:p>
          <a:p>
            <a:r>
              <a:rPr lang="es-ES" b="1" i="0" dirty="0">
                <a:solidFill>
                  <a:srgbClr val="F9A169"/>
                </a:solidFill>
                <a:effectLst/>
              </a:rPr>
              <a:t>Electricidad para el uso de la tecnología digital</a:t>
            </a:r>
          </a:p>
          <a:p>
            <a:r>
              <a:rPr lang="es-ES" b="0" i="0" dirty="0">
                <a:solidFill>
                  <a:schemeClr val="bg2">
                    <a:lumMod val="25000"/>
                  </a:schemeClr>
                </a:solidFill>
                <a:effectLst/>
              </a:rPr>
              <a:t>La mayoría de las mediciones de la demanda de electricidad se centran en los usos directos de la tecnología digital, como la alimentación de los servidores, los equipos y la carga de los dispositivos móviles (teléfonos, tabletas y ordenadores portátiles), pero también hay que reconocer la demanda indirecta, sobre todo el aire acondicionado necesario para reducir la temperatura de los lugares donde funciona la tecnología digital.</a:t>
            </a:r>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en-IE" dirty="0" err="1"/>
              <a:t>Cuánta</a:t>
            </a:r>
            <a:r>
              <a:rPr lang="en-IE" dirty="0"/>
              <a:t> </a:t>
            </a:r>
            <a:r>
              <a:rPr lang="en-IE" dirty="0" err="1"/>
              <a:t>electricidad</a:t>
            </a:r>
            <a:r>
              <a:rPr lang="en-IE" dirty="0"/>
              <a:t> es </a:t>
            </a:r>
            <a:r>
              <a:rPr lang="en-IE" dirty="0" err="1"/>
              <a:t>demasiada</a:t>
            </a:r>
            <a:r>
              <a:rPr lang="en-IE" dirty="0"/>
              <a:t>?</a:t>
            </a:r>
            <a:endParaRPr lang="en-RU" dirty="0"/>
          </a:p>
        </p:txBody>
      </p:sp>
    </p:spTree>
    <p:extLst>
      <p:ext uri="{BB962C8B-B14F-4D97-AF65-F5344CB8AC3E}">
        <p14:creationId xmlns:p14="http://schemas.microsoft.com/office/powerpoint/2010/main" val="29821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7" y="1173788"/>
            <a:ext cx="5323964" cy="4510423"/>
          </a:xfrm>
        </p:spPr>
        <p:txBody>
          <a:bodyPr/>
          <a:lstStyle/>
          <a:p>
            <a:r>
              <a:rPr lang="es-ES" dirty="0"/>
              <a:t>Cada vez que te conectas a Internet o utilizas la tecnología, las grandes empresas tecnológicas recopilan ciertos aspectos de tu comportamiento.</a:t>
            </a:r>
          </a:p>
          <a:p>
            <a:r>
              <a:rPr lang="es-ES" dirty="0"/>
              <a:t>Esto se conoce como datos personales, e incluye información que usted ha proporcionado voluntariamente a un sitio web o una aplicación (como su nombre, su cumpleaños, etc.), pero también incluye información que usted puede no ser consciente de que se recopila, como su historial de páginas web, sus intereses y los productos/servicios que puede ver regularmente.</a:t>
            </a:r>
            <a:endParaRPr lang="en-IE" b="1" dirty="0"/>
          </a:p>
          <a:p>
            <a:endParaRPr lang="en-IE" dirty="0"/>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fontScale="92500"/>
          </a:bodyPr>
          <a:lstStyle/>
          <a:p>
            <a:r>
              <a:rPr lang="es-ES" dirty="0"/>
              <a:t>Qué son sus datos personales</a:t>
            </a:r>
            <a:r>
              <a:rPr lang="en-IE" dirty="0"/>
              <a:t>?</a:t>
            </a:r>
            <a:endParaRPr lang="en-RU" dirty="0"/>
          </a:p>
        </p:txBody>
      </p:sp>
      <p:pic>
        <p:nvPicPr>
          <p:cNvPr id="10" name="Picture Placeholder 9">
            <a:extLst>
              <a:ext uri="{FF2B5EF4-FFF2-40B4-BE49-F238E27FC236}">
                <a16:creationId xmlns:a16="http://schemas.microsoft.com/office/drawing/2014/main" id="{F0F7187A-BDC4-CDBF-58FC-BAE5F884EF16}"/>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51" r="12951"/>
          <a:stretch>
            <a:fillRect/>
          </a:stretch>
        </p:blipFill>
        <p:spPr/>
      </p:pic>
    </p:spTree>
    <p:extLst>
      <p:ext uri="{BB962C8B-B14F-4D97-AF65-F5344CB8AC3E}">
        <p14:creationId xmlns:p14="http://schemas.microsoft.com/office/powerpoint/2010/main" val="4083924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64185" y="1170317"/>
            <a:ext cx="9005545" cy="4517366"/>
          </a:xfrm>
        </p:spPr>
        <p:txBody>
          <a:bodyPr/>
          <a:lstStyle/>
          <a:p>
            <a:pPr marL="342900" indent="-342900">
              <a:lnSpc>
                <a:spcPct val="100000"/>
              </a:lnSpc>
              <a:spcBef>
                <a:spcPts val="0"/>
              </a:spcBef>
              <a:buFont typeface="Arial" panose="020B0604020202020204" pitchFamily="34" charset="0"/>
              <a:buChar char="•"/>
            </a:pPr>
            <a:r>
              <a:rPr lang="es-ES" b="1" i="0" dirty="0">
                <a:solidFill>
                  <a:srgbClr val="F9A169"/>
                </a:solidFill>
                <a:effectLst/>
              </a:rPr>
              <a:t>Electricidad para las nuevas tecnologías digitales</a:t>
            </a:r>
          </a:p>
          <a:p>
            <a:pPr>
              <a:lnSpc>
                <a:spcPct val="100000"/>
              </a:lnSpc>
              <a:spcBef>
                <a:spcPts val="0"/>
              </a:spcBef>
            </a:pPr>
            <a:r>
              <a:rPr lang="es-ES" i="0" dirty="0">
                <a:solidFill>
                  <a:schemeClr val="tx1"/>
                </a:solidFill>
                <a:effectLst/>
              </a:rPr>
              <a:t>Algunas nuevas tecnologías, en particular la cadena de bloques y las criptomonedas, se han desarrollado sin tener en cuenta su demanda de electricidad y, por tanto, su impacto medioambiental. Por ejemplo, la minería de Bitcoin podría estar consumiendo cada año la misma cantidad de electricidad que utiliza actualmente todo el mundo.</a:t>
            </a:r>
          </a:p>
          <a:p>
            <a:pPr marL="342900" indent="-342900">
              <a:lnSpc>
                <a:spcPct val="100000"/>
              </a:lnSpc>
              <a:spcBef>
                <a:spcPts val="0"/>
              </a:spcBef>
              <a:buFont typeface="Arial" panose="020B0604020202020204" pitchFamily="34" charset="0"/>
              <a:buChar char="•"/>
            </a:pPr>
            <a:r>
              <a:rPr lang="es-ES" b="1" i="0" dirty="0">
                <a:solidFill>
                  <a:srgbClr val="F9A169"/>
                </a:solidFill>
                <a:effectLst/>
              </a:rPr>
              <a:t>Electricidad para el 5G y el Internet de las cosas</a:t>
            </a:r>
          </a:p>
          <a:p>
            <a:pPr>
              <a:lnSpc>
                <a:spcPct val="100000"/>
              </a:lnSpc>
              <a:spcBef>
                <a:spcPts val="0"/>
              </a:spcBef>
            </a:pPr>
            <a:r>
              <a:rPr lang="es-ES" i="0" dirty="0">
                <a:solidFill>
                  <a:schemeClr val="tx1"/>
                </a:solidFill>
                <a:effectLst/>
              </a:rPr>
              <a:t>Las proyecciones futuras relacionadas con las Ciudades Inteligentes, el 5G y el Internet de las Cosas también dan lugar a preocupaciones adicionales sobre la demanda de energía. El 5G, por ejemplo -las necesarias redes más densas-, supondrá una demanda mucho mayor de electricidad a menos que se pongan en marcha tecnologías más eficientes desde el punto de vista energético, especialmente a medida que se popularicen los vehículos eléctricos.</a:t>
            </a:r>
            <a:endParaRPr lang="en-US" dirty="0">
              <a:solidFill>
                <a:schemeClr val="tx1"/>
              </a:solidFill>
            </a:endParaRPr>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p:txBody>
          <a:bodyPr/>
          <a:lstStyle/>
          <a:p>
            <a:r>
              <a:rPr lang="en-IE" dirty="0" err="1"/>
              <a:t>Cuánta</a:t>
            </a:r>
            <a:r>
              <a:rPr lang="en-IE" dirty="0"/>
              <a:t> </a:t>
            </a:r>
            <a:r>
              <a:rPr lang="en-IE" dirty="0" err="1"/>
              <a:t>electricidad</a:t>
            </a:r>
            <a:r>
              <a:rPr lang="en-IE" dirty="0"/>
              <a:t> es </a:t>
            </a:r>
            <a:r>
              <a:rPr lang="en-IE" dirty="0" err="1"/>
              <a:t>demasiada</a:t>
            </a:r>
            <a:r>
              <a:rPr lang="en-IE" dirty="0"/>
              <a:t>?</a:t>
            </a:r>
            <a:endParaRPr lang="en-RU" dirty="0"/>
          </a:p>
        </p:txBody>
      </p:sp>
      <p:pic>
        <p:nvPicPr>
          <p:cNvPr id="4" name="Picture 3">
            <a:extLst>
              <a:ext uri="{FF2B5EF4-FFF2-40B4-BE49-F238E27FC236}">
                <a16:creationId xmlns:a16="http://schemas.microsoft.com/office/drawing/2014/main" id="{6BAEB70D-5AA1-1E3F-71F5-EA92B909E9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555" t="10666" r="20708"/>
          <a:stretch/>
        </p:blipFill>
        <p:spPr>
          <a:xfrm>
            <a:off x="9269730" y="2971800"/>
            <a:ext cx="2888730" cy="3325249"/>
          </a:xfrm>
          <a:prstGeom prst="rect">
            <a:avLst/>
          </a:prstGeom>
        </p:spPr>
      </p:pic>
    </p:spTree>
    <p:extLst>
      <p:ext uri="{BB962C8B-B14F-4D97-AF65-F5344CB8AC3E}">
        <p14:creationId xmlns:p14="http://schemas.microsoft.com/office/powerpoint/2010/main" val="1667721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107976" y="1137738"/>
            <a:ext cx="11776146" cy="5611248"/>
          </a:xfrm>
        </p:spPr>
        <p:txBody>
          <a:bodyPr>
            <a:normAutofit/>
          </a:bodyPr>
          <a:lstStyle/>
          <a:p>
            <a:r>
              <a:rPr lang="es-ES" sz="2400" b="0" i="0" dirty="0">
                <a:solidFill>
                  <a:srgbClr val="3D3D3D"/>
                </a:solidFill>
                <a:effectLst/>
              </a:rPr>
              <a:t>La explotación de muchos minerales raros no es sostenible desde el punto de vista medioambiental y a menudo se basa en prácticas laborales que muchos consideran carentes de integridad moral. Hay dos aspectos que son importantes aquí:</a:t>
            </a:r>
          </a:p>
          <a:p>
            <a:r>
              <a:rPr lang="es-ES" sz="2400" b="1" i="0" dirty="0">
                <a:solidFill>
                  <a:srgbClr val="F9A169"/>
                </a:solidFill>
                <a:effectLst/>
              </a:rPr>
              <a:t>Necesidad de minerales raros</a:t>
            </a:r>
          </a:p>
          <a:p>
            <a:r>
              <a:rPr lang="es-ES" sz="2400" b="0" i="0" dirty="0">
                <a:solidFill>
                  <a:srgbClr val="3D3D3D"/>
                </a:solidFill>
                <a:effectLst/>
              </a:rPr>
              <a:t>La mayoría de las tecnologías digitales dependen de minerales raros que son cada vez más escasos. Mucha gente desconoce, por ejemplo, que un teléfono móvil contiene más de un tercio de los elementos de la Tabla Periódica. Minerales como el cobalto, los 17 elementos de las tierras raras, el galio, el indio y el tungsteno son cada vez más demandados, y como la oferta es limitada los precios han aumentado considerablemente.</a:t>
            </a:r>
          </a:p>
          <a:p>
            <a:r>
              <a:rPr lang="es-ES" sz="2400" b="1" i="0" dirty="0">
                <a:solidFill>
                  <a:srgbClr val="F9A169"/>
                </a:solidFill>
                <a:effectLst/>
              </a:rPr>
              <a:t>Explotación de minerales raros</a:t>
            </a:r>
          </a:p>
          <a:p>
            <a:r>
              <a:rPr lang="es-ES" sz="2400" b="0" i="0" dirty="0">
                <a:solidFill>
                  <a:srgbClr val="3D3D3D"/>
                </a:solidFill>
                <a:effectLst/>
              </a:rPr>
              <a:t>La explotación de estos recursos suele ser enormemente perjudicial para el medio ambiente. Los relaves de las minas, los métodos de extracción a cielo abierto y los vertidos de residuos son habituales.</a:t>
            </a:r>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es-ES" dirty="0"/>
              <a:t>De qué está hecho su dispositivo</a:t>
            </a:r>
            <a:r>
              <a:rPr lang="en-IE" dirty="0"/>
              <a:t>?</a:t>
            </a:r>
            <a:endParaRPr lang="en-RU" dirty="0"/>
          </a:p>
        </p:txBody>
      </p:sp>
    </p:spTree>
    <p:extLst>
      <p:ext uri="{BB962C8B-B14F-4D97-AF65-F5344CB8AC3E}">
        <p14:creationId xmlns:p14="http://schemas.microsoft.com/office/powerpoint/2010/main" val="3278090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98638" y="1101233"/>
            <a:ext cx="6403763" cy="4655534"/>
          </a:xfrm>
        </p:spPr>
        <p:txBody>
          <a:bodyPr/>
          <a:lstStyle/>
          <a:p>
            <a:pPr marL="342900" indent="-342900">
              <a:lnSpc>
                <a:spcPct val="100000"/>
              </a:lnSpc>
              <a:spcBef>
                <a:spcPts val="0"/>
              </a:spcBef>
              <a:buFont typeface="Arial" panose="020B0604020202020204" pitchFamily="34" charset="0"/>
              <a:buChar char="•"/>
            </a:pPr>
            <a:r>
              <a:rPr lang="es-ES" b="1" i="0" dirty="0">
                <a:solidFill>
                  <a:srgbClr val="F9A169"/>
                </a:solidFill>
                <a:effectLst/>
              </a:rPr>
              <a:t>La demanda eléctrica de las nuevas tecnologías</a:t>
            </a:r>
          </a:p>
          <a:p>
            <a:pPr>
              <a:lnSpc>
                <a:spcPct val="100000"/>
              </a:lnSpc>
              <a:spcBef>
                <a:spcPts val="0"/>
              </a:spcBef>
            </a:pPr>
            <a:r>
              <a:rPr lang="es-ES" i="0" dirty="0">
                <a:solidFill>
                  <a:schemeClr val="tx1"/>
                </a:solidFill>
                <a:effectLst/>
              </a:rPr>
              <a:t>Las fuentes de energía renovables reducirían sin duda el impacto del carbono de las tecnologías digitales, pero también hay que tener en cuenta sus efectos secundarios negativos. Las tecnologías digitales son cruciales para las autopistas inteligentes y los coches eléctricos de autoconducción. El paso a la producción renovable conllevará un impacto medioambiental muy importante por la construcción de turbinas eólicas y parques solares.</a:t>
            </a:r>
          </a:p>
          <a:p>
            <a:pPr>
              <a:lnSpc>
                <a:spcPct val="100000"/>
              </a:lnSpc>
              <a:spcBef>
                <a:spcPts val="0"/>
              </a:spcBef>
            </a:pPr>
            <a:r>
              <a:rPr lang="es-ES" i="0" dirty="0">
                <a:solidFill>
                  <a:srgbClr val="8D5B98"/>
                </a:solidFill>
                <a:effectLst/>
              </a:rPr>
              <a:t>Por ejemplo, los parques eólicos tendrían que cubrir toda Escocia para alimentar los coches eléctricos de Gran Bretaña. </a:t>
            </a:r>
            <a:r>
              <a:rPr lang="en-IE" dirty="0">
                <a:solidFill>
                  <a:srgbClr val="8D5B98"/>
                </a:solidFill>
                <a:hlinkClick r:id="rId3">
                  <a:extLst>
                    <a:ext uri="{A12FA001-AC4F-418D-AE19-62706E023703}">
                      <ahyp:hlinkClr xmlns:ahyp="http://schemas.microsoft.com/office/drawing/2018/hyperlinkcolor" val="tx"/>
                    </a:ext>
                  </a:extLst>
                </a:hlinkClick>
              </a:rPr>
              <a:t> </a:t>
            </a:r>
            <a:endParaRPr lang="en-IE" dirty="0">
              <a:solidFill>
                <a:srgbClr val="8D5B98"/>
              </a:solidFill>
            </a:endParaRPr>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217170" y="219281"/>
            <a:ext cx="5897880" cy="1039248"/>
          </a:xfrm>
        </p:spPr>
        <p:txBody>
          <a:bodyPr>
            <a:normAutofit/>
          </a:bodyPr>
          <a:lstStyle/>
          <a:p>
            <a:r>
              <a:rPr lang="es-ES" sz="3200" dirty="0">
                <a:solidFill>
                  <a:srgbClr val="0675AD"/>
                </a:solidFill>
              </a:rPr>
              <a:t>Impacto de la tecnología en el espacio y el espacio exterior</a:t>
            </a:r>
            <a:endParaRPr lang="en-US" sz="3200" b="0" i="0" dirty="0">
              <a:solidFill>
                <a:srgbClr val="0675AD"/>
              </a:solidFill>
              <a:effectLst/>
            </a:endParaRPr>
          </a:p>
        </p:txBody>
      </p:sp>
      <p:pic>
        <p:nvPicPr>
          <p:cNvPr id="9" name="Picture Placeholder 8">
            <a:extLst>
              <a:ext uri="{FF2B5EF4-FFF2-40B4-BE49-F238E27FC236}">
                <a16:creationId xmlns:a16="http://schemas.microsoft.com/office/drawing/2014/main" id="{514BA0AE-FB8E-7E09-4426-74AFC0F67D18}"/>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l="5995" r="5995"/>
          <a:stretch>
            <a:fillRect/>
          </a:stretch>
        </p:blipFill>
        <p:spPr/>
      </p:pic>
    </p:spTree>
    <p:extLst>
      <p:ext uri="{BB962C8B-B14F-4D97-AF65-F5344CB8AC3E}">
        <p14:creationId xmlns:p14="http://schemas.microsoft.com/office/powerpoint/2010/main" val="822507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138456" y="1251665"/>
            <a:ext cx="6282513" cy="3251547"/>
          </a:xfrm>
        </p:spPr>
        <p:txBody>
          <a:bodyPr/>
          <a:lstStyle/>
          <a:p>
            <a:pPr marL="342900" indent="-342900">
              <a:lnSpc>
                <a:spcPct val="100000"/>
              </a:lnSpc>
              <a:buFont typeface="Arial" panose="020B0604020202020204" pitchFamily="34" charset="0"/>
              <a:buChar char="•"/>
              <a:tabLst>
                <a:tab pos="484741" algn="l"/>
              </a:tabLst>
            </a:pPr>
            <a:r>
              <a:rPr lang="en-IE" b="1" dirty="0">
                <a:solidFill>
                  <a:srgbClr val="F9A169"/>
                </a:solidFill>
              </a:rPr>
              <a:t> </a:t>
            </a:r>
            <a:r>
              <a:rPr lang="es-ES" b="1" dirty="0">
                <a:solidFill>
                  <a:srgbClr val="F9A169"/>
                </a:solidFill>
              </a:rPr>
              <a:t>Ampliación de la infraestructura física</a:t>
            </a:r>
          </a:p>
          <a:p>
            <a:pPr>
              <a:lnSpc>
                <a:spcPct val="100000"/>
              </a:lnSpc>
              <a:tabLst>
                <a:tab pos="484741" algn="l"/>
              </a:tabLst>
            </a:pPr>
            <a:r>
              <a:rPr lang="es-ES" dirty="0">
                <a:solidFill>
                  <a:schemeClr val="tx1"/>
                </a:solidFill>
              </a:rPr>
              <a:t>El impacto de un gran número de nuevas torres de telefonía y antenas que serán necesarias para las redes 5G, así como los edificios que albergan las granjas de servidores y los centros de datos también tienen un importante impacto medioambiental.</a:t>
            </a:r>
          </a:p>
          <a:p>
            <a:pPr>
              <a:lnSpc>
                <a:spcPct val="100000"/>
              </a:lnSpc>
              <a:tabLst>
                <a:tab pos="484741" algn="l"/>
              </a:tabLst>
            </a:pPr>
            <a:r>
              <a:rPr lang="es-ES" dirty="0">
                <a:solidFill>
                  <a:schemeClr val="tx1"/>
                </a:solidFill>
              </a:rPr>
              <a:t>No se trata solo de la demanda de electricidad para la refrigeración, sino que el mero tamaño de las granjas de datos también tiene un impacto físico significativo en el medio ambiente. El centro de datos medio ocupa aproximadamente 100.000 pies cuadrados de terreno. </a:t>
            </a:r>
            <a:endParaRPr lang="en-IE" dirty="0">
              <a:solidFill>
                <a:schemeClr val="tx1"/>
              </a:solidFill>
            </a:endParaRPr>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122096" y="235276"/>
            <a:ext cx="6118683" cy="1016389"/>
          </a:xfrm>
        </p:spPr>
        <p:txBody>
          <a:bodyPr>
            <a:normAutofit/>
          </a:bodyPr>
          <a:lstStyle/>
          <a:p>
            <a:r>
              <a:rPr lang="es-ES" sz="3200" dirty="0"/>
              <a:t>Impacto de la tecnología en el espacio y el espacio exterior</a:t>
            </a:r>
            <a:endParaRPr lang="en-US" sz="3200" b="0" i="0" dirty="0">
              <a:effectLst/>
            </a:endParaRPr>
          </a:p>
        </p:txBody>
      </p:sp>
      <p:pic>
        <p:nvPicPr>
          <p:cNvPr id="7" name="Picture Placeholder 6">
            <a:extLst>
              <a:ext uri="{FF2B5EF4-FFF2-40B4-BE49-F238E27FC236}">
                <a16:creationId xmlns:a16="http://schemas.microsoft.com/office/drawing/2014/main" id="{994B2430-BE3B-12E8-C566-F7D8B464F1E1}"/>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6235" b="16235"/>
          <a:stretch>
            <a:fillRect/>
          </a:stretch>
        </p:blipFill>
        <p:spPr/>
      </p:pic>
    </p:spTree>
    <p:extLst>
      <p:ext uri="{BB962C8B-B14F-4D97-AF65-F5344CB8AC3E}">
        <p14:creationId xmlns:p14="http://schemas.microsoft.com/office/powerpoint/2010/main" val="12218955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D1C84FC-6BAF-52D5-4B4D-F3AF032A2A3B}"/>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t="4979" b="4979"/>
          <a:stretch/>
        </p:blipFill>
        <p:spPr>
          <a:xfrm>
            <a:off x="6420970" y="703949"/>
            <a:ext cx="5771030" cy="5196308"/>
          </a:xfrm>
        </p:spPr>
      </p:pic>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138457" y="1163146"/>
            <a:ext cx="5957544" cy="3251547"/>
          </a:xfrm>
        </p:spPr>
        <p:txBody>
          <a:bodyPr/>
          <a:lstStyle/>
          <a:p>
            <a:pPr>
              <a:lnSpc>
                <a:spcPct val="100000"/>
              </a:lnSpc>
              <a:spcBef>
                <a:spcPts val="0"/>
              </a:spcBef>
            </a:pPr>
            <a:r>
              <a:rPr lang="es-ES" b="0" i="0" dirty="0">
                <a:solidFill>
                  <a:srgbClr val="F9A169"/>
                </a:solidFill>
                <a:effectLst/>
              </a:rPr>
              <a:t>Proliferación de constelaciones de satélites</a:t>
            </a:r>
          </a:p>
          <a:p>
            <a:pPr>
              <a:lnSpc>
                <a:spcPct val="100000"/>
              </a:lnSpc>
              <a:spcBef>
                <a:spcPts val="0"/>
              </a:spcBef>
            </a:pPr>
            <a:endParaRPr lang="es-ES" b="0" i="0" dirty="0">
              <a:solidFill>
                <a:srgbClr val="F9A169"/>
              </a:solidFill>
              <a:effectLst/>
            </a:endParaRPr>
          </a:p>
          <a:p>
            <a:pPr>
              <a:lnSpc>
                <a:spcPct val="100000"/>
              </a:lnSpc>
              <a:spcBef>
                <a:spcPts val="0"/>
              </a:spcBef>
            </a:pPr>
            <a:r>
              <a:rPr lang="es-ES" b="0" i="0" dirty="0">
                <a:solidFill>
                  <a:schemeClr val="tx1"/>
                </a:solidFill>
                <a:effectLst/>
              </a:rPr>
              <a:t>Se considera que el espacio no tiene ninguna relevancia para los asuntos medioambientales, como antes se consideraban los océanos, pero en realidad la contaminación espacial es muy importante para nosotros.</a:t>
            </a:r>
          </a:p>
          <a:p>
            <a:pPr>
              <a:lnSpc>
                <a:spcPct val="100000"/>
              </a:lnSpc>
              <a:spcBef>
                <a:spcPts val="0"/>
              </a:spcBef>
            </a:pPr>
            <a:endParaRPr lang="es-ES" b="0" i="0" dirty="0">
              <a:solidFill>
                <a:schemeClr val="tx1"/>
              </a:solidFill>
              <a:effectLst/>
            </a:endParaRPr>
          </a:p>
          <a:p>
            <a:pPr>
              <a:lnSpc>
                <a:spcPct val="100000"/>
              </a:lnSpc>
              <a:spcBef>
                <a:spcPts val="0"/>
              </a:spcBef>
            </a:pPr>
            <a:r>
              <a:rPr lang="es-ES" b="0" i="0" dirty="0">
                <a:solidFill>
                  <a:schemeClr val="tx1"/>
                </a:solidFill>
                <a:effectLst/>
              </a:rPr>
              <a:t>El impacto medioambiental de los cohetes que lanzan satélites al espacio apenas se ha tenido en cuenta hasta hace poco. Se calcula que se han lanzado al espacio unos 8.950 satélites, de los cuales unos 5.000 siguen en el espacio, y sólo 1.950 siguen funcionando. </a:t>
            </a:r>
            <a:endParaRPr lang="en-IE" b="1" dirty="0">
              <a:solidFill>
                <a:schemeClr val="tx1"/>
              </a:solidFill>
            </a:endParaRPr>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122096" y="235276"/>
            <a:ext cx="6118683" cy="1016389"/>
          </a:xfrm>
        </p:spPr>
        <p:txBody>
          <a:bodyPr>
            <a:normAutofit/>
          </a:bodyPr>
          <a:lstStyle/>
          <a:p>
            <a:r>
              <a:rPr lang="es-ES" sz="3200" dirty="0"/>
              <a:t>Impacto de la tecnología en el espacio y el espacio exterior</a:t>
            </a:r>
            <a:endParaRPr lang="en-US" sz="3200" b="0" i="0" dirty="0">
              <a:effectLst/>
            </a:endParaRPr>
          </a:p>
        </p:txBody>
      </p:sp>
      <p:sp>
        <p:nvSpPr>
          <p:cNvPr id="2" name="TextBox 1">
            <a:extLst>
              <a:ext uri="{FF2B5EF4-FFF2-40B4-BE49-F238E27FC236}">
                <a16:creationId xmlns:a16="http://schemas.microsoft.com/office/drawing/2014/main" id="{6CB5A3EE-1BA8-7E64-86A5-F58BAC0CF934}"/>
              </a:ext>
            </a:extLst>
          </p:cNvPr>
          <p:cNvSpPr txBox="1"/>
          <p:nvPr/>
        </p:nvSpPr>
        <p:spPr>
          <a:xfrm>
            <a:off x="6858000" y="5938119"/>
            <a:ext cx="2068830" cy="369332"/>
          </a:xfrm>
          <a:prstGeom prst="rect">
            <a:avLst/>
          </a:prstGeom>
          <a:noFill/>
        </p:spPr>
        <p:txBody>
          <a:bodyPr wrap="square" rtlCol="0">
            <a:spAutoFit/>
          </a:bodyPr>
          <a:lstStyle/>
          <a:p>
            <a:r>
              <a:rPr lang="en-IE" dirty="0">
                <a:hlinkClick r:id="rId3"/>
              </a:rPr>
              <a:t>SOURCE</a:t>
            </a:r>
            <a:endParaRPr lang="en-IE" dirty="0"/>
          </a:p>
        </p:txBody>
      </p:sp>
    </p:spTree>
    <p:extLst>
      <p:ext uri="{BB962C8B-B14F-4D97-AF65-F5344CB8AC3E}">
        <p14:creationId xmlns:p14="http://schemas.microsoft.com/office/powerpoint/2010/main" val="3835992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D43642D-6ACD-6CD2-D0CB-F80F3DE821C9}"/>
              </a:ext>
            </a:extLst>
          </p:cNvPr>
          <p:cNvSpPr>
            <a:spLocks noGrp="1"/>
          </p:cNvSpPr>
          <p:nvPr>
            <p:ph type="pic" sz="quarter" idx="15"/>
          </p:nvPr>
        </p:nvSpPr>
        <p:spPr/>
      </p:sp>
      <p:sp>
        <p:nvSpPr>
          <p:cNvPr id="10" name="Text Placeholder 9">
            <a:extLst>
              <a:ext uri="{FF2B5EF4-FFF2-40B4-BE49-F238E27FC236}">
                <a16:creationId xmlns:a16="http://schemas.microsoft.com/office/drawing/2014/main" id="{FD45CEC8-0526-3F28-EE91-5F66AB82C61E}"/>
              </a:ext>
            </a:extLst>
          </p:cNvPr>
          <p:cNvSpPr>
            <a:spLocks noGrp="1"/>
          </p:cNvSpPr>
          <p:nvPr>
            <p:ph type="body" sz="quarter" idx="17"/>
          </p:nvPr>
        </p:nvSpPr>
        <p:spPr/>
        <p:txBody>
          <a:bodyPr/>
          <a:lstStyle/>
          <a:p>
            <a:r>
              <a:rPr lang="es-ES" sz="2400" dirty="0"/>
              <a:t>Todos podemos poner nuestro granito de arena para ayudar al medio ambiente y contribuir al impacto de nuestro uso digital. Una forma de combatir nuestro impacto es utilizar el motor de búsqueda </a:t>
            </a:r>
            <a:r>
              <a:rPr lang="es-ES" sz="2400" dirty="0" err="1"/>
              <a:t>Ecosia</a:t>
            </a:r>
            <a:r>
              <a:rPr lang="es-ES" sz="2400" dirty="0"/>
              <a:t> en lugar de Google.</a:t>
            </a:r>
          </a:p>
          <a:p>
            <a:r>
              <a:rPr lang="es-ES" sz="2400" dirty="0" err="1"/>
              <a:t>Ecosia</a:t>
            </a:r>
            <a:r>
              <a:rPr lang="es-ES" sz="2400" dirty="0"/>
              <a:t> planta árboles cada vez que utilizas el sitio web para buscar algo. Vea el vídeo de al lado para obtener más información sobre </a:t>
            </a:r>
            <a:r>
              <a:rPr lang="es-ES" sz="2400" dirty="0" err="1"/>
              <a:t>Ecosia</a:t>
            </a:r>
            <a:r>
              <a:rPr lang="es-ES" sz="2400" dirty="0"/>
              <a:t>.</a:t>
            </a:r>
          </a:p>
          <a:p>
            <a:r>
              <a:rPr lang="en-IE" sz="2400" dirty="0">
                <a:solidFill>
                  <a:srgbClr val="8D5B98"/>
                </a:solidFill>
                <a:hlinkClick r:id="rId3">
                  <a:extLst>
                    <a:ext uri="{A12FA001-AC4F-418D-AE19-62706E023703}">
                      <ahyp:hlinkClr xmlns:ahyp="http://schemas.microsoft.com/office/drawing/2018/hyperlinkcolor" val="tx"/>
                    </a:ext>
                  </a:extLst>
                </a:hlinkClick>
              </a:rPr>
              <a:t>Haz </a:t>
            </a:r>
            <a:r>
              <a:rPr lang="en-IE" sz="2400" dirty="0" err="1">
                <a:solidFill>
                  <a:srgbClr val="8D5B98"/>
                </a:solidFill>
                <a:hlinkClick r:id="rId3">
                  <a:extLst>
                    <a:ext uri="{A12FA001-AC4F-418D-AE19-62706E023703}">
                      <ahyp:hlinkClr xmlns:ahyp="http://schemas.microsoft.com/office/drawing/2018/hyperlinkcolor" val="tx"/>
                    </a:ext>
                  </a:extLst>
                </a:hlinkClick>
              </a:rPr>
              <a:t>clic</a:t>
            </a:r>
            <a:r>
              <a:rPr lang="en-IE" sz="2400" dirty="0">
                <a:solidFill>
                  <a:srgbClr val="8D5B98"/>
                </a:solidFill>
                <a:hlinkClick r:id="rId3">
                  <a:extLst>
                    <a:ext uri="{A12FA001-AC4F-418D-AE19-62706E023703}">
                      <ahyp:hlinkClr xmlns:ahyp="http://schemas.microsoft.com/office/drawing/2018/hyperlinkcolor" val="tx"/>
                    </a:ext>
                  </a:extLst>
                </a:hlinkClick>
              </a:rPr>
              <a:t> para </a:t>
            </a:r>
            <a:r>
              <a:rPr lang="en-IE" sz="2400" dirty="0" err="1">
                <a:solidFill>
                  <a:srgbClr val="8D5B98"/>
                </a:solidFill>
                <a:hlinkClick r:id="rId3">
                  <a:extLst>
                    <a:ext uri="{A12FA001-AC4F-418D-AE19-62706E023703}">
                      <ahyp:hlinkClr xmlns:ahyp="http://schemas.microsoft.com/office/drawing/2018/hyperlinkcolor" val="tx"/>
                    </a:ext>
                  </a:extLst>
                </a:hlinkClick>
              </a:rPr>
              <a:t>el</a:t>
            </a:r>
            <a:r>
              <a:rPr lang="en-IE" sz="2400" dirty="0">
                <a:solidFill>
                  <a:srgbClr val="8D5B98"/>
                </a:solidFill>
                <a:hlinkClick r:id="rId3">
                  <a:extLst>
                    <a:ext uri="{A12FA001-AC4F-418D-AE19-62706E023703}">
                      <ahyp:hlinkClr xmlns:ahyp="http://schemas.microsoft.com/office/drawing/2018/hyperlinkcolor" val="tx"/>
                    </a:ext>
                  </a:extLst>
                </a:hlinkClick>
              </a:rPr>
              <a:t> enlace a la </a:t>
            </a:r>
            <a:r>
              <a:rPr lang="en-IE" sz="2400">
                <a:solidFill>
                  <a:srgbClr val="8D5B98"/>
                </a:solidFill>
                <a:hlinkClick r:id="rId3">
                  <a:extLst>
                    <a:ext uri="{A12FA001-AC4F-418D-AE19-62706E023703}">
                      <ahyp:hlinkClr xmlns:ahyp="http://schemas.microsoft.com/office/drawing/2018/hyperlinkcolor" val="tx"/>
                    </a:ext>
                  </a:extLst>
                </a:hlinkClick>
              </a:rPr>
              <a:t>web Ecosia</a:t>
            </a:r>
            <a:endParaRPr lang="en-IE" sz="2400" dirty="0">
              <a:solidFill>
                <a:srgbClr val="8D5B98"/>
              </a:solidFill>
            </a:endParaRPr>
          </a:p>
          <a:p>
            <a:r>
              <a:rPr lang="en-IE" sz="2400" dirty="0">
                <a:solidFill>
                  <a:srgbClr val="F9A169"/>
                </a:solidFill>
                <a:hlinkClick r:id="rId4">
                  <a:extLst>
                    <a:ext uri="{A12FA001-AC4F-418D-AE19-62706E023703}">
                      <ahyp:hlinkClr xmlns:ahyp="http://schemas.microsoft.com/office/drawing/2018/hyperlinkcolor" val="tx"/>
                    </a:ext>
                  </a:extLst>
                </a:hlinkClick>
              </a:rPr>
              <a:t>Video Link: https://www.youtube.com/watch?v=yRDA1ynrHTU</a:t>
            </a:r>
            <a:endParaRPr lang="en-IE" sz="2400" dirty="0">
              <a:solidFill>
                <a:srgbClr val="F9A169"/>
              </a:solidFill>
            </a:endParaRPr>
          </a:p>
          <a:p>
            <a:endParaRPr lang="en-IE" dirty="0"/>
          </a:p>
        </p:txBody>
      </p:sp>
      <p:sp>
        <p:nvSpPr>
          <p:cNvPr id="8" name="Text Placeholder 7">
            <a:extLst>
              <a:ext uri="{FF2B5EF4-FFF2-40B4-BE49-F238E27FC236}">
                <a16:creationId xmlns:a16="http://schemas.microsoft.com/office/drawing/2014/main" id="{80784370-73CF-024E-C979-DCA2C72D0705}"/>
              </a:ext>
            </a:extLst>
          </p:cNvPr>
          <p:cNvSpPr>
            <a:spLocks noGrp="1"/>
          </p:cNvSpPr>
          <p:nvPr>
            <p:ph type="body" sz="quarter" idx="13"/>
          </p:nvPr>
        </p:nvSpPr>
        <p:spPr/>
        <p:txBody>
          <a:bodyPr>
            <a:normAutofit/>
          </a:bodyPr>
          <a:lstStyle/>
          <a:p>
            <a:r>
              <a:rPr lang="es-ES" dirty="0"/>
              <a:t>Ver - El motor de búsqueda de </a:t>
            </a:r>
            <a:r>
              <a:rPr lang="es-ES" dirty="0" err="1"/>
              <a:t>Ecosia</a:t>
            </a:r>
            <a:endParaRPr lang="en-IE" dirty="0"/>
          </a:p>
        </p:txBody>
      </p:sp>
      <p:pic>
        <p:nvPicPr>
          <p:cNvPr id="13" name="Online Media 12" title="What’s Ecosia and how does it work?">
            <a:hlinkClick r:id="" action="ppaction://media"/>
            <a:extLst>
              <a:ext uri="{FF2B5EF4-FFF2-40B4-BE49-F238E27FC236}">
                <a16:creationId xmlns:a16="http://schemas.microsoft.com/office/drawing/2014/main" id="{6CEF3325-A232-E4F1-EFBD-0CCDD8894285}"/>
              </a:ext>
            </a:extLst>
          </p:cNvPr>
          <p:cNvPicPr>
            <a:picLocks noRot="1" noChangeAspect="1"/>
          </p:cNvPicPr>
          <p:nvPr>
            <a:videoFile r:link="rId1"/>
          </p:nvPr>
        </p:nvPicPr>
        <p:blipFill>
          <a:blip r:embed="rId5"/>
          <a:stretch>
            <a:fillRect/>
          </a:stretch>
        </p:blipFill>
        <p:spPr>
          <a:xfrm>
            <a:off x="8072285" y="1223694"/>
            <a:ext cx="4144939" cy="4109031"/>
          </a:xfrm>
          <a:prstGeom prst="rect">
            <a:avLst/>
          </a:prstGeom>
        </p:spPr>
      </p:pic>
    </p:spTree>
    <p:extLst>
      <p:ext uri="{BB962C8B-B14F-4D97-AF65-F5344CB8AC3E}">
        <p14:creationId xmlns:p14="http://schemas.microsoft.com/office/powerpoint/2010/main" val="20335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A255C9-FEE2-0E4C-8109-43731FA45918}"/>
              </a:ext>
            </a:extLst>
          </p:cNvPr>
          <p:cNvSpPr>
            <a:spLocks noGrp="1"/>
          </p:cNvSpPr>
          <p:nvPr>
            <p:ph type="body" sz="quarter" idx="15"/>
          </p:nvPr>
        </p:nvSpPr>
        <p:spPr>
          <a:xfrm>
            <a:off x="5737860" y="1040131"/>
            <a:ext cx="6454139" cy="5022740"/>
          </a:xfrm>
        </p:spPr>
        <p:txBody>
          <a:bodyPr>
            <a:normAutofit/>
          </a:bodyPr>
          <a:lstStyle/>
          <a:p>
            <a:r>
              <a:rPr lang="es-ES" sz="2200" dirty="0"/>
              <a:t>Gracias por leer el Módulo 4, y esperamos que lo haya disfrutado y haya aprendido alguna información útil.</a:t>
            </a:r>
          </a:p>
          <a:p>
            <a:r>
              <a:rPr lang="es-ES" sz="2200" dirty="0"/>
              <a:t>El módulo 5 de los REA de </a:t>
            </a:r>
            <a:r>
              <a:rPr lang="es-ES" sz="2200" dirty="0" err="1"/>
              <a:t>Teach</a:t>
            </a:r>
            <a:r>
              <a:rPr lang="es-ES" sz="2200" dirty="0"/>
              <a:t> Digital se titula </a:t>
            </a:r>
            <a:r>
              <a:rPr lang="es-ES" sz="2200" b="1" dirty="0"/>
              <a:t>"Resolución de problemas".</a:t>
            </a:r>
            <a:r>
              <a:rPr lang="es-ES" sz="2200" dirty="0"/>
              <a:t> Aquí encontrará más información sobre los siguientes temas:</a:t>
            </a:r>
          </a:p>
          <a:p>
            <a:endParaRPr lang="es-ES" sz="2200" dirty="0"/>
          </a:p>
          <a:p>
            <a:r>
              <a:rPr lang="es-ES" sz="2200" dirty="0"/>
              <a:t>Tema 1: Identificación de necesidades y respuestas tecnológicas</a:t>
            </a:r>
          </a:p>
          <a:p>
            <a:r>
              <a:rPr lang="es-ES" sz="2200" dirty="0"/>
              <a:t>Tema 2: Resolución de problemas técnicos </a:t>
            </a:r>
          </a:p>
          <a:p>
            <a:r>
              <a:rPr lang="es-ES" sz="2200" dirty="0"/>
              <a:t>Tema 3: Utilización creativa de las tecnologías digitales</a:t>
            </a:r>
          </a:p>
          <a:p>
            <a:r>
              <a:rPr lang="es-ES" sz="2200" dirty="0"/>
              <a:t>Tema 4: Identificación de las carencias en materia de competencias digitales</a:t>
            </a:r>
            <a:endParaRPr lang="en-RU" dirty="0"/>
          </a:p>
        </p:txBody>
      </p:sp>
      <p:sp>
        <p:nvSpPr>
          <p:cNvPr id="5" name="Text Placeholder 4">
            <a:extLst>
              <a:ext uri="{FF2B5EF4-FFF2-40B4-BE49-F238E27FC236}">
                <a16:creationId xmlns:a16="http://schemas.microsoft.com/office/drawing/2014/main" id="{DF9116DE-DFFF-7E45-95B7-F194DC3D9E56}"/>
              </a:ext>
            </a:extLst>
          </p:cNvPr>
          <p:cNvSpPr>
            <a:spLocks noGrp="1"/>
          </p:cNvSpPr>
          <p:nvPr>
            <p:ph type="body" sz="quarter" idx="18"/>
          </p:nvPr>
        </p:nvSpPr>
        <p:spPr>
          <a:xfrm>
            <a:off x="5934541" y="237382"/>
            <a:ext cx="4642930" cy="697353"/>
          </a:xfrm>
        </p:spPr>
        <p:txBody>
          <a:bodyPr/>
          <a:lstStyle/>
          <a:p>
            <a:r>
              <a:rPr lang="en-IE" sz="4800" dirty="0"/>
              <a:t>Fin del </a:t>
            </a:r>
            <a:r>
              <a:rPr lang="en-IE" sz="4800" dirty="0" err="1"/>
              <a:t>Módulo</a:t>
            </a:r>
            <a:r>
              <a:rPr lang="en-IE" sz="4800" dirty="0"/>
              <a:t> 4</a:t>
            </a:r>
            <a:endParaRPr lang="en-RU" sz="4800" dirty="0"/>
          </a:p>
        </p:txBody>
      </p:sp>
      <p:pic>
        <p:nvPicPr>
          <p:cNvPr id="9" name="Picture 8">
            <a:extLst>
              <a:ext uri="{FF2B5EF4-FFF2-40B4-BE49-F238E27FC236}">
                <a16:creationId xmlns:a16="http://schemas.microsoft.com/office/drawing/2014/main" id="{1FDBFF01-D5B6-8434-0008-AD825E1597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165" y="3944058"/>
            <a:ext cx="3369019" cy="2490321"/>
          </a:xfrm>
          <a:prstGeom prst="rect">
            <a:avLst/>
          </a:prstGeom>
        </p:spPr>
      </p:pic>
    </p:spTree>
    <p:extLst>
      <p:ext uri="{BB962C8B-B14F-4D97-AF65-F5344CB8AC3E}">
        <p14:creationId xmlns:p14="http://schemas.microsoft.com/office/powerpoint/2010/main" val="178870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7" y="1173788"/>
            <a:ext cx="5735072" cy="4510423"/>
          </a:xfrm>
        </p:spPr>
        <p:txBody>
          <a:bodyPr/>
          <a:lstStyle/>
          <a:p>
            <a:r>
              <a:rPr lang="es-ES" dirty="0"/>
              <a:t>En un módulo anterior mencionamos las cookies, que son pequeñas piezas de datos que ayudan a acelerar los tiempos de carga de un sitio web.</a:t>
            </a:r>
          </a:p>
          <a:p>
            <a:r>
              <a:rPr lang="es-ES" dirty="0"/>
              <a:t>Sin embargo, las cookies también recopilan datos sobre usted, y otros sitios web las leen para ayudar a ofrecerle anuncios e información específicos].</a:t>
            </a:r>
          </a:p>
          <a:p>
            <a:r>
              <a:rPr lang="es-ES" dirty="0"/>
              <a:t>Es posible que haya notado que cuando entra en sitios web que no ha visitado antes, a menudo tendrá que "aceptar las cookies" para usar o ver la página web. Esto se debe al nivel de datos que pueden contener las cookies.</a:t>
            </a:r>
          </a:p>
          <a:p>
            <a:endParaRPr lang="en-IE" b="1" dirty="0"/>
          </a:p>
          <a:p>
            <a:endParaRPr lang="en-IE" dirty="0"/>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a:bodyPr>
          <a:lstStyle/>
          <a:p>
            <a:r>
              <a:rPr lang="en-IE" dirty="0"/>
              <a:t>Nota </a:t>
            </a:r>
            <a:r>
              <a:rPr lang="en-IE" dirty="0" err="1"/>
              <a:t>sobre</a:t>
            </a:r>
            <a:r>
              <a:rPr lang="en-IE" dirty="0"/>
              <a:t> las Cookies</a:t>
            </a:r>
            <a:endParaRPr lang="en-RU" dirty="0"/>
          </a:p>
        </p:txBody>
      </p:sp>
      <p:pic>
        <p:nvPicPr>
          <p:cNvPr id="7" name="Picture Placeholder 6">
            <a:extLst>
              <a:ext uri="{FF2B5EF4-FFF2-40B4-BE49-F238E27FC236}">
                <a16:creationId xmlns:a16="http://schemas.microsoft.com/office/drawing/2014/main" id="{19D74376-B872-3B1D-7D4D-42CB401F6B62}"/>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143237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7" y="1173788"/>
            <a:ext cx="5735072" cy="4510423"/>
          </a:xfrm>
        </p:spPr>
        <p:txBody>
          <a:bodyPr/>
          <a:lstStyle/>
          <a:p>
            <a:r>
              <a:rPr lang="es-ES" dirty="0"/>
              <a:t>Te has dado cuenta de que has buscado algo en Google y luego sigues recibiendo anuncios de ese artículo en Facebook? Esta es una de las formas en que las empresas pueden utilizar tus datos para ofrecerte resultados más específicos.</a:t>
            </a:r>
          </a:p>
          <a:p>
            <a:r>
              <a:rPr lang="es-ES" dirty="0"/>
              <a:t>Tus datos personales son muy sensibles y, en su mayoría, anónimos. Veamos cómo puedes proteger tus datos y cómo los protegen las empresas.</a:t>
            </a:r>
          </a:p>
          <a:p>
            <a:endParaRPr lang="en-IE" b="1" dirty="0"/>
          </a:p>
          <a:p>
            <a:endParaRPr lang="en-IE" dirty="0"/>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a:bodyPr>
          <a:lstStyle/>
          <a:p>
            <a:r>
              <a:rPr lang="en-IE" dirty="0" err="1"/>
              <a:t>Anuncios</a:t>
            </a:r>
            <a:r>
              <a:rPr lang="en-IE" dirty="0"/>
              <a:t> </a:t>
            </a:r>
            <a:r>
              <a:rPr lang="en-IE" dirty="0" err="1"/>
              <a:t>dirigidos</a:t>
            </a:r>
            <a:endParaRPr lang="en-RU" dirty="0"/>
          </a:p>
        </p:txBody>
      </p:sp>
      <p:pic>
        <p:nvPicPr>
          <p:cNvPr id="7" name="Picture Placeholder 6">
            <a:extLst>
              <a:ext uri="{FF2B5EF4-FFF2-40B4-BE49-F238E27FC236}">
                <a16:creationId xmlns:a16="http://schemas.microsoft.com/office/drawing/2014/main" id="{9633424F-E8A0-FCCE-8FB7-47B8F06C4EA7}"/>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131755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307917" y="1168349"/>
            <a:ext cx="11102510" cy="2809292"/>
          </a:xfrm>
        </p:spPr>
        <p:txBody>
          <a:bodyPr/>
          <a:lstStyle/>
          <a:p>
            <a:r>
              <a:rPr lang="es-ES" sz="2400" dirty="0"/>
              <a:t>La privacidad de los datos o de la información abarca 3 elementos principales:</a:t>
            </a:r>
          </a:p>
          <a:p>
            <a:endParaRPr lang="es-ES" sz="2400" dirty="0"/>
          </a:p>
          <a:p>
            <a:pPr marL="457200" indent="-457200">
              <a:buFont typeface="+mj-lt"/>
              <a:buAutoNum type="arabicPeriod"/>
            </a:pPr>
            <a:r>
              <a:rPr lang="es-ES" sz="2400" dirty="0"/>
              <a:t>Derecho de una persona a no ser molestada y a tener control sobre sus datos personales</a:t>
            </a:r>
          </a:p>
          <a:p>
            <a:pPr marL="457200" indent="-457200">
              <a:buFont typeface="+mj-lt"/>
              <a:buAutoNum type="arabicPeriod"/>
            </a:pPr>
            <a:r>
              <a:rPr lang="es-ES" sz="2400" dirty="0"/>
              <a:t>Procedimientos para manejar, procesar, recoger y compartir adecuadamente los datos personales</a:t>
            </a:r>
          </a:p>
          <a:p>
            <a:pPr marL="457200" indent="-457200">
              <a:buFont typeface="+mj-lt"/>
              <a:buAutoNum type="arabicPeriod"/>
            </a:pPr>
            <a:r>
              <a:rPr lang="es-ES" sz="2400" dirty="0"/>
              <a:t>Cumplimiento de las leyes de protección de datos</a:t>
            </a:r>
            <a:endParaRPr lang="en-US" sz="2400" dirty="0"/>
          </a:p>
          <a:p>
            <a:endParaRPr lang="en-US" sz="2400" dirty="0"/>
          </a:p>
          <a:p>
            <a:endParaRPr lang="en-IE" sz="2400" dirty="0"/>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447065" y="374957"/>
            <a:ext cx="11097969" cy="609018"/>
          </a:xfrm>
        </p:spPr>
        <p:txBody>
          <a:bodyPr/>
          <a:lstStyle/>
          <a:p>
            <a:r>
              <a:rPr lang="es-ES" dirty="0"/>
              <a:t>Por qué es importante la privacidad de los datos</a:t>
            </a:r>
            <a:r>
              <a:rPr lang="en-IE" dirty="0"/>
              <a:t>?</a:t>
            </a:r>
            <a:endParaRPr lang="en-RU" dirty="0"/>
          </a:p>
        </p:txBody>
      </p:sp>
      <p:sp>
        <p:nvSpPr>
          <p:cNvPr id="4" name="Oval 3">
            <a:extLst>
              <a:ext uri="{FF2B5EF4-FFF2-40B4-BE49-F238E27FC236}">
                <a16:creationId xmlns:a16="http://schemas.microsoft.com/office/drawing/2014/main" id="{1E4771D6-1CB6-22E9-E9BA-2F07D53DBBAA}"/>
              </a:ext>
            </a:extLst>
          </p:cNvPr>
          <p:cNvSpPr/>
          <p:nvPr/>
        </p:nvSpPr>
        <p:spPr>
          <a:xfrm>
            <a:off x="629173" y="4070195"/>
            <a:ext cx="2754351" cy="1895707"/>
          </a:xfrm>
          <a:prstGeom prst="ellipse">
            <a:avLst/>
          </a:prstGeom>
          <a:solidFill>
            <a:srgbClr val="F9A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IE" sz="2800" b="0" dirty="0"/>
          </a:p>
        </p:txBody>
      </p:sp>
      <p:sp>
        <p:nvSpPr>
          <p:cNvPr id="5" name="Oval 4">
            <a:extLst>
              <a:ext uri="{FF2B5EF4-FFF2-40B4-BE49-F238E27FC236}">
                <a16:creationId xmlns:a16="http://schemas.microsoft.com/office/drawing/2014/main" id="{875604F6-2FDE-F758-7244-762E8FCCD278}"/>
              </a:ext>
            </a:extLst>
          </p:cNvPr>
          <p:cNvSpPr/>
          <p:nvPr/>
        </p:nvSpPr>
        <p:spPr>
          <a:xfrm>
            <a:off x="4718824" y="4070194"/>
            <a:ext cx="2754351" cy="1895707"/>
          </a:xfrm>
          <a:prstGeom prst="ellipse">
            <a:avLst/>
          </a:prstGeom>
          <a:solidFill>
            <a:srgbClr val="8D5B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1800" dirty="0"/>
          </a:p>
        </p:txBody>
      </p:sp>
      <p:sp>
        <p:nvSpPr>
          <p:cNvPr id="6" name="Oval 5">
            <a:extLst>
              <a:ext uri="{FF2B5EF4-FFF2-40B4-BE49-F238E27FC236}">
                <a16:creationId xmlns:a16="http://schemas.microsoft.com/office/drawing/2014/main" id="{4A537B0F-42B5-E370-ADFE-E8A8C0EBC646}"/>
              </a:ext>
            </a:extLst>
          </p:cNvPr>
          <p:cNvSpPr/>
          <p:nvPr/>
        </p:nvSpPr>
        <p:spPr>
          <a:xfrm>
            <a:off x="8808476" y="4070195"/>
            <a:ext cx="2754351" cy="1895707"/>
          </a:xfrm>
          <a:prstGeom prst="ellipse">
            <a:avLst/>
          </a:prstGeom>
          <a:solidFill>
            <a:srgbClr val="067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1BEEF53A-CF74-65E5-7B09-D063E0D53ABF}"/>
              </a:ext>
            </a:extLst>
          </p:cNvPr>
          <p:cNvSpPr/>
          <p:nvPr/>
        </p:nvSpPr>
        <p:spPr>
          <a:xfrm>
            <a:off x="3612002" y="4705834"/>
            <a:ext cx="878344" cy="624426"/>
          </a:xfrm>
          <a:prstGeom prst="rightArrow">
            <a:avLst/>
          </a:prstGeom>
          <a:solidFill>
            <a:srgbClr val="F3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Arrow: Right 7">
            <a:extLst>
              <a:ext uri="{FF2B5EF4-FFF2-40B4-BE49-F238E27FC236}">
                <a16:creationId xmlns:a16="http://schemas.microsoft.com/office/drawing/2014/main" id="{5D9C3985-C615-22AB-6E71-236D1868DDEC}"/>
              </a:ext>
            </a:extLst>
          </p:cNvPr>
          <p:cNvSpPr/>
          <p:nvPr/>
        </p:nvSpPr>
        <p:spPr>
          <a:xfrm>
            <a:off x="7701653" y="4705834"/>
            <a:ext cx="878344" cy="624426"/>
          </a:xfrm>
          <a:prstGeom prst="rightArrow">
            <a:avLst/>
          </a:prstGeom>
          <a:solidFill>
            <a:srgbClr val="F3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277B38F-D6CB-0064-B3B1-3CBA2C52CF99}"/>
              </a:ext>
            </a:extLst>
          </p:cNvPr>
          <p:cNvSpPr txBox="1"/>
          <p:nvPr/>
        </p:nvSpPr>
        <p:spPr>
          <a:xfrm>
            <a:off x="854645" y="4705834"/>
            <a:ext cx="2303406" cy="830997"/>
          </a:xfrm>
          <a:prstGeom prst="rect">
            <a:avLst/>
          </a:prstGeom>
          <a:noFill/>
        </p:spPr>
        <p:txBody>
          <a:bodyPr wrap="square" rtlCol="0">
            <a:spAutoFit/>
          </a:bodyPr>
          <a:lstStyle/>
          <a:p>
            <a:pPr algn="ctr"/>
            <a:r>
              <a:rPr lang="en-IE" sz="2400" b="1" dirty="0">
                <a:solidFill>
                  <a:schemeClr val="bg1"/>
                </a:solidFill>
              </a:rPr>
              <a:t>SEGURIDAD DE LOS DATOS</a:t>
            </a:r>
          </a:p>
        </p:txBody>
      </p:sp>
      <p:sp>
        <p:nvSpPr>
          <p:cNvPr id="10" name="TextBox 9">
            <a:extLst>
              <a:ext uri="{FF2B5EF4-FFF2-40B4-BE49-F238E27FC236}">
                <a16:creationId xmlns:a16="http://schemas.microsoft.com/office/drawing/2014/main" id="{8293B34C-7AF0-3C4D-7A9A-496D3E2F31C0}"/>
              </a:ext>
            </a:extLst>
          </p:cNvPr>
          <p:cNvSpPr txBox="1"/>
          <p:nvPr/>
        </p:nvSpPr>
        <p:spPr>
          <a:xfrm>
            <a:off x="9134091" y="4499263"/>
            <a:ext cx="2103120" cy="1200329"/>
          </a:xfrm>
          <a:prstGeom prst="rect">
            <a:avLst/>
          </a:prstGeom>
          <a:noFill/>
        </p:spPr>
        <p:txBody>
          <a:bodyPr wrap="square" rtlCol="0">
            <a:spAutoFit/>
          </a:bodyPr>
          <a:lstStyle/>
          <a:p>
            <a:pPr algn="ctr"/>
            <a:r>
              <a:rPr lang="en-IE" sz="2400" b="1" dirty="0">
                <a:solidFill>
                  <a:schemeClr val="bg1"/>
                </a:solidFill>
              </a:rPr>
              <a:t>DATOS UTILIZABLES PROTEGIDOS</a:t>
            </a:r>
          </a:p>
        </p:txBody>
      </p:sp>
      <p:sp>
        <p:nvSpPr>
          <p:cNvPr id="11" name="TextBox 10">
            <a:extLst>
              <a:ext uri="{FF2B5EF4-FFF2-40B4-BE49-F238E27FC236}">
                <a16:creationId xmlns:a16="http://schemas.microsoft.com/office/drawing/2014/main" id="{48CE3CEF-5048-38AB-0B40-0C11F71D27CA}"/>
              </a:ext>
            </a:extLst>
          </p:cNvPr>
          <p:cNvSpPr txBox="1"/>
          <p:nvPr/>
        </p:nvSpPr>
        <p:spPr>
          <a:xfrm>
            <a:off x="5061953" y="4602548"/>
            <a:ext cx="2103120" cy="830997"/>
          </a:xfrm>
          <a:prstGeom prst="rect">
            <a:avLst/>
          </a:prstGeom>
          <a:noFill/>
        </p:spPr>
        <p:txBody>
          <a:bodyPr wrap="square" rtlCol="0">
            <a:spAutoFit/>
          </a:bodyPr>
          <a:lstStyle/>
          <a:p>
            <a:pPr algn="ctr"/>
            <a:r>
              <a:rPr lang="en-IE" sz="2400" b="1" dirty="0">
                <a:solidFill>
                  <a:schemeClr val="bg1"/>
                </a:solidFill>
              </a:rPr>
              <a:t>PRIVACIDAD DE LOS DATOS</a:t>
            </a:r>
          </a:p>
        </p:txBody>
      </p:sp>
    </p:spTree>
    <p:extLst>
      <p:ext uri="{BB962C8B-B14F-4D97-AF65-F5344CB8AC3E}">
        <p14:creationId xmlns:p14="http://schemas.microsoft.com/office/powerpoint/2010/main" val="230480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C0EC75-0AC4-654F-89A2-6944C89965E0}"/>
              </a:ext>
            </a:extLst>
          </p:cNvPr>
          <p:cNvSpPr>
            <a:spLocks noGrp="1"/>
          </p:cNvSpPr>
          <p:nvPr>
            <p:ph type="body" sz="quarter" idx="27"/>
          </p:nvPr>
        </p:nvSpPr>
        <p:spPr>
          <a:xfrm>
            <a:off x="447067" y="1172817"/>
            <a:ext cx="5784768" cy="4739024"/>
          </a:xfrm>
        </p:spPr>
        <p:txBody>
          <a:bodyPr/>
          <a:lstStyle/>
          <a:p>
            <a:pPr algn="l"/>
            <a:r>
              <a:rPr lang="es-ES" i="0" dirty="0">
                <a:solidFill>
                  <a:schemeClr val="bg2">
                    <a:lumMod val="25000"/>
                  </a:schemeClr>
                </a:solidFill>
                <a:effectLst/>
              </a:rPr>
              <a:t>El Reglamento General de Protección de Datos (RGPD) es la ley de privacidad y seguridad más dura del mundo, y entró en vigor en mayo de 2018.</a:t>
            </a:r>
          </a:p>
          <a:p>
            <a:pPr algn="l"/>
            <a:r>
              <a:rPr lang="es-ES" i="0" dirty="0">
                <a:solidFill>
                  <a:schemeClr val="bg2">
                    <a:lumMod val="25000"/>
                  </a:schemeClr>
                </a:solidFill>
                <a:effectLst/>
              </a:rPr>
              <a:t>El GDPR es un componente importante de la ley de privacidad de la UE y de la ley de derechos humanos. También aborda la transferencia de datos personales fuera de la UE y de las zonas del EEE.</a:t>
            </a:r>
          </a:p>
          <a:p>
            <a:pPr algn="l"/>
            <a:r>
              <a:rPr lang="es-ES" i="0" dirty="0">
                <a:solidFill>
                  <a:schemeClr val="bg2">
                    <a:lumMod val="25000"/>
                  </a:schemeClr>
                </a:solidFill>
                <a:effectLst/>
              </a:rPr>
              <a:t>Aunque el GDPR no fue la primera ley de privacidad, fue la ley de protección de datos más completa e innovadora que reflejó la nueva era digital en la forma en que se crean y gestionan los datos en los procesos empresariales cotidianos modernos.</a:t>
            </a:r>
          </a:p>
          <a:p>
            <a:endParaRPr lang="en-US" dirty="0">
              <a:solidFill>
                <a:schemeClr val="tx1"/>
              </a:solidFill>
            </a:endParaRPr>
          </a:p>
          <a:p>
            <a:endParaRPr lang="en-RU" dirty="0">
              <a:solidFill>
                <a:schemeClr val="tx1"/>
              </a:solidFill>
            </a:endParaRPr>
          </a:p>
        </p:txBody>
      </p:sp>
      <p:sp>
        <p:nvSpPr>
          <p:cNvPr id="4" name="Text Placeholder 3">
            <a:extLst>
              <a:ext uri="{FF2B5EF4-FFF2-40B4-BE49-F238E27FC236}">
                <a16:creationId xmlns:a16="http://schemas.microsoft.com/office/drawing/2014/main" id="{3EDBFC09-B9C7-894B-B17D-930881A48D69}"/>
              </a:ext>
            </a:extLst>
          </p:cNvPr>
          <p:cNvSpPr>
            <a:spLocks noGrp="1"/>
          </p:cNvSpPr>
          <p:nvPr>
            <p:ph type="body" sz="quarter" idx="18"/>
          </p:nvPr>
        </p:nvSpPr>
        <p:spPr>
          <a:xfrm>
            <a:off x="447066" y="309491"/>
            <a:ext cx="5648934" cy="763935"/>
          </a:xfrm>
        </p:spPr>
        <p:txBody>
          <a:bodyPr>
            <a:normAutofit/>
          </a:bodyPr>
          <a:lstStyle/>
          <a:p>
            <a:r>
              <a:rPr lang="en-IE" dirty="0" err="1"/>
              <a:t>Qué</a:t>
            </a:r>
            <a:r>
              <a:rPr lang="en-IE" dirty="0"/>
              <a:t> es </a:t>
            </a:r>
            <a:r>
              <a:rPr lang="en-IE" dirty="0" err="1"/>
              <a:t>el</a:t>
            </a:r>
            <a:r>
              <a:rPr lang="en-IE" dirty="0"/>
              <a:t> GDPR?</a:t>
            </a:r>
            <a:endParaRPr lang="en-RU" dirty="0"/>
          </a:p>
        </p:txBody>
      </p:sp>
      <p:pic>
        <p:nvPicPr>
          <p:cNvPr id="20" name="Picture 19" descr="Graphical user interface, application">
            <a:extLst>
              <a:ext uri="{FF2B5EF4-FFF2-40B4-BE49-F238E27FC236}">
                <a16:creationId xmlns:a16="http://schemas.microsoft.com/office/drawing/2014/main" id="{5EFE3185-0D3A-75AE-AEA6-CAA4A28CC1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0970" y="1658934"/>
            <a:ext cx="5870090" cy="3766790"/>
          </a:xfrm>
          <a:prstGeom prst="rect">
            <a:avLst/>
          </a:prstGeom>
        </p:spPr>
      </p:pic>
    </p:spTree>
    <p:extLst>
      <p:ext uri="{BB962C8B-B14F-4D97-AF65-F5344CB8AC3E}">
        <p14:creationId xmlns:p14="http://schemas.microsoft.com/office/powerpoint/2010/main" val="3126682900"/>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5D6652-50A6-4F01-B2F1-45B8F987AC0B}">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5530</Words>
  <Application>Microsoft Office PowerPoint</Application>
  <PresentationFormat>Widescreen</PresentationFormat>
  <Paragraphs>331</Paragraphs>
  <Slides>56</Slides>
  <Notes>4</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Avenir Book</vt:lpstr>
      <vt:lpstr>Calibri</vt:lpstr>
      <vt:lpstr>Calibri Light</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165</cp:revision>
  <dcterms:created xsi:type="dcterms:W3CDTF">2019-11-20T14:08:21Z</dcterms:created>
  <dcterms:modified xsi:type="dcterms:W3CDTF">2022-11-03T16:56:30Z</dcterms:modified>
</cp:coreProperties>
</file>