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75" r:id="rId2"/>
    <p:sldId id="321" r:id="rId3"/>
    <p:sldId id="682" r:id="rId4"/>
    <p:sldId id="323" r:id="rId5"/>
    <p:sldId id="324" r:id="rId6"/>
    <p:sldId id="343" r:id="rId7"/>
    <p:sldId id="325" r:id="rId8"/>
    <p:sldId id="326" r:id="rId9"/>
    <p:sldId id="345" r:id="rId10"/>
    <p:sldId id="346" r:id="rId11"/>
    <p:sldId id="347" r:id="rId12"/>
    <p:sldId id="348" r:id="rId13"/>
    <p:sldId id="693" r:id="rId14"/>
    <p:sldId id="694" r:id="rId15"/>
    <p:sldId id="696" r:id="rId16"/>
    <p:sldId id="705" r:id="rId17"/>
    <p:sldId id="706" r:id="rId18"/>
    <p:sldId id="707" r:id="rId19"/>
    <p:sldId id="322" r:id="rId20"/>
    <p:sldId id="683" r:id="rId21"/>
    <p:sldId id="708" r:id="rId22"/>
    <p:sldId id="709" r:id="rId23"/>
    <p:sldId id="710" r:id="rId24"/>
    <p:sldId id="711" r:id="rId25"/>
    <p:sldId id="712" r:id="rId26"/>
    <p:sldId id="713" r:id="rId27"/>
    <p:sldId id="714" r:id="rId28"/>
    <p:sldId id="715" r:id="rId29"/>
    <p:sldId id="716" r:id="rId30"/>
    <p:sldId id="259" r:id="rId31"/>
    <p:sldId id="260" r:id="rId32"/>
    <p:sldId id="257" r:id="rId33"/>
    <p:sldId id="684" r:id="rId34"/>
    <p:sldId id="717" r:id="rId35"/>
    <p:sldId id="721" r:id="rId36"/>
    <p:sldId id="718" r:id="rId37"/>
    <p:sldId id="719" r:id="rId38"/>
    <p:sldId id="720" r:id="rId39"/>
    <p:sldId id="728" r:id="rId40"/>
    <p:sldId id="729" r:id="rId41"/>
    <p:sldId id="722" r:id="rId42"/>
    <p:sldId id="723" r:id="rId43"/>
    <p:sldId id="724" r:id="rId44"/>
    <p:sldId id="725" r:id="rId45"/>
    <p:sldId id="726" r:id="rId46"/>
    <p:sldId id="727" r:id="rId47"/>
    <p:sldId id="751" r:id="rId48"/>
    <p:sldId id="704" r:id="rId49"/>
    <p:sldId id="730" r:id="rId50"/>
    <p:sldId id="731" r:id="rId51"/>
    <p:sldId id="732" r:id="rId52"/>
    <p:sldId id="734" r:id="rId53"/>
    <p:sldId id="735" r:id="rId54"/>
    <p:sldId id="340" r:id="rId55"/>
    <p:sldId id="736" r:id="rId56"/>
    <p:sldId id="737" r:id="rId57"/>
    <p:sldId id="740" r:id="rId58"/>
    <p:sldId id="738" r:id="rId59"/>
    <p:sldId id="741" r:id="rId60"/>
    <p:sldId id="742" r:id="rId61"/>
    <p:sldId id="744" r:id="rId62"/>
    <p:sldId id="745" r:id="rId63"/>
    <p:sldId id="743" r:id="rId64"/>
    <p:sldId id="753" r:id="rId65"/>
    <p:sldId id="748" r:id="rId66"/>
    <p:sldId id="750" r:id="rId67"/>
    <p:sldId id="749" r:id="rId68"/>
    <p:sldId id="752" r:id="rId69"/>
    <p:sldId id="320"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CAD"/>
    <a:srgbClr val="F9A169"/>
    <a:srgbClr val="8D5B98"/>
    <a:srgbClr val="0675AD"/>
    <a:srgbClr val="E7F3F9"/>
    <a:srgbClr val="F35383"/>
    <a:srgbClr val="7AB5E1"/>
    <a:srgbClr val="F8B601"/>
    <a:srgbClr val="404040"/>
    <a:srgbClr val="F6B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4"/>
    <p:restoredTop sz="94729"/>
  </p:normalViewPr>
  <p:slideViewPr>
    <p:cSldViewPr snapToGrid="0" snapToObjects="1">
      <p:cViewPr varScale="1">
        <p:scale>
          <a:sx n="63" d="100"/>
          <a:sy n="63" d="100"/>
        </p:scale>
        <p:origin x="632" y="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3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Teach Digital</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010856"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Teach Digital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722A7-1C39-FC47-A432-2622D9F013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12" name="Rectangle 11">
            <a:extLst>
              <a:ext uri="{FF2B5EF4-FFF2-40B4-BE49-F238E27FC236}">
                <a16:creationId xmlns:a16="http://schemas.microsoft.com/office/drawing/2014/main" id="{B66362D1-9BC6-4A43-A55E-EF4CF15CD31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02A44D93-0D27-9042-8159-A057051648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DC487E3-6074-0D4C-A74B-C31FF52A9FB5}"/>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0F47B9-CF40-104D-B859-E5ADBFCC8392}"/>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9" name="Picture Placeholder 2">
            <a:extLst>
              <a:ext uri="{FF2B5EF4-FFF2-40B4-BE49-F238E27FC236}">
                <a16:creationId xmlns:a16="http://schemas.microsoft.com/office/drawing/2014/main" id="{8CBECFD7-6A1A-E94D-99C1-A40B89BF84E7}"/>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5B40126E-A39E-AA4E-8BA6-822A959A8E42}"/>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5703266C-6EF7-554B-B3AF-CB53EABB957F}"/>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C7C98D3C-5D14-0644-9D61-3D928919F272}"/>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99989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A00E06-BB24-D446-BDB7-9877E43B8F90}"/>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7A171C3C-3123-D043-8935-8A5F41157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5B02EDA3-E147-CC4C-953A-1F76B5E34F9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E4421A-BF50-A045-B702-F5275BA889E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F71D76A7-02EA-3A4E-B3A2-4BC162A1D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7" name="Picture Placeholder 2">
            <a:extLst>
              <a:ext uri="{FF2B5EF4-FFF2-40B4-BE49-F238E27FC236}">
                <a16:creationId xmlns:a16="http://schemas.microsoft.com/office/drawing/2014/main" id="{D3837191-2305-4545-8A7D-51611BEDD958}"/>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064A771-7213-3C40-829C-171D54EA401D}"/>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97607DEF-B7D1-E444-91B0-E2C90C327490}"/>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B971CD8E-79E8-E74C-A829-1BAF50499B5A}"/>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403461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73220A-3550-FD4D-94C5-803CC658900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F6A7C662-CBC3-794F-95C8-EC9186ABD9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4BC335C-1692-C24F-A409-A469A1AA8B00}"/>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573BD9B-8871-D249-9E18-4E3B9CE2DF9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ACFB8328-D730-C342-920A-585A5D964F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8" name="Text Placeholder 23">
            <a:extLst>
              <a:ext uri="{FF2B5EF4-FFF2-40B4-BE49-F238E27FC236}">
                <a16:creationId xmlns:a16="http://schemas.microsoft.com/office/drawing/2014/main" id="{74795602-565A-C34E-B570-10AFC727C56A}"/>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Picture Placeholder 2">
            <a:extLst>
              <a:ext uri="{FF2B5EF4-FFF2-40B4-BE49-F238E27FC236}">
                <a16:creationId xmlns:a16="http://schemas.microsoft.com/office/drawing/2014/main" id="{4DB1E918-52B8-C849-8B5C-8F9112A8E10D}"/>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5">
            <a:extLst>
              <a:ext uri="{FF2B5EF4-FFF2-40B4-BE49-F238E27FC236}">
                <a16:creationId xmlns:a16="http://schemas.microsoft.com/office/drawing/2014/main" id="{2DDEAD3F-B1A9-A840-9B5E-D12893E8498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F0837F0F-E238-624F-AC6A-3558BE4D0899}"/>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9189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3" name="Picture 2">
            <a:extLst>
              <a:ext uri="{FF2B5EF4-FFF2-40B4-BE49-F238E27FC236}">
                <a16:creationId xmlns:a16="http://schemas.microsoft.com/office/drawing/2014/main" id="{98656A3C-6134-654C-A191-012BD1E2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49109257-17FB-F14B-909D-1E00C235A684}"/>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BE0F57F-6783-BA48-82E0-591F6E3B09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4702883-DA73-7240-95D7-1FF75AC62E6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2049B3-136D-764C-9BCD-4FF4201D720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2">
            <a:extLst>
              <a:ext uri="{FF2B5EF4-FFF2-40B4-BE49-F238E27FC236}">
                <a16:creationId xmlns:a16="http://schemas.microsoft.com/office/drawing/2014/main" id="{A6DB122B-F156-F14C-AA68-E8EC2B3474DE}"/>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D6630FFF-7AAE-FB44-8905-6A809A4030FA}"/>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189064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2E8290-5B0C-2E48-B190-526416823B97}"/>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4" name="Picture 13">
            <a:extLst>
              <a:ext uri="{FF2B5EF4-FFF2-40B4-BE49-F238E27FC236}">
                <a16:creationId xmlns:a16="http://schemas.microsoft.com/office/drawing/2014/main" id="{1EDD457B-C0D0-E24E-8AD2-ADEAC9933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71C524F2-611C-E84A-A1CA-DE982187234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26AC7D4F-A7BC-9043-AA54-BC9367F0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822D7F6A-76D5-614E-B084-713B6FC8CF5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A4A021-9130-BD4C-8343-74592FD738F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Picture Placeholder 2">
            <a:extLst>
              <a:ext uri="{FF2B5EF4-FFF2-40B4-BE49-F238E27FC236}">
                <a16:creationId xmlns:a16="http://schemas.microsoft.com/office/drawing/2014/main" id="{60F74401-A7B9-C742-98C2-76F8087999CA}"/>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3" name="Text Placeholder 23">
            <a:extLst>
              <a:ext uri="{FF2B5EF4-FFF2-40B4-BE49-F238E27FC236}">
                <a16:creationId xmlns:a16="http://schemas.microsoft.com/office/drawing/2014/main" id="{DF71B142-5F17-FC44-9F56-FD565305E633}"/>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8821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4256EE-1B43-EC48-BD98-89B156361636}"/>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3" name="Picture 12">
            <a:extLst>
              <a:ext uri="{FF2B5EF4-FFF2-40B4-BE49-F238E27FC236}">
                <a16:creationId xmlns:a16="http://schemas.microsoft.com/office/drawing/2014/main" id="{8C22E070-D2CE-5041-87A2-8A203DA0E9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FBB6D345-DBD3-B64F-B8AE-DFA5C47F99EB}"/>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4E86738-5BE0-8848-9F64-68AF73D236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8969E69-C484-9743-AD7B-308CBF152A5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6318F6-1B24-8E41-A52A-1D7C0AF7ACB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2" name="Picture Placeholder 2">
            <a:extLst>
              <a:ext uri="{FF2B5EF4-FFF2-40B4-BE49-F238E27FC236}">
                <a16:creationId xmlns:a16="http://schemas.microsoft.com/office/drawing/2014/main" id="{84C7C39E-1C29-3441-A0E8-241DF76273F2}"/>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F290070-81DB-BA43-9D70-1B91919F32BF}"/>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32251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17410-EDF9-3A4A-9D7F-B614F6D482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7" name="Rectangle 26">
            <a:extLst>
              <a:ext uri="{FF2B5EF4-FFF2-40B4-BE49-F238E27FC236}">
                <a16:creationId xmlns:a16="http://schemas.microsoft.com/office/drawing/2014/main" id="{6CD8EA75-CA34-6A4F-A3BC-AA7CBC6BD8D1}"/>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1" name="Rectangle 10">
            <a:extLst>
              <a:ext uri="{FF2B5EF4-FFF2-40B4-BE49-F238E27FC236}">
                <a16:creationId xmlns:a16="http://schemas.microsoft.com/office/drawing/2014/main" id="{90A4AF43-A94D-5D4B-AB74-5D2BB300297A}"/>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2" name="Picture 11">
            <a:extLst>
              <a:ext uri="{FF2B5EF4-FFF2-40B4-BE49-F238E27FC236}">
                <a16:creationId xmlns:a16="http://schemas.microsoft.com/office/drawing/2014/main" id="{4D54F347-7888-9A4A-91F4-F411D12EA9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ABED707A-40A9-3148-86C3-0373DF40C34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38C4A9-07F5-CB43-A760-9064E4CAF56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3" name="Text Placeholder 23">
            <a:extLst>
              <a:ext uri="{FF2B5EF4-FFF2-40B4-BE49-F238E27FC236}">
                <a16:creationId xmlns:a16="http://schemas.microsoft.com/office/drawing/2014/main" id="{8D4F9F0C-89D5-7E4D-B38B-CAB98B64DEF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a:extLst>
              <a:ext uri="{FF2B5EF4-FFF2-40B4-BE49-F238E27FC236}">
                <a16:creationId xmlns:a16="http://schemas.microsoft.com/office/drawing/2014/main" id="{47A2C8AF-628A-2348-855D-3AE0B7205C24}"/>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5" name="Text Placeholder 23">
            <a:extLst>
              <a:ext uri="{FF2B5EF4-FFF2-40B4-BE49-F238E27FC236}">
                <a16:creationId xmlns:a16="http://schemas.microsoft.com/office/drawing/2014/main" id="{F3D2B0FC-1B22-6D44-A024-C09860EE666B}"/>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Text Placeholder 25">
            <a:extLst>
              <a:ext uri="{FF2B5EF4-FFF2-40B4-BE49-F238E27FC236}">
                <a16:creationId xmlns:a16="http://schemas.microsoft.com/office/drawing/2014/main" id="{54DD936C-F814-8144-8DF1-5B74DC96DF1B}"/>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7" name="Text Placeholder 23">
            <a:extLst>
              <a:ext uri="{FF2B5EF4-FFF2-40B4-BE49-F238E27FC236}">
                <a16:creationId xmlns:a16="http://schemas.microsoft.com/office/drawing/2014/main" id="{C4B9319D-6C8C-0147-8CAC-3A52DE310CDB}"/>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43454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DDC49D-173C-7C41-A7D8-49B6AD37AC5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38C3E6E9-9520-E449-97C3-018099DCA7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242D04DB-0DD8-D04B-A7A1-E9CFEB96436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479E146-C551-CA4C-A359-EDCA8350075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5F99FA72-C0AE-EA43-AB1F-46B9878B37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1592C7B2-D692-5D4F-9B9B-D4646E51A1E2}"/>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6" name="Text Placeholder 23">
            <a:extLst>
              <a:ext uri="{FF2B5EF4-FFF2-40B4-BE49-F238E27FC236}">
                <a16:creationId xmlns:a16="http://schemas.microsoft.com/office/drawing/2014/main" id="{1C3DCBE2-C19F-CB42-BBC6-392F00243FD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6F31E50C-9BC5-EA47-8A02-12D8E750D7B6}"/>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3F627DAD-2378-8641-BA54-0A532B723F96}"/>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5">
            <a:extLst>
              <a:ext uri="{FF2B5EF4-FFF2-40B4-BE49-F238E27FC236}">
                <a16:creationId xmlns:a16="http://schemas.microsoft.com/office/drawing/2014/main" id="{A62659DF-D1B3-5544-88AA-7CE822EB4CAE}"/>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3">
            <a:extLst>
              <a:ext uri="{FF2B5EF4-FFF2-40B4-BE49-F238E27FC236}">
                <a16:creationId xmlns:a16="http://schemas.microsoft.com/office/drawing/2014/main" id="{C53D4E93-3AB3-F546-8C27-761B43EF27C5}"/>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32536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271CE3-C108-B346-B89F-D5E376B1D43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14D88905-FF2C-7445-B877-891AD78E3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AEA3A5DB-900B-D244-9636-32F7F32DCC8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FBAFCD-346C-724F-8637-2AF1B652BBE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350DCD9C-4FF3-CB43-8A1E-DB09A06571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7C57141E-5C33-5041-BC74-0D7DAE08BDA8}"/>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4" name="Text Placeholder 25">
            <a:extLst>
              <a:ext uri="{FF2B5EF4-FFF2-40B4-BE49-F238E27FC236}">
                <a16:creationId xmlns:a16="http://schemas.microsoft.com/office/drawing/2014/main" id="{867F17CC-BEE1-D349-B9FA-10B4C8E7942D}"/>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3">
            <a:extLst>
              <a:ext uri="{FF2B5EF4-FFF2-40B4-BE49-F238E27FC236}">
                <a16:creationId xmlns:a16="http://schemas.microsoft.com/office/drawing/2014/main" id="{04F14022-B116-0941-883F-17EF84AB1A5E}"/>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B3293A82-8B38-F644-907E-F602CC0FD908}"/>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BDDF8DE1-F791-AE4B-B035-728B6E2FE48E}"/>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8FBE295B-C991-184C-8376-09983C4A173D}"/>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300430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550F17-CAB0-FA4C-BEA4-978DCFA9688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0" name="Picture 9">
            <a:extLst>
              <a:ext uri="{FF2B5EF4-FFF2-40B4-BE49-F238E27FC236}">
                <a16:creationId xmlns:a16="http://schemas.microsoft.com/office/drawing/2014/main" id="{BBBF37F2-6EFA-A34C-AC25-6EC9E07F4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0CD03717-FE35-7F4B-9C71-F9F6D389DE1E}"/>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7014B4-DCCE-E140-A4B6-7F58DFBAED7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8" name="Text Placeholder 23">
            <a:extLst>
              <a:ext uri="{FF2B5EF4-FFF2-40B4-BE49-F238E27FC236}">
                <a16:creationId xmlns:a16="http://schemas.microsoft.com/office/drawing/2014/main" id="{3CED6840-CC93-A54A-B914-0BD66E5D7418}"/>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F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Teach Digital</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807F8D-88D4-7E49-B490-4FB946EF64EC}"/>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017050-F2FA-CE45-B004-73CF13497B5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01C255B7-971E-9345-9E79-4645B8ED07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2033975D-9864-834C-BBA3-D649429F8864}"/>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94F560C-B007-9440-A3BF-2646C11CDFD4}"/>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52674A0C-D6B5-AB4C-8491-7188D48BF5C6}"/>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5CAAAF-9203-344C-A81B-62D974EF1D53}"/>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71D9DF-1F77-5241-8F15-ADFC835A8E73}"/>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DA631EB9-87FE-3C4D-88F8-2BD6FDD4F7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13B96A47-9A9C-314B-9ECF-1CBB1B5F1E1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C3781A-0B12-8A43-B311-F278A3A0734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BFC85CD8-3289-9A4A-A9E7-1366A69D2FF1}"/>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3530547" y="2061842"/>
            <a:ext cx="8139132"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384839"/>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3530547" y="2061842"/>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098619" y="1851684"/>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1396563" y="1983442"/>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1573306" y="221468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3543994" y="3460336"/>
            <a:ext cx="8139132"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3543994" y="3460336"/>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12066" y="3250178"/>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1410010" y="3381936"/>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1586753" y="3613174"/>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3557441" y="4872277"/>
            <a:ext cx="8139132"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3557441" y="4872277"/>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25513" y="4662119"/>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1423457" y="4793877"/>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1600200" y="502511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152916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bullet poi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6DD84E-8EE2-C12E-60FC-21C6D935CFCF}"/>
              </a:ext>
            </a:extLst>
          </p:cNvPr>
          <p:cNvSpPr/>
          <p:nvPr userDrawn="1"/>
        </p:nvSpPr>
        <p:spPr>
          <a:xfrm>
            <a:off x="0" y="1"/>
            <a:ext cx="6028091" cy="6406916"/>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8265310" y="5129250"/>
            <a:ext cx="3404367" cy="950300"/>
          </a:xfrm>
          <a:prstGeom prst="rect">
            <a:avLst/>
          </a:prstGeom>
          <a:solidFill>
            <a:srgbClr val="7AB5E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7882A9-44AD-E337-3645-CF022F98696C}"/>
              </a:ext>
            </a:extLst>
          </p:cNvPr>
          <p:cNvSpPr/>
          <p:nvPr userDrawn="1"/>
        </p:nvSpPr>
        <p:spPr>
          <a:xfrm>
            <a:off x="8265311" y="3759876"/>
            <a:ext cx="3404367"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FB76C00-9DB4-3765-0B71-F97B2B604D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79788" y="4868060"/>
            <a:ext cx="933450" cy="1004414"/>
          </a:xfrm>
          <a:prstGeom prst="rect">
            <a:avLst/>
          </a:prstGeom>
        </p:spPr>
      </p:pic>
      <p:sp>
        <p:nvSpPr>
          <p:cNvPr id="17" name="Rectangle 16"/>
          <p:cNvSpPr/>
          <p:nvPr userDrawn="1"/>
        </p:nvSpPr>
        <p:spPr>
          <a:xfrm>
            <a:off x="8278760" y="1161750"/>
            <a:ext cx="3390918"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3"/>
            <a:ext cx="5789781" cy="848718"/>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8278759" y="1235315"/>
            <a:ext cx="254357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5" y="854347"/>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6389247" y="1025863"/>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6552543" y="122684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8272036" y="2420228"/>
            <a:ext cx="3404366"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8272036" y="2429791"/>
            <a:ext cx="2557017"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4" y="2160929"/>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6389247" y="2394101"/>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6565990" y="262533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8265310" y="3818342"/>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240450" y="3495596"/>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6411114" y="5050463"/>
            <a:ext cx="1169894" cy="1169894"/>
          </a:xfrm>
          <a:prstGeom prst="ellipse">
            <a:avLst/>
          </a:prstGeom>
          <a:solidFill>
            <a:srgbClr val="7A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6552542" y="523874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3" name="Text Placeholder 25">
            <a:extLst>
              <a:ext uri="{FF2B5EF4-FFF2-40B4-BE49-F238E27FC236}">
                <a16:creationId xmlns:a16="http://schemas.microsoft.com/office/drawing/2014/main" id="{B605F751-26EC-7704-06DD-36995F69DC8F}"/>
              </a:ext>
            </a:extLst>
          </p:cNvPr>
          <p:cNvSpPr>
            <a:spLocks noGrp="1"/>
          </p:cNvSpPr>
          <p:nvPr>
            <p:ph type="body" sz="quarter" idx="21" hasCustomPrompt="1"/>
          </p:nvPr>
        </p:nvSpPr>
        <p:spPr>
          <a:xfrm>
            <a:off x="8280330" y="5221100"/>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5" name="Oval 24">
            <a:extLst>
              <a:ext uri="{FF2B5EF4-FFF2-40B4-BE49-F238E27FC236}">
                <a16:creationId xmlns:a16="http://schemas.microsoft.com/office/drawing/2014/main" id="{38EA0F53-E002-A440-FABC-A543D25ED5C2}"/>
              </a:ext>
            </a:extLst>
          </p:cNvPr>
          <p:cNvSpPr/>
          <p:nvPr userDrawn="1"/>
        </p:nvSpPr>
        <p:spPr>
          <a:xfrm>
            <a:off x="6411114" y="3650079"/>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Text Placeholder 25">
            <a:extLst>
              <a:ext uri="{FF2B5EF4-FFF2-40B4-BE49-F238E27FC236}">
                <a16:creationId xmlns:a16="http://schemas.microsoft.com/office/drawing/2014/main" id="{3C90A4D2-5610-D4BD-8C41-FEB7F8A0F1F7}"/>
              </a:ext>
            </a:extLst>
          </p:cNvPr>
          <p:cNvSpPr>
            <a:spLocks noGrp="1"/>
          </p:cNvSpPr>
          <p:nvPr>
            <p:ph type="body" sz="quarter" idx="22" hasCustomPrompt="1"/>
          </p:nvPr>
        </p:nvSpPr>
        <p:spPr>
          <a:xfrm>
            <a:off x="6608007" y="381314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3980829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0" name="Rectangle 9">
            <a:extLst>
              <a:ext uri="{FF2B5EF4-FFF2-40B4-BE49-F238E27FC236}">
                <a16:creationId xmlns:a16="http://schemas.microsoft.com/office/drawing/2014/main" id="{F788E446-E118-774D-AB19-C44130379EC7}"/>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285A7D5-15B9-A345-A206-EA0575CEC6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AF4A7412-FA68-E246-AFC6-9FDC6D3AC4B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09FB67-04A3-F947-9F1F-295D6EA6095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3" name="Picture 2">
            <a:extLst>
              <a:ext uri="{FF2B5EF4-FFF2-40B4-BE49-F238E27FC236}">
                <a16:creationId xmlns:a16="http://schemas.microsoft.com/office/drawing/2014/main" id="{3F18ABFE-2C34-3F42-B56E-DB633831C8E9}"/>
              </a:ext>
            </a:extLst>
          </p:cNvPr>
          <p:cNvPicPr>
            <a:picLocks noChangeAspect="1"/>
          </p:cNvPicPr>
          <p:nvPr userDrawn="1"/>
        </p:nvPicPr>
        <p:blipFill>
          <a:blip r:embed="rId4"/>
          <a:stretch>
            <a:fillRect/>
          </a:stretch>
        </p:blipFill>
        <p:spPr>
          <a:xfrm>
            <a:off x="9487647" y="2266200"/>
            <a:ext cx="2719554" cy="2325600"/>
          </a:xfrm>
          <a:prstGeom prst="rect">
            <a:avLst/>
          </a:prstGeom>
        </p:spPr>
      </p:pic>
      <p:sp>
        <p:nvSpPr>
          <p:cNvPr id="17" name="Text Placeholder 23">
            <a:extLst>
              <a:ext uri="{FF2B5EF4-FFF2-40B4-BE49-F238E27FC236}">
                <a16:creationId xmlns:a16="http://schemas.microsoft.com/office/drawing/2014/main" id="{E80FF3BA-1540-F841-8174-8B00F6499291}"/>
              </a:ext>
            </a:extLst>
          </p:cNvPr>
          <p:cNvSpPr>
            <a:spLocks noGrp="1"/>
          </p:cNvSpPr>
          <p:nvPr>
            <p:ph type="body" sz="quarter" idx="13" hasCustomPrompt="1"/>
          </p:nvPr>
        </p:nvSpPr>
        <p:spPr>
          <a:xfrm>
            <a:off x="447066" y="309492"/>
            <a:ext cx="11222614" cy="1057553"/>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25" t="-1173" r="6562" b="12394"/>
          <a:stretch/>
        </p:blipFill>
        <p:spPr>
          <a:xfrm rot="5400000">
            <a:off x="6169800" y="2883714"/>
            <a:ext cx="7394997" cy="4176728"/>
          </a:xfrm>
          <a:prstGeom prst="rect">
            <a:avLst/>
          </a:prstGeom>
        </p:spPr>
      </p:pic>
      <p:sp>
        <p:nvSpPr>
          <p:cNvPr id="10" name="Rectangle 9">
            <a:extLst>
              <a:ext uri="{FF2B5EF4-FFF2-40B4-BE49-F238E27FC236}">
                <a16:creationId xmlns:a16="http://schemas.microsoft.com/office/drawing/2014/main" id="{04CAB93D-F2F9-6A4E-B93B-AA4D39B82EC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9779D811-CADC-284B-BA68-F58DA79E9D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EE6ED192-1BF0-D241-85AE-1AD3E6549CA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27FE09-AF5D-A342-B421-92940B34371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A97484F3-F520-C047-831B-70CB74C12F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5761703"/>
            <a:ext cx="1528948" cy="1096296"/>
          </a:xfrm>
          <a:prstGeom prst="rect">
            <a:avLst/>
          </a:prstGeom>
        </p:spPr>
      </p:pic>
      <p:sp>
        <p:nvSpPr>
          <p:cNvPr id="16" name="Text Placeholder 23">
            <a:extLst>
              <a:ext uri="{FF2B5EF4-FFF2-40B4-BE49-F238E27FC236}">
                <a16:creationId xmlns:a16="http://schemas.microsoft.com/office/drawing/2014/main" id="{08AB1C73-2554-CE44-B3F5-0E39261EDA7B}"/>
              </a:ext>
            </a:extLst>
          </p:cNvPr>
          <p:cNvSpPr>
            <a:spLocks noGrp="1"/>
          </p:cNvSpPr>
          <p:nvPr>
            <p:ph type="body" sz="quarter" idx="19" hasCustomPrompt="1"/>
          </p:nvPr>
        </p:nvSpPr>
        <p:spPr>
          <a:xfrm>
            <a:off x="447066" y="309492"/>
            <a:ext cx="11222614" cy="965087"/>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3BDC11-316A-2942-A68D-84819EE5171B}"/>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6221353" y="1155882"/>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6221353" y="1701813"/>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6221353" y="2268752"/>
            <a:ext cx="2812464" cy="323455"/>
          </a:xfrm>
        </p:spPr>
        <p:txBody>
          <a:bodyPr anchor="t">
            <a:normAutofit/>
          </a:bodyPr>
          <a:lstStyle>
            <a:lvl1pPr marL="0" indent="0">
              <a:buNone/>
              <a:defRPr sz="1600">
                <a:solidFill>
                  <a:srgbClr val="0675AD"/>
                </a:solidFill>
              </a:defRPr>
            </a:lvl1pPr>
          </a:lstStyle>
          <a:p>
            <a:pPr lvl="0"/>
            <a:r>
              <a:rPr lang="en-US" dirty="0"/>
              <a:t>Text 1</a:t>
            </a:r>
          </a:p>
        </p:txBody>
      </p:sp>
      <p:pic>
        <p:nvPicPr>
          <p:cNvPr id="10" name="Picture 9">
            <a:extLst>
              <a:ext uri="{FF2B5EF4-FFF2-40B4-BE49-F238E27FC236}">
                <a16:creationId xmlns:a16="http://schemas.microsoft.com/office/drawing/2014/main" id="{F353FDFF-8009-F547-9313-A94F138AB5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12" name="Picture 11">
            <a:extLst>
              <a:ext uri="{FF2B5EF4-FFF2-40B4-BE49-F238E27FC236}">
                <a16:creationId xmlns:a16="http://schemas.microsoft.com/office/drawing/2014/main" id="{C5271788-4CA4-464C-9D7B-65B32F0F3EFF}"/>
              </a:ext>
            </a:extLst>
          </p:cNvPr>
          <p:cNvPicPr>
            <a:picLocks noChangeAspect="1"/>
          </p:cNvPicPr>
          <p:nvPr userDrawn="1"/>
        </p:nvPicPr>
        <p:blipFill>
          <a:blip r:embed="rId3"/>
          <a:stretch>
            <a:fillRect/>
          </a:stretch>
        </p:blipFill>
        <p:spPr>
          <a:xfrm>
            <a:off x="9063505" y="5761161"/>
            <a:ext cx="1840921" cy="411785"/>
          </a:xfrm>
          <a:prstGeom prst="rect">
            <a:avLst/>
          </a:prstGeom>
        </p:spPr>
      </p:pic>
      <p:sp>
        <p:nvSpPr>
          <p:cNvPr id="13" name="Text Placeholder 23">
            <a:extLst>
              <a:ext uri="{FF2B5EF4-FFF2-40B4-BE49-F238E27FC236}">
                <a16:creationId xmlns:a16="http://schemas.microsoft.com/office/drawing/2014/main" id="{02748C14-CCCA-334E-B307-BB13D4F83C0B}"/>
              </a:ext>
            </a:extLst>
          </p:cNvPr>
          <p:cNvSpPr>
            <a:spLocks noGrp="1"/>
          </p:cNvSpPr>
          <p:nvPr>
            <p:ph type="body" sz="quarter" idx="18"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Thank You</a:t>
            </a:r>
          </a:p>
        </p:txBody>
      </p:sp>
      <p:sp>
        <p:nvSpPr>
          <p:cNvPr id="14" name="Text Placeholder 23">
            <a:extLst>
              <a:ext uri="{FF2B5EF4-FFF2-40B4-BE49-F238E27FC236}">
                <a16:creationId xmlns:a16="http://schemas.microsoft.com/office/drawing/2014/main" id="{B26830F4-09E1-E34D-8894-84D33E94EECE}"/>
              </a:ext>
            </a:extLst>
          </p:cNvPr>
          <p:cNvSpPr>
            <a:spLocks noGrp="1"/>
          </p:cNvSpPr>
          <p:nvPr>
            <p:ph type="body" sz="quarter" idx="19" hasCustomPrompt="1"/>
          </p:nvPr>
        </p:nvSpPr>
        <p:spPr>
          <a:xfrm>
            <a:off x="428263" y="5726857"/>
            <a:ext cx="4642930" cy="697353"/>
          </a:xfrm>
        </p:spPr>
        <p:txBody>
          <a:bodyPr>
            <a:normAutofit/>
          </a:bodyPr>
          <a:lstStyle>
            <a:lvl1pPr marL="0" indent="0" algn="l">
              <a:buNone/>
              <a:defRPr sz="3600" i="1">
                <a:solidFill>
                  <a:srgbClr val="0675AD"/>
                </a:solidFill>
                <a:latin typeface="+mn-lt"/>
              </a:defRPr>
            </a:lvl1pPr>
          </a:lstStyle>
          <a:p>
            <a:pPr lvl="0"/>
            <a:r>
              <a:rPr lang="en-US" dirty="0"/>
              <a:t>Any Questions?</a:t>
            </a:r>
          </a:p>
        </p:txBody>
      </p:sp>
      <p:pic>
        <p:nvPicPr>
          <p:cNvPr id="2" name="Picture 1">
            <a:extLst>
              <a:ext uri="{FF2B5EF4-FFF2-40B4-BE49-F238E27FC236}">
                <a16:creationId xmlns:a16="http://schemas.microsoft.com/office/drawing/2014/main" id="{6389045F-A720-BA40-8837-7037E6E87E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53894" y="5695577"/>
            <a:ext cx="188637" cy="477369"/>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ig Laptop">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C3F552-799F-368A-EB57-59E4D62D25C1}"/>
              </a:ext>
            </a:extLst>
          </p:cNvPr>
          <p:cNvPicPr>
            <a:picLocks noChangeAspect="1"/>
          </p:cNvPicPr>
          <p:nvPr userDrawn="1"/>
        </p:nvPicPr>
        <p:blipFill>
          <a:blip r:embed="rId2"/>
          <a:stretch>
            <a:fillRect/>
          </a:stretch>
        </p:blipFill>
        <p:spPr>
          <a:xfrm rot="10800000">
            <a:off x="0" y="3981233"/>
            <a:ext cx="2719554" cy="2325600"/>
          </a:xfrm>
          <a:prstGeom prst="rect">
            <a:avLst/>
          </a:prstGeom>
        </p:spPr>
      </p:pic>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387" t="10823" r="49050" b="5574"/>
          <a:stretch/>
        </p:blipFill>
        <p:spPr>
          <a:xfrm>
            <a:off x="5427977" y="740153"/>
            <a:ext cx="6764023"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7372351" y="1223694"/>
            <a:ext cx="4819650"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90854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D09352-FE04-874F-A87F-A04D70A36ECA}"/>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428263" y="5726857"/>
            <a:ext cx="4642930" cy="697353"/>
          </a:xfrm>
        </p:spPr>
        <p:txBody>
          <a:bodyPr>
            <a:normAutofit/>
          </a:bodyPr>
          <a:lstStyle>
            <a:lvl1pPr marL="0" indent="0" algn="l">
              <a:buNone/>
              <a:defRPr sz="3600">
                <a:solidFill>
                  <a:srgbClr val="0675AD"/>
                </a:solidFill>
                <a:latin typeface="+mn-lt"/>
              </a:defRPr>
            </a:lvl1pPr>
          </a:lstStyle>
          <a:p>
            <a:pPr lvl="0"/>
            <a:r>
              <a:rPr lang="en-US" dirty="0"/>
              <a:t>Sub-Heading</a:t>
            </a:r>
          </a:p>
        </p:txBody>
      </p:sp>
      <p:pic>
        <p:nvPicPr>
          <p:cNvPr id="3" name="Picture 2">
            <a:extLst>
              <a:ext uri="{FF2B5EF4-FFF2-40B4-BE49-F238E27FC236}">
                <a16:creationId xmlns:a16="http://schemas.microsoft.com/office/drawing/2014/main" id="{D9F052E0-18CA-3C4C-8E5E-1F470BDB11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2" name="Picture 1">
            <a:extLst>
              <a:ext uri="{FF2B5EF4-FFF2-40B4-BE49-F238E27FC236}">
                <a16:creationId xmlns:a16="http://schemas.microsoft.com/office/drawing/2014/main" id="{D440D5B1-3A8C-7144-85FD-5C371ADEE80B}"/>
              </a:ext>
            </a:extLst>
          </p:cNvPr>
          <p:cNvPicPr>
            <a:picLocks noChangeAspect="1"/>
          </p:cNvPicPr>
          <p:nvPr userDrawn="1"/>
        </p:nvPicPr>
        <p:blipFill>
          <a:blip r:embed="rId3"/>
          <a:stretch>
            <a:fillRect/>
          </a:stretch>
        </p:blipFill>
        <p:spPr>
          <a:xfrm>
            <a:off x="9922816" y="5966387"/>
            <a:ext cx="1840921" cy="411785"/>
          </a:xfrm>
          <a:prstGeom prst="rect">
            <a:avLst/>
          </a:prstGeom>
        </p:spPr>
      </p:pic>
      <p:pic>
        <p:nvPicPr>
          <p:cNvPr id="5" name="Picture 4">
            <a:extLst>
              <a:ext uri="{FF2B5EF4-FFF2-40B4-BE49-F238E27FC236}">
                <a16:creationId xmlns:a16="http://schemas.microsoft.com/office/drawing/2014/main" id="{0EBF5FB9-B95A-F14D-8111-8A6A108DCE8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168596" y="307620"/>
            <a:ext cx="8939513" cy="50551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E401A6-8CBB-7347-AE68-CF40E8E271A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4" name="Picture 3">
            <a:extLst>
              <a:ext uri="{FF2B5EF4-FFF2-40B4-BE49-F238E27FC236}">
                <a16:creationId xmlns:a16="http://schemas.microsoft.com/office/drawing/2014/main" id="{442EA92D-015D-2942-B7A3-AB073D593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6" name="Straight Connector 5">
            <a:extLst>
              <a:ext uri="{FF2B5EF4-FFF2-40B4-BE49-F238E27FC236}">
                <a16:creationId xmlns:a16="http://schemas.microsoft.com/office/drawing/2014/main" id="{DD25099F-7AB0-4042-8921-59D5711CB42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5E91B6-3403-7E40-919D-CCD57C73FD4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DE1DBA07-AE71-4D42-8641-CB6451CD8773}"/>
              </a:ext>
            </a:extLst>
          </p:cNvPr>
          <p:cNvSpPr>
            <a:spLocks noGrp="1"/>
          </p:cNvSpPr>
          <p:nvPr>
            <p:ph type="body" sz="quarter" idx="16" hasCustomPrompt="1"/>
          </p:nvPr>
        </p:nvSpPr>
        <p:spPr>
          <a:xfrm>
            <a:off x="447065" y="2067342"/>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D5F533DB-D984-6540-A285-55FAE447A3A6}"/>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8D5B98"/>
                </a:solidFill>
                <a:latin typeface="+mn-lt"/>
              </a:defRPr>
            </a:lvl1pPr>
          </a:lstStyle>
          <a:p>
            <a:pPr lvl="0"/>
            <a:r>
              <a:rPr lang="en-US" dirty="0"/>
              <a:t>TITLE</a:t>
            </a:r>
          </a:p>
        </p:txBody>
      </p:sp>
      <p:pic>
        <p:nvPicPr>
          <p:cNvPr id="12" name="Picture 11">
            <a:extLst>
              <a:ext uri="{FF2B5EF4-FFF2-40B4-BE49-F238E27FC236}">
                <a16:creationId xmlns:a16="http://schemas.microsoft.com/office/drawing/2014/main" id="{291D2253-3D13-6D2D-6606-22642C087B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961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159A3D-32AD-A943-B9C2-32D47AD2612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59A89641-21ED-9F47-A130-650ABF071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C75F316-164B-DB4E-B698-15F45B2962F6}"/>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767266-3D72-094F-8416-5A6EC4C08C5F}"/>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8E4DB493-497A-8248-9FDE-F55F2F4D0DC8}"/>
              </a:ext>
            </a:extLst>
          </p:cNvPr>
          <p:cNvSpPr>
            <a:spLocks noGrp="1"/>
          </p:cNvSpPr>
          <p:nvPr>
            <p:ph type="body" sz="quarter" idx="16" hasCustomPrompt="1"/>
          </p:nvPr>
        </p:nvSpPr>
        <p:spPr>
          <a:xfrm>
            <a:off x="447065" y="1587992"/>
            <a:ext cx="11102510" cy="4517366"/>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CC257068-6BBA-4E4C-B610-5F2FD98BBECF}"/>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0675AD"/>
                </a:solidFill>
                <a:latin typeface="+mn-lt"/>
              </a:defRPr>
            </a:lvl1pPr>
          </a:lstStyle>
          <a:p>
            <a:pPr lvl="0"/>
            <a:r>
              <a:rPr lang="en-US" dirty="0"/>
              <a:t>TITLE</a:t>
            </a:r>
          </a:p>
        </p:txBody>
      </p:sp>
      <p:pic>
        <p:nvPicPr>
          <p:cNvPr id="15" name="Picture 14">
            <a:extLst>
              <a:ext uri="{FF2B5EF4-FFF2-40B4-BE49-F238E27FC236}">
                <a16:creationId xmlns:a16="http://schemas.microsoft.com/office/drawing/2014/main" id="{FE75D628-1F12-824E-D844-A4EBC965A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30991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447065" y="1445342"/>
            <a:ext cx="11102510" cy="4660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E7757506-312E-3B4F-B8E9-79DB3312C5D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3F0C59B-B99B-2D4F-A1EE-6991B907E5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41CA349-CF18-F347-84DC-CB04E29ECEE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D0A5F3-7F8C-5743-88BD-EEA50ECCC7A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14" name="Picture 13">
            <a:extLst>
              <a:ext uri="{FF2B5EF4-FFF2-40B4-BE49-F238E27FC236}">
                <a16:creationId xmlns:a16="http://schemas.microsoft.com/office/drawing/2014/main" id="{AA00CE89-737E-CC4D-91F2-EE84C18ADB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
        <p:nvSpPr>
          <p:cNvPr id="9" name="Text Placeholder 23">
            <a:extLst>
              <a:ext uri="{FF2B5EF4-FFF2-40B4-BE49-F238E27FC236}">
                <a16:creationId xmlns:a16="http://schemas.microsoft.com/office/drawing/2014/main" id="{830227FD-D232-1F47-B9E7-1D674ACEDC52}"/>
              </a:ext>
            </a:extLst>
          </p:cNvPr>
          <p:cNvSpPr>
            <a:spLocks noGrp="1"/>
          </p:cNvSpPr>
          <p:nvPr>
            <p:ph type="body" sz="quarter" idx="18" hasCustomPrompt="1"/>
          </p:nvPr>
        </p:nvSpPr>
        <p:spPr>
          <a:xfrm>
            <a:off x="447065" y="309492"/>
            <a:ext cx="11097969" cy="71306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9214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C07F5-DAE3-874F-A9F9-D6B1381CBCE5}"/>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0" name="Picture Placeholder 15">
            <a:extLst>
              <a:ext uri="{FF2B5EF4-FFF2-40B4-BE49-F238E27FC236}">
                <a16:creationId xmlns:a16="http://schemas.microsoft.com/office/drawing/2014/main" id="{F8B5B00A-F2BC-E64F-9A25-1B4B39FCB1E2}"/>
              </a:ext>
            </a:extLst>
          </p:cNvPr>
          <p:cNvSpPr>
            <a:spLocks noGrp="1"/>
          </p:cNvSpPr>
          <p:nvPr>
            <p:ph type="pic" sz="quarter" idx="17"/>
          </p:nvPr>
        </p:nvSpPr>
        <p:spPr>
          <a:xfrm>
            <a:off x="6420970" y="717755"/>
            <a:ext cx="5771030" cy="5196308"/>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4" name="Rectangle 13">
            <a:extLst>
              <a:ext uri="{FF2B5EF4-FFF2-40B4-BE49-F238E27FC236}">
                <a16:creationId xmlns:a16="http://schemas.microsoft.com/office/drawing/2014/main" id="{6A96AA36-A2F8-844C-B5E2-A9E204FC6662}"/>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7D70F97E-D317-914F-84EB-327CD19FA6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4FE5F3EE-4A5B-2C4E-8EC5-938A0C9749FA}"/>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A9E74C-AD6D-4044-89EF-14AAD09FD4F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Text Placeholder 25">
            <a:extLst>
              <a:ext uri="{FF2B5EF4-FFF2-40B4-BE49-F238E27FC236}">
                <a16:creationId xmlns:a16="http://schemas.microsoft.com/office/drawing/2014/main" id="{79B275A0-5264-7043-8FE1-391CF5C5EFF1}"/>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16DEE8FA-F484-3E4E-A518-F7D1542AF214}"/>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6FFB81-661F-934A-8674-C69A828E7C9E}"/>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4" name="Rectangle 13">
            <a:extLst>
              <a:ext uri="{FF2B5EF4-FFF2-40B4-BE49-F238E27FC236}">
                <a16:creationId xmlns:a16="http://schemas.microsoft.com/office/drawing/2014/main" id="{7AD2B8EC-C4D4-AC46-9E08-AC7F87E6E6B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67588149-6299-234C-ABB1-D11A4879F0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0CF1D849-1BF8-2F45-80F0-390389FC6DC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95E4BEE-8D91-5A4C-8D40-41C78C8BB23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5D603DE8-405A-9D46-A2CD-2C7F351A06C1}"/>
              </a:ext>
            </a:extLst>
          </p:cNvPr>
          <p:cNvSpPr>
            <a:spLocks noGrp="1"/>
          </p:cNvSpPr>
          <p:nvPr>
            <p:ph type="pic" sz="quarter" idx="17"/>
          </p:nvPr>
        </p:nvSpPr>
        <p:spPr>
          <a:xfrm>
            <a:off x="6420970" y="875071"/>
            <a:ext cx="5771030" cy="5038992"/>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1" name="Text Placeholder 25">
            <a:extLst>
              <a:ext uri="{FF2B5EF4-FFF2-40B4-BE49-F238E27FC236}">
                <a16:creationId xmlns:a16="http://schemas.microsoft.com/office/drawing/2014/main" id="{9628AC4E-6B80-5C4D-99F7-8B05425911D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9865D4DE-78E1-5F46-A136-FE6DA40F564E}"/>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51686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B5F084-F6BC-BC49-9A67-9ADE70E76C62}"/>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4" name="Rectangle 13">
            <a:extLst>
              <a:ext uri="{FF2B5EF4-FFF2-40B4-BE49-F238E27FC236}">
                <a16:creationId xmlns:a16="http://schemas.microsoft.com/office/drawing/2014/main" id="{8D619265-86C4-2045-A30C-3F031E0D468D}"/>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C2A5D363-054E-DF45-BA48-F7D3B8DB0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68FD11B5-ADC9-0F4C-891F-A04761C476A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8109F8-531E-8340-A751-4CE0EBD94BE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6BBE2729-66F1-1F4D-B7E2-FC063FEAD467}"/>
              </a:ext>
            </a:extLst>
          </p:cNvPr>
          <p:cNvSpPr>
            <a:spLocks noGrp="1"/>
          </p:cNvSpPr>
          <p:nvPr>
            <p:ph type="pic" sz="quarter" idx="17"/>
          </p:nvPr>
        </p:nvSpPr>
        <p:spPr>
          <a:xfrm>
            <a:off x="6420970" y="1258529"/>
            <a:ext cx="5771030" cy="4655534"/>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2" name="Text Placeholder 25">
            <a:extLst>
              <a:ext uri="{FF2B5EF4-FFF2-40B4-BE49-F238E27FC236}">
                <a16:creationId xmlns:a16="http://schemas.microsoft.com/office/drawing/2014/main" id="{14372943-F452-7B46-9C67-ED05F0AADCBB}"/>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0AA56B91-2DFB-2B44-B405-4FE5FB1DC7FA}"/>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0105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6" r:id="rId3"/>
    <p:sldLayoutId id="2147483682" r:id="rId4"/>
    <p:sldLayoutId id="2147483685" r:id="rId5"/>
    <p:sldLayoutId id="2147483686" r:id="rId6"/>
    <p:sldLayoutId id="2147483673" r:id="rId7"/>
    <p:sldLayoutId id="2147483687" r:id="rId8"/>
    <p:sldLayoutId id="2147483688" r:id="rId9"/>
    <p:sldLayoutId id="2147483651" r:id="rId10"/>
    <p:sldLayoutId id="2147483683" r:id="rId11"/>
    <p:sldLayoutId id="2147483684" r:id="rId12"/>
    <p:sldLayoutId id="2147483674" r:id="rId13"/>
    <p:sldLayoutId id="2147483680" r:id="rId14"/>
    <p:sldLayoutId id="2147483681" r:id="rId15"/>
    <p:sldLayoutId id="2147483675" r:id="rId16"/>
    <p:sldLayoutId id="2147483678" r:id="rId17"/>
    <p:sldLayoutId id="2147483679" r:id="rId18"/>
    <p:sldLayoutId id="2147483653" r:id="rId19"/>
    <p:sldLayoutId id="2147483663" r:id="rId20"/>
    <p:sldLayoutId id="2147483664" r:id="rId21"/>
    <p:sldLayoutId id="2147483689" r:id="rId22"/>
    <p:sldLayoutId id="2147483690" r:id="rId23"/>
    <p:sldLayoutId id="2147483677" r:id="rId24"/>
    <p:sldLayoutId id="2147483670" r:id="rId25"/>
    <p:sldLayoutId id="2147483676" r:id="rId26"/>
    <p:sldLayoutId id="2147483669" r:id="rId27"/>
    <p:sldLayoutId id="2147483691"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thinglink.com/"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svg"/><Relationship Id="rId2" Type="http://schemas.openxmlformats.org/officeDocument/2006/relationships/slideLayout" Target="../slideLayouts/slideLayout28.xml"/><Relationship Id="rId1" Type="http://schemas.openxmlformats.org/officeDocument/2006/relationships/video" Target="https://www.youtube.com/embed/iaZZfECX4p0?feature=oembed"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s://youtu.be/iaZZfECX4p0" TargetMode="External"/><Relationship Id="rId9"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padlet.co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youtu.be/UkBnwPqaIjA" TargetMode="External"/><Relationship Id="rId7" Type="http://schemas.openxmlformats.org/officeDocument/2006/relationships/image" Target="../media/image25.svg"/><Relationship Id="rId2" Type="http://schemas.openxmlformats.org/officeDocument/2006/relationships/slideLayout" Target="../slideLayouts/slideLayout28.xml"/><Relationship Id="rId1" Type="http://schemas.openxmlformats.org/officeDocument/2006/relationships/video" Target="https://www.youtube.com/embed/UkBnwPqaIjA?feature=oembed" TargetMode="Externa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9.jpeg"/><Relationship Id="rId9" Type="http://schemas.openxmlformats.org/officeDocument/2006/relationships/image" Target="../media/image27.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7.svg"/><Relationship Id="rId2" Type="http://schemas.openxmlformats.org/officeDocument/2006/relationships/hyperlink" Target="https://rm.coe.int/16809382f9."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youtu.be/yIhXda7383g" TargetMode="External"/><Relationship Id="rId7" Type="http://schemas.openxmlformats.org/officeDocument/2006/relationships/image" Target="../media/image26.png"/><Relationship Id="rId2" Type="http://schemas.openxmlformats.org/officeDocument/2006/relationships/slideLayout" Target="../slideLayouts/slideLayout28.xml"/><Relationship Id="rId1" Type="http://schemas.openxmlformats.org/officeDocument/2006/relationships/video" Target="https://www.youtube.com/embed/yIhXda7383g?feature=oembed" TargetMode="External"/><Relationship Id="rId6" Type="http://schemas.openxmlformats.org/officeDocument/2006/relationships/image" Target="../media/image33.jpeg"/><Relationship Id="rId5" Type="http://schemas.openxmlformats.org/officeDocument/2006/relationships/image" Target="../media/image25.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european-digital-identity_en" TargetMode="External"/><Relationship Id="rId2" Type="http://schemas.openxmlformats.org/officeDocument/2006/relationships/hyperlink" Target="https://medium.com/blog-per-la-trasformazione-digitale/digital-integration-the-key-to-a-united-europe-9cdb7399c7dd"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meet.jit.si/"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orkspace.google.com/business/?utm_source=google&amp;utm_medium=cpc&amp;utm_campaign=emea-emeaot-all-en-dr-bkws-all-super-trial-e-t1-1011339&amp;utm_content=text-ad-LE-none-DEV_c-CRE_597815457058-ADGP_Hybrid%20|%20BKWS%20-%20EXA%20|%20Txt%20~%20G%20Suite%20~%20General_GSB01-KWID_43700071035572350-kwd-7564271891-userloc_20491&amp;utm_term=KW_g%20suite-g&amp;gclid=Cj0KCQjwxIOXBhCrARIsAL1QFCbpwgOyQPgNSSGqbea3GNOsM2lk6Yc0Q2fR5pOziBsGltsE-FkjLpoaAk8zEALw_wcB&amp;gclsrc=aw.ds"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s://support.google.com/drive/answer/2494892" TargetMode="External"/><Relationship Id="rId3" Type="http://schemas.openxmlformats.org/officeDocument/2006/relationships/hyperlink" Target="https://drive.google.com/" TargetMode="External"/><Relationship Id="rId7" Type="http://schemas.openxmlformats.org/officeDocument/2006/relationships/hyperlink" Target="https://support.google.com/drive/answer/7166529" TargetMode="External"/><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hyperlink" Target="https://support.google.com/drive/answer/2494822" TargetMode="External"/><Relationship Id="rId5" Type="http://schemas.openxmlformats.org/officeDocument/2006/relationships/hyperlink" Target="https://support.google.com/docs/topic/1361461" TargetMode="External"/><Relationship Id="rId4" Type="http://schemas.openxmlformats.org/officeDocument/2006/relationships/hyperlink" Target="https://support.google.com/drive/answer/2424368" TargetMode="External"/><Relationship Id="rId9" Type="http://schemas.openxmlformats.org/officeDocument/2006/relationships/hyperlink" Target="https://drive.google.com/drive/shared-with-me"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www.youtube.com/watch?v=wJ3S7kFFypU" TargetMode="External"/><Relationship Id="rId7" Type="http://schemas.openxmlformats.org/officeDocument/2006/relationships/image" Target="../media/image26.png"/><Relationship Id="rId2" Type="http://schemas.openxmlformats.org/officeDocument/2006/relationships/slideLayout" Target="../slideLayouts/slideLayout28.xml"/><Relationship Id="rId1" Type="http://schemas.openxmlformats.org/officeDocument/2006/relationships/video" Target="https://www.youtube.com/embed/wJ3S7kFFypU?feature=oembed" TargetMode="Externa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jamboard.google.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W_RYM1Qyf3k" TargetMode="External"/><Relationship Id="rId7" Type="http://schemas.openxmlformats.org/officeDocument/2006/relationships/image" Target="../media/image25.svg"/><Relationship Id="rId2" Type="http://schemas.openxmlformats.org/officeDocument/2006/relationships/slideLayout" Target="../slideLayouts/slideLayout28.xml"/><Relationship Id="rId1" Type="http://schemas.openxmlformats.org/officeDocument/2006/relationships/video" Target="https://www.youtube.com/embed/W_RYM1Qyf3k?feature=oembed" TargetMode="External"/><Relationship Id="rId6" Type="http://schemas.openxmlformats.org/officeDocument/2006/relationships/image" Target="../media/image24.png"/><Relationship Id="rId5" Type="http://schemas.openxmlformats.org/officeDocument/2006/relationships/image" Target="../media/image44.jpeg"/><Relationship Id="rId4" Type="http://schemas.openxmlformats.org/officeDocument/2006/relationships/image" Target="../media/image43.png"/><Relationship Id="rId9" Type="http://schemas.openxmlformats.org/officeDocument/2006/relationships/image" Target="../media/image27.sv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linkedin.com/"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linkedin.com/help/linkedin/answer/28422" TargetMode="External"/><Relationship Id="rId2" Type="http://schemas.openxmlformats.org/officeDocument/2006/relationships/hyperlink" Target="https://linkedin.com/reg/join" TargetMode="Externa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hyperlink" Target="https://www.linkedin.com/help/linkedin/answer/a548441" TargetMode="External"/><Relationship Id="rId4" Type="http://schemas.openxmlformats.org/officeDocument/2006/relationships/hyperlink" Target="https://linkedin.com/static?key=user_agreement"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3FnovWnhObs" TargetMode="External"/><Relationship Id="rId7" Type="http://schemas.openxmlformats.org/officeDocument/2006/relationships/image" Target="../media/image25.svg"/><Relationship Id="rId2" Type="http://schemas.openxmlformats.org/officeDocument/2006/relationships/slideLayout" Target="../slideLayouts/slideLayout28.xml"/><Relationship Id="rId1" Type="http://schemas.openxmlformats.org/officeDocument/2006/relationships/video" Target="https://www.youtube.com/embed/3FnovWnhObs?feature=oembed" TargetMode="External"/><Relationship Id="rId6" Type="http://schemas.openxmlformats.org/officeDocument/2006/relationships/image" Target="../media/image24.png"/><Relationship Id="rId5" Type="http://schemas.openxmlformats.org/officeDocument/2006/relationships/image" Target="../media/image46.jpeg"/><Relationship Id="rId4" Type="http://schemas.openxmlformats.org/officeDocument/2006/relationships/image" Target="../media/image45.png"/><Relationship Id="rId9" Type="http://schemas.openxmlformats.org/officeDocument/2006/relationships/image" Target="../media/image27.sv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microsoft.com/en-ie/microsoft-teams/group-chat-software"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linkedin.com/help/linkedin/answer/28422" TargetMode="External"/><Relationship Id="rId2" Type="http://schemas.openxmlformats.org/officeDocument/2006/relationships/hyperlink" Target="https://linkedin.com/reg/join" TargetMode="Externa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hyperlink" Target="https://www.linkedin.com/help/linkedin/answer/a548441" TargetMode="External"/><Relationship Id="rId4" Type="http://schemas.openxmlformats.org/officeDocument/2006/relationships/hyperlink" Target="https://linkedin.com/static?key=user_agreement"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YgG-px5XrpQ" TargetMode="External"/><Relationship Id="rId7" Type="http://schemas.openxmlformats.org/officeDocument/2006/relationships/image" Target="../media/image25.svg"/><Relationship Id="rId2" Type="http://schemas.openxmlformats.org/officeDocument/2006/relationships/slideLayout" Target="../slideLayouts/slideLayout28.xml"/><Relationship Id="rId1" Type="http://schemas.openxmlformats.org/officeDocument/2006/relationships/video" Target="https://www.youtube.com/embed/YgG-px5XrpQ?feature=oembed" TargetMode="External"/><Relationship Id="rId6" Type="http://schemas.openxmlformats.org/officeDocument/2006/relationships/image" Target="../media/image24.png"/><Relationship Id="rId5" Type="http://schemas.openxmlformats.org/officeDocument/2006/relationships/image" Target="../media/image48.jpeg"/><Relationship Id="rId4" Type="http://schemas.openxmlformats.org/officeDocument/2006/relationships/image" Target="../media/image47.png"/><Relationship Id="rId9" Type="http://schemas.openxmlformats.org/officeDocument/2006/relationships/image" Target="../media/image27.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youtu.be/CfICOt2uI80" TargetMode="External"/><Relationship Id="rId7" Type="http://schemas.openxmlformats.org/officeDocument/2006/relationships/image" Target="../media/image26.png"/><Relationship Id="rId2" Type="http://schemas.openxmlformats.org/officeDocument/2006/relationships/slideLayout" Target="../slideLayouts/slideLayout28.xml"/><Relationship Id="rId1" Type="http://schemas.openxmlformats.org/officeDocument/2006/relationships/video" Target="https://www.youtube.com/embed/CfICOt2uI80?feature=oembed" TargetMode="Externa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54.jpeg"/></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http://digitalfootprintimu.weebly.com/measure-your-footprint.html" TargetMode="External"/><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hyperlink" Target="https://research.com/education/how-to-manage-digital-footprint" TargetMode="Externa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hyperlink" Target="http://digitalfootprintimu.weebly.com/measure-your-footprint.html" TargetMode="External"/><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www.youtube.com/watch?v=wrA86e--K3s" TargetMode="External"/><Relationship Id="rId7" Type="http://schemas.openxmlformats.org/officeDocument/2006/relationships/image" Target="../media/image26.png"/><Relationship Id="rId2" Type="http://schemas.openxmlformats.org/officeDocument/2006/relationships/slideLayout" Target="../slideLayouts/slideLayout28.xml"/><Relationship Id="rId1" Type="http://schemas.openxmlformats.org/officeDocument/2006/relationships/video" Target="https://www.youtube.com/embed/wrA86e--K3s?feature=oembed" TargetMode="Externa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58.jpeg"/></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duckduckgo.com/?va=b&amp;t=hc"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s://www.rd.com/list/how-to-delete-your-digital-footprint/"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www.boards.i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110210" y="4649548"/>
            <a:ext cx="4642930" cy="697353"/>
          </a:xfrm>
        </p:spPr>
        <p:txBody>
          <a:bodyPr/>
          <a:lstStyle/>
          <a:p>
            <a:r>
              <a:rPr lang="es-ES" dirty="0"/>
              <a:t>Módulo</a:t>
            </a:r>
            <a:r>
              <a:rPr lang="en-US" dirty="0"/>
              <a:t> 2</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110210" y="5408454"/>
            <a:ext cx="4948807" cy="1240473"/>
          </a:xfrm>
        </p:spPr>
        <p:txBody>
          <a:bodyPr>
            <a:normAutofit/>
          </a:bodyPr>
          <a:lstStyle/>
          <a:p>
            <a:r>
              <a:rPr lang="es-ES" dirty="0"/>
              <a:t>Comunicación y colaboración</a:t>
            </a:r>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288039" y="784366"/>
            <a:ext cx="11102510" cy="4038015"/>
          </a:xfrm>
        </p:spPr>
        <p:txBody>
          <a:bodyPr/>
          <a:lstStyle/>
          <a:p>
            <a:pPr marL="342900" indent="-342900">
              <a:buFont typeface="Wingdings" panose="05000000000000000000" pitchFamily="2" charset="2"/>
              <a:buChar char="ü"/>
            </a:pPr>
            <a:r>
              <a:rPr lang="es-ES" sz="2300" dirty="0"/>
              <a:t>Recuerda colocar el asunto del correo electrónico y que sea relevante y preciso para el e-mail. Por ejemplo, si estuvieras solicitando un trabajo en la Administración Pública sería una buena idea referirse a él como “Solicitud de empleo de funcionario” en lugar de “Nombre CV”.</a:t>
            </a:r>
          </a:p>
          <a:p>
            <a:pPr marL="342900" indent="-342900">
              <a:buFont typeface="Wingdings" panose="05000000000000000000" pitchFamily="2" charset="2"/>
              <a:buChar char="ü"/>
            </a:pPr>
            <a:r>
              <a:rPr lang="es-ES" sz="2300" dirty="0"/>
              <a:t>Recuerda estructurar bien los e-mails. Utiliza párrafos con regularidad. Si necesitas crear una lista, utiliza puntos de enumeración o viñetas. Intenta que el correo sea lo más sucinto posible.</a:t>
            </a:r>
          </a:p>
          <a:p>
            <a:pPr marL="342900" indent="-342900">
              <a:buFont typeface="Wingdings" panose="05000000000000000000" pitchFamily="2" charset="2"/>
              <a:buChar char="ü"/>
            </a:pPr>
            <a:r>
              <a:rPr lang="es-ES" sz="2300" dirty="0"/>
              <a:t>Intenta que tus e-mails sean lo más profesionales posibles cuando estés en un entorno profesional. Asegúrate de que tu tono de escritura coincide con a quién te estás remitiendo. Intenta no usar muchos puntos de exclamación o emoticonos.</a:t>
            </a:r>
          </a:p>
          <a:p>
            <a:pPr marL="342900" indent="-342900">
              <a:buFont typeface="Wingdings" panose="05000000000000000000" pitchFamily="2" charset="2"/>
              <a:buChar char="ü"/>
            </a:pPr>
            <a:r>
              <a:rPr lang="es-ES" sz="2300" dirty="0"/>
              <a:t>Siempre corrige tus e-mails antes de enviarlos. De manera similar al consejo anterior sobre cómo escribir en un foro, puede ser una buena idea escribir los e-mails primero en un documento Word y copiarlo y pegarlo en el correo electrónico que quieres enviar.</a:t>
            </a:r>
          </a:p>
          <a:p>
            <a:pPr marL="342900" indent="-342900">
              <a:buFont typeface="Wingdings" panose="05000000000000000000" pitchFamily="2" charset="2"/>
              <a:buChar char="ü"/>
            </a:pPr>
            <a:r>
              <a:rPr lang="es-ES" sz="2300" dirty="0"/>
              <a:t>Nunca envíes un correo cuando estés enfadado o frustrado. Intenta relajarte antes de contestar a un e-mail que tal vez te haya molestado.</a:t>
            </a:r>
          </a:p>
          <a:p>
            <a:pPr marL="457200" indent="-457200">
              <a:buAutoNum type="arabicPeriod"/>
            </a:pPr>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065" y="214241"/>
            <a:ext cx="11097969" cy="724179"/>
          </a:xfrm>
        </p:spPr>
        <p:txBody>
          <a:bodyPr/>
          <a:lstStyle/>
          <a:p>
            <a:r>
              <a:rPr lang="es-ES" dirty="0"/>
              <a:t>Consejos para comunicarse por correo electrónico</a:t>
            </a:r>
          </a:p>
        </p:txBody>
      </p:sp>
    </p:spTree>
    <p:extLst>
      <p:ext uri="{BB962C8B-B14F-4D97-AF65-F5344CB8AC3E}">
        <p14:creationId xmlns:p14="http://schemas.microsoft.com/office/powerpoint/2010/main" val="4105351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8708" y="1009653"/>
            <a:ext cx="11102510" cy="6191247"/>
          </a:xfrm>
        </p:spPr>
        <p:txBody>
          <a:bodyPr/>
          <a:lstStyle/>
          <a:p>
            <a:r>
              <a:rPr lang="es-ES" sz="2300" dirty="0"/>
              <a:t>En la comunicación virtual somos más propensos a juzgar. Es más fácil para nuestros cerebros crear narrativas negativas sobre una situación que ocurre en una conversación virtual. Esto muchas veces sucede porque no vemos las caras de las personas con las que nos comunicamos (si un intercambio es por escrito) o no conocemos a la persona lo suficiente. </a:t>
            </a:r>
          </a:p>
          <a:p>
            <a:r>
              <a:rPr lang="es-ES" sz="2300" dirty="0"/>
              <a:t>A continuación te damos algunos consejos para evitar que la comunicación virtual caiga en la negatividad:</a:t>
            </a:r>
          </a:p>
          <a:p>
            <a:r>
              <a:rPr lang="es-ES" sz="2300" b="1" i="1" dirty="0"/>
              <a:t>Sé flexible</a:t>
            </a:r>
            <a:r>
              <a:rPr lang="hr-BA" sz="2300" b="1" i="1" dirty="0"/>
              <a:t>– </a:t>
            </a:r>
            <a:r>
              <a:rPr lang="es-ES" sz="2300" i="1" dirty="0"/>
              <a:t>reuniones, cámara apagada o encendida, formas de expresar los pensamientos, todo esto puede variar de una persona a otra en el día a día y es algo normal.</a:t>
            </a:r>
          </a:p>
          <a:p>
            <a:r>
              <a:rPr lang="es-ES" sz="2300" b="1" i="1" dirty="0"/>
              <a:t>Sé intencionalmente empático</a:t>
            </a:r>
            <a:r>
              <a:rPr lang="hr-BA" sz="2300" i="1" dirty="0"/>
              <a:t>– </a:t>
            </a:r>
            <a:r>
              <a:rPr lang="es-ES" sz="2300" i="1" dirty="0"/>
              <a:t>intenta ponerte a ti mismo en la piel del otro antes de contestar</a:t>
            </a:r>
          </a:p>
          <a:p>
            <a:r>
              <a:rPr lang="es-ES" sz="2300" b="1" i="1" dirty="0"/>
              <a:t>Haz preguntas</a:t>
            </a:r>
            <a:r>
              <a:rPr lang="hr-BA" sz="2300" b="1" i="1" dirty="0"/>
              <a:t>– </a:t>
            </a:r>
            <a:r>
              <a:rPr lang="es-ES" sz="2300" i="1" dirty="0"/>
              <a:t>intenta comprender el punto de vista del otro, pero sé sutil</a:t>
            </a:r>
            <a:endParaRPr lang="en-US" sz="2300" b="1" i="1" dirty="0"/>
          </a:p>
          <a:p>
            <a:r>
              <a:rPr lang="es-ES" sz="2300" b="1" i="1" dirty="0"/>
              <a:t>Sé tolerante</a:t>
            </a:r>
            <a:r>
              <a:rPr lang="hr-BA" sz="2300" i="1" dirty="0"/>
              <a:t>– </a:t>
            </a:r>
            <a:r>
              <a:rPr lang="es-ES" sz="2300" i="1" dirty="0"/>
              <a:t>tus compañeros o profesores son solo personas, igual que tú</a:t>
            </a:r>
            <a:endParaRPr lang="hr-BA" sz="2300" i="1" dirty="0"/>
          </a:p>
          <a:p>
            <a:r>
              <a:rPr lang="es-ES" sz="2300" b="1" i="1" dirty="0"/>
              <a:t>Construye relaciones</a:t>
            </a:r>
            <a:r>
              <a:rPr lang="hr-BA" sz="2300" b="1" i="1" dirty="0"/>
              <a:t>– </a:t>
            </a:r>
            <a:r>
              <a:rPr lang="es-ES" sz="2300" i="1" dirty="0"/>
              <a:t>cada comunicación es una oportunidad para una conexión duradera</a:t>
            </a:r>
            <a:endParaRPr lang="hr-BA" sz="2300" i="1" dirty="0"/>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065" y="309491"/>
            <a:ext cx="11097969" cy="763935"/>
          </a:xfrm>
        </p:spPr>
        <p:txBody>
          <a:bodyPr/>
          <a:lstStyle/>
          <a:p>
            <a:r>
              <a:rPr lang="es-ES" dirty="0"/>
              <a:t>Consejos para comunicarse virtualmente</a:t>
            </a:r>
          </a:p>
        </p:txBody>
      </p:sp>
    </p:spTree>
    <p:extLst>
      <p:ext uri="{BB962C8B-B14F-4D97-AF65-F5344CB8AC3E}">
        <p14:creationId xmlns:p14="http://schemas.microsoft.com/office/powerpoint/2010/main" val="2379921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EB6ED7-3A05-2C48-9A52-EA72CCCC7356}"/>
              </a:ext>
            </a:extLst>
          </p:cNvPr>
          <p:cNvSpPr>
            <a:spLocks noGrp="1"/>
          </p:cNvSpPr>
          <p:nvPr>
            <p:ph type="body" sz="quarter" idx="27"/>
          </p:nvPr>
        </p:nvSpPr>
        <p:spPr>
          <a:xfrm>
            <a:off x="447067" y="637680"/>
            <a:ext cx="5436898" cy="5648820"/>
          </a:xfrm>
        </p:spPr>
        <p:txBody>
          <a:bodyPr/>
          <a:lstStyle/>
          <a:p>
            <a:r>
              <a:rPr lang="en-US" sz="2400" b="1" dirty="0">
                <a:effectLst/>
              </a:rPr>
              <a:t>¿</a:t>
            </a:r>
            <a:r>
              <a:rPr lang="es-ES" sz="2400" b="1" dirty="0">
                <a:effectLst/>
              </a:rPr>
              <a:t>Qué es la alfabetización virtual</a:t>
            </a:r>
            <a:r>
              <a:rPr lang="en-US" b="1" dirty="0"/>
              <a:t>?</a:t>
            </a:r>
            <a:endParaRPr lang="hr-BA" sz="2400" b="1" dirty="0">
              <a:effectLst/>
            </a:endParaRPr>
          </a:p>
          <a:p>
            <a:r>
              <a:rPr lang="es-ES" b="1" dirty="0">
                <a:solidFill>
                  <a:srgbClr val="F9A169"/>
                </a:solidFill>
              </a:rPr>
              <a:t>Las prácticas de alfabetización virtual </a:t>
            </a:r>
            <a:r>
              <a:rPr lang="es-ES" sz="2400" dirty="0"/>
              <a:t>dotan a las personas de las habilidades, destrezas y conocimientos necesarios para mejorar su capacidad de resolución de problemas, así como para fomentar el pensamiento creativo y la capacidad de innovación.</a:t>
            </a:r>
          </a:p>
          <a:p>
            <a:r>
              <a:rPr lang="es-ES" dirty="0"/>
              <a:t>Las personas que tienen una buena alfabetización virtual pueden comunicarse mejor en un entorno visual.</a:t>
            </a:r>
          </a:p>
          <a:p>
            <a:r>
              <a:rPr lang="es-ES" sz="2400" dirty="0"/>
              <a:t>La alfabetización virtual puede ser muy útil en empleos en los que hay que hacer carteles o anuncios, sobre todo para compartir información sobre algo que se quiere promocionar.</a:t>
            </a:r>
          </a:p>
        </p:txBody>
      </p:sp>
      <p:sp>
        <p:nvSpPr>
          <p:cNvPr id="4" name="Text Placeholder 3">
            <a:extLst>
              <a:ext uri="{FF2B5EF4-FFF2-40B4-BE49-F238E27FC236}">
                <a16:creationId xmlns:a16="http://schemas.microsoft.com/office/drawing/2014/main" id="{4674092E-DDBA-3142-BFA3-6FF47CD5E411}"/>
              </a:ext>
            </a:extLst>
          </p:cNvPr>
          <p:cNvSpPr>
            <a:spLocks noGrp="1"/>
          </p:cNvSpPr>
          <p:nvPr>
            <p:ph type="body" sz="quarter" idx="18"/>
          </p:nvPr>
        </p:nvSpPr>
        <p:spPr>
          <a:xfrm>
            <a:off x="447066" y="80891"/>
            <a:ext cx="5648934" cy="636669"/>
          </a:xfrm>
        </p:spPr>
        <p:txBody>
          <a:bodyPr/>
          <a:lstStyle/>
          <a:p>
            <a:r>
              <a:rPr lang="es-ES" dirty="0"/>
              <a:t>Alfabetización virtual</a:t>
            </a:r>
          </a:p>
        </p:txBody>
      </p:sp>
      <p:pic>
        <p:nvPicPr>
          <p:cNvPr id="7" name="Picture Placeholder 6">
            <a:extLst>
              <a:ext uri="{FF2B5EF4-FFF2-40B4-BE49-F238E27FC236}">
                <a16:creationId xmlns:a16="http://schemas.microsoft.com/office/drawing/2014/main" id="{BBCA3B89-3C6B-754B-B43E-FD1F49C05073}"/>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2348" b="22348"/>
          <a:stretch>
            <a:fillRect/>
          </a:stretch>
        </p:blipFill>
        <p:spPr>
          <a:xfrm>
            <a:off x="6420970" y="1661532"/>
            <a:ext cx="5767498" cy="4252531"/>
          </a:xfrm>
        </p:spPr>
      </p:pic>
    </p:spTree>
    <p:extLst>
      <p:ext uri="{BB962C8B-B14F-4D97-AF65-F5344CB8AC3E}">
        <p14:creationId xmlns:p14="http://schemas.microsoft.com/office/powerpoint/2010/main" val="132704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388878"/>
            <a:ext cx="11102510" cy="5205484"/>
          </a:xfrm>
        </p:spPr>
        <p:txBody>
          <a:bodyPr/>
          <a:lstStyle/>
          <a:p>
            <a:endParaRPr lang="en-US" dirty="0">
              <a:ea typeface="+mn-lt"/>
              <a:cs typeface="+mn-lt"/>
            </a:endParaRPr>
          </a:p>
          <a:p>
            <a:r>
              <a:rPr lang="en-US" dirty="0" err="1">
                <a:ea typeface="+mn-lt"/>
                <a:cs typeface="+mn-lt"/>
              </a:rPr>
              <a:t>Thinglink</a:t>
            </a:r>
            <a:r>
              <a:rPr lang="en-US" dirty="0">
                <a:ea typeface="+mn-lt"/>
                <a:cs typeface="+mn-lt"/>
              </a:rPr>
              <a:t> </a:t>
            </a:r>
            <a:r>
              <a:rPr lang="es-ES" dirty="0">
                <a:ea typeface="+mn-lt"/>
                <a:cs typeface="+mn-lt"/>
              </a:rPr>
              <a:t>es una herramienta que permite a los profesores y alumnos incrustar audio, vídeo y enlaces multimedia directamente en imágenes y compartirlas en la web, además es muy simple de manejar. </a:t>
            </a:r>
            <a:r>
              <a:rPr lang="es-ES" dirty="0" err="1">
                <a:ea typeface="+mn-lt"/>
                <a:cs typeface="+mn-lt"/>
              </a:rPr>
              <a:t>Thinglink</a:t>
            </a:r>
            <a:r>
              <a:rPr lang="es-ES" dirty="0">
                <a:ea typeface="+mn-lt"/>
                <a:cs typeface="+mn-lt"/>
              </a:rPr>
              <a:t> fomenta el pensamiento interactivo y la colaboración. En un entorno profesional puede ser fácilmente incorporado al trabajo en equipo.</a:t>
            </a:r>
          </a:p>
          <a:p>
            <a:r>
              <a:rPr lang="es-ES" dirty="0" err="1">
                <a:ea typeface="+mn-lt"/>
                <a:cs typeface="+mn-lt"/>
              </a:rPr>
              <a:t>Thinglink</a:t>
            </a:r>
            <a:r>
              <a:rPr lang="es-ES" dirty="0">
                <a:ea typeface="+mn-lt"/>
                <a:cs typeface="+mn-lt"/>
              </a:rPr>
              <a:t> se puede utilizar para designar que partes de sitios o páginas con imágenes y vídeos produzcan una ventana emergente con una descripción y/o un enlace a otra cosa en la web cuando se pase el ratón por encima. Los usuarios pueden hacer imágenes estáticas interactivas, ayudando a que el aprendizaje sea más atractivo.</a:t>
            </a:r>
            <a:endParaRPr lang="en-US" dirty="0">
              <a:ea typeface="+mn-lt"/>
              <a:cs typeface="+mn-lt"/>
            </a:endParaRPr>
          </a:p>
          <a:p>
            <a:endParaRPr lang="en-US" dirty="0">
              <a:ea typeface="+mn-lt"/>
              <a:cs typeface="+mn-lt"/>
            </a:endParaRPr>
          </a:p>
          <a:p>
            <a:r>
              <a:rPr lang="es-ES" dirty="0">
                <a:ea typeface="+mn-lt"/>
                <a:cs typeface="+mn-lt"/>
              </a:rPr>
              <a:t>Página web de la herramienta</a:t>
            </a:r>
            <a:r>
              <a:rPr lang="en-US" dirty="0">
                <a:ea typeface="+mn-lt"/>
                <a:cs typeface="+mn-lt"/>
              </a:rPr>
              <a:t>: </a:t>
            </a:r>
            <a:r>
              <a:rPr lang="en-US" dirty="0">
                <a:solidFill>
                  <a:srgbClr val="F9A169"/>
                </a:solidFill>
                <a:ea typeface="+mn-lt"/>
                <a:cs typeface="+mn-lt"/>
                <a:hlinkClick r:id="rId2">
                  <a:extLst>
                    <a:ext uri="{A12FA001-AC4F-418D-AE19-62706E023703}">
                      <ahyp:hlinkClr xmlns:ahyp="http://schemas.microsoft.com/office/drawing/2018/hyperlinkcolor" val="tx"/>
                    </a:ext>
                  </a:extLst>
                </a:hlinkClick>
              </a:rPr>
              <a:t>Seamlessly make your images, videos, and 360 content interactive with </a:t>
            </a:r>
            <a:r>
              <a:rPr lang="en-US" dirty="0" err="1">
                <a:solidFill>
                  <a:srgbClr val="F9A169"/>
                </a:solidFill>
                <a:ea typeface="+mn-lt"/>
                <a:cs typeface="+mn-lt"/>
                <a:hlinkClick r:id="rId2">
                  <a:extLst>
                    <a:ext uri="{A12FA001-AC4F-418D-AE19-62706E023703}">
                      <ahyp:hlinkClr xmlns:ahyp="http://schemas.microsoft.com/office/drawing/2018/hyperlinkcolor" val="tx"/>
                    </a:ext>
                  </a:extLst>
                </a:hlinkClick>
              </a:rPr>
              <a:t>Thinglink</a:t>
            </a:r>
            <a:endParaRPr lang="en-US" dirty="0">
              <a:solidFill>
                <a:srgbClr val="F9A169"/>
              </a:solidFill>
            </a:endParaRPr>
          </a:p>
          <a:p>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6" y="309491"/>
            <a:ext cx="6239484" cy="772057"/>
          </a:xfrm>
        </p:spPr>
        <p:txBody>
          <a:bodyPr>
            <a:normAutofit fontScale="85000" lnSpcReduction="20000"/>
          </a:bodyPr>
          <a:lstStyle/>
          <a:p>
            <a:r>
              <a:rPr lang="es-ES" dirty="0"/>
              <a:t>Inmersión profunda en la herramienta: </a:t>
            </a:r>
            <a:r>
              <a:rPr lang="es-ES" dirty="0" err="1"/>
              <a:t>Thinglink</a:t>
            </a:r>
            <a:endParaRPr lang="es-ES" dirty="0"/>
          </a:p>
          <a:p>
            <a:endParaRPr lang="en-IE" dirty="0"/>
          </a:p>
        </p:txBody>
      </p:sp>
      <p:pic>
        <p:nvPicPr>
          <p:cNvPr id="1026" name="Picture 2" descr="GitHub - sulmanen/junction: ThingLink API demo for Junction">
            <a:extLst>
              <a:ext uri="{FF2B5EF4-FFF2-40B4-BE49-F238E27FC236}">
                <a16:creationId xmlns:a16="http://schemas.microsoft.com/office/drawing/2014/main" id="{0144CB6C-D417-5196-DFA2-E3C5D78597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13613" y="255403"/>
            <a:ext cx="403860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7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343026"/>
            <a:ext cx="11102510" cy="5205484"/>
          </a:xfrm>
        </p:spPr>
        <p:txBody>
          <a:bodyPr/>
          <a:lstStyle/>
          <a:p>
            <a:r>
              <a:rPr lang="en-IE" b="1" dirty="0">
                <a:cs typeface="Calibri"/>
              </a:rPr>
              <a:t>Pros de </a:t>
            </a:r>
            <a:r>
              <a:rPr lang="en-IE" b="1" dirty="0" err="1">
                <a:cs typeface="Calibri"/>
              </a:rPr>
              <a:t>Thinglink</a:t>
            </a:r>
            <a:r>
              <a:rPr lang="en-IE" b="1" dirty="0">
                <a:cs typeface="Calibri"/>
              </a:rPr>
              <a:t>:</a:t>
            </a:r>
          </a:p>
          <a:p>
            <a:pPr marL="342900" indent="-342900">
              <a:buChar char="•"/>
            </a:pPr>
            <a:r>
              <a:rPr lang="es-ES" dirty="0">
                <a:ea typeface="+mn-lt"/>
                <a:cs typeface="+mn-lt"/>
              </a:rPr>
              <a:t>Simple y fácil de usar, curva de aprendizaje pequeña</a:t>
            </a:r>
          </a:p>
          <a:p>
            <a:pPr marL="342900" indent="-342900">
              <a:buChar char="•"/>
            </a:pPr>
            <a:r>
              <a:rPr lang="es-ES" dirty="0">
                <a:ea typeface="+mn-lt"/>
                <a:cs typeface="+mn-lt"/>
              </a:rPr>
              <a:t>Se proporcionan analíticas de evaluación</a:t>
            </a:r>
          </a:p>
          <a:p>
            <a:pPr marL="342900" indent="-342900">
              <a:buChar char="•"/>
            </a:pPr>
            <a:r>
              <a:rPr lang="es-ES" dirty="0">
                <a:ea typeface="+mn-lt"/>
                <a:cs typeface="+mn-lt"/>
              </a:rPr>
              <a:t>Se puede utilizar para crear contenido fácil y atractivo</a:t>
            </a:r>
          </a:p>
          <a:p>
            <a:endParaRPr lang="en-IE" dirty="0"/>
          </a:p>
          <a:p>
            <a:r>
              <a:rPr lang="en-IE" b="1" dirty="0">
                <a:cs typeface="Calibri"/>
              </a:rPr>
              <a:t>Contras de </a:t>
            </a:r>
            <a:r>
              <a:rPr lang="en-IE" b="1" dirty="0" err="1">
                <a:cs typeface="Calibri"/>
              </a:rPr>
              <a:t>Thinglink</a:t>
            </a:r>
            <a:r>
              <a:rPr lang="en-IE" b="1" dirty="0">
                <a:cs typeface="Calibri"/>
              </a:rPr>
              <a:t>:</a:t>
            </a:r>
          </a:p>
          <a:p>
            <a:pPr marL="342900" indent="-342900">
              <a:buChar char="•"/>
            </a:pPr>
            <a:r>
              <a:rPr lang="en-IE" dirty="0">
                <a:ea typeface="+mn-lt"/>
                <a:cs typeface="+mn-lt"/>
              </a:rPr>
              <a:t>Se</a:t>
            </a:r>
            <a:r>
              <a:rPr lang="es-ES" dirty="0">
                <a:ea typeface="+mn-lt"/>
                <a:cs typeface="+mn-lt"/>
              </a:rPr>
              <a:t> requiere iniciar sesión para acceder a </a:t>
            </a:r>
            <a:r>
              <a:rPr lang="es-ES" dirty="0" err="1">
                <a:ea typeface="+mn-lt"/>
                <a:cs typeface="+mn-lt"/>
              </a:rPr>
              <a:t>Thinglink</a:t>
            </a:r>
            <a:endParaRPr lang="es-ES" dirty="0">
              <a:ea typeface="+mn-lt"/>
              <a:cs typeface="+mn-lt"/>
            </a:endParaRPr>
          </a:p>
          <a:p>
            <a:pPr marL="342900" indent="-342900">
              <a:buChar char="•"/>
            </a:pPr>
            <a:r>
              <a:rPr lang="es-ES" dirty="0">
                <a:ea typeface="+mn-lt"/>
                <a:cs typeface="+mn-lt"/>
              </a:rPr>
              <a:t>Los estudiantes no pueden añadir comentarios directamente en una publicación, éstos tienen que crearse primero en una red social.</a:t>
            </a:r>
            <a:endParaRPr lang="en-IE" dirty="0">
              <a:ea typeface="+mn-lt"/>
              <a:cs typeface="+mn-lt"/>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Pros y Contras de </a:t>
            </a:r>
            <a:r>
              <a:rPr lang="en-IE" dirty="0" err="1"/>
              <a:t>Thinglink</a:t>
            </a:r>
            <a:endParaRPr lang="en-IE" dirty="0"/>
          </a:p>
        </p:txBody>
      </p:sp>
      <p:pic>
        <p:nvPicPr>
          <p:cNvPr id="9" name="Picture 2" descr="GitHub - sulmanen/junction: ThingLink API demo for Junction">
            <a:extLst>
              <a:ext uri="{FF2B5EF4-FFF2-40B4-BE49-F238E27FC236}">
                <a16:creationId xmlns:a16="http://schemas.microsoft.com/office/drawing/2014/main" id="{799E955C-9195-A338-0E54-4D63AC67592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13613" y="255403"/>
            <a:ext cx="403860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41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itHub - sulmanen/junction: ThingLink API demo for Junction">
            <a:extLst>
              <a:ext uri="{FF2B5EF4-FFF2-40B4-BE49-F238E27FC236}">
                <a16:creationId xmlns:a16="http://schemas.microsoft.com/office/drawing/2014/main" id="{01B76705-0645-F11C-5275-29C6E23A928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60052" y="0"/>
            <a:ext cx="3284882" cy="921936"/>
          </a:xfrm>
          <a:prstGeom prst="rect">
            <a:avLst/>
          </a:prstGeom>
          <a:noFill/>
          <a:extLst>
            <a:ext uri="{909E8E84-426E-40DD-AFC4-6F175D3DCCD1}">
              <a14:hiddenFill xmlns:a14="http://schemas.microsoft.com/office/drawing/2010/main">
                <a:solidFill>
                  <a:srgbClr val="FFFFFF"/>
                </a:solidFill>
              </a14:hiddenFill>
            </a:ext>
          </a:extLst>
        </p:spPr>
      </p:pic>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Échale un vistazo a este práctico vídeo que explica cómo empezar a usar </a:t>
            </a:r>
            <a:r>
              <a:rPr lang="es-ES" sz="2400" dirty="0" err="1"/>
              <a:t>Thinglink</a:t>
            </a:r>
            <a:r>
              <a:rPr lang="en-IE" sz="2400" dirty="0"/>
              <a:t>:</a:t>
            </a:r>
          </a:p>
          <a:p>
            <a:endParaRPr lang="en-IE" sz="2400" dirty="0">
              <a:solidFill>
                <a:srgbClr val="8D5B98"/>
              </a:solidFill>
            </a:endParaRPr>
          </a:p>
          <a:p>
            <a:r>
              <a:rPr lang="en-IE" sz="2400" dirty="0">
                <a:solidFill>
                  <a:srgbClr val="F9A169"/>
                </a:solidFill>
                <a:hlinkClick r:id="rId4">
                  <a:extLst>
                    <a:ext uri="{A12FA001-AC4F-418D-AE19-62706E023703}">
                      <ahyp:hlinkClr xmlns:ahyp="http://schemas.microsoft.com/office/drawing/2018/hyperlinkcolor" val="tx"/>
                    </a:ext>
                  </a:extLst>
                </a:hlinkClick>
              </a:rPr>
              <a:t>https://youtu.be/iaZZfECX4p0</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s-ES" dirty="0"/>
              <a:t>Vídeo: Introducción a </a:t>
            </a:r>
            <a:r>
              <a:rPr lang="es-ES" dirty="0" err="1"/>
              <a:t>Thinglink</a:t>
            </a:r>
            <a:endParaRPr lang="es-ES" dirty="0"/>
          </a:p>
        </p:txBody>
      </p:sp>
      <p:pic>
        <p:nvPicPr>
          <p:cNvPr id="11" name="Online Media 10" title="ThingLink Tutorial - Make Interactive Images">
            <a:hlinkClick r:id="" action="ppaction://media"/>
            <a:extLst>
              <a:ext uri="{FF2B5EF4-FFF2-40B4-BE49-F238E27FC236}">
                <a16:creationId xmlns:a16="http://schemas.microsoft.com/office/drawing/2014/main" id="{4DE028AF-9541-BD78-FA3B-42AE736CA9FC}"/>
              </a:ext>
            </a:extLst>
          </p:cNvPr>
          <p:cNvPicPr>
            <a:picLocks noRot="1" noChangeAspect="1"/>
          </p:cNvPicPr>
          <p:nvPr>
            <a:videoFile r:link="rId1"/>
          </p:nvPr>
        </p:nvPicPr>
        <p:blipFill>
          <a:blip r:embed="rId5"/>
          <a:stretch>
            <a:fillRect/>
          </a:stretch>
        </p:blipFill>
        <p:spPr>
          <a:xfrm>
            <a:off x="7363022" y="1231428"/>
            <a:ext cx="4865341" cy="4033653"/>
          </a:xfrm>
          <a:prstGeom prst="rect">
            <a:avLst/>
          </a:prstGeom>
        </p:spPr>
      </p:pic>
      <p:pic>
        <p:nvPicPr>
          <p:cNvPr id="7" name="Graphic 6" descr="Mouse outline">
            <a:extLst>
              <a:ext uri="{FF2B5EF4-FFF2-40B4-BE49-F238E27FC236}">
                <a16:creationId xmlns:a16="http://schemas.microsoft.com/office/drawing/2014/main" id="{0123C3AC-01B3-242B-2E46-27F820714D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6E960FB5-B9B8-EDD9-8245-FC3C82B4F731}"/>
              </a:ext>
            </a:extLst>
          </p:cNvPr>
          <p:cNvSpPr txBox="1"/>
          <p:nvPr/>
        </p:nvSpPr>
        <p:spPr>
          <a:xfrm>
            <a:off x="4865262" y="4220252"/>
            <a:ext cx="2254720" cy="523220"/>
          </a:xfrm>
          <a:prstGeom prst="rect">
            <a:avLst/>
          </a:prstGeom>
          <a:noFill/>
        </p:spPr>
        <p:txBody>
          <a:bodyPr wrap="square" rtlCol="0">
            <a:spAutoFit/>
          </a:bodyPr>
          <a:lstStyle/>
          <a:p>
            <a:r>
              <a:rPr lang="hr-BA" sz="2800" b="1" dirty="0">
                <a:solidFill>
                  <a:srgbClr val="E78631"/>
                </a:solidFill>
              </a:rPr>
              <a:t>Clic </a:t>
            </a:r>
            <a:r>
              <a:rPr lang="es-ES" sz="2800" b="1" dirty="0">
                <a:solidFill>
                  <a:srgbClr val="E78631"/>
                </a:solidFill>
              </a:rPr>
              <a:t>para ver</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B56D2F7F-FF60-59BC-3B13-F83304146F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230345">
            <a:off x="5882848" y="4390777"/>
            <a:ext cx="1513197" cy="1522472"/>
          </a:xfrm>
          <a:prstGeom prst="rect">
            <a:avLst/>
          </a:prstGeom>
        </p:spPr>
      </p:pic>
    </p:spTree>
    <p:extLst>
      <p:ext uri="{BB962C8B-B14F-4D97-AF65-F5344CB8AC3E}">
        <p14:creationId xmlns:p14="http://schemas.microsoft.com/office/powerpoint/2010/main" val="380007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388878"/>
            <a:ext cx="11102510" cy="5205484"/>
          </a:xfrm>
        </p:spPr>
        <p:txBody>
          <a:bodyPr/>
          <a:lstStyle/>
          <a:p>
            <a:endParaRPr lang="en-US" dirty="0">
              <a:ea typeface="+mn-lt"/>
              <a:cs typeface="+mn-lt"/>
            </a:endParaRPr>
          </a:p>
          <a:p>
            <a:r>
              <a:rPr lang="es-ES" dirty="0" err="1">
                <a:ea typeface="+mn-lt"/>
                <a:cs typeface="+mn-lt"/>
              </a:rPr>
              <a:t>Padlet</a:t>
            </a:r>
            <a:r>
              <a:rPr lang="es-ES" dirty="0">
                <a:ea typeface="+mn-lt"/>
                <a:cs typeface="+mn-lt"/>
              </a:rPr>
              <a:t> es un tablón de anuncios online, que se puede utilizar para hacer anuncios, mantener notas y hacer </a:t>
            </a:r>
            <a:r>
              <a:rPr lang="es-ES" i="1" dirty="0" err="1">
                <a:ea typeface="+mn-lt"/>
                <a:cs typeface="+mn-lt"/>
              </a:rPr>
              <a:t>brainstorming</a:t>
            </a:r>
            <a:r>
              <a:rPr lang="es-ES" dirty="0">
                <a:ea typeface="+mn-lt"/>
                <a:cs typeface="+mn-lt"/>
              </a:rPr>
              <a:t> online. Las notas pueden contener enlaces, vídeos, imágenes o archivos. Una vez registrado en </a:t>
            </a:r>
            <a:r>
              <a:rPr lang="es-ES" dirty="0" err="1">
                <a:ea typeface="+mn-lt"/>
                <a:cs typeface="+mn-lt"/>
              </a:rPr>
              <a:t>Padlet</a:t>
            </a:r>
            <a:r>
              <a:rPr lang="es-ES" dirty="0">
                <a:ea typeface="+mn-lt"/>
                <a:cs typeface="+mn-lt"/>
              </a:rPr>
              <a:t>, se pueden crear tantos “muros” o tablones de anuncios como se deseen.</a:t>
            </a:r>
          </a:p>
          <a:p>
            <a:r>
              <a:rPr lang="es-ES" dirty="0">
                <a:ea typeface="+mn-lt"/>
                <a:cs typeface="+mn-lt"/>
              </a:rPr>
              <a:t>Como creador de un muro se pueden moderar todas las notas antes de que aparezcan y las opciones de privacidad pueden modificarse en cualquier momento. </a:t>
            </a:r>
            <a:r>
              <a:rPr lang="es-ES" dirty="0" err="1">
                <a:ea typeface="+mn-lt"/>
                <a:cs typeface="+mn-lt"/>
              </a:rPr>
              <a:t>Padlet</a:t>
            </a:r>
            <a:r>
              <a:rPr lang="es-ES" dirty="0">
                <a:ea typeface="+mn-lt"/>
                <a:cs typeface="+mn-lt"/>
              </a:rPr>
              <a:t> es idóneo para grupos de investigación, ya que permite a las personas compartir sus ideas con las demás, fomentando la creatividad. Usar </a:t>
            </a:r>
            <a:r>
              <a:rPr lang="es-ES" dirty="0" err="1">
                <a:ea typeface="+mn-lt"/>
                <a:cs typeface="+mn-lt"/>
              </a:rPr>
              <a:t>Padlet</a:t>
            </a:r>
            <a:r>
              <a:rPr lang="es-ES" dirty="0">
                <a:ea typeface="+mn-lt"/>
                <a:cs typeface="+mn-lt"/>
              </a:rPr>
              <a:t> puede ayudarte a mejorar tu alfabetización digital. También puedes usar </a:t>
            </a:r>
            <a:r>
              <a:rPr lang="es-ES" dirty="0" err="1">
                <a:ea typeface="+mn-lt"/>
                <a:cs typeface="+mn-lt"/>
              </a:rPr>
              <a:t>Padlet</a:t>
            </a:r>
            <a:r>
              <a:rPr lang="es-ES" dirty="0">
                <a:ea typeface="+mn-lt"/>
                <a:cs typeface="+mn-lt"/>
              </a:rPr>
              <a:t> como una herramienta para compartir enlaces o información.</a:t>
            </a:r>
          </a:p>
          <a:p>
            <a:endParaRPr lang="en-US" dirty="0">
              <a:ea typeface="+mn-lt"/>
              <a:cs typeface="+mn-lt"/>
            </a:endParaRPr>
          </a:p>
          <a:p>
            <a:r>
              <a:rPr lang="es-ES" dirty="0">
                <a:solidFill>
                  <a:srgbClr val="F9A169"/>
                </a:solidFill>
                <a:cs typeface="Calibri"/>
              </a:rPr>
              <a:t>Página web de la herramienta</a:t>
            </a:r>
            <a:r>
              <a:rPr lang="en-US" dirty="0">
                <a:solidFill>
                  <a:srgbClr val="F9A169"/>
                </a:solidFill>
                <a:cs typeface="Calibri"/>
              </a:rPr>
              <a:t>: </a:t>
            </a:r>
            <a:r>
              <a:rPr lang="en-US" dirty="0">
                <a:solidFill>
                  <a:srgbClr val="F9A169"/>
                </a:solidFill>
                <a:hlinkClick r:id="rId2">
                  <a:extLst>
                    <a:ext uri="{A12FA001-AC4F-418D-AE19-62706E023703}">
                      <ahyp:hlinkClr xmlns:ahyp="http://schemas.microsoft.com/office/drawing/2018/hyperlinkcolor" val="tx"/>
                    </a:ext>
                  </a:extLst>
                </a:hlinkClick>
              </a:rPr>
              <a:t>Padlet: You are beautiful</a:t>
            </a:r>
            <a:endParaRPr lang="en-US" dirty="0">
              <a:solidFill>
                <a:srgbClr val="F9A169"/>
              </a:solidFill>
              <a:cs typeface="Calibri"/>
            </a:endParaRPr>
          </a:p>
          <a:p>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5" y="309491"/>
            <a:ext cx="11478235" cy="1079387"/>
          </a:xfrm>
        </p:spPr>
        <p:txBody>
          <a:bodyPr>
            <a:normAutofit fontScale="92500" lnSpcReduction="10000"/>
          </a:bodyPr>
          <a:lstStyle/>
          <a:p>
            <a:r>
              <a:rPr lang="es-ES" dirty="0"/>
              <a:t>Inmersión profunda en la herramienta: </a:t>
            </a:r>
          </a:p>
          <a:p>
            <a:r>
              <a:rPr lang="es-ES" dirty="0" err="1"/>
              <a:t>Padlet</a:t>
            </a:r>
            <a:endParaRPr lang="es-ES" dirty="0"/>
          </a:p>
          <a:p>
            <a:endParaRPr lang="en-IE" dirty="0"/>
          </a:p>
        </p:txBody>
      </p:sp>
      <p:pic>
        <p:nvPicPr>
          <p:cNvPr id="7" name="Picture 18" descr="Logo, company name&#10;&#10;Description automatically generated">
            <a:extLst>
              <a:ext uri="{FF2B5EF4-FFF2-40B4-BE49-F238E27FC236}">
                <a16:creationId xmlns:a16="http://schemas.microsoft.com/office/drawing/2014/main" id="{0AD2D226-138F-FDDF-5699-38D55A0C59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4452" y="0"/>
            <a:ext cx="2876723" cy="2037729"/>
          </a:xfrm>
          <a:prstGeom prst="rect">
            <a:avLst/>
          </a:prstGeom>
        </p:spPr>
      </p:pic>
    </p:spTree>
    <p:extLst>
      <p:ext uri="{BB962C8B-B14F-4D97-AF65-F5344CB8AC3E}">
        <p14:creationId xmlns:p14="http://schemas.microsoft.com/office/powerpoint/2010/main" val="342679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343026"/>
            <a:ext cx="11102510" cy="5205484"/>
          </a:xfrm>
        </p:spPr>
        <p:txBody>
          <a:bodyPr/>
          <a:lstStyle/>
          <a:p>
            <a:r>
              <a:rPr lang="en-IE" b="1" dirty="0">
                <a:cs typeface="Calibri"/>
              </a:rPr>
              <a:t>Pros de Padlet:</a:t>
            </a:r>
          </a:p>
          <a:p>
            <a:pPr marL="342900" indent="-342900">
              <a:buChar char="•"/>
            </a:pPr>
            <a:r>
              <a:rPr lang="en-IE" dirty="0">
                <a:ea typeface="+mn-lt"/>
                <a:cs typeface="+mn-lt"/>
              </a:rPr>
              <a:t>No </a:t>
            </a:r>
            <a:r>
              <a:rPr lang="es-ES" dirty="0">
                <a:ea typeface="+mn-lt"/>
                <a:cs typeface="+mn-lt"/>
              </a:rPr>
              <a:t>se requiere una cuenta para usar </a:t>
            </a:r>
            <a:r>
              <a:rPr lang="es-ES" dirty="0" err="1">
                <a:ea typeface="+mn-lt"/>
                <a:cs typeface="+mn-lt"/>
              </a:rPr>
              <a:t>Padlet</a:t>
            </a:r>
            <a:endParaRPr lang="es-ES" dirty="0">
              <a:ea typeface="+mn-lt"/>
              <a:cs typeface="+mn-lt"/>
            </a:endParaRPr>
          </a:p>
          <a:p>
            <a:pPr marL="342900" indent="-342900">
              <a:buChar char="•"/>
            </a:pPr>
            <a:r>
              <a:rPr lang="es-ES" dirty="0">
                <a:ea typeface="+mn-lt"/>
                <a:cs typeface="+mn-lt"/>
              </a:rPr>
              <a:t>Fantástica herramienta de compromiso y colaboración, que mejora el trabajo en equipo y la cooperación</a:t>
            </a:r>
          </a:p>
          <a:p>
            <a:pPr marL="342900" indent="-342900">
              <a:buChar char="•"/>
            </a:pPr>
            <a:r>
              <a:rPr lang="es-ES" dirty="0">
                <a:ea typeface="+mn-lt"/>
                <a:cs typeface="+mn-lt"/>
              </a:rPr>
              <a:t>Tiene ajustes de seguridad para que puedas tener tu muro abierto al público (cualquiera puede verlo) o privado (solo las personas involucradas pueden verlo)</a:t>
            </a:r>
            <a:endParaRPr lang="en-IE" dirty="0">
              <a:ea typeface="+mn-lt"/>
              <a:cs typeface="+mn-lt"/>
            </a:endParaRPr>
          </a:p>
          <a:p>
            <a:endParaRPr lang="en-IE" dirty="0"/>
          </a:p>
          <a:p>
            <a:r>
              <a:rPr lang="en-IE" b="1" dirty="0">
                <a:cs typeface="Calibri"/>
              </a:rPr>
              <a:t>Contras de Padlet:</a:t>
            </a:r>
          </a:p>
          <a:p>
            <a:pPr marL="342900" indent="-342900">
              <a:buChar char="•"/>
            </a:pPr>
            <a:r>
              <a:rPr lang="es-ES" dirty="0">
                <a:ea typeface="+mn-lt"/>
                <a:cs typeface="+mn-lt"/>
              </a:rPr>
              <a:t>Algunos usuarios informan de problemas técnicos, como enlaces que no funcionan o la imposibilidad de ver los </a:t>
            </a:r>
            <a:r>
              <a:rPr lang="es-ES" dirty="0" err="1">
                <a:ea typeface="+mn-lt"/>
                <a:cs typeface="+mn-lt"/>
              </a:rPr>
              <a:t>Padlets</a:t>
            </a:r>
            <a:endParaRPr lang="es-ES" dirty="0">
              <a:ea typeface="+mn-lt"/>
              <a:cs typeface="+mn-lt"/>
            </a:endParaRPr>
          </a:p>
          <a:p>
            <a:pPr marL="342900" indent="-342900">
              <a:buChar char="•"/>
            </a:pPr>
            <a:r>
              <a:rPr lang="es-ES" dirty="0">
                <a:ea typeface="+mn-lt"/>
                <a:cs typeface="+mn-lt"/>
              </a:rPr>
              <a:t>Requiere de acceso a internet para su uso</a:t>
            </a:r>
          </a:p>
          <a:p>
            <a:pPr marL="342900" indent="-342900">
              <a:buChar char="•"/>
            </a:pPr>
            <a:r>
              <a:rPr lang="es-ES" dirty="0">
                <a:ea typeface="+mn-lt"/>
                <a:cs typeface="+mn-lt"/>
              </a:rPr>
              <a:t>Puede llevar un poco de tiempo aprender a utilizarlo</a:t>
            </a: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en-IE" dirty="0"/>
              <a:t>Pros y Contras de Padlet</a:t>
            </a:r>
          </a:p>
        </p:txBody>
      </p:sp>
      <p:pic>
        <p:nvPicPr>
          <p:cNvPr id="7" name="Picture 18" descr="Logo, company name&#10;&#10;Description automatically generated">
            <a:extLst>
              <a:ext uri="{FF2B5EF4-FFF2-40B4-BE49-F238E27FC236}">
                <a16:creationId xmlns:a16="http://schemas.microsoft.com/office/drawing/2014/main" id="{33184AA6-F760-1BBE-6F97-6C8384677B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4452" y="0"/>
            <a:ext cx="2876723" cy="2037729"/>
          </a:xfrm>
          <a:prstGeom prst="rect">
            <a:avLst/>
          </a:prstGeom>
        </p:spPr>
      </p:pic>
    </p:spTree>
    <p:extLst>
      <p:ext uri="{BB962C8B-B14F-4D97-AF65-F5344CB8AC3E}">
        <p14:creationId xmlns:p14="http://schemas.microsoft.com/office/powerpoint/2010/main" val="2469802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Échale un vistazo a este práctico vídeo sobre cómo empezar a utilizar </a:t>
            </a:r>
            <a:r>
              <a:rPr lang="es-ES" sz="2400" dirty="0" err="1"/>
              <a:t>Padlet</a:t>
            </a:r>
            <a:r>
              <a:rPr lang="en-IE" sz="2400" dirty="0"/>
              <a:t>:</a:t>
            </a:r>
          </a:p>
          <a:p>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https://youtu.be/UkBnwPqaIjA</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s-ES" dirty="0"/>
              <a:t>Vídeo: Introducción a </a:t>
            </a:r>
            <a:r>
              <a:rPr lang="es-ES" dirty="0" err="1"/>
              <a:t>Padlet</a:t>
            </a:r>
            <a:endParaRPr lang="es-ES" dirty="0"/>
          </a:p>
        </p:txBody>
      </p:sp>
      <p:pic>
        <p:nvPicPr>
          <p:cNvPr id="5" name="Online Media 4" title="Learn Padlet - NEW! Tutorial">
            <a:hlinkClick r:id="" action="ppaction://media"/>
            <a:extLst>
              <a:ext uri="{FF2B5EF4-FFF2-40B4-BE49-F238E27FC236}">
                <a16:creationId xmlns:a16="http://schemas.microsoft.com/office/drawing/2014/main" id="{830D039C-EBA7-F706-C2C1-727B0CF9C4FD}"/>
              </a:ext>
            </a:extLst>
          </p:cNvPr>
          <p:cNvPicPr>
            <a:picLocks noRot="1" noChangeAspect="1"/>
          </p:cNvPicPr>
          <p:nvPr>
            <a:videoFile r:link="rId1"/>
          </p:nvPr>
        </p:nvPicPr>
        <p:blipFill>
          <a:blip r:embed="rId4"/>
          <a:stretch>
            <a:fillRect/>
          </a:stretch>
        </p:blipFill>
        <p:spPr>
          <a:xfrm>
            <a:off x="7372351" y="1223694"/>
            <a:ext cx="4836828" cy="4033653"/>
          </a:xfrm>
          <a:prstGeom prst="rect">
            <a:avLst/>
          </a:prstGeom>
        </p:spPr>
      </p:pic>
      <p:pic>
        <p:nvPicPr>
          <p:cNvPr id="9" name="Picture 18" descr="Logo, company name&#10;&#10;Description automatically generated">
            <a:extLst>
              <a:ext uri="{FF2B5EF4-FFF2-40B4-BE49-F238E27FC236}">
                <a16:creationId xmlns:a16="http://schemas.microsoft.com/office/drawing/2014/main" id="{C1D914AC-465E-66FA-5002-D3C59D65D4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6380" y="-314664"/>
            <a:ext cx="2171746" cy="1538358"/>
          </a:xfrm>
          <a:prstGeom prst="rect">
            <a:avLst/>
          </a:prstGeom>
        </p:spPr>
      </p:pic>
      <p:pic>
        <p:nvPicPr>
          <p:cNvPr id="7" name="Graphic 6" descr="Mouse outline">
            <a:extLst>
              <a:ext uri="{FF2B5EF4-FFF2-40B4-BE49-F238E27FC236}">
                <a16:creationId xmlns:a16="http://schemas.microsoft.com/office/drawing/2014/main" id="{99EBB51E-EE69-5EC0-72F0-B160AE4755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DE207A6B-9EAA-D6E7-33D0-14B884B3930D}"/>
              </a:ext>
            </a:extLst>
          </p:cNvPr>
          <p:cNvSpPr txBox="1"/>
          <p:nvPr/>
        </p:nvSpPr>
        <p:spPr>
          <a:xfrm>
            <a:off x="4865262" y="4220252"/>
            <a:ext cx="2254720" cy="523220"/>
          </a:xfrm>
          <a:prstGeom prst="rect">
            <a:avLst/>
          </a:prstGeom>
          <a:noFill/>
        </p:spPr>
        <p:txBody>
          <a:bodyPr wrap="square" rtlCol="0">
            <a:spAutoFit/>
          </a:bodyPr>
          <a:lstStyle/>
          <a:p>
            <a:r>
              <a:rPr lang="hr-BA" sz="2800" b="1" dirty="0">
                <a:solidFill>
                  <a:srgbClr val="E78631"/>
                </a:solidFill>
              </a:rPr>
              <a:t>Clic </a:t>
            </a:r>
            <a:r>
              <a:rPr lang="es-ES" sz="2800" b="1" dirty="0">
                <a:solidFill>
                  <a:srgbClr val="E78631"/>
                </a:solidFill>
              </a:rPr>
              <a:t>para ver</a:t>
            </a:r>
            <a:endParaRPr lang="en-US" sz="2800" b="1" dirty="0">
              <a:solidFill>
                <a:srgbClr val="E78631"/>
              </a:solidFill>
            </a:endParaRPr>
          </a:p>
        </p:txBody>
      </p:sp>
      <p:pic>
        <p:nvPicPr>
          <p:cNvPr id="10" name="Graphic 9" descr="Arrow: Slight curve with solid fill">
            <a:extLst>
              <a:ext uri="{FF2B5EF4-FFF2-40B4-BE49-F238E27FC236}">
                <a16:creationId xmlns:a16="http://schemas.microsoft.com/office/drawing/2014/main" id="{72E3C769-CE2F-2714-BA91-83CDE75CB7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230345">
            <a:off x="5882848" y="4390777"/>
            <a:ext cx="1513197" cy="1522472"/>
          </a:xfrm>
          <a:prstGeom prst="rect">
            <a:avLst/>
          </a:prstGeom>
        </p:spPr>
      </p:pic>
    </p:spTree>
    <p:extLst>
      <p:ext uri="{BB962C8B-B14F-4D97-AF65-F5344CB8AC3E}">
        <p14:creationId xmlns:p14="http://schemas.microsoft.com/office/powerpoint/2010/main" val="157617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311598" y="1061189"/>
            <a:ext cx="11102510" cy="4938503"/>
          </a:xfrm>
        </p:spPr>
        <p:txBody>
          <a:bodyPr/>
          <a:lstStyle/>
          <a:p>
            <a:pPr marL="342900" indent="-342900">
              <a:buFont typeface="+mj-lt"/>
              <a:buAutoNum type="arabicPeriod"/>
            </a:pPr>
            <a:r>
              <a:rPr lang="es-ES" dirty="0">
                <a:solidFill>
                  <a:schemeClr val="tx1"/>
                </a:solidFill>
              </a:rPr>
              <a:t>Introduce en el motor de búsqueda </a:t>
            </a:r>
            <a:r>
              <a:rPr lang="es-ES" dirty="0" err="1">
                <a:solidFill>
                  <a:schemeClr val="tx1"/>
                </a:solidFill>
              </a:rPr>
              <a:t>jitsi.meet</a:t>
            </a:r>
            <a:r>
              <a:rPr lang="es-ES" dirty="0">
                <a:solidFill>
                  <a:schemeClr val="tx1"/>
                </a:solidFill>
              </a:rPr>
              <a:t> y accede a su página web.</a:t>
            </a:r>
          </a:p>
          <a:p>
            <a:pPr marL="342900" indent="-342900">
              <a:buFont typeface="+mj-lt"/>
              <a:buAutoNum type="arabicPeriod"/>
            </a:pPr>
            <a:r>
              <a:rPr lang="es-ES" dirty="0">
                <a:solidFill>
                  <a:schemeClr val="tx1"/>
                </a:solidFill>
              </a:rPr>
              <a:t>Cuando abras la página web, aparecerá una pantalla con un enlace y un calendario.</a:t>
            </a:r>
          </a:p>
          <a:p>
            <a:pPr marL="342900" indent="-342900">
              <a:buFont typeface="+mj-lt"/>
              <a:buAutoNum type="arabicPeriod"/>
            </a:pPr>
            <a:r>
              <a:rPr lang="es-ES" dirty="0">
                <a:solidFill>
                  <a:schemeClr val="tx1"/>
                </a:solidFill>
              </a:rPr>
              <a:t>Para reservar una sala para una reunión es necesario nombrarla primero con un nombre que permita identificarla. Es preferible indicar un nombre específico para evitar confusiones entre las personas que quieran acceder a ella. Una vez que el nombre haya sido registrado, haz clic en el enlace para acceder a la sala.</a:t>
            </a:r>
          </a:p>
          <a:p>
            <a:pPr marL="342900" indent="-342900">
              <a:buFont typeface="+mj-lt"/>
              <a:buAutoNum type="arabicPeriod"/>
            </a:pPr>
            <a:r>
              <a:rPr lang="es-ES" dirty="0">
                <a:solidFill>
                  <a:schemeClr val="tx1"/>
                </a:solidFill>
              </a:rPr>
              <a:t>Antes de entrar en la “sala de reuniones” tendrás que elegir si activar la cámara, el micrófono, elegir un fondo de pantalla, configurar ciertos ajustes e invitar a más participantes.</a:t>
            </a:r>
          </a:p>
          <a:p>
            <a:pPr marL="342900" indent="-342900">
              <a:buFont typeface="+mj-lt"/>
              <a:buAutoNum type="arabicPeriod"/>
            </a:pPr>
            <a:r>
              <a:rPr lang="es-ES" dirty="0">
                <a:solidFill>
                  <a:schemeClr val="tx1"/>
                </a:solidFill>
              </a:rPr>
              <a:t>Una vez que hayas hecho todos estos ajustes, entrarás directamente en la sala de reuniones, después de hacer clic en el enlace “entrar en la reunión”.</a:t>
            </a:r>
          </a:p>
          <a:p>
            <a:pPr marL="342900" indent="-342900">
              <a:buFont typeface="+mj-lt"/>
              <a:buAutoNum type="arabicPeriod"/>
            </a:pPr>
            <a:r>
              <a:rPr lang="es-ES" dirty="0">
                <a:solidFill>
                  <a:schemeClr val="tx1"/>
                </a:solidFill>
              </a:rPr>
              <a:t>Ya estás dentro de la reunión… así que disfruta y comparte información con tus amigos o compañeros.</a:t>
            </a:r>
          </a:p>
          <a:p>
            <a:pPr marL="342900" indent="-342900">
              <a:buFont typeface="+mj-lt"/>
              <a:buAutoNum type="arabicPeriod"/>
            </a:pPr>
            <a:endParaRPr lang="es-ES" dirty="0">
              <a:solidFill>
                <a:schemeClr val="tx1"/>
              </a:solidFill>
            </a:endParaRPr>
          </a:p>
          <a:p>
            <a:endParaRPr lang="en-RU" dirty="0"/>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2"/>
            <a:ext cx="11097969" cy="728734"/>
          </a:xfrm>
        </p:spPr>
        <p:txBody>
          <a:bodyPr/>
          <a:lstStyle/>
          <a:p>
            <a:r>
              <a:rPr lang="es-ES" dirty="0"/>
              <a:t>Ejercicio / actividad – </a:t>
            </a:r>
            <a:r>
              <a:rPr lang="es-ES" dirty="0" err="1"/>
              <a:t>Jitsi.meet</a:t>
            </a:r>
            <a:endParaRPr lang="es-ES" dirty="0"/>
          </a:p>
        </p:txBody>
      </p:sp>
    </p:spTree>
    <p:extLst>
      <p:ext uri="{BB962C8B-B14F-4D97-AF65-F5344CB8AC3E}">
        <p14:creationId xmlns:p14="http://schemas.microsoft.com/office/powerpoint/2010/main" val="197778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A0DEB0F-01E0-8344-B663-229CCBC78CAA}"/>
              </a:ext>
            </a:extLst>
          </p:cNvPr>
          <p:cNvSpPr>
            <a:spLocks noGrp="1"/>
          </p:cNvSpPr>
          <p:nvPr>
            <p:ph type="body" sz="quarter" idx="13"/>
          </p:nvPr>
        </p:nvSpPr>
        <p:spPr/>
        <p:txBody>
          <a:bodyPr/>
          <a:lstStyle/>
          <a:p>
            <a:r>
              <a:rPr lang="es-ES" dirty="0"/>
              <a:t>Resumen del Módulo 2</a:t>
            </a:r>
          </a:p>
        </p:txBody>
      </p:sp>
      <p:sp>
        <p:nvSpPr>
          <p:cNvPr id="14" name="Text Placeholder 13">
            <a:extLst>
              <a:ext uri="{FF2B5EF4-FFF2-40B4-BE49-F238E27FC236}">
                <a16:creationId xmlns:a16="http://schemas.microsoft.com/office/drawing/2014/main" id="{84C80B11-E721-BB2C-60A8-16EFA590CB46}"/>
              </a:ext>
            </a:extLst>
          </p:cNvPr>
          <p:cNvSpPr>
            <a:spLocks noGrp="1"/>
          </p:cNvSpPr>
          <p:nvPr>
            <p:ph type="body" sz="quarter" idx="16"/>
          </p:nvPr>
        </p:nvSpPr>
        <p:spPr>
          <a:xfrm>
            <a:off x="8280329" y="1165744"/>
            <a:ext cx="3240693" cy="950300"/>
          </a:xfrm>
        </p:spPr>
        <p:txBody>
          <a:bodyPr/>
          <a:lstStyle/>
          <a:p>
            <a:r>
              <a:rPr lang="es-ES" sz="2000" dirty="0"/>
              <a:t>Interactuar y compartir a través de las tecnologías digitales</a:t>
            </a:r>
          </a:p>
        </p:txBody>
      </p:sp>
      <p:sp>
        <p:nvSpPr>
          <p:cNvPr id="13" name="Text Placeholder 12">
            <a:extLst>
              <a:ext uri="{FF2B5EF4-FFF2-40B4-BE49-F238E27FC236}">
                <a16:creationId xmlns:a16="http://schemas.microsoft.com/office/drawing/2014/main" id="{680C324C-9436-0A7C-1236-8BD2702F168A}"/>
              </a:ext>
            </a:extLst>
          </p:cNvPr>
          <p:cNvSpPr>
            <a:spLocks noGrp="1"/>
          </p:cNvSpPr>
          <p:nvPr>
            <p:ph type="body" sz="quarter" idx="15"/>
          </p:nvPr>
        </p:nvSpPr>
        <p:spPr/>
        <p:txBody>
          <a:bodyPr/>
          <a:lstStyle/>
          <a:p>
            <a:endParaRPr lang="en-IE"/>
          </a:p>
        </p:txBody>
      </p:sp>
      <p:sp>
        <p:nvSpPr>
          <p:cNvPr id="15" name="Text Placeholder 14">
            <a:extLst>
              <a:ext uri="{FF2B5EF4-FFF2-40B4-BE49-F238E27FC236}">
                <a16:creationId xmlns:a16="http://schemas.microsoft.com/office/drawing/2014/main" id="{F6A85A95-0425-8375-EE94-55FD4F59886C}"/>
              </a:ext>
            </a:extLst>
          </p:cNvPr>
          <p:cNvSpPr>
            <a:spLocks noGrp="1"/>
          </p:cNvSpPr>
          <p:nvPr>
            <p:ph type="body" sz="quarter" idx="17"/>
          </p:nvPr>
        </p:nvSpPr>
        <p:spPr>
          <a:xfrm>
            <a:off x="8280329" y="2450628"/>
            <a:ext cx="3326929" cy="950300"/>
          </a:xfrm>
        </p:spPr>
        <p:txBody>
          <a:bodyPr/>
          <a:lstStyle/>
          <a:p>
            <a:r>
              <a:rPr lang="es-ES" sz="2000" dirty="0"/>
              <a:t>Compromiso con la ciudadanía a través de las tecnologías digitales</a:t>
            </a:r>
          </a:p>
        </p:txBody>
      </p:sp>
      <p:sp>
        <p:nvSpPr>
          <p:cNvPr id="16" name="Text Placeholder 15">
            <a:extLst>
              <a:ext uri="{FF2B5EF4-FFF2-40B4-BE49-F238E27FC236}">
                <a16:creationId xmlns:a16="http://schemas.microsoft.com/office/drawing/2014/main" id="{3B0E560C-168D-26E7-3862-1D7F4BF412A8}"/>
              </a:ext>
            </a:extLst>
          </p:cNvPr>
          <p:cNvSpPr>
            <a:spLocks noGrp="1"/>
          </p:cNvSpPr>
          <p:nvPr>
            <p:ph type="body" sz="quarter" idx="18"/>
          </p:nvPr>
        </p:nvSpPr>
        <p:spPr/>
        <p:txBody>
          <a:bodyPr/>
          <a:lstStyle/>
          <a:p>
            <a:endParaRPr lang="en-IE"/>
          </a:p>
        </p:txBody>
      </p:sp>
      <p:sp>
        <p:nvSpPr>
          <p:cNvPr id="17" name="Text Placeholder 16">
            <a:extLst>
              <a:ext uri="{FF2B5EF4-FFF2-40B4-BE49-F238E27FC236}">
                <a16:creationId xmlns:a16="http://schemas.microsoft.com/office/drawing/2014/main" id="{924F113E-D770-438D-FD64-F24A53747AD4}"/>
              </a:ext>
            </a:extLst>
          </p:cNvPr>
          <p:cNvSpPr>
            <a:spLocks noGrp="1"/>
          </p:cNvSpPr>
          <p:nvPr>
            <p:ph type="body" sz="quarter" idx="19"/>
          </p:nvPr>
        </p:nvSpPr>
        <p:spPr>
          <a:xfrm>
            <a:off x="8265310" y="3865741"/>
            <a:ext cx="3326928" cy="950300"/>
          </a:xfrm>
        </p:spPr>
        <p:txBody>
          <a:bodyPr/>
          <a:lstStyle/>
          <a:p>
            <a:r>
              <a:rPr lang="es-ES" sz="2000" dirty="0"/>
              <a:t>Colaboración a través de las tecnologías digitales</a:t>
            </a:r>
          </a:p>
        </p:txBody>
      </p:sp>
      <p:sp>
        <p:nvSpPr>
          <p:cNvPr id="18" name="Text Placeholder 17">
            <a:extLst>
              <a:ext uri="{FF2B5EF4-FFF2-40B4-BE49-F238E27FC236}">
                <a16:creationId xmlns:a16="http://schemas.microsoft.com/office/drawing/2014/main" id="{A58F9EFA-263A-EDEC-62E7-F4348136D19D}"/>
              </a:ext>
            </a:extLst>
          </p:cNvPr>
          <p:cNvSpPr>
            <a:spLocks noGrp="1"/>
          </p:cNvSpPr>
          <p:nvPr>
            <p:ph type="body" sz="quarter" idx="20"/>
          </p:nvPr>
        </p:nvSpPr>
        <p:spPr/>
        <p:txBody>
          <a:bodyPr/>
          <a:lstStyle/>
          <a:p>
            <a:endParaRPr lang="en-IE"/>
          </a:p>
        </p:txBody>
      </p:sp>
      <p:sp>
        <p:nvSpPr>
          <p:cNvPr id="19" name="Text Placeholder 18">
            <a:extLst>
              <a:ext uri="{FF2B5EF4-FFF2-40B4-BE49-F238E27FC236}">
                <a16:creationId xmlns:a16="http://schemas.microsoft.com/office/drawing/2014/main" id="{2BC5A265-29EB-74CE-1E0A-ABE025EA6305}"/>
              </a:ext>
            </a:extLst>
          </p:cNvPr>
          <p:cNvSpPr>
            <a:spLocks noGrp="1"/>
          </p:cNvSpPr>
          <p:nvPr>
            <p:ph type="body" sz="quarter" idx="21"/>
          </p:nvPr>
        </p:nvSpPr>
        <p:spPr>
          <a:xfrm>
            <a:off x="8280329" y="5221100"/>
            <a:ext cx="3239121" cy="950300"/>
          </a:xfrm>
        </p:spPr>
        <p:txBody>
          <a:bodyPr/>
          <a:lstStyle/>
          <a:p>
            <a:r>
              <a:rPr lang="es-ES" sz="2000" dirty="0"/>
              <a:t>La </a:t>
            </a:r>
            <a:r>
              <a:rPr lang="es-ES" sz="2000" i="1" dirty="0"/>
              <a:t>Netiqueta</a:t>
            </a:r>
            <a:r>
              <a:rPr lang="es-ES" sz="2000" dirty="0"/>
              <a:t> y la gestión de la identidad digital</a:t>
            </a:r>
          </a:p>
        </p:txBody>
      </p:sp>
      <p:sp>
        <p:nvSpPr>
          <p:cNvPr id="20" name="Text Placeholder 19">
            <a:extLst>
              <a:ext uri="{FF2B5EF4-FFF2-40B4-BE49-F238E27FC236}">
                <a16:creationId xmlns:a16="http://schemas.microsoft.com/office/drawing/2014/main" id="{DE8FA2B8-2B75-A87E-4005-EFB33414C903}"/>
              </a:ext>
            </a:extLst>
          </p:cNvPr>
          <p:cNvSpPr>
            <a:spLocks noGrp="1"/>
          </p:cNvSpPr>
          <p:nvPr>
            <p:ph type="body" sz="quarter" idx="22"/>
          </p:nvPr>
        </p:nvSpPr>
        <p:spPr/>
        <p:txBody>
          <a:bodyPr/>
          <a:lstStyle/>
          <a:p>
            <a:endParaRPr lang="en-IE"/>
          </a:p>
        </p:txBody>
      </p:sp>
      <p:sp>
        <p:nvSpPr>
          <p:cNvPr id="21" name="TextBox 20">
            <a:extLst>
              <a:ext uri="{FF2B5EF4-FFF2-40B4-BE49-F238E27FC236}">
                <a16:creationId xmlns:a16="http://schemas.microsoft.com/office/drawing/2014/main" id="{865777F6-3AD1-9C95-A586-2736F0CFB00A}"/>
              </a:ext>
            </a:extLst>
          </p:cNvPr>
          <p:cNvSpPr txBox="1"/>
          <p:nvPr/>
        </p:nvSpPr>
        <p:spPr>
          <a:xfrm>
            <a:off x="218661" y="1026333"/>
            <a:ext cx="5704908" cy="5632311"/>
          </a:xfrm>
          <a:prstGeom prst="rect">
            <a:avLst/>
          </a:prstGeom>
          <a:noFill/>
        </p:spPr>
        <p:txBody>
          <a:bodyPr wrap="square" rtlCol="0">
            <a:spAutoFit/>
          </a:bodyPr>
          <a:lstStyle/>
          <a:p>
            <a:r>
              <a:rPr lang="es-ES" dirty="0"/>
              <a:t>En el Módulo 2 aprenderás cómo interactuar a través de diversas tecnologías digitales.</a:t>
            </a:r>
          </a:p>
          <a:p>
            <a:endParaRPr lang="es-ES" dirty="0"/>
          </a:p>
          <a:p>
            <a:r>
              <a:rPr lang="es-ES" dirty="0"/>
              <a:t>Comprenderás cómo comunicarte correctamente digitalmente, haciendo referencia al tono y a otras cuestiones que pueden malinterpretarse online.</a:t>
            </a:r>
          </a:p>
          <a:p>
            <a:endParaRPr lang="es-ES" dirty="0"/>
          </a:p>
          <a:p>
            <a:r>
              <a:rPr lang="es-ES" dirty="0"/>
              <a:t>Aprenderás cómo compartir datos, información y contenido digital con otros a través de las tecnologías digitales adecuadas</a:t>
            </a:r>
          </a:p>
          <a:p>
            <a:endParaRPr lang="es-ES" dirty="0"/>
          </a:p>
          <a:p>
            <a:r>
              <a:rPr lang="es-ES" dirty="0"/>
              <a:t>Entenderás que se actúa como intermediario.</a:t>
            </a:r>
          </a:p>
          <a:p>
            <a:endParaRPr lang="es-ES" dirty="0"/>
          </a:p>
          <a:p>
            <a:r>
              <a:rPr lang="es-ES" dirty="0"/>
              <a:t>Aprenderás a participar en la sociedad a través del uso de servicios públicos y privados.</a:t>
            </a:r>
          </a:p>
          <a:p>
            <a:endParaRPr lang="es-ES" dirty="0"/>
          </a:p>
          <a:p>
            <a:r>
              <a:rPr lang="es-ES" dirty="0"/>
              <a:t>Conocerás cómo buscar oportunidades de </a:t>
            </a:r>
            <a:r>
              <a:rPr lang="es-ES" dirty="0" err="1"/>
              <a:t>autocapacitación</a:t>
            </a:r>
            <a:r>
              <a:rPr lang="es-ES" dirty="0"/>
              <a:t> y ciudadanía participativa a través de las tecnologías digitales adecuadas.</a:t>
            </a:r>
          </a:p>
          <a:p>
            <a:endParaRPr lang="en-IE" dirty="0"/>
          </a:p>
        </p:txBody>
      </p:sp>
    </p:spTree>
    <p:extLst>
      <p:ext uri="{BB962C8B-B14F-4D97-AF65-F5344CB8AC3E}">
        <p14:creationId xmlns:p14="http://schemas.microsoft.com/office/powerpoint/2010/main" val="222567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text, person, table, dining table&#10;&#10;Description automatically generated">
            <a:extLst>
              <a:ext uri="{FF2B5EF4-FFF2-40B4-BE49-F238E27FC236}">
                <a16:creationId xmlns:a16="http://schemas.microsoft.com/office/drawing/2014/main" id="{2BB47FD4-B833-43B5-E9C0-B8AC220CB9E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5277" b="15277"/>
          <a:stretch>
            <a:fillRect/>
          </a:stretch>
        </p:blipFill>
        <p:spPr/>
      </p:pic>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908742" y="4493866"/>
            <a:ext cx="7186186" cy="3543114"/>
          </a:xfrm>
        </p:spPr>
        <p:txBody>
          <a:bodyPr/>
          <a:lstStyle/>
          <a:p>
            <a:r>
              <a:rPr lang="es-ES" dirty="0"/>
              <a:t>Tema 2: </a:t>
            </a:r>
            <a:r>
              <a:rPr lang="es-ES" sz="3600" dirty="0"/>
              <a:t>Compromiso con la ciudadanía a través de las tecnologías digitales</a:t>
            </a:r>
          </a:p>
          <a:p>
            <a:endParaRPr lang="en-IE" dirty="0"/>
          </a:p>
        </p:txBody>
      </p:sp>
    </p:spTree>
    <p:extLst>
      <p:ext uri="{BB962C8B-B14F-4D97-AF65-F5344CB8AC3E}">
        <p14:creationId xmlns:p14="http://schemas.microsoft.com/office/powerpoint/2010/main" val="294509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442524" y="1188416"/>
            <a:ext cx="11102510" cy="5669584"/>
          </a:xfrm>
        </p:spPr>
        <p:txBody>
          <a:bodyPr/>
          <a:lstStyle/>
          <a:p>
            <a:r>
              <a:rPr lang="es-ES" dirty="0"/>
              <a:t>Antes de comenzar con el tema 2, vamos a explorar algunas definiciones útiles para ayudarte a entender parte de la información de este Módulo.</a:t>
            </a:r>
          </a:p>
          <a:p>
            <a:endParaRPr lang="es-ES" dirty="0"/>
          </a:p>
          <a:p>
            <a:r>
              <a:rPr lang="es-ES" b="1" dirty="0"/>
              <a:t>Ciudadanía digital:</a:t>
            </a:r>
            <a:r>
              <a:rPr lang="es-ES" dirty="0"/>
              <a:t> es cuando una persona se compromete y actúa de forma responsable con el objetivo de estar siempre involucrada en la vida de la comunidad. Este compromiso depende de criterios contextuales, informativos y organizativos que constituyen los principios rectores que sustentan la progresión social y educativa hacia la ciudadanía digital.</a:t>
            </a:r>
          </a:p>
          <a:p>
            <a:endParaRPr lang="en-US" dirty="0"/>
          </a:p>
          <a:p>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s-ES" dirty="0"/>
              <a:t>Definiciones relevantes	</a:t>
            </a:r>
          </a:p>
        </p:txBody>
      </p:sp>
    </p:spTree>
    <p:extLst>
      <p:ext uri="{BB962C8B-B14F-4D97-AF65-F5344CB8AC3E}">
        <p14:creationId xmlns:p14="http://schemas.microsoft.com/office/powerpoint/2010/main" val="47291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803226"/>
            <a:ext cx="4690200" cy="5207174"/>
          </a:xfrm>
        </p:spPr>
        <p:txBody>
          <a:bodyPr/>
          <a:lstStyle/>
          <a:p>
            <a:r>
              <a:rPr lang="en-IE" dirty="0">
                <a:solidFill>
                  <a:srgbClr val="525252"/>
                </a:solidFill>
              </a:rPr>
              <a:t>La </a:t>
            </a:r>
            <a:r>
              <a:rPr lang="es-ES" dirty="0">
                <a:solidFill>
                  <a:srgbClr val="525252"/>
                </a:solidFill>
              </a:rPr>
              <a:t>ciudadanía</a:t>
            </a:r>
            <a:r>
              <a:rPr lang="en-IE" dirty="0">
                <a:solidFill>
                  <a:srgbClr val="525252"/>
                </a:solidFill>
              </a:rPr>
              <a:t> </a:t>
            </a:r>
            <a:r>
              <a:rPr lang="es-ES" dirty="0">
                <a:solidFill>
                  <a:srgbClr val="525252"/>
                </a:solidFill>
              </a:rPr>
              <a:t>digital nos enseña cómo vivir en el mundo digital de manera segura, responsable y ética.</a:t>
            </a:r>
          </a:p>
          <a:p>
            <a:r>
              <a:rPr lang="es-ES" sz="2400" dirty="0">
                <a:solidFill>
                  <a:srgbClr val="525252"/>
                </a:solidFill>
              </a:rPr>
              <a:t>A pesar de que la ciudadanía digital comienza potencialmente cuando cualquier niño, adolescente y/o adulto abre una cuenta de correo electrónico, sube imágenes online o utiliza las tiendas digitales para comprar productos, el proceso de convertirse en un ciudadano digital va más allá de la simple actividad en internet.</a:t>
            </a:r>
          </a:p>
          <a:p>
            <a:endParaRPr lang="en-IE" dirty="0"/>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2"/>
            <a:ext cx="5648934" cy="873266"/>
          </a:xfrm>
        </p:spPr>
        <p:txBody>
          <a:bodyPr>
            <a:normAutofit fontScale="92500" lnSpcReduction="20000"/>
          </a:bodyPr>
          <a:lstStyle/>
          <a:p>
            <a:r>
              <a:rPr lang="en-IE" dirty="0"/>
              <a:t>¿</a:t>
            </a:r>
            <a:r>
              <a:rPr lang="es-ES" dirty="0"/>
              <a:t>Por qué la ciudadanía digital es importante</a:t>
            </a:r>
            <a:r>
              <a:rPr lang="en-IE" dirty="0"/>
              <a:t>?</a:t>
            </a:r>
          </a:p>
        </p:txBody>
      </p:sp>
      <p:pic>
        <p:nvPicPr>
          <p:cNvPr id="13" name="Picture Placeholder 12">
            <a:extLst>
              <a:ext uri="{FF2B5EF4-FFF2-40B4-BE49-F238E27FC236}">
                <a16:creationId xmlns:a16="http://schemas.microsoft.com/office/drawing/2014/main" id="{5F62EA42-B312-9C7C-2307-20E0F0AD148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3914" b="3914"/>
          <a:stretch>
            <a:fillRect/>
          </a:stretch>
        </p:blipFill>
        <p:spPr>
          <a:xfrm>
            <a:off x="6420970" y="0"/>
            <a:ext cx="5788672" cy="5914063"/>
          </a:xfrm>
        </p:spPr>
      </p:pic>
    </p:spTree>
    <p:extLst>
      <p:ext uri="{BB962C8B-B14F-4D97-AF65-F5344CB8AC3E}">
        <p14:creationId xmlns:p14="http://schemas.microsoft.com/office/powerpoint/2010/main" val="427914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803226"/>
            <a:ext cx="4690200" cy="3251547"/>
          </a:xfrm>
        </p:spPr>
        <p:txBody>
          <a:bodyPr/>
          <a:lstStyle/>
          <a:p>
            <a:r>
              <a:rPr lang="es-ES" sz="2400" dirty="0">
                <a:solidFill>
                  <a:srgbClr val="525252"/>
                </a:solidFill>
              </a:rPr>
              <a:t>Haz Clic + CTRL en la imagen a la derecha para leer sobre lo que significa ser un ciudadano digital activo.</a:t>
            </a:r>
          </a:p>
          <a:p>
            <a:endParaRPr lang="es-ES" dirty="0">
              <a:solidFill>
                <a:srgbClr val="525252"/>
              </a:solidFill>
            </a:endParaRPr>
          </a:p>
          <a:p>
            <a:r>
              <a:rPr lang="es-ES" dirty="0">
                <a:solidFill>
                  <a:srgbClr val="525252"/>
                </a:solidFill>
              </a:rPr>
              <a:t>El medio es un manual escrito por </a:t>
            </a:r>
            <a:r>
              <a:rPr lang="es-ES" dirty="0" err="1">
                <a:solidFill>
                  <a:srgbClr val="525252"/>
                </a:solidFill>
              </a:rPr>
              <a:t>Janice</a:t>
            </a:r>
            <a:r>
              <a:rPr lang="es-ES" dirty="0">
                <a:solidFill>
                  <a:srgbClr val="525252"/>
                </a:solidFill>
              </a:rPr>
              <a:t> Richardson y Elizabeth </a:t>
            </a:r>
            <a:r>
              <a:rPr lang="es-ES" dirty="0" err="1">
                <a:solidFill>
                  <a:srgbClr val="525252"/>
                </a:solidFill>
              </a:rPr>
              <a:t>Milovido</a:t>
            </a:r>
            <a:r>
              <a:rPr lang="es-ES" dirty="0">
                <a:solidFill>
                  <a:srgbClr val="525252"/>
                </a:solidFill>
              </a:rPr>
              <a:t> para el Consejo Europeo que explora a fondo la ciudadanía digital </a:t>
            </a: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2"/>
            <a:ext cx="5648934" cy="1153548"/>
          </a:xfrm>
        </p:spPr>
        <p:txBody>
          <a:bodyPr>
            <a:normAutofit fontScale="85000" lnSpcReduction="20000"/>
          </a:bodyPr>
          <a:lstStyle/>
          <a:p>
            <a:r>
              <a:rPr lang="es-ES" dirty="0">
                <a:latin typeface="Arial" panose="020B0604020202020204" pitchFamily="34" charset="0"/>
                <a:cs typeface="Arial" panose="020B0604020202020204" pitchFamily="34" charset="0"/>
              </a:rPr>
              <a:t>Estar en línea</a:t>
            </a:r>
            <a:r>
              <a:rPr lang="en-IE" dirty="0">
                <a:latin typeface="Arial" panose="020B0604020202020204" pitchFamily="34" charset="0"/>
                <a:cs typeface="Arial" panose="020B0604020202020204" pitchFamily="34" charset="0"/>
              </a:rPr>
              <a:t>: </a:t>
            </a:r>
            <a:r>
              <a:rPr lang="es-ES" b="0" dirty="0">
                <a:latin typeface="Arial" panose="020B0604020202020204" pitchFamily="34" charset="0"/>
              </a:rPr>
              <a:t>Acceso e inclusión y lo que significa ser un ciudadano digital</a:t>
            </a:r>
            <a:endParaRPr lang="es-ES" dirty="0"/>
          </a:p>
        </p:txBody>
      </p:sp>
      <p:sp>
        <p:nvSpPr>
          <p:cNvPr id="3" name="Picture Placeholder 2">
            <a:extLst>
              <a:ext uri="{FF2B5EF4-FFF2-40B4-BE49-F238E27FC236}">
                <a16:creationId xmlns:a16="http://schemas.microsoft.com/office/drawing/2014/main" id="{74C9B84F-8519-C2CE-B62A-656D81F107C6}"/>
              </a:ext>
            </a:extLst>
          </p:cNvPr>
          <p:cNvSpPr>
            <a:spLocks noGrp="1"/>
          </p:cNvSpPr>
          <p:nvPr>
            <p:ph type="pic" sz="quarter" idx="17"/>
          </p:nvPr>
        </p:nvSpPr>
        <p:spPr/>
      </p:sp>
      <p:pic>
        <p:nvPicPr>
          <p:cNvPr id="7" name="Picture 6">
            <a:hlinkClick r:id="rId2"/>
            <a:extLst>
              <a:ext uri="{FF2B5EF4-FFF2-40B4-BE49-F238E27FC236}">
                <a16:creationId xmlns:a16="http://schemas.microsoft.com/office/drawing/2014/main" id="{8EDC84AA-BC0D-E81F-626F-C7809C2EAA24}"/>
              </a:ext>
            </a:extLst>
          </p:cNvPr>
          <p:cNvPicPr>
            <a:picLocks noChangeAspect="1"/>
          </p:cNvPicPr>
          <p:nvPr/>
        </p:nvPicPr>
        <p:blipFill>
          <a:blip r:embed="rId3"/>
          <a:stretch>
            <a:fillRect/>
          </a:stretch>
        </p:blipFill>
        <p:spPr>
          <a:xfrm>
            <a:off x="6392494" y="1"/>
            <a:ext cx="5867188" cy="6355080"/>
          </a:xfrm>
          <a:prstGeom prst="rect">
            <a:avLst/>
          </a:prstGeom>
          <a:ln>
            <a:noFill/>
          </a:ln>
          <a:effectLst>
            <a:outerShdw blurRad="292100" dist="139700" dir="2700000" algn="tl" rotWithShape="0">
              <a:srgbClr val="333333">
                <a:alpha val="65000"/>
              </a:srgbClr>
            </a:outerShdw>
          </a:effectLst>
        </p:spPr>
      </p:pic>
      <p:pic>
        <p:nvPicPr>
          <p:cNvPr id="8" name="Graphic 7" descr="Mouse outline">
            <a:extLst>
              <a:ext uri="{FF2B5EF4-FFF2-40B4-BE49-F238E27FC236}">
                <a16:creationId xmlns:a16="http://schemas.microsoft.com/office/drawing/2014/main" id="{33DC960A-D450-C57F-2158-8817137195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14058">
            <a:off x="4546035" y="4772009"/>
            <a:ext cx="683699" cy="683699"/>
          </a:xfrm>
          <a:prstGeom prst="rect">
            <a:avLst/>
          </a:prstGeom>
        </p:spPr>
      </p:pic>
      <p:sp>
        <p:nvSpPr>
          <p:cNvPr id="9" name="TextBox 8">
            <a:extLst>
              <a:ext uri="{FF2B5EF4-FFF2-40B4-BE49-F238E27FC236}">
                <a16:creationId xmlns:a16="http://schemas.microsoft.com/office/drawing/2014/main" id="{3C24AFA4-B625-F840-4D4C-ABBFAE79056D}"/>
              </a:ext>
            </a:extLst>
          </p:cNvPr>
          <p:cNvSpPr txBox="1"/>
          <p:nvPr/>
        </p:nvSpPr>
        <p:spPr>
          <a:xfrm rot="20115056">
            <a:off x="4131800" y="5265755"/>
            <a:ext cx="2254720" cy="523220"/>
          </a:xfrm>
          <a:prstGeom prst="rect">
            <a:avLst/>
          </a:prstGeom>
          <a:noFill/>
        </p:spPr>
        <p:txBody>
          <a:bodyPr wrap="square" rtlCol="0">
            <a:spAutoFit/>
          </a:bodyPr>
          <a:lstStyle/>
          <a:p>
            <a:r>
              <a:rPr lang="hr-BA" sz="2800" b="1" dirty="0">
                <a:solidFill>
                  <a:srgbClr val="E78631"/>
                </a:solidFill>
              </a:rPr>
              <a:t>Clic </a:t>
            </a:r>
            <a:r>
              <a:rPr lang="es-ES" sz="2800" b="1" dirty="0">
                <a:solidFill>
                  <a:srgbClr val="E78631"/>
                </a:solidFill>
              </a:rPr>
              <a:t>para leer</a:t>
            </a:r>
            <a:endParaRPr lang="en-US" sz="2800" b="1" dirty="0">
              <a:solidFill>
                <a:srgbClr val="E78631"/>
              </a:solidFill>
            </a:endParaRPr>
          </a:p>
        </p:txBody>
      </p:sp>
      <p:pic>
        <p:nvPicPr>
          <p:cNvPr id="12" name="Graphic 11" descr="Arrow: Slight curve with solid fill">
            <a:extLst>
              <a:ext uri="{FF2B5EF4-FFF2-40B4-BE49-F238E27FC236}">
                <a16:creationId xmlns:a16="http://schemas.microsoft.com/office/drawing/2014/main" id="{313A16BD-CE53-6ED0-829A-EF8AE58264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706889">
            <a:off x="5384556" y="3928563"/>
            <a:ext cx="1451764" cy="1460662"/>
          </a:xfrm>
          <a:prstGeom prst="rect">
            <a:avLst/>
          </a:prstGeom>
        </p:spPr>
      </p:pic>
    </p:spTree>
    <p:extLst>
      <p:ext uri="{BB962C8B-B14F-4D97-AF65-F5344CB8AC3E}">
        <p14:creationId xmlns:p14="http://schemas.microsoft.com/office/powerpoint/2010/main" val="722382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C72985-2794-641D-FA9D-630C95FF5508}"/>
              </a:ext>
            </a:extLst>
          </p:cNvPr>
          <p:cNvSpPr>
            <a:spLocks noGrp="1"/>
          </p:cNvSpPr>
          <p:nvPr>
            <p:ph type="pic" sz="quarter" idx="15"/>
          </p:nvPr>
        </p:nvSpPr>
        <p:spPr/>
      </p:sp>
      <p:sp>
        <p:nvSpPr>
          <p:cNvPr id="4" name="Text Placeholder 3">
            <a:extLst>
              <a:ext uri="{FF2B5EF4-FFF2-40B4-BE49-F238E27FC236}">
                <a16:creationId xmlns:a16="http://schemas.microsoft.com/office/drawing/2014/main" id="{A0305757-EC31-36D4-810F-3313FC658A68}"/>
              </a:ext>
            </a:extLst>
          </p:cNvPr>
          <p:cNvSpPr>
            <a:spLocks noGrp="1"/>
          </p:cNvSpPr>
          <p:nvPr>
            <p:ph type="body" sz="quarter" idx="17"/>
          </p:nvPr>
        </p:nvSpPr>
        <p:spPr/>
        <p:txBody>
          <a:bodyPr/>
          <a:lstStyle/>
          <a:p>
            <a:r>
              <a:rPr lang="es-ES" sz="2400" dirty="0">
                <a:solidFill>
                  <a:srgbClr val="8D5B98"/>
                </a:solidFill>
              </a:rPr>
              <a:t>Échale un vistazo al siguiente vídeo, una charla sobre el poder de las mujeres de </a:t>
            </a:r>
            <a:r>
              <a:rPr lang="es-ES" sz="2400" dirty="0" err="1">
                <a:solidFill>
                  <a:srgbClr val="8D5B98"/>
                </a:solidFill>
              </a:rPr>
              <a:t>Huawei</a:t>
            </a:r>
            <a:r>
              <a:rPr lang="es-ES" sz="2400" dirty="0">
                <a:solidFill>
                  <a:srgbClr val="8D5B98"/>
                </a:solidFill>
              </a:rPr>
              <a:t> dada por </a:t>
            </a:r>
            <a:r>
              <a:rPr lang="es-ES" sz="2400" dirty="0" err="1">
                <a:solidFill>
                  <a:srgbClr val="8D5B98"/>
                </a:solidFill>
              </a:rPr>
              <a:t>Anila</a:t>
            </a:r>
            <a:r>
              <a:rPr lang="es-ES" sz="2400" dirty="0">
                <a:solidFill>
                  <a:srgbClr val="8D5B98"/>
                </a:solidFill>
              </a:rPr>
              <a:t> </a:t>
            </a:r>
            <a:r>
              <a:rPr lang="es-ES" sz="2400" dirty="0" err="1">
                <a:solidFill>
                  <a:srgbClr val="8D5B98"/>
                </a:solidFill>
              </a:rPr>
              <a:t>Noor</a:t>
            </a:r>
            <a:r>
              <a:rPr lang="es-ES" sz="2400" dirty="0">
                <a:solidFill>
                  <a:srgbClr val="8D5B98"/>
                </a:solidFill>
              </a:rPr>
              <a:t>. La poniente discute sobre cómo la tecnología puede ayudar a las mujeres migrantes a convertirse en participantes activas de la sociedad de sus países.</a:t>
            </a:r>
          </a:p>
          <a:p>
            <a:r>
              <a:rPr lang="en-IE" sz="2400" dirty="0">
                <a:solidFill>
                  <a:srgbClr val="F9A169"/>
                </a:solidFill>
                <a:hlinkClick r:id="rId3">
                  <a:extLst>
                    <a:ext uri="{A12FA001-AC4F-418D-AE19-62706E023703}">
                      <ahyp:hlinkClr xmlns:ahyp="http://schemas.microsoft.com/office/drawing/2018/hyperlinkcolor" val="tx"/>
                    </a:ext>
                  </a:extLst>
                </a:hlinkClick>
              </a:rPr>
              <a:t>https://youtu.be/yIhXda7383g</a:t>
            </a:r>
            <a:endParaRPr lang="en-IE" sz="2400" dirty="0">
              <a:solidFill>
                <a:srgbClr val="F9A169"/>
              </a:solidFill>
            </a:endParaRPr>
          </a:p>
          <a:p>
            <a:endParaRPr lang="en-IE" sz="2400" dirty="0">
              <a:solidFill>
                <a:srgbClr val="8D5B98"/>
              </a:solidFill>
            </a:endParaRPr>
          </a:p>
          <a:p>
            <a:endParaRPr lang="en-IE" sz="2800" dirty="0">
              <a:solidFill>
                <a:srgbClr val="0675AD"/>
              </a:solidFill>
            </a:endParaRPr>
          </a:p>
          <a:p>
            <a:endParaRPr lang="en-IE" sz="2800" dirty="0">
              <a:solidFill>
                <a:srgbClr val="0675AD"/>
              </a:solidFill>
            </a:endParaRPr>
          </a:p>
          <a:p>
            <a:endParaRPr lang="en-IE" dirty="0"/>
          </a:p>
        </p:txBody>
      </p:sp>
      <p:sp>
        <p:nvSpPr>
          <p:cNvPr id="5" name="Text Placeholder 4">
            <a:extLst>
              <a:ext uri="{FF2B5EF4-FFF2-40B4-BE49-F238E27FC236}">
                <a16:creationId xmlns:a16="http://schemas.microsoft.com/office/drawing/2014/main" id="{5C92E2B1-9C96-BDBC-8C8E-8DD7BA75E2AB}"/>
              </a:ext>
            </a:extLst>
          </p:cNvPr>
          <p:cNvSpPr>
            <a:spLocks noGrp="1"/>
          </p:cNvSpPr>
          <p:nvPr>
            <p:ph type="body" sz="quarter" idx="13"/>
          </p:nvPr>
        </p:nvSpPr>
        <p:spPr>
          <a:xfrm>
            <a:off x="447066" y="309491"/>
            <a:ext cx="11222614" cy="1110023"/>
          </a:xfrm>
        </p:spPr>
        <p:txBody>
          <a:bodyPr>
            <a:normAutofit lnSpcReduction="10000"/>
          </a:bodyPr>
          <a:lstStyle/>
          <a:p>
            <a:r>
              <a:rPr lang="es-ES" dirty="0"/>
              <a:t>Mira el vídeo: Mujeres migrantes </a:t>
            </a:r>
          </a:p>
          <a:p>
            <a:r>
              <a:rPr lang="es-ES" dirty="0"/>
              <a:t>y nuevas tecnologías</a:t>
            </a:r>
            <a:endParaRPr lang="en-US" dirty="0"/>
          </a:p>
        </p:txBody>
      </p:sp>
      <p:pic>
        <p:nvPicPr>
          <p:cNvPr id="8" name="Graphic 7" descr="Mouse outline">
            <a:extLst>
              <a:ext uri="{FF2B5EF4-FFF2-40B4-BE49-F238E27FC236}">
                <a16:creationId xmlns:a16="http://schemas.microsoft.com/office/drawing/2014/main" id="{8AB9E757-7C27-FF90-A28C-4D75868B91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7512121" y="17698"/>
            <a:ext cx="683699" cy="683699"/>
          </a:xfrm>
          <a:prstGeom prst="rect">
            <a:avLst/>
          </a:prstGeom>
        </p:spPr>
      </p:pic>
      <p:sp>
        <p:nvSpPr>
          <p:cNvPr id="9" name="TextBox 8">
            <a:extLst>
              <a:ext uri="{FF2B5EF4-FFF2-40B4-BE49-F238E27FC236}">
                <a16:creationId xmlns:a16="http://schemas.microsoft.com/office/drawing/2014/main" id="{4732B1FF-3B88-9DAC-5742-E280B617A4A4}"/>
              </a:ext>
            </a:extLst>
          </p:cNvPr>
          <p:cNvSpPr txBox="1"/>
          <p:nvPr/>
        </p:nvSpPr>
        <p:spPr>
          <a:xfrm>
            <a:off x="8201944" y="97938"/>
            <a:ext cx="2254720" cy="523220"/>
          </a:xfrm>
          <a:prstGeom prst="rect">
            <a:avLst/>
          </a:prstGeom>
          <a:noFill/>
        </p:spPr>
        <p:txBody>
          <a:bodyPr wrap="square" rtlCol="0">
            <a:spAutoFit/>
          </a:bodyPr>
          <a:lstStyle/>
          <a:p>
            <a:r>
              <a:rPr lang="hr-BA" sz="2800" b="1" dirty="0">
                <a:solidFill>
                  <a:srgbClr val="E78631"/>
                </a:solidFill>
              </a:rPr>
              <a:t>Clic </a:t>
            </a:r>
            <a:r>
              <a:rPr lang="es-ES" sz="2800" b="1" dirty="0">
                <a:solidFill>
                  <a:srgbClr val="E78631"/>
                </a:solidFill>
              </a:rPr>
              <a:t>para ver</a:t>
            </a:r>
            <a:endParaRPr lang="en-US" sz="2800" b="1" dirty="0">
              <a:solidFill>
                <a:srgbClr val="E78631"/>
              </a:solidFill>
            </a:endParaRPr>
          </a:p>
        </p:txBody>
      </p:sp>
      <p:pic>
        <p:nvPicPr>
          <p:cNvPr id="2" name="Online Media 1" title="Migrant Women &amp; New Technologies | Huawei Women Power Talks | Anila Noor">
            <a:hlinkClick r:id="" action="ppaction://media"/>
            <a:extLst>
              <a:ext uri="{FF2B5EF4-FFF2-40B4-BE49-F238E27FC236}">
                <a16:creationId xmlns:a16="http://schemas.microsoft.com/office/drawing/2014/main" id="{394B44EC-3FEE-8872-0E3B-7A58D5287369}"/>
              </a:ext>
            </a:extLst>
          </p:cNvPr>
          <p:cNvPicPr>
            <a:picLocks noRot="1" noChangeAspect="1"/>
          </p:cNvPicPr>
          <p:nvPr>
            <a:videoFile r:link="rId1"/>
          </p:nvPr>
        </p:nvPicPr>
        <p:blipFill>
          <a:blip r:embed="rId6"/>
          <a:stretch>
            <a:fillRect/>
          </a:stretch>
        </p:blipFill>
        <p:spPr>
          <a:xfrm>
            <a:off x="7366000" y="1223694"/>
            <a:ext cx="4854419" cy="4093288"/>
          </a:xfrm>
          <a:prstGeom prst="rect">
            <a:avLst/>
          </a:prstGeom>
        </p:spPr>
      </p:pic>
      <p:pic>
        <p:nvPicPr>
          <p:cNvPr id="10" name="Graphic 9" descr="Arrow: Slight curve with solid fill">
            <a:extLst>
              <a:ext uri="{FF2B5EF4-FFF2-40B4-BE49-F238E27FC236}">
                <a16:creationId xmlns:a16="http://schemas.microsoft.com/office/drawing/2014/main" id="{E25CC574-B165-5128-E4FE-8B190A90FE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960388">
            <a:off x="8012477" y="36262"/>
            <a:ext cx="1451764" cy="1460662"/>
          </a:xfrm>
          <a:prstGeom prst="rect">
            <a:avLst/>
          </a:prstGeom>
        </p:spPr>
      </p:pic>
    </p:spTree>
    <p:extLst>
      <p:ext uri="{BB962C8B-B14F-4D97-AF65-F5344CB8AC3E}">
        <p14:creationId xmlns:p14="http://schemas.microsoft.com/office/powerpoint/2010/main" val="30731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62021D-89A4-BAA1-93EB-0B27D07D3B5C}"/>
              </a:ext>
            </a:extLst>
          </p:cNvPr>
          <p:cNvSpPr>
            <a:spLocks noGrp="1"/>
          </p:cNvSpPr>
          <p:nvPr>
            <p:ph type="body" sz="quarter" idx="16"/>
          </p:nvPr>
        </p:nvSpPr>
        <p:spPr>
          <a:xfrm>
            <a:off x="442524" y="1409992"/>
            <a:ext cx="11102510" cy="5924258"/>
          </a:xfrm>
        </p:spPr>
        <p:txBody>
          <a:bodyPr/>
          <a:lstStyle/>
          <a:p>
            <a:r>
              <a:rPr lang="es-ES" b="1" dirty="0"/>
              <a:t>Utilizar la tecnología para mejorar tu comunidad. </a:t>
            </a:r>
            <a:r>
              <a:rPr lang="es-ES" dirty="0"/>
              <a:t>Existen muchas maneras en las que esto se puede hacer. Puede ser simplemente ayudar a las personas dentro de tu comunidad a conseguir competencias digitales o puede ser poner en contacto a personas de tu comunidad con los recursos y el asesoramiento que necesiten. Hay muchas apps disponibles para ayudar a la consecución de estos objetivos. Intenta entrar en la página web de </a:t>
            </a:r>
            <a:r>
              <a:rPr lang="es-ES" dirty="0" err="1"/>
              <a:t>Citizen’s</a:t>
            </a:r>
            <a:r>
              <a:rPr lang="es-ES" dirty="0"/>
              <a:t> </a:t>
            </a:r>
            <a:r>
              <a:rPr lang="es-ES" dirty="0" err="1"/>
              <a:t>Lab</a:t>
            </a:r>
            <a:r>
              <a:rPr lang="es-ES" dirty="0"/>
              <a:t> para ver algunas ideas que puedas implementar tú mismo en tu propia comunidad local.</a:t>
            </a:r>
          </a:p>
          <a:p>
            <a:r>
              <a:rPr lang="es-ES" b="1" dirty="0"/>
              <a:t>Entablar relaciones respetuosas online con personas que tienen creencias distintas a las tuyas.</a:t>
            </a:r>
            <a:r>
              <a:rPr lang="es-ES" dirty="0"/>
              <a:t> En el Módulo 1 hemos visto que a veces cuando nos comunicamos con personas online hay muchos aspectos a tener en cuenta. Es importante reconocer que, al poder comunicarnos con tanta gente, nos encontraremos con personas que no comparten las mismas creencias que nosotros. Conversar con los demás de manera respetuosa y permitir que cada uno tenga su propia opinión es de vital importancia.</a:t>
            </a:r>
            <a:endParaRPr lang="es-ES" b="1" dirty="0"/>
          </a:p>
        </p:txBody>
      </p:sp>
      <p:sp>
        <p:nvSpPr>
          <p:cNvPr id="6" name="Text Placeholder 5">
            <a:extLst>
              <a:ext uri="{FF2B5EF4-FFF2-40B4-BE49-F238E27FC236}">
                <a16:creationId xmlns:a16="http://schemas.microsoft.com/office/drawing/2014/main" id="{7D9FD44F-C0E6-0136-B804-12D715D5325F}"/>
              </a:ext>
            </a:extLst>
          </p:cNvPr>
          <p:cNvSpPr>
            <a:spLocks noGrp="1"/>
          </p:cNvSpPr>
          <p:nvPr>
            <p:ph type="body" sz="quarter" idx="18"/>
          </p:nvPr>
        </p:nvSpPr>
        <p:spPr>
          <a:xfrm>
            <a:off x="447065" y="309491"/>
            <a:ext cx="11097969" cy="883205"/>
          </a:xfrm>
        </p:spPr>
        <p:txBody>
          <a:bodyPr/>
          <a:lstStyle/>
          <a:p>
            <a:r>
              <a:rPr lang="es-ES" dirty="0"/>
              <a:t>Cuatro maneras de mejorar la ciudadanía digital</a:t>
            </a:r>
          </a:p>
        </p:txBody>
      </p:sp>
    </p:spTree>
    <p:extLst>
      <p:ext uri="{BB962C8B-B14F-4D97-AF65-F5344CB8AC3E}">
        <p14:creationId xmlns:p14="http://schemas.microsoft.com/office/powerpoint/2010/main" val="1728410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300526-B51F-7E28-983A-6758A96CC342}"/>
              </a:ext>
            </a:extLst>
          </p:cNvPr>
          <p:cNvSpPr>
            <a:spLocks noGrp="1"/>
          </p:cNvSpPr>
          <p:nvPr>
            <p:ph type="body" sz="quarter" idx="16"/>
          </p:nvPr>
        </p:nvSpPr>
        <p:spPr>
          <a:xfrm>
            <a:off x="447065" y="1199324"/>
            <a:ext cx="11102510" cy="5544376"/>
          </a:xfrm>
        </p:spPr>
        <p:txBody>
          <a:bodyPr/>
          <a:lstStyle/>
          <a:p>
            <a:r>
              <a:rPr lang="es-ES" b="1" dirty="0"/>
              <a:t>Usar la tecnología para conseguir la atención de los líderes públicos y dar forma a las políticas públicas.</a:t>
            </a:r>
            <a:r>
              <a:rPr lang="es-ES" dirty="0"/>
              <a:t> ¿Hay alguna cosa que sientas que tu comunidad debería estar haciendo o hay algo que desearías que pudieras cambiar sobre tu zona? Puedes utilizar la tecnología para hacer que tu voz sea escuchada con bastante facilidad. En primer lugar, llama la atención sobre el problema y ponlo en conocimiento a los políticos o líderes de la comunidad que puedan marcar la diferencia. Muchos de ellos tendrán cuentas públicas en las redes sociales que puedes utilizar para llamar la atención sobre el problema. Las redes sociales son también un gran recurso para encontrar personas con ideas afines. Intenta crear un grupo en las redes sociales de tu zona para encontrar a personas que te ayuden en tu camino.</a:t>
            </a:r>
            <a:endParaRPr lang="es-ES" b="1" dirty="0"/>
          </a:p>
          <a:p>
            <a:r>
              <a:rPr lang="es-ES" b="1" dirty="0"/>
              <a:t>Determinar la fiabilidad de las fuentes de información online.</a:t>
            </a:r>
            <a:r>
              <a:rPr lang="es-ES" dirty="0"/>
              <a:t> Como vimos en el Módulo 1, es importante no creer lo primero que se lee. Cuando te encuentres con una información, comprueba su fiabilidad. Puedes buscar la información en Google o utilizar otro motor de búsqueda para informarte. Si conoces a alguien que sea un experto en esa área, o que sepa algo al respecto, también puedes preguntarle.</a:t>
            </a:r>
            <a:endParaRPr lang="es-ES" b="1" dirty="0"/>
          </a:p>
          <a:p>
            <a:endParaRPr lang="en-IE" dirty="0"/>
          </a:p>
        </p:txBody>
      </p:sp>
      <p:sp>
        <p:nvSpPr>
          <p:cNvPr id="5" name="Text Placeholder 4">
            <a:extLst>
              <a:ext uri="{FF2B5EF4-FFF2-40B4-BE49-F238E27FC236}">
                <a16:creationId xmlns:a16="http://schemas.microsoft.com/office/drawing/2014/main" id="{02524812-BF4E-555F-3602-A91CD91D0DF6}"/>
              </a:ext>
            </a:extLst>
          </p:cNvPr>
          <p:cNvSpPr>
            <a:spLocks noGrp="1"/>
          </p:cNvSpPr>
          <p:nvPr>
            <p:ph type="body" sz="quarter" idx="18"/>
          </p:nvPr>
        </p:nvSpPr>
        <p:spPr>
          <a:xfrm>
            <a:off x="447065" y="309492"/>
            <a:ext cx="11097969" cy="893144"/>
          </a:xfrm>
        </p:spPr>
        <p:txBody>
          <a:bodyPr/>
          <a:lstStyle/>
          <a:p>
            <a:r>
              <a:rPr lang="es-ES" dirty="0"/>
              <a:t>Cuatro formas de mejorar la ciudadanía digital</a:t>
            </a:r>
          </a:p>
          <a:p>
            <a:endParaRPr lang="en-IE" dirty="0"/>
          </a:p>
        </p:txBody>
      </p:sp>
    </p:spTree>
    <p:extLst>
      <p:ext uri="{BB962C8B-B14F-4D97-AF65-F5344CB8AC3E}">
        <p14:creationId xmlns:p14="http://schemas.microsoft.com/office/powerpoint/2010/main" val="122658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A5E1CC-B3C4-22A4-585C-79271C7183D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19986" b="19986"/>
          <a:stretch>
            <a:fillRect/>
          </a:stretch>
        </p:blipFill>
        <p:spPr/>
      </p:pic>
      <p:sp>
        <p:nvSpPr>
          <p:cNvPr id="6" name="Text Placeholder 5">
            <a:extLst>
              <a:ext uri="{FF2B5EF4-FFF2-40B4-BE49-F238E27FC236}">
                <a16:creationId xmlns:a16="http://schemas.microsoft.com/office/drawing/2014/main" id="{3C0297BB-EAEE-B719-63B0-99BCE34F0B26}"/>
              </a:ext>
            </a:extLst>
          </p:cNvPr>
          <p:cNvSpPr>
            <a:spLocks noGrp="1"/>
          </p:cNvSpPr>
          <p:nvPr>
            <p:ph type="body" sz="quarter" idx="27"/>
          </p:nvPr>
        </p:nvSpPr>
        <p:spPr>
          <a:xfrm>
            <a:off x="447066" y="960703"/>
            <a:ext cx="5546230" cy="3251547"/>
          </a:xfrm>
        </p:spPr>
        <p:txBody>
          <a:bodyPr/>
          <a:lstStyle/>
          <a:p>
            <a:r>
              <a:rPr lang="es-ES" dirty="0"/>
              <a:t>En 2020 la pandemia Covid-19 sacudió al planeta. Mientras los países de todo el mundo se apresuraban para encontrar soluciones a la pandemia, se creó la vacuna Covid-19 para ayudar a combatir el virus.</a:t>
            </a:r>
          </a:p>
          <a:p>
            <a:r>
              <a:rPr lang="es-ES" dirty="0"/>
              <a:t>Muchos países a lo largo del mundo pensaron que si estabas vacunado contra el </a:t>
            </a:r>
            <a:r>
              <a:rPr lang="es-ES" dirty="0" err="1"/>
              <a:t>Covid</a:t>
            </a:r>
            <a:r>
              <a:rPr lang="es-ES" dirty="0"/>
              <a:t> podías viajar libremente, de igual manera que se hacía antes de la pandemia. La pregunta era cómo podemos saber si alguien está vacunado o no.</a:t>
            </a:r>
          </a:p>
          <a:p>
            <a:r>
              <a:rPr lang="es-ES" dirty="0"/>
              <a:t>En la UE se creó el Certificado Digital </a:t>
            </a:r>
            <a:r>
              <a:rPr lang="es-ES" dirty="0" err="1"/>
              <a:t>Covid</a:t>
            </a:r>
            <a:r>
              <a:rPr lang="es-ES" dirty="0"/>
              <a:t>. En las próximas diapositivas veremos de qué manera el certificado </a:t>
            </a:r>
            <a:r>
              <a:rPr lang="es-ES" dirty="0" err="1"/>
              <a:t>Covid</a:t>
            </a:r>
            <a:r>
              <a:rPr lang="es-ES" dirty="0"/>
              <a:t> se relaciona con la ciudadanía digital.</a:t>
            </a:r>
          </a:p>
        </p:txBody>
      </p:sp>
      <p:sp>
        <p:nvSpPr>
          <p:cNvPr id="5" name="Text Placeholder 4">
            <a:extLst>
              <a:ext uri="{FF2B5EF4-FFF2-40B4-BE49-F238E27FC236}">
                <a16:creationId xmlns:a16="http://schemas.microsoft.com/office/drawing/2014/main" id="{C20F1733-F705-ED2C-4ACA-D7DDD3C4A382}"/>
              </a:ext>
            </a:extLst>
          </p:cNvPr>
          <p:cNvSpPr>
            <a:spLocks noGrp="1"/>
          </p:cNvSpPr>
          <p:nvPr>
            <p:ph type="body" sz="quarter" idx="18"/>
          </p:nvPr>
        </p:nvSpPr>
        <p:spPr>
          <a:xfrm>
            <a:off x="447066" y="309491"/>
            <a:ext cx="5844404" cy="883205"/>
          </a:xfrm>
        </p:spPr>
        <p:txBody>
          <a:bodyPr>
            <a:noAutofit/>
          </a:bodyPr>
          <a:lstStyle/>
          <a:p>
            <a:r>
              <a:rPr lang="es-ES" sz="3200" dirty="0"/>
              <a:t>Un ejemplo de ciudadanía digital</a:t>
            </a:r>
          </a:p>
        </p:txBody>
      </p:sp>
    </p:spTree>
    <p:extLst>
      <p:ext uri="{BB962C8B-B14F-4D97-AF65-F5344CB8AC3E}">
        <p14:creationId xmlns:p14="http://schemas.microsoft.com/office/powerpoint/2010/main" val="1543102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0F1733-F705-ED2C-4ACA-D7DDD3C4A382}"/>
              </a:ext>
            </a:extLst>
          </p:cNvPr>
          <p:cNvSpPr>
            <a:spLocks noGrp="1"/>
          </p:cNvSpPr>
          <p:nvPr>
            <p:ph type="body" sz="quarter" idx="16"/>
          </p:nvPr>
        </p:nvSpPr>
        <p:spPr>
          <a:xfrm>
            <a:off x="447065" y="1781017"/>
            <a:ext cx="3953485" cy="4082247"/>
          </a:xfrm>
        </p:spPr>
        <p:txBody>
          <a:bodyPr>
            <a:noAutofit/>
          </a:bodyPr>
          <a:lstStyle/>
          <a:p>
            <a:pPr algn="l"/>
            <a:r>
              <a:rPr lang="es-ES" b="0" i="0" u="none" strike="noStrike" baseline="0" dirty="0">
                <a:solidFill>
                  <a:srgbClr val="8D5B98"/>
                </a:solidFill>
                <a:latin typeface="ECSquareSansPro"/>
              </a:rPr>
              <a:t>Sirve como prueba de que una persona:</a:t>
            </a:r>
          </a:p>
          <a:p>
            <a:pPr algn="l"/>
            <a:endParaRPr lang="en-US" b="0" i="0" u="none" strike="noStrike" baseline="0" dirty="0">
              <a:solidFill>
                <a:srgbClr val="8D5B98"/>
              </a:solidFill>
              <a:latin typeface="ECSquareSansPro"/>
            </a:endParaRPr>
          </a:p>
          <a:p>
            <a:pPr marL="285750" indent="-285750" algn="l">
              <a:buFont typeface="Arial" panose="020B0604020202020204" pitchFamily="34" charset="0"/>
              <a:buChar char="•"/>
            </a:pPr>
            <a:r>
              <a:rPr lang="es-ES" b="0" i="0" u="none" strike="noStrike" baseline="0" dirty="0">
                <a:solidFill>
                  <a:srgbClr val="8D5B98"/>
                </a:solidFill>
                <a:latin typeface="ECSquareSansPro"/>
              </a:rPr>
              <a:t>Se ha vacunado contra el Covid-19, o</a:t>
            </a:r>
          </a:p>
          <a:p>
            <a:pPr marL="285750" indent="-285750" algn="l">
              <a:buFont typeface="Arial" panose="020B0604020202020204" pitchFamily="34" charset="0"/>
              <a:buChar char="•"/>
            </a:pPr>
            <a:r>
              <a:rPr lang="es-ES" dirty="0">
                <a:solidFill>
                  <a:srgbClr val="8D5B98"/>
                </a:solidFill>
                <a:latin typeface="ECSquareSansPro"/>
              </a:rPr>
              <a:t>Ha recibido un test negativo, o</a:t>
            </a:r>
          </a:p>
          <a:p>
            <a:pPr marL="285750" indent="-285750" algn="l">
              <a:buFont typeface="Arial" panose="020B0604020202020204" pitchFamily="34" charset="0"/>
              <a:buChar char="•"/>
            </a:pPr>
            <a:r>
              <a:rPr lang="es-ES" b="0" i="0" u="none" strike="noStrike" baseline="0" dirty="0">
                <a:solidFill>
                  <a:srgbClr val="8D5B98"/>
                </a:solidFill>
                <a:latin typeface="ECSquareSansPro"/>
              </a:rPr>
              <a:t>Se ha recuperado de Covid-19</a:t>
            </a:r>
          </a:p>
        </p:txBody>
      </p:sp>
      <p:sp>
        <p:nvSpPr>
          <p:cNvPr id="6" name="Text Placeholder 5">
            <a:extLst>
              <a:ext uri="{FF2B5EF4-FFF2-40B4-BE49-F238E27FC236}">
                <a16:creationId xmlns:a16="http://schemas.microsoft.com/office/drawing/2014/main" id="{3C0297BB-EAEE-B719-63B0-99BCE34F0B26}"/>
              </a:ext>
            </a:extLst>
          </p:cNvPr>
          <p:cNvSpPr>
            <a:spLocks noGrp="1"/>
          </p:cNvSpPr>
          <p:nvPr>
            <p:ph type="body" sz="quarter" idx="18"/>
          </p:nvPr>
        </p:nvSpPr>
        <p:spPr/>
        <p:txBody>
          <a:bodyPr>
            <a:normAutofit/>
          </a:bodyPr>
          <a:lstStyle/>
          <a:p>
            <a:r>
              <a:rPr lang="es-ES" sz="3600" dirty="0"/>
              <a:t>El certificado digital </a:t>
            </a:r>
            <a:r>
              <a:rPr lang="es-ES" sz="3600" dirty="0" err="1"/>
              <a:t>Covid</a:t>
            </a:r>
            <a:r>
              <a:rPr lang="es-ES" sz="3600" dirty="0"/>
              <a:t> de la UE</a:t>
            </a:r>
          </a:p>
        </p:txBody>
      </p:sp>
      <p:pic>
        <p:nvPicPr>
          <p:cNvPr id="8" name="Picture 7">
            <a:extLst>
              <a:ext uri="{FF2B5EF4-FFF2-40B4-BE49-F238E27FC236}">
                <a16:creationId xmlns:a16="http://schemas.microsoft.com/office/drawing/2014/main" id="{A93F98FF-7518-C318-D3CC-C4BC85F6F2ED}"/>
              </a:ext>
            </a:extLst>
          </p:cNvPr>
          <p:cNvPicPr>
            <a:picLocks noChangeAspect="1"/>
          </p:cNvPicPr>
          <p:nvPr/>
        </p:nvPicPr>
        <p:blipFill>
          <a:blip r:embed="rId2"/>
          <a:stretch>
            <a:fillRect/>
          </a:stretch>
        </p:blipFill>
        <p:spPr>
          <a:xfrm>
            <a:off x="4596412" y="1538926"/>
            <a:ext cx="7228990" cy="45664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0025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95B13-B261-C143-97DF-86531CC3708A}"/>
              </a:ext>
            </a:extLst>
          </p:cNvPr>
          <p:cNvSpPr>
            <a:spLocks noGrp="1"/>
          </p:cNvSpPr>
          <p:nvPr>
            <p:ph type="body" sz="quarter" idx="16"/>
          </p:nvPr>
        </p:nvSpPr>
        <p:spPr>
          <a:xfrm>
            <a:off x="447065" y="1102442"/>
            <a:ext cx="11102510" cy="6346108"/>
          </a:xfrm>
        </p:spPr>
        <p:txBody>
          <a:bodyPr/>
          <a:lstStyle/>
          <a:p>
            <a:r>
              <a:rPr lang="es-ES" dirty="0"/>
              <a:t>Según el artículo publicado en MEDIA.COM por Paolo de Rosa:</a:t>
            </a:r>
          </a:p>
          <a:p>
            <a:r>
              <a:rPr lang="en-US" b="1" dirty="0" err="1">
                <a:solidFill>
                  <a:srgbClr val="8D5B98"/>
                </a:solidFill>
                <a:hlinkClick r:id="rId2">
                  <a:extLst>
                    <a:ext uri="{A12FA001-AC4F-418D-AE19-62706E023703}">
                      <ahyp:hlinkClr xmlns:ahyp="http://schemas.microsoft.com/office/drawing/2018/hyperlinkcolor" val="tx"/>
                    </a:ext>
                  </a:extLst>
                </a:hlinkClick>
              </a:rPr>
              <a:t>Integración</a:t>
            </a:r>
            <a:r>
              <a:rPr lang="en-US" b="1" dirty="0">
                <a:solidFill>
                  <a:srgbClr val="8D5B98"/>
                </a:solidFill>
                <a:hlinkClick r:id="rId2">
                  <a:extLst>
                    <a:ext uri="{A12FA001-AC4F-418D-AE19-62706E023703}">
                      <ahyp:hlinkClr xmlns:ahyp="http://schemas.microsoft.com/office/drawing/2018/hyperlinkcolor" val="tx"/>
                    </a:ext>
                  </a:extLst>
                </a:hlinkClick>
              </a:rPr>
              <a:t> digital, la clave para </a:t>
            </a:r>
            <a:r>
              <a:rPr lang="en-US" b="1" dirty="0" err="1">
                <a:solidFill>
                  <a:srgbClr val="8D5B98"/>
                </a:solidFill>
                <a:hlinkClick r:id="rId2">
                  <a:extLst>
                    <a:ext uri="{A12FA001-AC4F-418D-AE19-62706E023703}">
                      <ahyp:hlinkClr xmlns:ahyp="http://schemas.microsoft.com/office/drawing/2018/hyperlinkcolor" val="tx"/>
                    </a:ext>
                  </a:extLst>
                </a:hlinkClick>
              </a:rPr>
              <a:t>una</a:t>
            </a:r>
            <a:r>
              <a:rPr lang="en-US" b="1" dirty="0">
                <a:solidFill>
                  <a:srgbClr val="8D5B98"/>
                </a:solidFill>
                <a:hlinkClick r:id="rId2">
                  <a:extLst>
                    <a:ext uri="{A12FA001-AC4F-418D-AE19-62706E023703}">
                      <ahyp:hlinkClr xmlns:ahyp="http://schemas.microsoft.com/office/drawing/2018/hyperlinkcolor" val="tx"/>
                    </a:ext>
                  </a:extLst>
                </a:hlinkClick>
              </a:rPr>
              <a:t> Europa </a:t>
            </a:r>
            <a:r>
              <a:rPr lang="en-US" b="1" dirty="0" err="1">
                <a:solidFill>
                  <a:srgbClr val="8D5B98"/>
                </a:solidFill>
                <a:hlinkClick r:id="rId2">
                  <a:extLst>
                    <a:ext uri="{A12FA001-AC4F-418D-AE19-62706E023703}">
                      <ahyp:hlinkClr xmlns:ahyp="http://schemas.microsoft.com/office/drawing/2018/hyperlinkcolor" val="tx"/>
                    </a:ext>
                  </a:extLst>
                </a:hlinkClick>
              </a:rPr>
              <a:t>unida</a:t>
            </a:r>
            <a:r>
              <a:rPr lang="en-US" b="1" dirty="0">
                <a:solidFill>
                  <a:srgbClr val="8D5B98"/>
                </a:solidFill>
              </a:rPr>
              <a:t>:</a:t>
            </a:r>
            <a:endParaRPr lang="hr-BA" dirty="0">
              <a:solidFill>
                <a:srgbClr val="8D5B98"/>
              </a:solidFill>
            </a:endParaRPr>
          </a:p>
          <a:p>
            <a:pPr marL="342900" indent="-342900">
              <a:buFont typeface="Arial" panose="020B0604020202020204" pitchFamily="34" charset="0"/>
              <a:buChar char="•"/>
            </a:pPr>
            <a:r>
              <a:rPr lang="es-ES" dirty="0"/>
              <a:t>Gracias a la tecnología, se concretó una colaboración innovadora a nivel europeo, en la que se utilizaron </a:t>
            </a:r>
            <a:r>
              <a:rPr lang="es-ES" b="1" dirty="0"/>
              <a:t>herramientas digitales para resolver un problema transfronterizo</a:t>
            </a:r>
            <a:r>
              <a:rPr lang="es-ES" dirty="0"/>
              <a:t>.</a:t>
            </a:r>
          </a:p>
          <a:p>
            <a:pPr marL="342900" indent="-342900">
              <a:buFont typeface="Arial" panose="020B0604020202020204" pitchFamily="34" charset="0"/>
              <a:buChar char="•"/>
            </a:pPr>
            <a:r>
              <a:rPr lang="es-ES" b="1" dirty="0"/>
              <a:t>La innovación digital ha contribuido a dar forma a la nueva idea de integración europea</a:t>
            </a:r>
            <a:r>
              <a:rPr lang="es-ES" dirty="0"/>
              <a:t>. La cooperación en el ámbito de la salud para el desarrollo de soluciones interoperables de salud electrónica es un primer paso en la construcción de una identidad digital europea.</a:t>
            </a:r>
          </a:p>
          <a:p>
            <a:pPr marL="342900" indent="-342900">
              <a:buFont typeface="Arial" panose="020B0604020202020204" pitchFamily="34" charset="0"/>
              <a:buChar char="•"/>
            </a:pPr>
            <a:r>
              <a:rPr lang="es-ES" dirty="0"/>
              <a:t>El futuro de la identidad digital, clave para acceder a los servicios públicos digitales, es la nueva prueba para evaluar la validez del camino trazado en los últimos meses. Recientemente, la </a:t>
            </a:r>
            <a:r>
              <a:rPr lang="es-ES" dirty="0">
                <a:solidFill>
                  <a:srgbClr val="8D5B98"/>
                </a:solidFill>
                <a:hlinkClick r:id="rId3">
                  <a:extLst>
                    <a:ext uri="{A12FA001-AC4F-418D-AE19-62706E023703}">
                      <ahyp:hlinkClr xmlns:ahyp="http://schemas.microsoft.com/office/drawing/2018/hyperlinkcolor" val="tx"/>
                    </a:ext>
                  </a:extLst>
                </a:hlinkClick>
              </a:rPr>
              <a:t>Comisión de la UE mostró el camino</a:t>
            </a:r>
            <a:r>
              <a:rPr lang="es-ES" dirty="0">
                <a:solidFill>
                  <a:srgbClr val="8D5B98"/>
                </a:solidFill>
              </a:rPr>
              <a:t> </a:t>
            </a:r>
            <a:r>
              <a:rPr lang="es-ES" dirty="0">
                <a:solidFill>
                  <a:schemeClr val="accent6"/>
                </a:solidFill>
              </a:rPr>
              <a:t>con la perspectiva de que cada ciudadano y residente de la UE pueda utilizar una </a:t>
            </a:r>
            <a:r>
              <a:rPr lang="es-ES" b="1" dirty="0">
                <a:solidFill>
                  <a:schemeClr val="accent6"/>
                </a:solidFill>
              </a:rPr>
              <a:t>“cartera” digital personal </a:t>
            </a:r>
            <a:r>
              <a:rPr lang="es-ES" dirty="0">
                <a:solidFill>
                  <a:schemeClr val="accent6"/>
                </a:solidFill>
              </a:rPr>
              <a:t>en el futuro.</a:t>
            </a:r>
            <a:endParaRPr lang="es-ES" dirty="0">
              <a:solidFill>
                <a:srgbClr val="8D5B98"/>
              </a:solidFill>
            </a:endParaRPr>
          </a:p>
          <a:p>
            <a:endParaRPr lang="en-IE" dirty="0"/>
          </a:p>
        </p:txBody>
      </p:sp>
      <p:sp>
        <p:nvSpPr>
          <p:cNvPr id="3" name="Text Placeholder 2">
            <a:extLst>
              <a:ext uri="{FF2B5EF4-FFF2-40B4-BE49-F238E27FC236}">
                <a16:creationId xmlns:a16="http://schemas.microsoft.com/office/drawing/2014/main" id="{559C213B-EA51-B294-32C0-9162FAD00E22}"/>
              </a:ext>
            </a:extLst>
          </p:cNvPr>
          <p:cNvSpPr>
            <a:spLocks noGrp="1"/>
          </p:cNvSpPr>
          <p:nvPr>
            <p:ph type="body" sz="quarter" idx="18"/>
          </p:nvPr>
        </p:nvSpPr>
        <p:spPr>
          <a:xfrm>
            <a:off x="447065" y="309492"/>
            <a:ext cx="10285705" cy="713064"/>
          </a:xfrm>
        </p:spPr>
        <p:txBody>
          <a:bodyPr>
            <a:normAutofit fontScale="77500" lnSpcReduction="20000"/>
          </a:bodyPr>
          <a:lstStyle/>
          <a:p>
            <a:r>
              <a:rPr lang="es-ES" dirty="0"/>
              <a:t>Pensemos en la correlación entre la ciudadanía digital y el ejemplo del certificado digital </a:t>
            </a:r>
            <a:r>
              <a:rPr lang="es-ES" dirty="0" err="1"/>
              <a:t>Covid</a:t>
            </a:r>
            <a:r>
              <a:rPr lang="es-ES" dirty="0"/>
              <a:t> de la UE</a:t>
            </a:r>
            <a:endParaRPr lang="en-US" dirty="0"/>
          </a:p>
          <a:p>
            <a:endParaRPr lang="en-IE" dirty="0"/>
          </a:p>
        </p:txBody>
      </p:sp>
    </p:spTree>
    <p:extLst>
      <p:ext uri="{BB962C8B-B14F-4D97-AF65-F5344CB8AC3E}">
        <p14:creationId xmlns:p14="http://schemas.microsoft.com/office/powerpoint/2010/main" val="158949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297362" y="4493866"/>
            <a:ext cx="7186186" cy="3543114"/>
          </a:xfrm>
        </p:spPr>
        <p:txBody>
          <a:bodyPr/>
          <a:lstStyle/>
          <a:p>
            <a:r>
              <a:rPr lang="es-ES" sz="3600" dirty="0"/>
              <a:t>Tema 1- Interactuar y compartir a través de las tecnologías digitales</a:t>
            </a:r>
          </a:p>
          <a:p>
            <a:endParaRPr lang="en-IE" dirty="0"/>
          </a:p>
        </p:txBody>
      </p:sp>
      <p:pic>
        <p:nvPicPr>
          <p:cNvPr id="4" name="Picture Placeholder 3">
            <a:extLst>
              <a:ext uri="{FF2B5EF4-FFF2-40B4-BE49-F238E27FC236}">
                <a16:creationId xmlns:a16="http://schemas.microsoft.com/office/drawing/2014/main" id="{89E05246-E1F6-D2A4-9A50-432BA9E4E62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1531" b="11531"/>
          <a:stretch>
            <a:fillRect/>
          </a:stretch>
        </p:blipFill>
        <p:spPr/>
      </p:pic>
    </p:spTree>
    <p:extLst>
      <p:ext uri="{BB962C8B-B14F-4D97-AF65-F5344CB8AC3E}">
        <p14:creationId xmlns:p14="http://schemas.microsoft.com/office/powerpoint/2010/main" val="31523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447120" y="1410119"/>
            <a:ext cx="9749503" cy="4755549"/>
          </a:xfrm>
          <a:prstGeom prst="rect">
            <a:avLst/>
          </a:prstGeom>
          <a:noFill/>
          <a:ln>
            <a:noFill/>
          </a:ln>
        </p:spPr>
        <p:txBody>
          <a:bodyPr>
            <a:noAutofit/>
          </a:bodyPr>
          <a:lstStyle/>
          <a:p>
            <a:pPr>
              <a:lnSpc>
                <a:spcPct val="90000"/>
              </a:lnSpc>
              <a:spcBef>
                <a:spcPts val="1001"/>
              </a:spcBef>
            </a:pPr>
            <a:r>
              <a:rPr lang="es-ES" sz="2400" b="0" strike="noStrike" spc="-1" dirty="0">
                <a:solidFill>
                  <a:srgbClr val="404040"/>
                </a:solidFill>
                <a:latin typeface="Calibri"/>
              </a:rPr>
              <a:t>A veces sucede que la distancia impide el contacto regular con la familia y/o los amigos… pero también el quedar en persona para una entrevista de trabajo, debido a la distancia física, recursos económicos, dificultad en conciliar el tiempo de desplazamiento y/o las tareas domésticas. ¿Cómo se puede resolver este problema?</a:t>
            </a:r>
          </a:p>
          <a:p>
            <a:pPr>
              <a:lnSpc>
                <a:spcPct val="90000"/>
              </a:lnSpc>
              <a:spcBef>
                <a:spcPts val="1001"/>
              </a:spcBef>
            </a:pPr>
            <a:r>
              <a:rPr lang="es-ES" sz="2400" spc="-1" dirty="0">
                <a:solidFill>
                  <a:srgbClr val="404040"/>
                </a:solidFill>
                <a:latin typeface="Calibri"/>
              </a:rPr>
              <a:t>La solución es utilizar aplicaciones que permitan tener reuniones virtuales, como </a:t>
            </a:r>
            <a:r>
              <a:rPr lang="es-ES" sz="2400" spc="-1" dirty="0" err="1">
                <a:solidFill>
                  <a:srgbClr val="404040"/>
                </a:solidFill>
                <a:latin typeface="Calibri"/>
              </a:rPr>
              <a:t>Jitsi.meet</a:t>
            </a:r>
            <a:r>
              <a:rPr lang="es-ES" sz="2400" spc="-1" dirty="0">
                <a:solidFill>
                  <a:srgbClr val="404040"/>
                </a:solidFill>
                <a:latin typeface="Calibri"/>
              </a:rPr>
              <a:t>. Esta app se puede utilizar con un ordenador o con un teléfono móvil. Los alumnos de este curso adquirirán habilidades para resolver rápidamente un problema de organización de una reunión.</a:t>
            </a:r>
          </a:p>
          <a:p>
            <a:pPr>
              <a:lnSpc>
                <a:spcPct val="90000"/>
              </a:lnSpc>
              <a:spcBef>
                <a:spcPts val="1001"/>
              </a:spcBef>
            </a:pPr>
            <a:r>
              <a:rPr lang="es-ES" sz="2400" spc="-1" dirty="0">
                <a:solidFill>
                  <a:srgbClr val="404040"/>
                </a:solidFill>
                <a:latin typeface="Calibri"/>
              </a:rPr>
              <a:t>Si tienes los conocimientos necesarios para organizar una reunión en el ordenador o utilizando el teléfono móvil, no necesitas gastar dinero en desplazamientos. Este conocimiento te ahorrará tiempo y reducirá tu aislamiento.</a:t>
            </a:r>
            <a:endParaRPr lang="es-ES" sz="2400" b="0" strike="noStrike" spc="-1" dirty="0">
              <a:solidFill>
                <a:srgbClr val="404040"/>
              </a:solidFill>
              <a:latin typeface="Calibri"/>
            </a:endParaRPr>
          </a:p>
          <a:p>
            <a:pPr>
              <a:lnSpc>
                <a:spcPct val="90000"/>
              </a:lnSpc>
              <a:spcBef>
                <a:spcPts val="1001"/>
              </a:spcBef>
            </a:pPr>
            <a:r>
              <a:rPr lang="en-US" sz="2400" b="0" strike="noStrike" spc="-1" dirty="0">
                <a:solidFill>
                  <a:srgbClr val="404040"/>
                </a:solidFill>
                <a:latin typeface="Calibri"/>
              </a:rPr>
              <a:t>.</a:t>
            </a:r>
          </a:p>
          <a:p>
            <a:pPr>
              <a:lnSpc>
                <a:spcPct val="90000"/>
              </a:lnSpc>
              <a:spcBef>
                <a:spcPts val="1001"/>
              </a:spcBef>
            </a:pPr>
            <a:endParaRPr lang="en-US" sz="2400" b="0" strike="noStrike" spc="-1" dirty="0">
              <a:solidFill>
                <a:srgbClr val="404040"/>
              </a:solidFill>
              <a:latin typeface="Calibri"/>
            </a:endParaRPr>
          </a:p>
          <a:p>
            <a:pPr>
              <a:lnSpc>
                <a:spcPct val="90000"/>
              </a:lnSpc>
              <a:spcBef>
                <a:spcPts val="1001"/>
              </a:spcBef>
            </a:pPr>
            <a:endParaRPr lang="en-US" sz="2400" b="0" strike="noStrike" spc="-1" dirty="0">
              <a:solidFill>
                <a:srgbClr val="404040"/>
              </a:solidFill>
              <a:latin typeface="Calibri"/>
            </a:endParaRPr>
          </a:p>
          <a:p>
            <a:pPr>
              <a:lnSpc>
                <a:spcPct val="90000"/>
              </a:lnSpc>
              <a:spcBef>
                <a:spcPts val="1001"/>
              </a:spcBef>
            </a:pPr>
            <a:endParaRPr lang="en-US" sz="2400" b="0" strike="noStrike" spc="-1" dirty="0">
              <a:solidFill>
                <a:srgbClr val="404040"/>
              </a:solidFill>
              <a:latin typeface="Calibri"/>
            </a:endParaRPr>
          </a:p>
          <a:p>
            <a:pPr>
              <a:lnSpc>
                <a:spcPct val="90000"/>
              </a:lnSpc>
              <a:spcBef>
                <a:spcPts val="1001"/>
              </a:spcBef>
            </a:pPr>
            <a:endParaRPr lang="en-US" sz="2400" b="0" strike="noStrike" spc="-1" dirty="0">
              <a:solidFill>
                <a:srgbClr val="404040"/>
              </a:solidFill>
              <a:latin typeface="Calibri"/>
            </a:endParaRPr>
          </a:p>
          <a:p>
            <a:pPr>
              <a:lnSpc>
                <a:spcPct val="90000"/>
              </a:lnSpc>
              <a:spcBef>
                <a:spcPts val="1001"/>
              </a:spcBef>
            </a:pPr>
            <a:endParaRPr lang="en-US" sz="2400" b="0" strike="noStrike" spc="-1" dirty="0">
              <a:solidFill>
                <a:srgbClr val="404040"/>
              </a:solidFill>
              <a:latin typeface="Calibri"/>
            </a:endParaRPr>
          </a:p>
          <a:p>
            <a:pPr>
              <a:lnSpc>
                <a:spcPct val="90000"/>
              </a:lnSpc>
              <a:spcBef>
                <a:spcPts val="1001"/>
              </a:spcBef>
            </a:pPr>
            <a:r>
              <a:rPr lang="en-US" sz="2400" b="0" strike="noStrike" spc="-1" dirty="0">
                <a:solidFill>
                  <a:srgbClr val="404040"/>
                </a:solidFill>
                <a:latin typeface="Calibri"/>
              </a:rPr>
              <a:t>Translated with www.DeepL.com/Translator (free version)</a:t>
            </a:r>
            <a:endParaRPr lang="en-US" sz="2400" b="0" strike="noStrike" spc="-1" dirty="0">
              <a:solidFill>
                <a:srgbClr val="000000"/>
              </a:solidFill>
              <a:latin typeface="Calibri"/>
            </a:endParaRPr>
          </a:p>
        </p:txBody>
      </p:sp>
      <p:sp>
        <p:nvSpPr>
          <p:cNvPr id="3" name="Text Placeholder 2">
            <a:extLst>
              <a:ext uri="{FF2B5EF4-FFF2-40B4-BE49-F238E27FC236}">
                <a16:creationId xmlns:a16="http://schemas.microsoft.com/office/drawing/2014/main" id="{C2284920-15BC-3547-2CDE-DBBEBC2FBE63}"/>
              </a:ext>
            </a:extLst>
          </p:cNvPr>
          <p:cNvSpPr>
            <a:spLocks noGrp="1"/>
          </p:cNvSpPr>
          <p:nvPr>
            <p:ph type="body" sz="quarter" idx="18"/>
          </p:nvPr>
        </p:nvSpPr>
        <p:spPr>
          <a:xfrm>
            <a:off x="451606" y="309452"/>
            <a:ext cx="11097969" cy="772057"/>
          </a:xfrm>
        </p:spPr>
        <p:txBody>
          <a:bodyPr/>
          <a:lstStyle/>
          <a:p>
            <a:r>
              <a:rPr lang="es-ES" sz="3600" b="1" strike="noStrike" spc="-1" dirty="0">
                <a:solidFill>
                  <a:srgbClr val="F9A169"/>
                </a:solidFill>
                <a:latin typeface="Calibri"/>
              </a:rPr>
              <a:t>Estudio de caso – Comunicación durante la pandemia</a:t>
            </a:r>
            <a:endParaRPr lang="en-US" sz="3600" b="0" strike="noStrike" spc="-1" dirty="0">
              <a:solidFill>
                <a:srgbClr val="000000"/>
              </a:solidFill>
              <a:latin typeface="Calibri"/>
            </a:endParaRPr>
          </a:p>
          <a:p>
            <a:endParaRPr lang="en-I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447120" y="1151703"/>
            <a:ext cx="9749503" cy="4037760"/>
          </a:xfrm>
          <a:prstGeom prst="rect">
            <a:avLst/>
          </a:prstGeom>
          <a:noFill/>
          <a:ln>
            <a:noFill/>
          </a:ln>
        </p:spPr>
        <p:txBody>
          <a:bodyPr>
            <a:noAutofit/>
          </a:bodyPr>
          <a:lstStyle/>
          <a:p>
            <a:pPr>
              <a:lnSpc>
                <a:spcPct val="90000"/>
              </a:lnSpc>
              <a:spcBef>
                <a:spcPts val="1001"/>
              </a:spcBef>
            </a:pPr>
            <a:r>
              <a:rPr lang="es-ES" sz="2400" b="0" strike="noStrike" spc="-1" dirty="0">
                <a:solidFill>
                  <a:srgbClr val="404040"/>
                </a:solidFill>
                <a:latin typeface="Calibri"/>
              </a:rPr>
              <a:t>Parveen se encont</a:t>
            </a:r>
            <a:r>
              <a:rPr lang="es-ES" sz="2400" spc="-1" dirty="0">
                <a:solidFill>
                  <a:srgbClr val="404040"/>
                </a:solidFill>
                <a:latin typeface="Calibri"/>
              </a:rPr>
              <a:t>ró con varias dificultades para comunicarse con otras personas durante la pandemia. Al principio eran solo las comunicaciones con su familia y amigos, cuando había cuarentena, porque no podía reunirse con ellos en persona.</a:t>
            </a:r>
          </a:p>
          <a:p>
            <a:pPr>
              <a:lnSpc>
                <a:spcPct val="90000"/>
              </a:lnSpc>
              <a:spcBef>
                <a:spcPts val="1001"/>
              </a:spcBef>
            </a:pPr>
            <a:r>
              <a:rPr lang="es-ES" sz="2400" spc="-1" dirty="0">
                <a:solidFill>
                  <a:srgbClr val="404040"/>
                </a:solidFill>
                <a:latin typeface="Calibri"/>
              </a:rPr>
              <a:t>Utilizó la app de reuniones virtuales </a:t>
            </a:r>
            <a:r>
              <a:rPr lang="es-ES" sz="2400" spc="-1" dirty="0" err="1">
                <a:solidFill>
                  <a:srgbClr val="404040"/>
                </a:solidFill>
                <a:latin typeface="Calibri"/>
              </a:rPr>
              <a:t>Jitsi.meet</a:t>
            </a:r>
            <a:r>
              <a:rPr lang="es-ES" sz="2400" spc="-1" dirty="0">
                <a:solidFill>
                  <a:srgbClr val="404040"/>
                </a:solidFill>
                <a:latin typeface="Calibri"/>
              </a:rPr>
              <a:t> para evitarlo. Esta aplicación le permitió organizar una sala de reuniones virtual para que otras personas pudieran unirse a ella. A Parveen le pareció una experiencia social fantástica, ya que le ayudó a aliviar la soledad que experimentó durante la cuarentena.</a:t>
            </a:r>
          </a:p>
          <a:p>
            <a:pPr>
              <a:lnSpc>
                <a:spcPct val="90000"/>
              </a:lnSpc>
              <a:spcBef>
                <a:spcPts val="1001"/>
              </a:spcBef>
            </a:pPr>
            <a:r>
              <a:rPr lang="es-ES" sz="2400" spc="-1" dirty="0">
                <a:solidFill>
                  <a:srgbClr val="404040"/>
                </a:solidFill>
                <a:latin typeface="Calibri"/>
              </a:rPr>
              <a:t>Sin embargo, al pasar el tiempo, también se dio cuenta de que ser capaz de utilizar la app la ayudó también profesionalmente. Asistió a una reunión que se hizo de forma virtual a través de la aplicación y afirma que su contratación se debió en parte a la confianza que tenía en el uso del software. Para saber más sobre </a:t>
            </a:r>
            <a:r>
              <a:rPr lang="es-ES" sz="2400" spc="-1" dirty="0" err="1">
                <a:solidFill>
                  <a:srgbClr val="404040"/>
                </a:solidFill>
                <a:latin typeface="Calibri"/>
              </a:rPr>
              <a:t>Jitsi.meet</a:t>
            </a:r>
            <a:r>
              <a:rPr lang="es-ES" sz="2400" spc="-1" dirty="0">
                <a:solidFill>
                  <a:srgbClr val="404040"/>
                </a:solidFill>
                <a:latin typeface="Calibri"/>
              </a:rPr>
              <a:t>,</a:t>
            </a:r>
            <a:r>
              <a:rPr lang="en-US" sz="2400" spc="-1" dirty="0">
                <a:solidFill>
                  <a:srgbClr val="404040"/>
                </a:solidFill>
                <a:latin typeface="Calibri"/>
              </a:rPr>
              <a:t> </a:t>
            </a:r>
            <a:r>
              <a:rPr lang="en-US" sz="2400" spc="-1" dirty="0" err="1">
                <a:solidFill>
                  <a:srgbClr val="FFC000"/>
                </a:solidFill>
                <a:latin typeface="Calibri"/>
                <a:hlinkClick r:id="rId2">
                  <a:extLst>
                    <a:ext uri="{A12FA001-AC4F-418D-AE19-62706E023703}">
                      <ahyp:hlinkClr xmlns:ahyp="http://schemas.microsoft.com/office/drawing/2018/hyperlinkcolor" val="tx"/>
                    </a:ext>
                  </a:extLst>
                </a:hlinkClick>
              </a:rPr>
              <a:t>haga</a:t>
            </a:r>
            <a:r>
              <a:rPr lang="en-US" sz="2400" spc="-1" dirty="0">
                <a:solidFill>
                  <a:srgbClr val="FFC000"/>
                </a:solidFill>
                <a:latin typeface="Calibri"/>
                <a:hlinkClick r:id="rId2">
                  <a:extLst>
                    <a:ext uri="{A12FA001-AC4F-418D-AE19-62706E023703}">
                      <ahyp:hlinkClr xmlns:ahyp="http://schemas.microsoft.com/office/drawing/2018/hyperlinkcolor" val="tx"/>
                    </a:ext>
                  </a:extLst>
                </a:hlinkClick>
              </a:rPr>
              <a:t> </a:t>
            </a:r>
            <a:r>
              <a:rPr lang="en-US" sz="2400" spc="-1" dirty="0" err="1">
                <a:solidFill>
                  <a:srgbClr val="FFC000"/>
                </a:solidFill>
                <a:latin typeface="Calibri"/>
                <a:hlinkClick r:id="rId2">
                  <a:extLst>
                    <a:ext uri="{A12FA001-AC4F-418D-AE19-62706E023703}">
                      <ahyp:hlinkClr xmlns:ahyp="http://schemas.microsoft.com/office/drawing/2018/hyperlinkcolor" val="tx"/>
                    </a:ext>
                  </a:extLst>
                </a:hlinkClick>
              </a:rPr>
              <a:t>clic</a:t>
            </a:r>
            <a:r>
              <a:rPr lang="en-US" sz="2400" spc="-1" dirty="0">
                <a:solidFill>
                  <a:srgbClr val="FFC000"/>
                </a:solidFill>
                <a:latin typeface="Calibri"/>
                <a:hlinkClick r:id="rId2">
                  <a:extLst>
                    <a:ext uri="{A12FA001-AC4F-418D-AE19-62706E023703}">
                      <ahyp:hlinkClr xmlns:ahyp="http://schemas.microsoft.com/office/drawing/2018/hyperlinkcolor" val="tx"/>
                    </a:ext>
                  </a:extLst>
                </a:hlinkClick>
              </a:rPr>
              <a:t> </a:t>
            </a:r>
            <a:r>
              <a:rPr lang="en-US" sz="2400" spc="-1" dirty="0" err="1">
                <a:solidFill>
                  <a:srgbClr val="FFC000"/>
                </a:solidFill>
                <a:latin typeface="Calibri"/>
                <a:hlinkClick r:id="rId2">
                  <a:extLst>
                    <a:ext uri="{A12FA001-AC4F-418D-AE19-62706E023703}">
                      <ahyp:hlinkClr xmlns:ahyp="http://schemas.microsoft.com/office/drawing/2018/hyperlinkcolor" val="tx"/>
                    </a:ext>
                  </a:extLst>
                </a:hlinkClick>
              </a:rPr>
              <a:t>en</a:t>
            </a:r>
            <a:r>
              <a:rPr lang="en-US" sz="2400" spc="-1" dirty="0">
                <a:solidFill>
                  <a:srgbClr val="FFC000"/>
                </a:solidFill>
                <a:latin typeface="Calibri"/>
                <a:hlinkClick r:id="rId2">
                  <a:extLst>
                    <a:ext uri="{A12FA001-AC4F-418D-AE19-62706E023703}">
                      <ahyp:hlinkClr xmlns:ahyp="http://schemas.microsoft.com/office/drawing/2018/hyperlinkcolor" val="tx"/>
                    </a:ext>
                  </a:extLst>
                </a:hlinkClick>
              </a:rPr>
              <a:t> </a:t>
            </a:r>
            <a:r>
              <a:rPr lang="en-US" sz="2400" spc="-1" dirty="0" err="1">
                <a:solidFill>
                  <a:srgbClr val="FFC000"/>
                </a:solidFill>
                <a:latin typeface="Calibri"/>
                <a:hlinkClick r:id="rId2">
                  <a:extLst>
                    <a:ext uri="{A12FA001-AC4F-418D-AE19-62706E023703}">
                      <ahyp:hlinkClr xmlns:ahyp="http://schemas.microsoft.com/office/drawing/2018/hyperlinkcolor" val="tx"/>
                    </a:ext>
                  </a:extLst>
                </a:hlinkClick>
              </a:rPr>
              <a:t>este</a:t>
            </a:r>
            <a:r>
              <a:rPr lang="en-US" sz="2400" spc="-1" dirty="0">
                <a:solidFill>
                  <a:srgbClr val="FFC000"/>
                </a:solidFill>
                <a:latin typeface="Calibri"/>
                <a:hlinkClick r:id="rId2">
                  <a:extLst>
                    <a:ext uri="{A12FA001-AC4F-418D-AE19-62706E023703}">
                      <ahyp:hlinkClr xmlns:ahyp="http://schemas.microsoft.com/office/drawing/2018/hyperlinkcolor" val="tx"/>
                    </a:ext>
                  </a:extLst>
                </a:hlinkClick>
              </a:rPr>
              <a:t> enlace.</a:t>
            </a:r>
            <a:endParaRPr lang="en-US" sz="2400" b="0" strike="noStrike" spc="-1" dirty="0">
              <a:solidFill>
                <a:srgbClr val="FFC000"/>
              </a:solidFill>
              <a:latin typeface="Calibri"/>
            </a:endParaRPr>
          </a:p>
        </p:txBody>
      </p:sp>
      <p:sp>
        <p:nvSpPr>
          <p:cNvPr id="185" name="TextShape 2"/>
          <p:cNvSpPr txBox="1"/>
          <p:nvPr/>
        </p:nvSpPr>
        <p:spPr>
          <a:xfrm>
            <a:off x="447120" y="309600"/>
            <a:ext cx="11097720" cy="562270"/>
          </a:xfrm>
          <a:prstGeom prst="rect">
            <a:avLst/>
          </a:prstGeom>
          <a:noFill/>
          <a:ln>
            <a:noFill/>
          </a:ln>
        </p:spPr>
        <p:txBody>
          <a:bodyPr>
            <a:noAutofit/>
          </a:bodyPr>
          <a:lstStyle/>
          <a:p>
            <a:r>
              <a:rPr lang="es-ES" sz="3600" b="1" spc="-1" dirty="0">
                <a:solidFill>
                  <a:srgbClr val="F9A169"/>
                </a:solidFill>
              </a:rPr>
              <a:t>Estudio de caso – Comunicación durante la pandemia</a:t>
            </a:r>
            <a:endParaRPr lang="en-US" sz="3600" spc="-1" dirty="0">
              <a:solidFill>
                <a:srgbClr val="000000"/>
              </a:solidFill>
            </a:endParaRPr>
          </a:p>
        </p:txBody>
      </p:sp>
    </p:spTree>
    <p:extLst>
      <p:ext uri="{BB962C8B-B14F-4D97-AF65-F5344CB8AC3E}">
        <p14:creationId xmlns:p14="http://schemas.microsoft.com/office/powerpoint/2010/main" val="2198296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486110" y="1780175"/>
            <a:ext cx="5504501" cy="3251160"/>
          </a:xfrm>
          <a:prstGeom prst="rect">
            <a:avLst/>
          </a:prstGeom>
          <a:noFill/>
          <a:ln>
            <a:noFill/>
          </a:ln>
        </p:spPr>
        <p:txBody>
          <a:bodyPr>
            <a:noAutofit/>
          </a:bodyPr>
          <a:lstStyle/>
          <a:p>
            <a:pPr>
              <a:lnSpc>
                <a:spcPct val="90000"/>
              </a:lnSpc>
              <a:spcBef>
                <a:spcPts val="1001"/>
              </a:spcBef>
              <a:tabLst>
                <a:tab pos="0" algn="l"/>
              </a:tabLst>
            </a:pPr>
            <a:r>
              <a:rPr lang="es-ES" sz="2400" b="0" strike="noStrike" spc="-1" dirty="0">
                <a:solidFill>
                  <a:srgbClr val="404040"/>
                </a:solidFill>
                <a:latin typeface="Calibri"/>
              </a:rPr>
              <a:t>Primeros pasos para iniciar una reunión virtual en </a:t>
            </a:r>
            <a:r>
              <a:rPr lang="es-ES" sz="2400" b="0" strike="noStrike" spc="-1" dirty="0" err="1">
                <a:solidFill>
                  <a:srgbClr val="404040"/>
                </a:solidFill>
                <a:latin typeface="Calibri"/>
              </a:rPr>
              <a:t>Jitsi.meet</a:t>
            </a:r>
            <a:endParaRPr lang="es-ES" sz="2400" spc="-1" dirty="0">
              <a:solidFill>
                <a:srgbClr val="404040"/>
              </a:solidFill>
              <a:latin typeface="Calibri"/>
            </a:endParaRPr>
          </a:p>
          <a:p>
            <a:pPr>
              <a:lnSpc>
                <a:spcPct val="90000"/>
              </a:lnSpc>
              <a:spcBef>
                <a:spcPts val="1001"/>
              </a:spcBef>
              <a:tabLst>
                <a:tab pos="0" algn="l"/>
              </a:tabLst>
            </a:pPr>
            <a:endParaRPr lang="en-US" sz="2400" spc="-1" dirty="0">
              <a:solidFill>
                <a:srgbClr val="404040"/>
              </a:solidFill>
              <a:latin typeface="Calibri" panose="020F0502020204030204" pitchFamily="34" charset="0"/>
              <a:cs typeface="Calibri" panose="020F0502020204030204" pitchFamily="34" charset="0"/>
            </a:endParaRPr>
          </a:p>
          <a:p>
            <a:pPr>
              <a:lnSpc>
                <a:spcPct val="90000"/>
              </a:lnSpc>
              <a:spcBef>
                <a:spcPts val="1001"/>
              </a:spcBef>
              <a:tabLst>
                <a:tab pos="0" algn="l"/>
              </a:tabLst>
            </a:pPr>
            <a:r>
              <a:rPr lang="en-US" sz="2400" dirty="0">
                <a:latin typeface="Calibri" panose="020F0502020204030204" pitchFamily="34" charset="0"/>
                <a:cs typeface="Calibri" panose="020F0502020204030204" pitchFamily="34" charset="0"/>
              </a:rPr>
              <a:t>Antes</a:t>
            </a:r>
            <a:r>
              <a:rPr lang="es-ES" sz="2400" dirty="0">
                <a:latin typeface="Calibri" panose="020F0502020204030204" pitchFamily="34" charset="0"/>
                <a:cs typeface="Calibri" panose="020F0502020204030204" pitchFamily="34" charset="0"/>
              </a:rPr>
              <a:t> de entrar en la “sala de reuniones” activa la cámara, el micrófono, configura un fondo de pantalla, revisa los ajustes e invita a otros participantes.</a:t>
            </a:r>
            <a:endParaRPr lang="en-US" sz="2400" dirty="0">
              <a:latin typeface="Calibri" panose="020F0502020204030204" pitchFamily="34" charset="0"/>
              <a:cs typeface="Calibri" panose="020F0502020204030204" pitchFamily="34" charset="0"/>
            </a:endParaRPr>
          </a:p>
          <a:p>
            <a:pPr>
              <a:lnSpc>
                <a:spcPct val="90000"/>
              </a:lnSpc>
              <a:spcBef>
                <a:spcPts val="1001"/>
              </a:spcBef>
              <a:tabLst>
                <a:tab pos="0" algn="l"/>
              </a:tabLst>
            </a:pPr>
            <a:endParaRPr lang="en-US" sz="2400" b="0" strike="noStrike" spc="-1" dirty="0">
              <a:solidFill>
                <a:srgbClr val="000000"/>
              </a:solidFill>
              <a:latin typeface="Calibri"/>
            </a:endParaRPr>
          </a:p>
        </p:txBody>
      </p:sp>
      <p:sp>
        <p:nvSpPr>
          <p:cNvPr id="178" name="TextShape 2"/>
          <p:cNvSpPr txBox="1"/>
          <p:nvPr/>
        </p:nvSpPr>
        <p:spPr>
          <a:xfrm>
            <a:off x="486110" y="314518"/>
            <a:ext cx="5648400" cy="1075006"/>
          </a:xfrm>
          <a:prstGeom prst="rect">
            <a:avLst/>
          </a:prstGeom>
          <a:noFill/>
          <a:ln>
            <a:noFill/>
          </a:ln>
        </p:spPr>
        <p:txBody>
          <a:bodyPr>
            <a:normAutofit fontScale="98500"/>
          </a:bodyPr>
          <a:lstStyle/>
          <a:p>
            <a:pPr>
              <a:lnSpc>
                <a:spcPct val="90000"/>
              </a:lnSpc>
              <a:spcBef>
                <a:spcPts val="1001"/>
              </a:spcBef>
              <a:tabLst>
                <a:tab pos="0" algn="l"/>
              </a:tabLst>
            </a:pPr>
            <a:r>
              <a:rPr lang="en-US" sz="3600" b="1" strike="noStrike" spc="-1" dirty="0">
                <a:solidFill>
                  <a:srgbClr val="F9A169"/>
                </a:solidFill>
                <a:latin typeface="Calibri"/>
              </a:rPr>
              <a:t>¿</a:t>
            </a:r>
            <a:r>
              <a:rPr lang="es-ES" sz="3600" b="1" strike="noStrike" spc="-1" dirty="0">
                <a:solidFill>
                  <a:srgbClr val="F9A169"/>
                </a:solidFill>
                <a:latin typeface="Calibri"/>
              </a:rPr>
              <a:t>Cómo comenzar una reunión virtual</a:t>
            </a:r>
            <a:r>
              <a:rPr lang="en-US" sz="3600" b="1" strike="noStrike" spc="-1" dirty="0">
                <a:solidFill>
                  <a:srgbClr val="F9A169"/>
                </a:solidFill>
                <a:latin typeface="Calibri"/>
              </a:rPr>
              <a:t>?</a:t>
            </a:r>
            <a:endParaRPr lang="en-US" sz="3600" b="0" strike="noStrike" spc="-1" dirty="0">
              <a:solidFill>
                <a:srgbClr val="000000"/>
              </a:solidFill>
              <a:latin typeface="Calibri"/>
            </a:endParaRPr>
          </a:p>
          <a:p>
            <a:pPr>
              <a:lnSpc>
                <a:spcPct val="90000"/>
              </a:lnSpc>
              <a:spcBef>
                <a:spcPts val="1001"/>
              </a:spcBef>
              <a:tabLst>
                <a:tab pos="0" algn="l"/>
              </a:tabLst>
            </a:pPr>
            <a:endParaRPr lang="en-US" sz="3600" b="0" strike="noStrike" spc="-1" dirty="0">
              <a:solidFill>
                <a:srgbClr val="000000"/>
              </a:solidFill>
              <a:latin typeface="Calibri"/>
            </a:endParaRPr>
          </a:p>
        </p:txBody>
      </p:sp>
      <p:pic>
        <p:nvPicPr>
          <p:cNvPr id="3" name="Imagen 2">
            <a:extLst>
              <a:ext uri="{FF2B5EF4-FFF2-40B4-BE49-F238E27FC236}">
                <a16:creationId xmlns:a16="http://schemas.microsoft.com/office/drawing/2014/main" id="{2BE46B3E-64FD-5C16-488A-7C9D071C6A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877" t="-5877" r="-1" b="4656"/>
          <a:stretch/>
        </p:blipFill>
        <p:spPr>
          <a:xfrm>
            <a:off x="7127506" y="1389524"/>
            <a:ext cx="4779909" cy="2391176"/>
          </a:xfrm>
          <a:prstGeom prst="rect">
            <a:avLst/>
          </a:prstGeom>
        </p:spPr>
      </p:pic>
      <p:sp>
        <p:nvSpPr>
          <p:cNvPr id="4" name="Flecha: hacia abajo 3">
            <a:extLst>
              <a:ext uri="{FF2B5EF4-FFF2-40B4-BE49-F238E27FC236}">
                <a16:creationId xmlns:a16="http://schemas.microsoft.com/office/drawing/2014/main" id="{67F4C907-61F6-CF31-AC9A-1B9281669E6F}"/>
              </a:ext>
            </a:extLst>
          </p:cNvPr>
          <p:cNvSpPr/>
          <p:nvPr/>
        </p:nvSpPr>
        <p:spPr>
          <a:xfrm>
            <a:off x="8483225" y="1376432"/>
            <a:ext cx="275763" cy="8364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CuadroTexto 1">
            <a:extLst>
              <a:ext uri="{FF2B5EF4-FFF2-40B4-BE49-F238E27FC236}">
                <a16:creationId xmlns:a16="http://schemas.microsoft.com/office/drawing/2014/main" id="{FC29EB7F-208E-4BF2-3B29-CC9899359008}"/>
              </a:ext>
            </a:extLst>
          </p:cNvPr>
          <p:cNvSpPr txBox="1"/>
          <p:nvPr/>
        </p:nvSpPr>
        <p:spPr>
          <a:xfrm>
            <a:off x="6752774" y="266644"/>
            <a:ext cx="4122821" cy="1477328"/>
          </a:xfrm>
          <a:prstGeom prst="rect">
            <a:avLst/>
          </a:prstGeom>
          <a:noFill/>
        </p:spPr>
        <p:txBody>
          <a:bodyPr wrap="square" rtlCol="0">
            <a:spAutoFit/>
          </a:bodyPr>
          <a:lstStyle/>
          <a:p>
            <a:r>
              <a:rPr lang="es-ES" sz="1800" dirty="0">
                <a:solidFill>
                  <a:schemeClr val="tx1"/>
                </a:solidFill>
              </a:rPr>
              <a:t>Para iniciar una reunión virtual, hay que indicar un nombre. Una vez </a:t>
            </a:r>
            <a:r>
              <a:rPr lang="es-ES" dirty="0"/>
              <a:t>que lo hayas indicado</a:t>
            </a:r>
            <a:r>
              <a:rPr lang="es-ES" sz="1800" dirty="0">
                <a:solidFill>
                  <a:schemeClr val="tx1"/>
                </a:solidFill>
              </a:rPr>
              <a:t>, haz clic en el enlace para acceder a la sala.</a:t>
            </a:r>
          </a:p>
          <a:p>
            <a:endParaRPr lang="es-ES" dirty="0"/>
          </a:p>
        </p:txBody>
      </p:sp>
      <p:pic>
        <p:nvPicPr>
          <p:cNvPr id="6" name="Imagen 5">
            <a:extLst>
              <a:ext uri="{FF2B5EF4-FFF2-40B4-BE49-F238E27FC236}">
                <a16:creationId xmlns:a16="http://schemas.microsoft.com/office/drawing/2014/main" id="{91729C79-C870-EDAC-85FD-3517981E7C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328"/>
          <a:stretch/>
        </p:blipFill>
        <p:spPr>
          <a:xfrm>
            <a:off x="7415784" y="3926824"/>
            <a:ext cx="4491631" cy="2037348"/>
          </a:xfrm>
          <a:prstGeom prst="rect">
            <a:avLst/>
          </a:prstGeom>
        </p:spPr>
      </p:pic>
      <p:sp>
        <p:nvSpPr>
          <p:cNvPr id="9" name="Flecha: hacia abajo 8">
            <a:extLst>
              <a:ext uri="{FF2B5EF4-FFF2-40B4-BE49-F238E27FC236}">
                <a16:creationId xmlns:a16="http://schemas.microsoft.com/office/drawing/2014/main" id="{C9B4DC8E-D430-748B-F218-8D95911F0508}"/>
              </a:ext>
            </a:extLst>
          </p:cNvPr>
          <p:cNvSpPr/>
          <p:nvPr/>
        </p:nvSpPr>
        <p:spPr>
          <a:xfrm rot="18418872">
            <a:off x="6610238" y="3962339"/>
            <a:ext cx="285072" cy="18602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26" name="Picture 2" descr="About Jitsi Meet | Free Video Conferencing Solutions">
            <a:extLst>
              <a:ext uri="{FF2B5EF4-FFF2-40B4-BE49-F238E27FC236}">
                <a16:creationId xmlns:a16="http://schemas.microsoft.com/office/drawing/2014/main" id="{C4069051-EDAC-D09E-9AE6-DBC65F10E73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2281" y="4945498"/>
            <a:ext cx="2040520" cy="10763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lstStyle/>
          <a:p>
            <a:r>
              <a:rPr lang="es-ES" dirty="0"/>
              <a:t>Tema 3: </a:t>
            </a:r>
            <a:r>
              <a:rPr lang="es-ES" sz="3600" dirty="0"/>
              <a:t>Colaboración a través de las tecnologías digitales</a:t>
            </a:r>
          </a:p>
          <a:p>
            <a:endParaRPr lang="en-IE" dirty="0"/>
          </a:p>
        </p:txBody>
      </p:sp>
      <p:pic>
        <p:nvPicPr>
          <p:cNvPr id="6" name="Picture Placeholder 5">
            <a:extLst>
              <a:ext uri="{FF2B5EF4-FFF2-40B4-BE49-F238E27FC236}">
                <a16:creationId xmlns:a16="http://schemas.microsoft.com/office/drawing/2014/main" id="{32BC4CE5-B84B-91C8-7122-EA9524173CB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559" b="12559"/>
          <a:stretch>
            <a:fillRect/>
          </a:stretch>
        </p:blipFill>
        <p:spPr/>
      </p:pic>
    </p:spTree>
    <p:extLst>
      <p:ext uri="{BB962C8B-B14F-4D97-AF65-F5344CB8AC3E}">
        <p14:creationId xmlns:p14="http://schemas.microsoft.com/office/powerpoint/2010/main" val="2917785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447065" y="1409992"/>
            <a:ext cx="11102510" cy="5257508"/>
          </a:xfrm>
        </p:spPr>
        <p:txBody>
          <a:bodyPr/>
          <a:lstStyle/>
          <a:p>
            <a:r>
              <a:rPr lang="es-ES" dirty="0"/>
              <a:t>Antes de comenzar con el tema 3, vamos a ver algunas definiciones útiles para ayudarte a comprender alguna información incluida en este módulo.</a:t>
            </a:r>
          </a:p>
          <a:p>
            <a:endParaRPr lang="en-US" dirty="0"/>
          </a:p>
          <a:p>
            <a:pPr marL="342900" indent="-342900">
              <a:buFont typeface="Arial" panose="020B0604020202020204" pitchFamily="34" charset="0"/>
              <a:buChar char="•"/>
            </a:pPr>
            <a:r>
              <a:rPr lang="es-ES" sz="2400" b="1" dirty="0"/>
              <a:t>Interacción </a:t>
            </a:r>
            <a:r>
              <a:rPr lang="es-ES" dirty="0"/>
              <a:t>e</a:t>
            </a:r>
            <a:r>
              <a:rPr lang="es-ES" sz="2400" dirty="0"/>
              <a:t>s la comunicación o participación directa con alguien o algo. Puede proporcionar a los alumnos la oportunidad de comunicarse entre ellos durante el evento y con los facilitadores, a menudo a través de la tecnología. Se puede utilizar chat, emoticonos, encuestas, pizarras, salas de reunión, uso compartido de aplicaciones y navegación web.</a:t>
            </a:r>
          </a:p>
          <a:p>
            <a:pPr marL="342900" indent="-342900">
              <a:buFont typeface="Arial" panose="020B0604020202020204" pitchFamily="34" charset="0"/>
              <a:buChar char="•"/>
            </a:pPr>
            <a:r>
              <a:rPr lang="es-ES" dirty="0"/>
              <a:t>El aprendizaje ocurre durante la </a:t>
            </a:r>
            <a:r>
              <a:rPr lang="es-ES" b="1" dirty="0"/>
              <a:t>colaboración</a:t>
            </a:r>
            <a:r>
              <a:rPr lang="es-ES" dirty="0"/>
              <a:t>. Permite a los estudiantes ampliar la información de base que pueden haber obtenido a través de los contenidos del curso, como las lecturas o los vídeos. Los estudiantes practican a través de la colaboración. Puede permitir a los alumnos pensar en términos de pensamiento de orden superior, como la resolución de problemas.</a:t>
            </a:r>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s-ES" dirty="0"/>
              <a:t>Definiciones relevantes</a:t>
            </a:r>
          </a:p>
        </p:txBody>
      </p:sp>
    </p:spTree>
    <p:extLst>
      <p:ext uri="{BB962C8B-B14F-4D97-AF65-F5344CB8AC3E}">
        <p14:creationId xmlns:p14="http://schemas.microsoft.com/office/powerpoint/2010/main" val="803251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B3468B6-DA1F-B219-D2F0-C93576F9F3C7}"/>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3211" r="13211"/>
          <a:stretch>
            <a:fillRect/>
          </a:stretch>
        </p:blipFill>
        <p:spPr/>
      </p:pic>
      <p:sp>
        <p:nvSpPr>
          <p:cNvPr id="5" name="Text Placeholder 4">
            <a:extLst>
              <a:ext uri="{FF2B5EF4-FFF2-40B4-BE49-F238E27FC236}">
                <a16:creationId xmlns:a16="http://schemas.microsoft.com/office/drawing/2014/main" id="{9F53F2DB-FE09-CBC9-A4B5-6C210FD47416}"/>
              </a:ext>
            </a:extLst>
          </p:cNvPr>
          <p:cNvSpPr>
            <a:spLocks noGrp="1"/>
          </p:cNvSpPr>
          <p:nvPr>
            <p:ph type="body" sz="quarter" idx="27"/>
          </p:nvPr>
        </p:nvSpPr>
        <p:spPr>
          <a:xfrm>
            <a:off x="447066" y="1378145"/>
            <a:ext cx="5323965" cy="5346505"/>
          </a:xfrm>
        </p:spPr>
        <p:txBody>
          <a:bodyPr/>
          <a:lstStyle/>
          <a:p>
            <a:r>
              <a:rPr lang="es-ES" dirty="0"/>
              <a:t>Hay muchas formas en las que podemos colaborar utilizando las tecnologías digitales. A lo largo de este tema identificaremos distintas herramientas digitales que puedes usar para ayudarte a colaborar con otras personas online.</a:t>
            </a:r>
          </a:p>
          <a:p>
            <a:r>
              <a:rPr lang="es-ES" dirty="0"/>
              <a:t>La colaboración online se puede hacer de muchas maneras distintas, como que muchas personas trabajen en los mismos documentos juntas y al mismo tiempo, hacer </a:t>
            </a:r>
            <a:r>
              <a:rPr lang="es-ES" i="1" dirty="0" err="1"/>
              <a:t>brainstorming</a:t>
            </a:r>
            <a:r>
              <a:rPr lang="es-ES" dirty="0"/>
              <a:t> o lluvia de ideas, conectar y crear redes con otros profesionales e inclusive crear notas juntos.</a:t>
            </a:r>
          </a:p>
          <a:p>
            <a:endParaRPr lang="en-IE" dirty="0"/>
          </a:p>
        </p:txBody>
      </p:sp>
      <p:sp>
        <p:nvSpPr>
          <p:cNvPr id="4" name="Text Placeholder 3">
            <a:extLst>
              <a:ext uri="{FF2B5EF4-FFF2-40B4-BE49-F238E27FC236}">
                <a16:creationId xmlns:a16="http://schemas.microsoft.com/office/drawing/2014/main" id="{34174EB7-A254-56F1-DE0E-3541E72CF1FF}"/>
              </a:ext>
            </a:extLst>
          </p:cNvPr>
          <p:cNvSpPr>
            <a:spLocks noGrp="1"/>
          </p:cNvSpPr>
          <p:nvPr>
            <p:ph type="body" sz="quarter" idx="18"/>
          </p:nvPr>
        </p:nvSpPr>
        <p:spPr>
          <a:xfrm>
            <a:off x="447066" y="309491"/>
            <a:ext cx="5648934" cy="1042231"/>
          </a:xfrm>
        </p:spPr>
        <p:txBody>
          <a:bodyPr>
            <a:normAutofit lnSpcReduction="10000"/>
          </a:bodyPr>
          <a:lstStyle/>
          <a:p>
            <a:r>
              <a:rPr lang="es-ES" dirty="0"/>
              <a:t>Colaborando con las tecnologías digitales</a:t>
            </a:r>
          </a:p>
          <a:p>
            <a:endParaRPr lang="en-IE" dirty="0"/>
          </a:p>
        </p:txBody>
      </p:sp>
    </p:spTree>
    <p:extLst>
      <p:ext uri="{BB962C8B-B14F-4D97-AF65-F5344CB8AC3E}">
        <p14:creationId xmlns:p14="http://schemas.microsoft.com/office/powerpoint/2010/main" val="1131698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388878"/>
            <a:ext cx="11102510" cy="5205484"/>
          </a:xfrm>
        </p:spPr>
        <p:txBody>
          <a:bodyPr/>
          <a:lstStyle/>
          <a:p>
            <a:endParaRPr lang="en-US" dirty="0">
              <a:ea typeface="+mn-lt"/>
              <a:cs typeface="+mn-lt"/>
            </a:endParaRPr>
          </a:p>
          <a:p>
            <a:r>
              <a:rPr lang="es-ES" dirty="0">
                <a:solidFill>
                  <a:schemeClr val="accent6"/>
                </a:solidFill>
                <a:ea typeface="+mn-lt"/>
                <a:cs typeface="+mn-lt"/>
              </a:rPr>
              <a:t>Google Suite está compuesto de muchas herramientas, pero las tres mejores para la colaboración son las tres principales herramientas de documentos: Google </a:t>
            </a:r>
            <a:r>
              <a:rPr lang="es-ES" dirty="0" err="1">
                <a:solidFill>
                  <a:schemeClr val="accent6"/>
                </a:solidFill>
                <a:ea typeface="+mn-lt"/>
                <a:cs typeface="+mn-lt"/>
              </a:rPr>
              <a:t>Docs</a:t>
            </a:r>
            <a:r>
              <a:rPr lang="es-ES" dirty="0">
                <a:solidFill>
                  <a:schemeClr val="accent6"/>
                </a:solidFill>
                <a:ea typeface="+mn-lt"/>
                <a:cs typeface="+mn-lt"/>
              </a:rPr>
              <a:t>, </a:t>
            </a:r>
            <a:r>
              <a:rPr lang="es-ES" dirty="0" err="1">
                <a:solidFill>
                  <a:schemeClr val="accent6"/>
                </a:solidFill>
                <a:ea typeface="+mn-lt"/>
                <a:cs typeface="+mn-lt"/>
              </a:rPr>
              <a:t>Sheets</a:t>
            </a:r>
            <a:r>
              <a:rPr lang="es-ES" dirty="0">
                <a:solidFill>
                  <a:schemeClr val="accent6"/>
                </a:solidFill>
                <a:ea typeface="+mn-lt"/>
                <a:cs typeface="+mn-lt"/>
              </a:rPr>
              <a:t>, </a:t>
            </a:r>
            <a:r>
              <a:rPr lang="es-ES" dirty="0" err="1">
                <a:solidFill>
                  <a:schemeClr val="accent6"/>
                </a:solidFill>
                <a:ea typeface="+mn-lt"/>
                <a:cs typeface="+mn-lt"/>
              </a:rPr>
              <a:t>Slides</a:t>
            </a:r>
            <a:r>
              <a:rPr lang="es-ES" dirty="0">
                <a:solidFill>
                  <a:schemeClr val="accent6"/>
                </a:solidFill>
                <a:ea typeface="+mn-lt"/>
                <a:cs typeface="+mn-lt"/>
              </a:rPr>
              <a:t>, </a:t>
            </a:r>
            <a:r>
              <a:rPr lang="es-ES" dirty="0" err="1">
                <a:solidFill>
                  <a:schemeClr val="accent6"/>
                </a:solidFill>
                <a:ea typeface="+mn-lt"/>
                <a:cs typeface="+mn-lt"/>
              </a:rPr>
              <a:t>Forms</a:t>
            </a:r>
            <a:r>
              <a:rPr lang="es-ES" dirty="0">
                <a:solidFill>
                  <a:schemeClr val="accent6"/>
                </a:solidFill>
                <a:ea typeface="+mn-lt"/>
                <a:cs typeface="+mn-lt"/>
              </a:rPr>
              <a:t> y Google </a:t>
            </a:r>
            <a:r>
              <a:rPr lang="es-ES" dirty="0" err="1">
                <a:solidFill>
                  <a:schemeClr val="accent6"/>
                </a:solidFill>
                <a:ea typeface="+mn-lt"/>
                <a:cs typeface="+mn-lt"/>
              </a:rPr>
              <a:t>Sites</a:t>
            </a:r>
            <a:r>
              <a:rPr lang="es-ES" dirty="0">
                <a:solidFill>
                  <a:schemeClr val="accent6"/>
                </a:solidFill>
                <a:ea typeface="+mn-lt"/>
                <a:cs typeface="+mn-lt"/>
              </a:rPr>
              <a:t>. Con ellas puedes trabajar con otras personas en el mismo documento a tiempo real. Comentar en cualquier archivo contextualiza la conversación y se evitan las idas y venidas del correo electrónico y la pérdida de tiempo. También se puede ver qué ediciones ha hecho cada persona y los archivos se guardan automáticamente.</a:t>
            </a:r>
          </a:p>
          <a:p>
            <a:r>
              <a:rPr lang="es-ES" dirty="0">
                <a:solidFill>
                  <a:schemeClr val="accent6"/>
                </a:solidFill>
                <a:ea typeface="+mn-lt"/>
                <a:cs typeface="+mn-lt"/>
              </a:rPr>
              <a:t>Simplemente haz clic en “Nuevo” y elige el tipo de archivo que deseas de los que se muestran. A continuación, todo lo que necesitas hacer es compartir el archivo con tu equipo para colaborar en la redacción o en el asunto principal. </a:t>
            </a:r>
          </a:p>
          <a:p>
            <a:r>
              <a:rPr lang="es-ES" dirty="0">
                <a:solidFill>
                  <a:schemeClr val="accent6"/>
                </a:solidFill>
                <a:ea typeface="+mn-lt"/>
                <a:cs typeface="+mn-lt"/>
              </a:rPr>
              <a:t>Google Drive también ofrece 15GB de almacenamiento en la nube sin coste.</a:t>
            </a:r>
            <a:r>
              <a:rPr lang="en-US" dirty="0">
                <a:ea typeface="+mn-lt"/>
                <a:cs typeface="+mn-lt"/>
              </a:rPr>
              <a:t> </a:t>
            </a:r>
          </a:p>
          <a:p>
            <a:r>
              <a:rPr lang="es-ES" dirty="0">
                <a:solidFill>
                  <a:srgbClr val="F9A169"/>
                </a:solidFill>
                <a:cs typeface="Calibri"/>
              </a:rPr>
              <a:t>Página web de la herramienta</a:t>
            </a:r>
            <a:r>
              <a:rPr lang="en-US" dirty="0">
                <a:solidFill>
                  <a:srgbClr val="F9A169"/>
                </a:solidFill>
                <a:cs typeface="Calibri"/>
              </a:rPr>
              <a:t>: </a:t>
            </a:r>
            <a:r>
              <a:rPr lang="en-US" dirty="0">
                <a:solidFill>
                  <a:srgbClr val="F9A169"/>
                </a:solidFill>
                <a:cs typeface="Calibri"/>
                <a:hlinkClick r:id="rId2">
                  <a:extLst>
                    <a:ext uri="{A12FA001-AC4F-418D-AE19-62706E023703}">
                      <ahyp:hlinkClr xmlns:ahyp="http://schemas.microsoft.com/office/drawing/2018/hyperlinkcolor" val="tx"/>
                    </a:ext>
                  </a:extLst>
                </a:hlinkClick>
              </a:rPr>
              <a:t>Get Started Collaborating with G Suite</a:t>
            </a:r>
            <a:endParaRPr lang="en-US" dirty="0">
              <a:solidFill>
                <a:srgbClr val="F9A169"/>
              </a:solidFill>
              <a:cs typeface="Calibri"/>
            </a:endParaRPr>
          </a:p>
          <a:p>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5" y="309491"/>
            <a:ext cx="7592035" cy="1079387"/>
          </a:xfrm>
        </p:spPr>
        <p:txBody>
          <a:bodyPr>
            <a:normAutofit/>
          </a:bodyPr>
          <a:lstStyle/>
          <a:p>
            <a:r>
              <a:rPr lang="es-ES" dirty="0"/>
              <a:t>Centrémonos en la herramienta: Google Suite</a:t>
            </a:r>
          </a:p>
          <a:p>
            <a:endParaRPr lang="en-IE" dirty="0"/>
          </a:p>
        </p:txBody>
      </p:sp>
      <p:pic>
        <p:nvPicPr>
          <p:cNvPr id="8" name="Picture 2" descr="Google Docs, Sheets, and Slides now support a dark theme on Android">
            <a:extLst>
              <a:ext uri="{FF2B5EF4-FFF2-40B4-BE49-F238E27FC236}">
                <a16:creationId xmlns:a16="http://schemas.microsoft.com/office/drawing/2014/main" id="{57FCCF0D-7E90-CBCC-A4A8-06C5FF8755A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9072" r="13896"/>
          <a:stretch/>
        </p:blipFill>
        <p:spPr bwMode="auto">
          <a:xfrm>
            <a:off x="8222568" y="22446"/>
            <a:ext cx="1646989" cy="1614084"/>
          </a:xfrm>
          <a:prstGeom prst="rect">
            <a:avLst/>
          </a:prstGeom>
          <a:ln>
            <a:noFill/>
          </a:ln>
          <a:effectLst>
            <a:outerShdw blurRad="292100" dist="139700" dir="2700000" sx="1000" sy="1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788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oogle Docs, Sheets, and Slides now support a dark theme on Android">
            <a:extLst>
              <a:ext uri="{FF2B5EF4-FFF2-40B4-BE49-F238E27FC236}">
                <a16:creationId xmlns:a16="http://schemas.microsoft.com/office/drawing/2014/main" id="{57FCCF0D-7E90-CBCC-A4A8-06C5FF8755A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19072" r="13896"/>
          <a:stretch/>
        </p:blipFill>
        <p:spPr bwMode="auto">
          <a:xfrm>
            <a:off x="8908368" y="22446"/>
            <a:ext cx="1646989" cy="1614084"/>
          </a:xfrm>
          <a:prstGeom prst="rect">
            <a:avLst/>
          </a:prstGeom>
          <a:ln>
            <a:noFill/>
          </a:ln>
          <a:effectLst>
            <a:outerShdw blurRad="292100" dist="139700" dir="2700000" sx="1000" sy="1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788720"/>
            <a:ext cx="11102510" cy="6278830"/>
          </a:xfrm>
        </p:spPr>
        <p:txBody>
          <a:bodyPr/>
          <a:lstStyle/>
          <a:p>
            <a:r>
              <a:rPr lang="es-ES" sz="2200" b="1" dirty="0">
                <a:ea typeface="+mn-lt"/>
                <a:cs typeface="+mn-lt"/>
              </a:rPr>
              <a:t>Sigue las instrucciones a continuación para comenzar a utilizar Google Drive:</a:t>
            </a:r>
          </a:p>
          <a:p>
            <a:r>
              <a:rPr lang="es-ES" sz="2200" b="1" dirty="0">
                <a:solidFill>
                  <a:srgbClr val="00ACA7"/>
                </a:solidFill>
              </a:rPr>
              <a:t>Paso 1: Ve a drive.google.com</a:t>
            </a:r>
          </a:p>
          <a:p>
            <a:r>
              <a:rPr lang="es-ES" sz="2200" dirty="0"/>
              <a:t>En tu ordenador, ve a </a:t>
            </a:r>
            <a:r>
              <a:rPr lang="en-US" sz="2200" dirty="0">
                <a:hlinkClick r:id="rId3">
                  <a:extLst>
                    <a:ext uri="{A12FA001-AC4F-418D-AE19-62706E023703}">
                      <ahyp:hlinkClr xmlns:ahyp="http://schemas.microsoft.com/office/drawing/2018/hyperlinkcolor" val="tx"/>
                    </a:ext>
                  </a:extLst>
                </a:hlinkClick>
              </a:rPr>
              <a:t>drive.google.com</a:t>
            </a:r>
            <a:r>
              <a:rPr lang="en-US" sz="2200" dirty="0"/>
              <a:t>. </a:t>
            </a:r>
            <a:r>
              <a:rPr lang="es-ES" sz="2200" dirty="0"/>
              <a:t>Verás “Mi Drive”, el cual contiene: archivos y carpetas que has cargado o sincronizado, Google </a:t>
            </a:r>
            <a:r>
              <a:rPr lang="es-ES" sz="2200" dirty="0" err="1"/>
              <a:t>Docs</a:t>
            </a:r>
            <a:r>
              <a:rPr lang="es-ES" sz="2200" dirty="0"/>
              <a:t>, </a:t>
            </a:r>
            <a:r>
              <a:rPr lang="es-ES" sz="2200" dirty="0" err="1"/>
              <a:t>Sheets</a:t>
            </a:r>
            <a:r>
              <a:rPr lang="es-ES" sz="2200" dirty="0"/>
              <a:t>, </a:t>
            </a:r>
            <a:r>
              <a:rPr lang="es-ES" sz="2200" dirty="0" err="1"/>
              <a:t>Slides</a:t>
            </a:r>
            <a:r>
              <a:rPr lang="es-ES" sz="2200" dirty="0"/>
              <a:t> y </a:t>
            </a:r>
            <a:r>
              <a:rPr lang="es-ES" sz="2200" dirty="0" err="1"/>
              <a:t>Forms</a:t>
            </a:r>
            <a:r>
              <a:rPr lang="es-ES" sz="2200" dirty="0"/>
              <a:t> que hayas creado.</a:t>
            </a:r>
            <a:endParaRPr lang="en-US" sz="2200" dirty="0"/>
          </a:p>
          <a:p>
            <a:r>
              <a:rPr lang="es-ES" sz="2200" b="1" dirty="0">
                <a:solidFill>
                  <a:srgbClr val="E78631"/>
                </a:solidFill>
              </a:rPr>
              <a:t>Paso 2: Carga o crea archivos</a:t>
            </a:r>
          </a:p>
          <a:p>
            <a:r>
              <a:rPr lang="es-ES" sz="2200" dirty="0"/>
              <a:t>Puedes cargar archivos desde tu ordenador o crear archivos en Google Drive.</a:t>
            </a:r>
          </a:p>
          <a:p>
            <a:r>
              <a:rPr lang="en-US" sz="2200" dirty="0" err="1">
                <a:hlinkClick r:id="rId4">
                  <a:extLst>
                    <a:ext uri="{A12FA001-AC4F-418D-AE19-62706E023703}">
                      <ahyp:hlinkClr xmlns:ahyp="http://schemas.microsoft.com/office/drawing/2018/hyperlinkcolor" val="tx"/>
                    </a:ext>
                  </a:extLst>
                </a:hlinkClick>
              </a:rPr>
              <a:t>Carga</a:t>
            </a:r>
            <a:r>
              <a:rPr lang="en-US" sz="2200" dirty="0">
                <a:hlinkClick r:id="rId4">
                  <a:extLst>
                    <a:ext uri="{A12FA001-AC4F-418D-AE19-62706E023703}">
                      <ahyp:hlinkClr xmlns:ahyp="http://schemas.microsoft.com/office/drawing/2018/hyperlinkcolor" val="tx"/>
                    </a:ext>
                  </a:extLst>
                </a:hlinkClick>
              </a:rPr>
              <a:t> </a:t>
            </a:r>
            <a:r>
              <a:rPr lang="en-US" sz="2200" dirty="0" err="1">
                <a:hlinkClick r:id="rId4">
                  <a:extLst>
                    <a:ext uri="{A12FA001-AC4F-418D-AE19-62706E023703}">
                      <ahyp:hlinkClr xmlns:ahyp="http://schemas.microsoft.com/office/drawing/2018/hyperlinkcolor" val="tx"/>
                    </a:ext>
                  </a:extLst>
                </a:hlinkClick>
              </a:rPr>
              <a:t>archivos</a:t>
            </a:r>
            <a:r>
              <a:rPr lang="en-US" sz="2200" dirty="0">
                <a:hlinkClick r:id="rId4">
                  <a:extLst>
                    <a:ext uri="{A12FA001-AC4F-418D-AE19-62706E023703}">
                      <ahyp:hlinkClr xmlns:ahyp="http://schemas.microsoft.com/office/drawing/2018/hyperlinkcolor" val="tx"/>
                    </a:ext>
                  </a:extLst>
                </a:hlinkClick>
              </a:rPr>
              <a:t> y </a:t>
            </a:r>
            <a:r>
              <a:rPr lang="en-US" sz="2200" dirty="0" err="1">
                <a:hlinkClick r:id="rId4">
                  <a:extLst>
                    <a:ext uri="{A12FA001-AC4F-418D-AE19-62706E023703}">
                      <ahyp:hlinkClr xmlns:ahyp="http://schemas.microsoft.com/office/drawing/2018/hyperlinkcolor" val="tx"/>
                    </a:ext>
                  </a:extLst>
                </a:hlinkClick>
              </a:rPr>
              <a:t>carpetas</a:t>
            </a:r>
            <a:r>
              <a:rPr lang="en-US" sz="2200" dirty="0">
                <a:hlinkClick r:id="rId4">
                  <a:extLst>
                    <a:ext uri="{A12FA001-AC4F-418D-AE19-62706E023703}">
                      <ahyp:hlinkClr xmlns:ahyp="http://schemas.microsoft.com/office/drawing/2018/hyperlinkcolor" val="tx"/>
                    </a:ext>
                  </a:extLst>
                </a:hlinkClick>
              </a:rPr>
              <a:t> a Google Drive</a:t>
            </a:r>
            <a:endParaRPr lang="en-US" sz="2200" dirty="0"/>
          </a:p>
          <a:p>
            <a:r>
              <a:rPr lang="en-US" sz="2200" dirty="0" err="1">
                <a:hlinkClick r:id="rId5">
                  <a:extLst>
                    <a:ext uri="{A12FA001-AC4F-418D-AE19-62706E023703}">
                      <ahyp:hlinkClr xmlns:ahyp="http://schemas.microsoft.com/office/drawing/2018/hyperlinkcolor" val="tx"/>
                    </a:ext>
                  </a:extLst>
                </a:hlinkClick>
              </a:rPr>
              <a:t>Crea</a:t>
            </a:r>
            <a:r>
              <a:rPr lang="en-US" sz="2200" dirty="0">
                <a:hlinkClick r:id="rId5">
                  <a:extLst>
                    <a:ext uri="{A12FA001-AC4F-418D-AE19-62706E023703}">
                      <ahyp:hlinkClr xmlns:ahyp="http://schemas.microsoft.com/office/drawing/2018/hyperlinkcolor" val="tx"/>
                    </a:ext>
                  </a:extLst>
                </a:hlinkClick>
              </a:rPr>
              <a:t> </a:t>
            </a:r>
            <a:r>
              <a:rPr lang="en-US" sz="2200" dirty="0" err="1">
                <a:hlinkClick r:id="rId5">
                  <a:extLst>
                    <a:ext uri="{A12FA001-AC4F-418D-AE19-62706E023703}">
                      <ahyp:hlinkClr xmlns:ahyp="http://schemas.microsoft.com/office/drawing/2018/hyperlinkcolor" val="tx"/>
                    </a:ext>
                  </a:extLst>
                </a:hlinkClick>
              </a:rPr>
              <a:t>edita</a:t>
            </a:r>
            <a:r>
              <a:rPr lang="en-US" sz="2200" dirty="0">
                <a:hlinkClick r:id="rId5">
                  <a:extLst>
                    <a:ext uri="{A12FA001-AC4F-418D-AE19-62706E023703}">
                      <ahyp:hlinkClr xmlns:ahyp="http://schemas.microsoft.com/office/drawing/2018/hyperlinkcolor" val="tx"/>
                    </a:ext>
                  </a:extLst>
                </a:hlinkClick>
              </a:rPr>
              <a:t> y da </a:t>
            </a:r>
            <a:r>
              <a:rPr lang="en-US" sz="2200" dirty="0" err="1">
                <a:hlinkClick r:id="rId5">
                  <a:extLst>
                    <a:ext uri="{A12FA001-AC4F-418D-AE19-62706E023703}">
                      <ahyp:hlinkClr xmlns:ahyp="http://schemas.microsoft.com/office/drawing/2018/hyperlinkcolor" val="tx"/>
                    </a:ext>
                  </a:extLst>
                </a:hlinkClick>
              </a:rPr>
              <a:t>formato</a:t>
            </a:r>
            <a:r>
              <a:rPr lang="en-US" sz="2200" dirty="0">
                <a:hlinkClick r:id="rId5">
                  <a:extLst>
                    <a:ext uri="{A12FA001-AC4F-418D-AE19-62706E023703}">
                      <ahyp:hlinkClr xmlns:ahyp="http://schemas.microsoft.com/office/drawing/2018/hyperlinkcolor" val="tx"/>
                    </a:ext>
                  </a:extLst>
                </a:hlinkClick>
              </a:rPr>
              <a:t> a Google Docs, Sheets y Slides</a:t>
            </a:r>
            <a:endParaRPr lang="en-US" sz="2200" dirty="0"/>
          </a:p>
          <a:p>
            <a:r>
              <a:rPr lang="es-ES" sz="2200" b="1" dirty="0">
                <a:solidFill>
                  <a:srgbClr val="8D5B98"/>
                </a:solidFill>
              </a:rPr>
              <a:t>Paso 3: Comparte y organiza archivos</a:t>
            </a:r>
          </a:p>
          <a:p>
            <a:r>
              <a:rPr lang="es-ES" sz="2200" dirty="0"/>
              <a:t>Puedes compartir archivos o carpetas para que otras personas puedan verlos, editarlos o comentar en ellos.</a:t>
            </a:r>
          </a:p>
          <a:p>
            <a:r>
              <a:rPr lang="en-US" sz="2200" dirty="0" err="1">
                <a:hlinkClick r:id="rId6">
                  <a:extLst>
                    <a:ext uri="{A12FA001-AC4F-418D-AE19-62706E023703}">
                      <ahyp:hlinkClr xmlns:ahyp="http://schemas.microsoft.com/office/drawing/2018/hyperlinkcolor" val="tx"/>
                    </a:ext>
                  </a:extLst>
                </a:hlinkClick>
              </a:rPr>
              <a:t>Comparte</a:t>
            </a:r>
            <a:r>
              <a:rPr lang="en-US" sz="2200" dirty="0">
                <a:hlinkClick r:id="rId6">
                  <a:extLst>
                    <a:ext uri="{A12FA001-AC4F-418D-AE19-62706E023703}">
                      <ahyp:hlinkClr xmlns:ahyp="http://schemas.microsoft.com/office/drawing/2018/hyperlinkcolor" val="tx"/>
                    </a:ext>
                  </a:extLst>
                </a:hlinkClick>
              </a:rPr>
              <a:t> </a:t>
            </a:r>
            <a:r>
              <a:rPr lang="en-US" sz="2200" dirty="0" err="1">
                <a:hlinkClick r:id="rId6">
                  <a:extLst>
                    <a:ext uri="{A12FA001-AC4F-418D-AE19-62706E023703}">
                      <ahyp:hlinkClr xmlns:ahyp="http://schemas.microsoft.com/office/drawing/2018/hyperlinkcolor" val="tx"/>
                    </a:ext>
                  </a:extLst>
                </a:hlinkClick>
              </a:rPr>
              <a:t>archivos</a:t>
            </a:r>
            <a:r>
              <a:rPr lang="en-US" sz="2200" dirty="0">
                <a:hlinkClick r:id="rId6">
                  <a:extLst>
                    <a:ext uri="{A12FA001-AC4F-418D-AE19-62706E023703}">
                      <ahyp:hlinkClr xmlns:ahyp="http://schemas.microsoft.com/office/drawing/2018/hyperlinkcolor" val="tx"/>
                    </a:ext>
                  </a:extLst>
                </a:hlinkClick>
              </a:rPr>
              <a:t> </a:t>
            </a:r>
            <a:r>
              <a:rPr lang="en-US" sz="2200" dirty="0" err="1">
                <a:hlinkClick r:id="rId6">
                  <a:extLst>
                    <a:ext uri="{A12FA001-AC4F-418D-AE19-62706E023703}">
                      <ahyp:hlinkClr xmlns:ahyp="http://schemas.microsoft.com/office/drawing/2018/hyperlinkcolor" val="tx"/>
                    </a:ext>
                  </a:extLst>
                </a:hlinkClick>
              </a:rPr>
              <a:t>desde</a:t>
            </a:r>
            <a:r>
              <a:rPr lang="en-US" sz="2200" dirty="0">
                <a:hlinkClick r:id="rId6">
                  <a:extLst>
                    <a:ext uri="{A12FA001-AC4F-418D-AE19-62706E023703}">
                      <ahyp:hlinkClr xmlns:ahyp="http://schemas.microsoft.com/office/drawing/2018/hyperlinkcolor" val="tx"/>
                    </a:ext>
                  </a:extLst>
                </a:hlinkClick>
              </a:rPr>
              <a:t> Google Drive</a:t>
            </a:r>
            <a:r>
              <a:rPr lang="hr-BA" sz="2200" dirty="0"/>
              <a:t>, </a:t>
            </a:r>
            <a:r>
              <a:rPr lang="en-US" sz="2200" dirty="0" err="1">
                <a:hlinkClick r:id="rId7">
                  <a:extLst>
                    <a:ext uri="{A12FA001-AC4F-418D-AE19-62706E023703}">
                      <ahyp:hlinkClr xmlns:ahyp="http://schemas.microsoft.com/office/drawing/2018/hyperlinkcolor" val="tx"/>
                    </a:ext>
                  </a:extLst>
                </a:hlinkClick>
              </a:rPr>
              <a:t>Comparte</a:t>
            </a:r>
            <a:r>
              <a:rPr lang="en-US" sz="2200" dirty="0">
                <a:hlinkClick r:id="rId7">
                  <a:extLst>
                    <a:ext uri="{A12FA001-AC4F-418D-AE19-62706E023703}">
                      <ahyp:hlinkClr xmlns:ahyp="http://schemas.microsoft.com/office/drawing/2018/hyperlinkcolor" val="tx"/>
                    </a:ext>
                  </a:extLst>
                </a:hlinkClick>
              </a:rPr>
              <a:t> </a:t>
            </a:r>
            <a:r>
              <a:rPr lang="en-US" sz="2200" dirty="0" err="1">
                <a:hlinkClick r:id="rId7">
                  <a:extLst>
                    <a:ext uri="{A12FA001-AC4F-418D-AE19-62706E023703}">
                      <ahyp:hlinkClr xmlns:ahyp="http://schemas.microsoft.com/office/drawing/2018/hyperlinkcolor" val="tx"/>
                    </a:ext>
                  </a:extLst>
                </a:hlinkClick>
              </a:rPr>
              <a:t>carpetas</a:t>
            </a:r>
            <a:r>
              <a:rPr lang="en-US" sz="2200" dirty="0">
                <a:hlinkClick r:id="rId7">
                  <a:extLst>
                    <a:ext uri="{A12FA001-AC4F-418D-AE19-62706E023703}">
                      <ahyp:hlinkClr xmlns:ahyp="http://schemas.microsoft.com/office/drawing/2018/hyperlinkcolor" val="tx"/>
                    </a:ext>
                  </a:extLst>
                </a:hlinkClick>
              </a:rPr>
              <a:t> </a:t>
            </a:r>
            <a:r>
              <a:rPr lang="en-US" sz="2200" dirty="0" err="1">
                <a:hlinkClick r:id="rId7">
                  <a:extLst>
                    <a:ext uri="{A12FA001-AC4F-418D-AE19-62706E023703}">
                      <ahyp:hlinkClr xmlns:ahyp="http://schemas.microsoft.com/office/drawing/2018/hyperlinkcolor" val="tx"/>
                    </a:ext>
                  </a:extLst>
                </a:hlinkClick>
              </a:rPr>
              <a:t>desde</a:t>
            </a:r>
            <a:r>
              <a:rPr lang="en-US" sz="2200" dirty="0">
                <a:hlinkClick r:id="rId7">
                  <a:extLst>
                    <a:ext uri="{A12FA001-AC4F-418D-AE19-62706E023703}">
                      <ahyp:hlinkClr xmlns:ahyp="http://schemas.microsoft.com/office/drawing/2018/hyperlinkcolor" val="tx"/>
                    </a:ext>
                  </a:extLst>
                </a:hlinkClick>
              </a:rPr>
              <a:t> Google Drive</a:t>
            </a:r>
            <a:r>
              <a:rPr lang="hr-BA" sz="2200" dirty="0"/>
              <a:t>, </a:t>
            </a:r>
            <a:r>
              <a:rPr lang="en-US" sz="2200" dirty="0" err="1"/>
              <a:t>H</a:t>
            </a:r>
            <a:r>
              <a:rPr lang="en-US" sz="2200" dirty="0" err="1">
                <a:hlinkClick r:id="rId8">
                  <a:extLst>
                    <a:ext uri="{A12FA001-AC4F-418D-AE19-62706E023703}">
                      <ahyp:hlinkClr xmlns:ahyp="http://schemas.microsoft.com/office/drawing/2018/hyperlinkcolor" val="tx"/>
                    </a:ext>
                  </a:extLst>
                </a:hlinkClick>
              </a:rPr>
              <a:t>az</a:t>
            </a:r>
            <a:r>
              <a:rPr lang="en-US" sz="2200" dirty="0">
                <a:hlinkClick r:id="rId8">
                  <a:extLst>
                    <a:ext uri="{A12FA001-AC4F-418D-AE19-62706E023703}">
                      <ahyp:hlinkClr xmlns:ahyp="http://schemas.microsoft.com/office/drawing/2018/hyperlinkcolor" val="tx"/>
                    </a:ext>
                  </a:extLst>
                </a:hlinkClick>
              </a:rPr>
              <a:t> que </a:t>
            </a:r>
            <a:r>
              <a:rPr lang="en-US" sz="2200" dirty="0" err="1">
                <a:hlinkClick r:id="rId8">
                  <a:extLst>
                    <a:ext uri="{A12FA001-AC4F-418D-AE19-62706E023703}">
                      <ahyp:hlinkClr xmlns:ahyp="http://schemas.microsoft.com/office/drawing/2018/hyperlinkcolor" val="tx"/>
                    </a:ext>
                  </a:extLst>
                </a:hlinkClick>
              </a:rPr>
              <a:t>otra</a:t>
            </a:r>
            <a:r>
              <a:rPr lang="en-US" sz="2200" dirty="0">
                <a:hlinkClick r:id="rId8">
                  <a:extLst>
                    <a:ext uri="{A12FA001-AC4F-418D-AE19-62706E023703}">
                      <ahyp:hlinkClr xmlns:ahyp="http://schemas.microsoft.com/office/drawing/2018/hyperlinkcolor" val="tx"/>
                    </a:ext>
                  </a:extLst>
                </a:hlinkClick>
              </a:rPr>
              <a:t> persona sea el </a:t>
            </a:r>
            <a:r>
              <a:rPr lang="en-US" sz="2200" dirty="0" err="1">
                <a:hlinkClick r:id="rId8">
                  <a:extLst>
                    <a:ext uri="{A12FA001-AC4F-418D-AE19-62706E023703}">
                      <ahyp:hlinkClr xmlns:ahyp="http://schemas.microsoft.com/office/drawing/2018/hyperlinkcolor" val="tx"/>
                    </a:ext>
                  </a:extLst>
                </a:hlinkClick>
              </a:rPr>
              <a:t>propietario</a:t>
            </a:r>
            <a:r>
              <a:rPr lang="en-US" sz="2200" dirty="0">
                <a:hlinkClick r:id="rId8">
                  <a:extLst>
                    <a:ext uri="{A12FA001-AC4F-418D-AE19-62706E023703}">
                      <ahyp:hlinkClr xmlns:ahyp="http://schemas.microsoft.com/office/drawing/2018/hyperlinkcolor" val="tx"/>
                    </a:ext>
                  </a:extLst>
                </a:hlinkClick>
              </a:rPr>
              <a:t> de un </a:t>
            </a:r>
            <a:r>
              <a:rPr lang="en-US" sz="2200" dirty="0" err="1">
                <a:hlinkClick r:id="rId8">
                  <a:extLst>
                    <a:ext uri="{A12FA001-AC4F-418D-AE19-62706E023703}">
                      <ahyp:hlinkClr xmlns:ahyp="http://schemas.microsoft.com/office/drawing/2018/hyperlinkcolor" val="tx"/>
                    </a:ext>
                  </a:extLst>
                </a:hlinkClick>
              </a:rPr>
              <a:t>archivo</a:t>
            </a:r>
            <a:endParaRPr lang="en-US" sz="2200" dirty="0"/>
          </a:p>
          <a:p>
            <a:r>
              <a:rPr lang="es-ES" sz="2200" dirty="0"/>
              <a:t>Para ver los archivos que otras personas han compartido contigo, </a:t>
            </a:r>
            <a:r>
              <a:rPr lang="es-ES" sz="2200" dirty="0">
                <a:hlinkClick r:id="rId9">
                  <a:extLst>
                    <a:ext uri="{A12FA001-AC4F-418D-AE19-62706E023703}">
                      <ahyp:hlinkClr xmlns:ahyp="http://schemas.microsoft.com/office/drawing/2018/hyperlinkcolor" val="tx"/>
                    </a:ext>
                  </a:extLst>
                </a:hlinkClick>
              </a:rPr>
              <a:t>ve a “Compartido conmigo”</a:t>
            </a:r>
            <a:endParaRPr lang="es-ES" sz="2200"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5" y="309491"/>
            <a:ext cx="8106385" cy="612579"/>
          </a:xfrm>
        </p:spPr>
        <p:txBody>
          <a:bodyPr>
            <a:normAutofit fontScale="85000" lnSpcReduction="10000"/>
          </a:bodyPr>
          <a:lstStyle/>
          <a:p>
            <a:r>
              <a:rPr lang="es-ES" dirty="0"/>
              <a:t>Centrémonos en la herramienta: Google Suite</a:t>
            </a:r>
          </a:p>
          <a:p>
            <a:endParaRPr lang="en-IE" dirty="0"/>
          </a:p>
        </p:txBody>
      </p:sp>
    </p:spTree>
    <p:extLst>
      <p:ext uri="{BB962C8B-B14F-4D97-AF65-F5344CB8AC3E}">
        <p14:creationId xmlns:p14="http://schemas.microsoft.com/office/powerpoint/2010/main" val="1370771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Échale un vistazo a este práctico vídeo que explica cómo comenzar a utilizar G Suite:</a:t>
            </a:r>
          </a:p>
          <a:p>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https://www.youtube.com/watch?v=wJ3S7kFFypU</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s-ES" dirty="0"/>
              <a:t>Vídeo: Introducción a Google Suite</a:t>
            </a:r>
          </a:p>
        </p:txBody>
      </p:sp>
      <p:pic>
        <p:nvPicPr>
          <p:cNvPr id="4" name="Online Media 3" title="Google Workspace Tutorial for Beginners | Introduction &amp; Getting Started with for Small Business">
            <a:hlinkClick r:id="" action="ppaction://media"/>
            <a:extLst>
              <a:ext uri="{FF2B5EF4-FFF2-40B4-BE49-F238E27FC236}">
                <a16:creationId xmlns:a16="http://schemas.microsoft.com/office/drawing/2014/main" id="{EA40EE2B-BA0C-E69F-F898-86667AD5B9A0}"/>
              </a:ext>
            </a:extLst>
          </p:cNvPr>
          <p:cNvPicPr>
            <a:picLocks noRot="1" noChangeAspect="1"/>
          </p:cNvPicPr>
          <p:nvPr>
            <a:videoFile r:link="rId1"/>
          </p:nvPr>
        </p:nvPicPr>
        <p:blipFill>
          <a:blip r:embed="rId4"/>
          <a:stretch>
            <a:fillRect/>
          </a:stretch>
        </p:blipFill>
        <p:spPr>
          <a:xfrm>
            <a:off x="7366000" y="1223694"/>
            <a:ext cx="4872011" cy="4033653"/>
          </a:xfrm>
          <a:prstGeom prst="rect">
            <a:avLst/>
          </a:prstGeom>
        </p:spPr>
      </p:pic>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865262" y="4220252"/>
            <a:ext cx="2254720" cy="523220"/>
          </a:xfrm>
          <a:prstGeom prst="rect">
            <a:avLst/>
          </a:prstGeom>
          <a:noFill/>
        </p:spPr>
        <p:txBody>
          <a:bodyPr wrap="square" rtlCol="0">
            <a:spAutoFit/>
          </a:bodyPr>
          <a:lstStyle/>
          <a:p>
            <a:r>
              <a:rPr lang="hr-BA" sz="2800" b="1" dirty="0">
                <a:solidFill>
                  <a:srgbClr val="E78631"/>
                </a:solidFill>
              </a:rPr>
              <a:t>Clic </a:t>
            </a:r>
            <a:r>
              <a:rPr lang="es-ES" sz="2800" b="1" dirty="0">
                <a:solidFill>
                  <a:srgbClr val="E78631"/>
                </a:solidFill>
              </a:rPr>
              <a:t>para ver</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230345">
            <a:off x="5882848" y="4390777"/>
            <a:ext cx="1513197" cy="1522472"/>
          </a:xfrm>
          <a:prstGeom prst="rect">
            <a:avLst/>
          </a:prstGeom>
        </p:spPr>
      </p:pic>
    </p:spTree>
    <p:extLst>
      <p:ext uri="{BB962C8B-B14F-4D97-AF65-F5344CB8AC3E}">
        <p14:creationId xmlns:p14="http://schemas.microsoft.com/office/powerpoint/2010/main" val="93784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021461"/>
            <a:ext cx="11102510" cy="4517366"/>
          </a:xfrm>
        </p:spPr>
        <p:txBody>
          <a:bodyPr/>
          <a:lstStyle/>
          <a:p>
            <a:endParaRPr lang="en-IE" sz="2200" b="1" dirty="0">
              <a:ea typeface="+mn-lt"/>
              <a:cs typeface="+mn-lt"/>
            </a:endParaRPr>
          </a:p>
          <a:p>
            <a:r>
              <a:rPr lang="es-ES" sz="2200" dirty="0">
                <a:ea typeface="+mn-lt"/>
                <a:cs typeface="+mn-lt"/>
              </a:rPr>
              <a:t>Existen diversos elementos de software dentro de Google Suite que pueden utilizarse para la colaboración, pero uno que merece una mención especial es </a:t>
            </a:r>
            <a:r>
              <a:rPr lang="es-ES" sz="2200" dirty="0" err="1">
                <a:ea typeface="+mn-lt"/>
                <a:cs typeface="+mn-lt"/>
              </a:rPr>
              <a:t>Jamboard</a:t>
            </a:r>
            <a:r>
              <a:rPr lang="es-ES" sz="2200" dirty="0">
                <a:ea typeface="+mn-lt"/>
                <a:cs typeface="+mn-lt"/>
              </a:rPr>
              <a:t>. </a:t>
            </a:r>
            <a:r>
              <a:rPr lang="es-ES" sz="2200" dirty="0" err="1">
                <a:ea typeface="+mn-lt"/>
                <a:cs typeface="+mn-lt"/>
              </a:rPr>
              <a:t>Jamboard</a:t>
            </a:r>
            <a:r>
              <a:rPr lang="es-ES" sz="2200" dirty="0">
                <a:ea typeface="+mn-lt"/>
                <a:cs typeface="+mn-lt"/>
              </a:rPr>
              <a:t> es una aplicación de pizarra digital interactiva desarrollada por Google.</a:t>
            </a:r>
          </a:p>
          <a:p>
            <a:r>
              <a:rPr lang="es-ES" sz="2200" dirty="0">
                <a:ea typeface="+mn-lt"/>
                <a:cs typeface="+mn-lt"/>
              </a:rPr>
              <a:t>El entorno basado en la nube es propicio para la colaboración y el hecho de poder compartir el trabajo con otros es especialmente fácil. Los alumnos pueden utilizar </a:t>
            </a:r>
            <a:r>
              <a:rPr lang="es-ES" sz="2200" dirty="0" err="1">
                <a:ea typeface="+mn-lt"/>
                <a:cs typeface="+mn-lt"/>
              </a:rPr>
              <a:t>Jamboard</a:t>
            </a:r>
            <a:r>
              <a:rPr lang="es-ES" sz="2200" dirty="0">
                <a:ea typeface="+mn-lt"/>
                <a:cs typeface="+mn-lt"/>
              </a:rPr>
              <a:t> de diferentes maneras, como por ejemplo para actividades de </a:t>
            </a:r>
            <a:r>
              <a:rPr lang="es-ES" sz="2200" i="1" dirty="0" err="1">
                <a:ea typeface="+mn-lt"/>
                <a:cs typeface="+mn-lt"/>
              </a:rPr>
              <a:t>brainstorming</a:t>
            </a:r>
            <a:r>
              <a:rPr lang="es-ES" sz="2200" dirty="0">
                <a:ea typeface="+mn-lt"/>
                <a:cs typeface="+mn-lt"/>
              </a:rPr>
              <a:t>, que pueden crearse en pequeños grupos, cara a cara o en un solo dispositivo.</a:t>
            </a:r>
          </a:p>
          <a:p>
            <a:r>
              <a:rPr lang="es-ES" sz="2200" dirty="0">
                <a:ea typeface="+mn-lt"/>
                <a:cs typeface="+mn-lt"/>
              </a:rPr>
              <a:t>También se puede compartir un enlace de “todos pueden editar” con otras personas en tu lugar de trabajo para una colaboración a gran escala. </a:t>
            </a:r>
            <a:r>
              <a:rPr lang="es-ES" sz="2200" dirty="0" err="1">
                <a:ea typeface="+mn-lt"/>
                <a:cs typeface="+mn-lt"/>
              </a:rPr>
              <a:t>Jamboard</a:t>
            </a:r>
            <a:r>
              <a:rPr lang="es-ES" sz="2200" dirty="0">
                <a:ea typeface="+mn-lt"/>
                <a:cs typeface="+mn-lt"/>
              </a:rPr>
              <a:t> también es ideal para ayudar a la gente a colaborar en entornos remotos o en línea, ya que permite el trabajo en conjunto o en grupos en una misma </a:t>
            </a:r>
            <a:r>
              <a:rPr lang="es-ES" sz="2200" i="1" dirty="0" err="1">
                <a:ea typeface="+mn-lt"/>
                <a:cs typeface="+mn-lt"/>
              </a:rPr>
              <a:t>jam</a:t>
            </a:r>
            <a:r>
              <a:rPr lang="es-ES" sz="2200" dirty="0">
                <a:ea typeface="+mn-lt"/>
                <a:cs typeface="+mn-lt"/>
              </a:rPr>
              <a:t>.</a:t>
            </a:r>
          </a:p>
          <a:p>
            <a:endParaRPr lang="en-US" sz="2200" dirty="0">
              <a:ea typeface="+mn-lt"/>
              <a:cs typeface="+mn-lt"/>
            </a:endParaRPr>
          </a:p>
          <a:p>
            <a:r>
              <a:rPr lang="es-ES" sz="2200" dirty="0">
                <a:solidFill>
                  <a:srgbClr val="F9A169"/>
                </a:solidFill>
                <a:ea typeface="+mn-lt"/>
                <a:cs typeface="+mn-lt"/>
              </a:rPr>
              <a:t>Página web de la herramienta</a:t>
            </a:r>
            <a:r>
              <a:rPr lang="en-US" sz="2200" dirty="0">
                <a:solidFill>
                  <a:srgbClr val="F9A169"/>
                </a:solidFill>
                <a:ea typeface="+mn-lt"/>
                <a:cs typeface="+mn-lt"/>
              </a:rPr>
              <a:t>: </a:t>
            </a:r>
            <a:r>
              <a:rPr lang="en-US" sz="2200" dirty="0">
                <a:solidFill>
                  <a:srgbClr val="F9A169"/>
                </a:solidFill>
                <a:ea typeface="+mn-lt"/>
                <a:cs typeface="+mn-lt"/>
                <a:hlinkClick r:id="rId2">
                  <a:extLst>
                    <a:ext uri="{A12FA001-AC4F-418D-AE19-62706E023703}">
                      <ahyp:hlinkClr xmlns:ahyp="http://schemas.microsoft.com/office/drawing/2018/hyperlinkcolor" val="tx"/>
                    </a:ext>
                  </a:extLst>
                </a:hlinkClick>
              </a:rPr>
              <a:t>Jamboard</a:t>
            </a:r>
            <a:endParaRPr lang="en-US" sz="2200" dirty="0">
              <a:solidFill>
                <a:srgbClr val="F9A169"/>
              </a:solidFill>
              <a:ea typeface="+mn-lt"/>
              <a:cs typeface="+mn-lt"/>
            </a:endParaRPr>
          </a:p>
          <a:p>
            <a:endParaRPr lang="en-IE" sz="2200" b="1" dirty="0">
              <a:ea typeface="+mn-lt"/>
              <a:cs typeface="+mn-lt"/>
            </a:endParaRPr>
          </a:p>
          <a:p>
            <a:endParaRPr lang="en-US" sz="2200" dirty="0"/>
          </a:p>
          <a:p>
            <a:endParaRPr lang="en-US" sz="2200"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5" y="309491"/>
            <a:ext cx="7553935" cy="1043059"/>
          </a:xfrm>
        </p:spPr>
        <p:txBody>
          <a:bodyPr>
            <a:normAutofit fontScale="92500" lnSpcReduction="10000"/>
          </a:bodyPr>
          <a:lstStyle/>
          <a:p>
            <a:r>
              <a:rPr lang="es-ES" dirty="0"/>
              <a:t>Centrémonos en la herramienta: </a:t>
            </a:r>
          </a:p>
          <a:p>
            <a:r>
              <a:rPr lang="es-ES" dirty="0" err="1"/>
              <a:t>Jamboard</a:t>
            </a:r>
            <a:endParaRPr lang="es-ES" dirty="0"/>
          </a:p>
          <a:p>
            <a:endParaRPr lang="en-IE" dirty="0"/>
          </a:p>
          <a:p>
            <a:endParaRPr lang="en-IE" dirty="0"/>
          </a:p>
        </p:txBody>
      </p:sp>
      <p:pic>
        <p:nvPicPr>
          <p:cNvPr id="6148" name="Picture 4" descr="Why use Jamboard with Zoom? | Instructional Technology Group">
            <a:extLst>
              <a:ext uri="{FF2B5EF4-FFF2-40B4-BE49-F238E27FC236}">
                <a16:creationId xmlns:a16="http://schemas.microsoft.com/office/drawing/2014/main" id="{AFF96902-C9AB-439B-BA85-476901814E1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25139" y="265877"/>
            <a:ext cx="3026880" cy="85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27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307917" y="1659838"/>
            <a:ext cx="11102510" cy="4038015"/>
          </a:xfrm>
        </p:spPr>
        <p:txBody>
          <a:bodyPr/>
          <a:lstStyle/>
          <a:p>
            <a:r>
              <a:rPr lang="es-ES" dirty="0"/>
              <a:t>Cuando nos comunicamos unos con otros online, puede ser una experiencia muy diferente de cuando lo hacemos en la vida real.</a:t>
            </a:r>
          </a:p>
          <a:p>
            <a:r>
              <a:rPr lang="es-ES" dirty="0"/>
              <a:t>Cuando nos comunicamos cara a cara podemos vernos, ver las expresiones faciales, oír el tono de voz, ver el lenguaje corporal y los gestos con las manos.</a:t>
            </a:r>
          </a:p>
          <a:p>
            <a:r>
              <a:rPr lang="es-ES" dirty="0"/>
              <a:t>Cuando nos comunicamos con otros online mucha de esta información se pierde, lo que significa que a veces puede ser difícil de entender lo que otra persona está intentando decir, sobre todo cuando hay una falta de tono. </a:t>
            </a:r>
          </a:p>
          <a:p>
            <a:r>
              <a:rPr lang="es-ES" dirty="0"/>
              <a:t>Por ejemplo, usar las mayúsculas puede entenderse como algo muy agresivo, casi como si estuvieras gritando.</a:t>
            </a:r>
          </a:p>
          <a:p>
            <a:endParaRPr lang="es-ES" dirty="0"/>
          </a:p>
          <a:p>
            <a:r>
              <a:rPr lang="es-ES" dirty="0"/>
              <a:t>¡¡MIRA LA SIGUIENTE DIAPOSITIVA!! </a:t>
            </a:r>
            <a:endParaRPr lang="es-ES" sz="2400" dirty="0"/>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447065" y="374957"/>
            <a:ext cx="11097969" cy="609018"/>
          </a:xfrm>
        </p:spPr>
        <p:txBody>
          <a:bodyPr/>
          <a:lstStyle/>
          <a:p>
            <a:r>
              <a:rPr lang="es-ES" dirty="0"/>
              <a:t>¡Cuidado con el tono!</a:t>
            </a:r>
          </a:p>
        </p:txBody>
      </p:sp>
    </p:spTree>
    <p:extLst>
      <p:ext uri="{BB962C8B-B14F-4D97-AF65-F5344CB8AC3E}">
        <p14:creationId xmlns:p14="http://schemas.microsoft.com/office/powerpoint/2010/main" val="1864874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Mira este vídeo que explica cómo empezar con </a:t>
            </a:r>
            <a:r>
              <a:rPr lang="es-ES" sz="2400" dirty="0" err="1"/>
              <a:t>Jamboard</a:t>
            </a:r>
            <a:r>
              <a:rPr lang="es-ES" sz="2400" dirty="0"/>
              <a:t> y cómo utilizarlo de forma colaborativa</a:t>
            </a:r>
            <a:r>
              <a:rPr lang="en-IE" sz="2400" dirty="0"/>
              <a:t>:</a:t>
            </a:r>
          </a:p>
          <a:p>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https://www.youtube.com/watch?v=W_RYM1Qyf3k</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a:xfrm>
            <a:off x="447066" y="269735"/>
            <a:ext cx="11222614" cy="914202"/>
          </a:xfrm>
        </p:spPr>
        <p:txBody>
          <a:bodyPr>
            <a:normAutofit/>
          </a:bodyPr>
          <a:lstStyle/>
          <a:p>
            <a:r>
              <a:rPr lang="es-ES" dirty="0"/>
              <a:t>Vídeo: Cómo empezar con </a:t>
            </a:r>
            <a:r>
              <a:rPr lang="es-ES" dirty="0" err="1"/>
              <a:t>Jamboard</a:t>
            </a:r>
            <a:endParaRPr lang="en-IE" dirty="0"/>
          </a:p>
        </p:txBody>
      </p:sp>
      <p:pic>
        <p:nvPicPr>
          <p:cNvPr id="8" name="Picture 4" descr="Why use Jamboard with Zoom? | Instructional Technology Group">
            <a:extLst>
              <a:ext uri="{FF2B5EF4-FFF2-40B4-BE49-F238E27FC236}">
                <a16:creationId xmlns:a16="http://schemas.microsoft.com/office/drawing/2014/main" id="{39D83E07-FB05-F622-8E75-B3CBB56199E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10330" y="0"/>
            <a:ext cx="3026880" cy="853899"/>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How to use Jamboard for collaboration">
            <a:hlinkClick r:id="" action="ppaction://media"/>
            <a:extLst>
              <a:ext uri="{FF2B5EF4-FFF2-40B4-BE49-F238E27FC236}">
                <a16:creationId xmlns:a16="http://schemas.microsoft.com/office/drawing/2014/main" id="{F797DE2E-CE8A-5DEE-BB1A-B8C890EB139B}"/>
              </a:ext>
            </a:extLst>
          </p:cNvPr>
          <p:cNvPicPr>
            <a:picLocks noRot="1" noChangeAspect="1"/>
          </p:cNvPicPr>
          <p:nvPr>
            <a:videoFile r:link="rId1"/>
          </p:nvPr>
        </p:nvPicPr>
        <p:blipFill>
          <a:blip r:embed="rId5"/>
          <a:stretch>
            <a:fillRect/>
          </a:stretch>
        </p:blipFill>
        <p:spPr>
          <a:xfrm>
            <a:off x="7326739" y="1223694"/>
            <a:ext cx="4856012" cy="4073410"/>
          </a:xfrm>
          <a:prstGeom prst="rect">
            <a:avLst/>
          </a:prstGeom>
        </p:spPr>
      </p:pic>
      <p:pic>
        <p:nvPicPr>
          <p:cNvPr id="7" name="Graphic 6" descr="Mouse outline">
            <a:extLst>
              <a:ext uri="{FF2B5EF4-FFF2-40B4-BE49-F238E27FC236}">
                <a16:creationId xmlns:a16="http://schemas.microsoft.com/office/drawing/2014/main" id="{6EA577E5-1F70-EACD-446C-EC8DBB17BB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99002">
            <a:off x="4175439" y="4140012"/>
            <a:ext cx="683699" cy="683699"/>
          </a:xfrm>
          <a:prstGeom prst="rect">
            <a:avLst/>
          </a:prstGeom>
        </p:spPr>
      </p:pic>
      <p:sp>
        <p:nvSpPr>
          <p:cNvPr id="9" name="TextBox 8">
            <a:extLst>
              <a:ext uri="{FF2B5EF4-FFF2-40B4-BE49-F238E27FC236}">
                <a16:creationId xmlns:a16="http://schemas.microsoft.com/office/drawing/2014/main" id="{06FFBF31-C59C-8869-E84D-22A8EF570FBE}"/>
              </a:ext>
            </a:extLst>
          </p:cNvPr>
          <p:cNvSpPr txBox="1"/>
          <p:nvPr/>
        </p:nvSpPr>
        <p:spPr>
          <a:xfrm>
            <a:off x="4865262" y="4220252"/>
            <a:ext cx="2254720" cy="523220"/>
          </a:xfrm>
          <a:prstGeom prst="rect">
            <a:avLst/>
          </a:prstGeom>
          <a:noFill/>
        </p:spPr>
        <p:txBody>
          <a:bodyPr wrap="square" rtlCol="0">
            <a:spAutoFit/>
          </a:bodyPr>
          <a:lstStyle/>
          <a:p>
            <a:r>
              <a:rPr lang="hr-BA" sz="2800" b="1" dirty="0">
                <a:solidFill>
                  <a:srgbClr val="E78631"/>
                </a:solidFill>
              </a:rPr>
              <a:t>Clic </a:t>
            </a:r>
            <a:r>
              <a:rPr lang="es-ES" sz="2800" b="1" dirty="0">
                <a:solidFill>
                  <a:srgbClr val="E78631"/>
                </a:solidFill>
              </a:rPr>
              <a:t>para ver</a:t>
            </a:r>
            <a:endParaRPr lang="en-US" sz="2800" b="1" dirty="0">
              <a:solidFill>
                <a:srgbClr val="E78631"/>
              </a:solidFill>
            </a:endParaRPr>
          </a:p>
        </p:txBody>
      </p:sp>
      <p:pic>
        <p:nvPicPr>
          <p:cNvPr id="10" name="Graphic 9" descr="Arrow: Slight curve with solid fill">
            <a:extLst>
              <a:ext uri="{FF2B5EF4-FFF2-40B4-BE49-F238E27FC236}">
                <a16:creationId xmlns:a16="http://schemas.microsoft.com/office/drawing/2014/main" id="{722D813F-94EA-F6D3-9524-28ECE18600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230345">
            <a:off x="5882848" y="4390777"/>
            <a:ext cx="1513197" cy="1522472"/>
          </a:xfrm>
          <a:prstGeom prst="rect">
            <a:avLst/>
          </a:prstGeom>
        </p:spPr>
      </p:pic>
    </p:spTree>
    <p:extLst>
      <p:ext uri="{BB962C8B-B14F-4D97-AF65-F5344CB8AC3E}">
        <p14:creationId xmlns:p14="http://schemas.microsoft.com/office/powerpoint/2010/main" val="3324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p:txBody>
          <a:bodyPr/>
          <a:lstStyle/>
          <a:p>
            <a:r>
              <a:rPr lang="es-ES" dirty="0">
                <a:solidFill>
                  <a:schemeClr val="accent6"/>
                </a:solidFill>
                <a:ea typeface="+mn-lt"/>
                <a:cs typeface="+mn-lt"/>
              </a:rPr>
              <a:t>LinkedIn es un sitio web de colaboración y redes sociales que permite conectar con personas en un entorno profesional. Es un poco como Facebook, donde puedes enviar solicitudes de amistad a otros usuarios, compartir publicaciones y comentar las de los demás.</a:t>
            </a:r>
          </a:p>
          <a:p>
            <a:r>
              <a:rPr lang="es-ES" dirty="0">
                <a:solidFill>
                  <a:schemeClr val="accent6"/>
                </a:solidFill>
                <a:ea typeface="+mn-lt"/>
                <a:cs typeface="+mn-lt"/>
              </a:rPr>
              <a:t>Crear una cuenta de LinkedIn permite conectar con otros profesionales que trabajen en el campo en el que estás interesado. Si redactas tu perfil de LinkedIn de una manera profesional, puedes crear una marca personal online que puede ayudarte a abrir puertas a oportunidades y redes de contactos que habrías desconocido sin la ayuda de las redes sociales.</a:t>
            </a:r>
          </a:p>
          <a:p>
            <a:r>
              <a:rPr lang="es-ES" dirty="0">
                <a:solidFill>
                  <a:schemeClr val="accent6"/>
                </a:solidFill>
                <a:ea typeface="+mn-lt"/>
                <a:cs typeface="+mn-lt"/>
              </a:rPr>
              <a:t>Con LinkedIn puedes ampliar tus redes de contacto, hacer preguntas e incluso potenciar tus futuras posibilidades de empleo. Si hay una empresa concreta en la que te gustaría trabajar, en LinkedIn puedes ponerte en contacto con su responsable de contratación.</a:t>
            </a:r>
          </a:p>
          <a:p>
            <a:r>
              <a:rPr lang="es-ES" dirty="0">
                <a:solidFill>
                  <a:srgbClr val="F9A169"/>
                </a:solidFill>
                <a:cs typeface="Calibri"/>
              </a:rPr>
              <a:t>Página web de la herramienta</a:t>
            </a:r>
            <a:r>
              <a:rPr lang="en-US" dirty="0">
                <a:solidFill>
                  <a:srgbClr val="F9A169"/>
                </a:solidFill>
                <a:cs typeface="Calibri"/>
              </a:rPr>
              <a:t>: </a:t>
            </a:r>
            <a:r>
              <a:rPr lang="en-US" dirty="0">
                <a:solidFill>
                  <a:srgbClr val="F9A169"/>
                </a:solidFill>
                <a:cs typeface="Calibri"/>
                <a:hlinkClick r:id="rId2">
                  <a:extLst>
                    <a:ext uri="{A12FA001-AC4F-418D-AE19-62706E023703}">
                      <ahyp:hlinkClr xmlns:ahyp="http://schemas.microsoft.com/office/drawing/2018/hyperlinkcolor" val="tx"/>
                    </a:ext>
                  </a:extLst>
                </a:hlinkClick>
              </a:rPr>
              <a:t>LinkedIn website link</a:t>
            </a:r>
            <a:endParaRPr lang="en-US" dirty="0">
              <a:solidFill>
                <a:srgbClr val="F9A169"/>
              </a:solidFill>
              <a:cs typeface="Calibri"/>
            </a:endParaRPr>
          </a:p>
          <a:p>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6" y="309491"/>
            <a:ext cx="7096734" cy="1135851"/>
          </a:xfrm>
        </p:spPr>
        <p:txBody>
          <a:bodyPr>
            <a:normAutofit/>
          </a:bodyPr>
          <a:lstStyle/>
          <a:p>
            <a:r>
              <a:rPr lang="es-ES" dirty="0"/>
              <a:t>Centrémonos en la herramienta: LinkedIn</a:t>
            </a:r>
          </a:p>
          <a:p>
            <a:endParaRPr lang="en-IE" dirty="0"/>
          </a:p>
        </p:txBody>
      </p:sp>
      <p:pic>
        <p:nvPicPr>
          <p:cNvPr id="2052" name="Picture 4" descr="LinkedIn Connection Automation - Veloce">
            <a:extLst>
              <a:ext uri="{FF2B5EF4-FFF2-40B4-BE49-F238E27FC236}">
                <a16:creationId xmlns:a16="http://schemas.microsoft.com/office/drawing/2014/main" id="{8CDB1DDD-0A16-936B-5C77-B0FCF88191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799" y="-101606"/>
            <a:ext cx="2090529" cy="130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343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362170"/>
            <a:ext cx="11102510" cy="4660015"/>
          </a:xfrm>
        </p:spPr>
        <p:txBody>
          <a:bodyPr/>
          <a:lstStyle/>
          <a:p>
            <a:pPr algn="l" fontAlgn="auto"/>
            <a:r>
              <a:rPr lang="es-ES" b="0" i="0" dirty="0">
                <a:effectLst/>
                <a:latin typeface="-apple-system"/>
              </a:rPr>
              <a:t>Para unirte a LinkedIn y crear tu perfil:</a:t>
            </a:r>
          </a:p>
          <a:p>
            <a:pPr algn="l" fontAlgn="auto"/>
            <a:r>
              <a:rPr lang="en-US" dirty="0">
                <a:solidFill>
                  <a:srgbClr val="2BBCAD"/>
                </a:solidFill>
                <a:latin typeface="-apple-system"/>
              </a:rPr>
              <a:t>Paso</a:t>
            </a:r>
            <a:r>
              <a:rPr lang="en-US" b="0" i="0" dirty="0">
                <a:solidFill>
                  <a:srgbClr val="2BBCAD"/>
                </a:solidFill>
                <a:effectLst/>
                <a:latin typeface="-apple-system"/>
              </a:rPr>
              <a:t> 1: </a:t>
            </a:r>
            <a:r>
              <a:rPr lang="en-US" dirty="0" err="1">
                <a:solidFill>
                  <a:srgbClr val="2BBCAD"/>
                </a:solidFill>
                <a:latin typeface="-apple-system"/>
              </a:rPr>
              <a:t>Ve</a:t>
            </a:r>
            <a:r>
              <a:rPr lang="en-US" dirty="0">
                <a:solidFill>
                  <a:srgbClr val="2BBCAD"/>
                </a:solidFill>
                <a:latin typeface="-apple-system"/>
              </a:rPr>
              <a:t> a la</a:t>
            </a:r>
            <a:r>
              <a:rPr lang="en-US" b="0" i="0" dirty="0">
                <a:solidFill>
                  <a:srgbClr val="2BBCAD"/>
                </a:solidFill>
                <a:effectLst/>
                <a:latin typeface="-apple-system"/>
              </a:rPr>
              <a:t> </a:t>
            </a:r>
            <a:r>
              <a:rPr lang="en-US" b="1" i="0" u="none" strike="noStrike" dirty="0" err="1">
                <a:solidFill>
                  <a:srgbClr val="2BBCAD"/>
                </a:solidFill>
                <a:effectLst/>
                <a:latin typeface="-apple-system"/>
                <a:hlinkClick r:id="rId2">
                  <a:extLst>
                    <a:ext uri="{A12FA001-AC4F-418D-AE19-62706E023703}">
                      <ahyp:hlinkClr xmlns:ahyp="http://schemas.microsoft.com/office/drawing/2018/hyperlinkcolor" val="tx"/>
                    </a:ext>
                  </a:extLst>
                </a:hlinkClick>
              </a:rPr>
              <a:t>Página</a:t>
            </a:r>
            <a:r>
              <a:rPr lang="en-US" b="1" i="0" u="none" strike="noStrike" dirty="0">
                <a:solidFill>
                  <a:srgbClr val="2BBCAD"/>
                </a:solidFill>
                <a:effectLst/>
                <a:latin typeface="-apple-system"/>
                <a:hlinkClick r:id="rId2">
                  <a:extLst>
                    <a:ext uri="{A12FA001-AC4F-418D-AE19-62706E023703}">
                      <ahyp:hlinkClr xmlns:ahyp="http://schemas.microsoft.com/office/drawing/2018/hyperlinkcolor" val="tx"/>
                    </a:ext>
                  </a:extLst>
                </a:hlinkClick>
              </a:rPr>
              <a:t> de </a:t>
            </a:r>
            <a:r>
              <a:rPr lang="en-US" b="1" i="0" u="none" strike="noStrike" dirty="0" err="1">
                <a:solidFill>
                  <a:srgbClr val="2BBCAD"/>
                </a:solidFill>
                <a:effectLst/>
                <a:latin typeface="-apple-system"/>
                <a:hlinkClick r:id="rId2">
                  <a:extLst>
                    <a:ext uri="{A12FA001-AC4F-418D-AE19-62706E023703}">
                      <ahyp:hlinkClr xmlns:ahyp="http://schemas.microsoft.com/office/drawing/2018/hyperlinkcolor" val="tx"/>
                    </a:ext>
                  </a:extLst>
                </a:hlinkClick>
              </a:rPr>
              <a:t>registro</a:t>
            </a:r>
            <a:r>
              <a:rPr lang="en-US" b="1" i="0" u="none" strike="noStrike" dirty="0">
                <a:solidFill>
                  <a:srgbClr val="2BBCAD"/>
                </a:solidFill>
                <a:effectLst/>
                <a:latin typeface="-apple-system"/>
                <a:hlinkClick r:id="rId2">
                  <a:extLst>
                    <a:ext uri="{A12FA001-AC4F-418D-AE19-62706E023703}">
                      <ahyp:hlinkClr xmlns:ahyp="http://schemas.microsoft.com/office/drawing/2018/hyperlinkcolor" val="tx"/>
                    </a:ext>
                  </a:extLst>
                </a:hlinkClick>
              </a:rPr>
              <a:t> de LinkedIn </a:t>
            </a:r>
            <a:endParaRPr lang="en-US" b="0" i="0" dirty="0">
              <a:solidFill>
                <a:srgbClr val="2BBCAD"/>
              </a:solidFill>
              <a:effectLst/>
              <a:latin typeface="-apple-system"/>
            </a:endParaRPr>
          </a:p>
          <a:p>
            <a:pPr algn="l" fontAlgn="auto"/>
            <a:r>
              <a:rPr lang="es-ES" dirty="0">
                <a:latin typeface="-apple-system"/>
              </a:rPr>
              <a:t>Escribe tu nombre y apellidos, dirección de correo electrónico y la contraseña que vayas a utilizar.</a:t>
            </a:r>
            <a:endParaRPr lang="es-ES" b="0" i="0" dirty="0">
              <a:effectLst/>
              <a:latin typeface="-apple-system"/>
            </a:endParaRPr>
          </a:p>
          <a:p>
            <a:pPr algn="l" fontAlgn="auto"/>
            <a:r>
              <a:rPr lang="es-ES" b="1" i="0" dirty="0">
                <a:effectLst/>
                <a:latin typeface="-apple-system"/>
              </a:rPr>
              <a:t>Nota:</a:t>
            </a:r>
            <a:r>
              <a:rPr lang="es-ES" b="0" i="0" dirty="0">
                <a:effectLst/>
                <a:latin typeface="-apple-system"/>
              </a:rPr>
              <a:t> Debes </a:t>
            </a:r>
            <a:r>
              <a:rPr lang="es-ES" b="1" i="0" u="none" strike="noStrike" dirty="0">
                <a:solidFill>
                  <a:schemeClr val="tx1"/>
                </a:solidFill>
                <a:effectLst/>
                <a:latin typeface="-apple-system"/>
                <a:hlinkClick r:id="rId3">
                  <a:extLst>
                    <a:ext uri="{A12FA001-AC4F-418D-AE19-62706E023703}">
                      <ahyp:hlinkClr xmlns:ahyp="http://schemas.microsoft.com/office/drawing/2018/hyperlinkcolor" val="tx"/>
                    </a:ext>
                  </a:extLst>
                </a:hlinkClick>
              </a:rPr>
              <a:t>utilizar tu nombre real</a:t>
            </a:r>
            <a:r>
              <a:rPr lang="es-ES" b="1" i="0" u="none" strike="noStrike" dirty="0">
                <a:solidFill>
                  <a:schemeClr val="tx1"/>
                </a:solidFill>
                <a:effectLst/>
                <a:latin typeface="-apple-system"/>
              </a:rPr>
              <a:t> </a:t>
            </a:r>
            <a:r>
              <a:rPr lang="es-ES" dirty="0">
                <a:latin typeface="-apple-system"/>
              </a:rPr>
              <a:t>cuando crees tu perfil</a:t>
            </a:r>
            <a:r>
              <a:rPr lang="es-ES" b="0" i="0" dirty="0">
                <a:effectLst/>
                <a:latin typeface="-apple-system"/>
              </a:rPr>
              <a:t>. </a:t>
            </a:r>
            <a:r>
              <a:rPr lang="es-ES" dirty="0">
                <a:latin typeface="-apple-system"/>
              </a:rPr>
              <a:t>Nombres de empresa y seudónimos no están permitidos, como se explica en sus </a:t>
            </a:r>
            <a:r>
              <a:rPr lang="es-ES" b="1" i="0" u="none" strike="noStrike" dirty="0">
                <a:solidFill>
                  <a:schemeClr val="tx1"/>
                </a:solidFill>
                <a:effectLst/>
                <a:latin typeface="-apple-system"/>
                <a:hlinkClick r:id="rId4">
                  <a:extLst>
                    <a:ext uri="{A12FA001-AC4F-418D-AE19-62706E023703}">
                      <ahyp:hlinkClr xmlns:ahyp="http://schemas.microsoft.com/office/drawing/2018/hyperlinkcolor" val="tx"/>
                    </a:ext>
                  </a:extLst>
                </a:hlinkClick>
              </a:rPr>
              <a:t>Términos de uso</a:t>
            </a:r>
            <a:r>
              <a:rPr lang="en-US" b="0" i="0" dirty="0">
                <a:solidFill>
                  <a:schemeClr val="tx1"/>
                </a:solidFill>
                <a:effectLst/>
                <a:latin typeface="-apple-system"/>
              </a:rPr>
              <a:t>.</a:t>
            </a:r>
          </a:p>
          <a:p>
            <a:pPr algn="l" fontAlgn="auto"/>
            <a:endParaRPr lang="en-US" b="0" i="0" dirty="0">
              <a:solidFill>
                <a:schemeClr val="tx1"/>
              </a:solidFill>
              <a:effectLst/>
              <a:latin typeface="-apple-system"/>
            </a:endParaRPr>
          </a:p>
          <a:p>
            <a:pPr algn="l" fontAlgn="auto"/>
            <a:r>
              <a:rPr lang="es-ES" dirty="0">
                <a:solidFill>
                  <a:srgbClr val="F9A169"/>
                </a:solidFill>
                <a:latin typeface="-apple-system"/>
              </a:rPr>
              <a:t>Paso</a:t>
            </a:r>
            <a:r>
              <a:rPr lang="es-ES" b="0" i="0" dirty="0">
                <a:solidFill>
                  <a:srgbClr val="F9A169"/>
                </a:solidFill>
                <a:effectLst/>
                <a:latin typeface="-apple-system"/>
              </a:rPr>
              <a:t> 2: </a:t>
            </a:r>
            <a:r>
              <a:rPr lang="es-ES" dirty="0">
                <a:solidFill>
                  <a:srgbClr val="F9A169"/>
                </a:solidFill>
                <a:latin typeface="-apple-system"/>
              </a:rPr>
              <a:t>Haz clic en</a:t>
            </a:r>
            <a:r>
              <a:rPr lang="es-ES" b="0" i="0" dirty="0">
                <a:solidFill>
                  <a:srgbClr val="F9A169"/>
                </a:solidFill>
                <a:effectLst/>
                <a:latin typeface="-apple-system"/>
              </a:rPr>
              <a:t> </a:t>
            </a:r>
            <a:r>
              <a:rPr lang="es-ES" b="1" i="0" dirty="0">
                <a:solidFill>
                  <a:srgbClr val="F9A169"/>
                </a:solidFill>
                <a:effectLst/>
                <a:latin typeface="-apple-system"/>
              </a:rPr>
              <a:t>Unirse ahora</a:t>
            </a:r>
            <a:r>
              <a:rPr lang="es-ES" b="0" i="0" dirty="0">
                <a:solidFill>
                  <a:srgbClr val="F9A169"/>
                </a:solidFill>
                <a:effectLst/>
                <a:latin typeface="-apple-system"/>
              </a:rPr>
              <a:t>.</a:t>
            </a:r>
            <a:endParaRPr lang="en-US" b="0" i="0" dirty="0">
              <a:effectLst/>
              <a:latin typeface="-apple-system"/>
            </a:endParaRPr>
          </a:p>
          <a:p>
            <a:pPr algn="l" fontAlgn="auto"/>
            <a:r>
              <a:rPr lang="es-ES" dirty="0">
                <a:solidFill>
                  <a:srgbClr val="8D5B98"/>
                </a:solidFill>
                <a:latin typeface="-apple-system"/>
              </a:rPr>
              <a:t>Paso 3: </a:t>
            </a:r>
            <a:r>
              <a:rPr lang="es-ES" b="0" i="0" dirty="0">
                <a:solidFill>
                  <a:srgbClr val="8D5B98"/>
                </a:solidFill>
                <a:effectLst/>
                <a:latin typeface="-apple-system"/>
              </a:rPr>
              <a:t>Completa los pasos adicionales que se te indiquen.</a:t>
            </a:r>
            <a:endParaRPr lang="en-US" b="0" i="0" dirty="0">
              <a:solidFill>
                <a:srgbClr val="8D5B98"/>
              </a:solidFill>
              <a:effectLst/>
              <a:latin typeface="-apple-system"/>
            </a:endParaRPr>
          </a:p>
          <a:p>
            <a:pPr algn="l" fontAlgn="auto"/>
            <a:r>
              <a:rPr lang="es-ES" dirty="0">
                <a:solidFill>
                  <a:srgbClr val="2BBCAD"/>
                </a:solidFill>
                <a:latin typeface="-apple-system"/>
                <a:hlinkClick r:id="rId5">
                  <a:extLst>
                    <a:ext uri="{A12FA001-AC4F-418D-AE19-62706E023703}">
                      <ahyp:hlinkClr xmlns:ahyp="http://schemas.microsoft.com/office/drawing/2018/hyperlinkcolor" val="tx"/>
                    </a:ext>
                  </a:extLst>
                </a:hlinkClick>
              </a:rPr>
              <a:t>Haz clic en este enlace para ver algunos consejos sobre cómo LinkedIn puede ayudarte</a:t>
            </a:r>
            <a:endParaRPr lang="es-E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5" y="309491"/>
            <a:ext cx="7592035" cy="1157359"/>
          </a:xfrm>
        </p:spPr>
        <p:txBody>
          <a:bodyPr>
            <a:normAutofit/>
          </a:bodyPr>
          <a:lstStyle/>
          <a:p>
            <a:r>
              <a:rPr lang="es-ES" dirty="0"/>
              <a:t>Centrémonos en la herramienta: LinkedIn</a:t>
            </a:r>
          </a:p>
          <a:p>
            <a:endParaRPr lang="en-IE" dirty="0"/>
          </a:p>
        </p:txBody>
      </p:sp>
      <p:pic>
        <p:nvPicPr>
          <p:cNvPr id="2052" name="Picture 4" descr="LinkedIn Connection Automation - Veloce">
            <a:extLst>
              <a:ext uri="{FF2B5EF4-FFF2-40B4-BE49-F238E27FC236}">
                <a16:creationId xmlns:a16="http://schemas.microsoft.com/office/drawing/2014/main" id="{8CDB1DDD-0A16-936B-5C77-B0FCF881919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43799" y="-101606"/>
            <a:ext cx="2090529" cy="130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980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Échale un vistazo a este práctico vídeo que explica cómo empezar a utilizar LinkedIn y que, además, ofrece consejos y trucos útiles para crear una cuenta de LinkedIn:</a:t>
            </a:r>
          </a:p>
          <a:p>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https://www.youtube.com/watch?v=3FnovWnhObs</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s-ES" dirty="0"/>
              <a:t>Vídeo: Introducción a LinkedIn</a:t>
            </a:r>
          </a:p>
        </p:txBody>
      </p:sp>
      <p:pic>
        <p:nvPicPr>
          <p:cNvPr id="7" name="Picture 4" descr="LinkedIn Connection Automation - Veloce">
            <a:extLst>
              <a:ext uri="{FF2B5EF4-FFF2-40B4-BE49-F238E27FC236}">
                <a16:creationId xmlns:a16="http://schemas.microsoft.com/office/drawing/2014/main" id="{29749647-CEAC-D24D-BF52-238B93A3C64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43799" y="-101606"/>
            <a:ext cx="2090529" cy="1306581"/>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How to Use LinkedIn 2022 - LinkedIn Tutorial for Beginners (Profile Tips)">
            <a:hlinkClick r:id="" action="ppaction://media"/>
            <a:extLst>
              <a:ext uri="{FF2B5EF4-FFF2-40B4-BE49-F238E27FC236}">
                <a16:creationId xmlns:a16="http://schemas.microsoft.com/office/drawing/2014/main" id="{F50C2C2D-BD54-2944-CB61-56C3DC4188EC}"/>
              </a:ext>
            </a:extLst>
          </p:cNvPr>
          <p:cNvPicPr>
            <a:picLocks noRot="1" noChangeAspect="1"/>
          </p:cNvPicPr>
          <p:nvPr>
            <a:videoFile r:link="rId1"/>
          </p:nvPr>
        </p:nvPicPr>
        <p:blipFill>
          <a:blip r:embed="rId5"/>
          <a:stretch>
            <a:fillRect/>
          </a:stretch>
        </p:blipFill>
        <p:spPr>
          <a:xfrm>
            <a:off x="7319063" y="1204975"/>
            <a:ext cx="4905142" cy="4071091"/>
          </a:xfrm>
          <a:prstGeom prst="rect">
            <a:avLst/>
          </a:prstGeom>
        </p:spPr>
      </p:pic>
      <p:pic>
        <p:nvPicPr>
          <p:cNvPr id="8" name="Graphic 7" descr="Mouse outline">
            <a:extLst>
              <a:ext uri="{FF2B5EF4-FFF2-40B4-BE49-F238E27FC236}">
                <a16:creationId xmlns:a16="http://schemas.microsoft.com/office/drawing/2014/main" id="{8F952A6F-55A3-57F4-DEF8-5C52432D45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99002">
            <a:off x="4175439" y="4140012"/>
            <a:ext cx="683699" cy="683699"/>
          </a:xfrm>
          <a:prstGeom prst="rect">
            <a:avLst/>
          </a:prstGeom>
        </p:spPr>
      </p:pic>
      <p:sp>
        <p:nvSpPr>
          <p:cNvPr id="9" name="TextBox 8">
            <a:extLst>
              <a:ext uri="{FF2B5EF4-FFF2-40B4-BE49-F238E27FC236}">
                <a16:creationId xmlns:a16="http://schemas.microsoft.com/office/drawing/2014/main" id="{54CADDCC-4914-265E-EC4F-D644A5929438}"/>
              </a:ext>
            </a:extLst>
          </p:cNvPr>
          <p:cNvSpPr txBox="1"/>
          <p:nvPr/>
        </p:nvSpPr>
        <p:spPr>
          <a:xfrm>
            <a:off x="4865262" y="4220252"/>
            <a:ext cx="2254720" cy="523220"/>
          </a:xfrm>
          <a:prstGeom prst="rect">
            <a:avLst/>
          </a:prstGeom>
          <a:noFill/>
        </p:spPr>
        <p:txBody>
          <a:bodyPr wrap="square" rtlCol="0">
            <a:spAutoFit/>
          </a:bodyPr>
          <a:lstStyle/>
          <a:p>
            <a:r>
              <a:rPr lang="hr-BA" sz="2800" b="1" dirty="0">
                <a:solidFill>
                  <a:srgbClr val="E78631"/>
                </a:solidFill>
              </a:rPr>
              <a:t>Clic </a:t>
            </a:r>
            <a:r>
              <a:rPr lang="es-ES" sz="2800" b="1" dirty="0">
                <a:solidFill>
                  <a:srgbClr val="E78631"/>
                </a:solidFill>
              </a:rPr>
              <a:t>para ver</a:t>
            </a:r>
            <a:endParaRPr lang="en-US" sz="2800" b="1" dirty="0">
              <a:solidFill>
                <a:srgbClr val="E78631"/>
              </a:solidFill>
            </a:endParaRPr>
          </a:p>
        </p:txBody>
      </p:sp>
      <p:pic>
        <p:nvPicPr>
          <p:cNvPr id="10" name="Graphic 9" descr="Arrow: Slight curve with solid fill">
            <a:extLst>
              <a:ext uri="{FF2B5EF4-FFF2-40B4-BE49-F238E27FC236}">
                <a16:creationId xmlns:a16="http://schemas.microsoft.com/office/drawing/2014/main" id="{C63E66E6-F9F2-7AB2-CBDC-077F0C9ECB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230345">
            <a:off x="5882848" y="4390777"/>
            <a:ext cx="1513197" cy="1522472"/>
          </a:xfrm>
          <a:prstGeom prst="rect">
            <a:avLst/>
          </a:prstGeom>
        </p:spPr>
      </p:pic>
    </p:spTree>
    <p:extLst>
      <p:ext uri="{BB962C8B-B14F-4D97-AF65-F5344CB8AC3E}">
        <p14:creationId xmlns:p14="http://schemas.microsoft.com/office/powerpoint/2010/main" val="402350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970348"/>
            <a:ext cx="11102510" cy="4660015"/>
          </a:xfrm>
        </p:spPr>
        <p:txBody>
          <a:bodyPr/>
          <a:lstStyle/>
          <a:p>
            <a:r>
              <a:rPr lang="es-ES" sz="2200" dirty="0">
                <a:cs typeface="Calibri"/>
              </a:rPr>
              <a:t>Microsoft </a:t>
            </a:r>
            <a:r>
              <a:rPr lang="es-ES" sz="2200" dirty="0" err="1">
                <a:cs typeface="Calibri"/>
              </a:rPr>
              <a:t>Teams</a:t>
            </a:r>
            <a:r>
              <a:rPr lang="es-ES" sz="2200" dirty="0">
                <a:cs typeface="Calibri"/>
              </a:rPr>
              <a:t> es una plataforma que ofrece a sus usuarios un centro de trabajo en equipo. </a:t>
            </a:r>
            <a:r>
              <a:rPr lang="es-ES" sz="2200" dirty="0" err="1">
                <a:cs typeface="Calibri"/>
              </a:rPr>
              <a:t>Teams</a:t>
            </a:r>
            <a:r>
              <a:rPr lang="es-ES" sz="2200" dirty="0">
                <a:cs typeface="Calibri"/>
              </a:rPr>
              <a:t> utiliza canales en lugar de carpetas de archivos y chats en lugar de correos electrónicos. Este cambio en la forma de trabajar en equipo permite que cada miembro acceda a los mismos archivos y trabaje en ellos al mismo tiempo.</a:t>
            </a:r>
          </a:p>
          <a:p>
            <a:r>
              <a:rPr lang="es-ES" sz="2200" dirty="0" err="1">
                <a:cs typeface="Calibri"/>
              </a:rPr>
              <a:t>Teams</a:t>
            </a:r>
            <a:r>
              <a:rPr lang="es-ES" sz="2200" dirty="0">
                <a:cs typeface="Calibri"/>
              </a:rPr>
              <a:t> permite un acceso rápido a las aplicaciones, los documentos y los archivos, ayudando a mantenerse concentrado y organizado en un lugar central. Prueba a añadir pestañas para tus herramientas favoritas, archivos importantes, colabora en tiempo real en los documentos y almacénalos o compártelos fácilmente con la integración de SharePoint en </a:t>
            </a:r>
            <a:r>
              <a:rPr lang="es-ES" sz="2200" dirty="0" err="1">
                <a:cs typeface="Calibri"/>
              </a:rPr>
              <a:t>Teams</a:t>
            </a:r>
            <a:r>
              <a:rPr lang="es-ES" sz="2200" dirty="0">
                <a:cs typeface="Calibri"/>
              </a:rPr>
              <a:t>. SharePoint es una plataforma de colaboración basada en la web que se integra de forma nativa con Microsoft Office.</a:t>
            </a:r>
          </a:p>
          <a:p>
            <a:r>
              <a:rPr lang="es-ES" sz="2200" dirty="0">
                <a:cs typeface="Calibri"/>
              </a:rPr>
              <a:t>Cuando se crea un equipo en </a:t>
            </a:r>
            <a:r>
              <a:rPr lang="es-ES" sz="2200" dirty="0" err="1">
                <a:cs typeface="Calibri"/>
              </a:rPr>
              <a:t>Teams</a:t>
            </a:r>
            <a:r>
              <a:rPr lang="es-ES" sz="2200" dirty="0">
                <a:cs typeface="Calibri"/>
              </a:rPr>
              <a:t>, se asigna un SharePoint de manera automática. La integración de SharePoint en </a:t>
            </a:r>
            <a:r>
              <a:rPr lang="es-ES" sz="2200" dirty="0" err="1">
                <a:cs typeface="Calibri"/>
              </a:rPr>
              <a:t>Teams</a:t>
            </a:r>
            <a:r>
              <a:rPr lang="es-ES" sz="2200" dirty="0">
                <a:cs typeface="Calibri"/>
              </a:rPr>
              <a:t> hace que el compartir archivos, el almacenamiento y la colaboración sean muy sencillos.</a:t>
            </a:r>
          </a:p>
          <a:p>
            <a:r>
              <a:rPr lang="es-ES" sz="2200" dirty="0">
                <a:cs typeface="Calibri"/>
              </a:rPr>
              <a:t>Usa </a:t>
            </a:r>
            <a:r>
              <a:rPr lang="es-ES" sz="2200" dirty="0" err="1">
                <a:cs typeface="Calibri"/>
              </a:rPr>
              <a:t>Teams</a:t>
            </a:r>
            <a:r>
              <a:rPr lang="es-ES" sz="2200" dirty="0">
                <a:cs typeface="Calibri"/>
              </a:rPr>
              <a:t> para colaborar en los contenidos en curso y SharePoint para revisar los contenidos y archivos.</a:t>
            </a:r>
          </a:p>
          <a:p>
            <a:r>
              <a:rPr lang="es-ES" sz="2200" dirty="0">
                <a:solidFill>
                  <a:srgbClr val="F9A169"/>
                </a:solidFill>
                <a:cs typeface="Calibri"/>
              </a:rPr>
              <a:t>Página web de la herramienta</a:t>
            </a:r>
            <a:r>
              <a:rPr lang="en-US" sz="2200" dirty="0">
                <a:solidFill>
                  <a:srgbClr val="F9A169"/>
                </a:solidFill>
                <a:cs typeface="Calibri"/>
              </a:rPr>
              <a:t>: </a:t>
            </a:r>
            <a:r>
              <a:rPr lang="en-US" sz="2200" dirty="0">
                <a:solidFill>
                  <a:srgbClr val="F9A169"/>
                </a:solidFill>
                <a:cs typeface="Calibri"/>
                <a:hlinkClick r:id="rId2">
                  <a:extLst>
                    <a:ext uri="{A12FA001-AC4F-418D-AE19-62706E023703}">
                      <ahyp:hlinkClr xmlns:ahyp="http://schemas.microsoft.com/office/drawing/2018/hyperlinkcolor" val="tx"/>
                    </a:ext>
                  </a:extLst>
                </a:hlinkClick>
              </a:rPr>
              <a:t>Microsoft Teams is for everyone</a:t>
            </a:r>
            <a:endParaRPr lang="en-US" sz="2200"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5" y="309492"/>
            <a:ext cx="7249135" cy="713064"/>
          </a:xfrm>
        </p:spPr>
        <p:txBody>
          <a:bodyPr>
            <a:normAutofit fontScale="77500" lnSpcReduction="20000"/>
          </a:bodyPr>
          <a:lstStyle/>
          <a:p>
            <a:r>
              <a:rPr lang="es-ES" dirty="0"/>
              <a:t>Centrémonos en la herramienta: Microsoft </a:t>
            </a:r>
            <a:r>
              <a:rPr lang="es-ES" dirty="0" err="1"/>
              <a:t>Teams</a:t>
            </a:r>
            <a:endParaRPr lang="es-ES" dirty="0"/>
          </a:p>
          <a:p>
            <a:endParaRPr lang="en-IE" dirty="0"/>
          </a:p>
        </p:txBody>
      </p:sp>
      <p:pic>
        <p:nvPicPr>
          <p:cNvPr id="7" name="Picture 6" descr="Logo&#10;&#10;Description automatically generated">
            <a:extLst>
              <a:ext uri="{FF2B5EF4-FFF2-40B4-BE49-F238E27FC236}">
                <a16:creationId xmlns:a16="http://schemas.microsoft.com/office/drawing/2014/main" id="{9E597604-EBEA-2F2F-CB00-DF2129B2F9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6682" y="37673"/>
            <a:ext cx="2918608" cy="938446"/>
          </a:xfrm>
          <a:prstGeom prst="rect">
            <a:avLst/>
          </a:prstGeom>
        </p:spPr>
      </p:pic>
    </p:spTree>
    <p:extLst>
      <p:ext uri="{BB962C8B-B14F-4D97-AF65-F5344CB8AC3E}">
        <p14:creationId xmlns:p14="http://schemas.microsoft.com/office/powerpoint/2010/main" val="2697803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7065" y="1324617"/>
            <a:ext cx="11102510" cy="4660015"/>
          </a:xfrm>
        </p:spPr>
        <p:txBody>
          <a:bodyPr/>
          <a:lstStyle/>
          <a:p>
            <a:pPr algn="l" fontAlgn="auto"/>
            <a:r>
              <a:rPr lang="en-US" b="0" i="0" dirty="0">
                <a:effectLst/>
                <a:latin typeface="-apple-system"/>
              </a:rPr>
              <a:t>To join LinkedIn and create your profile:</a:t>
            </a:r>
          </a:p>
          <a:p>
            <a:pPr algn="l" fontAlgn="auto"/>
            <a:r>
              <a:rPr lang="en-US" b="0" i="0" dirty="0">
                <a:solidFill>
                  <a:srgbClr val="2BBCAD"/>
                </a:solidFill>
                <a:effectLst/>
                <a:latin typeface="-apple-system"/>
              </a:rPr>
              <a:t>Step 1: Navigate to the </a:t>
            </a:r>
            <a:r>
              <a:rPr lang="en-US" b="1" i="0" u="none" strike="noStrike" dirty="0">
                <a:solidFill>
                  <a:srgbClr val="2BBCAD"/>
                </a:solidFill>
                <a:effectLst/>
                <a:latin typeface="-apple-system"/>
                <a:hlinkClick r:id="rId2">
                  <a:extLst>
                    <a:ext uri="{A12FA001-AC4F-418D-AE19-62706E023703}">
                      <ahyp:hlinkClr xmlns:ahyp="http://schemas.microsoft.com/office/drawing/2018/hyperlinkcolor" val="tx"/>
                    </a:ext>
                  </a:extLst>
                </a:hlinkClick>
              </a:rPr>
              <a:t>LinkedIn sign up page</a:t>
            </a:r>
            <a:r>
              <a:rPr lang="en-US" b="0" i="0" dirty="0">
                <a:solidFill>
                  <a:srgbClr val="2BBCAD"/>
                </a:solidFill>
                <a:effectLst/>
                <a:latin typeface="-apple-system"/>
              </a:rPr>
              <a:t>.</a:t>
            </a:r>
          </a:p>
          <a:p>
            <a:pPr algn="l" fontAlgn="auto"/>
            <a:r>
              <a:rPr lang="en-US" b="0" i="0" dirty="0">
                <a:effectLst/>
                <a:latin typeface="-apple-system"/>
              </a:rPr>
              <a:t>Type your first and last name, email address, and a password you'll use.</a:t>
            </a:r>
          </a:p>
          <a:p>
            <a:pPr algn="l" fontAlgn="auto"/>
            <a:r>
              <a:rPr lang="en-US" b="1" i="0" dirty="0">
                <a:effectLst/>
                <a:latin typeface="-apple-system"/>
              </a:rPr>
              <a:t>Note:</a:t>
            </a:r>
            <a:r>
              <a:rPr lang="en-US" b="0" i="0" dirty="0">
                <a:effectLst/>
                <a:latin typeface="-apple-system"/>
              </a:rPr>
              <a:t> You must </a:t>
            </a:r>
            <a:r>
              <a:rPr lang="en-US" b="1" i="0" u="none" strike="noStrike" dirty="0">
                <a:solidFill>
                  <a:schemeClr val="tx1"/>
                </a:solidFill>
                <a:effectLst/>
                <a:latin typeface="-apple-system"/>
                <a:hlinkClick r:id="rId3">
                  <a:extLst>
                    <a:ext uri="{A12FA001-AC4F-418D-AE19-62706E023703}">
                      <ahyp:hlinkClr xmlns:ahyp="http://schemas.microsoft.com/office/drawing/2018/hyperlinkcolor" val="tx"/>
                    </a:ext>
                  </a:extLst>
                </a:hlinkClick>
              </a:rPr>
              <a:t>use your true name</a:t>
            </a:r>
            <a:r>
              <a:rPr lang="en-US" b="0" i="0" dirty="0">
                <a:solidFill>
                  <a:schemeClr val="tx1"/>
                </a:solidFill>
                <a:effectLst/>
                <a:latin typeface="-apple-system"/>
              </a:rPr>
              <a:t> </a:t>
            </a:r>
            <a:r>
              <a:rPr lang="en-US" b="0" i="0" dirty="0">
                <a:effectLst/>
                <a:latin typeface="-apple-system"/>
              </a:rPr>
              <a:t>when creating a profile. Company names and pseudonyms are not allowed, as we explain in our </a:t>
            </a:r>
            <a:r>
              <a:rPr lang="en-US" b="1" i="0" u="none" strike="noStrike" dirty="0">
                <a:solidFill>
                  <a:schemeClr val="tx1"/>
                </a:solidFill>
                <a:effectLst/>
                <a:latin typeface="-apple-system"/>
                <a:hlinkClick r:id="rId4">
                  <a:extLst>
                    <a:ext uri="{A12FA001-AC4F-418D-AE19-62706E023703}">
                      <ahyp:hlinkClr xmlns:ahyp="http://schemas.microsoft.com/office/drawing/2018/hyperlinkcolor" val="tx"/>
                    </a:ext>
                  </a:extLst>
                </a:hlinkClick>
              </a:rPr>
              <a:t>User Agreement</a:t>
            </a:r>
            <a:r>
              <a:rPr lang="en-US" b="0" i="0" dirty="0">
                <a:solidFill>
                  <a:schemeClr val="tx1"/>
                </a:solidFill>
                <a:effectLst/>
                <a:latin typeface="-apple-system"/>
              </a:rPr>
              <a:t>.</a:t>
            </a:r>
          </a:p>
          <a:p>
            <a:pPr algn="l" fontAlgn="auto"/>
            <a:endParaRPr lang="en-US" b="0" i="0" dirty="0">
              <a:solidFill>
                <a:schemeClr val="tx1"/>
              </a:solidFill>
              <a:effectLst/>
              <a:latin typeface="-apple-system"/>
            </a:endParaRPr>
          </a:p>
          <a:p>
            <a:pPr algn="l" fontAlgn="auto"/>
            <a:r>
              <a:rPr lang="en-US" b="0" i="0" dirty="0">
                <a:solidFill>
                  <a:srgbClr val="F9A169"/>
                </a:solidFill>
                <a:effectLst/>
                <a:latin typeface="-apple-system"/>
              </a:rPr>
              <a:t>Step 2: Click </a:t>
            </a:r>
            <a:r>
              <a:rPr lang="en-US" b="1" i="0" dirty="0">
                <a:solidFill>
                  <a:srgbClr val="F9A169"/>
                </a:solidFill>
                <a:effectLst/>
                <a:latin typeface="-apple-system"/>
              </a:rPr>
              <a:t>Join now</a:t>
            </a:r>
            <a:r>
              <a:rPr lang="en-US" b="0" i="0" dirty="0">
                <a:solidFill>
                  <a:srgbClr val="F9A169"/>
                </a:solidFill>
                <a:effectLst/>
                <a:latin typeface="-apple-system"/>
              </a:rPr>
              <a:t>.</a:t>
            </a:r>
          </a:p>
          <a:p>
            <a:pPr algn="l" fontAlgn="auto">
              <a:buFont typeface="+mj-lt"/>
              <a:buAutoNum type="arabicPeriod"/>
            </a:pPr>
            <a:endParaRPr lang="en-US" b="0" i="0" dirty="0">
              <a:effectLst/>
              <a:latin typeface="-apple-system"/>
            </a:endParaRPr>
          </a:p>
          <a:p>
            <a:pPr algn="l" fontAlgn="auto"/>
            <a:r>
              <a:rPr lang="en-US" dirty="0">
                <a:solidFill>
                  <a:srgbClr val="8D5B98"/>
                </a:solidFill>
                <a:latin typeface="-apple-system"/>
              </a:rPr>
              <a:t>Step 3: </a:t>
            </a:r>
            <a:r>
              <a:rPr lang="en-US" b="0" i="0" dirty="0">
                <a:solidFill>
                  <a:srgbClr val="8D5B98"/>
                </a:solidFill>
                <a:effectLst/>
                <a:latin typeface="-apple-system"/>
              </a:rPr>
              <a:t>Complete any additional steps as prompted.</a:t>
            </a:r>
          </a:p>
          <a:p>
            <a:pPr algn="l" fontAlgn="auto"/>
            <a:endParaRPr lang="en-US" b="0" i="0" dirty="0">
              <a:solidFill>
                <a:srgbClr val="8D5B98"/>
              </a:solidFill>
              <a:effectLst/>
              <a:latin typeface="-apple-system"/>
            </a:endParaRPr>
          </a:p>
          <a:p>
            <a:pPr algn="l" fontAlgn="auto"/>
            <a:r>
              <a:rPr lang="en-US" dirty="0">
                <a:solidFill>
                  <a:srgbClr val="2BBCAD"/>
                </a:solidFill>
                <a:latin typeface="-apple-system"/>
                <a:hlinkClick r:id="rId5">
                  <a:extLst>
                    <a:ext uri="{A12FA001-AC4F-418D-AE19-62706E023703}">
                      <ahyp:hlinkClr xmlns:ahyp="http://schemas.microsoft.com/office/drawing/2018/hyperlinkcolor" val="tx"/>
                    </a:ext>
                  </a:extLst>
                </a:hlinkClick>
              </a:rPr>
              <a:t>Click on this link for some tips about how LinkedIn can help you</a:t>
            </a:r>
            <a:endParaRPr lang="en-US" b="0" i="0" dirty="0">
              <a:solidFill>
                <a:srgbClr val="2BBCAD"/>
              </a:solidFill>
              <a:effectLst/>
              <a:latin typeface="-apple-system"/>
            </a:endParaRPr>
          </a:p>
          <a:p>
            <a:endParaRPr lang="en-US" dirty="0">
              <a:solidFill>
                <a:srgbClr val="F9A169"/>
              </a:solidFill>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447065" y="309492"/>
            <a:ext cx="7059617" cy="1062108"/>
          </a:xfrm>
        </p:spPr>
        <p:txBody>
          <a:bodyPr>
            <a:normAutofit lnSpcReduction="10000"/>
          </a:bodyPr>
          <a:lstStyle/>
          <a:p>
            <a:r>
              <a:rPr lang="es-ES" dirty="0"/>
              <a:t>Centrémonos en la </a:t>
            </a:r>
            <a:r>
              <a:rPr lang="es-ES" dirty="0" err="1"/>
              <a:t>heramienta</a:t>
            </a:r>
            <a:r>
              <a:rPr lang="es-ES" dirty="0"/>
              <a:t>: Microsoft </a:t>
            </a:r>
            <a:r>
              <a:rPr lang="es-ES" dirty="0" err="1"/>
              <a:t>Teams</a:t>
            </a:r>
            <a:endParaRPr lang="es-ES" dirty="0"/>
          </a:p>
          <a:p>
            <a:endParaRPr lang="en-IE" dirty="0"/>
          </a:p>
        </p:txBody>
      </p:sp>
      <p:pic>
        <p:nvPicPr>
          <p:cNvPr id="7" name="Picture 6" descr="Logo&#10;&#10;Description automatically generated">
            <a:extLst>
              <a:ext uri="{FF2B5EF4-FFF2-40B4-BE49-F238E27FC236}">
                <a16:creationId xmlns:a16="http://schemas.microsoft.com/office/drawing/2014/main" id="{B8652765-CA8C-4375-5C4E-374AF62650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06682" y="37673"/>
            <a:ext cx="2918608" cy="938446"/>
          </a:xfrm>
          <a:prstGeom prst="rect">
            <a:avLst/>
          </a:prstGeom>
        </p:spPr>
      </p:pic>
    </p:spTree>
    <p:extLst>
      <p:ext uri="{BB962C8B-B14F-4D97-AF65-F5344CB8AC3E}">
        <p14:creationId xmlns:p14="http://schemas.microsoft.com/office/powerpoint/2010/main" val="1745111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Mira este tutorial de vídeo que explica cómo utilizar Microsoft </a:t>
            </a:r>
            <a:r>
              <a:rPr lang="es-ES" sz="2400" dirty="0" err="1"/>
              <a:t>Teams</a:t>
            </a:r>
            <a:r>
              <a:rPr lang="es-ES" sz="2400" dirty="0"/>
              <a:t> para colaborar y compartir documentos:</a:t>
            </a:r>
          </a:p>
          <a:p>
            <a:endParaRPr lang="en-IE" sz="2400" dirty="0">
              <a:solidFill>
                <a:srgbClr val="F9A169"/>
              </a:solidFill>
              <a:hlinkClick r:id="rId3">
                <a:extLst>
                  <a:ext uri="{A12FA001-AC4F-418D-AE19-62706E023703}">
                    <ahyp:hlinkClr xmlns:ahyp="http://schemas.microsoft.com/office/drawing/2018/hyperlinkcolor" val="tx"/>
                  </a:ext>
                </a:extLst>
              </a:hlinkClick>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https://www.youtube.com/watch?v=YgG-px5XrpQ</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s-ES" dirty="0"/>
              <a:t>Vídeo: Cómo colaborar en </a:t>
            </a:r>
            <a:r>
              <a:rPr lang="es-ES" dirty="0" err="1"/>
              <a:t>Teams</a:t>
            </a:r>
            <a:endParaRPr lang="es-ES" dirty="0"/>
          </a:p>
        </p:txBody>
      </p:sp>
      <p:pic>
        <p:nvPicPr>
          <p:cNvPr id="8" name="Picture 7" descr="Logo&#10;&#10;Description automatically generated">
            <a:extLst>
              <a:ext uri="{FF2B5EF4-FFF2-40B4-BE49-F238E27FC236}">
                <a16:creationId xmlns:a16="http://schemas.microsoft.com/office/drawing/2014/main" id="{07FE6A00-07C6-5BD4-48EC-0383DEE0B6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0535" y="0"/>
            <a:ext cx="2918608" cy="938446"/>
          </a:xfrm>
          <a:prstGeom prst="rect">
            <a:avLst/>
          </a:prstGeom>
        </p:spPr>
      </p:pic>
      <p:pic>
        <p:nvPicPr>
          <p:cNvPr id="4" name="Online Media 3" title="How To Use Microsoft Teams For Collaboration And Document Sharing - Microsoft Teams Tutorial 2019">
            <a:hlinkClick r:id="" action="ppaction://media"/>
            <a:extLst>
              <a:ext uri="{FF2B5EF4-FFF2-40B4-BE49-F238E27FC236}">
                <a16:creationId xmlns:a16="http://schemas.microsoft.com/office/drawing/2014/main" id="{24C3F0B6-73F6-E2EF-43BD-A7FA46003793}"/>
              </a:ext>
            </a:extLst>
          </p:cNvPr>
          <p:cNvPicPr>
            <a:picLocks noRot="1" noChangeAspect="1"/>
          </p:cNvPicPr>
          <p:nvPr>
            <a:videoFile r:link="rId1"/>
          </p:nvPr>
        </p:nvPicPr>
        <p:blipFill>
          <a:blip r:embed="rId5"/>
          <a:stretch>
            <a:fillRect/>
          </a:stretch>
        </p:blipFill>
        <p:spPr>
          <a:xfrm>
            <a:off x="7366000" y="1223694"/>
            <a:ext cx="4819237" cy="4033653"/>
          </a:xfrm>
          <a:prstGeom prst="rect">
            <a:avLst/>
          </a:prstGeom>
        </p:spPr>
      </p:pic>
      <p:pic>
        <p:nvPicPr>
          <p:cNvPr id="7" name="Graphic 6" descr="Mouse outline">
            <a:extLst>
              <a:ext uri="{FF2B5EF4-FFF2-40B4-BE49-F238E27FC236}">
                <a16:creationId xmlns:a16="http://schemas.microsoft.com/office/drawing/2014/main" id="{E2F93AD9-81E5-3054-4769-2DF45C2597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99002">
            <a:off x="4175439" y="4140012"/>
            <a:ext cx="683699" cy="683699"/>
          </a:xfrm>
          <a:prstGeom prst="rect">
            <a:avLst/>
          </a:prstGeom>
        </p:spPr>
      </p:pic>
      <p:sp>
        <p:nvSpPr>
          <p:cNvPr id="9" name="TextBox 8">
            <a:extLst>
              <a:ext uri="{FF2B5EF4-FFF2-40B4-BE49-F238E27FC236}">
                <a16:creationId xmlns:a16="http://schemas.microsoft.com/office/drawing/2014/main" id="{FD07E3EB-775F-4C57-5746-CF1F67532867}"/>
              </a:ext>
            </a:extLst>
          </p:cNvPr>
          <p:cNvSpPr txBox="1"/>
          <p:nvPr/>
        </p:nvSpPr>
        <p:spPr>
          <a:xfrm>
            <a:off x="4865262" y="4220252"/>
            <a:ext cx="2254720" cy="523220"/>
          </a:xfrm>
          <a:prstGeom prst="rect">
            <a:avLst/>
          </a:prstGeom>
          <a:noFill/>
        </p:spPr>
        <p:txBody>
          <a:bodyPr wrap="square" rtlCol="0">
            <a:spAutoFit/>
          </a:bodyPr>
          <a:lstStyle/>
          <a:p>
            <a:r>
              <a:rPr lang="hr-BA" sz="2800" b="1" dirty="0">
                <a:solidFill>
                  <a:srgbClr val="E78631"/>
                </a:solidFill>
              </a:rPr>
              <a:t>Clic </a:t>
            </a:r>
            <a:r>
              <a:rPr lang="es-ES" sz="2800" b="1" dirty="0">
                <a:solidFill>
                  <a:srgbClr val="E78631"/>
                </a:solidFill>
              </a:rPr>
              <a:t>para ver</a:t>
            </a:r>
            <a:endParaRPr lang="en-US" sz="2800" b="1" dirty="0">
              <a:solidFill>
                <a:srgbClr val="E78631"/>
              </a:solidFill>
            </a:endParaRPr>
          </a:p>
        </p:txBody>
      </p:sp>
      <p:pic>
        <p:nvPicPr>
          <p:cNvPr id="10" name="Graphic 9" descr="Arrow: Slight curve with solid fill">
            <a:extLst>
              <a:ext uri="{FF2B5EF4-FFF2-40B4-BE49-F238E27FC236}">
                <a16:creationId xmlns:a16="http://schemas.microsoft.com/office/drawing/2014/main" id="{F950D53D-AD5B-DF69-E79D-06401DA3CE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230345">
            <a:off x="5882848" y="4390777"/>
            <a:ext cx="1513197" cy="1522472"/>
          </a:xfrm>
          <a:prstGeom prst="rect">
            <a:avLst/>
          </a:prstGeom>
        </p:spPr>
      </p:pic>
    </p:spTree>
    <p:extLst>
      <p:ext uri="{BB962C8B-B14F-4D97-AF65-F5344CB8AC3E}">
        <p14:creationId xmlns:p14="http://schemas.microsoft.com/office/powerpoint/2010/main" val="396661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309491"/>
            <a:ext cx="11097969" cy="706509"/>
          </a:xfrm>
        </p:spPr>
        <p:txBody>
          <a:bodyPr/>
          <a:lstStyle/>
          <a:p>
            <a:r>
              <a:rPr lang="es-ES" dirty="0"/>
              <a:t>Ejercicio/ actividad– Traductor </a:t>
            </a:r>
            <a:r>
              <a:rPr lang="es-ES" dirty="0" err="1"/>
              <a:t>DeepL</a:t>
            </a:r>
            <a:endParaRPr lang="es-ES" dirty="0"/>
          </a:p>
        </p:txBody>
      </p:sp>
      <p:sp>
        <p:nvSpPr>
          <p:cNvPr id="6" name="Text Placeholder 1">
            <a:extLst>
              <a:ext uri="{FF2B5EF4-FFF2-40B4-BE49-F238E27FC236}">
                <a16:creationId xmlns:a16="http://schemas.microsoft.com/office/drawing/2014/main" id="{BF9B5B93-A728-8558-DBE8-40627893A00E}"/>
              </a:ext>
            </a:extLst>
          </p:cNvPr>
          <p:cNvSpPr>
            <a:spLocks noGrp="1"/>
          </p:cNvSpPr>
          <p:nvPr>
            <p:ph type="body" sz="quarter" idx="16"/>
          </p:nvPr>
        </p:nvSpPr>
        <p:spPr>
          <a:xfrm>
            <a:off x="208248" y="841056"/>
            <a:ext cx="11575602" cy="5826444"/>
          </a:xfrm>
        </p:spPr>
        <p:txBody>
          <a:bodyPr/>
          <a:lstStyle/>
          <a:p>
            <a:pPr marL="342900" indent="-342900">
              <a:buFont typeface="+mj-lt"/>
              <a:buAutoNum type="arabicPeriod"/>
            </a:pPr>
            <a:r>
              <a:rPr lang="es-ES" dirty="0">
                <a:solidFill>
                  <a:schemeClr val="bg2">
                    <a:lumMod val="25000"/>
                  </a:schemeClr>
                </a:solidFill>
              </a:rPr>
              <a:t>Escribe deepl.com en tu buscador, haz clic, y accede a su página web</a:t>
            </a:r>
          </a:p>
          <a:p>
            <a:pPr marL="342900" indent="-342900">
              <a:buFont typeface="+mj-lt"/>
              <a:buAutoNum type="arabicPeriod"/>
            </a:pPr>
            <a:r>
              <a:rPr lang="es-ES" b="0" i="0" dirty="0">
                <a:solidFill>
                  <a:schemeClr val="tx1"/>
                </a:solidFill>
                <a:effectLst/>
              </a:rPr>
              <a:t>Van a aparecer dos opciones, una para traducir texto en 26 idiomas y una para traducir archivos. Debes seleccionar la opción que </a:t>
            </a:r>
            <a:r>
              <a:rPr lang="es-ES" dirty="0">
                <a:solidFill>
                  <a:schemeClr val="tx1"/>
                </a:solidFill>
              </a:rPr>
              <a:t>desees</a:t>
            </a:r>
            <a:r>
              <a:rPr lang="es-ES" b="0" i="0" dirty="0">
                <a:solidFill>
                  <a:schemeClr val="tx1"/>
                </a:solidFill>
                <a:effectLst/>
              </a:rPr>
              <a:t>.</a:t>
            </a:r>
          </a:p>
          <a:p>
            <a:pPr marL="342900" indent="-342900">
              <a:buFont typeface="+mj-lt"/>
              <a:buAutoNum type="arabicPeriod"/>
            </a:pPr>
            <a:r>
              <a:rPr lang="es-ES" dirty="0">
                <a:solidFill>
                  <a:schemeClr val="tx1"/>
                </a:solidFill>
              </a:rPr>
              <a:t>En el caso de traducir un texto, van a aparecer dos columnas: en la primera, escribes el texto y automáticamente detecta el idioma. En la columna de la derecha debes seleccionar el idioma al que quieres que traduzca. La traducción será automática. En la parte de debajo de esta columna hay unos iconos que te permiten copiar la traducción y compartirla. Solo necesitas hacer clic en ellos para realizar esta acción.</a:t>
            </a:r>
          </a:p>
          <a:p>
            <a:pPr marL="342900" indent="-342900">
              <a:buFont typeface="+mj-lt"/>
              <a:buAutoNum type="arabicPeriod"/>
            </a:pPr>
            <a:r>
              <a:rPr lang="es-ES" b="0" i="0" dirty="0">
                <a:solidFill>
                  <a:schemeClr val="tx1"/>
                </a:solidFill>
                <a:effectLst/>
              </a:rPr>
              <a:t>Si quisieras traducir un archivo, tendrías que seleccionar est</a:t>
            </a:r>
            <a:r>
              <a:rPr lang="es-ES" dirty="0">
                <a:solidFill>
                  <a:schemeClr val="tx1"/>
                </a:solidFill>
              </a:rPr>
              <a:t>a acción en la parte de arriba. Los archivos que quieres traducir deben ser arrastrados o seleccionados de la carpeta en donde están guardados en el ordenador. La traducción será automática. En la parte de debajo de la columna derecha, hay unos iconos que permiten copiar la traducción y compartirla. Solo necesitas hacer clic en ellos para realizar esta acción.</a:t>
            </a:r>
          </a:p>
          <a:p>
            <a:pPr marL="342900" indent="-342900">
              <a:buFont typeface="+mj-lt"/>
              <a:buAutoNum type="arabicPeriod"/>
            </a:pPr>
            <a:r>
              <a:rPr lang="es-ES" b="0" i="0" dirty="0">
                <a:solidFill>
                  <a:schemeClr val="tx1"/>
                </a:solidFill>
                <a:effectLst/>
              </a:rPr>
              <a:t>Con esta herramienta podrás comunicarte y comprender más fácilmente el contenido en otros idiomas.</a:t>
            </a:r>
          </a:p>
        </p:txBody>
      </p:sp>
    </p:spTree>
    <p:extLst>
      <p:ext uri="{BB962C8B-B14F-4D97-AF65-F5344CB8AC3E}">
        <p14:creationId xmlns:p14="http://schemas.microsoft.com/office/powerpoint/2010/main" val="1603671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lstStyle/>
          <a:p>
            <a:r>
              <a:rPr lang="es-ES" dirty="0"/>
              <a:t>Tema 4: </a:t>
            </a:r>
            <a:r>
              <a:rPr lang="es-ES" i="1" dirty="0"/>
              <a:t>Netiqueta</a:t>
            </a:r>
            <a:r>
              <a:rPr lang="es-ES" dirty="0"/>
              <a:t> y gestión de la identidad digital</a:t>
            </a:r>
            <a:endParaRPr lang="en-IE" dirty="0"/>
          </a:p>
        </p:txBody>
      </p:sp>
      <p:pic>
        <p:nvPicPr>
          <p:cNvPr id="12" name="Picture Placeholder 11">
            <a:extLst>
              <a:ext uri="{FF2B5EF4-FFF2-40B4-BE49-F238E27FC236}">
                <a16:creationId xmlns:a16="http://schemas.microsoft.com/office/drawing/2014/main" id="{A9207EEB-8BB7-6244-5A22-BAB35F0F23E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793" b="12793"/>
          <a:stretch>
            <a:fillRect/>
          </a:stretch>
        </p:blipFill>
        <p:spPr/>
      </p:pic>
    </p:spTree>
    <p:extLst>
      <p:ext uri="{BB962C8B-B14F-4D97-AF65-F5344CB8AC3E}">
        <p14:creationId xmlns:p14="http://schemas.microsoft.com/office/powerpoint/2010/main" val="2439081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864169"/>
            <a:ext cx="11102510" cy="6146231"/>
          </a:xfrm>
        </p:spPr>
        <p:txBody>
          <a:bodyPr/>
          <a:lstStyle/>
          <a:p>
            <a:r>
              <a:rPr lang="es-ES" sz="2050" dirty="0">
                <a:solidFill>
                  <a:schemeClr val="accent6"/>
                </a:solidFill>
              </a:rPr>
              <a:t>Antes de comenzar con el tema 4, vamos a ver algunas definiciones útiles que te ayudarán a comprender parte de la información de este módulo.</a:t>
            </a:r>
          </a:p>
          <a:p>
            <a:pPr marL="342900" indent="-342900">
              <a:buFont typeface="Arial" panose="020B0604020202020204" pitchFamily="34" charset="0"/>
              <a:buChar char="•"/>
            </a:pPr>
            <a:r>
              <a:rPr lang="es-ES" sz="2050" b="1" i="1" dirty="0">
                <a:solidFill>
                  <a:schemeClr val="accent6"/>
                </a:solidFill>
              </a:rPr>
              <a:t>Netiqueta</a:t>
            </a:r>
            <a:r>
              <a:rPr lang="es-ES" sz="2050" dirty="0">
                <a:solidFill>
                  <a:schemeClr val="accent6"/>
                </a:solidFill>
              </a:rPr>
              <a:t> es la abreviación de “protocolo en internet” (</a:t>
            </a:r>
            <a:r>
              <a:rPr lang="es-ES" sz="2050" i="1" dirty="0">
                <a:solidFill>
                  <a:schemeClr val="accent6"/>
                </a:solidFill>
              </a:rPr>
              <a:t>Internet </a:t>
            </a:r>
            <a:r>
              <a:rPr lang="es-ES" sz="2050" i="1" dirty="0" err="1">
                <a:solidFill>
                  <a:schemeClr val="accent6"/>
                </a:solidFill>
              </a:rPr>
              <a:t>etiquette</a:t>
            </a:r>
            <a:r>
              <a:rPr lang="es-ES" sz="2050" i="1" dirty="0">
                <a:solidFill>
                  <a:schemeClr val="accent6"/>
                </a:solidFill>
              </a:rPr>
              <a:t> </a:t>
            </a:r>
            <a:r>
              <a:rPr lang="es-ES" sz="2050" dirty="0">
                <a:solidFill>
                  <a:schemeClr val="accent6"/>
                </a:solidFill>
              </a:rPr>
              <a:t>en inglés original). Así como el protocolo es un código de comportamiento educado en la sociedad, la Netiqueta es un código para el buen comportamiento en internet. Esto incluye varios aspectos, como los correos electrónicos, las redes sociales, los chats, los foros, los comentarios en páginas webs, juegos multijugador y otros tipos de comunicación online (FUENTE: techterms.com).</a:t>
            </a:r>
          </a:p>
          <a:p>
            <a:pPr marL="342900" indent="-342900">
              <a:buFont typeface="Arial" panose="020B0604020202020204" pitchFamily="34" charset="0"/>
              <a:buChar char="•"/>
            </a:pPr>
            <a:r>
              <a:rPr lang="es-ES" sz="2050" dirty="0">
                <a:solidFill>
                  <a:schemeClr val="accent6"/>
                </a:solidFill>
              </a:rPr>
              <a:t>La </a:t>
            </a:r>
            <a:r>
              <a:rPr lang="es-ES" sz="2050" b="1" dirty="0">
                <a:solidFill>
                  <a:schemeClr val="accent6"/>
                </a:solidFill>
              </a:rPr>
              <a:t>identidad digital </a:t>
            </a:r>
            <a:r>
              <a:rPr lang="es-ES" sz="2050" dirty="0">
                <a:solidFill>
                  <a:schemeClr val="accent6"/>
                </a:solidFill>
              </a:rPr>
              <a:t>es una identidad online o en red adoptada o reivindicada en el ciberespacio por un individuo, una organización o un dispositivo electrónico. Estos usuarios también puede que proyecten más de una identidad digital a través de múltiples comunidades. En lo que respecta a la gestión de la identidad digital, las principales áreas de preocupación son la seguridad y la privacidad.</a:t>
            </a:r>
          </a:p>
          <a:p>
            <a:pPr marL="342900" indent="-342900">
              <a:buFont typeface="Arial" panose="020B0604020202020204" pitchFamily="34" charset="0"/>
              <a:buChar char="•"/>
            </a:pPr>
            <a:r>
              <a:rPr lang="es-ES" sz="2050" dirty="0">
                <a:solidFill>
                  <a:schemeClr val="accent6"/>
                </a:solidFill>
              </a:rPr>
              <a:t>Las </a:t>
            </a:r>
            <a:r>
              <a:rPr lang="es-ES" sz="2050" b="1" dirty="0">
                <a:solidFill>
                  <a:schemeClr val="accent6"/>
                </a:solidFill>
              </a:rPr>
              <a:t>huellas digitales </a:t>
            </a:r>
            <a:r>
              <a:rPr lang="es-ES" sz="2050" dirty="0">
                <a:solidFill>
                  <a:schemeClr val="accent6"/>
                </a:solidFill>
              </a:rPr>
              <a:t>son el rastro de datos que se deja al usar internet. Pueden incluir varias actividades, como los sitios webs que visitas, qué productos has comprado y los “me gusta”, los “compartidos” y las publicaciones que haces en las redes sociales. La huella digital también incluye los dispositivos que utilizas para acceder a internet y los artículos que hayas escrito o que se hayan escrito sobre ti. Abarca todo lo que se puede encontrar sobre ti online, incluso la información que es difícil de encontrar.</a:t>
            </a:r>
            <a:endParaRPr lang="en-US" sz="2050"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err="1"/>
              <a:t>Definiciones</a:t>
            </a:r>
            <a:r>
              <a:rPr lang="en-IE" dirty="0"/>
              <a:t> </a:t>
            </a:r>
            <a:r>
              <a:rPr lang="en-IE" dirty="0" err="1"/>
              <a:t>relevantes</a:t>
            </a:r>
            <a:endParaRPr lang="en-RU" dirty="0"/>
          </a:p>
        </p:txBody>
      </p:sp>
    </p:spTree>
    <p:extLst>
      <p:ext uri="{BB962C8B-B14F-4D97-AF65-F5344CB8AC3E}">
        <p14:creationId xmlns:p14="http://schemas.microsoft.com/office/powerpoint/2010/main" val="217145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7" y="1401417"/>
            <a:ext cx="5735072" cy="4510423"/>
          </a:xfrm>
        </p:spPr>
        <p:txBody>
          <a:bodyPr/>
          <a:lstStyle/>
          <a:p>
            <a:r>
              <a:rPr lang="es-ES" dirty="0"/>
              <a:t>Pero, ¿qué sucedería en un lugar de trabajo? ¿Cómo puede ser que algo tan simple como utilizar mayúsculas envíe un mensaje incorrecto? A Sima le urge que </a:t>
            </a:r>
            <a:r>
              <a:rPr lang="es-ES" dirty="0" err="1"/>
              <a:t>Sohaib</a:t>
            </a:r>
            <a:r>
              <a:rPr lang="es-ES" dirty="0"/>
              <a:t> le conteste. Para reforzar el sentido de urgencia, decide enviar un correo electrónico utilizando mayúsculas:</a:t>
            </a:r>
          </a:p>
          <a:p>
            <a:r>
              <a:rPr lang="es-ES" dirty="0"/>
              <a:t>“NECESITO ESTO PARA LAS 11 DE LA MAÑANA”</a:t>
            </a:r>
          </a:p>
          <a:p>
            <a:r>
              <a:rPr lang="es-ES" dirty="0"/>
              <a:t>Mientras Sima creía que su mensaje se había percibido como algo urgente, a </a:t>
            </a:r>
            <a:r>
              <a:rPr lang="es-ES" dirty="0" err="1"/>
              <a:t>Sohaib</a:t>
            </a:r>
            <a:r>
              <a:rPr lang="es-ES" dirty="0"/>
              <a:t> le pareció que el mensaje era agresivo y grosero.</a:t>
            </a:r>
          </a:p>
          <a:p>
            <a:endParaRPr lang="en-IE"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893144"/>
          </a:xfrm>
        </p:spPr>
        <p:txBody>
          <a:bodyPr>
            <a:normAutofit fontScale="92500"/>
          </a:bodyPr>
          <a:lstStyle/>
          <a:p>
            <a:r>
              <a:rPr lang="es-ES" dirty="0"/>
              <a:t>Ejemplos en lugares de trabajo</a:t>
            </a:r>
          </a:p>
        </p:txBody>
      </p:sp>
      <p:pic>
        <p:nvPicPr>
          <p:cNvPr id="8" name="Picture Placeholder 7">
            <a:extLst>
              <a:ext uri="{FF2B5EF4-FFF2-40B4-BE49-F238E27FC236}">
                <a16:creationId xmlns:a16="http://schemas.microsoft.com/office/drawing/2014/main" id="{65E721C0-8C13-294E-F546-D89E5967A9C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4795" r="4795"/>
          <a:stretch>
            <a:fillRect/>
          </a:stretch>
        </p:blipFill>
        <p:spPr>
          <a:xfrm>
            <a:off x="6420970" y="1623060"/>
            <a:ext cx="5819676" cy="4291003"/>
          </a:xfrm>
        </p:spPr>
      </p:pic>
    </p:spTree>
    <p:extLst>
      <p:ext uri="{BB962C8B-B14F-4D97-AF65-F5344CB8AC3E}">
        <p14:creationId xmlns:p14="http://schemas.microsoft.com/office/powerpoint/2010/main" val="4083924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6"/>
          </p:nvPr>
        </p:nvSpPr>
        <p:spPr>
          <a:xfrm>
            <a:off x="442524" y="1319635"/>
            <a:ext cx="11102510" cy="4517366"/>
          </a:xfrm>
        </p:spPr>
        <p:txBody>
          <a:bodyPr/>
          <a:lstStyle/>
          <a:p>
            <a:pPr marL="457200" lvl="0" indent="-457200">
              <a:buFont typeface="+mj-lt"/>
              <a:buAutoNum type="arabicPeriod"/>
            </a:pPr>
            <a:r>
              <a:rPr lang="es-ES" dirty="0"/>
              <a:t>Recuerda que estás interactuando con una persona real. Las personas reales tienen acceso a lo que publicas en la red, aunque no te dirijas a nadie en concreto con tus mensajes.</a:t>
            </a:r>
          </a:p>
          <a:p>
            <a:pPr marL="457200" lvl="0" indent="-457200">
              <a:buFont typeface="+mj-lt"/>
              <a:buAutoNum type="arabicPeriod"/>
            </a:pPr>
            <a:r>
              <a:rPr lang="es-ES" dirty="0"/>
              <a:t>El “</a:t>
            </a:r>
            <a:r>
              <a:rPr lang="es-ES" dirty="0" err="1"/>
              <a:t>flaming</a:t>
            </a:r>
            <a:r>
              <a:rPr lang="es-ES" dirty="0"/>
              <a:t>” es cuando se publican comentarios incendiarios u ofensivos online. Evítalo por completo. Un ejemplo de lo que puede ocurrir cuando se publican comentarios ofensivos se verá en un estudio de caso más adelante en este tema.</a:t>
            </a:r>
          </a:p>
          <a:p>
            <a:pPr marL="457200" lvl="0" indent="-457200">
              <a:buFont typeface="+mj-lt"/>
              <a:buAutoNum type="arabicPeriod"/>
            </a:pPr>
            <a:r>
              <a:rPr lang="es-ES" dirty="0"/>
              <a:t>Ten en cuenta tu reputación cuando te comunicas. Comienza evitando la jerga, acrónimos y los mensajes abreviados. Asegúrate también de corregir tus mensajes antes de enviarlos.</a:t>
            </a:r>
          </a:p>
          <a:p>
            <a:pPr marL="457200" lvl="0" indent="-457200">
              <a:buFont typeface="+mj-lt"/>
              <a:buAutoNum type="arabicPeriod"/>
            </a:pPr>
            <a:r>
              <a:rPr lang="es-ES" dirty="0"/>
              <a:t>Sé educado en internet y trata de ofrecer ayuda a los demás cuando puedas.</a:t>
            </a:r>
          </a:p>
          <a:p>
            <a:pPr lvl="0"/>
            <a:endParaRPr lang="en-US" dirty="0"/>
          </a:p>
          <a:p>
            <a:pPr lvl="0"/>
            <a:endParaRPr lang="en-US" dirty="0"/>
          </a:p>
          <a:p>
            <a:pPr marL="457200" lvl="0" indent="-457200">
              <a:buAutoNum type="arabicPeriod"/>
            </a:pPr>
            <a:endParaRPr lang="en-US" dirty="0"/>
          </a:p>
          <a:p>
            <a:endParaRPr lang="en-IE" dirty="0"/>
          </a:p>
        </p:txBody>
      </p:sp>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18"/>
          </p:nvPr>
        </p:nvSpPr>
        <p:spPr/>
        <p:txBody>
          <a:bodyPr/>
          <a:lstStyle/>
          <a:p>
            <a:r>
              <a:rPr lang="es-ES" dirty="0"/>
              <a:t>8 Normas para la Netiqueta</a:t>
            </a:r>
          </a:p>
        </p:txBody>
      </p:sp>
    </p:spTree>
    <p:extLst>
      <p:ext uri="{BB962C8B-B14F-4D97-AF65-F5344CB8AC3E}">
        <p14:creationId xmlns:p14="http://schemas.microsoft.com/office/powerpoint/2010/main" val="1696700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6"/>
          </p:nvPr>
        </p:nvSpPr>
        <p:spPr>
          <a:xfrm>
            <a:off x="442524" y="1319635"/>
            <a:ext cx="11102510" cy="4517366"/>
          </a:xfrm>
        </p:spPr>
        <p:txBody>
          <a:bodyPr/>
          <a:lstStyle/>
          <a:p>
            <a:pPr marL="457200" lvl="0" indent="-457200">
              <a:buFont typeface="+mj-lt"/>
              <a:buAutoNum type="arabicPeriod" startAt="5"/>
            </a:pPr>
            <a:r>
              <a:rPr lang="es-ES" dirty="0"/>
              <a:t>Evita contestar a mensajes negativos con más mensajes negativos. En cambio, intenta romper el ciclo con una publicación positiva.</a:t>
            </a:r>
          </a:p>
          <a:p>
            <a:pPr marL="457200" lvl="0" indent="-457200">
              <a:buFont typeface="+mj-lt"/>
              <a:buAutoNum type="arabicPeriod" startAt="5"/>
            </a:pPr>
            <a:endParaRPr lang="es-ES" dirty="0"/>
          </a:p>
          <a:p>
            <a:pPr marL="457200" lvl="0" indent="-457200">
              <a:buFont typeface="+mj-lt"/>
              <a:buAutoNum type="arabicPeriod" startAt="5"/>
            </a:pPr>
            <a:r>
              <a:rPr lang="es-ES" dirty="0"/>
              <a:t>Cíñete al tema en cuestión. Sé lo más empático y agradable que puedas, e intenta comprender el punto de vista de la otra persona.</a:t>
            </a:r>
          </a:p>
          <a:p>
            <a:pPr marL="457200" lvl="0" indent="-457200">
              <a:buFont typeface="+mj-lt"/>
              <a:buAutoNum type="arabicPeriod" startAt="5"/>
            </a:pPr>
            <a:endParaRPr lang="es-ES" dirty="0"/>
          </a:p>
          <a:p>
            <a:pPr marL="457200" lvl="0" indent="-457200">
              <a:buFont typeface="+mj-lt"/>
              <a:buAutoNum type="arabicPeriod" startAt="5"/>
            </a:pPr>
            <a:r>
              <a:rPr lang="es-ES" dirty="0"/>
              <a:t>Ejerce el buen juicio cuando compartas información con otros en línea, no compartas en exceso y ten en cuenta tu seguridad.</a:t>
            </a:r>
          </a:p>
          <a:p>
            <a:pPr marL="457200" lvl="0" indent="-457200">
              <a:buFont typeface="+mj-lt"/>
              <a:buAutoNum type="arabicPeriod" startAt="5"/>
            </a:pPr>
            <a:endParaRPr lang="es-ES" dirty="0"/>
          </a:p>
          <a:p>
            <a:pPr marL="457200" lvl="0" indent="-457200">
              <a:buFont typeface="+mj-lt"/>
              <a:buAutoNum type="arabicPeriod" startAt="5"/>
            </a:pPr>
            <a:r>
              <a:rPr lang="es-ES" dirty="0"/>
              <a:t>Respeta la diversidad de puntos de vista y todos los tipos de diversidad. Intenta no tener una mentalidad cerrada cuando trates con la gente en internet.</a:t>
            </a:r>
          </a:p>
          <a:p>
            <a:endParaRPr lang="en-US" dirty="0"/>
          </a:p>
          <a:p>
            <a:endParaRPr lang="en-US" dirty="0"/>
          </a:p>
          <a:p>
            <a:pPr lvl="0"/>
            <a:endParaRPr lang="en-US" dirty="0"/>
          </a:p>
          <a:p>
            <a:pPr lvl="0"/>
            <a:endParaRPr lang="en-US" dirty="0"/>
          </a:p>
          <a:p>
            <a:pPr lvl="0"/>
            <a:endParaRPr lang="en-US" dirty="0"/>
          </a:p>
          <a:p>
            <a:pPr marL="457200" lvl="0" indent="-457200">
              <a:buAutoNum type="arabicPeriod"/>
            </a:pPr>
            <a:endParaRPr lang="en-US" dirty="0"/>
          </a:p>
          <a:p>
            <a:endParaRPr lang="en-IE" dirty="0"/>
          </a:p>
        </p:txBody>
      </p:sp>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18"/>
          </p:nvPr>
        </p:nvSpPr>
        <p:spPr/>
        <p:txBody>
          <a:bodyPr/>
          <a:lstStyle/>
          <a:p>
            <a:r>
              <a:rPr lang="es-ES" dirty="0"/>
              <a:t>8 Normas para la Netiqueta</a:t>
            </a:r>
          </a:p>
        </p:txBody>
      </p:sp>
    </p:spTree>
    <p:extLst>
      <p:ext uri="{BB962C8B-B14F-4D97-AF65-F5344CB8AC3E}">
        <p14:creationId xmlns:p14="http://schemas.microsoft.com/office/powerpoint/2010/main" val="811196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59EE8B9-761A-4CCC-0237-0770CBD61AF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352" r="8352"/>
          <a:stretch>
            <a:fillRect/>
          </a:stretch>
        </p:blipFill>
        <p:spPr/>
      </p:pic>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284581" y="1153971"/>
            <a:ext cx="5973904" cy="5565987"/>
          </a:xfrm>
        </p:spPr>
        <p:txBody>
          <a:bodyPr/>
          <a:lstStyle/>
          <a:p>
            <a:r>
              <a:rPr lang="es-ES" sz="2200" dirty="0"/>
              <a:t>La Netiqueta depende de en dónde estés en el ciberespacio. Una publicación en el Facebook de un amigo requiere menos formalidad que un correo electrónico a un potencial empleador.</a:t>
            </a:r>
          </a:p>
          <a:p>
            <a:r>
              <a:rPr lang="es-ES" sz="2200" dirty="0"/>
              <a:t>Es importante tener cuidado con el uso de mayúsculas y el lenguaje ofensivo. Escribir todo en mayúsculas puede dar la impresión de que estás gritando. Evita el lenguaje ofensivo o los comentarios que ataquen al autor de la publicación en lugar de a su argumento.</a:t>
            </a:r>
          </a:p>
          <a:p>
            <a:r>
              <a:rPr lang="es-ES" sz="2200" dirty="0"/>
              <a:t>Si lees un mensaje que sospechas que puede ser un ataque personal, resiste la tentación de contestar. En cambio, medita tu respuesta antes de enviarla o pide a tu instructor que resuelva la situación.</a:t>
            </a:r>
            <a:r>
              <a:rPr lang="en-US" sz="2200" dirty="0"/>
              <a:t> </a:t>
            </a:r>
            <a:endParaRPr lang="en-IE" sz="2200" dirty="0"/>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447065" y="309491"/>
            <a:ext cx="5811419" cy="636669"/>
          </a:xfrm>
        </p:spPr>
        <p:txBody>
          <a:bodyPr>
            <a:normAutofit fontScale="85000" lnSpcReduction="10000"/>
          </a:bodyPr>
          <a:lstStyle/>
          <a:p>
            <a:r>
              <a:rPr lang="es-ES" dirty="0"/>
              <a:t>Consejos adicionales de Netiqueta</a:t>
            </a:r>
          </a:p>
        </p:txBody>
      </p:sp>
    </p:spTree>
    <p:extLst>
      <p:ext uri="{BB962C8B-B14F-4D97-AF65-F5344CB8AC3E}">
        <p14:creationId xmlns:p14="http://schemas.microsoft.com/office/powerpoint/2010/main" val="1516042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284581" y="1153971"/>
            <a:ext cx="5973904" cy="5565987"/>
          </a:xfrm>
        </p:spPr>
        <p:txBody>
          <a:bodyPr/>
          <a:lstStyle/>
          <a:p>
            <a:pPr>
              <a:lnSpc>
                <a:spcPct val="100000"/>
              </a:lnSpc>
              <a:tabLst>
                <a:tab pos="484741" algn="l"/>
              </a:tabLst>
            </a:pPr>
            <a:r>
              <a:rPr lang="es-ES" sz="2200" dirty="0">
                <a:solidFill>
                  <a:srgbClr val="525252"/>
                </a:solidFill>
              </a:rPr>
              <a:t>Internet nos permite ser casi anónimos cuando queremos. Aunque esto nos da mucha protección, también significa que a veces podemos comportarnos de una manera en la que no lo haríamos en la vida real.</a:t>
            </a:r>
          </a:p>
          <a:p>
            <a:pPr>
              <a:lnSpc>
                <a:spcPct val="100000"/>
              </a:lnSpc>
              <a:tabLst>
                <a:tab pos="484741" algn="l"/>
              </a:tabLst>
            </a:pPr>
            <a:r>
              <a:rPr lang="es-ES" sz="2200" dirty="0">
                <a:solidFill>
                  <a:srgbClr val="525252"/>
                </a:solidFill>
              </a:rPr>
              <a:t>Es muy fácil convertirse en una persona distinta o esconderse detrás de una máscara. Vemos continuamente cómo las personas son cada vez menos auténticas en internet, presentando una vida y una imagen irreales.</a:t>
            </a:r>
          </a:p>
          <a:p>
            <a:pPr>
              <a:lnSpc>
                <a:spcPct val="100000"/>
              </a:lnSpc>
              <a:tabLst>
                <a:tab pos="484741" algn="l"/>
              </a:tabLst>
            </a:pPr>
            <a:r>
              <a:rPr lang="es-ES" sz="2200" dirty="0">
                <a:solidFill>
                  <a:srgbClr val="525252"/>
                </a:solidFill>
              </a:rPr>
              <a:t>Estas actitudes son susceptibles de dañar tu autoestima. También pueden enviar mensajes contradictorios a tus contactos o potenciales contactos.</a:t>
            </a:r>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447065" y="309491"/>
            <a:ext cx="5811419" cy="844480"/>
          </a:xfrm>
        </p:spPr>
        <p:txBody>
          <a:bodyPr>
            <a:normAutofit fontScale="85000" lnSpcReduction="20000"/>
          </a:bodyPr>
          <a:lstStyle/>
          <a:p>
            <a:r>
              <a:rPr lang="es-ES" dirty="0"/>
              <a:t>Ser la mejor versión de uno mismo online</a:t>
            </a:r>
          </a:p>
        </p:txBody>
      </p:sp>
      <p:pic>
        <p:nvPicPr>
          <p:cNvPr id="4" name="Picture Placeholder 3">
            <a:extLst>
              <a:ext uri="{FF2B5EF4-FFF2-40B4-BE49-F238E27FC236}">
                <a16:creationId xmlns:a16="http://schemas.microsoft.com/office/drawing/2014/main" id="{BEDDF83D-1101-6091-5D27-32553049BA43}"/>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822507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27"/>
          </p:nvPr>
        </p:nvSpPr>
        <p:spPr>
          <a:xfrm>
            <a:off x="324970" y="563067"/>
            <a:ext cx="5771030" cy="6866433"/>
          </a:xfrm>
        </p:spPr>
        <p:txBody>
          <a:bodyPr/>
          <a:lstStyle/>
          <a:p>
            <a:r>
              <a:rPr lang="es-ES" sz="2350" dirty="0">
                <a:solidFill>
                  <a:srgbClr val="0675AD"/>
                </a:solidFill>
              </a:rPr>
              <a:t>Prueba el siguiente ejercicio para practicar ser tú mismo en internet. Pregúntate a ti mismo:</a:t>
            </a:r>
          </a:p>
          <a:p>
            <a:r>
              <a:rPr lang="es-ES" sz="2350" dirty="0">
                <a:solidFill>
                  <a:srgbClr val="F9A169"/>
                </a:solidFill>
              </a:rPr>
              <a:t>“¿cuál es el propósito que tengo en internet?”</a:t>
            </a:r>
          </a:p>
          <a:p>
            <a:r>
              <a:rPr lang="es-ES" sz="2350" dirty="0">
                <a:solidFill>
                  <a:srgbClr val="0675AD"/>
                </a:solidFill>
              </a:rPr>
              <a:t>Dedica unos minutos a reflexionar sobre esta pregunta y luego escribe tu respuesta centrándote en los siguientes puntos:</a:t>
            </a:r>
          </a:p>
          <a:p>
            <a:pPr marL="342900" indent="-342900">
              <a:buFont typeface="Arial" panose="020B0604020202020204" pitchFamily="34" charset="0"/>
              <a:buChar char="•"/>
            </a:pPr>
            <a:r>
              <a:rPr lang="es-ES" sz="2350" dirty="0">
                <a:solidFill>
                  <a:srgbClr val="0675AD"/>
                </a:solidFill>
              </a:rPr>
              <a:t>¿Qué es lo que pretendes conseguir con tus acciones en internet?</a:t>
            </a:r>
          </a:p>
          <a:p>
            <a:pPr marL="342900" indent="-342900">
              <a:buFont typeface="Arial" panose="020B0604020202020204" pitchFamily="34" charset="0"/>
              <a:buChar char="•"/>
            </a:pPr>
            <a:r>
              <a:rPr lang="es-ES" sz="2350" dirty="0">
                <a:solidFill>
                  <a:srgbClr val="0675AD"/>
                </a:solidFill>
              </a:rPr>
              <a:t>¿Por qué haces lo que haces?</a:t>
            </a:r>
          </a:p>
          <a:p>
            <a:pPr marL="342900" indent="-342900">
              <a:buFont typeface="Arial" panose="020B0604020202020204" pitchFamily="34" charset="0"/>
              <a:buChar char="•"/>
            </a:pPr>
            <a:r>
              <a:rPr lang="es-ES" sz="2350" dirty="0">
                <a:solidFill>
                  <a:srgbClr val="0675AD"/>
                </a:solidFill>
              </a:rPr>
              <a:t>¿Cómo te presentas a ti mismo online?</a:t>
            </a:r>
          </a:p>
          <a:p>
            <a:pPr marL="342900" indent="-342900">
              <a:buFont typeface="Arial" panose="020B0604020202020204" pitchFamily="34" charset="0"/>
              <a:buChar char="•"/>
            </a:pPr>
            <a:r>
              <a:rPr lang="es-ES" sz="2350" dirty="0">
                <a:solidFill>
                  <a:srgbClr val="0675AD"/>
                </a:solidFill>
              </a:rPr>
              <a:t>¿Eres honesto en la red?</a:t>
            </a:r>
          </a:p>
          <a:p>
            <a:r>
              <a:rPr lang="es-ES" sz="2350" dirty="0">
                <a:solidFill>
                  <a:srgbClr val="0675AD"/>
                </a:solidFill>
              </a:rPr>
              <a:t>Estas reflexiones pueden ayudarte a reconocer los motivos detrás de tu comportamiento online.</a:t>
            </a:r>
          </a:p>
          <a:p>
            <a:endParaRPr lang="en-IE" dirty="0">
              <a:solidFill>
                <a:srgbClr val="0675AD"/>
              </a:solidFill>
            </a:endParaRPr>
          </a:p>
          <a:p>
            <a:endParaRPr lang="en-IE" dirty="0">
              <a:solidFill>
                <a:srgbClr val="F9A169"/>
              </a:solidFill>
            </a:endParaRPr>
          </a:p>
        </p:txBody>
      </p:sp>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8"/>
          </p:nvPr>
        </p:nvSpPr>
        <p:spPr>
          <a:xfrm>
            <a:off x="294666" y="118991"/>
            <a:ext cx="5973904" cy="724179"/>
          </a:xfrm>
        </p:spPr>
        <p:txBody>
          <a:bodyPr>
            <a:normAutofit fontScale="85000" lnSpcReduction="10000"/>
          </a:bodyPr>
          <a:lstStyle/>
          <a:p>
            <a:r>
              <a:rPr lang="es-ES" dirty="0"/>
              <a:t>Ejercicio: Ser tú mismo en internet</a:t>
            </a:r>
          </a:p>
        </p:txBody>
      </p:sp>
      <p:pic>
        <p:nvPicPr>
          <p:cNvPr id="4" name="Picture Placeholder 3">
            <a:extLst>
              <a:ext uri="{FF2B5EF4-FFF2-40B4-BE49-F238E27FC236}">
                <a16:creationId xmlns:a16="http://schemas.microsoft.com/office/drawing/2014/main" id="{31A5D3B6-33D1-D774-1F35-E5E699561C13}"/>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19986" b="19986"/>
          <a:stretch>
            <a:fillRect/>
          </a:stretch>
        </p:blipFill>
        <p:spPr/>
      </p:pic>
    </p:spTree>
    <p:extLst>
      <p:ext uri="{BB962C8B-B14F-4D97-AF65-F5344CB8AC3E}">
        <p14:creationId xmlns:p14="http://schemas.microsoft.com/office/powerpoint/2010/main" val="1365696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6"/>
          </p:nvPr>
        </p:nvSpPr>
        <p:spPr>
          <a:xfrm>
            <a:off x="293437" y="1284070"/>
            <a:ext cx="11102510" cy="4850030"/>
          </a:xfrm>
        </p:spPr>
        <p:txBody>
          <a:bodyPr/>
          <a:lstStyle/>
          <a:p>
            <a:pPr algn="l"/>
            <a:r>
              <a:rPr lang="es-ES" sz="2200" dirty="0">
                <a:solidFill>
                  <a:schemeClr val="accent6"/>
                </a:solidFill>
                <a:effectLst/>
              </a:rPr>
              <a:t>La autenticida</a:t>
            </a:r>
            <a:r>
              <a:rPr lang="es-ES" sz="2200" dirty="0">
                <a:solidFill>
                  <a:schemeClr val="accent6"/>
                </a:solidFill>
              </a:rPr>
              <a:t>d significa ser genuino o real. Pero, ¿esto qué significa en el mundo de internet?</a:t>
            </a:r>
          </a:p>
          <a:p>
            <a:pPr algn="l"/>
            <a:endParaRPr lang="es-ES" sz="2200" dirty="0">
              <a:solidFill>
                <a:schemeClr val="accent6"/>
              </a:solidFill>
            </a:endParaRPr>
          </a:p>
          <a:p>
            <a:pPr marL="342900" indent="-342900" algn="l">
              <a:buFont typeface="Arial" panose="020B0604020202020204" pitchFamily="34" charset="0"/>
              <a:buChar char="•"/>
            </a:pPr>
            <a:r>
              <a:rPr lang="es-ES" sz="2200" dirty="0">
                <a:solidFill>
                  <a:schemeClr val="accent6"/>
                </a:solidFill>
                <a:effectLst/>
              </a:rPr>
              <a:t>Ser auténtico significa que tienes que predicar con el ejemplo para ser digno de confianza. También significa que la confianza se gana a través de interacciones honestas, agradables y transparentes con tu audiencia o red de contactos.</a:t>
            </a:r>
          </a:p>
          <a:p>
            <a:pPr marL="342900" indent="-342900" algn="l">
              <a:buFont typeface="Arial" panose="020B0604020202020204" pitchFamily="34" charset="0"/>
              <a:buChar char="•"/>
            </a:pPr>
            <a:r>
              <a:rPr lang="es-ES" sz="2200" dirty="0">
                <a:solidFill>
                  <a:schemeClr val="accent6"/>
                </a:solidFill>
              </a:rPr>
              <a:t>Intenta no cambiar tu personalidad o tu forma de ser en internet según la tendencia del momento. Es importante ser uno mismo, más que lo que la audiencia quiere que seamos.</a:t>
            </a:r>
          </a:p>
          <a:p>
            <a:pPr marL="342900" indent="-342900" algn="l">
              <a:buFont typeface="Arial" panose="020B0604020202020204" pitchFamily="34" charset="0"/>
              <a:buChar char="•"/>
            </a:pPr>
            <a:r>
              <a:rPr lang="es-ES" sz="2200" dirty="0">
                <a:solidFill>
                  <a:schemeClr val="accent6"/>
                </a:solidFill>
                <a:effectLst/>
              </a:rPr>
              <a:t>Sé consciente de tu personaje online, una representación de ti mismo en internet. </a:t>
            </a:r>
            <a:r>
              <a:rPr lang="es-ES" sz="2200" dirty="0">
                <a:solidFill>
                  <a:schemeClr val="accent6"/>
                </a:solidFill>
              </a:rPr>
              <a:t>Es posible que solicites un trabajo y que el empleador haya buscado y visto tus cuentas en las redes sociales. Habrá creado una versión de ti en su mente basada en esta información. ¿La información que publicas en internet coincide con cómo eres en la vida real?</a:t>
            </a:r>
          </a:p>
          <a:p>
            <a:pPr marL="342900" indent="-342900" algn="l">
              <a:buFont typeface="Arial" panose="020B0604020202020204" pitchFamily="34" charset="0"/>
              <a:buChar char="•"/>
            </a:pPr>
            <a:r>
              <a:rPr lang="es-ES" sz="2200" dirty="0">
                <a:solidFill>
                  <a:schemeClr val="accent6"/>
                </a:solidFill>
                <a:effectLst/>
              </a:rPr>
              <a:t>La autenticidad no consiste solo en ser sincero, real y honesto. Es también ser de fiar, ser confiable, ser fiel a lo que dices que harás, actuar como dices que lo harás.</a:t>
            </a:r>
          </a:p>
          <a:p>
            <a:endParaRPr lang="en-US" dirty="0"/>
          </a:p>
          <a:p>
            <a:pPr lvl="0"/>
            <a:endParaRPr lang="en-US" dirty="0"/>
          </a:p>
          <a:p>
            <a:pPr lvl="0"/>
            <a:endParaRPr lang="en-US" dirty="0"/>
          </a:p>
          <a:p>
            <a:pPr lvl="0"/>
            <a:endParaRPr lang="en-US" dirty="0"/>
          </a:p>
          <a:p>
            <a:pPr marL="457200" lvl="0" indent="-457200">
              <a:buAutoNum type="arabicPeriod"/>
            </a:pPr>
            <a:endParaRPr lang="en-US" dirty="0"/>
          </a:p>
          <a:p>
            <a:endParaRPr lang="en-IE" dirty="0"/>
          </a:p>
        </p:txBody>
      </p:sp>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18"/>
          </p:nvPr>
        </p:nvSpPr>
        <p:spPr/>
        <p:txBody>
          <a:bodyPr/>
          <a:lstStyle/>
          <a:p>
            <a:r>
              <a:rPr lang="es-ES" dirty="0"/>
              <a:t>Consejos para tener una identidad online auténtica</a:t>
            </a:r>
          </a:p>
        </p:txBody>
      </p:sp>
    </p:spTree>
    <p:extLst>
      <p:ext uri="{BB962C8B-B14F-4D97-AF65-F5344CB8AC3E}">
        <p14:creationId xmlns:p14="http://schemas.microsoft.com/office/powerpoint/2010/main" val="435383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284581" y="1153971"/>
            <a:ext cx="5973904" cy="4922979"/>
          </a:xfrm>
        </p:spPr>
        <p:txBody>
          <a:bodyPr/>
          <a:lstStyle/>
          <a:p>
            <a:pPr>
              <a:lnSpc>
                <a:spcPct val="100000"/>
              </a:lnSpc>
              <a:tabLst>
                <a:tab pos="484741" algn="l"/>
              </a:tabLst>
            </a:pPr>
            <a:r>
              <a:rPr lang="es-ES" sz="2200" dirty="0">
                <a:solidFill>
                  <a:schemeClr val="accent6"/>
                </a:solidFill>
              </a:rPr>
              <a:t>Cuando utilizamos internet, dejamos un registro de datos detrás de nosotros. Este registro pueden ser interacciones que hemos tenido en redes sociales o foros, o formas invisibles como . Esto es lo que se conoce como huella digital.</a:t>
            </a:r>
          </a:p>
          <a:p>
            <a:pPr>
              <a:lnSpc>
                <a:spcPct val="100000"/>
              </a:lnSpc>
              <a:tabLst>
                <a:tab pos="484741" algn="l"/>
              </a:tabLst>
            </a:pPr>
            <a:r>
              <a:rPr lang="es-ES" sz="2200" dirty="0">
                <a:solidFill>
                  <a:schemeClr val="accent6"/>
                </a:solidFill>
              </a:rPr>
              <a:t>Sin darnos cuenta, cada día damos una representación de nosotros mismos en internet, que puede ser vista por cualquiera.</a:t>
            </a:r>
          </a:p>
          <a:p>
            <a:pPr>
              <a:lnSpc>
                <a:spcPct val="100000"/>
              </a:lnSpc>
              <a:tabLst>
                <a:tab pos="484741" algn="l"/>
              </a:tabLst>
            </a:pPr>
            <a:r>
              <a:rPr lang="es-ES" sz="2200" dirty="0">
                <a:solidFill>
                  <a:schemeClr val="accent6"/>
                </a:solidFill>
              </a:rPr>
              <a:t>Tal vez pienses que estás en casa con tu ordenador, tu teléfono móvil o tu Tablet comunicándote con unos pocos amigos, pero en realidad estás conectado a una red masiva que puede grabar y redistribuir todas tus interacciones.</a:t>
            </a:r>
            <a:endParaRPr lang="en-US" sz="2200" dirty="0">
              <a:solidFill>
                <a:schemeClr val="accent6"/>
              </a:solidFill>
            </a:endParaRPr>
          </a:p>
          <a:p>
            <a:pPr>
              <a:lnSpc>
                <a:spcPct val="100000"/>
              </a:lnSpc>
              <a:tabLst>
                <a:tab pos="484741" algn="l"/>
              </a:tabLst>
            </a:pPr>
            <a:endParaRPr lang="en-IE" dirty="0"/>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447066" y="309491"/>
            <a:ext cx="5648934" cy="636669"/>
          </a:xfrm>
        </p:spPr>
        <p:txBody>
          <a:bodyPr/>
          <a:lstStyle/>
          <a:p>
            <a:r>
              <a:rPr lang="es-ES" dirty="0"/>
              <a:t>¿Qué es la huella digital?</a:t>
            </a:r>
          </a:p>
        </p:txBody>
      </p:sp>
      <p:pic>
        <p:nvPicPr>
          <p:cNvPr id="7" name="Picture Placeholder 6">
            <a:extLst>
              <a:ext uri="{FF2B5EF4-FFF2-40B4-BE49-F238E27FC236}">
                <a16:creationId xmlns:a16="http://schemas.microsoft.com/office/drawing/2014/main" id="{AC9FCC0B-AA8D-A76E-A062-007EC6A5E284}"/>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1677892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Échale un vistazo al siguiente vídeo de YouTube sobre qué es una huella digital. Este vídeo te ayudará a entender la importancia de tu huella digital a la hora de encontrar empleo y/o iniciarte en el mercado laboral.</a:t>
            </a:r>
          </a:p>
          <a:p>
            <a:r>
              <a:rPr lang="en-US" sz="2400" dirty="0">
                <a:solidFill>
                  <a:srgbClr val="F9A169"/>
                </a:solidFill>
                <a:hlinkClick r:id="rId3">
                  <a:extLst>
                    <a:ext uri="{A12FA001-AC4F-418D-AE19-62706E023703}">
                      <ahyp:hlinkClr xmlns:ahyp="http://schemas.microsoft.com/office/drawing/2018/hyperlinkcolor" val="tx"/>
                    </a:ext>
                  </a:extLst>
                </a:hlinkClick>
              </a:rPr>
              <a:t>https://youtu.be/CfICOt2uI80</a:t>
            </a:r>
            <a:endParaRPr lang="en-US" sz="2400" dirty="0">
              <a:solidFill>
                <a:srgbClr val="F9A169"/>
              </a:solidFill>
            </a:endParaRPr>
          </a:p>
          <a:p>
            <a:endParaRPr lang="en-US" sz="2400" dirty="0"/>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s-ES" dirty="0"/>
              <a:t>Vídeo: ¿Qué es una huella digital?</a:t>
            </a:r>
          </a:p>
        </p:txBody>
      </p:sp>
      <p:pic>
        <p:nvPicPr>
          <p:cNvPr id="4" name="Online Media 3" title="What is a Digital Footprint?">
            <a:hlinkClick r:id="" action="ppaction://media"/>
            <a:extLst>
              <a:ext uri="{FF2B5EF4-FFF2-40B4-BE49-F238E27FC236}">
                <a16:creationId xmlns:a16="http://schemas.microsoft.com/office/drawing/2014/main" id="{9DA02E4E-0A32-C681-ABF7-35B871103D42}"/>
              </a:ext>
            </a:extLst>
          </p:cNvPr>
          <p:cNvPicPr>
            <a:picLocks noRot="1" noChangeAspect="1"/>
          </p:cNvPicPr>
          <p:nvPr>
            <a:videoFile r:link="rId1"/>
          </p:nvPr>
        </p:nvPicPr>
        <p:blipFill>
          <a:blip r:embed="rId4"/>
          <a:stretch>
            <a:fillRect/>
          </a:stretch>
        </p:blipFill>
        <p:spPr>
          <a:xfrm>
            <a:off x="7372351" y="1223694"/>
            <a:ext cx="4834189" cy="4033653"/>
          </a:xfrm>
          <a:prstGeom prst="rect">
            <a:avLst/>
          </a:prstGeom>
        </p:spPr>
      </p:pic>
      <p:pic>
        <p:nvPicPr>
          <p:cNvPr id="10" name="Graphic 9" descr="Mouse outline">
            <a:extLst>
              <a:ext uri="{FF2B5EF4-FFF2-40B4-BE49-F238E27FC236}">
                <a16:creationId xmlns:a16="http://schemas.microsoft.com/office/drawing/2014/main" id="{AB9D9E9D-5922-817E-0433-61E397D49A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7512121" y="17698"/>
            <a:ext cx="683699" cy="683699"/>
          </a:xfrm>
          <a:prstGeom prst="rect">
            <a:avLst/>
          </a:prstGeom>
        </p:spPr>
      </p:pic>
      <p:sp>
        <p:nvSpPr>
          <p:cNvPr id="11" name="TextBox 10">
            <a:extLst>
              <a:ext uri="{FF2B5EF4-FFF2-40B4-BE49-F238E27FC236}">
                <a16:creationId xmlns:a16="http://schemas.microsoft.com/office/drawing/2014/main" id="{EE15101D-FB80-2717-04DC-FE5F8FCF3DAC}"/>
              </a:ext>
            </a:extLst>
          </p:cNvPr>
          <p:cNvSpPr txBox="1"/>
          <p:nvPr/>
        </p:nvSpPr>
        <p:spPr>
          <a:xfrm>
            <a:off x="8201944" y="97938"/>
            <a:ext cx="2254720" cy="523220"/>
          </a:xfrm>
          <a:prstGeom prst="rect">
            <a:avLst/>
          </a:prstGeom>
          <a:noFill/>
        </p:spPr>
        <p:txBody>
          <a:bodyPr wrap="square" rtlCol="0">
            <a:spAutoFit/>
          </a:bodyPr>
          <a:lstStyle/>
          <a:p>
            <a:r>
              <a:rPr lang="hr-BA" sz="2800" b="1" dirty="0">
                <a:solidFill>
                  <a:srgbClr val="E78631"/>
                </a:solidFill>
              </a:rPr>
              <a:t>Clic </a:t>
            </a:r>
            <a:r>
              <a:rPr lang="es-ES" sz="2800" b="1" dirty="0">
                <a:solidFill>
                  <a:srgbClr val="E78631"/>
                </a:solidFill>
              </a:rPr>
              <a:t>para ver</a:t>
            </a:r>
            <a:endParaRPr lang="en-US" sz="2800" b="1" dirty="0">
              <a:solidFill>
                <a:srgbClr val="E78631"/>
              </a:solidFill>
            </a:endParaRPr>
          </a:p>
        </p:txBody>
      </p:sp>
      <p:pic>
        <p:nvPicPr>
          <p:cNvPr id="12" name="Graphic 11" descr="Arrow: Slight curve with solid fill">
            <a:extLst>
              <a:ext uri="{FF2B5EF4-FFF2-40B4-BE49-F238E27FC236}">
                <a16:creationId xmlns:a16="http://schemas.microsoft.com/office/drawing/2014/main" id="{FAF9CDA2-B0E7-FA95-1447-956EA1EA6C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960388">
            <a:off x="8012477" y="36262"/>
            <a:ext cx="1451764" cy="1460662"/>
          </a:xfrm>
          <a:prstGeom prst="rect">
            <a:avLst/>
          </a:prstGeom>
        </p:spPr>
      </p:pic>
    </p:spTree>
    <p:extLst>
      <p:ext uri="{BB962C8B-B14F-4D97-AF65-F5344CB8AC3E}">
        <p14:creationId xmlns:p14="http://schemas.microsoft.com/office/powerpoint/2010/main" val="117204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546458" y="1531372"/>
            <a:ext cx="4690200" cy="4793228"/>
          </a:xfrm>
        </p:spPr>
        <p:txBody>
          <a:bodyPr/>
          <a:lstStyle/>
          <a:p>
            <a:pPr>
              <a:lnSpc>
                <a:spcPct val="100000"/>
              </a:lnSpc>
              <a:tabLst>
                <a:tab pos="484741" algn="l"/>
              </a:tabLst>
            </a:pPr>
            <a:r>
              <a:rPr lang="es-ES" sz="2300" b="1" dirty="0">
                <a:solidFill>
                  <a:srgbClr val="5E5E5E"/>
                </a:solidFill>
              </a:rPr>
              <a:t>La vigilancia online o </a:t>
            </a:r>
            <a:r>
              <a:rPr lang="es-ES" sz="2300" b="1" dirty="0" err="1">
                <a:solidFill>
                  <a:srgbClr val="5E5E5E"/>
                </a:solidFill>
              </a:rPr>
              <a:t>cibervigiliancia</a:t>
            </a:r>
            <a:r>
              <a:rPr lang="es-ES" sz="2300" dirty="0">
                <a:solidFill>
                  <a:srgbClr val="5E5E5E"/>
                </a:solidFill>
              </a:rPr>
              <a:t> es cuando los empleadores buscan a los solicitantes de empleo en internet para verificar su “reputación online” (“</a:t>
            </a:r>
            <a:r>
              <a:rPr lang="es-ES" sz="2300" i="1" dirty="0" err="1">
                <a:solidFill>
                  <a:srgbClr val="5E5E5E"/>
                </a:solidFill>
              </a:rPr>
              <a:t>netrep</a:t>
            </a:r>
            <a:r>
              <a:rPr lang="es-ES" sz="2300" dirty="0">
                <a:solidFill>
                  <a:srgbClr val="5E5E5E"/>
                </a:solidFill>
              </a:rPr>
              <a:t>”) en motores de búsqueda como Google y </a:t>
            </a:r>
            <a:r>
              <a:rPr lang="es-ES" sz="2300" dirty="0" err="1">
                <a:solidFill>
                  <a:srgbClr val="5E5E5E"/>
                </a:solidFill>
              </a:rPr>
              <a:t>Yahoo</a:t>
            </a:r>
            <a:r>
              <a:rPr lang="es-ES" sz="2300" dirty="0">
                <a:solidFill>
                  <a:srgbClr val="5E5E5E"/>
                </a:solidFill>
              </a:rPr>
              <a:t>.</a:t>
            </a:r>
          </a:p>
          <a:p>
            <a:pPr>
              <a:lnSpc>
                <a:spcPct val="100000"/>
              </a:lnSpc>
              <a:tabLst>
                <a:tab pos="484741" algn="l"/>
              </a:tabLst>
            </a:pPr>
            <a:r>
              <a:rPr lang="es-ES" sz="2300" dirty="0">
                <a:solidFill>
                  <a:srgbClr val="5E5E5E"/>
                </a:solidFill>
              </a:rPr>
              <a:t>Las redes sociales también pueden examinarse, como Facebook, Twitter, Instagram y LinkedIn. Los empleadores pueden indagar en los perfiles, publicaciones y fotografías para saber si el candidato/a se ajusta a los criterios que están buscando.</a:t>
            </a:r>
          </a:p>
          <a:p>
            <a:pPr>
              <a:lnSpc>
                <a:spcPct val="100000"/>
              </a:lnSpc>
              <a:tabLst>
                <a:tab pos="484741" algn="l"/>
              </a:tabLst>
            </a:pPr>
            <a:endParaRPr lang="en-IE" dirty="0"/>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p:txBody>
          <a:bodyPr/>
          <a:lstStyle/>
          <a:p>
            <a:r>
              <a:rPr lang="en-IE" dirty="0" err="1"/>
              <a:t>Vigilancia</a:t>
            </a:r>
            <a:r>
              <a:rPr lang="en-IE" dirty="0"/>
              <a:t> Online o </a:t>
            </a:r>
            <a:r>
              <a:rPr lang="en-IE" dirty="0" err="1"/>
              <a:t>Cibervigilancia</a:t>
            </a:r>
            <a:endParaRPr lang="en-IE" dirty="0"/>
          </a:p>
        </p:txBody>
      </p:sp>
      <p:pic>
        <p:nvPicPr>
          <p:cNvPr id="4" name="Picture Placeholder 3">
            <a:extLst>
              <a:ext uri="{FF2B5EF4-FFF2-40B4-BE49-F238E27FC236}">
                <a16:creationId xmlns:a16="http://schemas.microsoft.com/office/drawing/2014/main" id="{0E255E4F-53CA-9D7C-7849-AFD31769BE5C}"/>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771" r="8771"/>
          <a:stretch>
            <a:fillRect/>
          </a:stretch>
        </p:blipFill>
        <p:spPr/>
      </p:pic>
    </p:spTree>
    <p:extLst>
      <p:ext uri="{BB962C8B-B14F-4D97-AF65-F5344CB8AC3E}">
        <p14:creationId xmlns:p14="http://schemas.microsoft.com/office/powerpoint/2010/main" val="3006877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DF46202-D347-FABA-86F2-B28479452EAF}"/>
              </a:ext>
            </a:extLst>
          </p:cNvPr>
          <p:cNvSpPr>
            <a:spLocks noGrp="1"/>
          </p:cNvSpPr>
          <p:nvPr>
            <p:ph type="body" sz="quarter" idx="16"/>
          </p:nvPr>
        </p:nvSpPr>
        <p:spPr>
          <a:xfrm>
            <a:off x="447065" y="910262"/>
            <a:ext cx="11102510" cy="5357188"/>
          </a:xfrm>
        </p:spPr>
        <p:txBody>
          <a:bodyPr/>
          <a:lstStyle/>
          <a:p>
            <a:pPr>
              <a:spcBef>
                <a:spcPts val="0"/>
              </a:spcBef>
            </a:pPr>
            <a:r>
              <a:rPr lang="es-ES" b="1" dirty="0"/>
              <a:t>Empleadores –</a:t>
            </a:r>
            <a:r>
              <a:rPr lang="es-ES" dirty="0"/>
              <a:t> Muchos empleadores usan internet y plataformas de redes sociales </a:t>
            </a:r>
          </a:p>
          <a:p>
            <a:pPr>
              <a:spcBef>
                <a:spcPts val="0"/>
              </a:spcBef>
            </a:pPr>
            <a:r>
              <a:rPr lang="es-ES" dirty="0"/>
              <a:t>para contratar y comprobar las credenciales de los candidatos al puesto de trabajo. Como vimos en la diapositiva anterior, muchos empleadores </a:t>
            </a:r>
            <a:r>
              <a:rPr lang="es-ES" dirty="0" err="1"/>
              <a:t>cibervigilan</a:t>
            </a:r>
            <a:r>
              <a:rPr lang="es-ES" dirty="0"/>
              <a:t> a sus futuros empleados antes de entrevistarlos. También pueden </a:t>
            </a:r>
            <a:r>
              <a:rPr lang="es-ES" dirty="0" err="1"/>
              <a:t>cibervigilarte</a:t>
            </a:r>
            <a:r>
              <a:rPr lang="es-ES" dirty="0"/>
              <a:t> si ya estás empleado en la empresa.</a:t>
            </a:r>
          </a:p>
          <a:p>
            <a:r>
              <a:rPr lang="es-ES" b="1" dirty="0"/>
              <a:t>Policía y prevención del crimen – </a:t>
            </a:r>
            <a:r>
              <a:rPr lang="es-ES" dirty="0"/>
              <a:t>La Policía de Londres ha hecho pruebas piloto con un software el cual analiza las redes sociales para intentar predecir qué bandas criminales tienen más probabilidades de cometer crímenes violentos.</a:t>
            </a:r>
          </a:p>
          <a:p>
            <a:r>
              <a:rPr lang="es-ES" b="1" dirty="0"/>
              <a:t>Salud – </a:t>
            </a:r>
            <a:r>
              <a:rPr lang="es-ES" dirty="0"/>
              <a:t>Investigadores en Estados Unidos han analizado información procedente de Twitter para intentar comprender mejor la salud psicológica de una comunidad y predecir los índices de enfermedades cardíacas.</a:t>
            </a:r>
          </a:p>
          <a:p>
            <a:r>
              <a:rPr lang="es-ES" b="1" dirty="0"/>
              <a:t>Proveedores de servicios online –</a:t>
            </a:r>
            <a:r>
              <a:rPr lang="es-ES" dirty="0"/>
              <a:t> Consideradas por algunos como intrusivas, las </a:t>
            </a:r>
            <a:r>
              <a:rPr lang="es-ES" i="1" dirty="0"/>
              <a:t>cookies</a:t>
            </a:r>
            <a:r>
              <a:rPr lang="es-ES" dirty="0"/>
              <a:t> mejoran la interacción con nuestras páginas web favoritas y ayudan a agilizar su carga. Sin embargo, estos pequeños datos son susceptibles de ser utilizados por otras páginas web y programas para ofrecer anuncios personalizados.</a:t>
            </a:r>
            <a:endParaRPr lang="es-ES" b="1" dirty="0"/>
          </a:p>
          <a:p>
            <a:endParaRPr lang="en-US" dirty="0"/>
          </a:p>
        </p:txBody>
      </p:sp>
      <p:sp>
        <p:nvSpPr>
          <p:cNvPr id="6" name="Text Placeholder 5">
            <a:extLst>
              <a:ext uri="{FF2B5EF4-FFF2-40B4-BE49-F238E27FC236}">
                <a16:creationId xmlns:a16="http://schemas.microsoft.com/office/drawing/2014/main" id="{941B15B3-AF85-4B64-95F0-24B4DDE9B6DA}"/>
              </a:ext>
            </a:extLst>
          </p:cNvPr>
          <p:cNvSpPr>
            <a:spLocks noGrp="1"/>
          </p:cNvSpPr>
          <p:nvPr>
            <p:ph type="body" sz="quarter" idx="18"/>
          </p:nvPr>
        </p:nvSpPr>
        <p:spPr/>
        <p:txBody>
          <a:bodyPr/>
          <a:lstStyle/>
          <a:p>
            <a:r>
              <a:rPr lang="es-ES" dirty="0"/>
              <a:t>¿A quién le interesa tu huella digital?</a:t>
            </a:r>
          </a:p>
        </p:txBody>
      </p:sp>
    </p:spTree>
    <p:extLst>
      <p:ext uri="{BB962C8B-B14F-4D97-AF65-F5344CB8AC3E}">
        <p14:creationId xmlns:p14="http://schemas.microsoft.com/office/powerpoint/2010/main" val="343303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307917" y="1450288"/>
            <a:ext cx="11102510" cy="4038015"/>
          </a:xfrm>
        </p:spPr>
        <p:txBody>
          <a:bodyPr/>
          <a:lstStyle/>
          <a:p>
            <a:r>
              <a:rPr lang="es-ES" sz="2400" b="1" dirty="0"/>
              <a:t>Evita las palabras negativas. </a:t>
            </a:r>
            <a:r>
              <a:rPr lang="es-ES" dirty="0"/>
              <a:t>Al utilizar palabras negativas, puede ser que el receptor del mensaje piense que no te encuentras bien cuando no es cierto. Lo mejor es intentar utilizar palabras positivas para que el mensaje se comprenda de manera correcta.</a:t>
            </a:r>
          </a:p>
          <a:p>
            <a:endParaRPr lang="en-IE" sz="2400" dirty="0"/>
          </a:p>
          <a:p>
            <a:r>
              <a:rPr lang="es-ES" b="1" dirty="0"/>
              <a:t>Evita los emoticonos. </a:t>
            </a:r>
            <a:r>
              <a:rPr lang="es-ES" dirty="0"/>
              <a:t>Los emoticonos son símbolos que se utilizan para expresar sentimientos en el texto. Por ejemplo </a:t>
            </a:r>
            <a:r>
              <a:rPr lang="es-ES" dirty="0">
                <a:sym typeface="Wingdings" panose="05000000000000000000" pitchFamily="2" charset="2"/>
              </a:rPr>
              <a:t> es un emoticono de una cara sonriente. Generalmente se utilizan de manera informal por lo que no es idóneo utilizarlos en un entorno laboral.</a:t>
            </a:r>
            <a:endParaRPr lang="es-ES" dirty="0"/>
          </a:p>
          <a:p>
            <a:endParaRPr lang="en-IE" sz="2400" dirty="0">
              <a:sym typeface="Wingdings" panose="05000000000000000000" pitchFamily="2" charset="2"/>
            </a:endParaRPr>
          </a:p>
          <a:p>
            <a:r>
              <a:rPr lang="es-ES" b="1" dirty="0">
                <a:sym typeface="Wingdings" panose="05000000000000000000" pitchFamily="2" charset="2"/>
              </a:rPr>
              <a:t>Evita las abreviaciones informales. </a:t>
            </a:r>
            <a:r>
              <a:rPr lang="es-ES" dirty="0">
                <a:sym typeface="Wingdings" panose="05000000000000000000" pitchFamily="2" charset="2"/>
              </a:rPr>
              <a:t>Las abreviaciones informales son aquellas que acortan las palabras, como por ejemplo TQM (te quiero mucho) o “q” en vez de “que”. Parecido a los emoticonos, este tipo de lenguaje se percibe como poco profesional e informal. </a:t>
            </a:r>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447065" y="374957"/>
            <a:ext cx="10563835" cy="609018"/>
          </a:xfrm>
        </p:spPr>
        <p:txBody>
          <a:bodyPr>
            <a:normAutofit fontScale="92500"/>
          </a:bodyPr>
          <a:lstStyle/>
          <a:p>
            <a:r>
              <a:rPr lang="es-ES" dirty="0"/>
              <a:t>Consejos para mejorar el tono de la comunicación online</a:t>
            </a:r>
          </a:p>
        </p:txBody>
      </p:sp>
    </p:spTree>
    <p:extLst>
      <p:ext uri="{BB962C8B-B14F-4D97-AF65-F5344CB8AC3E}">
        <p14:creationId xmlns:p14="http://schemas.microsoft.com/office/powerpoint/2010/main" val="2304809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08F6D10-FE05-2130-724D-4DF8F618AFAD}"/>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674" r="8674"/>
          <a:stretch>
            <a:fillRect/>
          </a:stretch>
        </p:blipFill>
        <p:spPr/>
      </p:pic>
      <p:sp>
        <p:nvSpPr>
          <p:cNvPr id="6" name="Text Placeholder 5">
            <a:extLst>
              <a:ext uri="{FF2B5EF4-FFF2-40B4-BE49-F238E27FC236}">
                <a16:creationId xmlns:a16="http://schemas.microsoft.com/office/drawing/2014/main" id="{5AFC0523-4399-D072-DFB3-49BCDA296829}"/>
              </a:ext>
            </a:extLst>
          </p:cNvPr>
          <p:cNvSpPr>
            <a:spLocks noGrp="1"/>
          </p:cNvSpPr>
          <p:nvPr>
            <p:ph type="body" sz="quarter" idx="27"/>
          </p:nvPr>
        </p:nvSpPr>
        <p:spPr>
          <a:xfrm>
            <a:off x="221780" y="1165132"/>
            <a:ext cx="6089568" cy="5159468"/>
          </a:xfrm>
        </p:spPr>
        <p:txBody>
          <a:bodyPr/>
          <a:lstStyle/>
          <a:p>
            <a:r>
              <a:rPr lang="es-ES" sz="2200" dirty="0"/>
              <a:t>Si estás interesado en el tamaño de tu propia huella digital, puedes descargar una copia de tu huella digital personal. La herramienta te guía a través de un cuestionario que calcula tu impacto basándose en las respuestas al cuestionario sobre el uso que haces de tu ordenador, el uso de correo electrónico, de la cámara web, hábitos de descarga, las posibles áreas de vigilancia y la información geográfica, entre otras cosas.</a:t>
            </a:r>
          </a:p>
          <a:p>
            <a:r>
              <a:rPr lang="es-ES" sz="2200" dirty="0"/>
              <a:t>Las preguntas en el cuestionario te hacen reflexionar sobre las acciones que llevas a cabo en internet, pero pueden ser difíciles de contestar si no eres consciente de ellas. Utiliza esta herramienta como una oportunidad para pensar sobre tu huella digital:</a:t>
            </a:r>
          </a:p>
          <a:p>
            <a:r>
              <a:rPr lang="en-IE" sz="2200" dirty="0" err="1">
                <a:solidFill>
                  <a:srgbClr val="F9A169"/>
                </a:solidFill>
                <a:hlinkClick r:id="rId3">
                  <a:extLst>
                    <a:ext uri="{A12FA001-AC4F-418D-AE19-62706E023703}">
                      <ahyp:hlinkClr xmlns:ahyp="http://schemas.microsoft.com/office/drawing/2018/hyperlinkcolor" val="tx"/>
                    </a:ext>
                  </a:extLst>
                </a:hlinkClick>
              </a:rPr>
              <a:t>Puedes</a:t>
            </a:r>
            <a:r>
              <a:rPr lang="en-IE" sz="2200" dirty="0">
                <a:solidFill>
                  <a:srgbClr val="F9A169"/>
                </a:solidFill>
                <a:hlinkClick r:id="rId3">
                  <a:extLst>
                    <a:ext uri="{A12FA001-AC4F-418D-AE19-62706E023703}">
                      <ahyp:hlinkClr xmlns:ahyp="http://schemas.microsoft.com/office/drawing/2018/hyperlinkcolor" val="tx"/>
                    </a:ext>
                  </a:extLst>
                </a:hlinkClick>
              </a:rPr>
              <a:t> </a:t>
            </a:r>
            <a:r>
              <a:rPr lang="en-IE" sz="2200" dirty="0" err="1">
                <a:solidFill>
                  <a:srgbClr val="F9A169"/>
                </a:solidFill>
                <a:hlinkClick r:id="rId3">
                  <a:extLst>
                    <a:ext uri="{A12FA001-AC4F-418D-AE19-62706E023703}">
                      <ahyp:hlinkClr xmlns:ahyp="http://schemas.microsoft.com/office/drawing/2018/hyperlinkcolor" val="tx"/>
                    </a:ext>
                  </a:extLst>
                </a:hlinkClick>
              </a:rPr>
              <a:t>probarlo</a:t>
            </a:r>
            <a:r>
              <a:rPr lang="en-IE" sz="2200" dirty="0">
                <a:solidFill>
                  <a:srgbClr val="F9A169"/>
                </a:solidFill>
                <a:hlinkClick r:id="rId3">
                  <a:extLst>
                    <a:ext uri="{A12FA001-AC4F-418D-AE19-62706E023703}">
                      <ahyp:hlinkClr xmlns:ahyp="http://schemas.microsoft.com/office/drawing/2018/hyperlinkcolor" val="tx"/>
                    </a:ext>
                  </a:extLst>
                </a:hlinkClick>
              </a:rPr>
              <a:t> </a:t>
            </a:r>
            <a:r>
              <a:rPr lang="en-IE" sz="2200" dirty="0" err="1">
                <a:solidFill>
                  <a:srgbClr val="F9A169"/>
                </a:solidFill>
                <a:hlinkClick r:id="rId3">
                  <a:extLst>
                    <a:ext uri="{A12FA001-AC4F-418D-AE19-62706E023703}">
                      <ahyp:hlinkClr xmlns:ahyp="http://schemas.microsoft.com/office/drawing/2018/hyperlinkcolor" val="tx"/>
                    </a:ext>
                  </a:extLst>
                </a:hlinkClick>
              </a:rPr>
              <a:t>haciendo</a:t>
            </a:r>
            <a:r>
              <a:rPr lang="en-IE" sz="2200" dirty="0">
                <a:solidFill>
                  <a:srgbClr val="F9A169"/>
                </a:solidFill>
                <a:hlinkClick r:id="rId3">
                  <a:extLst>
                    <a:ext uri="{A12FA001-AC4F-418D-AE19-62706E023703}">
                      <ahyp:hlinkClr xmlns:ahyp="http://schemas.microsoft.com/office/drawing/2018/hyperlinkcolor" val="tx"/>
                    </a:ext>
                  </a:extLst>
                </a:hlinkClick>
              </a:rPr>
              <a:t> </a:t>
            </a:r>
            <a:r>
              <a:rPr lang="en-IE" sz="2200" dirty="0" err="1">
                <a:solidFill>
                  <a:srgbClr val="F9A169"/>
                </a:solidFill>
                <a:hlinkClick r:id="rId3">
                  <a:extLst>
                    <a:ext uri="{A12FA001-AC4F-418D-AE19-62706E023703}">
                      <ahyp:hlinkClr xmlns:ahyp="http://schemas.microsoft.com/office/drawing/2018/hyperlinkcolor" val="tx"/>
                    </a:ext>
                  </a:extLst>
                </a:hlinkClick>
              </a:rPr>
              <a:t>clic</a:t>
            </a:r>
            <a:r>
              <a:rPr lang="en-IE" sz="2200" dirty="0">
                <a:solidFill>
                  <a:srgbClr val="F9A169"/>
                </a:solidFill>
                <a:hlinkClick r:id="rId3">
                  <a:extLst>
                    <a:ext uri="{A12FA001-AC4F-418D-AE19-62706E023703}">
                      <ahyp:hlinkClr xmlns:ahyp="http://schemas.microsoft.com/office/drawing/2018/hyperlinkcolor" val="tx"/>
                    </a:ext>
                  </a:extLst>
                </a:hlinkClick>
              </a:rPr>
              <a:t> </a:t>
            </a:r>
            <a:r>
              <a:rPr lang="en-IE" sz="2200" dirty="0" err="1">
                <a:solidFill>
                  <a:srgbClr val="F9A169"/>
                </a:solidFill>
                <a:hlinkClick r:id="rId3">
                  <a:extLst>
                    <a:ext uri="{A12FA001-AC4F-418D-AE19-62706E023703}">
                      <ahyp:hlinkClr xmlns:ahyp="http://schemas.microsoft.com/office/drawing/2018/hyperlinkcolor" val="tx"/>
                    </a:ext>
                  </a:extLst>
                </a:hlinkClick>
              </a:rPr>
              <a:t>en</a:t>
            </a:r>
            <a:r>
              <a:rPr lang="en-IE" sz="2200" dirty="0">
                <a:solidFill>
                  <a:srgbClr val="F9A169"/>
                </a:solidFill>
                <a:hlinkClick r:id="rId3">
                  <a:extLst>
                    <a:ext uri="{A12FA001-AC4F-418D-AE19-62706E023703}">
                      <ahyp:hlinkClr xmlns:ahyp="http://schemas.microsoft.com/office/drawing/2018/hyperlinkcolor" val="tx"/>
                    </a:ext>
                  </a:extLst>
                </a:hlinkClick>
              </a:rPr>
              <a:t> </a:t>
            </a:r>
            <a:r>
              <a:rPr lang="en-IE" sz="2200" dirty="0" err="1">
                <a:solidFill>
                  <a:srgbClr val="F9A169"/>
                </a:solidFill>
                <a:hlinkClick r:id="rId3">
                  <a:extLst>
                    <a:ext uri="{A12FA001-AC4F-418D-AE19-62706E023703}">
                      <ahyp:hlinkClr xmlns:ahyp="http://schemas.microsoft.com/office/drawing/2018/hyperlinkcolor" val="tx"/>
                    </a:ext>
                  </a:extLst>
                </a:hlinkClick>
              </a:rPr>
              <a:t>este</a:t>
            </a:r>
            <a:r>
              <a:rPr lang="en-IE" sz="2200" dirty="0">
                <a:solidFill>
                  <a:srgbClr val="F9A169"/>
                </a:solidFill>
                <a:hlinkClick r:id="rId3">
                  <a:extLst>
                    <a:ext uri="{A12FA001-AC4F-418D-AE19-62706E023703}">
                      <ahyp:hlinkClr xmlns:ahyp="http://schemas.microsoft.com/office/drawing/2018/hyperlinkcolor" val="tx"/>
                    </a:ext>
                  </a:extLst>
                </a:hlinkClick>
              </a:rPr>
              <a:t> enlace</a:t>
            </a:r>
            <a:endParaRPr lang="en-IE" sz="2200" dirty="0">
              <a:solidFill>
                <a:srgbClr val="F9A169"/>
              </a:solidFill>
            </a:endParaRPr>
          </a:p>
        </p:txBody>
      </p:sp>
      <p:sp>
        <p:nvSpPr>
          <p:cNvPr id="5" name="Text Placeholder 4">
            <a:extLst>
              <a:ext uri="{FF2B5EF4-FFF2-40B4-BE49-F238E27FC236}">
                <a16:creationId xmlns:a16="http://schemas.microsoft.com/office/drawing/2014/main" id="{12E5E690-CA97-BFB1-D5B1-9D597FD44BA6}"/>
              </a:ext>
            </a:extLst>
          </p:cNvPr>
          <p:cNvSpPr>
            <a:spLocks noGrp="1"/>
          </p:cNvSpPr>
          <p:nvPr>
            <p:ph type="body" sz="quarter" idx="18"/>
          </p:nvPr>
        </p:nvSpPr>
        <p:spPr>
          <a:xfrm>
            <a:off x="447066" y="233292"/>
            <a:ext cx="5648934" cy="949038"/>
          </a:xfrm>
        </p:spPr>
        <p:txBody>
          <a:bodyPr>
            <a:normAutofit fontScale="92500" lnSpcReduction="10000"/>
          </a:bodyPr>
          <a:lstStyle/>
          <a:p>
            <a:r>
              <a:rPr lang="es-ES" dirty="0"/>
              <a:t>Actividad: Descubre el tamaño de tu propia huella digital</a:t>
            </a:r>
            <a:endParaRPr lang="en-IE" dirty="0"/>
          </a:p>
        </p:txBody>
      </p:sp>
    </p:spTree>
    <p:extLst>
      <p:ext uri="{BB962C8B-B14F-4D97-AF65-F5344CB8AC3E}">
        <p14:creationId xmlns:p14="http://schemas.microsoft.com/office/powerpoint/2010/main" val="1271087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9"/>
          </p:nvPr>
        </p:nvSpPr>
        <p:spPr/>
        <p:txBody>
          <a:bodyPr/>
          <a:lstStyle/>
          <a:p>
            <a:r>
              <a:rPr lang="es-ES" dirty="0"/>
              <a:t>Estudio de caso – Ejemplo del impacto de la huella digital</a:t>
            </a:r>
          </a:p>
          <a:p>
            <a:endParaRPr lang="en-IE" dirty="0"/>
          </a:p>
        </p:txBody>
      </p:sp>
      <p:pic>
        <p:nvPicPr>
          <p:cNvPr id="6" name="Picture Placeholder 4">
            <a:extLst>
              <a:ext uri="{FF2B5EF4-FFF2-40B4-BE49-F238E27FC236}">
                <a16:creationId xmlns:a16="http://schemas.microsoft.com/office/drawing/2014/main" id="{6AE5B261-5B52-0919-8F07-813E2F13C020}"/>
              </a:ext>
            </a:extLst>
          </p:cNvPr>
          <p:cNvPicPr>
            <a:picLocks noChangeAspect="1"/>
          </p:cNvPicPr>
          <p:nvPr/>
        </p:nvPicPr>
        <p:blipFill rotWithShape="1">
          <a:blip r:embed="rId2">
            <a:extLst>
              <a:ext uri="{28A0092B-C50C-407E-A947-70E740481C1C}">
                <a14:useLocalDpi xmlns:a14="http://schemas.microsoft.com/office/drawing/2010/main"/>
              </a:ext>
            </a:extLst>
          </a:blip>
          <a:srcRect t="-16877" b="-16877"/>
          <a:stretch/>
        </p:blipFill>
        <p:spPr>
          <a:xfrm>
            <a:off x="9173349" y="1459605"/>
            <a:ext cx="2101427" cy="4478429"/>
          </a:xfrm>
          <a:prstGeom prst="rect">
            <a:avLst/>
          </a:prstGeom>
        </p:spPr>
      </p:pic>
      <p:sp>
        <p:nvSpPr>
          <p:cNvPr id="8" name="TextBox 7">
            <a:extLst>
              <a:ext uri="{FF2B5EF4-FFF2-40B4-BE49-F238E27FC236}">
                <a16:creationId xmlns:a16="http://schemas.microsoft.com/office/drawing/2014/main" id="{362EE83E-0C8B-1160-1685-D85B537B1A06}"/>
              </a:ext>
            </a:extLst>
          </p:cNvPr>
          <p:cNvSpPr txBox="1"/>
          <p:nvPr/>
        </p:nvSpPr>
        <p:spPr>
          <a:xfrm>
            <a:off x="447066" y="1517793"/>
            <a:ext cx="8080708" cy="4154984"/>
          </a:xfrm>
          <a:prstGeom prst="rect">
            <a:avLst/>
          </a:prstGeom>
          <a:noFill/>
        </p:spPr>
        <p:txBody>
          <a:bodyPr wrap="square">
            <a:spAutoFit/>
          </a:bodyPr>
          <a:lstStyle/>
          <a:p>
            <a:r>
              <a:rPr lang="es-ES" sz="2200" dirty="0"/>
              <a:t>El estudio de caso que veremos a continuación es un ejemplo real de qué puede suceder si no piensas en tu huella digital o si no te preocupas de tener una identidad positiva en internet.</a:t>
            </a:r>
          </a:p>
          <a:p>
            <a:endParaRPr lang="es-ES" sz="2200" dirty="0"/>
          </a:p>
          <a:p>
            <a:r>
              <a:rPr lang="es-ES" sz="2200" dirty="0"/>
              <a:t>Una adolescente cuyo usuario de Twitter era “@</a:t>
            </a:r>
            <a:r>
              <a:rPr lang="es-ES" sz="2200" dirty="0" err="1"/>
              <a:t>Cellla</a:t>
            </a:r>
            <a:r>
              <a:rPr lang="es-ES" sz="2200" dirty="0"/>
              <a:t>_” consiguió un trabajo en una pizzería. Sin embargo, el día antes de empezar no quería ir al trabajo, así que publicó un Tweet al respecto, lo que tuvo como consecuencia que la despidieran.</a:t>
            </a:r>
          </a:p>
          <a:p>
            <a:endParaRPr lang="es-ES" sz="2200" dirty="0"/>
          </a:p>
          <a:p>
            <a:r>
              <a:rPr lang="es-ES" sz="2200" dirty="0"/>
              <a:t>El jefe de la pizzería, Robert, vio el Tweet (gracias a uno de sus empleados) y le dijo a ella a través de Twitter que no tenía que preocuparse entonces de ir a trabajar al día siguiente.</a:t>
            </a:r>
          </a:p>
        </p:txBody>
      </p:sp>
    </p:spTree>
    <p:extLst>
      <p:ext uri="{BB962C8B-B14F-4D97-AF65-F5344CB8AC3E}">
        <p14:creationId xmlns:p14="http://schemas.microsoft.com/office/powerpoint/2010/main" val="4148057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9"/>
          </p:nvPr>
        </p:nvSpPr>
        <p:spPr/>
        <p:txBody>
          <a:bodyPr/>
          <a:lstStyle/>
          <a:p>
            <a:r>
              <a:rPr lang="es-ES" dirty="0"/>
              <a:t>Estudio de caso – Ejemplo del impacto de la huella digital</a:t>
            </a:r>
          </a:p>
        </p:txBody>
      </p:sp>
      <p:pic>
        <p:nvPicPr>
          <p:cNvPr id="6" name="Picture Placeholder 4">
            <a:extLst>
              <a:ext uri="{FF2B5EF4-FFF2-40B4-BE49-F238E27FC236}">
                <a16:creationId xmlns:a16="http://schemas.microsoft.com/office/drawing/2014/main" id="{6AE5B261-5B52-0919-8F07-813E2F13C020}"/>
              </a:ext>
            </a:extLst>
          </p:cNvPr>
          <p:cNvPicPr>
            <a:picLocks noChangeAspect="1"/>
          </p:cNvPicPr>
          <p:nvPr/>
        </p:nvPicPr>
        <p:blipFill rotWithShape="1">
          <a:blip r:embed="rId2">
            <a:extLst>
              <a:ext uri="{28A0092B-C50C-407E-A947-70E740481C1C}">
                <a14:useLocalDpi xmlns:a14="http://schemas.microsoft.com/office/drawing/2010/main"/>
              </a:ext>
            </a:extLst>
          </a:blip>
          <a:srcRect t="-16877" b="-16877"/>
          <a:stretch/>
        </p:blipFill>
        <p:spPr>
          <a:xfrm>
            <a:off x="9173349" y="1459605"/>
            <a:ext cx="2101427" cy="4478429"/>
          </a:xfrm>
          <a:prstGeom prst="rect">
            <a:avLst/>
          </a:prstGeom>
        </p:spPr>
      </p:pic>
      <p:sp>
        <p:nvSpPr>
          <p:cNvPr id="8" name="TextBox 7">
            <a:extLst>
              <a:ext uri="{FF2B5EF4-FFF2-40B4-BE49-F238E27FC236}">
                <a16:creationId xmlns:a16="http://schemas.microsoft.com/office/drawing/2014/main" id="{362EE83E-0C8B-1160-1685-D85B537B1A06}"/>
              </a:ext>
            </a:extLst>
          </p:cNvPr>
          <p:cNvSpPr txBox="1"/>
          <p:nvPr/>
        </p:nvSpPr>
        <p:spPr>
          <a:xfrm>
            <a:off x="447066" y="1517793"/>
            <a:ext cx="8080708" cy="3816429"/>
          </a:xfrm>
          <a:prstGeom prst="rect">
            <a:avLst/>
          </a:prstGeom>
          <a:noFill/>
        </p:spPr>
        <p:txBody>
          <a:bodyPr wrap="square">
            <a:spAutoFit/>
          </a:bodyPr>
          <a:lstStyle/>
          <a:p>
            <a:r>
              <a:rPr lang="es-ES" sz="2200" dirty="0"/>
              <a:t>Esto sucedió en el año 2015. La chica borró sus Tweets en 2015 y poco después dejó de utilizar la red social. Aún así, la huella digital y el legado permanecen.</a:t>
            </a:r>
          </a:p>
          <a:p>
            <a:endParaRPr lang="es-ES" sz="2200" dirty="0"/>
          </a:p>
          <a:p>
            <a:r>
              <a:rPr lang="es-ES" sz="2200" dirty="0"/>
              <a:t>Siete años después los restos de esta pequeña interacción todavía se pueden consultar en la página web </a:t>
            </a:r>
            <a:r>
              <a:rPr lang="es-ES" sz="2200" dirty="0" err="1"/>
              <a:t>Failbook</a:t>
            </a:r>
            <a:r>
              <a:rPr lang="es-ES" sz="2200" dirty="0"/>
              <a:t> (un blog de humor) y también en Twitter -  el Tweet original tiene cientos de reacciones.</a:t>
            </a:r>
          </a:p>
          <a:p>
            <a:endParaRPr lang="es-ES" sz="2200" dirty="0"/>
          </a:p>
          <a:p>
            <a:r>
              <a:rPr lang="es-ES" sz="2200" dirty="0"/>
              <a:t>Este es un buen ejemplo de por qué siempre deberías seguir los consejos de Netiqueta que se mencionan al principio de este tema, así nunca nada puede utilizarse en tu contra.</a:t>
            </a:r>
          </a:p>
        </p:txBody>
      </p:sp>
    </p:spTree>
    <p:extLst>
      <p:ext uri="{BB962C8B-B14F-4D97-AF65-F5344CB8AC3E}">
        <p14:creationId xmlns:p14="http://schemas.microsoft.com/office/powerpoint/2010/main" val="12107551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2EF65E-4DA3-7EA6-2847-FCC7DB3A3F23}"/>
              </a:ext>
            </a:extLst>
          </p:cNvPr>
          <p:cNvSpPr>
            <a:spLocks noGrp="1"/>
          </p:cNvSpPr>
          <p:nvPr>
            <p:ph type="body" sz="quarter" idx="14"/>
          </p:nvPr>
        </p:nvSpPr>
        <p:spPr>
          <a:xfrm>
            <a:off x="579589" y="1145757"/>
            <a:ext cx="4957828" cy="4412467"/>
          </a:xfrm>
        </p:spPr>
        <p:txBody>
          <a:bodyPr>
            <a:normAutofit fontScale="77500" lnSpcReduction="20000"/>
          </a:bodyPr>
          <a:lstStyle/>
          <a:p>
            <a:pPr marL="514800" indent="-514800">
              <a:lnSpc>
                <a:spcPct val="100000"/>
              </a:lnSpc>
              <a:buFont typeface="+mj-lt"/>
              <a:buAutoNum type="arabicPeriod"/>
            </a:pPr>
            <a:r>
              <a:rPr lang="es-ES" dirty="0"/>
              <a:t>Búscate a ti mismo con regularidad en internet</a:t>
            </a:r>
          </a:p>
          <a:p>
            <a:pPr marL="514800" indent="-514800">
              <a:lnSpc>
                <a:spcPct val="100000"/>
              </a:lnSpc>
              <a:buFont typeface="+mj-lt"/>
              <a:buAutoNum type="arabicPeriod"/>
            </a:pPr>
            <a:r>
              <a:rPr lang="es-ES" dirty="0"/>
              <a:t>Recuerda todas las cuentas que tienes en internet</a:t>
            </a:r>
          </a:p>
          <a:p>
            <a:pPr marL="514800" indent="-514800">
              <a:lnSpc>
                <a:spcPct val="100000"/>
              </a:lnSpc>
              <a:buFont typeface="+mj-lt"/>
              <a:buAutoNum type="arabicPeriod"/>
            </a:pPr>
            <a:r>
              <a:rPr lang="es-ES" dirty="0"/>
              <a:t>Utiliza ajustes de seguridad</a:t>
            </a:r>
          </a:p>
          <a:p>
            <a:pPr marL="514800" indent="-514800">
              <a:lnSpc>
                <a:spcPct val="100000"/>
              </a:lnSpc>
              <a:buFont typeface="+mj-lt"/>
              <a:buAutoNum type="arabicPeriod"/>
            </a:pPr>
            <a:r>
              <a:rPr lang="es-ES" dirty="0"/>
              <a:t>Mantén la profesionalidad</a:t>
            </a:r>
          </a:p>
          <a:p>
            <a:pPr marL="514800" indent="-514800">
              <a:lnSpc>
                <a:spcPct val="100000"/>
              </a:lnSpc>
              <a:buFont typeface="+mj-lt"/>
              <a:buAutoNum type="arabicPeriod"/>
            </a:pPr>
            <a:r>
              <a:rPr lang="es-ES" dirty="0"/>
              <a:t>Actualiza tu perfil</a:t>
            </a:r>
          </a:p>
          <a:p>
            <a:pPr marL="514800" indent="-514800">
              <a:lnSpc>
                <a:spcPct val="100000"/>
              </a:lnSpc>
              <a:buFont typeface="+mj-lt"/>
              <a:buAutoNum type="arabicPeriod"/>
            </a:pPr>
            <a:r>
              <a:rPr lang="es-ES" dirty="0"/>
              <a:t>No compartas en exceso</a:t>
            </a:r>
          </a:p>
          <a:p>
            <a:pPr marL="514800" indent="-514800">
              <a:lnSpc>
                <a:spcPct val="100000"/>
              </a:lnSpc>
              <a:buFont typeface="+mj-lt"/>
              <a:buAutoNum type="arabicPeriod"/>
            </a:pPr>
            <a:r>
              <a:rPr lang="es-ES" dirty="0"/>
              <a:t>Borra el contenido que no te favorece</a:t>
            </a:r>
          </a:p>
        </p:txBody>
      </p:sp>
      <p:sp>
        <p:nvSpPr>
          <p:cNvPr id="6" name="Text Placeholder 5">
            <a:extLst>
              <a:ext uri="{FF2B5EF4-FFF2-40B4-BE49-F238E27FC236}">
                <a16:creationId xmlns:a16="http://schemas.microsoft.com/office/drawing/2014/main" id="{707A66BE-2856-DA7A-7BAA-E2E3D7674DD1}"/>
              </a:ext>
            </a:extLst>
          </p:cNvPr>
          <p:cNvSpPr>
            <a:spLocks noGrp="1"/>
          </p:cNvSpPr>
          <p:nvPr>
            <p:ph type="body" sz="quarter" idx="4294967295"/>
          </p:nvPr>
        </p:nvSpPr>
        <p:spPr>
          <a:xfrm>
            <a:off x="1350764" y="161397"/>
            <a:ext cx="11096625" cy="771525"/>
          </a:xfrm>
        </p:spPr>
        <p:txBody>
          <a:bodyPr>
            <a:normAutofit/>
          </a:bodyPr>
          <a:lstStyle/>
          <a:p>
            <a:pPr marL="0" indent="0">
              <a:buNone/>
            </a:pPr>
            <a:r>
              <a:rPr lang="en-IE" sz="3600" b="1" dirty="0">
                <a:solidFill>
                  <a:srgbClr val="F9A169"/>
                </a:solidFill>
              </a:rPr>
              <a:t>14 </a:t>
            </a:r>
            <a:r>
              <a:rPr lang="es-ES" sz="3600" b="1" dirty="0">
                <a:solidFill>
                  <a:srgbClr val="F9A169"/>
                </a:solidFill>
              </a:rPr>
              <a:t>Consejos para gestionar tu huella digital</a:t>
            </a:r>
          </a:p>
        </p:txBody>
      </p:sp>
      <p:sp>
        <p:nvSpPr>
          <p:cNvPr id="12" name="Text Placeholder 4">
            <a:extLst>
              <a:ext uri="{FF2B5EF4-FFF2-40B4-BE49-F238E27FC236}">
                <a16:creationId xmlns:a16="http://schemas.microsoft.com/office/drawing/2014/main" id="{7A7003C1-F944-5337-7D96-4DAFA47944FE}"/>
              </a:ext>
            </a:extLst>
          </p:cNvPr>
          <p:cNvSpPr txBox="1">
            <a:spLocks/>
          </p:cNvSpPr>
          <p:nvPr/>
        </p:nvSpPr>
        <p:spPr>
          <a:xfrm>
            <a:off x="6226529" y="1168394"/>
            <a:ext cx="4957828" cy="4389830"/>
          </a:xfrm>
          <a:prstGeom prst="rect">
            <a:avLst/>
          </a:prstGeom>
          <a:no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a:buNone/>
              <a:defRPr sz="3600" b="1" kern="1200">
                <a:solidFill>
                  <a:srgbClr val="8D5B98"/>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startAt="8"/>
            </a:pPr>
            <a:r>
              <a:rPr lang="es-ES" sz="3000" dirty="0"/>
              <a:t>Comprueba si tu navegador tiene cookies</a:t>
            </a:r>
          </a:p>
          <a:p>
            <a:pPr marL="514350" indent="-514350">
              <a:buFont typeface="+mj-lt"/>
              <a:buAutoNum type="arabicPeriod" startAt="8"/>
            </a:pPr>
            <a:r>
              <a:rPr lang="es-ES" sz="3000" dirty="0"/>
              <a:t>Protege tus contraseñas</a:t>
            </a:r>
          </a:p>
          <a:p>
            <a:pPr marL="514350" indent="-514350">
              <a:buFont typeface="+mj-lt"/>
              <a:buAutoNum type="arabicPeriod" startAt="8"/>
            </a:pPr>
            <a:r>
              <a:rPr lang="es-ES" sz="3000" dirty="0"/>
              <a:t>Utiliza contraseñas seguras</a:t>
            </a:r>
          </a:p>
          <a:p>
            <a:pPr marL="514350" indent="-514350">
              <a:buFont typeface="+mj-lt"/>
              <a:buAutoNum type="arabicPeriod" startAt="8"/>
            </a:pPr>
            <a:r>
              <a:rPr lang="es-ES" sz="3000" dirty="0"/>
              <a:t>Crea una segunda cuenta de correo electrónico</a:t>
            </a:r>
          </a:p>
          <a:p>
            <a:pPr marL="514350" indent="-514350">
              <a:buFont typeface="+mj-lt"/>
              <a:buAutoNum type="arabicPeriod" startAt="8"/>
            </a:pPr>
            <a:r>
              <a:rPr lang="es-ES" sz="3000" dirty="0"/>
              <a:t>Comparte tus logros</a:t>
            </a:r>
          </a:p>
          <a:p>
            <a:pPr marL="514350" indent="-514350">
              <a:buFont typeface="+mj-lt"/>
              <a:buAutoNum type="arabicPeriod" startAt="8"/>
            </a:pPr>
            <a:r>
              <a:rPr lang="es-ES" sz="3000" dirty="0"/>
              <a:t>Piensa antes de publicar</a:t>
            </a:r>
          </a:p>
          <a:p>
            <a:pPr marL="514350" indent="-514350">
              <a:buFont typeface="+mj-lt"/>
              <a:buAutoNum type="arabicPeriod" startAt="8"/>
            </a:pPr>
            <a:r>
              <a:rPr lang="es-ES" sz="3000" dirty="0"/>
              <a:t>Mantén tu software siempre actualizado</a:t>
            </a:r>
          </a:p>
          <a:p>
            <a:endParaRPr lang="en-IE" dirty="0"/>
          </a:p>
        </p:txBody>
      </p:sp>
      <p:sp>
        <p:nvSpPr>
          <p:cNvPr id="13" name="TextBox 12">
            <a:extLst>
              <a:ext uri="{FF2B5EF4-FFF2-40B4-BE49-F238E27FC236}">
                <a16:creationId xmlns:a16="http://schemas.microsoft.com/office/drawing/2014/main" id="{E8457E39-F7C5-87E5-422C-257919B3DA88}"/>
              </a:ext>
            </a:extLst>
          </p:cNvPr>
          <p:cNvSpPr txBox="1"/>
          <p:nvPr/>
        </p:nvSpPr>
        <p:spPr>
          <a:xfrm>
            <a:off x="238539" y="6023113"/>
            <a:ext cx="3160644" cy="369332"/>
          </a:xfrm>
          <a:prstGeom prst="rect">
            <a:avLst/>
          </a:prstGeom>
          <a:noFill/>
        </p:spPr>
        <p:txBody>
          <a:bodyPr wrap="square" rtlCol="0">
            <a:spAutoFit/>
          </a:bodyPr>
          <a:lstStyle/>
          <a:p>
            <a:r>
              <a:rPr lang="en-IE" b="1" dirty="0">
                <a:solidFill>
                  <a:srgbClr val="F9A169"/>
                </a:solidFill>
                <a:hlinkClick r:id="rId2">
                  <a:extLst>
                    <a:ext uri="{A12FA001-AC4F-418D-AE19-62706E023703}">
                      <ahyp:hlinkClr xmlns:ahyp="http://schemas.microsoft.com/office/drawing/2018/hyperlinkcolor" val="tx"/>
                    </a:ext>
                  </a:extLst>
                </a:hlinkClick>
              </a:rPr>
              <a:t>FUENTE</a:t>
            </a:r>
            <a:endParaRPr lang="en-IE" b="1" dirty="0">
              <a:solidFill>
                <a:srgbClr val="F9A169"/>
              </a:solidFill>
            </a:endParaRPr>
          </a:p>
        </p:txBody>
      </p:sp>
    </p:spTree>
    <p:extLst>
      <p:ext uri="{BB962C8B-B14F-4D97-AF65-F5344CB8AC3E}">
        <p14:creationId xmlns:p14="http://schemas.microsoft.com/office/powerpoint/2010/main" val="29889332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08F6D10-FE05-2130-724D-4DF8F618AFAD}"/>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674" r="8674"/>
          <a:stretch>
            <a:fillRect/>
          </a:stretch>
        </p:blipFill>
        <p:spPr/>
      </p:pic>
      <p:sp>
        <p:nvSpPr>
          <p:cNvPr id="6" name="Text Placeholder 5">
            <a:extLst>
              <a:ext uri="{FF2B5EF4-FFF2-40B4-BE49-F238E27FC236}">
                <a16:creationId xmlns:a16="http://schemas.microsoft.com/office/drawing/2014/main" id="{5AFC0523-4399-D072-DFB3-49BCDA296829}"/>
              </a:ext>
            </a:extLst>
          </p:cNvPr>
          <p:cNvSpPr>
            <a:spLocks noGrp="1"/>
          </p:cNvSpPr>
          <p:nvPr>
            <p:ph type="body" sz="quarter" idx="27"/>
          </p:nvPr>
        </p:nvSpPr>
        <p:spPr>
          <a:xfrm>
            <a:off x="221780" y="1165132"/>
            <a:ext cx="6089568" cy="5159468"/>
          </a:xfrm>
        </p:spPr>
        <p:txBody>
          <a:bodyPr/>
          <a:lstStyle/>
          <a:p>
            <a:r>
              <a:rPr lang="es-ES" sz="2200" dirty="0"/>
              <a:t>Si estás interesado en el tamaño de tu propia huella digital, puedes descargar una copia de tu huella digital personal. La herramienta te guía a través de un cuestionario que calcula tu impacto basándose en las respuestas al cuestionario sobre el uso que haces de tu ordenador, el uso de correo electrónico, de la cámara web, hábitos de descarga, las posibles áreas de vigilancia y la información geográfica, entre otras cosas.</a:t>
            </a:r>
          </a:p>
          <a:p>
            <a:r>
              <a:rPr lang="es-ES" sz="2200" dirty="0"/>
              <a:t>Las preguntas en el cuestionario te hacen reflexionar sobre las acciones que llevas a cabo en internet, pero pueden ser difíciles de contestar si no eres consciente de ellas. Utiliza esta herramienta como una oportunidad para pensar sobre tu huella digital:</a:t>
            </a:r>
          </a:p>
          <a:p>
            <a:r>
              <a:rPr lang="en-IE" sz="2200" dirty="0" err="1">
                <a:solidFill>
                  <a:srgbClr val="F9A169"/>
                </a:solidFill>
                <a:hlinkClick r:id="rId3">
                  <a:extLst>
                    <a:ext uri="{A12FA001-AC4F-418D-AE19-62706E023703}">
                      <ahyp:hlinkClr xmlns:ahyp="http://schemas.microsoft.com/office/drawing/2018/hyperlinkcolor" val="tx"/>
                    </a:ext>
                  </a:extLst>
                </a:hlinkClick>
              </a:rPr>
              <a:t>Puedes</a:t>
            </a:r>
            <a:r>
              <a:rPr lang="en-IE" sz="2200" dirty="0">
                <a:solidFill>
                  <a:srgbClr val="F9A169"/>
                </a:solidFill>
                <a:hlinkClick r:id="rId3">
                  <a:extLst>
                    <a:ext uri="{A12FA001-AC4F-418D-AE19-62706E023703}">
                      <ahyp:hlinkClr xmlns:ahyp="http://schemas.microsoft.com/office/drawing/2018/hyperlinkcolor" val="tx"/>
                    </a:ext>
                  </a:extLst>
                </a:hlinkClick>
              </a:rPr>
              <a:t> </a:t>
            </a:r>
            <a:r>
              <a:rPr lang="en-IE" sz="2200" dirty="0" err="1">
                <a:solidFill>
                  <a:srgbClr val="F9A169"/>
                </a:solidFill>
                <a:hlinkClick r:id="rId3">
                  <a:extLst>
                    <a:ext uri="{A12FA001-AC4F-418D-AE19-62706E023703}">
                      <ahyp:hlinkClr xmlns:ahyp="http://schemas.microsoft.com/office/drawing/2018/hyperlinkcolor" val="tx"/>
                    </a:ext>
                  </a:extLst>
                </a:hlinkClick>
              </a:rPr>
              <a:t>probarlo</a:t>
            </a:r>
            <a:r>
              <a:rPr lang="en-IE" sz="2200" dirty="0">
                <a:solidFill>
                  <a:srgbClr val="F9A169"/>
                </a:solidFill>
                <a:hlinkClick r:id="rId3">
                  <a:extLst>
                    <a:ext uri="{A12FA001-AC4F-418D-AE19-62706E023703}">
                      <ahyp:hlinkClr xmlns:ahyp="http://schemas.microsoft.com/office/drawing/2018/hyperlinkcolor" val="tx"/>
                    </a:ext>
                  </a:extLst>
                </a:hlinkClick>
              </a:rPr>
              <a:t> </a:t>
            </a:r>
            <a:r>
              <a:rPr lang="en-IE" sz="2200" dirty="0" err="1">
                <a:solidFill>
                  <a:srgbClr val="F9A169"/>
                </a:solidFill>
                <a:hlinkClick r:id="rId3">
                  <a:extLst>
                    <a:ext uri="{A12FA001-AC4F-418D-AE19-62706E023703}">
                      <ahyp:hlinkClr xmlns:ahyp="http://schemas.microsoft.com/office/drawing/2018/hyperlinkcolor" val="tx"/>
                    </a:ext>
                  </a:extLst>
                </a:hlinkClick>
              </a:rPr>
              <a:t>haciendo</a:t>
            </a:r>
            <a:r>
              <a:rPr lang="en-IE" sz="2200" dirty="0">
                <a:solidFill>
                  <a:srgbClr val="F9A169"/>
                </a:solidFill>
                <a:hlinkClick r:id="rId3">
                  <a:extLst>
                    <a:ext uri="{A12FA001-AC4F-418D-AE19-62706E023703}">
                      <ahyp:hlinkClr xmlns:ahyp="http://schemas.microsoft.com/office/drawing/2018/hyperlinkcolor" val="tx"/>
                    </a:ext>
                  </a:extLst>
                </a:hlinkClick>
              </a:rPr>
              <a:t> </a:t>
            </a:r>
            <a:r>
              <a:rPr lang="en-IE" sz="2200" dirty="0" err="1">
                <a:solidFill>
                  <a:srgbClr val="F9A169"/>
                </a:solidFill>
                <a:hlinkClick r:id="rId3">
                  <a:extLst>
                    <a:ext uri="{A12FA001-AC4F-418D-AE19-62706E023703}">
                      <ahyp:hlinkClr xmlns:ahyp="http://schemas.microsoft.com/office/drawing/2018/hyperlinkcolor" val="tx"/>
                    </a:ext>
                  </a:extLst>
                </a:hlinkClick>
              </a:rPr>
              <a:t>clic</a:t>
            </a:r>
            <a:r>
              <a:rPr lang="en-IE" sz="2200" dirty="0">
                <a:solidFill>
                  <a:srgbClr val="F9A169"/>
                </a:solidFill>
                <a:hlinkClick r:id="rId3">
                  <a:extLst>
                    <a:ext uri="{A12FA001-AC4F-418D-AE19-62706E023703}">
                      <ahyp:hlinkClr xmlns:ahyp="http://schemas.microsoft.com/office/drawing/2018/hyperlinkcolor" val="tx"/>
                    </a:ext>
                  </a:extLst>
                </a:hlinkClick>
              </a:rPr>
              <a:t> </a:t>
            </a:r>
            <a:r>
              <a:rPr lang="en-IE" sz="2200" dirty="0" err="1">
                <a:solidFill>
                  <a:srgbClr val="F9A169"/>
                </a:solidFill>
                <a:hlinkClick r:id="rId3">
                  <a:extLst>
                    <a:ext uri="{A12FA001-AC4F-418D-AE19-62706E023703}">
                      <ahyp:hlinkClr xmlns:ahyp="http://schemas.microsoft.com/office/drawing/2018/hyperlinkcolor" val="tx"/>
                    </a:ext>
                  </a:extLst>
                </a:hlinkClick>
              </a:rPr>
              <a:t>en</a:t>
            </a:r>
            <a:r>
              <a:rPr lang="en-IE" sz="2200" dirty="0">
                <a:solidFill>
                  <a:srgbClr val="F9A169"/>
                </a:solidFill>
                <a:hlinkClick r:id="rId3">
                  <a:extLst>
                    <a:ext uri="{A12FA001-AC4F-418D-AE19-62706E023703}">
                      <ahyp:hlinkClr xmlns:ahyp="http://schemas.microsoft.com/office/drawing/2018/hyperlinkcolor" val="tx"/>
                    </a:ext>
                  </a:extLst>
                </a:hlinkClick>
              </a:rPr>
              <a:t> </a:t>
            </a:r>
            <a:r>
              <a:rPr lang="en-IE" sz="2200" dirty="0" err="1">
                <a:solidFill>
                  <a:srgbClr val="F9A169"/>
                </a:solidFill>
                <a:hlinkClick r:id="rId3">
                  <a:extLst>
                    <a:ext uri="{A12FA001-AC4F-418D-AE19-62706E023703}">
                      <ahyp:hlinkClr xmlns:ahyp="http://schemas.microsoft.com/office/drawing/2018/hyperlinkcolor" val="tx"/>
                    </a:ext>
                  </a:extLst>
                </a:hlinkClick>
              </a:rPr>
              <a:t>este</a:t>
            </a:r>
            <a:r>
              <a:rPr lang="en-IE" sz="2200" dirty="0">
                <a:solidFill>
                  <a:srgbClr val="F9A169"/>
                </a:solidFill>
                <a:hlinkClick r:id="rId3">
                  <a:extLst>
                    <a:ext uri="{A12FA001-AC4F-418D-AE19-62706E023703}">
                      <ahyp:hlinkClr xmlns:ahyp="http://schemas.microsoft.com/office/drawing/2018/hyperlinkcolor" val="tx"/>
                    </a:ext>
                  </a:extLst>
                </a:hlinkClick>
              </a:rPr>
              <a:t> enlace</a:t>
            </a:r>
            <a:endParaRPr lang="en-IE" sz="2200" dirty="0">
              <a:solidFill>
                <a:srgbClr val="F9A169"/>
              </a:solidFill>
            </a:endParaRPr>
          </a:p>
        </p:txBody>
      </p:sp>
      <p:sp>
        <p:nvSpPr>
          <p:cNvPr id="5" name="Text Placeholder 4">
            <a:extLst>
              <a:ext uri="{FF2B5EF4-FFF2-40B4-BE49-F238E27FC236}">
                <a16:creationId xmlns:a16="http://schemas.microsoft.com/office/drawing/2014/main" id="{12E5E690-CA97-BFB1-D5B1-9D597FD44BA6}"/>
              </a:ext>
            </a:extLst>
          </p:cNvPr>
          <p:cNvSpPr>
            <a:spLocks noGrp="1"/>
          </p:cNvSpPr>
          <p:nvPr>
            <p:ph type="body" sz="quarter" idx="18"/>
          </p:nvPr>
        </p:nvSpPr>
        <p:spPr>
          <a:xfrm>
            <a:off x="447066" y="233292"/>
            <a:ext cx="5648934" cy="949038"/>
          </a:xfrm>
        </p:spPr>
        <p:txBody>
          <a:bodyPr>
            <a:normAutofit fontScale="92500" lnSpcReduction="10000"/>
          </a:bodyPr>
          <a:lstStyle/>
          <a:p>
            <a:r>
              <a:rPr lang="es-ES" dirty="0"/>
              <a:t>Actividad: Descubre el tamaño de tu propia huella digital</a:t>
            </a:r>
            <a:endParaRPr lang="en-IE" dirty="0"/>
          </a:p>
        </p:txBody>
      </p:sp>
    </p:spTree>
    <p:extLst>
      <p:ext uri="{BB962C8B-B14F-4D97-AF65-F5344CB8AC3E}">
        <p14:creationId xmlns:p14="http://schemas.microsoft.com/office/powerpoint/2010/main" val="23918089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F1CECC-F8DC-9C35-BC80-FB64597BCFD1}"/>
              </a:ext>
            </a:extLst>
          </p:cNvPr>
          <p:cNvSpPr>
            <a:spLocks noGrp="1"/>
          </p:cNvSpPr>
          <p:nvPr>
            <p:ph type="pic" sz="quarter" idx="15"/>
          </p:nvPr>
        </p:nvSpPr>
        <p:spPr/>
      </p:sp>
      <p:sp>
        <p:nvSpPr>
          <p:cNvPr id="7" name="Text Placeholder 6">
            <a:extLst>
              <a:ext uri="{FF2B5EF4-FFF2-40B4-BE49-F238E27FC236}">
                <a16:creationId xmlns:a16="http://schemas.microsoft.com/office/drawing/2014/main" id="{7CA87F9D-ECA8-E803-A568-1B9EB271AB4E}"/>
              </a:ext>
            </a:extLst>
          </p:cNvPr>
          <p:cNvSpPr>
            <a:spLocks noGrp="1"/>
          </p:cNvSpPr>
          <p:nvPr>
            <p:ph type="body" sz="quarter" idx="17"/>
          </p:nvPr>
        </p:nvSpPr>
        <p:spPr>
          <a:xfrm>
            <a:off x="447066" y="1101463"/>
            <a:ext cx="6361734" cy="3642009"/>
          </a:xfrm>
        </p:spPr>
        <p:txBody>
          <a:bodyPr/>
          <a:lstStyle/>
          <a:p>
            <a:r>
              <a:rPr lang="es-ES" sz="2400" dirty="0"/>
              <a:t>Hay muchas herramientas que puedes utilizar para gestionar tu huella digital. Una manera de hacerlo es utilizando una red privada virtual (o Virtual </a:t>
            </a:r>
            <a:r>
              <a:rPr lang="es-ES" sz="2400" dirty="0" err="1"/>
              <a:t>Private</a:t>
            </a:r>
            <a:r>
              <a:rPr lang="es-ES" sz="2400" dirty="0"/>
              <a:t> Network – VPN, por su original en inglés). Las VPN enmascaran la dirección de tu proveedor de internet (IP), permitiendo mantener la privacidad de tu ubicación, tu historia del navegación y otra información. Mira el vídeo para más información:</a:t>
            </a: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https://www.youtube.com/watch?v=wrA86e--K3s</a:t>
            </a:r>
            <a:endParaRPr lang="en-IE" sz="2400" dirty="0">
              <a:solidFill>
                <a:srgbClr val="F9A169"/>
              </a:solidFill>
            </a:endParaRPr>
          </a:p>
          <a:p>
            <a:endParaRPr lang="en-IE" sz="2400" dirty="0"/>
          </a:p>
        </p:txBody>
      </p:sp>
      <p:sp>
        <p:nvSpPr>
          <p:cNvPr id="6" name="Text Placeholder 5">
            <a:extLst>
              <a:ext uri="{FF2B5EF4-FFF2-40B4-BE49-F238E27FC236}">
                <a16:creationId xmlns:a16="http://schemas.microsoft.com/office/drawing/2014/main" id="{3E18BD2B-5AB7-F284-3EC5-75FBA402FB3A}"/>
              </a:ext>
            </a:extLst>
          </p:cNvPr>
          <p:cNvSpPr>
            <a:spLocks noGrp="1"/>
          </p:cNvSpPr>
          <p:nvPr>
            <p:ph type="body" sz="quarter" idx="13"/>
          </p:nvPr>
        </p:nvSpPr>
        <p:spPr>
          <a:xfrm>
            <a:off x="447066" y="309492"/>
            <a:ext cx="11222614" cy="624786"/>
          </a:xfrm>
        </p:spPr>
        <p:txBody>
          <a:bodyPr>
            <a:normAutofit fontScale="92500"/>
          </a:bodyPr>
          <a:lstStyle/>
          <a:p>
            <a:r>
              <a:rPr lang="es-ES" dirty="0"/>
              <a:t>Mira esto: Gestión de tu huella digital mediante herramientas</a:t>
            </a:r>
          </a:p>
        </p:txBody>
      </p:sp>
      <p:pic>
        <p:nvPicPr>
          <p:cNvPr id="9" name="Online Media 8" title="What is a VPN? | NordVPN">
            <a:hlinkClick r:id="" action="ppaction://media"/>
            <a:extLst>
              <a:ext uri="{FF2B5EF4-FFF2-40B4-BE49-F238E27FC236}">
                <a16:creationId xmlns:a16="http://schemas.microsoft.com/office/drawing/2014/main" id="{883AB81A-BD4A-1AC5-E917-6B090F1088EF}"/>
              </a:ext>
            </a:extLst>
          </p:cNvPr>
          <p:cNvPicPr>
            <a:picLocks noRot="1" noChangeAspect="1"/>
          </p:cNvPicPr>
          <p:nvPr>
            <a:videoFile r:link="rId1"/>
          </p:nvPr>
        </p:nvPicPr>
        <p:blipFill>
          <a:blip r:embed="rId4"/>
          <a:stretch>
            <a:fillRect/>
          </a:stretch>
        </p:blipFill>
        <p:spPr>
          <a:xfrm>
            <a:off x="7326739" y="1223694"/>
            <a:ext cx="4907193" cy="4053531"/>
          </a:xfrm>
          <a:prstGeom prst="rect">
            <a:avLst/>
          </a:prstGeom>
        </p:spPr>
      </p:pic>
      <p:pic>
        <p:nvPicPr>
          <p:cNvPr id="10" name="Graphic 9" descr="Mouse outline">
            <a:extLst>
              <a:ext uri="{FF2B5EF4-FFF2-40B4-BE49-F238E27FC236}">
                <a16:creationId xmlns:a16="http://schemas.microsoft.com/office/drawing/2014/main" id="{BEB3B2B3-3B2E-4C8C-F2CC-D233806BDA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4175439" y="4540062"/>
            <a:ext cx="683699" cy="683699"/>
          </a:xfrm>
          <a:prstGeom prst="rect">
            <a:avLst/>
          </a:prstGeom>
        </p:spPr>
      </p:pic>
      <p:sp>
        <p:nvSpPr>
          <p:cNvPr id="11" name="TextBox 10">
            <a:extLst>
              <a:ext uri="{FF2B5EF4-FFF2-40B4-BE49-F238E27FC236}">
                <a16:creationId xmlns:a16="http://schemas.microsoft.com/office/drawing/2014/main" id="{C21E55C3-CD20-568E-C5CA-83578DAA96BC}"/>
              </a:ext>
            </a:extLst>
          </p:cNvPr>
          <p:cNvSpPr txBox="1"/>
          <p:nvPr/>
        </p:nvSpPr>
        <p:spPr>
          <a:xfrm>
            <a:off x="4865262" y="4563152"/>
            <a:ext cx="2254720" cy="523220"/>
          </a:xfrm>
          <a:prstGeom prst="rect">
            <a:avLst/>
          </a:prstGeom>
          <a:noFill/>
        </p:spPr>
        <p:txBody>
          <a:bodyPr wrap="square" rtlCol="0">
            <a:spAutoFit/>
          </a:bodyPr>
          <a:lstStyle/>
          <a:p>
            <a:r>
              <a:rPr lang="hr-BA" sz="2800" b="1" dirty="0">
                <a:solidFill>
                  <a:srgbClr val="E78631"/>
                </a:solidFill>
              </a:rPr>
              <a:t>Clic</a:t>
            </a:r>
            <a:r>
              <a:rPr lang="es-ES" sz="2800" b="1" dirty="0">
                <a:solidFill>
                  <a:srgbClr val="E78631"/>
                </a:solidFill>
              </a:rPr>
              <a:t> para ver</a:t>
            </a:r>
            <a:endParaRPr lang="en-US" sz="2800" b="1" dirty="0">
              <a:solidFill>
                <a:srgbClr val="E78631"/>
              </a:solidFill>
            </a:endParaRPr>
          </a:p>
        </p:txBody>
      </p:sp>
      <p:pic>
        <p:nvPicPr>
          <p:cNvPr id="12" name="Graphic 11" descr="Arrow: Slight curve with solid fill">
            <a:extLst>
              <a:ext uri="{FF2B5EF4-FFF2-40B4-BE49-F238E27FC236}">
                <a16:creationId xmlns:a16="http://schemas.microsoft.com/office/drawing/2014/main" id="{D5D82200-7FDA-1305-A15E-FE1C5E02E5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230345">
            <a:off x="5852697" y="4797060"/>
            <a:ext cx="1513197" cy="1522472"/>
          </a:xfrm>
          <a:prstGeom prst="rect">
            <a:avLst/>
          </a:prstGeom>
        </p:spPr>
      </p:pic>
    </p:spTree>
    <p:extLst>
      <p:ext uri="{BB962C8B-B14F-4D97-AF65-F5344CB8AC3E}">
        <p14:creationId xmlns:p14="http://schemas.microsoft.com/office/powerpoint/2010/main" val="264899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70D64E-F4B0-9918-FBF3-6230F518253D}"/>
              </a:ext>
            </a:extLst>
          </p:cNvPr>
          <p:cNvSpPr>
            <a:spLocks noGrp="1"/>
          </p:cNvSpPr>
          <p:nvPr>
            <p:ph type="body" sz="quarter" idx="27"/>
          </p:nvPr>
        </p:nvSpPr>
        <p:spPr>
          <a:xfrm>
            <a:off x="367554" y="1490870"/>
            <a:ext cx="5728446" cy="5367130"/>
          </a:xfrm>
        </p:spPr>
        <p:txBody>
          <a:bodyPr/>
          <a:lstStyle/>
          <a:p>
            <a:r>
              <a:rPr lang="es-ES" dirty="0"/>
              <a:t>En el Módulo 1 exploramos distintos motores de búsqueda que se pueden utilizar. Uno de ellos, especialmente útil para gestionar tu huella digital, es </a:t>
            </a:r>
            <a:r>
              <a:rPr lang="es-ES" dirty="0" err="1"/>
              <a:t>DuckDuckGo</a:t>
            </a:r>
            <a:r>
              <a:rPr lang="es-ES" dirty="0"/>
              <a:t>.</a:t>
            </a:r>
          </a:p>
          <a:p>
            <a:r>
              <a:rPr lang="es-ES" dirty="0"/>
              <a:t>Este buscador no rastrea tus datos cuando lo utilizas, lo que significa que reduce tu huella digital. Ofrece búsquedas privadas, encriptación de páginas web y bloqueo de rastreadores y funciona de manera muy similar a Google, pero sin almacenar tu información.</a:t>
            </a:r>
            <a:endParaRPr lang="en-IE" dirty="0"/>
          </a:p>
          <a:p>
            <a:r>
              <a:rPr lang="en-IE" dirty="0" err="1">
                <a:solidFill>
                  <a:srgbClr val="F9A169"/>
                </a:solidFill>
                <a:hlinkClick r:id="rId2">
                  <a:extLst>
                    <a:ext uri="{A12FA001-AC4F-418D-AE19-62706E023703}">
                      <ahyp:hlinkClr xmlns:ahyp="http://schemas.microsoft.com/office/drawing/2018/hyperlinkcolor" val="tx"/>
                    </a:ext>
                  </a:extLst>
                </a:hlinkClick>
              </a:rPr>
              <a:t>Échale</a:t>
            </a:r>
            <a:r>
              <a:rPr lang="en-IE" dirty="0">
                <a:solidFill>
                  <a:srgbClr val="F9A169"/>
                </a:solidFill>
                <a:hlinkClick r:id="rId2">
                  <a:extLst>
                    <a:ext uri="{A12FA001-AC4F-418D-AE19-62706E023703}">
                      <ahyp:hlinkClr xmlns:ahyp="http://schemas.microsoft.com/office/drawing/2018/hyperlinkcolor" val="tx"/>
                    </a:ext>
                  </a:extLst>
                </a:hlinkClick>
              </a:rPr>
              <a:t> un </a:t>
            </a:r>
            <a:r>
              <a:rPr lang="en-IE" dirty="0" err="1">
                <a:solidFill>
                  <a:srgbClr val="F9A169"/>
                </a:solidFill>
                <a:hlinkClick r:id="rId2">
                  <a:extLst>
                    <a:ext uri="{A12FA001-AC4F-418D-AE19-62706E023703}">
                      <ahyp:hlinkClr xmlns:ahyp="http://schemas.microsoft.com/office/drawing/2018/hyperlinkcolor" val="tx"/>
                    </a:ext>
                  </a:extLst>
                </a:hlinkClick>
              </a:rPr>
              <a:t>vistazo</a:t>
            </a:r>
            <a:r>
              <a:rPr lang="en-IE" dirty="0">
                <a:solidFill>
                  <a:srgbClr val="F9A169"/>
                </a:solidFill>
                <a:hlinkClick r:id="rId2">
                  <a:extLst>
                    <a:ext uri="{A12FA001-AC4F-418D-AE19-62706E023703}">
                      <ahyp:hlinkClr xmlns:ahyp="http://schemas.microsoft.com/office/drawing/2018/hyperlinkcolor" val="tx"/>
                    </a:ext>
                  </a:extLst>
                </a:hlinkClick>
              </a:rPr>
              <a:t> a la </a:t>
            </a:r>
            <a:r>
              <a:rPr lang="en-IE" dirty="0" err="1">
                <a:solidFill>
                  <a:srgbClr val="F9A169"/>
                </a:solidFill>
                <a:hlinkClick r:id="rId2">
                  <a:extLst>
                    <a:ext uri="{A12FA001-AC4F-418D-AE19-62706E023703}">
                      <ahyp:hlinkClr xmlns:ahyp="http://schemas.microsoft.com/office/drawing/2018/hyperlinkcolor" val="tx"/>
                    </a:ext>
                  </a:extLst>
                </a:hlinkClick>
              </a:rPr>
              <a:t>página</a:t>
            </a:r>
            <a:r>
              <a:rPr lang="en-IE" dirty="0">
                <a:solidFill>
                  <a:srgbClr val="F9A169"/>
                </a:solidFill>
                <a:hlinkClick r:id="rId2">
                  <a:extLst>
                    <a:ext uri="{A12FA001-AC4F-418D-AE19-62706E023703}">
                      <ahyp:hlinkClr xmlns:ahyp="http://schemas.microsoft.com/office/drawing/2018/hyperlinkcolor" val="tx"/>
                    </a:ext>
                  </a:extLst>
                </a:hlinkClick>
              </a:rPr>
              <a:t> web de DuckDuckGo </a:t>
            </a:r>
            <a:r>
              <a:rPr lang="en-IE" dirty="0" err="1">
                <a:solidFill>
                  <a:srgbClr val="F9A169"/>
                </a:solidFill>
                <a:hlinkClick r:id="rId2">
                  <a:extLst>
                    <a:ext uri="{A12FA001-AC4F-418D-AE19-62706E023703}">
                      <ahyp:hlinkClr xmlns:ahyp="http://schemas.microsoft.com/office/drawing/2018/hyperlinkcolor" val="tx"/>
                    </a:ext>
                  </a:extLst>
                </a:hlinkClick>
              </a:rPr>
              <a:t>en</a:t>
            </a:r>
            <a:r>
              <a:rPr lang="en-IE" dirty="0">
                <a:solidFill>
                  <a:srgbClr val="F9A169"/>
                </a:solidFill>
                <a:hlinkClick r:id="rId2">
                  <a:extLst>
                    <a:ext uri="{A12FA001-AC4F-418D-AE19-62706E023703}">
                      <ahyp:hlinkClr xmlns:ahyp="http://schemas.microsoft.com/office/drawing/2018/hyperlinkcolor" val="tx"/>
                    </a:ext>
                  </a:extLst>
                </a:hlinkClick>
              </a:rPr>
              <a:t> </a:t>
            </a:r>
            <a:r>
              <a:rPr lang="en-IE" dirty="0" err="1">
                <a:solidFill>
                  <a:srgbClr val="F9A169"/>
                </a:solidFill>
                <a:hlinkClick r:id="rId2">
                  <a:extLst>
                    <a:ext uri="{A12FA001-AC4F-418D-AE19-62706E023703}">
                      <ahyp:hlinkClr xmlns:ahyp="http://schemas.microsoft.com/office/drawing/2018/hyperlinkcolor" val="tx"/>
                    </a:ext>
                  </a:extLst>
                </a:hlinkClick>
              </a:rPr>
              <a:t>este</a:t>
            </a:r>
            <a:r>
              <a:rPr lang="en-IE" dirty="0">
                <a:solidFill>
                  <a:srgbClr val="F9A169"/>
                </a:solidFill>
                <a:hlinkClick r:id="rId2">
                  <a:extLst>
                    <a:ext uri="{A12FA001-AC4F-418D-AE19-62706E023703}">
                      <ahyp:hlinkClr xmlns:ahyp="http://schemas.microsoft.com/office/drawing/2018/hyperlinkcolor" val="tx"/>
                    </a:ext>
                  </a:extLst>
                </a:hlinkClick>
              </a:rPr>
              <a:t> enlace</a:t>
            </a:r>
            <a:endParaRPr lang="en-IE" dirty="0">
              <a:solidFill>
                <a:srgbClr val="F9A169"/>
              </a:solidFill>
            </a:endParaRPr>
          </a:p>
        </p:txBody>
      </p:sp>
      <p:sp>
        <p:nvSpPr>
          <p:cNvPr id="6" name="Text Placeholder 5">
            <a:extLst>
              <a:ext uri="{FF2B5EF4-FFF2-40B4-BE49-F238E27FC236}">
                <a16:creationId xmlns:a16="http://schemas.microsoft.com/office/drawing/2014/main" id="{4EEE31DF-E905-D171-A41F-861DAD91A503}"/>
              </a:ext>
            </a:extLst>
          </p:cNvPr>
          <p:cNvSpPr>
            <a:spLocks noGrp="1"/>
          </p:cNvSpPr>
          <p:nvPr>
            <p:ph type="body" sz="quarter" idx="18"/>
          </p:nvPr>
        </p:nvSpPr>
        <p:spPr>
          <a:xfrm>
            <a:off x="178903" y="309491"/>
            <a:ext cx="6579705" cy="1181379"/>
          </a:xfrm>
        </p:spPr>
        <p:txBody>
          <a:bodyPr>
            <a:normAutofit/>
          </a:bodyPr>
          <a:lstStyle/>
          <a:p>
            <a:r>
              <a:rPr lang="es-ES" sz="3200" dirty="0"/>
              <a:t>Recomendación de motores de búsqueda - </a:t>
            </a:r>
            <a:r>
              <a:rPr lang="es-ES" sz="3200" dirty="0" err="1"/>
              <a:t>DuckDuckGo</a:t>
            </a:r>
            <a:endParaRPr lang="es-ES" sz="3200" dirty="0"/>
          </a:p>
        </p:txBody>
      </p:sp>
      <p:pic>
        <p:nvPicPr>
          <p:cNvPr id="1032" name="Picture 8" descr="DuckDuckGo - Wikipedia">
            <a:extLst>
              <a:ext uri="{FF2B5EF4-FFF2-40B4-BE49-F238E27FC236}">
                <a16:creationId xmlns:a16="http://schemas.microsoft.com/office/drawing/2014/main" id="{17F5060F-A381-A02E-EC21-1ABC5514F9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96357" y="1661905"/>
            <a:ext cx="4133876" cy="325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8034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9EA07F-E801-D522-9CAC-FEFED1C248C6}"/>
              </a:ext>
            </a:extLst>
          </p:cNvPr>
          <p:cNvSpPr>
            <a:spLocks noGrp="1"/>
          </p:cNvSpPr>
          <p:nvPr>
            <p:ph type="body" sz="quarter" idx="16"/>
          </p:nvPr>
        </p:nvSpPr>
        <p:spPr>
          <a:xfrm>
            <a:off x="447065" y="1054507"/>
            <a:ext cx="11102510" cy="5651093"/>
          </a:xfrm>
        </p:spPr>
        <p:txBody>
          <a:bodyPr/>
          <a:lstStyle/>
          <a:p>
            <a:r>
              <a:rPr lang="es-ES" dirty="0"/>
              <a:t>Algunos consejos para borrar parte de tu huella digital:</a:t>
            </a:r>
          </a:p>
          <a:p>
            <a:pPr marL="457200" indent="-457200">
              <a:buAutoNum type="arabicPeriod"/>
            </a:pPr>
            <a:r>
              <a:rPr lang="es-ES" dirty="0"/>
              <a:t>Elimina tus datos de las páginas web que vendan tus datos</a:t>
            </a:r>
          </a:p>
          <a:p>
            <a:pPr marL="457200" indent="-457200">
              <a:buAutoNum type="arabicPeriod"/>
            </a:pPr>
            <a:r>
              <a:rPr lang="es-ES" dirty="0"/>
              <a:t>Borra cuentas de correo electrónico antiguas</a:t>
            </a:r>
          </a:p>
          <a:p>
            <a:pPr marL="457200" indent="-457200">
              <a:buAutoNum type="arabicPeriod"/>
            </a:pPr>
            <a:r>
              <a:rPr lang="es-ES" dirty="0"/>
              <a:t>Crea contraseñas únicas para cada servicio online</a:t>
            </a:r>
          </a:p>
          <a:p>
            <a:pPr marL="457200" indent="-457200">
              <a:buAutoNum type="arabicPeriod"/>
            </a:pPr>
            <a:r>
              <a:rPr lang="es-ES" dirty="0"/>
              <a:t>Sal de todas las aplicaciones y sitios web que hayas utilizado</a:t>
            </a:r>
          </a:p>
          <a:p>
            <a:pPr marL="457200" indent="-457200">
              <a:buAutoNum type="arabicPeriod"/>
            </a:pPr>
            <a:r>
              <a:rPr lang="es-ES" dirty="0"/>
              <a:t>Borra tu historial en los principales proveedores de servicios</a:t>
            </a:r>
          </a:p>
          <a:p>
            <a:pPr marL="457200" indent="-457200">
              <a:buAutoNum type="arabicPeriod"/>
            </a:pPr>
            <a:r>
              <a:rPr lang="es-ES" dirty="0"/>
              <a:t>Administra los ajustes de localización de tu teléfono móvil</a:t>
            </a:r>
          </a:p>
          <a:p>
            <a:pPr marL="457200" indent="-457200">
              <a:buAutoNum type="arabicPeriod"/>
            </a:pPr>
            <a:r>
              <a:rPr lang="es-ES" dirty="0"/>
              <a:t>Borra y rechaza las cookies</a:t>
            </a:r>
          </a:p>
          <a:p>
            <a:pPr marL="457200" indent="-457200">
              <a:buAutoNum type="arabicPeriod"/>
            </a:pPr>
            <a:r>
              <a:rPr lang="es-ES" dirty="0"/>
              <a:t>Cancela la suscripción a periódicos, noticias y alertas de ventas</a:t>
            </a:r>
          </a:p>
          <a:p>
            <a:pPr marL="457200" indent="-457200">
              <a:buAutoNum type="arabicPeriod"/>
            </a:pPr>
            <a:r>
              <a:rPr lang="es-ES" dirty="0"/>
              <a:t>Solicita la eliminación de información y páginas no deseadas en las búsquedas de Google</a:t>
            </a:r>
          </a:p>
          <a:p>
            <a:r>
              <a:rPr lang="es-ES" dirty="0">
                <a:solidFill>
                  <a:srgbClr val="F9A169"/>
                </a:solidFill>
                <a:hlinkClick r:id="rId2">
                  <a:extLst>
                    <a:ext uri="{A12FA001-AC4F-418D-AE19-62706E023703}">
                      <ahyp:hlinkClr xmlns:ahyp="http://schemas.microsoft.com/office/drawing/2018/hyperlinkcolor" val="tx"/>
                    </a:ext>
                  </a:extLst>
                </a:hlinkClick>
              </a:rPr>
              <a:t>Haz clic aquí para ir a un práctico enlace que explica cómo borrar tus datos</a:t>
            </a:r>
            <a:endParaRPr lang="es-ES" dirty="0"/>
          </a:p>
        </p:txBody>
      </p:sp>
      <p:sp>
        <p:nvSpPr>
          <p:cNvPr id="6" name="Text Placeholder 5">
            <a:extLst>
              <a:ext uri="{FF2B5EF4-FFF2-40B4-BE49-F238E27FC236}">
                <a16:creationId xmlns:a16="http://schemas.microsoft.com/office/drawing/2014/main" id="{7E293EF8-9BD4-3940-2ADF-B0DCFABA903A}"/>
              </a:ext>
            </a:extLst>
          </p:cNvPr>
          <p:cNvSpPr>
            <a:spLocks noGrp="1"/>
          </p:cNvSpPr>
          <p:nvPr>
            <p:ph type="body" sz="quarter" idx="18"/>
          </p:nvPr>
        </p:nvSpPr>
        <p:spPr/>
        <p:txBody>
          <a:bodyPr/>
          <a:lstStyle/>
          <a:p>
            <a:r>
              <a:rPr lang="es-ES" dirty="0"/>
              <a:t>Borrar tu huella digital</a:t>
            </a:r>
          </a:p>
        </p:txBody>
      </p:sp>
    </p:spTree>
    <p:extLst>
      <p:ext uri="{BB962C8B-B14F-4D97-AF65-F5344CB8AC3E}">
        <p14:creationId xmlns:p14="http://schemas.microsoft.com/office/powerpoint/2010/main" val="6682609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15A03-8AC2-CE41-BAEC-39B31581EAAC}"/>
              </a:ext>
            </a:extLst>
          </p:cNvPr>
          <p:cNvSpPr>
            <a:spLocks noGrp="1"/>
          </p:cNvSpPr>
          <p:nvPr>
            <p:ph type="body" sz="quarter" idx="16"/>
          </p:nvPr>
        </p:nvSpPr>
        <p:spPr>
          <a:xfrm>
            <a:off x="442524" y="914692"/>
            <a:ext cx="11102510" cy="6152858"/>
          </a:xfrm>
        </p:spPr>
        <p:txBody>
          <a:bodyPr/>
          <a:lstStyle/>
          <a:p>
            <a:pPr marL="342900" indent="-342900">
              <a:buFont typeface="+mj-lt"/>
              <a:buAutoNum type="arabicPeriod"/>
            </a:pPr>
            <a:r>
              <a:rPr lang="es-ES" dirty="0">
                <a:solidFill>
                  <a:schemeClr val="bg2">
                    <a:lumMod val="25000"/>
                  </a:schemeClr>
                </a:solidFill>
              </a:rPr>
              <a:t>Primero tienes que descargar la app de </a:t>
            </a:r>
            <a:r>
              <a:rPr lang="es-ES" dirty="0" err="1">
                <a:solidFill>
                  <a:schemeClr val="bg2">
                    <a:lumMod val="25000"/>
                  </a:schemeClr>
                </a:solidFill>
              </a:rPr>
              <a:t>Telegram</a:t>
            </a:r>
            <a:r>
              <a:rPr lang="es-ES" dirty="0">
                <a:solidFill>
                  <a:schemeClr val="bg2">
                    <a:lumMod val="25000"/>
                  </a:schemeClr>
                </a:solidFill>
              </a:rPr>
              <a:t>, dependiendo de tu sistema operativo.</a:t>
            </a:r>
          </a:p>
          <a:p>
            <a:pPr marL="342900" indent="-342900">
              <a:buFont typeface="+mj-lt"/>
              <a:buAutoNum type="arabicPeriod"/>
            </a:pPr>
            <a:r>
              <a:rPr lang="es-ES" dirty="0">
                <a:solidFill>
                  <a:schemeClr val="bg2">
                    <a:lumMod val="25000"/>
                  </a:schemeClr>
                </a:solidFill>
              </a:rPr>
              <a:t>Puedes acceder desde tu teléfono móvil o desde tu ordenador escaneando un código QR.</a:t>
            </a:r>
          </a:p>
          <a:p>
            <a:pPr marL="342900" indent="-342900">
              <a:buFont typeface="+mj-lt"/>
              <a:buAutoNum type="arabicPeriod"/>
            </a:pPr>
            <a:r>
              <a:rPr lang="es-ES" dirty="0">
                <a:solidFill>
                  <a:schemeClr val="bg2">
                    <a:lumMod val="25000"/>
                  </a:schemeClr>
                </a:solidFill>
              </a:rPr>
              <a:t>Una vez que hayas descargado la aplicación, podrás chatear con todos aquellos contactos que también tengan </a:t>
            </a:r>
            <a:r>
              <a:rPr lang="es-ES" dirty="0" err="1">
                <a:solidFill>
                  <a:schemeClr val="bg2">
                    <a:lumMod val="25000"/>
                  </a:schemeClr>
                </a:solidFill>
              </a:rPr>
              <a:t>Telegram</a:t>
            </a:r>
            <a:r>
              <a:rPr lang="es-ES" dirty="0">
                <a:solidFill>
                  <a:schemeClr val="bg2">
                    <a:lumMod val="25000"/>
                  </a:schemeClr>
                </a:solidFill>
              </a:rPr>
              <a:t> instalado.</a:t>
            </a:r>
          </a:p>
          <a:p>
            <a:pPr marL="342900" indent="-342900">
              <a:buFont typeface="+mj-lt"/>
              <a:buAutoNum type="arabicPeriod"/>
            </a:pPr>
            <a:r>
              <a:rPr lang="es-ES" dirty="0">
                <a:solidFill>
                  <a:schemeClr val="bg2">
                    <a:lumMod val="25000"/>
                  </a:schemeClr>
                </a:solidFill>
              </a:rPr>
              <a:t>Una vez que seleccionas con quién quieres comunicarte, escribirás el mensaje en una barra ubicada al final de la pantalla. A continuación, presiona “enviar”.</a:t>
            </a:r>
          </a:p>
          <a:p>
            <a:pPr marL="342900" indent="-342900">
              <a:buFont typeface="+mj-lt"/>
              <a:buAutoNum type="arabicPeriod"/>
            </a:pPr>
            <a:r>
              <a:rPr lang="es-ES" dirty="0">
                <a:solidFill>
                  <a:schemeClr val="bg2">
                    <a:lumMod val="25000"/>
                  </a:schemeClr>
                </a:solidFill>
              </a:rPr>
              <a:t>Los mensajes se enviarán de manera automática y podrás comunicarte con tus amigos de manera fluida.</a:t>
            </a:r>
          </a:p>
          <a:p>
            <a:pPr marL="342900" indent="-342900">
              <a:buFont typeface="+mj-lt"/>
              <a:buAutoNum type="arabicPeriod"/>
            </a:pPr>
            <a:r>
              <a:rPr lang="es-ES" dirty="0">
                <a:solidFill>
                  <a:schemeClr val="bg2">
                    <a:lumMod val="25000"/>
                  </a:schemeClr>
                </a:solidFill>
              </a:rPr>
              <a:t>Cada vez que quieras chatear con ellos, todo lo que tienes que hacer es acceder a la aplicación. También puedes configurar en las opciones para recibir notificaciones cada vez que recibes un mensaje.</a:t>
            </a:r>
          </a:p>
          <a:p>
            <a:pPr marL="342900" indent="-342900">
              <a:buFont typeface="+mj-lt"/>
              <a:buAutoNum type="arabicPeriod"/>
            </a:pPr>
            <a:r>
              <a:rPr lang="es-ES" dirty="0">
                <a:solidFill>
                  <a:schemeClr val="bg2">
                    <a:lumMod val="25000"/>
                  </a:schemeClr>
                </a:solidFill>
              </a:rPr>
              <a:t>¡Disfruta comunicándote con tus amigos!</a:t>
            </a:r>
          </a:p>
        </p:txBody>
      </p:sp>
      <p:sp>
        <p:nvSpPr>
          <p:cNvPr id="3" name="Text Placeholder 2">
            <a:extLst>
              <a:ext uri="{FF2B5EF4-FFF2-40B4-BE49-F238E27FC236}">
                <a16:creationId xmlns:a16="http://schemas.microsoft.com/office/drawing/2014/main" id="{39801207-CCC5-E34A-8E29-11B598ED2F4E}"/>
              </a:ext>
            </a:extLst>
          </p:cNvPr>
          <p:cNvSpPr>
            <a:spLocks noGrp="1"/>
          </p:cNvSpPr>
          <p:nvPr>
            <p:ph type="body" sz="quarter" idx="18"/>
          </p:nvPr>
        </p:nvSpPr>
        <p:spPr>
          <a:xfrm>
            <a:off x="447065" y="252341"/>
            <a:ext cx="11097969" cy="668409"/>
          </a:xfrm>
        </p:spPr>
        <p:txBody>
          <a:bodyPr/>
          <a:lstStyle/>
          <a:p>
            <a:r>
              <a:rPr lang="es-ES" dirty="0"/>
              <a:t>Ejercicio/actividad – </a:t>
            </a:r>
            <a:r>
              <a:rPr lang="es-ES" dirty="0" err="1"/>
              <a:t>Telegram</a:t>
            </a:r>
            <a:endParaRPr lang="es-ES" dirty="0"/>
          </a:p>
        </p:txBody>
      </p:sp>
    </p:spTree>
    <p:extLst>
      <p:ext uri="{BB962C8B-B14F-4D97-AF65-F5344CB8AC3E}">
        <p14:creationId xmlns:p14="http://schemas.microsoft.com/office/powerpoint/2010/main" val="21572236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A255C9-FEE2-0E4C-8109-43731FA45918}"/>
              </a:ext>
            </a:extLst>
          </p:cNvPr>
          <p:cNvSpPr>
            <a:spLocks noGrp="1"/>
          </p:cNvSpPr>
          <p:nvPr>
            <p:ph type="body" sz="quarter" idx="15"/>
          </p:nvPr>
        </p:nvSpPr>
        <p:spPr>
          <a:xfrm>
            <a:off x="5737860" y="1040131"/>
            <a:ext cx="6454139" cy="5022740"/>
          </a:xfrm>
        </p:spPr>
        <p:txBody>
          <a:bodyPr>
            <a:normAutofit/>
          </a:bodyPr>
          <a:lstStyle/>
          <a:p>
            <a:r>
              <a:rPr lang="es-ES" sz="2200" dirty="0"/>
              <a:t>Gracias por leer el Módulo 2, esperamos que lo hayas disfrutado y hayas aprendido información útil.</a:t>
            </a:r>
          </a:p>
          <a:p>
            <a:r>
              <a:rPr lang="es-ES" sz="2200" dirty="0"/>
              <a:t>El Módulo 3 de </a:t>
            </a:r>
            <a:r>
              <a:rPr lang="es-ES" sz="2200" dirty="0" err="1"/>
              <a:t>Teach</a:t>
            </a:r>
            <a:r>
              <a:rPr lang="es-ES" sz="2200" dirty="0"/>
              <a:t> Digital OER se titula “Creación de Contenido Digital”. A continuación encontrarás más información sobre los siguientes temas:</a:t>
            </a:r>
          </a:p>
          <a:p>
            <a:endParaRPr lang="en-US" sz="2400" b="1" dirty="0"/>
          </a:p>
          <a:p>
            <a:r>
              <a:rPr lang="es-ES" sz="2400" b="1" dirty="0"/>
              <a:t>Tema 1- Desarrollo de contenido digital</a:t>
            </a:r>
          </a:p>
          <a:p>
            <a:r>
              <a:rPr lang="es-ES" sz="2400" b="1" dirty="0"/>
              <a:t>Tema 2 – Integrando y reelaborando contenido digital</a:t>
            </a:r>
          </a:p>
          <a:p>
            <a:r>
              <a:rPr lang="es-ES" sz="2400" b="1" dirty="0"/>
              <a:t>Tema 3 – Comprendiendo los derechos de autor y las licencias</a:t>
            </a:r>
          </a:p>
          <a:p>
            <a:r>
              <a:rPr lang="es-ES" sz="2400" b="1" dirty="0"/>
              <a:t>Tema 4 – Programación – soluciones rápidas</a:t>
            </a:r>
          </a:p>
          <a:p>
            <a:endParaRPr lang="en-RU" dirty="0"/>
          </a:p>
        </p:txBody>
      </p:sp>
      <p:sp>
        <p:nvSpPr>
          <p:cNvPr id="5" name="Text Placeholder 4">
            <a:extLst>
              <a:ext uri="{FF2B5EF4-FFF2-40B4-BE49-F238E27FC236}">
                <a16:creationId xmlns:a16="http://schemas.microsoft.com/office/drawing/2014/main" id="{DF9116DE-DFFF-7E45-95B7-F194DC3D9E56}"/>
              </a:ext>
            </a:extLst>
          </p:cNvPr>
          <p:cNvSpPr>
            <a:spLocks noGrp="1"/>
          </p:cNvSpPr>
          <p:nvPr>
            <p:ph type="body" sz="quarter" idx="18"/>
          </p:nvPr>
        </p:nvSpPr>
        <p:spPr>
          <a:xfrm>
            <a:off x="5934541" y="237382"/>
            <a:ext cx="4642930" cy="697353"/>
          </a:xfrm>
        </p:spPr>
        <p:txBody>
          <a:bodyPr/>
          <a:lstStyle/>
          <a:p>
            <a:r>
              <a:rPr lang="es-ES" sz="4800" dirty="0"/>
              <a:t>Fin del Módulo 2</a:t>
            </a:r>
          </a:p>
        </p:txBody>
      </p:sp>
      <p:pic>
        <p:nvPicPr>
          <p:cNvPr id="9" name="Picture 8">
            <a:extLst>
              <a:ext uri="{FF2B5EF4-FFF2-40B4-BE49-F238E27FC236}">
                <a16:creationId xmlns:a16="http://schemas.microsoft.com/office/drawing/2014/main" id="{1FDBFF01-D5B6-8434-0008-AD825E1597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165" y="3944058"/>
            <a:ext cx="3369019" cy="2490321"/>
          </a:xfrm>
          <a:prstGeom prst="rect">
            <a:avLst/>
          </a:prstGeom>
        </p:spPr>
      </p:pic>
    </p:spTree>
    <p:extLst>
      <p:ext uri="{BB962C8B-B14F-4D97-AF65-F5344CB8AC3E}">
        <p14:creationId xmlns:p14="http://schemas.microsoft.com/office/powerpoint/2010/main" val="178870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9F14A03-6670-32F2-7B46-4A391E6D6CB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3820" r="13820"/>
          <a:stretch>
            <a:fillRect/>
          </a:stretch>
        </p:blipFill>
        <p:spPr>
          <a:xfrm>
            <a:off x="6421438" y="557213"/>
            <a:ext cx="5770562" cy="5316537"/>
          </a:xfrm>
        </p:spPr>
      </p:pic>
      <p:sp>
        <p:nvSpPr>
          <p:cNvPr id="3" name="Text Placeholder 2">
            <a:extLst>
              <a:ext uri="{FF2B5EF4-FFF2-40B4-BE49-F238E27FC236}">
                <a16:creationId xmlns:a16="http://schemas.microsoft.com/office/drawing/2014/main" id="{DFC0EC75-0AC4-654F-89A2-6944C89965E0}"/>
              </a:ext>
            </a:extLst>
          </p:cNvPr>
          <p:cNvSpPr>
            <a:spLocks noGrp="1"/>
          </p:cNvSpPr>
          <p:nvPr>
            <p:ph type="body" sz="quarter" idx="27"/>
          </p:nvPr>
        </p:nvSpPr>
        <p:spPr>
          <a:xfrm>
            <a:off x="447067" y="1115667"/>
            <a:ext cx="5784768" cy="4739024"/>
          </a:xfrm>
        </p:spPr>
        <p:txBody>
          <a:bodyPr/>
          <a:lstStyle/>
          <a:p>
            <a:r>
              <a:rPr lang="es-ES" dirty="0">
                <a:solidFill>
                  <a:schemeClr val="tx1"/>
                </a:solidFill>
              </a:rPr>
              <a:t>Hay dos grandes tipos de comunicación. La </a:t>
            </a:r>
            <a:r>
              <a:rPr lang="es-ES" b="1" dirty="0">
                <a:solidFill>
                  <a:srgbClr val="2BBCAD"/>
                </a:solidFill>
              </a:rPr>
              <a:t>comunicación sincronizada</a:t>
            </a:r>
            <a:r>
              <a:rPr lang="es-ES" dirty="0">
                <a:solidFill>
                  <a:schemeClr val="tx1"/>
                </a:solidFill>
              </a:rPr>
              <a:t> ocurre al mismo tiempo (en tiempo real) pero en lugares diferentes. Un teléfono es un ejemplo de comunicación sincronizada. Otros ejemplos incluyen chat, conferencias de vídeo, Skype, Zoom y las pizarras digitales. Tal vez estés acostumbrado a utilizar estas herramientas para comunicarte con tus amigos y familia fuera del ambiente educativo.</a:t>
            </a:r>
          </a:p>
          <a:p>
            <a:r>
              <a:rPr lang="es-ES" dirty="0">
                <a:solidFill>
                  <a:schemeClr val="tx1"/>
                </a:solidFill>
              </a:rPr>
              <a:t>A menudo este tipo de comunicación requiere un aviso previo entre los usuarios y no es espontánea. Por ejemplo, acordarías una hora con alguien si te concediera una entrevista de trabajo a través de Zoom.</a:t>
            </a:r>
          </a:p>
        </p:txBody>
      </p:sp>
      <p:sp>
        <p:nvSpPr>
          <p:cNvPr id="4" name="Text Placeholder 3">
            <a:extLst>
              <a:ext uri="{FF2B5EF4-FFF2-40B4-BE49-F238E27FC236}">
                <a16:creationId xmlns:a16="http://schemas.microsoft.com/office/drawing/2014/main" id="{3EDBFC09-B9C7-894B-B17D-930881A48D69}"/>
              </a:ext>
            </a:extLst>
          </p:cNvPr>
          <p:cNvSpPr>
            <a:spLocks noGrp="1"/>
          </p:cNvSpPr>
          <p:nvPr>
            <p:ph type="body" sz="quarter" idx="18"/>
          </p:nvPr>
        </p:nvSpPr>
        <p:spPr>
          <a:xfrm>
            <a:off x="447066" y="309491"/>
            <a:ext cx="5648934" cy="763935"/>
          </a:xfrm>
        </p:spPr>
        <p:txBody>
          <a:bodyPr/>
          <a:lstStyle/>
          <a:p>
            <a:r>
              <a:rPr lang="es-ES" dirty="0"/>
              <a:t>Tipos de comunicación</a:t>
            </a:r>
          </a:p>
        </p:txBody>
      </p:sp>
    </p:spTree>
    <p:extLst>
      <p:ext uri="{BB962C8B-B14F-4D97-AF65-F5344CB8AC3E}">
        <p14:creationId xmlns:p14="http://schemas.microsoft.com/office/powerpoint/2010/main" val="312668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5B6092B-0A9B-5D2E-6620-264BBA18AD5E}"/>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842" b="842"/>
          <a:stretch>
            <a:fillRect/>
          </a:stretch>
        </p:blipFill>
        <p:spPr>
          <a:xfrm>
            <a:off x="6420970" y="1657350"/>
            <a:ext cx="5773170" cy="4256713"/>
          </a:xfrm>
        </p:spPr>
      </p:pic>
      <p:sp>
        <p:nvSpPr>
          <p:cNvPr id="3" name="Text Placeholder 2">
            <a:extLst>
              <a:ext uri="{FF2B5EF4-FFF2-40B4-BE49-F238E27FC236}">
                <a16:creationId xmlns:a16="http://schemas.microsoft.com/office/drawing/2014/main" id="{32EB6ED7-3A05-2C48-9A52-EA72CCCC7356}"/>
              </a:ext>
            </a:extLst>
          </p:cNvPr>
          <p:cNvSpPr>
            <a:spLocks noGrp="1"/>
          </p:cNvSpPr>
          <p:nvPr>
            <p:ph type="body" sz="quarter" idx="27"/>
          </p:nvPr>
        </p:nvSpPr>
        <p:spPr>
          <a:xfrm>
            <a:off x="447067" y="1037730"/>
            <a:ext cx="5436898" cy="3251547"/>
          </a:xfrm>
        </p:spPr>
        <p:txBody>
          <a:bodyPr/>
          <a:lstStyle/>
          <a:p>
            <a:r>
              <a:rPr lang="es-ES" dirty="0"/>
              <a:t>Cuando la comunicación ocurre entre distintos tiempos y lugares, a menudo a la conveniencia de los usuarios y no en tiempo real, se conoce como </a:t>
            </a:r>
            <a:r>
              <a:rPr lang="es-ES" b="1" dirty="0">
                <a:solidFill>
                  <a:srgbClr val="2BBCAD"/>
                </a:solidFill>
              </a:rPr>
              <a:t>comunicación asíncrona</a:t>
            </a:r>
            <a:r>
              <a:rPr lang="es-ES" dirty="0"/>
              <a:t>.</a:t>
            </a:r>
          </a:p>
          <a:p>
            <a:r>
              <a:rPr lang="es-ES" dirty="0"/>
              <a:t>Las actividades asíncronas permiten que cada voz sea escuchada, sea que se esté participando en un grupo grande o pequeño.</a:t>
            </a:r>
          </a:p>
          <a:p>
            <a:r>
              <a:rPr lang="es-ES" dirty="0"/>
              <a:t>Las herramientas que puedes usar para la comunicación asíncrona incluyen el e-mail y los foros de discusión. También son ejemplos de este tipo de comunicación las redes sociales, como Facebook, Twitter o blogs.</a:t>
            </a:r>
          </a:p>
          <a:p>
            <a:r>
              <a:rPr lang="en-US" dirty="0"/>
              <a:t> </a:t>
            </a:r>
          </a:p>
          <a:p>
            <a:endParaRPr lang="en-RU" dirty="0"/>
          </a:p>
        </p:txBody>
      </p:sp>
      <p:sp>
        <p:nvSpPr>
          <p:cNvPr id="4" name="Text Placeholder 3">
            <a:extLst>
              <a:ext uri="{FF2B5EF4-FFF2-40B4-BE49-F238E27FC236}">
                <a16:creationId xmlns:a16="http://schemas.microsoft.com/office/drawing/2014/main" id="{4674092E-DDBA-3142-BFA3-6FF47CD5E411}"/>
              </a:ext>
            </a:extLst>
          </p:cNvPr>
          <p:cNvSpPr>
            <a:spLocks noGrp="1"/>
          </p:cNvSpPr>
          <p:nvPr>
            <p:ph type="body" sz="quarter" idx="18"/>
          </p:nvPr>
        </p:nvSpPr>
        <p:spPr>
          <a:xfrm>
            <a:off x="447066" y="309491"/>
            <a:ext cx="5648934" cy="636669"/>
          </a:xfrm>
        </p:spPr>
        <p:txBody>
          <a:bodyPr/>
          <a:lstStyle/>
          <a:p>
            <a:r>
              <a:rPr lang="es-ES" dirty="0"/>
              <a:t>Tipos de comunicación</a:t>
            </a:r>
          </a:p>
        </p:txBody>
      </p:sp>
    </p:spTree>
    <p:extLst>
      <p:ext uri="{BB962C8B-B14F-4D97-AF65-F5344CB8AC3E}">
        <p14:creationId xmlns:p14="http://schemas.microsoft.com/office/powerpoint/2010/main" val="380167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6302" y="649692"/>
            <a:ext cx="11102510" cy="6532158"/>
          </a:xfrm>
        </p:spPr>
        <p:txBody>
          <a:bodyPr/>
          <a:lstStyle/>
          <a:p>
            <a:pPr marL="342900" indent="-342900">
              <a:buFont typeface="Wingdings" panose="05000000000000000000" pitchFamily="2" charset="2"/>
              <a:buChar char="ü"/>
            </a:pPr>
            <a:r>
              <a:rPr lang="es-ES" dirty="0"/>
              <a:t>Los foros pueden ser muy útiles para recopilar información sobre trabajos específicos y sobre cómo sería trabajar para una empresa. Cada país tiene su propio foro relacionado, con información sobre ese país.</a:t>
            </a:r>
          </a:p>
          <a:p>
            <a:pPr marL="342900" indent="-342900">
              <a:buFont typeface="Wingdings" panose="05000000000000000000" pitchFamily="2" charset="2"/>
              <a:buChar char="ü"/>
            </a:pPr>
            <a:r>
              <a:rPr lang="es-ES" dirty="0"/>
              <a:t>Por ejemplo, en Irlanda hay un sitio web llamado </a:t>
            </a:r>
            <a:r>
              <a:rPr lang="en-US" dirty="0">
                <a:solidFill>
                  <a:srgbClr val="2BBCAD"/>
                </a:solidFill>
                <a:hlinkClick r:id="rId2">
                  <a:extLst>
                    <a:ext uri="{A12FA001-AC4F-418D-AE19-62706E023703}">
                      <ahyp:hlinkClr xmlns:ahyp="http://schemas.microsoft.com/office/drawing/2018/hyperlinkcolor" val="tx"/>
                    </a:ext>
                  </a:extLst>
                </a:hlinkClick>
              </a:rPr>
              <a:t>Boards.ie</a:t>
            </a:r>
            <a:r>
              <a:rPr lang="en-US" dirty="0">
                <a:solidFill>
                  <a:schemeClr val="accent5"/>
                </a:solidFill>
              </a:rPr>
              <a:t>. </a:t>
            </a:r>
            <a:r>
              <a:rPr lang="es-ES" dirty="0">
                <a:solidFill>
                  <a:schemeClr val="accent6"/>
                </a:solidFill>
              </a:rPr>
              <a:t>Esta página web es muy útil para consultar información general, pero es especialmente conveniente cuando se está buscando trabajo ya que se puede pedir consejo a otros sobre sus experiencias con la empresa.</a:t>
            </a:r>
          </a:p>
          <a:p>
            <a:pPr marL="342900" indent="-342900">
              <a:buFont typeface="Wingdings" panose="05000000000000000000" pitchFamily="2" charset="2"/>
              <a:buChar char="ü"/>
            </a:pPr>
            <a:r>
              <a:rPr lang="es-ES" dirty="0">
                <a:solidFill>
                  <a:schemeClr val="accent6"/>
                </a:solidFill>
              </a:rPr>
              <a:t>Si es la primera vez que publicas en un foro, intenta escribir la respuesta primero en un documento Word y luego copiarla y pegarla en el tablón de anuncios. Esto es útil para corregir y asegurarse de que no se cometen errores ortográficos o gramaticales y también para no perder la información si sucede algo con el sitio web, como por ejemplo, que se caiga.</a:t>
            </a:r>
          </a:p>
          <a:p>
            <a:pPr marL="342900" indent="-342900">
              <a:buFont typeface="Wingdings" panose="05000000000000000000" pitchFamily="2" charset="2"/>
              <a:buChar char="ü"/>
            </a:pPr>
            <a:r>
              <a:rPr lang="es-ES" dirty="0">
                <a:solidFill>
                  <a:schemeClr val="accent6"/>
                </a:solidFill>
              </a:rPr>
              <a:t>Mientras que los tablones de anuncios suelen incluir un uso correcto de la gramática y la ortografía, es importante recordar que se pueden compartir experiencias personales y ser un poco más informal a la hora de comunicarse con otros: el tono no siempre tiene que ser profesional.</a:t>
            </a:r>
            <a:endParaRPr lang="en-US" dirty="0">
              <a:solidFill>
                <a:schemeClr val="accent6"/>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675" y="119063"/>
            <a:ext cx="11096625" cy="644594"/>
          </a:xfrm>
        </p:spPr>
        <p:txBody>
          <a:bodyPr/>
          <a:lstStyle/>
          <a:p>
            <a:r>
              <a:rPr lang="es-ES" dirty="0"/>
              <a:t>Consejos para comunicarse en los foros</a:t>
            </a:r>
          </a:p>
        </p:txBody>
      </p:sp>
    </p:spTree>
    <p:extLst>
      <p:ext uri="{BB962C8B-B14F-4D97-AF65-F5344CB8AC3E}">
        <p14:creationId xmlns:p14="http://schemas.microsoft.com/office/powerpoint/2010/main" val="2634005122"/>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5D6652-50A6-4F01-B2F1-45B8F987AC0B}">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7928</Words>
  <Application>Microsoft Office PowerPoint</Application>
  <PresentationFormat>Widescreen</PresentationFormat>
  <Paragraphs>417</Paragraphs>
  <Slides>69</Slides>
  <Notes>0</Notes>
  <HiddenSlides>0</HiddenSlides>
  <MMClips>9</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-apple-system</vt:lpstr>
      <vt:lpstr>Arial</vt:lpstr>
      <vt:lpstr>Avenir Book</vt:lpstr>
      <vt:lpstr>Calibri</vt:lpstr>
      <vt:lpstr>Calibri Light</vt:lpstr>
      <vt:lpstr>ECSquareSansPro</vt:lpstr>
      <vt:lpstr>Quattrocento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203</cp:revision>
  <dcterms:created xsi:type="dcterms:W3CDTF">2019-11-20T14:08:21Z</dcterms:created>
  <dcterms:modified xsi:type="dcterms:W3CDTF">2022-11-03T16:55:39Z</dcterms:modified>
</cp:coreProperties>
</file>