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sldIdLst>
    <p:sldId id="275" r:id="rId2"/>
    <p:sldId id="353" r:id="rId3"/>
    <p:sldId id="682" r:id="rId4"/>
    <p:sldId id="321" r:id="rId5"/>
    <p:sldId id="322" r:id="rId6"/>
    <p:sldId id="344" r:id="rId7"/>
    <p:sldId id="345" r:id="rId8"/>
    <p:sldId id="324" r:id="rId9"/>
    <p:sldId id="679" r:id="rId10"/>
    <p:sldId id="680" r:id="rId11"/>
    <p:sldId id="346" r:id="rId12"/>
    <p:sldId id="343" r:id="rId13"/>
    <p:sldId id="323" r:id="rId14"/>
    <p:sldId id="330" r:id="rId15"/>
    <p:sldId id="327" r:id="rId16"/>
    <p:sldId id="347" r:id="rId17"/>
    <p:sldId id="348" r:id="rId18"/>
    <p:sldId id="336" r:id="rId19"/>
    <p:sldId id="328" r:id="rId20"/>
    <p:sldId id="349" r:id="rId21"/>
    <p:sldId id="329" r:id="rId22"/>
    <p:sldId id="350" r:id="rId23"/>
    <p:sldId id="331" r:id="rId24"/>
    <p:sldId id="351" r:id="rId25"/>
    <p:sldId id="332" r:id="rId26"/>
    <p:sldId id="337" r:id="rId27"/>
    <p:sldId id="716" r:id="rId28"/>
    <p:sldId id="325" r:id="rId29"/>
    <p:sldId id="717" r:id="rId30"/>
    <p:sldId id="718" r:id="rId31"/>
    <p:sldId id="326" r:id="rId32"/>
    <p:sldId id="333" r:id="rId33"/>
    <p:sldId id="334" r:id="rId34"/>
    <p:sldId id="335" r:id="rId35"/>
    <p:sldId id="338" r:id="rId36"/>
    <p:sldId id="339" r:id="rId37"/>
    <p:sldId id="340" r:id="rId38"/>
    <p:sldId id="719" r:id="rId39"/>
    <p:sldId id="720" r:id="rId40"/>
    <p:sldId id="721" r:id="rId41"/>
    <p:sldId id="684" r:id="rId42"/>
    <p:sldId id="685" r:id="rId43"/>
    <p:sldId id="341" r:id="rId44"/>
    <p:sldId id="686" r:id="rId45"/>
    <p:sldId id="687" r:id="rId46"/>
    <p:sldId id="688" r:id="rId47"/>
    <p:sldId id="690" r:id="rId48"/>
    <p:sldId id="689" r:id="rId49"/>
    <p:sldId id="691" r:id="rId50"/>
    <p:sldId id="692" r:id="rId51"/>
    <p:sldId id="693" r:id="rId52"/>
    <p:sldId id="694" r:id="rId53"/>
    <p:sldId id="696" r:id="rId54"/>
    <p:sldId id="697" r:id="rId55"/>
    <p:sldId id="698" r:id="rId56"/>
    <p:sldId id="699" r:id="rId57"/>
    <p:sldId id="701" r:id="rId58"/>
    <p:sldId id="702" r:id="rId59"/>
    <p:sldId id="703" r:id="rId60"/>
    <p:sldId id="722" r:id="rId61"/>
    <p:sldId id="723" r:id="rId62"/>
    <p:sldId id="724" r:id="rId63"/>
    <p:sldId id="704" r:id="rId64"/>
    <p:sldId id="705" r:id="rId65"/>
    <p:sldId id="342" r:id="rId66"/>
    <p:sldId id="706" r:id="rId67"/>
    <p:sldId id="707" r:id="rId68"/>
    <p:sldId id="710" r:id="rId69"/>
    <p:sldId id="708" r:id="rId70"/>
    <p:sldId id="709" r:id="rId71"/>
    <p:sldId id="671" r:id="rId72"/>
    <p:sldId id="711" r:id="rId73"/>
    <p:sldId id="712" r:id="rId74"/>
    <p:sldId id="714" r:id="rId75"/>
    <p:sldId id="713" r:id="rId76"/>
    <p:sldId id="715" r:id="rId77"/>
    <p:sldId id="320"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169"/>
    <a:srgbClr val="8D5B98"/>
    <a:srgbClr val="0675AD"/>
    <a:srgbClr val="7AB5E1"/>
    <a:srgbClr val="E7F3F9"/>
    <a:srgbClr val="F35383"/>
    <a:srgbClr val="F8B601"/>
    <a:srgbClr val="2BBCAD"/>
    <a:srgbClr val="404040"/>
    <a:srgbClr val="F6BC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74"/>
    <p:restoredTop sz="94729"/>
  </p:normalViewPr>
  <p:slideViewPr>
    <p:cSldViewPr snapToGrid="0" snapToObjects="1">
      <p:cViewPr varScale="1">
        <p:scale>
          <a:sx n="67" d="100"/>
          <a:sy n="67" d="100"/>
        </p:scale>
        <p:origin x="472" y="3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microsoft.com/office/2018/10/relationships/authors" Targe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3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Teach Digital</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010856"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Teach Digital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s x 3 with header - Purp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3722A7-1C39-FC47-A432-2622D9F013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12" name="Rectangle 11">
            <a:extLst>
              <a:ext uri="{FF2B5EF4-FFF2-40B4-BE49-F238E27FC236}">
                <a16:creationId xmlns:a16="http://schemas.microsoft.com/office/drawing/2014/main" id="{B66362D1-9BC6-4A43-A55E-EF4CF15CD31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02A44D93-0D27-9042-8159-A057051648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9DC487E3-6074-0D4C-A74B-C31FF52A9FB5}"/>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80F47B9-CF40-104D-B859-E5ADBFCC8392}"/>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9" name="Picture Placeholder 2">
            <a:extLst>
              <a:ext uri="{FF2B5EF4-FFF2-40B4-BE49-F238E27FC236}">
                <a16:creationId xmlns:a16="http://schemas.microsoft.com/office/drawing/2014/main" id="{8CBECFD7-6A1A-E94D-99C1-A40B89BF84E7}"/>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5B40126E-A39E-AA4E-8BA6-822A959A8E42}"/>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Text Placeholder 25">
            <a:extLst>
              <a:ext uri="{FF2B5EF4-FFF2-40B4-BE49-F238E27FC236}">
                <a16:creationId xmlns:a16="http://schemas.microsoft.com/office/drawing/2014/main" id="{5703266C-6EF7-554B-B3AF-CB53EABB957F}"/>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C7C98D3C-5D14-0644-9D61-3D928919F272}"/>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999890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s x 3 with header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A00E06-BB24-D446-BDB7-9877E43B8F90}"/>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7A171C3C-3123-D043-8935-8A5F411571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5B02EDA3-E147-CC4C-953A-1F76B5E34F9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6E4421A-BF50-A045-B702-F5275BA889E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5" name="Picture 24">
            <a:extLst>
              <a:ext uri="{FF2B5EF4-FFF2-40B4-BE49-F238E27FC236}">
                <a16:creationId xmlns:a16="http://schemas.microsoft.com/office/drawing/2014/main" id="{F71D76A7-02EA-3A4E-B3A2-4BC162A1D4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27" name="Picture Placeholder 2">
            <a:extLst>
              <a:ext uri="{FF2B5EF4-FFF2-40B4-BE49-F238E27FC236}">
                <a16:creationId xmlns:a16="http://schemas.microsoft.com/office/drawing/2014/main" id="{D3837191-2305-4545-8A7D-51611BEDD958}"/>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2064A771-7213-3C40-829C-171D54EA401D}"/>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Text Placeholder 25">
            <a:extLst>
              <a:ext uri="{FF2B5EF4-FFF2-40B4-BE49-F238E27FC236}">
                <a16:creationId xmlns:a16="http://schemas.microsoft.com/office/drawing/2014/main" id="{97607DEF-B7D1-E444-91B0-E2C90C327490}"/>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B971CD8E-79E8-E74C-A829-1BAF50499B5A}"/>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4034618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s x 3 with header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A73220A-3550-FD4D-94C5-803CC658900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F6A7C662-CBC3-794F-95C8-EC9186ABD9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94BC335C-1692-C24F-A409-A469A1AA8B00}"/>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573BD9B-8871-D249-9E18-4E3B9CE2DF9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5" name="Picture 24">
            <a:extLst>
              <a:ext uri="{FF2B5EF4-FFF2-40B4-BE49-F238E27FC236}">
                <a16:creationId xmlns:a16="http://schemas.microsoft.com/office/drawing/2014/main" id="{ACFB8328-D730-C342-920A-585A5D964F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28" name="Text Placeholder 23">
            <a:extLst>
              <a:ext uri="{FF2B5EF4-FFF2-40B4-BE49-F238E27FC236}">
                <a16:creationId xmlns:a16="http://schemas.microsoft.com/office/drawing/2014/main" id="{74795602-565A-C34E-B570-10AFC727C56A}"/>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Picture Placeholder 2">
            <a:extLst>
              <a:ext uri="{FF2B5EF4-FFF2-40B4-BE49-F238E27FC236}">
                <a16:creationId xmlns:a16="http://schemas.microsoft.com/office/drawing/2014/main" id="{4DB1E918-52B8-C849-8B5C-8F9112A8E10D}"/>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5">
            <a:extLst>
              <a:ext uri="{FF2B5EF4-FFF2-40B4-BE49-F238E27FC236}">
                <a16:creationId xmlns:a16="http://schemas.microsoft.com/office/drawing/2014/main" id="{2DDEAD3F-B1A9-A840-9B5E-D12893E8498D}"/>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F0837F0F-E238-624F-AC6A-3558BE4D0899}"/>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91891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with Titl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3" name="Picture 2">
            <a:extLst>
              <a:ext uri="{FF2B5EF4-FFF2-40B4-BE49-F238E27FC236}">
                <a16:creationId xmlns:a16="http://schemas.microsoft.com/office/drawing/2014/main" id="{98656A3C-6134-654C-A191-012BD1E22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49109257-17FB-F14B-909D-1E00C235A684}"/>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8BE0F57F-6783-BA48-82E0-591F6E3B09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14702883-DA73-7240-95D7-1FF75AC62E6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22049B3-136D-764C-9BCD-4FF4201D7207}"/>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Picture Placeholder 2">
            <a:extLst>
              <a:ext uri="{FF2B5EF4-FFF2-40B4-BE49-F238E27FC236}">
                <a16:creationId xmlns:a16="http://schemas.microsoft.com/office/drawing/2014/main" id="{A6DB122B-F156-F14C-AA68-E8EC2B3474DE}"/>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D6630FFF-7AAE-FB44-8905-6A809A4030FA}"/>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189064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Title - Blu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42E8290-5B0C-2E48-B190-526416823B97}"/>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14" name="Picture 13">
            <a:extLst>
              <a:ext uri="{FF2B5EF4-FFF2-40B4-BE49-F238E27FC236}">
                <a16:creationId xmlns:a16="http://schemas.microsoft.com/office/drawing/2014/main" id="{1EDD457B-C0D0-E24E-8AD2-ADEAC99333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71C524F2-611C-E84A-A1CA-DE9821872341}"/>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26AC7D4F-A7BC-9043-AA54-BC9367F016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822D7F6A-76D5-614E-B084-713B6FC8CF5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2A4A021-9130-BD4C-8343-74592FD738F3}"/>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1" name="Picture Placeholder 2">
            <a:extLst>
              <a:ext uri="{FF2B5EF4-FFF2-40B4-BE49-F238E27FC236}">
                <a16:creationId xmlns:a16="http://schemas.microsoft.com/office/drawing/2014/main" id="{60F74401-A7B9-C742-98C2-76F8087999CA}"/>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3" name="Text Placeholder 23">
            <a:extLst>
              <a:ext uri="{FF2B5EF4-FFF2-40B4-BE49-F238E27FC236}">
                <a16:creationId xmlns:a16="http://schemas.microsoft.com/office/drawing/2014/main" id="{DF71B142-5F17-FC44-9F56-FD565305E633}"/>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88217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Title - Yellow">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74256EE-1B43-EC48-BD98-89B156361636}"/>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13" name="Picture 12">
            <a:extLst>
              <a:ext uri="{FF2B5EF4-FFF2-40B4-BE49-F238E27FC236}">
                <a16:creationId xmlns:a16="http://schemas.microsoft.com/office/drawing/2014/main" id="{8C22E070-D2CE-5041-87A2-8A203DA0E9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FBB6D345-DBD3-B64F-B8AE-DFA5C47F99EB}"/>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84E86738-5BE0-8848-9F64-68AF73D236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18969E69-C484-9743-AD7B-308CBF152A5C}"/>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06318F6-1B24-8E41-A52A-1D7C0AF7ACB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22" name="Picture Placeholder 2">
            <a:extLst>
              <a:ext uri="{FF2B5EF4-FFF2-40B4-BE49-F238E27FC236}">
                <a16:creationId xmlns:a16="http://schemas.microsoft.com/office/drawing/2014/main" id="{84C7C39E-1C29-3441-A0E8-241DF76273F2}"/>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2F290070-81DB-BA43-9D70-1B91919F32BF}"/>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322515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Quote - Pur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17410-EDF9-3A4A-9D7F-B614F6D482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7" name="Rectangle 26">
            <a:extLst>
              <a:ext uri="{FF2B5EF4-FFF2-40B4-BE49-F238E27FC236}">
                <a16:creationId xmlns:a16="http://schemas.microsoft.com/office/drawing/2014/main" id="{6CD8EA75-CA34-6A4F-A3BC-AA7CBC6BD8D1}"/>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11" name="Rectangle 10">
            <a:extLst>
              <a:ext uri="{FF2B5EF4-FFF2-40B4-BE49-F238E27FC236}">
                <a16:creationId xmlns:a16="http://schemas.microsoft.com/office/drawing/2014/main" id="{90A4AF43-A94D-5D4B-AB74-5D2BB300297A}"/>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2" name="Picture 11">
            <a:extLst>
              <a:ext uri="{FF2B5EF4-FFF2-40B4-BE49-F238E27FC236}">
                <a16:creationId xmlns:a16="http://schemas.microsoft.com/office/drawing/2014/main" id="{4D54F347-7888-9A4A-91F4-F411D12EA9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3" name="Straight Connector 12">
            <a:extLst>
              <a:ext uri="{FF2B5EF4-FFF2-40B4-BE49-F238E27FC236}">
                <a16:creationId xmlns:a16="http://schemas.microsoft.com/office/drawing/2014/main" id="{ABED707A-40A9-3148-86C3-0373DF40C34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D38C4A9-07F5-CB43-A760-9064E4CAF56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23" name="Text Placeholder 23">
            <a:extLst>
              <a:ext uri="{FF2B5EF4-FFF2-40B4-BE49-F238E27FC236}">
                <a16:creationId xmlns:a16="http://schemas.microsoft.com/office/drawing/2014/main" id="{8D4F9F0C-89D5-7E4D-B38B-CAB98B64DEFD}"/>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4" name="Text Placeholder 23">
            <a:extLst>
              <a:ext uri="{FF2B5EF4-FFF2-40B4-BE49-F238E27FC236}">
                <a16:creationId xmlns:a16="http://schemas.microsoft.com/office/drawing/2014/main" id="{47A2C8AF-628A-2348-855D-3AE0B7205C24}"/>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5" name="Text Placeholder 23">
            <a:extLst>
              <a:ext uri="{FF2B5EF4-FFF2-40B4-BE49-F238E27FC236}">
                <a16:creationId xmlns:a16="http://schemas.microsoft.com/office/drawing/2014/main" id="{F3D2B0FC-1B22-6D44-A024-C09860EE666B}"/>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6" name="Text Placeholder 25">
            <a:extLst>
              <a:ext uri="{FF2B5EF4-FFF2-40B4-BE49-F238E27FC236}">
                <a16:creationId xmlns:a16="http://schemas.microsoft.com/office/drawing/2014/main" id="{54DD936C-F814-8144-8DF1-5B74DC96DF1B}"/>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7" name="Text Placeholder 23">
            <a:extLst>
              <a:ext uri="{FF2B5EF4-FFF2-40B4-BE49-F238E27FC236}">
                <a16:creationId xmlns:a16="http://schemas.microsoft.com/office/drawing/2014/main" id="{C4B9319D-6C8C-0147-8CAC-3A52DE310CDB}"/>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2434540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with Quote - Blu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DDC49D-173C-7C41-A7D8-49B6AD37AC5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9" name="Picture 18">
            <a:extLst>
              <a:ext uri="{FF2B5EF4-FFF2-40B4-BE49-F238E27FC236}">
                <a16:creationId xmlns:a16="http://schemas.microsoft.com/office/drawing/2014/main" id="{38C3E6E9-9520-E449-97C3-018099DCA7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0" name="Straight Connector 19">
            <a:extLst>
              <a:ext uri="{FF2B5EF4-FFF2-40B4-BE49-F238E27FC236}">
                <a16:creationId xmlns:a16="http://schemas.microsoft.com/office/drawing/2014/main" id="{242D04DB-0DD8-D04B-A7A1-E9CFEB96436F}"/>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479E146-C551-CA4C-A359-EDCA83500757}"/>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2" name="Picture 21">
            <a:extLst>
              <a:ext uri="{FF2B5EF4-FFF2-40B4-BE49-F238E27FC236}">
                <a16:creationId xmlns:a16="http://schemas.microsoft.com/office/drawing/2014/main" id="{5F99FA72-C0AE-EA43-AB1F-46B9878B37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3" name="Rectangle 22">
            <a:extLst>
              <a:ext uri="{FF2B5EF4-FFF2-40B4-BE49-F238E27FC236}">
                <a16:creationId xmlns:a16="http://schemas.microsoft.com/office/drawing/2014/main" id="{1592C7B2-D692-5D4F-9B9B-D4646E51A1E2}"/>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26" name="Text Placeholder 23">
            <a:extLst>
              <a:ext uri="{FF2B5EF4-FFF2-40B4-BE49-F238E27FC236}">
                <a16:creationId xmlns:a16="http://schemas.microsoft.com/office/drawing/2014/main" id="{1C3DCBE2-C19F-CB42-BBC6-392F00243FDD}"/>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7" name="Text Placeholder 23">
            <a:extLst>
              <a:ext uri="{FF2B5EF4-FFF2-40B4-BE49-F238E27FC236}">
                <a16:creationId xmlns:a16="http://schemas.microsoft.com/office/drawing/2014/main" id="{6F31E50C-9BC5-EA47-8A02-12D8E750D7B6}"/>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8" name="Text Placeholder 23">
            <a:extLst>
              <a:ext uri="{FF2B5EF4-FFF2-40B4-BE49-F238E27FC236}">
                <a16:creationId xmlns:a16="http://schemas.microsoft.com/office/drawing/2014/main" id="{3F627DAD-2378-8641-BA54-0A532B723F96}"/>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5">
            <a:extLst>
              <a:ext uri="{FF2B5EF4-FFF2-40B4-BE49-F238E27FC236}">
                <a16:creationId xmlns:a16="http://schemas.microsoft.com/office/drawing/2014/main" id="{A62659DF-D1B3-5544-88AA-7CE822EB4CAE}"/>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Text Placeholder 23">
            <a:extLst>
              <a:ext uri="{FF2B5EF4-FFF2-40B4-BE49-F238E27FC236}">
                <a16:creationId xmlns:a16="http://schemas.microsoft.com/office/drawing/2014/main" id="{C53D4E93-3AB3-F546-8C27-761B43EF27C5}"/>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132536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with Quote - Yellow">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A271CE3-C108-B346-B89F-D5E376B1D43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9" name="Picture 18">
            <a:extLst>
              <a:ext uri="{FF2B5EF4-FFF2-40B4-BE49-F238E27FC236}">
                <a16:creationId xmlns:a16="http://schemas.microsoft.com/office/drawing/2014/main" id="{14D88905-FF2C-7445-B877-891AD78E37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0" name="Straight Connector 19">
            <a:extLst>
              <a:ext uri="{FF2B5EF4-FFF2-40B4-BE49-F238E27FC236}">
                <a16:creationId xmlns:a16="http://schemas.microsoft.com/office/drawing/2014/main" id="{AEA3A5DB-900B-D244-9636-32F7F32DCC8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FFBAFCD-346C-724F-8637-2AF1B652BBE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2" name="Picture 21">
            <a:extLst>
              <a:ext uri="{FF2B5EF4-FFF2-40B4-BE49-F238E27FC236}">
                <a16:creationId xmlns:a16="http://schemas.microsoft.com/office/drawing/2014/main" id="{350DCD9C-4FF3-CB43-8A1E-DB09A06571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3" name="Rectangle 22">
            <a:extLst>
              <a:ext uri="{FF2B5EF4-FFF2-40B4-BE49-F238E27FC236}">
                <a16:creationId xmlns:a16="http://schemas.microsoft.com/office/drawing/2014/main" id="{7C57141E-5C33-5041-BC74-0D7DAE08BDA8}"/>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24" name="Text Placeholder 25">
            <a:extLst>
              <a:ext uri="{FF2B5EF4-FFF2-40B4-BE49-F238E27FC236}">
                <a16:creationId xmlns:a16="http://schemas.microsoft.com/office/drawing/2014/main" id="{867F17CC-BEE1-D349-B9FA-10B4C8E7942D}"/>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3">
            <a:extLst>
              <a:ext uri="{FF2B5EF4-FFF2-40B4-BE49-F238E27FC236}">
                <a16:creationId xmlns:a16="http://schemas.microsoft.com/office/drawing/2014/main" id="{04F14022-B116-0941-883F-17EF84AB1A5E}"/>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7" name="Text Placeholder 23">
            <a:extLst>
              <a:ext uri="{FF2B5EF4-FFF2-40B4-BE49-F238E27FC236}">
                <a16:creationId xmlns:a16="http://schemas.microsoft.com/office/drawing/2014/main" id="{B3293A82-8B38-F644-907E-F602CC0FD908}"/>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8" name="Text Placeholder 23">
            <a:extLst>
              <a:ext uri="{FF2B5EF4-FFF2-40B4-BE49-F238E27FC236}">
                <a16:creationId xmlns:a16="http://schemas.microsoft.com/office/drawing/2014/main" id="{BDDF8DE1-F791-AE4B-B035-728B6E2FE48E}"/>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8FBE295B-C991-184C-8376-09983C4A173D}"/>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3004303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2688E-06D0-0541-ABF6-E7CC6300E545}"/>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C550F17-CAB0-FA4C-BEA4-978DCFA9688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0" name="Picture 9">
            <a:extLst>
              <a:ext uri="{FF2B5EF4-FFF2-40B4-BE49-F238E27FC236}">
                <a16:creationId xmlns:a16="http://schemas.microsoft.com/office/drawing/2014/main" id="{BBBF37F2-6EFA-A34C-AC25-6EC9E07F4F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3" name="Straight Connector 12">
            <a:extLst>
              <a:ext uri="{FF2B5EF4-FFF2-40B4-BE49-F238E27FC236}">
                <a16:creationId xmlns:a16="http://schemas.microsoft.com/office/drawing/2014/main" id="{0CD03717-FE35-7F4B-9C71-F9F6D389DE1E}"/>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17014B4-DCCE-E140-A4B6-7F58DFBAED7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8" name="Text Placeholder 23">
            <a:extLst>
              <a:ext uri="{FF2B5EF4-FFF2-40B4-BE49-F238E27FC236}">
                <a16:creationId xmlns:a16="http://schemas.microsoft.com/office/drawing/2014/main" id="{3CED6840-CC93-A54A-B914-0BD66E5D7418}"/>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846720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4067"/>
            <a:ext cx="12192000" cy="6858001"/>
          </a:xfrm>
          <a:prstGeom prst="rect">
            <a:avLst/>
          </a:prstGeom>
          <a:solidFill>
            <a:srgbClr val="F8B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Teach Digital</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807F8D-88D4-7E49-B490-4FB946EF64EC}"/>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017050-F2FA-CE45-B004-73CF13497B5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9" name="Picture 8">
            <a:extLst>
              <a:ext uri="{FF2B5EF4-FFF2-40B4-BE49-F238E27FC236}">
                <a16:creationId xmlns:a16="http://schemas.microsoft.com/office/drawing/2014/main" id="{01C255B7-971E-9345-9E79-4645B8ED07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0" name="Straight Connector 9">
            <a:extLst>
              <a:ext uri="{FF2B5EF4-FFF2-40B4-BE49-F238E27FC236}">
                <a16:creationId xmlns:a16="http://schemas.microsoft.com/office/drawing/2014/main" id="{2033975D-9864-834C-BBA3-D649429F8864}"/>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94F560C-B007-9440-A3BF-2646C11CDFD4}"/>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2" name="Text Placeholder 23">
            <a:extLst>
              <a:ext uri="{FF2B5EF4-FFF2-40B4-BE49-F238E27FC236}">
                <a16:creationId xmlns:a16="http://schemas.microsoft.com/office/drawing/2014/main" id="{52674A0C-D6B5-AB4C-8491-7188D48BF5C6}"/>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25CAAAF-9203-344C-A81B-62D974EF1D53}"/>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671D9DF-1F77-5241-8F15-ADFC835A8E73}"/>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9" name="Picture 8">
            <a:extLst>
              <a:ext uri="{FF2B5EF4-FFF2-40B4-BE49-F238E27FC236}">
                <a16:creationId xmlns:a16="http://schemas.microsoft.com/office/drawing/2014/main" id="{DA631EB9-87FE-3C4D-88F8-2BD6FDD4F7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0" name="Straight Connector 9">
            <a:extLst>
              <a:ext uri="{FF2B5EF4-FFF2-40B4-BE49-F238E27FC236}">
                <a16:creationId xmlns:a16="http://schemas.microsoft.com/office/drawing/2014/main" id="{13B96A47-9A9C-314B-9ECF-1CBB1B5F1E1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8C3781A-0B12-8A43-B311-F278A3A0734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2" name="Text Placeholder 23">
            <a:extLst>
              <a:ext uri="{FF2B5EF4-FFF2-40B4-BE49-F238E27FC236}">
                <a16:creationId xmlns:a16="http://schemas.microsoft.com/office/drawing/2014/main" id="{BFC85CD8-3289-9A4A-A9E7-1366A69D2FF1}"/>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3530547" y="2061842"/>
            <a:ext cx="8139132" cy="950300"/>
          </a:xfrm>
          <a:prstGeom prst="rect">
            <a:avLst/>
          </a:prstGeom>
          <a:solidFill>
            <a:srgbClr val="8D5B9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1384839"/>
          </a:xfrm>
          <a:noFill/>
        </p:spPr>
        <p:txBody>
          <a:bodyPr>
            <a:normAutofit/>
          </a:bodyPr>
          <a:lstStyle>
            <a:lvl1pPr marL="0" indent="0" algn="l">
              <a:buNone/>
              <a:defRPr sz="3600" b="1">
                <a:solidFill>
                  <a:srgbClr val="8D5B98"/>
                </a:solidFill>
                <a:latin typeface="+mn-lt"/>
              </a:defRPr>
            </a:lvl1pPr>
          </a:lstStyle>
          <a:p>
            <a:pPr lvl="0"/>
            <a:r>
              <a:rPr lang="en-US" dirty="0"/>
              <a:t>TITLE</a:t>
            </a:r>
          </a:p>
        </p:txBody>
      </p:sp>
      <p:sp>
        <p:nvSpPr>
          <p:cNvPr id="55" name="Text Placeholder 25"/>
          <p:cNvSpPr>
            <a:spLocks noGrp="1"/>
          </p:cNvSpPr>
          <p:nvPr>
            <p:ph type="body" sz="quarter" idx="16" hasCustomPrompt="1"/>
          </p:nvPr>
        </p:nvSpPr>
        <p:spPr>
          <a:xfrm>
            <a:off x="3530547" y="2061842"/>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6" name="Rectangle 25">
            <a:extLst>
              <a:ext uri="{FF2B5EF4-FFF2-40B4-BE49-F238E27FC236}">
                <a16:creationId xmlns:a16="http://schemas.microsoft.com/office/drawing/2014/main" id="{FF5A11C8-FC85-3F4D-8EC9-3AE55DC5C17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27" name="Picture 26">
            <a:extLst>
              <a:ext uri="{FF2B5EF4-FFF2-40B4-BE49-F238E27FC236}">
                <a16:creationId xmlns:a16="http://schemas.microsoft.com/office/drawing/2014/main" id="{E5CA41B4-BB8D-454A-94FA-0DE7559FFF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8" name="Straight Connector 27">
            <a:extLst>
              <a:ext uri="{FF2B5EF4-FFF2-40B4-BE49-F238E27FC236}">
                <a16:creationId xmlns:a16="http://schemas.microsoft.com/office/drawing/2014/main" id="{ACCFB690-6EBC-AF4A-B1CE-B241EB115543}"/>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D753F54-0DB2-E849-864F-12037BC6F38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3D8443A2-1886-5F47-B715-5B4160CC42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098619" y="1851684"/>
            <a:ext cx="933450" cy="1004414"/>
          </a:xfrm>
          <a:prstGeom prst="rect">
            <a:avLst/>
          </a:prstGeom>
        </p:spPr>
      </p:pic>
      <p:sp>
        <p:nvSpPr>
          <p:cNvPr id="3" name="Oval 2">
            <a:extLst>
              <a:ext uri="{FF2B5EF4-FFF2-40B4-BE49-F238E27FC236}">
                <a16:creationId xmlns:a16="http://schemas.microsoft.com/office/drawing/2014/main" id="{37D7EC09-A18B-D94B-A3C4-D52B3CA98306}"/>
              </a:ext>
            </a:extLst>
          </p:cNvPr>
          <p:cNvSpPr/>
          <p:nvPr userDrawn="1"/>
        </p:nvSpPr>
        <p:spPr>
          <a:xfrm>
            <a:off x="1396563" y="1983442"/>
            <a:ext cx="1169894" cy="1169894"/>
          </a:xfrm>
          <a:prstGeom prst="ellipse">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54" name="Text Placeholder 25"/>
          <p:cNvSpPr>
            <a:spLocks noGrp="1"/>
          </p:cNvSpPr>
          <p:nvPr>
            <p:ph type="body" sz="quarter" idx="15" hasCustomPrompt="1"/>
          </p:nvPr>
        </p:nvSpPr>
        <p:spPr>
          <a:xfrm>
            <a:off x="1573306" y="2214680"/>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30" name="Rectangle 29">
            <a:extLst>
              <a:ext uri="{FF2B5EF4-FFF2-40B4-BE49-F238E27FC236}">
                <a16:creationId xmlns:a16="http://schemas.microsoft.com/office/drawing/2014/main" id="{95C3329D-256D-DA47-AB58-BA302FF0AF0C}"/>
              </a:ext>
            </a:extLst>
          </p:cNvPr>
          <p:cNvSpPr/>
          <p:nvPr userDrawn="1"/>
        </p:nvSpPr>
        <p:spPr>
          <a:xfrm>
            <a:off x="3543994" y="3460336"/>
            <a:ext cx="8139132" cy="950300"/>
          </a:xfrm>
          <a:prstGeom prst="rect">
            <a:avLst/>
          </a:prstGeom>
          <a:solidFill>
            <a:srgbClr val="0675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5">
            <a:extLst>
              <a:ext uri="{FF2B5EF4-FFF2-40B4-BE49-F238E27FC236}">
                <a16:creationId xmlns:a16="http://schemas.microsoft.com/office/drawing/2014/main" id="{7A3B195A-6064-AA4E-B6DD-9CF1476F3F33}"/>
              </a:ext>
            </a:extLst>
          </p:cNvPr>
          <p:cNvSpPr>
            <a:spLocks noGrp="1"/>
          </p:cNvSpPr>
          <p:nvPr>
            <p:ph type="body" sz="quarter" idx="17" hasCustomPrompt="1"/>
          </p:nvPr>
        </p:nvSpPr>
        <p:spPr>
          <a:xfrm>
            <a:off x="3543994" y="3460336"/>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2" name="Picture 31">
            <a:extLst>
              <a:ext uri="{FF2B5EF4-FFF2-40B4-BE49-F238E27FC236}">
                <a16:creationId xmlns:a16="http://schemas.microsoft.com/office/drawing/2014/main" id="{67401369-38F2-E34D-8B98-28581ED0B0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112066" y="3250178"/>
            <a:ext cx="933450" cy="1004414"/>
          </a:xfrm>
          <a:prstGeom prst="rect">
            <a:avLst/>
          </a:prstGeom>
        </p:spPr>
      </p:pic>
      <p:sp>
        <p:nvSpPr>
          <p:cNvPr id="33" name="Oval 32">
            <a:extLst>
              <a:ext uri="{FF2B5EF4-FFF2-40B4-BE49-F238E27FC236}">
                <a16:creationId xmlns:a16="http://schemas.microsoft.com/office/drawing/2014/main" id="{162D1FF3-6D32-A04F-8E17-7BA25B709709}"/>
              </a:ext>
            </a:extLst>
          </p:cNvPr>
          <p:cNvSpPr/>
          <p:nvPr userDrawn="1"/>
        </p:nvSpPr>
        <p:spPr>
          <a:xfrm>
            <a:off x="1410010" y="3381936"/>
            <a:ext cx="1169894" cy="1169894"/>
          </a:xfrm>
          <a:prstGeom prst="ellipse">
            <a:avLst/>
          </a:prstGeom>
          <a:solidFill>
            <a:srgbClr val="067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Text Placeholder 25">
            <a:extLst>
              <a:ext uri="{FF2B5EF4-FFF2-40B4-BE49-F238E27FC236}">
                <a16:creationId xmlns:a16="http://schemas.microsoft.com/office/drawing/2014/main" id="{B4CFE5A5-E559-BB40-8123-58565035922B}"/>
              </a:ext>
            </a:extLst>
          </p:cNvPr>
          <p:cNvSpPr>
            <a:spLocks noGrp="1"/>
          </p:cNvSpPr>
          <p:nvPr>
            <p:ph type="body" sz="quarter" idx="18" hasCustomPrompt="1"/>
          </p:nvPr>
        </p:nvSpPr>
        <p:spPr>
          <a:xfrm>
            <a:off x="1586753" y="3613174"/>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35" name="Rectangle 34">
            <a:extLst>
              <a:ext uri="{FF2B5EF4-FFF2-40B4-BE49-F238E27FC236}">
                <a16:creationId xmlns:a16="http://schemas.microsoft.com/office/drawing/2014/main" id="{271CBFE2-FFCE-FE44-9495-8BA176042583}"/>
              </a:ext>
            </a:extLst>
          </p:cNvPr>
          <p:cNvSpPr/>
          <p:nvPr userDrawn="1"/>
        </p:nvSpPr>
        <p:spPr>
          <a:xfrm>
            <a:off x="3557441" y="4872277"/>
            <a:ext cx="8139132" cy="950300"/>
          </a:xfrm>
          <a:prstGeom prst="rect">
            <a:avLst/>
          </a:prstGeom>
          <a:solidFill>
            <a:srgbClr val="F9A1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25">
            <a:extLst>
              <a:ext uri="{FF2B5EF4-FFF2-40B4-BE49-F238E27FC236}">
                <a16:creationId xmlns:a16="http://schemas.microsoft.com/office/drawing/2014/main" id="{7B7D6ABF-A700-7F44-B319-60A3EFAD100A}"/>
              </a:ext>
            </a:extLst>
          </p:cNvPr>
          <p:cNvSpPr>
            <a:spLocks noGrp="1"/>
          </p:cNvSpPr>
          <p:nvPr>
            <p:ph type="body" sz="quarter" idx="19" hasCustomPrompt="1"/>
          </p:nvPr>
        </p:nvSpPr>
        <p:spPr>
          <a:xfrm>
            <a:off x="3557441" y="4872277"/>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7" name="Picture 36">
            <a:extLst>
              <a:ext uri="{FF2B5EF4-FFF2-40B4-BE49-F238E27FC236}">
                <a16:creationId xmlns:a16="http://schemas.microsoft.com/office/drawing/2014/main" id="{ACB29A91-B7BB-9345-9DC8-4FC97AEAEF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125513" y="4662119"/>
            <a:ext cx="933450" cy="1004414"/>
          </a:xfrm>
          <a:prstGeom prst="rect">
            <a:avLst/>
          </a:prstGeom>
        </p:spPr>
      </p:pic>
      <p:sp>
        <p:nvSpPr>
          <p:cNvPr id="38" name="Oval 37">
            <a:extLst>
              <a:ext uri="{FF2B5EF4-FFF2-40B4-BE49-F238E27FC236}">
                <a16:creationId xmlns:a16="http://schemas.microsoft.com/office/drawing/2014/main" id="{E23FC8F7-AA5B-3149-B285-30F341B5FB52}"/>
              </a:ext>
            </a:extLst>
          </p:cNvPr>
          <p:cNvSpPr/>
          <p:nvPr userDrawn="1"/>
        </p:nvSpPr>
        <p:spPr>
          <a:xfrm>
            <a:off x="1423457" y="4793877"/>
            <a:ext cx="1169894" cy="1169894"/>
          </a:xfrm>
          <a:prstGeom prst="ellipse">
            <a:avLst/>
          </a:prstGeom>
          <a:solidFill>
            <a:srgbClr val="F9A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Text Placeholder 25">
            <a:extLst>
              <a:ext uri="{FF2B5EF4-FFF2-40B4-BE49-F238E27FC236}">
                <a16:creationId xmlns:a16="http://schemas.microsoft.com/office/drawing/2014/main" id="{B1435DFE-2114-054A-B0FC-A57DF4EC41B9}"/>
              </a:ext>
            </a:extLst>
          </p:cNvPr>
          <p:cNvSpPr>
            <a:spLocks noGrp="1"/>
          </p:cNvSpPr>
          <p:nvPr>
            <p:ph type="body" sz="quarter" idx="20" hasCustomPrompt="1"/>
          </p:nvPr>
        </p:nvSpPr>
        <p:spPr>
          <a:xfrm>
            <a:off x="1600200" y="5025115"/>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Tree>
    <p:extLst>
      <p:ext uri="{BB962C8B-B14F-4D97-AF65-F5344CB8AC3E}">
        <p14:creationId xmlns:p14="http://schemas.microsoft.com/office/powerpoint/2010/main" val="1529164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ptop with 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3FCDA5-FCB1-F84B-B960-22F7A6CF5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9307" b="5574"/>
          <a:stretch/>
        </p:blipFill>
        <p:spPr>
          <a:xfrm>
            <a:off x="2000190" y="1447737"/>
            <a:ext cx="7941283" cy="4839954"/>
          </a:xfrm>
          <a:prstGeom prst="rect">
            <a:avLst/>
          </a:prstGeom>
        </p:spPr>
      </p:pic>
      <p:sp>
        <p:nvSpPr>
          <p:cNvPr id="16" name="Picture Placeholder 7">
            <a:extLst>
              <a:ext uri="{FF2B5EF4-FFF2-40B4-BE49-F238E27FC236}">
                <a16:creationId xmlns:a16="http://schemas.microsoft.com/office/drawing/2014/main" id="{057C5342-908C-5246-8677-F595AFE45D37}"/>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0" name="Rectangle 9">
            <a:extLst>
              <a:ext uri="{FF2B5EF4-FFF2-40B4-BE49-F238E27FC236}">
                <a16:creationId xmlns:a16="http://schemas.microsoft.com/office/drawing/2014/main" id="{F788E446-E118-774D-AB19-C44130379EC7}"/>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1" name="Picture 10">
            <a:extLst>
              <a:ext uri="{FF2B5EF4-FFF2-40B4-BE49-F238E27FC236}">
                <a16:creationId xmlns:a16="http://schemas.microsoft.com/office/drawing/2014/main" id="{9285A7D5-15B9-A345-A206-EA0575CEC6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AF4A7412-FA68-E246-AFC6-9FDC6D3AC4BF}"/>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C09FB67-04A3-F947-9F1F-295D6EA60953}"/>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3" name="Picture 2">
            <a:extLst>
              <a:ext uri="{FF2B5EF4-FFF2-40B4-BE49-F238E27FC236}">
                <a16:creationId xmlns:a16="http://schemas.microsoft.com/office/drawing/2014/main" id="{3F18ABFE-2C34-3F42-B56E-DB633831C8E9}"/>
              </a:ext>
            </a:extLst>
          </p:cNvPr>
          <p:cNvPicPr>
            <a:picLocks noChangeAspect="1"/>
          </p:cNvPicPr>
          <p:nvPr userDrawn="1"/>
        </p:nvPicPr>
        <p:blipFill>
          <a:blip r:embed="rId4"/>
          <a:stretch>
            <a:fillRect/>
          </a:stretch>
        </p:blipFill>
        <p:spPr>
          <a:xfrm>
            <a:off x="9487647" y="2266200"/>
            <a:ext cx="2719554" cy="2325600"/>
          </a:xfrm>
          <a:prstGeom prst="rect">
            <a:avLst/>
          </a:prstGeom>
        </p:spPr>
      </p:pic>
      <p:sp>
        <p:nvSpPr>
          <p:cNvPr id="17" name="Text Placeholder 23">
            <a:extLst>
              <a:ext uri="{FF2B5EF4-FFF2-40B4-BE49-F238E27FC236}">
                <a16:creationId xmlns:a16="http://schemas.microsoft.com/office/drawing/2014/main" id="{E80FF3BA-1540-F841-8174-8B00F6499291}"/>
              </a:ext>
            </a:extLst>
          </p:cNvPr>
          <p:cNvSpPr>
            <a:spLocks noGrp="1"/>
          </p:cNvSpPr>
          <p:nvPr>
            <p:ph type="body" sz="quarter" idx="13" hasCustomPrompt="1"/>
          </p:nvPr>
        </p:nvSpPr>
        <p:spPr>
          <a:xfrm>
            <a:off x="447066" y="309492"/>
            <a:ext cx="11222614" cy="1057553"/>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4236862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49050" b="5574"/>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447066" y="1419515"/>
            <a:ext cx="6361734" cy="3642009"/>
          </a:xfrm>
        </p:spPr>
        <p:txBody>
          <a:bodyPr>
            <a:noAutofit/>
          </a:bodyPr>
          <a:lstStyle>
            <a:lvl1pPr marL="0" indent="0" algn="l">
              <a:buNone/>
              <a:defRPr sz="3000">
                <a:solidFill>
                  <a:srgbClr val="0675A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1" name="Rectangle 10">
            <a:extLst>
              <a:ext uri="{FF2B5EF4-FFF2-40B4-BE49-F238E27FC236}">
                <a16:creationId xmlns:a16="http://schemas.microsoft.com/office/drawing/2014/main" id="{0CF0BF99-CFCD-0F46-BBE0-A1C4C8D1732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4" name="Picture 13">
            <a:extLst>
              <a:ext uri="{FF2B5EF4-FFF2-40B4-BE49-F238E27FC236}">
                <a16:creationId xmlns:a16="http://schemas.microsoft.com/office/drawing/2014/main" id="{CA9BF7F7-7DC0-4544-9CD8-7DE5D967D7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5" name="Straight Connector 14">
            <a:extLst>
              <a:ext uri="{FF2B5EF4-FFF2-40B4-BE49-F238E27FC236}">
                <a16:creationId xmlns:a16="http://schemas.microsoft.com/office/drawing/2014/main" id="{F89E66D3-F47D-A74D-A0AD-DE3EBCE23F5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71B33F-07CA-164A-8B7A-C8F9CE27F8D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Text Placeholder 23">
            <a:extLst>
              <a:ext uri="{FF2B5EF4-FFF2-40B4-BE49-F238E27FC236}">
                <a16:creationId xmlns:a16="http://schemas.microsoft.com/office/drawing/2014/main" id="{DD04F487-90D6-984D-93A3-D9F6A6C3EC71}"/>
              </a:ext>
            </a:extLst>
          </p:cNvPr>
          <p:cNvSpPr>
            <a:spLocks noGrp="1"/>
          </p:cNvSpPr>
          <p:nvPr>
            <p:ph type="body" sz="quarter" idx="13" hasCustomPrompt="1"/>
          </p:nvPr>
        </p:nvSpPr>
        <p:spPr>
          <a:xfrm>
            <a:off x="447066" y="309492"/>
            <a:ext cx="11222614" cy="914202"/>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1662949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Laptop">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FC3F552-799F-368A-EB57-59E4D62D25C1}"/>
              </a:ext>
            </a:extLst>
          </p:cNvPr>
          <p:cNvPicPr>
            <a:picLocks noChangeAspect="1"/>
          </p:cNvPicPr>
          <p:nvPr userDrawn="1"/>
        </p:nvPicPr>
        <p:blipFill>
          <a:blip r:embed="rId2"/>
          <a:stretch>
            <a:fillRect/>
          </a:stretch>
        </p:blipFill>
        <p:spPr>
          <a:xfrm rot="10800000">
            <a:off x="0" y="3981233"/>
            <a:ext cx="2719554" cy="2325600"/>
          </a:xfrm>
          <a:prstGeom prst="rect">
            <a:avLst/>
          </a:prstGeom>
        </p:spPr>
      </p:pic>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8387" t="10823" r="49050" b="5574"/>
          <a:stretch/>
        </p:blipFill>
        <p:spPr>
          <a:xfrm>
            <a:off x="5427977" y="740153"/>
            <a:ext cx="6764023"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7372351" y="1223694"/>
            <a:ext cx="4819650"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447066" y="1419515"/>
            <a:ext cx="6361734" cy="3642009"/>
          </a:xfrm>
        </p:spPr>
        <p:txBody>
          <a:bodyPr>
            <a:noAutofit/>
          </a:bodyPr>
          <a:lstStyle>
            <a:lvl1pPr marL="0" indent="0" algn="l">
              <a:buNone/>
              <a:defRPr sz="3000">
                <a:solidFill>
                  <a:srgbClr val="0675A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1" name="Rectangle 10">
            <a:extLst>
              <a:ext uri="{FF2B5EF4-FFF2-40B4-BE49-F238E27FC236}">
                <a16:creationId xmlns:a16="http://schemas.microsoft.com/office/drawing/2014/main" id="{0CF0BF99-CFCD-0F46-BBE0-A1C4C8D1732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4" name="Picture 13">
            <a:extLst>
              <a:ext uri="{FF2B5EF4-FFF2-40B4-BE49-F238E27FC236}">
                <a16:creationId xmlns:a16="http://schemas.microsoft.com/office/drawing/2014/main" id="{CA9BF7F7-7DC0-4544-9CD8-7DE5D967D7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5" name="Straight Connector 14">
            <a:extLst>
              <a:ext uri="{FF2B5EF4-FFF2-40B4-BE49-F238E27FC236}">
                <a16:creationId xmlns:a16="http://schemas.microsoft.com/office/drawing/2014/main" id="{F89E66D3-F47D-A74D-A0AD-DE3EBCE23F5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71B33F-07CA-164A-8B7A-C8F9CE27F8D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Text Placeholder 23">
            <a:extLst>
              <a:ext uri="{FF2B5EF4-FFF2-40B4-BE49-F238E27FC236}">
                <a16:creationId xmlns:a16="http://schemas.microsoft.com/office/drawing/2014/main" id="{DD04F487-90D6-984D-93A3-D9F6A6C3EC71}"/>
              </a:ext>
            </a:extLst>
          </p:cNvPr>
          <p:cNvSpPr>
            <a:spLocks noGrp="1"/>
          </p:cNvSpPr>
          <p:nvPr>
            <p:ph type="body" sz="quarter" idx="13" hasCustomPrompt="1"/>
          </p:nvPr>
        </p:nvSpPr>
        <p:spPr>
          <a:xfrm>
            <a:off x="447066" y="309492"/>
            <a:ext cx="11222614" cy="914202"/>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11942676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ne with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D4702F-1A2C-DD47-8BB2-6C33D4211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25" t="-1173" r="6562" b="12394"/>
          <a:stretch/>
        </p:blipFill>
        <p:spPr>
          <a:xfrm>
            <a:off x="2449287" y="1355271"/>
            <a:ext cx="9742714" cy="5502729"/>
          </a:xfrm>
          <a:prstGeom prst="rect">
            <a:avLst/>
          </a:prstGeom>
        </p:spPr>
      </p:pic>
      <p:sp>
        <p:nvSpPr>
          <p:cNvPr id="12" name="Picture Placeholder 5">
            <a:extLst>
              <a:ext uri="{FF2B5EF4-FFF2-40B4-BE49-F238E27FC236}">
                <a16:creationId xmlns:a16="http://schemas.microsoft.com/office/drawing/2014/main" id="{0E33E331-940D-F54B-9413-3893DB2046CA}"/>
              </a:ext>
            </a:extLst>
          </p:cNvPr>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0" name="Rectangle 9">
            <a:extLst>
              <a:ext uri="{FF2B5EF4-FFF2-40B4-BE49-F238E27FC236}">
                <a16:creationId xmlns:a16="http://schemas.microsoft.com/office/drawing/2014/main" id="{04CAB93D-F2F9-6A4E-B93B-AA4D39B82EC1}"/>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9779D811-CADC-284B-BA68-F58DA79E9D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EE6ED192-1BF0-D241-85AE-1AD3E6549CA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727FE09-AF5D-A342-B421-92940B34371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A97484F3-F520-C047-831B-70CB74C12FC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4827494"/>
            <a:ext cx="2831843" cy="2030506"/>
          </a:xfrm>
          <a:prstGeom prst="rect">
            <a:avLst/>
          </a:prstGeom>
        </p:spPr>
      </p:pic>
      <p:sp>
        <p:nvSpPr>
          <p:cNvPr id="16" name="Text Placeholder 23">
            <a:extLst>
              <a:ext uri="{FF2B5EF4-FFF2-40B4-BE49-F238E27FC236}">
                <a16:creationId xmlns:a16="http://schemas.microsoft.com/office/drawing/2014/main" id="{08AB1C73-2554-CE44-B3F5-0E39261EDA7B}"/>
              </a:ext>
            </a:extLst>
          </p:cNvPr>
          <p:cNvSpPr>
            <a:spLocks noGrp="1"/>
          </p:cNvSpPr>
          <p:nvPr>
            <p:ph type="body" sz="quarter" idx="19" hasCustomPrompt="1"/>
          </p:nvPr>
        </p:nvSpPr>
        <p:spPr>
          <a:xfrm>
            <a:off x="447066" y="309492"/>
            <a:ext cx="11222614" cy="965087"/>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800444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3BDC11-316A-2942-A68D-84819EE5171B}"/>
              </a:ext>
            </a:extLst>
          </p:cNvPr>
          <p:cNvSpPr/>
          <p:nvPr userDrawn="1"/>
        </p:nvSpPr>
        <p:spPr>
          <a:xfrm>
            <a:off x="5544273" y="0"/>
            <a:ext cx="6647726" cy="68580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
            <a:extLst>
              <a:ext uri="{FF2B5EF4-FFF2-40B4-BE49-F238E27FC236}">
                <a16:creationId xmlns:a16="http://schemas.microsoft.com/office/drawing/2014/main" id="{2774E81A-C82A-AF4E-92BC-3B41DC06C7BB}"/>
              </a:ext>
            </a:extLst>
          </p:cNvPr>
          <p:cNvSpPr>
            <a:spLocks noGrp="1"/>
          </p:cNvSpPr>
          <p:nvPr>
            <p:ph type="body" sz="quarter" idx="15" hasCustomPrompt="1"/>
          </p:nvPr>
        </p:nvSpPr>
        <p:spPr>
          <a:xfrm>
            <a:off x="6221353" y="1155882"/>
            <a:ext cx="2812464" cy="323455"/>
          </a:xfrm>
        </p:spPr>
        <p:txBody>
          <a:bodyPr anchor="t">
            <a:normAutofit/>
          </a:bodyPr>
          <a:lstStyle>
            <a:lvl1pPr marL="0" indent="0">
              <a:buNone/>
              <a:defRPr sz="1600">
                <a:solidFill>
                  <a:srgbClr val="0675AD"/>
                </a:solidFill>
              </a:defRPr>
            </a:lvl1pPr>
          </a:lstStyle>
          <a:p>
            <a:pPr lvl="0"/>
            <a:r>
              <a:rPr lang="en-US" dirty="0"/>
              <a:t>Text 1</a:t>
            </a:r>
          </a:p>
        </p:txBody>
      </p:sp>
      <p:sp>
        <p:nvSpPr>
          <p:cNvPr id="32" name="Text Placeholder 2">
            <a:extLst>
              <a:ext uri="{FF2B5EF4-FFF2-40B4-BE49-F238E27FC236}">
                <a16:creationId xmlns:a16="http://schemas.microsoft.com/office/drawing/2014/main" id="{DB7F793F-AD5F-B141-A34F-29406C79BC42}"/>
              </a:ext>
            </a:extLst>
          </p:cNvPr>
          <p:cNvSpPr>
            <a:spLocks noGrp="1"/>
          </p:cNvSpPr>
          <p:nvPr>
            <p:ph type="body" sz="quarter" idx="16" hasCustomPrompt="1"/>
          </p:nvPr>
        </p:nvSpPr>
        <p:spPr>
          <a:xfrm>
            <a:off x="6221353" y="1701813"/>
            <a:ext cx="2812464" cy="323455"/>
          </a:xfrm>
        </p:spPr>
        <p:txBody>
          <a:bodyPr anchor="t">
            <a:normAutofit/>
          </a:bodyPr>
          <a:lstStyle>
            <a:lvl1pPr marL="0" indent="0">
              <a:buNone/>
              <a:defRPr sz="1600">
                <a:solidFill>
                  <a:srgbClr val="0675AD"/>
                </a:solidFill>
              </a:defRPr>
            </a:lvl1pPr>
          </a:lstStyle>
          <a:p>
            <a:pPr lvl="0"/>
            <a:r>
              <a:rPr lang="en-US" dirty="0"/>
              <a:t>Text 1</a:t>
            </a:r>
          </a:p>
        </p:txBody>
      </p:sp>
      <p:sp>
        <p:nvSpPr>
          <p:cNvPr id="34" name="Text Placeholder 2">
            <a:extLst>
              <a:ext uri="{FF2B5EF4-FFF2-40B4-BE49-F238E27FC236}">
                <a16:creationId xmlns:a16="http://schemas.microsoft.com/office/drawing/2014/main" id="{C612B400-A1DE-8348-934A-BFCFF27BDE02}"/>
              </a:ext>
            </a:extLst>
          </p:cNvPr>
          <p:cNvSpPr>
            <a:spLocks noGrp="1"/>
          </p:cNvSpPr>
          <p:nvPr>
            <p:ph type="body" sz="quarter" idx="17" hasCustomPrompt="1"/>
          </p:nvPr>
        </p:nvSpPr>
        <p:spPr>
          <a:xfrm>
            <a:off x="6221353" y="2268752"/>
            <a:ext cx="2812464" cy="323455"/>
          </a:xfrm>
        </p:spPr>
        <p:txBody>
          <a:bodyPr anchor="t">
            <a:normAutofit/>
          </a:bodyPr>
          <a:lstStyle>
            <a:lvl1pPr marL="0" indent="0">
              <a:buNone/>
              <a:defRPr sz="1600">
                <a:solidFill>
                  <a:srgbClr val="0675AD"/>
                </a:solidFill>
              </a:defRPr>
            </a:lvl1pPr>
          </a:lstStyle>
          <a:p>
            <a:pPr lvl="0"/>
            <a:r>
              <a:rPr lang="en-US" dirty="0"/>
              <a:t>Text 1</a:t>
            </a:r>
          </a:p>
        </p:txBody>
      </p:sp>
      <p:pic>
        <p:nvPicPr>
          <p:cNvPr id="10" name="Picture 9">
            <a:extLst>
              <a:ext uri="{FF2B5EF4-FFF2-40B4-BE49-F238E27FC236}">
                <a16:creationId xmlns:a16="http://schemas.microsoft.com/office/drawing/2014/main" id="{F353FDFF-8009-F547-9313-A94F138AB5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3699204" cy="2457422"/>
          </a:xfrm>
          <a:prstGeom prst="rect">
            <a:avLst/>
          </a:prstGeom>
        </p:spPr>
      </p:pic>
      <p:pic>
        <p:nvPicPr>
          <p:cNvPr id="12" name="Picture 11">
            <a:extLst>
              <a:ext uri="{FF2B5EF4-FFF2-40B4-BE49-F238E27FC236}">
                <a16:creationId xmlns:a16="http://schemas.microsoft.com/office/drawing/2014/main" id="{C5271788-4CA4-464C-9D7B-65B32F0F3EFF}"/>
              </a:ext>
            </a:extLst>
          </p:cNvPr>
          <p:cNvPicPr>
            <a:picLocks noChangeAspect="1"/>
          </p:cNvPicPr>
          <p:nvPr userDrawn="1"/>
        </p:nvPicPr>
        <p:blipFill>
          <a:blip r:embed="rId3"/>
          <a:stretch>
            <a:fillRect/>
          </a:stretch>
        </p:blipFill>
        <p:spPr>
          <a:xfrm>
            <a:off x="9063505" y="5761161"/>
            <a:ext cx="1840921" cy="411785"/>
          </a:xfrm>
          <a:prstGeom prst="rect">
            <a:avLst/>
          </a:prstGeom>
        </p:spPr>
      </p:pic>
      <p:sp>
        <p:nvSpPr>
          <p:cNvPr id="13" name="Text Placeholder 23">
            <a:extLst>
              <a:ext uri="{FF2B5EF4-FFF2-40B4-BE49-F238E27FC236}">
                <a16:creationId xmlns:a16="http://schemas.microsoft.com/office/drawing/2014/main" id="{02748C14-CCCA-334E-B307-BB13D4F83C0B}"/>
              </a:ext>
            </a:extLst>
          </p:cNvPr>
          <p:cNvSpPr>
            <a:spLocks noGrp="1"/>
          </p:cNvSpPr>
          <p:nvPr>
            <p:ph type="body" sz="quarter" idx="18" hasCustomPrompt="1"/>
          </p:nvPr>
        </p:nvSpPr>
        <p:spPr>
          <a:xfrm>
            <a:off x="428263" y="4998225"/>
            <a:ext cx="4642930" cy="697353"/>
          </a:xfrm>
        </p:spPr>
        <p:txBody>
          <a:bodyPr>
            <a:noAutofit/>
          </a:bodyPr>
          <a:lstStyle>
            <a:lvl1pPr marL="0" indent="0" algn="l">
              <a:buNone/>
              <a:defRPr sz="5400" b="1" baseline="0">
                <a:solidFill>
                  <a:srgbClr val="8D5B98"/>
                </a:solidFill>
                <a:latin typeface="+mn-lt"/>
              </a:defRPr>
            </a:lvl1pPr>
          </a:lstStyle>
          <a:p>
            <a:pPr lvl="0"/>
            <a:r>
              <a:rPr lang="en-US" dirty="0"/>
              <a:t>Thank You</a:t>
            </a:r>
          </a:p>
        </p:txBody>
      </p:sp>
      <p:sp>
        <p:nvSpPr>
          <p:cNvPr id="14" name="Text Placeholder 23">
            <a:extLst>
              <a:ext uri="{FF2B5EF4-FFF2-40B4-BE49-F238E27FC236}">
                <a16:creationId xmlns:a16="http://schemas.microsoft.com/office/drawing/2014/main" id="{B26830F4-09E1-E34D-8894-84D33E94EECE}"/>
              </a:ext>
            </a:extLst>
          </p:cNvPr>
          <p:cNvSpPr>
            <a:spLocks noGrp="1"/>
          </p:cNvSpPr>
          <p:nvPr>
            <p:ph type="body" sz="quarter" idx="19" hasCustomPrompt="1"/>
          </p:nvPr>
        </p:nvSpPr>
        <p:spPr>
          <a:xfrm>
            <a:off x="428263" y="5726857"/>
            <a:ext cx="4642930" cy="697353"/>
          </a:xfrm>
        </p:spPr>
        <p:txBody>
          <a:bodyPr>
            <a:normAutofit/>
          </a:bodyPr>
          <a:lstStyle>
            <a:lvl1pPr marL="0" indent="0" algn="l">
              <a:buNone/>
              <a:defRPr sz="3600" i="1">
                <a:solidFill>
                  <a:srgbClr val="0675AD"/>
                </a:solidFill>
                <a:latin typeface="+mn-lt"/>
              </a:defRPr>
            </a:lvl1pPr>
          </a:lstStyle>
          <a:p>
            <a:pPr lvl="0"/>
            <a:r>
              <a:rPr lang="en-US" dirty="0"/>
              <a:t>Any Questions?</a:t>
            </a:r>
          </a:p>
        </p:txBody>
      </p:sp>
      <p:pic>
        <p:nvPicPr>
          <p:cNvPr id="2" name="Picture 1">
            <a:extLst>
              <a:ext uri="{FF2B5EF4-FFF2-40B4-BE49-F238E27FC236}">
                <a16:creationId xmlns:a16="http://schemas.microsoft.com/office/drawing/2014/main" id="{6389045F-A720-BA40-8837-7037E6E87E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53894" y="5695577"/>
            <a:ext cx="188637" cy="477369"/>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4 bullet poin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6DD84E-8EE2-C12E-60FC-21C6D935CFCF}"/>
              </a:ext>
            </a:extLst>
          </p:cNvPr>
          <p:cNvSpPr/>
          <p:nvPr userDrawn="1"/>
        </p:nvSpPr>
        <p:spPr>
          <a:xfrm>
            <a:off x="0" y="1"/>
            <a:ext cx="6028091" cy="6406916"/>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271CBFE2-FFCE-FE44-9495-8BA176042583}"/>
              </a:ext>
            </a:extLst>
          </p:cNvPr>
          <p:cNvSpPr/>
          <p:nvPr userDrawn="1"/>
        </p:nvSpPr>
        <p:spPr>
          <a:xfrm>
            <a:off x="8265310" y="5129250"/>
            <a:ext cx="3404367" cy="950300"/>
          </a:xfrm>
          <a:prstGeom prst="rect">
            <a:avLst/>
          </a:prstGeom>
          <a:solidFill>
            <a:srgbClr val="7AB5E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B7882A9-44AD-E337-3645-CF022F98696C}"/>
              </a:ext>
            </a:extLst>
          </p:cNvPr>
          <p:cNvSpPr/>
          <p:nvPr userDrawn="1"/>
        </p:nvSpPr>
        <p:spPr>
          <a:xfrm>
            <a:off x="8265311" y="3759876"/>
            <a:ext cx="3404367" cy="950300"/>
          </a:xfrm>
          <a:prstGeom prst="rect">
            <a:avLst/>
          </a:prstGeom>
          <a:solidFill>
            <a:srgbClr val="F9A1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BFB76C00-9DB4-3765-0B71-F97B2B604D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79788" y="4868060"/>
            <a:ext cx="933450" cy="1004414"/>
          </a:xfrm>
          <a:prstGeom prst="rect">
            <a:avLst/>
          </a:prstGeom>
        </p:spPr>
      </p:pic>
      <p:sp>
        <p:nvSpPr>
          <p:cNvPr id="17" name="Rectangle 16"/>
          <p:cNvSpPr/>
          <p:nvPr userDrawn="1"/>
        </p:nvSpPr>
        <p:spPr>
          <a:xfrm>
            <a:off x="8278760" y="1161750"/>
            <a:ext cx="3390918" cy="950300"/>
          </a:xfrm>
          <a:prstGeom prst="rect">
            <a:avLst/>
          </a:prstGeom>
          <a:solidFill>
            <a:srgbClr val="8D5B9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3"/>
            <a:ext cx="5789781" cy="848718"/>
          </a:xfrm>
          <a:noFill/>
        </p:spPr>
        <p:txBody>
          <a:bodyPr>
            <a:normAutofit/>
          </a:bodyPr>
          <a:lstStyle>
            <a:lvl1pPr marL="0" indent="0" algn="l">
              <a:buNone/>
              <a:defRPr sz="3600" b="1">
                <a:solidFill>
                  <a:srgbClr val="8D5B98"/>
                </a:solidFill>
                <a:latin typeface="+mn-lt"/>
              </a:defRPr>
            </a:lvl1pPr>
          </a:lstStyle>
          <a:p>
            <a:pPr lvl="0"/>
            <a:r>
              <a:rPr lang="en-US" dirty="0"/>
              <a:t>TITLE</a:t>
            </a:r>
          </a:p>
        </p:txBody>
      </p:sp>
      <p:sp>
        <p:nvSpPr>
          <p:cNvPr id="55" name="Text Placeholder 25"/>
          <p:cNvSpPr>
            <a:spLocks noGrp="1"/>
          </p:cNvSpPr>
          <p:nvPr>
            <p:ph type="body" sz="quarter" idx="16" hasCustomPrompt="1"/>
          </p:nvPr>
        </p:nvSpPr>
        <p:spPr>
          <a:xfrm>
            <a:off x="8278759" y="1235315"/>
            <a:ext cx="254357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6" name="Rectangle 25">
            <a:extLst>
              <a:ext uri="{FF2B5EF4-FFF2-40B4-BE49-F238E27FC236}">
                <a16:creationId xmlns:a16="http://schemas.microsoft.com/office/drawing/2014/main" id="{FF5A11C8-FC85-3F4D-8EC9-3AE55DC5C17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27" name="Picture 26">
            <a:extLst>
              <a:ext uri="{FF2B5EF4-FFF2-40B4-BE49-F238E27FC236}">
                <a16:creationId xmlns:a16="http://schemas.microsoft.com/office/drawing/2014/main" id="{E5CA41B4-BB8D-454A-94FA-0DE7559FFF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8" name="Straight Connector 27">
            <a:extLst>
              <a:ext uri="{FF2B5EF4-FFF2-40B4-BE49-F238E27FC236}">
                <a16:creationId xmlns:a16="http://schemas.microsoft.com/office/drawing/2014/main" id="{ACCFB690-6EBC-AF4A-B1CE-B241EB115543}"/>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D753F54-0DB2-E849-864F-12037BC6F38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3D8443A2-1886-5F47-B715-5B4160CC42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90435" y="854347"/>
            <a:ext cx="933450" cy="1004414"/>
          </a:xfrm>
          <a:prstGeom prst="rect">
            <a:avLst/>
          </a:prstGeom>
        </p:spPr>
      </p:pic>
      <p:sp>
        <p:nvSpPr>
          <p:cNvPr id="3" name="Oval 2">
            <a:extLst>
              <a:ext uri="{FF2B5EF4-FFF2-40B4-BE49-F238E27FC236}">
                <a16:creationId xmlns:a16="http://schemas.microsoft.com/office/drawing/2014/main" id="{37D7EC09-A18B-D94B-A3C4-D52B3CA98306}"/>
              </a:ext>
            </a:extLst>
          </p:cNvPr>
          <p:cNvSpPr/>
          <p:nvPr userDrawn="1"/>
        </p:nvSpPr>
        <p:spPr>
          <a:xfrm>
            <a:off x="6389247" y="1025863"/>
            <a:ext cx="1169894" cy="1169894"/>
          </a:xfrm>
          <a:prstGeom prst="ellipse">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54" name="Text Placeholder 25"/>
          <p:cNvSpPr>
            <a:spLocks noGrp="1"/>
          </p:cNvSpPr>
          <p:nvPr>
            <p:ph type="body" sz="quarter" idx="15" hasCustomPrompt="1"/>
          </p:nvPr>
        </p:nvSpPr>
        <p:spPr>
          <a:xfrm>
            <a:off x="6552543" y="1226845"/>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30" name="Rectangle 29">
            <a:extLst>
              <a:ext uri="{FF2B5EF4-FFF2-40B4-BE49-F238E27FC236}">
                <a16:creationId xmlns:a16="http://schemas.microsoft.com/office/drawing/2014/main" id="{95C3329D-256D-DA47-AB58-BA302FF0AF0C}"/>
              </a:ext>
            </a:extLst>
          </p:cNvPr>
          <p:cNvSpPr/>
          <p:nvPr userDrawn="1"/>
        </p:nvSpPr>
        <p:spPr>
          <a:xfrm>
            <a:off x="8272036" y="2420228"/>
            <a:ext cx="3404366" cy="950300"/>
          </a:xfrm>
          <a:prstGeom prst="rect">
            <a:avLst/>
          </a:prstGeom>
          <a:solidFill>
            <a:srgbClr val="0675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5">
            <a:extLst>
              <a:ext uri="{FF2B5EF4-FFF2-40B4-BE49-F238E27FC236}">
                <a16:creationId xmlns:a16="http://schemas.microsoft.com/office/drawing/2014/main" id="{7A3B195A-6064-AA4E-B6DD-9CF1476F3F33}"/>
              </a:ext>
            </a:extLst>
          </p:cNvPr>
          <p:cNvSpPr>
            <a:spLocks noGrp="1"/>
          </p:cNvSpPr>
          <p:nvPr>
            <p:ph type="body" sz="quarter" idx="17" hasCustomPrompt="1"/>
          </p:nvPr>
        </p:nvSpPr>
        <p:spPr>
          <a:xfrm>
            <a:off x="8272036" y="2429791"/>
            <a:ext cx="2557017"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2" name="Picture 31">
            <a:extLst>
              <a:ext uri="{FF2B5EF4-FFF2-40B4-BE49-F238E27FC236}">
                <a16:creationId xmlns:a16="http://schemas.microsoft.com/office/drawing/2014/main" id="{67401369-38F2-E34D-8B98-28581ED0B0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90434" y="2160929"/>
            <a:ext cx="933450" cy="1004414"/>
          </a:xfrm>
          <a:prstGeom prst="rect">
            <a:avLst/>
          </a:prstGeom>
        </p:spPr>
      </p:pic>
      <p:sp>
        <p:nvSpPr>
          <p:cNvPr id="33" name="Oval 32">
            <a:extLst>
              <a:ext uri="{FF2B5EF4-FFF2-40B4-BE49-F238E27FC236}">
                <a16:creationId xmlns:a16="http://schemas.microsoft.com/office/drawing/2014/main" id="{162D1FF3-6D32-A04F-8E17-7BA25B709709}"/>
              </a:ext>
            </a:extLst>
          </p:cNvPr>
          <p:cNvSpPr/>
          <p:nvPr userDrawn="1"/>
        </p:nvSpPr>
        <p:spPr>
          <a:xfrm>
            <a:off x="6389247" y="2394101"/>
            <a:ext cx="1169894" cy="1169894"/>
          </a:xfrm>
          <a:prstGeom prst="ellipse">
            <a:avLst/>
          </a:prstGeom>
          <a:solidFill>
            <a:srgbClr val="067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Text Placeholder 25">
            <a:extLst>
              <a:ext uri="{FF2B5EF4-FFF2-40B4-BE49-F238E27FC236}">
                <a16:creationId xmlns:a16="http://schemas.microsoft.com/office/drawing/2014/main" id="{B4CFE5A5-E559-BB40-8123-58565035922B}"/>
              </a:ext>
            </a:extLst>
          </p:cNvPr>
          <p:cNvSpPr>
            <a:spLocks noGrp="1"/>
          </p:cNvSpPr>
          <p:nvPr>
            <p:ph type="body" sz="quarter" idx="18" hasCustomPrompt="1"/>
          </p:nvPr>
        </p:nvSpPr>
        <p:spPr>
          <a:xfrm>
            <a:off x="6565990" y="2625339"/>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36" name="Text Placeholder 25">
            <a:extLst>
              <a:ext uri="{FF2B5EF4-FFF2-40B4-BE49-F238E27FC236}">
                <a16:creationId xmlns:a16="http://schemas.microsoft.com/office/drawing/2014/main" id="{7B7D6ABF-A700-7F44-B319-60A3EFAD100A}"/>
              </a:ext>
            </a:extLst>
          </p:cNvPr>
          <p:cNvSpPr>
            <a:spLocks noGrp="1"/>
          </p:cNvSpPr>
          <p:nvPr>
            <p:ph type="body" sz="quarter" idx="19" hasCustomPrompt="1"/>
          </p:nvPr>
        </p:nvSpPr>
        <p:spPr>
          <a:xfrm>
            <a:off x="8265310" y="3818342"/>
            <a:ext cx="255702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7" name="Picture 36">
            <a:extLst>
              <a:ext uri="{FF2B5EF4-FFF2-40B4-BE49-F238E27FC236}">
                <a16:creationId xmlns:a16="http://schemas.microsoft.com/office/drawing/2014/main" id="{ACB29A91-B7BB-9345-9DC8-4FC97AEAEF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240450" y="3495596"/>
            <a:ext cx="933450" cy="1004414"/>
          </a:xfrm>
          <a:prstGeom prst="rect">
            <a:avLst/>
          </a:prstGeom>
        </p:spPr>
      </p:pic>
      <p:sp>
        <p:nvSpPr>
          <p:cNvPr id="38" name="Oval 37">
            <a:extLst>
              <a:ext uri="{FF2B5EF4-FFF2-40B4-BE49-F238E27FC236}">
                <a16:creationId xmlns:a16="http://schemas.microsoft.com/office/drawing/2014/main" id="{E23FC8F7-AA5B-3149-B285-30F341B5FB52}"/>
              </a:ext>
            </a:extLst>
          </p:cNvPr>
          <p:cNvSpPr/>
          <p:nvPr userDrawn="1"/>
        </p:nvSpPr>
        <p:spPr>
          <a:xfrm>
            <a:off x="6411114" y="5050463"/>
            <a:ext cx="1169894" cy="1169894"/>
          </a:xfrm>
          <a:prstGeom prst="ellipse">
            <a:avLst/>
          </a:prstGeom>
          <a:solidFill>
            <a:srgbClr val="7AB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Text Placeholder 25">
            <a:extLst>
              <a:ext uri="{FF2B5EF4-FFF2-40B4-BE49-F238E27FC236}">
                <a16:creationId xmlns:a16="http://schemas.microsoft.com/office/drawing/2014/main" id="{B1435DFE-2114-054A-B0FC-A57DF4EC41B9}"/>
              </a:ext>
            </a:extLst>
          </p:cNvPr>
          <p:cNvSpPr>
            <a:spLocks noGrp="1"/>
          </p:cNvSpPr>
          <p:nvPr>
            <p:ph type="body" sz="quarter" idx="20" hasCustomPrompt="1"/>
          </p:nvPr>
        </p:nvSpPr>
        <p:spPr>
          <a:xfrm>
            <a:off x="6552542" y="5238749"/>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3" name="Text Placeholder 25">
            <a:extLst>
              <a:ext uri="{FF2B5EF4-FFF2-40B4-BE49-F238E27FC236}">
                <a16:creationId xmlns:a16="http://schemas.microsoft.com/office/drawing/2014/main" id="{B605F751-26EC-7704-06DD-36995F69DC8F}"/>
              </a:ext>
            </a:extLst>
          </p:cNvPr>
          <p:cNvSpPr>
            <a:spLocks noGrp="1"/>
          </p:cNvSpPr>
          <p:nvPr>
            <p:ph type="body" sz="quarter" idx="21" hasCustomPrompt="1"/>
          </p:nvPr>
        </p:nvSpPr>
        <p:spPr>
          <a:xfrm>
            <a:off x="8280330" y="5221100"/>
            <a:ext cx="255702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5" name="Oval 24">
            <a:extLst>
              <a:ext uri="{FF2B5EF4-FFF2-40B4-BE49-F238E27FC236}">
                <a16:creationId xmlns:a16="http://schemas.microsoft.com/office/drawing/2014/main" id="{38EA0F53-E002-A440-FABC-A543D25ED5C2}"/>
              </a:ext>
            </a:extLst>
          </p:cNvPr>
          <p:cNvSpPr/>
          <p:nvPr userDrawn="1"/>
        </p:nvSpPr>
        <p:spPr>
          <a:xfrm>
            <a:off x="6411114" y="3650079"/>
            <a:ext cx="1169894" cy="1169894"/>
          </a:xfrm>
          <a:prstGeom prst="ellipse">
            <a:avLst/>
          </a:prstGeom>
          <a:solidFill>
            <a:srgbClr val="F9A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Text Placeholder 25">
            <a:extLst>
              <a:ext uri="{FF2B5EF4-FFF2-40B4-BE49-F238E27FC236}">
                <a16:creationId xmlns:a16="http://schemas.microsoft.com/office/drawing/2014/main" id="{3C90A4D2-5610-D4BD-8C41-FEB7F8A0F1F7}"/>
              </a:ext>
            </a:extLst>
          </p:cNvPr>
          <p:cNvSpPr>
            <a:spLocks noGrp="1"/>
          </p:cNvSpPr>
          <p:nvPr>
            <p:ph type="body" sz="quarter" idx="22" hasCustomPrompt="1"/>
          </p:nvPr>
        </p:nvSpPr>
        <p:spPr>
          <a:xfrm>
            <a:off x="6608007" y="3813140"/>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Tree>
    <p:extLst>
      <p:ext uri="{BB962C8B-B14F-4D97-AF65-F5344CB8AC3E}">
        <p14:creationId xmlns:p14="http://schemas.microsoft.com/office/powerpoint/2010/main" val="3613004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76363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D09352-FE04-874F-A87F-A04D70A36ECA}"/>
              </a:ext>
            </a:extLst>
          </p:cNvPr>
          <p:cNvSpPr/>
          <p:nvPr userDrawn="1"/>
        </p:nvSpPr>
        <p:spPr>
          <a:xfrm>
            <a:off x="5544273" y="0"/>
            <a:ext cx="6647726" cy="68580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23">
            <a:extLst>
              <a:ext uri="{FF2B5EF4-FFF2-40B4-BE49-F238E27FC236}">
                <a16:creationId xmlns:a16="http://schemas.microsoft.com/office/drawing/2014/main" id="{A4D65EA0-8B0D-854C-9045-328AE1EEC3F0}"/>
              </a:ext>
            </a:extLst>
          </p:cNvPr>
          <p:cNvSpPr>
            <a:spLocks noGrp="1"/>
          </p:cNvSpPr>
          <p:nvPr>
            <p:ph type="body" sz="quarter" idx="15" hasCustomPrompt="1"/>
          </p:nvPr>
        </p:nvSpPr>
        <p:spPr>
          <a:xfrm>
            <a:off x="428263" y="4998225"/>
            <a:ext cx="4642930" cy="697353"/>
          </a:xfrm>
        </p:spPr>
        <p:txBody>
          <a:bodyPr>
            <a:noAutofit/>
          </a:bodyPr>
          <a:lstStyle>
            <a:lvl1pPr marL="0" indent="0" algn="l">
              <a:buNone/>
              <a:defRPr sz="5400" b="1" baseline="0">
                <a:solidFill>
                  <a:srgbClr val="8D5B98"/>
                </a:solidFill>
                <a:latin typeface="+mn-lt"/>
              </a:defRPr>
            </a:lvl1pPr>
          </a:lstStyle>
          <a:p>
            <a:pPr lvl="0"/>
            <a:r>
              <a:rPr lang="en-US" dirty="0"/>
              <a:t>HEADING</a:t>
            </a:r>
          </a:p>
        </p:txBody>
      </p:sp>
      <p:sp>
        <p:nvSpPr>
          <p:cNvPr id="37" name="Text Placeholder 23">
            <a:extLst>
              <a:ext uri="{FF2B5EF4-FFF2-40B4-BE49-F238E27FC236}">
                <a16:creationId xmlns:a16="http://schemas.microsoft.com/office/drawing/2014/main" id="{9FEB12B9-6947-C540-81C6-E12BF0DC5BAF}"/>
              </a:ext>
            </a:extLst>
          </p:cNvPr>
          <p:cNvSpPr>
            <a:spLocks noGrp="1"/>
          </p:cNvSpPr>
          <p:nvPr>
            <p:ph type="body" sz="quarter" idx="16" hasCustomPrompt="1"/>
          </p:nvPr>
        </p:nvSpPr>
        <p:spPr>
          <a:xfrm>
            <a:off x="428263" y="5726857"/>
            <a:ext cx="4642930" cy="697353"/>
          </a:xfrm>
        </p:spPr>
        <p:txBody>
          <a:bodyPr>
            <a:normAutofit/>
          </a:bodyPr>
          <a:lstStyle>
            <a:lvl1pPr marL="0" indent="0" algn="l">
              <a:buNone/>
              <a:defRPr sz="3600">
                <a:solidFill>
                  <a:srgbClr val="0675AD"/>
                </a:solidFill>
                <a:latin typeface="+mn-lt"/>
              </a:defRPr>
            </a:lvl1pPr>
          </a:lstStyle>
          <a:p>
            <a:pPr lvl="0"/>
            <a:r>
              <a:rPr lang="en-US" dirty="0"/>
              <a:t>Sub-Heading</a:t>
            </a:r>
          </a:p>
        </p:txBody>
      </p:sp>
      <p:pic>
        <p:nvPicPr>
          <p:cNvPr id="3" name="Picture 2">
            <a:extLst>
              <a:ext uri="{FF2B5EF4-FFF2-40B4-BE49-F238E27FC236}">
                <a16:creationId xmlns:a16="http://schemas.microsoft.com/office/drawing/2014/main" id="{D9F052E0-18CA-3C4C-8E5E-1F470BDB112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3699204" cy="2457422"/>
          </a:xfrm>
          <a:prstGeom prst="rect">
            <a:avLst/>
          </a:prstGeom>
        </p:spPr>
      </p:pic>
      <p:pic>
        <p:nvPicPr>
          <p:cNvPr id="2" name="Picture 1">
            <a:extLst>
              <a:ext uri="{FF2B5EF4-FFF2-40B4-BE49-F238E27FC236}">
                <a16:creationId xmlns:a16="http://schemas.microsoft.com/office/drawing/2014/main" id="{D440D5B1-3A8C-7144-85FD-5C371ADEE80B}"/>
              </a:ext>
            </a:extLst>
          </p:cNvPr>
          <p:cNvPicPr>
            <a:picLocks noChangeAspect="1"/>
          </p:cNvPicPr>
          <p:nvPr userDrawn="1"/>
        </p:nvPicPr>
        <p:blipFill>
          <a:blip r:embed="rId3"/>
          <a:stretch>
            <a:fillRect/>
          </a:stretch>
        </p:blipFill>
        <p:spPr>
          <a:xfrm>
            <a:off x="9922816" y="5966387"/>
            <a:ext cx="1840921" cy="411785"/>
          </a:xfrm>
          <a:prstGeom prst="rect">
            <a:avLst/>
          </a:prstGeom>
        </p:spPr>
      </p:pic>
      <p:pic>
        <p:nvPicPr>
          <p:cNvPr id="5" name="Picture 4">
            <a:extLst>
              <a:ext uri="{FF2B5EF4-FFF2-40B4-BE49-F238E27FC236}">
                <a16:creationId xmlns:a16="http://schemas.microsoft.com/office/drawing/2014/main" id="{0EBF5FB9-B95A-F14D-8111-8A6A108DCE8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168596" y="307620"/>
            <a:ext cx="8939513" cy="505513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Photos x 3 with Catpions -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491006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 Purp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A1A16D-1F54-2745-826C-533EC4595369}"/>
              </a:ext>
            </a:extLst>
          </p:cNvPr>
          <p:cNvPicPr>
            <a:picLocks noChangeAspect="1"/>
          </p:cNvPicPr>
          <p:nvPr userDrawn="1"/>
        </p:nvPicPr>
        <p:blipFill>
          <a:blip r:embed="rId2"/>
          <a:stretch>
            <a:fillRect/>
          </a:stretch>
        </p:blipFill>
        <p:spPr>
          <a:xfrm>
            <a:off x="10018451" y="90186"/>
            <a:ext cx="1753002" cy="2332446"/>
          </a:xfrm>
          <a:prstGeom prst="rect">
            <a:avLst/>
          </a:prstGeom>
        </p:spPr>
      </p:pic>
      <p:sp>
        <p:nvSpPr>
          <p:cNvPr id="3" name="Rectangle 2">
            <a:extLst>
              <a:ext uri="{FF2B5EF4-FFF2-40B4-BE49-F238E27FC236}">
                <a16:creationId xmlns:a16="http://schemas.microsoft.com/office/drawing/2014/main" id="{0FE401A6-8CBB-7347-AE68-CF40E8E271A9}"/>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4" name="Picture 3">
            <a:extLst>
              <a:ext uri="{FF2B5EF4-FFF2-40B4-BE49-F238E27FC236}">
                <a16:creationId xmlns:a16="http://schemas.microsoft.com/office/drawing/2014/main" id="{442EA92D-015D-2942-B7A3-AB073D5931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6" name="Straight Connector 5">
            <a:extLst>
              <a:ext uri="{FF2B5EF4-FFF2-40B4-BE49-F238E27FC236}">
                <a16:creationId xmlns:a16="http://schemas.microsoft.com/office/drawing/2014/main" id="{DD25099F-7AB0-4042-8921-59D5711CB42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F5E91B6-3403-7E40-919D-CCD57C73FD4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9" name="Text Placeholder 25">
            <a:extLst>
              <a:ext uri="{FF2B5EF4-FFF2-40B4-BE49-F238E27FC236}">
                <a16:creationId xmlns:a16="http://schemas.microsoft.com/office/drawing/2014/main" id="{DE1DBA07-AE71-4D42-8641-CB6451CD8773}"/>
              </a:ext>
            </a:extLst>
          </p:cNvPr>
          <p:cNvSpPr>
            <a:spLocks noGrp="1"/>
          </p:cNvSpPr>
          <p:nvPr>
            <p:ph type="body" sz="quarter" idx="16" hasCustomPrompt="1"/>
          </p:nvPr>
        </p:nvSpPr>
        <p:spPr>
          <a:xfrm>
            <a:off x="447065" y="1276556"/>
            <a:ext cx="11102510"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a:extLst>
              <a:ext uri="{FF2B5EF4-FFF2-40B4-BE49-F238E27FC236}">
                <a16:creationId xmlns:a16="http://schemas.microsoft.com/office/drawing/2014/main" id="{D5F533DB-D984-6540-A285-55FAE447A3A6}"/>
              </a:ext>
            </a:extLst>
          </p:cNvPr>
          <p:cNvSpPr>
            <a:spLocks noGrp="1"/>
          </p:cNvSpPr>
          <p:nvPr>
            <p:ph type="body" sz="quarter" idx="18" hasCustomPrompt="1"/>
          </p:nvPr>
        </p:nvSpPr>
        <p:spPr>
          <a:xfrm>
            <a:off x="447065" y="309492"/>
            <a:ext cx="11097969" cy="743132"/>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9619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159A3D-32AD-A943-B9C2-32D47AD2612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1" name="Picture 10">
            <a:extLst>
              <a:ext uri="{FF2B5EF4-FFF2-40B4-BE49-F238E27FC236}">
                <a16:creationId xmlns:a16="http://schemas.microsoft.com/office/drawing/2014/main" id="{59A89641-21ED-9F47-A130-650ABF071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2C75F316-164B-DB4E-B698-15F45B2962F6}"/>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6767266-3D72-094F-8416-5A6EC4C08C5F}"/>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14" name="Picture 13">
            <a:extLst>
              <a:ext uri="{FF2B5EF4-FFF2-40B4-BE49-F238E27FC236}">
                <a16:creationId xmlns:a16="http://schemas.microsoft.com/office/drawing/2014/main" id="{D1D31113-550A-D243-A2D9-9493D0D94491}"/>
              </a:ext>
            </a:extLst>
          </p:cNvPr>
          <p:cNvPicPr>
            <a:picLocks noChangeAspect="1"/>
          </p:cNvPicPr>
          <p:nvPr userDrawn="1"/>
        </p:nvPicPr>
        <p:blipFill>
          <a:blip r:embed="rId3"/>
          <a:stretch>
            <a:fillRect/>
          </a:stretch>
        </p:blipFill>
        <p:spPr>
          <a:xfrm>
            <a:off x="10018451" y="90186"/>
            <a:ext cx="1753002" cy="2332446"/>
          </a:xfrm>
          <a:prstGeom prst="rect">
            <a:avLst/>
          </a:prstGeom>
        </p:spPr>
      </p:pic>
      <p:sp>
        <p:nvSpPr>
          <p:cNvPr id="9" name="Text Placeholder 25">
            <a:extLst>
              <a:ext uri="{FF2B5EF4-FFF2-40B4-BE49-F238E27FC236}">
                <a16:creationId xmlns:a16="http://schemas.microsoft.com/office/drawing/2014/main" id="{8E4DB493-497A-8248-9FDE-F55F2F4D0DC8}"/>
              </a:ext>
            </a:extLst>
          </p:cNvPr>
          <p:cNvSpPr>
            <a:spLocks noGrp="1"/>
          </p:cNvSpPr>
          <p:nvPr>
            <p:ph type="body" sz="quarter" idx="16" hasCustomPrompt="1"/>
          </p:nvPr>
        </p:nvSpPr>
        <p:spPr>
          <a:xfrm>
            <a:off x="442524" y="1271930"/>
            <a:ext cx="11102510"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CC257068-6BBA-4E4C-B610-5F2FD98BBECF}"/>
              </a:ext>
            </a:extLst>
          </p:cNvPr>
          <p:cNvSpPr>
            <a:spLocks noGrp="1"/>
          </p:cNvSpPr>
          <p:nvPr>
            <p:ph type="body" sz="quarter" idx="18" hasCustomPrompt="1"/>
          </p:nvPr>
        </p:nvSpPr>
        <p:spPr>
          <a:xfrm>
            <a:off x="447065" y="309492"/>
            <a:ext cx="11097969" cy="743132"/>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30991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447065" y="1409992"/>
            <a:ext cx="11102510"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Rectangle 9">
            <a:extLst>
              <a:ext uri="{FF2B5EF4-FFF2-40B4-BE49-F238E27FC236}">
                <a16:creationId xmlns:a16="http://schemas.microsoft.com/office/drawing/2014/main" id="{E7757506-312E-3B4F-B8E9-79DB3312C5D9}"/>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1" name="Picture 10">
            <a:extLst>
              <a:ext uri="{FF2B5EF4-FFF2-40B4-BE49-F238E27FC236}">
                <a16:creationId xmlns:a16="http://schemas.microsoft.com/office/drawing/2014/main" id="{93F0C59B-B99B-2D4F-A1EE-6991B907E5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241CA349-CF18-F347-84DC-CB04E29ECEE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5D0A5F3-7F8C-5743-88BD-EEA50ECCC7A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14" name="Picture 13">
            <a:extLst>
              <a:ext uri="{FF2B5EF4-FFF2-40B4-BE49-F238E27FC236}">
                <a16:creationId xmlns:a16="http://schemas.microsoft.com/office/drawing/2014/main" id="{AA00CE89-737E-CC4D-91F2-EE84C18ADBC2}"/>
              </a:ext>
            </a:extLst>
          </p:cNvPr>
          <p:cNvPicPr>
            <a:picLocks noChangeAspect="1"/>
          </p:cNvPicPr>
          <p:nvPr userDrawn="1"/>
        </p:nvPicPr>
        <p:blipFill>
          <a:blip r:embed="rId3"/>
          <a:stretch>
            <a:fillRect/>
          </a:stretch>
        </p:blipFill>
        <p:spPr>
          <a:xfrm>
            <a:off x="10018451" y="90186"/>
            <a:ext cx="1753002" cy="2332446"/>
          </a:xfrm>
          <a:prstGeom prst="rect">
            <a:avLst/>
          </a:prstGeom>
        </p:spPr>
      </p:pic>
      <p:sp>
        <p:nvSpPr>
          <p:cNvPr id="9" name="Text Placeholder 23">
            <a:extLst>
              <a:ext uri="{FF2B5EF4-FFF2-40B4-BE49-F238E27FC236}">
                <a16:creationId xmlns:a16="http://schemas.microsoft.com/office/drawing/2014/main" id="{830227FD-D232-1F47-B9E7-1D674ACEDC52}"/>
              </a:ext>
            </a:extLst>
          </p:cNvPr>
          <p:cNvSpPr>
            <a:spLocks noGrp="1"/>
          </p:cNvSpPr>
          <p:nvPr>
            <p:ph type="body" sz="quarter" idx="18" hasCustomPrompt="1"/>
          </p:nvPr>
        </p:nvSpPr>
        <p:spPr>
          <a:xfrm>
            <a:off x="447065" y="309492"/>
            <a:ext cx="11097969" cy="775030"/>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49214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with solid header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4C07F5-DAE3-874F-A9F9-D6B1381CBCE5}"/>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0" name="Picture Placeholder 15">
            <a:extLst>
              <a:ext uri="{FF2B5EF4-FFF2-40B4-BE49-F238E27FC236}">
                <a16:creationId xmlns:a16="http://schemas.microsoft.com/office/drawing/2014/main" id="{F8B5B00A-F2BC-E64F-9A25-1B4B39FCB1E2}"/>
              </a:ext>
            </a:extLst>
          </p:cNvPr>
          <p:cNvSpPr>
            <a:spLocks noGrp="1"/>
          </p:cNvSpPr>
          <p:nvPr>
            <p:ph type="pic" sz="quarter" idx="17"/>
          </p:nvPr>
        </p:nvSpPr>
        <p:spPr>
          <a:xfrm>
            <a:off x="6420970" y="2668823"/>
            <a:ext cx="4401359" cy="3245240"/>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4" name="Rectangle 13">
            <a:extLst>
              <a:ext uri="{FF2B5EF4-FFF2-40B4-BE49-F238E27FC236}">
                <a16:creationId xmlns:a16="http://schemas.microsoft.com/office/drawing/2014/main" id="{6A96AA36-A2F8-844C-B5E2-A9E204FC6662}"/>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7D70F97E-D317-914F-84EB-327CD19FA6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4FE5F3EE-4A5B-2C4E-8EC5-938A0C9749FA}"/>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CA9E74C-AD6D-4044-89EF-14AAD09FD4F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1" name="Text Placeholder 25">
            <a:extLst>
              <a:ext uri="{FF2B5EF4-FFF2-40B4-BE49-F238E27FC236}">
                <a16:creationId xmlns:a16="http://schemas.microsoft.com/office/drawing/2014/main" id="{79B275A0-5264-7043-8FE1-391CF5C5EFF1}"/>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Text Placeholder 23">
            <a:extLst>
              <a:ext uri="{FF2B5EF4-FFF2-40B4-BE49-F238E27FC236}">
                <a16:creationId xmlns:a16="http://schemas.microsoft.com/office/drawing/2014/main" id="{16DEE8FA-F484-3E4E-A518-F7D1542AF214}"/>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204480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with solid header -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76FFB81-661F-934A-8674-C69A828E7C9E}"/>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sp>
        <p:nvSpPr>
          <p:cNvPr id="14" name="Rectangle 13">
            <a:extLst>
              <a:ext uri="{FF2B5EF4-FFF2-40B4-BE49-F238E27FC236}">
                <a16:creationId xmlns:a16="http://schemas.microsoft.com/office/drawing/2014/main" id="{7AD2B8EC-C4D4-AC46-9E08-AC7F87E6E6B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67588149-6299-234C-ABB1-D11A4879F0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0CF1D849-1BF8-2F45-80F0-390389FC6DCC}"/>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95E4BEE-8D91-5A4C-8D40-41C78C8BB23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Picture Placeholder 15">
            <a:extLst>
              <a:ext uri="{FF2B5EF4-FFF2-40B4-BE49-F238E27FC236}">
                <a16:creationId xmlns:a16="http://schemas.microsoft.com/office/drawing/2014/main" id="{5D603DE8-405A-9D46-A2CD-2C7F351A06C1}"/>
              </a:ext>
            </a:extLst>
          </p:cNvPr>
          <p:cNvSpPr>
            <a:spLocks noGrp="1"/>
          </p:cNvSpPr>
          <p:nvPr>
            <p:ph type="pic" sz="quarter" idx="17"/>
          </p:nvPr>
        </p:nvSpPr>
        <p:spPr>
          <a:xfrm>
            <a:off x="6420970" y="2668823"/>
            <a:ext cx="4401359" cy="3245240"/>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1" name="Text Placeholder 25">
            <a:extLst>
              <a:ext uri="{FF2B5EF4-FFF2-40B4-BE49-F238E27FC236}">
                <a16:creationId xmlns:a16="http://schemas.microsoft.com/office/drawing/2014/main" id="{9628AC4E-6B80-5C4D-99F7-8B05425911DD}"/>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Text Placeholder 23">
            <a:extLst>
              <a:ext uri="{FF2B5EF4-FFF2-40B4-BE49-F238E27FC236}">
                <a16:creationId xmlns:a16="http://schemas.microsoft.com/office/drawing/2014/main" id="{9865D4DE-78E1-5F46-A136-FE6DA40F564E}"/>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51686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with solid header - Yell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FB5F084-F6BC-BC49-9A67-9ADE70E76C62}"/>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4" name="Rectangle 13">
            <a:extLst>
              <a:ext uri="{FF2B5EF4-FFF2-40B4-BE49-F238E27FC236}">
                <a16:creationId xmlns:a16="http://schemas.microsoft.com/office/drawing/2014/main" id="{8D619265-86C4-2045-A30C-3F031E0D468D}"/>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C2A5D363-054E-DF45-BA48-F7D3B8DB0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68FD11B5-ADC9-0F4C-891F-A04761C476A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8109F8-531E-8340-A751-4CE0EBD94BE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Picture Placeholder 15">
            <a:extLst>
              <a:ext uri="{FF2B5EF4-FFF2-40B4-BE49-F238E27FC236}">
                <a16:creationId xmlns:a16="http://schemas.microsoft.com/office/drawing/2014/main" id="{6BBE2729-66F1-1F4D-B7E2-FC063FEAD467}"/>
              </a:ext>
            </a:extLst>
          </p:cNvPr>
          <p:cNvSpPr>
            <a:spLocks noGrp="1"/>
          </p:cNvSpPr>
          <p:nvPr>
            <p:ph type="pic" sz="quarter" idx="17"/>
          </p:nvPr>
        </p:nvSpPr>
        <p:spPr>
          <a:xfrm>
            <a:off x="6420970" y="2668823"/>
            <a:ext cx="4401359" cy="3245240"/>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2" name="Text Placeholder 25">
            <a:extLst>
              <a:ext uri="{FF2B5EF4-FFF2-40B4-BE49-F238E27FC236}">
                <a16:creationId xmlns:a16="http://schemas.microsoft.com/office/drawing/2014/main" id="{14372943-F452-7B46-9C67-ED05F0AADCBB}"/>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3">
            <a:extLst>
              <a:ext uri="{FF2B5EF4-FFF2-40B4-BE49-F238E27FC236}">
                <a16:creationId xmlns:a16="http://schemas.microsoft.com/office/drawing/2014/main" id="{0AA56B91-2DFB-2B44-B405-4FE5FB1DC7FA}"/>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40105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66" r:id="rId3"/>
    <p:sldLayoutId id="2147483682" r:id="rId4"/>
    <p:sldLayoutId id="2147483685" r:id="rId5"/>
    <p:sldLayoutId id="2147483686" r:id="rId6"/>
    <p:sldLayoutId id="2147483673" r:id="rId7"/>
    <p:sldLayoutId id="2147483687" r:id="rId8"/>
    <p:sldLayoutId id="2147483688" r:id="rId9"/>
    <p:sldLayoutId id="2147483651" r:id="rId10"/>
    <p:sldLayoutId id="2147483683" r:id="rId11"/>
    <p:sldLayoutId id="2147483684" r:id="rId12"/>
    <p:sldLayoutId id="2147483674" r:id="rId13"/>
    <p:sldLayoutId id="2147483680" r:id="rId14"/>
    <p:sldLayoutId id="2147483681" r:id="rId15"/>
    <p:sldLayoutId id="2147483675" r:id="rId16"/>
    <p:sldLayoutId id="2147483678" r:id="rId17"/>
    <p:sldLayoutId id="2147483679" r:id="rId18"/>
    <p:sldLayoutId id="2147483653" r:id="rId19"/>
    <p:sldLayoutId id="2147483663" r:id="rId20"/>
    <p:sldLayoutId id="2147483664" r:id="rId21"/>
    <p:sldLayoutId id="2147483689" r:id="rId22"/>
    <p:sldLayoutId id="2147483677" r:id="rId23"/>
    <p:sldLayoutId id="2147483670" r:id="rId24"/>
    <p:sldLayoutId id="2147483691" r:id="rId25"/>
    <p:sldLayoutId id="2147483676" r:id="rId26"/>
    <p:sldLayoutId id="2147483669" r:id="rId27"/>
    <p:sldLayoutId id="2147483690" r:id="rId28"/>
    <p:sldLayoutId id="2147483692" r:id="rId29"/>
    <p:sldLayoutId id="2147483693"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5.xml"/><Relationship Id="rId1" Type="http://schemas.openxmlformats.org/officeDocument/2006/relationships/video" Target="https://www.youtube.com/embed/7ond5eF7L-I?feature=oembed" TargetMode="Externa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hyperlink" Target="https://youtu.be/7ond5eF7L-I"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applieddigitalskills.withgoogle.com/en/learn" TargetMode="Externa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diigo.com/"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diigo.com/"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diigo.com/" TargetMode="External"/><Relationship Id="rId2" Type="http://schemas.openxmlformats.org/officeDocument/2006/relationships/hyperlink" Target="http://www.diigo.com/education" TargetMode="Externa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kDUdWSuRdfI&amp;ab_channel=MsLamm1" TargetMode="External"/><Relationship Id="rId2" Type="http://schemas.openxmlformats.org/officeDocument/2006/relationships/slideLayout" Target="../slideLayouts/slideLayout25.xml"/><Relationship Id="rId1" Type="http://schemas.openxmlformats.org/officeDocument/2006/relationships/video" Target="https://www.youtube.com/embed/kDUdWSuRdfI?feature=oembed" TargetMode="Externa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pearltrees.co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youtube.com/watch?v=1EP5nEdl-N8&amp;ab_channel=TheDigitalLearningConsultant" TargetMode="Externa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pearltrees.com/" TargetMode="External"/><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padlet.com/"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3.xml"/><Relationship Id="rId1" Type="http://schemas.openxmlformats.org/officeDocument/2006/relationships/video" Target="https://www.youtube.com/embed/UkBnwPqaIjA?feature=oembe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virtualassistantreviewer.com/10-tips-to-enhance-web-research-skills/" TargetMode="Externa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hyperlink" Target="https://www.thewikigame.com/group" TargetMode="External"/><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hyperlink" Target="https://cpb-ap-se2.wpmucdn.com/global2.vic.edu.au/dist/8/5256/files/2019/02/50-Mini-Lessons-For-Teaching-Students-Research-Skills-Kathleen-Morris-1qxevz5.pdf" TargetMode="External"/><Relationship Id="rId2" Type="http://schemas.openxmlformats.org/officeDocument/2006/relationships/image" Target="../media/image36.png"/><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techrepublic.com/blog/10-things/10-tips-for-smarter-more-efficient-internet-searching/" TargetMode="External"/><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dSzosKrKi-I" TargetMode="External"/><Relationship Id="rId2" Type="http://schemas.openxmlformats.org/officeDocument/2006/relationships/slideLayout" Target="../slideLayouts/slideLayout25.xml"/><Relationship Id="rId1" Type="http://schemas.openxmlformats.org/officeDocument/2006/relationships/video" Target="https://www.youtube.com/embed/dSzosKrKi-I?feature=oembed" TargetMode="Externa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hyperlink" Target="https://thetrustedweb.org/ai-powered-tools-for-fighting-fake-news/" TargetMode="External"/><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rand.org/research/projects/truth-decay/fighting-disinformation/search.html" TargetMode="External"/><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hyperlink" Target="https://www.commonsense.org/education/teaching-strategies/turn-students-into-fact-finding-web-detectives" TargetMode="External"/><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Qnk2FP3_r-I&amp;t" TargetMode="External"/><Relationship Id="rId2" Type="http://schemas.openxmlformats.org/officeDocument/2006/relationships/slideLayout" Target="../slideLayouts/slideLayout25.xml"/><Relationship Id="rId1" Type="http://schemas.openxmlformats.org/officeDocument/2006/relationships/video" Target="https://www.youtube.com/embed/Qnk2FP3_r-I?feature=oembed" TargetMode="External"/><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s://youtu.be/cjGz-I0GgKk" TargetMode="External"/><Relationship Id="rId2" Type="http://schemas.openxmlformats.org/officeDocument/2006/relationships/slideLayout" Target="../slideLayouts/slideLayout25.xml"/><Relationship Id="rId1" Type="http://schemas.openxmlformats.org/officeDocument/2006/relationships/video" Target="https://www.youtube.com/embed/cjGz-I0GgKk?feature=oembed" TargetMode="External"/><Relationship Id="rId4" Type="http://schemas.openxmlformats.org/officeDocument/2006/relationships/image" Target="../media/image4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googleadservices.com/pagead/aclk?sa=L&amp;ai=DChcSEwiO1uKn3LzvAhUC4O0KHdQUChcYABAAGgJkZw&amp;ae=2&amp;ohost=www.google.com&amp;cid=CAESQeD2rW_mhf2VIwKg3FLp0jPXuLINA8U4zErN7PrgjGtt7R8D3xa1zxwtqRRF5Jzk06SY_soguaAc4MqNAkaEEyl-&amp;sig=AOD64_1owLDoAQ0OUmbrJLZWKtY6RNXfSw&amp;q&amp;adurl&amp;ved=2ahUKEwjt59un3LzvAhWUUBUIHdT7BkQQ0Qx6BAgKEAE"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diigo.com/"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youtu.be/h8gAlEb8-d0" TargetMode="External"/><Relationship Id="rId2" Type="http://schemas.openxmlformats.org/officeDocument/2006/relationships/slideLayout" Target="../slideLayouts/slideLayout25.xml"/><Relationship Id="rId1" Type="http://schemas.openxmlformats.org/officeDocument/2006/relationships/video" Target="https://www.youtube.com/embed/h8gAlEb8-d0?feature=oembed" TargetMode="External"/><Relationship Id="rId5" Type="http://schemas.openxmlformats.org/officeDocument/2006/relationships/image" Target="../media/image52.jpeg"/><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www.google.com/intl/en_in/drive/" TargetMode="Externa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youtu.be/cCZj5ojxRAA" TargetMode="External"/><Relationship Id="rId2" Type="http://schemas.openxmlformats.org/officeDocument/2006/relationships/slideLayout" Target="../slideLayouts/slideLayout25.xml"/><Relationship Id="rId1" Type="http://schemas.openxmlformats.org/officeDocument/2006/relationships/video" Target="https://www.youtube.com/embed/cCZj5ojxRAA?feature=oembed" TargetMode="External"/><Relationship Id="rId5" Type="http://schemas.openxmlformats.org/officeDocument/2006/relationships/image" Target="../media/image53.jpeg"/><Relationship Id="rId4" Type="http://schemas.openxmlformats.org/officeDocument/2006/relationships/image" Target="../media/image54.jpeg"/></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etransfer.com/"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youtu.be/gmzMsSCKj4E" TargetMode="External"/><Relationship Id="rId2" Type="http://schemas.openxmlformats.org/officeDocument/2006/relationships/slideLayout" Target="../slideLayouts/slideLayout25.xml"/><Relationship Id="rId1" Type="http://schemas.openxmlformats.org/officeDocument/2006/relationships/video" Target="https://www.youtube.com/embed/gmzMsSCKj4E?feature=oembed" TargetMode="External"/><Relationship Id="rId4" Type="http://schemas.openxmlformats.org/officeDocument/2006/relationships/image" Target="../media/image56.jpe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2" Type="http://schemas.openxmlformats.org/officeDocument/2006/relationships/hyperlink" Target="https://www.computerhope.com/issues/ch001904.htm" TargetMode="Externa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hyperlink" Target="https://google.com/" TargetMode="External"/><Relationship Id="rId7" Type="http://schemas.openxmlformats.org/officeDocument/2006/relationships/image" Target="../media/image63.png"/><Relationship Id="rId2" Type="http://schemas.openxmlformats.org/officeDocument/2006/relationships/image" Target="../media/image61.jpeg"/><Relationship Id="rId1" Type="http://schemas.openxmlformats.org/officeDocument/2006/relationships/slideLayout" Target="../slideLayouts/slideLayout30.xml"/><Relationship Id="rId6" Type="http://schemas.openxmlformats.org/officeDocument/2006/relationships/image" Target="../media/image62.jpeg"/><Relationship Id="rId5" Type="http://schemas.openxmlformats.org/officeDocument/2006/relationships/hyperlink" Target="https://yahoo.com/" TargetMode="External"/><Relationship Id="rId4" Type="http://schemas.openxmlformats.org/officeDocument/2006/relationships/hyperlink" Target="https://bing.com/"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yandex.com/" TargetMode="External"/><Relationship Id="rId7" Type="http://schemas.openxmlformats.org/officeDocument/2006/relationships/image" Target="../media/image66.png"/><Relationship Id="rId2" Type="http://schemas.openxmlformats.org/officeDocument/2006/relationships/hyperlink" Target="https://www.baidu.com/" TargetMode="External"/><Relationship Id="rId1" Type="http://schemas.openxmlformats.org/officeDocument/2006/relationships/slideLayout" Target="../slideLayouts/slideLayout30.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hyperlink" Target="https://duckduckgo.com/"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reverso.net/text-translation" TargetMode="External"/><Relationship Id="rId2" Type="http://schemas.openxmlformats.org/officeDocument/2006/relationships/hyperlink" Target="https://www.linguee.com/" TargetMode="External"/><Relationship Id="rId1" Type="http://schemas.openxmlformats.org/officeDocument/2006/relationships/slideLayout" Target="../slideLayouts/slideLayout5.xml"/><Relationship Id="rId5" Type="http://schemas.openxmlformats.org/officeDocument/2006/relationships/hyperlink" Target="http://www.youtube.com/" TargetMode="External"/><Relationship Id="rId4" Type="http://schemas.openxmlformats.org/officeDocument/2006/relationships/hyperlink" Target="https://translate.google.com/"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support.google.com/translate/answer/6142483?hl=en&amp;co=GENIE.Platform%3DiOS" TargetMode="External"/><Relationship Id="rId2" Type="http://schemas.openxmlformats.org/officeDocument/2006/relationships/hyperlink" Target="https://support.google.com/translate/answer/6142483?hl=en&amp;co=GENIE.Platform%3DAndroid" TargetMode="External"/><Relationship Id="rId1" Type="http://schemas.openxmlformats.org/officeDocument/2006/relationships/slideLayout" Target="../slideLayouts/slideLayout4.xml"/><Relationship Id="rId5" Type="http://schemas.openxmlformats.org/officeDocument/2006/relationships/image" Target="../media/image67.png"/><Relationship Id="rId4" Type="http://schemas.openxmlformats.org/officeDocument/2006/relationships/hyperlink" Target="https://translate.google.com/"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www.reverso.net/text-translation" TargetMode="Externa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www.linguee.com/" TargetMode="Externa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digitalinclusion.eu/wp-content/uploads/2021/02/Evidence-Digest-4-Digital-Inclusion-migrants-final.pdf"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DB6DC-6BDA-0344-AD16-A84DB2E2ADD0}"/>
              </a:ext>
            </a:extLst>
          </p:cNvPr>
          <p:cNvSpPr>
            <a:spLocks noGrp="1"/>
          </p:cNvSpPr>
          <p:nvPr>
            <p:ph type="body" sz="quarter" idx="15"/>
          </p:nvPr>
        </p:nvSpPr>
        <p:spPr>
          <a:xfrm>
            <a:off x="428262" y="4649548"/>
            <a:ext cx="4642930" cy="697353"/>
          </a:xfrm>
        </p:spPr>
        <p:txBody>
          <a:bodyPr/>
          <a:lstStyle/>
          <a:p>
            <a:r>
              <a:rPr lang="en-US" dirty="0"/>
              <a:t>MÓDULO 1	</a:t>
            </a:r>
          </a:p>
        </p:txBody>
      </p:sp>
      <p:sp>
        <p:nvSpPr>
          <p:cNvPr id="3" name="Text Placeholder 2">
            <a:extLst>
              <a:ext uri="{FF2B5EF4-FFF2-40B4-BE49-F238E27FC236}">
                <a16:creationId xmlns:a16="http://schemas.microsoft.com/office/drawing/2014/main" id="{51E4B0D2-9CBF-B445-AA9C-54F3090D9059}"/>
              </a:ext>
            </a:extLst>
          </p:cNvPr>
          <p:cNvSpPr>
            <a:spLocks noGrp="1"/>
          </p:cNvSpPr>
          <p:nvPr>
            <p:ph type="body" sz="quarter" idx="16"/>
          </p:nvPr>
        </p:nvSpPr>
        <p:spPr>
          <a:xfrm>
            <a:off x="428262" y="5518135"/>
            <a:ext cx="5286737" cy="988268"/>
          </a:xfrm>
        </p:spPr>
        <p:txBody>
          <a:bodyPr>
            <a:normAutofit fontScale="32500" lnSpcReduction="20000"/>
          </a:bodyPr>
          <a:lstStyle/>
          <a:p>
            <a:r>
              <a:rPr lang="es-ES" sz="8600" dirty="0">
                <a:cs typeface="Aharoni" panose="020B0604020202020204" pitchFamily="2" charset="-79"/>
              </a:rPr>
              <a:t>Navegación, búsqueda, filtrado de datos, información y contenidos digitales </a:t>
            </a:r>
          </a:p>
          <a:p>
            <a:endParaRPr lang="en-US" dirty="0"/>
          </a:p>
        </p:txBody>
      </p:sp>
    </p:spTree>
    <p:extLst>
      <p:ext uri="{BB962C8B-B14F-4D97-AF65-F5344CB8AC3E}">
        <p14:creationId xmlns:p14="http://schemas.microsoft.com/office/powerpoint/2010/main" val="326592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1007ABA-0936-4DFB-AE5F-9EBA42D0008C}"/>
              </a:ext>
            </a:extLst>
          </p:cNvPr>
          <p:cNvSpPr txBox="1">
            <a:spLocks/>
          </p:cNvSpPr>
          <p:nvPr/>
        </p:nvSpPr>
        <p:spPr>
          <a:xfrm>
            <a:off x="509451" y="429567"/>
            <a:ext cx="11025052" cy="549799"/>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 sz="3600" b="1" dirty="0">
                <a:solidFill>
                  <a:srgbClr val="5E5E5E"/>
                </a:solidFill>
              </a:rPr>
              <a:t>Hoja de referencia de los operadores del buscador de Google</a:t>
            </a:r>
          </a:p>
        </p:txBody>
      </p:sp>
      <p:graphicFrame>
        <p:nvGraphicFramePr>
          <p:cNvPr id="7" name="Table 6">
            <a:extLst>
              <a:ext uri="{FF2B5EF4-FFF2-40B4-BE49-F238E27FC236}">
                <a16:creationId xmlns:a16="http://schemas.microsoft.com/office/drawing/2014/main" id="{2D359687-DBC3-4ADA-AC44-DA9CD6C6F5A2}"/>
              </a:ext>
            </a:extLst>
          </p:cNvPr>
          <p:cNvGraphicFramePr>
            <a:graphicFrameLocks noGrp="1"/>
          </p:cNvGraphicFramePr>
          <p:nvPr>
            <p:extLst>
              <p:ext uri="{D42A27DB-BD31-4B8C-83A1-F6EECF244321}">
                <p14:modId xmlns:p14="http://schemas.microsoft.com/office/powerpoint/2010/main" val="3571363682"/>
              </p:ext>
            </p:extLst>
          </p:nvPr>
        </p:nvGraphicFramePr>
        <p:xfrm>
          <a:off x="-1" y="1237000"/>
          <a:ext cx="12192001" cy="6150786"/>
        </p:xfrm>
        <a:graphic>
          <a:graphicData uri="http://schemas.openxmlformats.org/drawingml/2006/table">
            <a:tbl>
              <a:tblPr firstRow="1" firstCol="1" bandRow="1">
                <a:tableStyleId>{93296810-A885-4BE3-A3E7-6D5BEEA58F35}</a:tableStyleId>
              </a:tblPr>
              <a:tblGrid>
                <a:gridCol w="2575316">
                  <a:extLst>
                    <a:ext uri="{9D8B030D-6E8A-4147-A177-3AD203B41FA5}">
                      <a16:colId xmlns:a16="http://schemas.microsoft.com/office/drawing/2014/main" val="525781018"/>
                    </a:ext>
                  </a:extLst>
                </a:gridCol>
                <a:gridCol w="2614434">
                  <a:extLst>
                    <a:ext uri="{9D8B030D-6E8A-4147-A177-3AD203B41FA5}">
                      <a16:colId xmlns:a16="http://schemas.microsoft.com/office/drawing/2014/main" val="2577120706"/>
                    </a:ext>
                  </a:extLst>
                </a:gridCol>
                <a:gridCol w="7002251">
                  <a:extLst>
                    <a:ext uri="{9D8B030D-6E8A-4147-A177-3AD203B41FA5}">
                      <a16:colId xmlns:a16="http://schemas.microsoft.com/office/drawing/2014/main" val="904599851"/>
                    </a:ext>
                  </a:extLst>
                </a:gridCol>
              </a:tblGrid>
              <a:tr h="383780">
                <a:tc>
                  <a:txBody>
                    <a:bodyPr/>
                    <a:lstStyle/>
                    <a:p>
                      <a:pPr marL="0" marR="0" algn="l">
                        <a:lnSpc>
                          <a:spcPct val="107000"/>
                        </a:lnSpc>
                        <a:spcBef>
                          <a:spcPts val="0"/>
                        </a:spcBef>
                        <a:spcAft>
                          <a:spcPts val="0"/>
                        </a:spcAft>
                      </a:pPr>
                      <a:r>
                        <a:rPr lang="es-ES" sz="2800" noProof="0" dirty="0">
                          <a:solidFill>
                            <a:schemeClr val="bg1"/>
                          </a:solidFill>
                          <a:effectLst/>
                        </a:rPr>
                        <a:t>Comando</a:t>
                      </a:r>
                      <a:endParaRPr lang="es-ES" sz="24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gn="ctr">
                        <a:lnSpc>
                          <a:spcPct val="107000"/>
                        </a:lnSpc>
                        <a:spcBef>
                          <a:spcPts val="0"/>
                        </a:spcBef>
                        <a:spcAft>
                          <a:spcPts val="0"/>
                        </a:spcAft>
                      </a:pPr>
                      <a:r>
                        <a:rPr lang="es-ES" sz="2800" noProof="0" dirty="0">
                          <a:solidFill>
                            <a:schemeClr val="bg1"/>
                          </a:solidFill>
                          <a:effectLst/>
                        </a:rPr>
                        <a:t>Ejemplo</a:t>
                      </a:r>
                      <a:endParaRPr lang="es-ES" sz="24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gn="ctr">
                        <a:lnSpc>
                          <a:spcPct val="107000"/>
                        </a:lnSpc>
                        <a:spcBef>
                          <a:spcPts val="0"/>
                        </a:spcBef>
                        <a:spcAft>
                          <a:spcPts val="0"/>
                        </a:spcAft>
                      </a:pPr>
                      <a:r>
                        <a:rPr lang="es-ES" sz="2800" noProof="0" dirty="0">
                          <a:solidFill>
                            <a:schemeClr val="bg1"/>
                          </a:solidFill>
                          <a:effectLst/>
                        </a:rPr>
                        <a:t>Explicación</a:t>
                      </a:r>
                      <a:endParaRPr lang="es-ES" sz="24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extLst>
                  <a:ext uri="{0D108BD9-81ED-4DB2-BD59-A6C34878D82A}">
                    <a16:rowId xmlns:a16="http://schemas.microsoft.com/office/drawing/2014/main" val="3475728120"/>
                  </a:ext>
                </a:extLst>
              </a:tr>
              <a:tr h="654445">
                <a:tc>
                  <a:txBody>
                    <a:bodyPr/>
                    <a:lstStyle/>
                    <a:p>
                      <a:pPr marL="0" marR="0">
                        <a:lnSpc>
                          <a:spcPct val="107000"/>
                        </a:lnSpc>
                        <a:spcBef>
                          <a:spcPts val="0"/>
                        </a:spcBef>
                        <a:spcAft>
                          <a:spcPts val="0"/>
                        </a:spcAft>
                      </a:pPr>
                      <a:r>
                        <a:rPr lang="es-ES" sz="2000" u="sng" noProof="0" dirty="0">
                          <a:solidFill>
                            <a:schemeClr val="accent5"/>
                          </a:solidFill>
                          <a:effectLst/>
                          <a:latin typeface="+mn-lt"/>
                          <a:ea typeface="Times New Roman" panose="02020603050405020304" pitchFamily="18" charset="0"/>
                          <a:cs typeface="Times New Roman" panose="02020603050405020304" pitchFamily="18" charset="0"/>
                        </a:rPr>
                        <a:t>Búsqueda en la caché</a:t>
                      </a:r>
                      <a:endParaRPr lang="es-ES" sz="1800" noProof="0" dirty="0">
                        <a:solidFill>
                          <a:schemeClr val="accent5"/>
                        </a:solidFill>
                        <a:effectLst/>
                        <a:latin typeface="+mn-lt"/>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nSpc>
                          <a:spcPct val="107000"/>
                        </a:lnSpc>
                        <a:spcBef>
                          <a:spcPts val="0"/>
                        </a:spcBef>
                        <a:spcAft>
                          <a:spcPts val="0"/>
                        </a:spcAft>
                      </a:pPr>
                      <a:r>
                        <a:rPr lang="es-ES" sz="2000" noProof="0" dirty="0" err="1">
                          <a:solidFill>
                            <a:srgbClr val="5E5E5E"/>
                          </a:solidFill>
                          <a:effectLst/>
                          <a:latin typeface="+mn-lt"/>
                          <a:ea typeface="Times New Roman" panose="02020603050405020304" pitchFamily="18" charset="0"/>
                          <a:cs typeface="Times New Roman" panose="02020603050405020304" pitchFamily="18" charset="0"/>
                        </a:rPr>
                        <a:t>cache:lifewire.com</a:t>
                      </a:r>
                      <a:endParaRPr lang="es-ES" sz="1800" noProof="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s-ES" sz="2000" noProof="0" dirty="0">
                          <a:solidFill>
                            <a:srgbClr val="5E5E5E"/>
                          </a:solidFill>
                          <a:effectLst/>
                          <a:latin typeface="+mn-lt"/>
                          <a:ea typeface="Times New Roman" panose="02020603050405020304" pitchFamily="18" charset="0"/>
                          <a:cs typeface="Times New Roman" panose="02020603050405020304" pitchFamily="18" charset="0"/>
                        </a:rPr>
                        <a:t>La última versión de la</a:t>
                      </a:r>
                      <a:r>
                        <a:rPr lang="es-ES" sz="2000" baseline="0" noProof="0" dirty="0">
                          <a:solidFill>
                            <a:srgbClr val="5E5E5E"/>
                          </a:solidFill>
                          <a:effectLst/>
                          <a:latin typeface="+mn-lt"/>
                          <a:ea typeface="Times New Roman" panose="02020603050405020304" pitchFamily="18" charset="0"/>
                          <a:cs typeface="Times New Roman" panose="02020603050405020304" pitchFamily="18" charset="0"/>
                        </a:rPr>
                        <a:t> caché de </a:t>
                      </a:r>
                      <a:r>
                        <a:rPr lang="es-ES" sz="2000" i="1" noProof="0" dirty="0">
                          <a:solidFill>
                            <a:srgbClr val="5E5E5E"/>
                          </a:solidFill>
                          <a:effectLst/>
                          <a:latin typeface="+mn-lt"/>
                          <a:ea typeface="Times New Roman" panose="02020603050405020304" pitchFamily="18" charset="0"/>
                          <a:cs typeface="Times New Roman" panose="02020603050405020304" pitchFamily="18" charset="0"/>
                        </a:rPr>
                        <a:t>lifewire.com</a:t>
                      </a:r>
                      <a:endParaRPr lang="es-ES" sz="1800" noProof="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530760025"/>
                  </a:ext>
                </a:extLst>
              </a:tr>
              <a:tr h="319795">
                <a:tc>
                  <a:txBody>
                    <a:bodyPr/>
                    <a:lstStyle/>
                    <a:p>
                      <a:pPr marL="0" marR="0">
                        <a:lnSpc>
                          <a:spcPct val="107000"/>
                        </a:lnSpc>
                        <a:spcBef>
                          <a:spcPts val="0"/>
                        </a:spcBef>
                        <a:spcAft>
                          <a:spcPts val="0"/>
                        </a:spcAft>
                      </a:pPr>
                      <a:r>
                        <a:rPr lang="es-ES" sz="2000" u="sng" noProof="0" dirty="0">
                          <a:solidFill>
                            <a:schemeClr val="accent5"/>
                          </a:solidFill>
                          <a:effectLst/>
                          <a:latin typeface="+mn-lt"/>
                          <a:ea typeface="Times New Roman" panose="02020603050405020304" pitchFamily="18" charset="0"/>
                          <a:cs typeface="Times New Roman" panose="02020603050405020304" pitchFamily="18" charset="0"/>
                        </a:rPr>
                        <a:t>Búsqueda por tipo</a:t>
                      </a:r>
                      <a:r>
                        <a:rPr lang="es-ES" sz="2000" u="sng" baseline="0" noProof="0" dirty="0">
                          <a:solidFill>
                            <a:schemeClr val="accent5"/>
                          </a:solidFill>
                          <a:effectLst/>
                          <a:latin typeface="+mn-lt"/>
                          <a:ea typeface="Times New Roman" panose="02020603050405020304" pitchFamily="18" charset="0"/>
                          <a:cs typeface="Times New Roman" panose="02020603050405020304" pitchFamily="18" charset="0"/>
                        </a:rPr>
                        <a:t> de archivo</a:t>
                      </a:r>
                      <a:endParaRPr lang="es-ES" sz="1800" noProof="0" dirty="0">
                        <a:solidFill>
                          <a:schemeClr val="accent5"/>
                        </a:solidFill>
                        <a:effectLst/>
                        <a:latin typeface="+mn-lt"/>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nSpc>
                          <a:spcPct val="107000"/>
                        </a:lnSpc>
                        <a:spcBef>
                          <a:spcPts val="0"/>
                        </a:spcBef>
                        <a:spcAft>
                          <a:spcPts val="0"/>
                        </a:spcAft>
                      </a:pPr>
                      <a:r>
                        <a:rPr lang="es-ES" sz="2000" noProof="0" dirty="0" err="1">
                          <a:solidFill>
                            <a:srgbClr val="5E5E5E"/>
                          </a:solidFill>
                          <a:effectLst/>
                          <a:latin typeface="+mn-lt"/>
                          <a:ea typeface="Times New Roman" panose="02020603050405020304" pitchFamily="18" charset="0"/>
                          <a:cs typeface="Times New Roman" panose="02020603050405020304" pitchFamily="18" charset="0"/>
                        </a:rPr>
                        <a:t>filetype:pptx</a:t>
                      </a:r>
                      <a:r>
                        <a:rPr lang="es-ES" sz="2000" noProof="0" dirty="0">
                          <a:solidFill>
                            <a:srgbClr val="5E5E5E"/>
                          </a:solidFill>
                          <a:effectLst/>
                          <a:latin typeface="+mn-lt"/>
                          <a:ea typeface="Times New Roman" panose="02020603050405020304" pitchFamily="18" charset="0"/>
                          <a:cs typeface="Times New Roman" panose="02020603050405020304" pitchFamily="18" charset="0"/>
                        </a:rPr>
                        <a:t> zoología</a:t>
                      </a:r>
                      <a:endParaRPr lang="es-ES" sz="1800" noProof="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s-ES" sz="2000" noProof="0" dirty="0">
                          <a:solidFill>
                            <a:srgbClr val="5E5E5E"/>
                          </a:solidFill>
                          <a:effectLst/>
                          <a:latin typeface="+mn-lt"/>
                          <a:ea typeface="Times New Roman" panose="02020603050405020304" pitchFamily="18" charset="0"/>
                          <a:cs typeface="Times New Roman" panose="02020603050405020304" pitchFamily="18" charset="0"/>
                        </a:rPr>
                        <a:t>Busca todos los archivos </a:t>
                      </a:r>
                      <a:r>
                        <a:rPr lang="es-ES" sz="2000" u="sng" noProof="0" dirty="0">
                          <a:solidFill>
                            <a:srgbClr val="5E5E5E"/>
                          </a:solidFill>
                          <a:effectLst/>
                          <a:latin typeface="+mn-lt"/>
                          <a:ea typeface="Times New Roman" panose="02020603050405020304" pitchFamily="18" charset="0"/>
                          <a:cs typeface="Times New Roman" panose="02020603050405020304" pitchFamily="18" charset="0"/>
                        </a:rPr>
                        <a:t>PPTX</a:t>
                      </a:r>
                      <a:r>
                        <a:rPr lang="es-ES" sz="2000" noProof="0" dirty="0">
                          <a:solidFill>
                            <a:srgbClr val="5E5E5E"/>
                          </a:solidFill>
                          <a:effectLst/>
                          <a:latin typeface="+mn-lt"/>
                          <a:ea typeface="Times New Roman" panose="02020603050405020304" pitchFamily="18" charset="0"/>
                          <a:cs typeface="Times New Roman" panose="02020603050405020304" pitchFamily="18" charset="0"/>
                        </a:rPr>
                        <a:t> que incluyan la palabra </a:t>
                      </a:r>
                      <a:r>
                        <a:rPr lang="es-ES" sz="2000" i="1" noProof="0" dirty="0">
                          <a:solidFill>
                            <a:srgbClr val="5E5E5E"/>
                          </a:solidFill>
                          <a:effectLst/>
                          <a:latin typeface="+mn-lt"/>
                          <a:ea typeface="Times New Roman" panose="02020603050405020304" pitchFamily="18" charset="0"/>
                          <a:cs typeface="Times New Roman" panose="02020603050405020304" pitchFamily="18" charset="0"/>
                        </a:rPr>
                        <a:t>zoología</a:t>
                      </a:r>
                      <a:r>
                        <a:rPr lang="es-ES" sz="2000" noProof="0" dirty="0">
                          <a:solidFill>
                            <a:srgbClr val="5E5E5E"/>
                          </a:solidFill>
                          <a:effectLst/>
                          <a:latin typeface="+mn-lt"/>
                          <a:ea typeface="Times New Roman" panose="02020603050405020304" pitchFamily="18" charset="0"/>
                          <a:cs typeface="Times New Roman" panose="02020603050405020304" pitchFamily="18" charset="0"/>
                        </a:rPr>
                        <a:t> (no se admiten todas las extensiones de archivos</a:t>
                      </a:r>
                      <a:r>
                        <a:rPr lang="es-ES" sz="2000" baseline="0" noProof="0" dirty="0">
                          <a:solidFill>
                            <a:srgbClr val="5E5E5E"/>
                          </a:solidFill>
                          <a:effectLst/>
                          <a:latin typeface="+mn-lt"/>
                          <a:ea typeface="Times New Roman" panose="02020603050405020304" pitchFamily="18" charset="0"/>
                          <a:cs typeface="Times New Roman" panose="02020603050405020304" pitchFamily="18" charset="0"/>
                        </a:rPr>
                        <a:t>)</a:t>
                      </a:r>
                      <a:endParaRPr lang="es-ES" sz="2000" noProof="0" dirty="0">
                        <a:solidFill>
                          <a:srgbClr val="5E5E5E"/>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812026450"/>
                  </a:ext>
                </a:extLst>
              </a:tr>
              <a:tr h="319795">
                <a:tc>
                  <a:txBody>
                    <a:bodyPr/>
                    <a:lstStyle/>
                    <a:p>
                      <a:pPr marL="0" marR="0">
                        <a:lnSpc>
                          <a:spcPct val="107000"/>
                        </a:lnSpc>
                        <a:spcBef>
                          <a:spcPts val="0"/>
                        </a:spcBef>
                        <a:spcAft>
                          <a:spcPts val="0"/>
                        </a:spcAft>
                      </a:pPr>
                      <a:r>
                        <a:rPr lang="es-ES" sz="2000" noProof="0" dirty="0">
                          <a:solidFill>
                            <a:srgbClr val="F9A169"/>
                          </a:solidFill>
                          <a:effectLst/>
                          <a:latin typeface="+mn-lt"/>
                          <a:ea typeface="Times New Roman" panose="02020603050405020304" pitchFamily="18" charset="0"/>
                          <a:cs typeface="Times New Roman" panose="02020603050405020304" pitchFamily="18" charset="0"/>
                        </a:rPr>
                        <a:t>Búsqueda por título</a:t>
                      </a:r>
                      <a:endParaRPr lang="es-ES" sz="1800" noProof="0" dirty="0">
                        <a:solidFill>
                          <a:srgbClr val="F9A169"/>
                        </a:solidFill>
                        <a:effectLst/>
                        <a:latin typeface="+mn-lt"/>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nSpc>
                          <a:spcPct val="107000"/>
                        </a:lnSpc>
                        <a:spcBef>
                          <a:spcPts val="0"/>
                        </a:spcBef>
                        <a:spcAft>
                          <a:spcPts val="0"/>
                        </a:spcAft>
                      </a:pPr>
                      <a:r>
                        <a:rPr lang="es-ES" sz="2000" noProof="0" dirty="0" err="1">
                          <a:solidFill>
                            <a:srgbClr val="5E5E5E"/>
                          </a:solidFill>
                          <a:effectLst/>
                          <a:latin typeface="+mn-lt"/>
                          <a:ea typeface="Times New Roman" panose="02020603050405020304" pitchFamily="18" charset="0"/>
                          <a:cs typeface="Times New Roman" panose="02020603050405020304" pitchFamily="18" charset="0"/>
                        </a:rPr>
                        <a:t>title:correr</a:t>
                      </a:r>
                      <a:endParaRPr lang="es-ES" sz="1800" noProof="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s-ES" sz="2000" noProof="0" dirty="0">
                          <a:solidFill>
                            <a:srgbClr val="5E5E5E"/>
                          </a:solidFill>
                          <a:effectLst/>
                          <a:latin typeface="+mn-lt"/>
                          <a:ea typeface="Times New Roman" panose="02020603050405020304" pitchFamily="18" charset="0"/>
                          <a:cs typeface="Times New Roman" panose="02020603050405020304" pitchFamily="18" charset="0"/>
                        </a:rPr>
                        <a:t>Busca las páginas web con la palabra </a:t>
                      </a:r>
                      <a:r>
                        <a:rPr lang="es-ES" sz="2000" i="1" noProof="0" dirty="0">
                          <a:solidFill>
                            <a:srgbClr val="5E5E5E"/>
                          </a:solidFill>
                          <a:effectLst/>
                          <a:latin typeface="+mn-lt"/>
                          <a:ea typeface="Times New Roman" panose="02020603050405020304" pitchFamily="18" charset="0"/>
                          <a:cs typeface="Times New Roman" panose="02020603050405020304" pitchFamily="18" charset="0"/>
                        </a:rPr>
                        <a:t>correr</a:t>
                      </a:r>
                      <a:r>
                        <a:rPr lang="es-ES" sz="2000" noProof="0" dirty="0">
                          <a:solidFill>
                            <a:srgbClr val="5E5E5E"/>
                          </a:solidFill>
                          <a:effectLst/>
                          <a:latin typeface="+mn-lt"/>
                          <a:ea typeface="Times New Roman" panose="02020603050405020304" pitchFamily="18" charset="0"/>
                          <a:cs typeface="Times New Roman" panose="02020603050405020304" pitchFamily="18" charset="0"/>
                        </a:rPr>
                        <a:t> en el título;</a:t>
                      </a:r>
                      <a:r>
                        <a:rPr lang="es-ES" sz="2000" baseline="0" noProof="0" dirty="0">
                          <a:solidFill>
                            <a:srgbClr val="5E5E5E"/>
                          </a:solidFill>
                          <a:effectLst/>
                          <a:latin typeface="+mn-lt"/>
                          <a:ea typeface="Times New Roman" panose="02020603050405020304" pitchFamily="18" charset="0"/>
                          <a:cs typeface="Times New Roman" panose="02020603050405020304" pitchFamily="18" charset="0"/>
                        </a:rPr>
                        <a:t> usar </a:t>
                      </a:r>
                      <a:r>
                        <a:rPr lang="es-ES" sz="2000" b="1" baseline="0" noProof="0" dirty="0" err="1">
                          <a:solidFill>
                            <a:srgbClr val="5E5E5E"/>
                          </a:solidFill>
                          <a:effectLst/>
                          <a:latin typeface="+mn-lt"/>
                          <a:ea typeface="Times New Roman" panose="02020603050405020304" pitchFamily="18" charset="0"/>
                          <a:cs typeface="Times New Roman" panose="02020603050405020304" pitchFamily="18" charset="0"/>
                        </a:rPr>
                        <a:t>allintitle</a:t>
                      </a:r>
                      <a:r>
                        <a:rPr lang="es-ES" sz="2000" baseline="0" noProof="0" dirty="0">
                          <a:solidFill>
                            <a:srgbClr val="5E5E5E"/>
                          </a:solidFill>
                          <a:effectLst/>
                          <a:latin typeface="+mn-lt"/>
                          <a:ea typeface="Times New Roman" panose="02020603050405020304" pitchFamily="18" charset="0"/>
                          <a:cs typeface="Times New Roman" panose="02020603050405020304" pitchFamily="18" charset="0"/>
                        </a:rPr>
                        <a:t> para buscar varias palabras</a:t>
                      </a:r>
                      <a:endParaRPr lang="es-ES" sz="2000" noProof="0" dirty="0">
                        <a:solidFill>
                          <a:srgbClr val="5E5E5E"/>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091131084"/>
                  </a:ext>
                </a:extLst>
              </a:tr>
              <a:tr h="647187">
                <a:tc>
                  <a:txBody>
                    <a:bodyPr/>
                    <a:lstStyle/>
                    <a:p>
                      <a:pPr marL="0" marR="0">
                        <a:lnSpc>
                          <a:spcPct val="107000"/>
                        </a:lnSpc>
                        <a:spcBef>
                          <a:spcPts val="0"/>
                        </a:spcBef>
                        <a:spcAft>
                          <a:spcPts val="0"/>
                        </a:spcAft>
                      </a:pPr>
                      <a:r>
                        <a:rPr lang="es-ES" sz="2000" noProof="0" dirty="0">
                          <a:solidFill>
                            <a:srgbClr val="F9A169"/>
                          </a:solidFill>
                          <a:effectLst/>
                          <a:latin typeface="+mn-lt"/>
                          <a:ea typeface="Times New Roman" panose="02020603050405020304" pitchFamily="18" charset="0"/>
                          <a:cs typeface="Times New Roman" panose="02020603050405020304" pitchFamily="18" charset="0"/>
                        </a:rPr>
                        <a:t>Búsqueda por URL</a:t>
                      </a:r>
                      <a:endParaRPr lang="es-ES" sz="1800" noProof="0" dirty="0">
                        <a:solidFill>
                          <a:srgbClr val="F9A169"/>
                        </a:solidFill>
                        <a:effectLst/>
                        <a:latin typeface="+mn-lt"/>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nSpc>
                          <a:spcPct val="107000"/>
                        </a:lnSpc>
                        <a:spcBef>
                          <a:spcPts val="0"/>
                        </a:spcBef>
                        <a:spcAft>
                          <a:spcPts val="0"/>
                        </a:spcAft>
                      </a:pPr>
                      <a:r>
                        <a:rPr lang="es-ES" sz="2000" noProof="0" dirty="0" err="1">
                          <a:solidFill>
                            <a:srgbClr val="5E5E5E"/>
                          </a:solidFill>
                          <a:effectLst/>
                          <a:latin typeface="+mn-lt"/>
                          <a:ea typeface="Times New Roman" panose="02020603050405020304" pitchFamily="18" charset="0"/>
                          <a:cs typeface="Times New Roman" panose="02020603050405020304" pitchFamily="18" charset="0"/>
                        </a:rPr>
                        <a:t>inurl:chewbacca</a:t>
                      </a:r>
                      <a:endParaRPr lang="es-ES" sz="1800" noProof="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s-ES" sz="2000" noProof="0" dirty="0">
                          <a:solidFill>
                            <a:srgbClr val="5E5E5E"/>
                          </a:solidFill>
                          <a:effectLst/>
                          <a:latin typeface="+mn-lt"/>
                          <a:ea typeface="Times New Roman" panose="02020603050405020304" pitchFamily="18" charset="0"/>
                          <a:cs typeface="Times New Roman" panose="02020603050405020304" pitchFamily="18" charset="0"/>
                        </a:rPr>
                        <a:t>Busca</a:t>
                      </a:r>
                      <a:r>
                        <a:rPr lang="es-ES" sz="2000" baseline="0" noProof="0" dirty="0">
                          <a:solidFill>
                            <a:srgbClr val="5E5E5E"/>
                          </a:solidFill>
                          <a:effectLst/>
                          <a:latin typeface="+mn-lt"/>
                          <a:ea typeface="Times New Roman" panose="02020603050405020304" pitchFamily="18" charset="0"/>
                          <a:cs typeface="Times New Roman" panose="02020603050405020304" pitchFamily="18" charset="0"/>
                        </a:rPr>
                        <a:t> las páginas que incluyen </a:t>
                      </a:r>
                      <a:r>
                        <a:rPr lang="es-ES" sz="2000" b="1" baseline="0" noProof="0" dirty="0" err="1">
                          <a:solidFill>
                            <a:srgbClr val="5E5E5E"/>
                          </a:solidFill>
                          <a:effectLst/>
                          <a:latin typeface="+mn-lt"/>
                          <a:ea typeface="Times New Roman" panose="02020603050405020304" pitchFamily="18" charset="0"/>
                          <a:cs typeface="Times New Roman" panose="02020603050405020304" pitchFamily="18" charset="0"/>
                        </a:rPr>
                        <a:t>chewbacca</a:t>
                      </a:r>
                      <a:r>
                        <a:rPr lang="es-ES" sz="2000" baseline="0" noProof="0" dirty="0">
                          <a:solidFill>
                            <a:srgbClr val="5E5E5E"/>
                          </a:solidFill>
                          <a:effectLst/>
                          <a:latin typeface="+mn-lt"/>
                          <a:ea typeface="Times New Roman" panose="02020603050405020304" pitchFamily="18" charset="0"/>
                          <a:cs typeface="Times New Roman" panose="02020603050405020304" pitchFamily="18" charset="0"/>
                        </a:rPr>
                        <a:t> en la URL; usar </a:t>
                      </a:r>
                      <a:r>
                        <a:rPr lang="es-ES" sz="2000" b="1" baseline="0" noProof="0" dirty="0" err="1">
                          <a:solidFill>
                            <a:srgbClr val="5E5E5E"/>
                          </a:solidFill>
                          <a:effectLst/>
                          <a:latin typeface="+mn-lt"/>
                          <a:ea typeface="Times New Roman" panose="02020603050405020304" pitchFamily="18" charset="0"/>
                          <a:cs typeface="Times New Roman" panose="02020603050405020304" pitchFamily="18" charset="0"/>
                        </a:rPr>
                        <a:t>allinurl</a:t>
                      </a:r>
                      <a:r>
                        <a:rPr lang="es-ES" sz="2000" baseline="0" noProof="0" dirty="0">
                          <a:solidFill>
                            <a:srgbClr val="5E5E5E"/>
                          </a:solidFill>
                          <a:effectLst/>
                          <a:latin typeface="+mn-lt"/>
                          <a:ea typeface="Times New Roman" panose="02020603050405020304" pitchFamily="18" charset="0"/>
                          <a:cs typeface="Times New Roman" panose="02020603050405020304" pitchFamily="18" charset="0"/>
                        </a:rPr>
                        <a:t> para buscar varias palabras</a:t>
                      </a:r>
                      <a:endParaRPr lang="es-ES" sz="2000" noProof="0" dirty="0">
                        <a:solidFill>
                          <a:srgbClr val="5E5E5E"/>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209939336"/>
                  </a:ext>
                </a:extLst>
              </a:tr>
              <a:tr h="959772">
                <a:tc>
                  <a:txBody>
                    <a:bodyPr/>
                    <a:lstStyle/>
                    <a:p>
                      <a:pPr marL="0" marR="0">
                        <a:lnSpc>
                          <a:spcPct val="107000"/>
                        </a:lnSpc>
                        <a:spcBef>
                          <a:spcPts val="0"/>
                        </a:spcBef>
                        <a:spcAft>
                          <a:spcPts val="0"/>
                        </a:spcAft>
                      </a:pPr>
                      <a:r>
                        <a:rPr lang="es-ES" sz="2000" noProof="0" dirty="0">
                          <a:solidFill>
                            <a:srgbClr val="F9A169"/>
                          </a:solidFill>
                          <a:effectLst/>
                          <a:latin typeface="+mn-lt"/>
                          <a:ea typeface="Times New Roman" panose="02020603050405020304" pitchFamily="18" charset="0"/>
                          <a:cs typeface="Times New Roman" panose="02020603050405020304" pitchFamily="18" charset="0"/>
                        </a:rPr>
                        <a:t>Búsqueda en el</a:t>
                      </a:r>
                      <a:r>
                        <a:rPr lang="es-ES" sz="2000" baseline="0" noProof="0" dirty="0">
                          <a:solidFill>
                            <a:srgbClr val="F9A169"/>
                          </a:solidFill>
                          <a:effectLst/>
                          <a:latin typeface="+mn-lt"/>
                          <a:ea typeface="Times New Roman" panose="02020603050405020304" pitchFamily="18" charset="0"/>
                          <a:cs typeface="Times New Roman" panose="02020603050405020304" pitchFamily="18" charset="0"/>
                        </a:rPr>
                        <a:t> cuerpo del texto</a:t>
                      </a:r>
                      <a:endParaRPr lang="es-ES" sz="1800" noProof="0" dirty="0">
                        <a:solidFill>
                          <a:srgbClr val="F9A169"/>
                        </a:solidFill>
                        <a:effectLst/>
                        <a:latin typeface="+mn-lt"/>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nSpc>
                          <a:spcPct val="107000"/>
                        </a:lnSpc>
                        <a:spcBef>
                          <a:spcPts val="0"/>
                        </a:spcBef>
                        <a:spcAft>
                          <a:spcPts val="0"/>
                        </a:spcAft>
                      </a:pPr>
                      <a:r>
                        <a:rPr lang="es-ES" sz="2000" noProof="0" dirty="0" err="1">
                          <a:solidFill>
                            <a:srgbClr val="5E5E5E"/>
                          </a:solidFill>
                          <a:effectLst/>
                          <a:latin typeface="+mn-lt"/>
                          <a:ea typeface="Times New Roman" panose="02020603050405020304" pitchFamily="18" charset="0"/>
                          <a:cs typeface="Times New Roman" panose="02020603050405020304" pitchFamily="18" charset="0"/>
                        </a:rPr>
                        <a:t>intext:recibidor</a:t>
                      </a:r>
                      <a:endParaRPr lang="es-ES" sz="1800" noProof="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s-ES" sz="2000" noProof="0" dirty="0">
                          <a:solidFill>
                            <a:srgbClr val="5E5E5E"/>
                          </a:solidFill>
                          <a:effectLst/>
                          <a:latin typeface="+mn-lt"/>
                          <a:ea typeface="Times New Roman" panose="02020603050405020304" pitchFamily="18" charset="0"/>
                          <a:cs typeface="Times New Roman" panose="02020603050405020304" pitchFamily="18" charset="0"/>
                        </a:rPr>
                        <a:t>Busca páginas web que incluyan </a:t>
                      </a:r>
                      <a:r>
                        <a:rPr lang="es-ES" sz="2000" i="1" noProof="0" dirty="0">
                          <a:solidFill>
                            <a:srgbClr val="5E5E5E"/>
                          </a:solidFill>
                          <a:effectLst/>
                          <a:latin typeface="+mn-lt"/>
                          <a:ea typeface="Times New Roman" panose="02020603050405020304" pitchFamily="18" charset="0"/>
                          <a:cs typeface="Times New Roman" panose="02020603050405020304" pitchFamily="18" charset="0"/>
                        </a:rPr>
                        <a:t>recibidor</a:t>
                      </a:r>
                      <a:r>
                        <a:rPr lang="es-ES" sz="2000" baseline="0" noProof="0" dirty="0">
                          <a:solidFill>
                            <a:srgbClr val="5E5E5E"/>
                          </a:solidFill>
                          <a:effectLst/>
                          <a:latin typeface="+mn-lt"/>
                          <a:ea typeface="Times New Roman" panose="02020603050405020304" pitchFamily="18" charset="0"/>
                          <a:cs typeface="Times New Roman" panose="02020603050405020304" pitchFamily="18" charset="0"/>
                        </a:rPr>
                        <a:t> en el cuerpo de la página (no devolverá como resultado páginas que la incluyan en el título o en la URL pero no en el cuerpo); usar </a:t>
                      </a:r>
                      <a:r>
                        <a:rPr lang="es-ES" sz="2000" b="1" baseline="0" noProof="0" dirty="0" err="1">
                          <a:solidFill>
                            <a:srgbClr val="5E5E5E"/>
                          </a:solidFill>
                          <a:effectLst/>
                          <a:latin typeface="+mn-lt"/>
                          <a:ea typeface="Times New Roman" panose="02020603050405020304" pitchFamily="18" charset="0"/>
                          <a:cs typeface="Times New Roman" panose="02020603050405020304" pitchFamily="18" charset="0"/>
                        </a:rPr>
                        <a:t>allintext</a:t>
                      </a:r>
                      <a:r>
                        <a:rPr lang="es-ES" sz="2000" baseline="0" noProof="0" dirty="0">
                          <a:solidFill>
                            <a:srgbClr val="5E5E5E"/>
                          </a:solidFill>
                          <a:effectLst/>
                          <a:latin typeface="+mn-lt"/>
                          <a:ea typeface="Times New Roman" panose="02020603050405020304" pitchFamily="18" charset="0"/>
                          <a:cs typeface="Times New Roman" panose="02020603050405020304" pitchFamily="18" charset="0"/>
                        </a:rPr>
                        <a:t> para buscar varias palabras</a:t>
                      </a:r>
                    </a:p>
                  </a:txBody>
                  <a:tcPr marL="68580" marR="68580" marT="0" marB="0">
                    <a:solidFill>
                      <a:schemeClr val="bg1">
                        <a:lumMod val="95000"/>
                      </a:schemeClr>
                    </a:solidFill>
                  </a:tcPr>
                </a:tc>
                <a:extLst>
                  <a:ext uri="{0D108BD9-81ED-4DB2-BD59-A6C34878D82A}">
                    <a16:rowId xmlns:a16="http://schemas.microsoft.com/office/drawing/2014/main" val="820499474"/>
                  </a:ext>
                </a:extLst>
              </a:tr>
              <a:tr h="858095">
                <a:tc>
                  <a:txBody>
                    <a:bodyPr/>
                    <a:lstStyle/>
                    <a:p>
                      <a:pPr marL="0" marR="0">
                        <a:lnSpc>
                          <a:spcPct val="107000"/>
                        </a:lnSpc>
                        <a:spcBef>
                          <a:spcPts val="0"/>
                        </a:spcBef>
                        <a:spcAft>
                          <a:spcPts val="0"/>
                        </a:spcAft>
                      </a:pPr>
                      <a:r>
                        <a:rPr lang="es-ES" sz="2000" noProof="0" dirty="0">
                          <a:solidFill>
                            <a:srgbClr val="F9A169"/>
                          </a:solidFill>
                          <a:effectLst/>
                          <a:latin typeface="+mn-lt"/>
                          <a:ea typeface="Times New Roman" panose="02020603050405020304" pitchFamily="18" charset="0"/>
                          <a:cs typeface="Times New Roman" panose="02020603050405020304" pitchFamily="18" charset="0"/>
                        </a:rPr>
                        <a:t>Palabras</a:t>
                      </a:r>
                      <a:r>
                        <a:rPr lang="es-ES" sz="2000" baseline="0" noProof="0" dirty="0">
                          <a:solidFill>
                            <a:srgbClr val="F9A169"/>
                          </a:solidFill>
                          <a:effectLst/>
                          <a:latin typeface="+mn-lt"/>
                          <a:ea typeface="Times New Roman" panose="02020603050405020304" pitchFamily="18" charset="0"/>
                          <a:cs typeface="Times New Roman" panose="02020603050405020304" pitchFamily="18" charset="0"/>
                        </a:rPr>
                        <a:t> por proximidad</a:t>
                      </a:r>
                      <a:endParaRPr lang="es-ES" sz="1800" noProof="0" dirty="0">
                        <a:solidFill>
                          <a:srgbClr val="F9A169"/>
                        </a:solidFill>
                        <a:effectLst/>
                        <a:latin typeface="+mn-lt"/>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nSpc>
                          <a:spcPct val="107000"/>
                        </a:lnSpc>
                        <a:spcBef>
                          <a:spcPts val="0"/>
                        </a:spcBef>
                        <a:spcAft>
                          <a:spcPts val="0"/>
                        </a:spcAft>
                      </a:pPr>
                      <a:r>
                        <a:rPr lang="es-ES" sz="2000" noProof="0" dirty="0">
                          <a:solidFill>
                            <a:srgbClr val="5E5E5E"/>
                          </a:solidFill>
                          <a:effectLst/>
                          <a:latin typeface="+mn-lt"/>
                          <a:ea typeface="Times New Roman" panose="02020603050405020304" pitchFamily="18" charset="0"/>
                          <a:cs typeface="Times New Roman" panose="02020603050405020304" pitchFamily="18" charset="0"/>
                        </a:rPr>
                        <a:t>tecnología AROUND(3) Android</a:t>
                      </a:r>
                      <a:endParaRPr lang="es-ES" sz="1800" noProof="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s-ES" sz="2000" noProof="0" dirty="0">
                          <a:solidFill>
                            <a:srgbClr val="5E5E5E"/>
                          </a:solidFill>
                          <a:effectLst/>
                          <a:latin typeface="+mn-lt"/>
                          <a:ea typeface="Times New Roman" panose="02020603050405020304" pitchFamily="18" charset="0"/>
                          <a:cs typeface="Times New Roman" panose="02020603050405020304" pitchFamily="18" charset="0"/>
                        </a:rPr>
                        <a:t>Busca </a:t>
                      </a:r>
                      <a:r>
                        <a:rPr lang="es-ES" sz="2000" i="1" noProof="0" dirty="0">
                          <a:solidFill>
                            <a:srgbClr val="5E5E5E"/>
                          </a:solidFill>
                          <a:effectLst/>
                          <a:latin typeface="+mn-lt"/>
                          <a:ea typeface="Times New Roman" panose="02020603050405020304" pitchFamily="18" charset="0"/>
                          <a:cs typeface="Times New Roman" panose="02020603050405020304" pitchFamily="18" charset="0"/>
                        </a:rPr>
                        <a:t>tecnología</a:t>
                      </a:r>
                      <a:r>
                        <a:rPr lang="es-ES" sz="2000" baseline="0" noProof="0" dirty="0">
                          <a:solidFill>
                            <a:srgbClr val="5E5E5E"/>
                          </a:solidFill>
                          <a:effectLst/>
                          <a:latin typeface="+mn-lt"/>
                          <a:ea typeface="Times New Roman" panose="02020603050405020304" pitchFamily="18" charset="0"/>
                          <a:cs typeface="Times New Roman" panose="02020603050405020304" pitchFamily="18" charset="0"/>
                        </a:rPr>
                        <a:t> y </a:t>
                      </a:r>
                      <a:r>
                        <a:rPr lang="es-ES" sz="2000" i="1" baseline="0" noProof="0" dirty="0">
                          <a:solidFill>
                            <a:srgbClr val="5E5E5E"/>
                          </a:solidFill>
                          <a:effectLst/>
                          <a:latin typeface="+mn-lt"/>
                          <a:ea typeface="Times New Roman" panose="02020603050405020304" pitchFamily="18" charset="0"/>
                          <a:cs typeface="Times New Roman" panose="02020603050405020304" pitchFamily="18" charset="0"/>
                        </a:rPr>
                        <a:t>Android</a:t>
                      </a:r>
                      <a:r>
                        <a:rPr lang="es-ES" sz="2000" baseline="0" noProof="0" dirty="0">
                          <a:solidFill>
                            <a:srgbClr val="5E5E5E"/>
                          </a:solidFill>
                          <a:effectLst/>
                          <a:latin typeface="+mn-lt"/>
                          <a:ea typeface="Times New Roman" panose="02020603050405020304" pitchFamily="18" charset="0"/>
                          <a:cs typeface="Times New Roman" panose="02020603050405020304" pitchFamily="18" charset="0"/>
                        </a:rPr>
                        <a:t>, pero solo muestra resultados cuando los términos están a 3 palabras de distancia el uno del otro</a:t>
                      </a:r>
                      <a:endParaRPr lang="es-ES" sz="2000" noProof="0" dirty="0">
                        <a:solidFill>
                          <a:srgbClr val="5E5E5E"/>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765248290"/>
                  </a:ext>
                </a:extLst>
              </a:tr>
              <a:tr h="989096">
                <a:tc>
                  <a:txBody>
                    <a:bodyPr/>
                    <a:lstStyle/>
                    <a:p>
                      <a:pPr marL="0" marR="0">
                        <a:lnSpc>
                          <a:spcPct val="107000"/>
                        </a:lnSpc>
                        <a:spcBef>
                          <a:spcPts val="0"/>
                        </a:spcBef>
                        <a:spcAft>
                          <a:spcPts val="0"/>
                        </a:spcAft>
                      </a:pPr>
                      <a:r>
                        <a:rPr lang="es-ES" sz="2000" noProof="0" dirty="0">
                          <a:solidFill>
                            <a:srgbClr val="F9A169"/>
                          </a:solidFill>
                          <a:effectLst/>
                          <a:latin typeface="+mn-lt"/>
                          <a:ea typeface="Times New Roman" panose="02020603050405020304" pitchFamily="18" charset="0"/>
                          <a:cs typeface="Times New Roman" panose="02020603050405020304" pitchFamily="18" charset="0"/>
                        </a:rPr>
                        <a:t>Sitios relacionados</a:t>
                      </a:r>
                      <a:endParaRPr lang="es-ES" sz="1800" noProof="0" dirty="0">
                        <a:solidFill>
                          <a:srgbClr val="F9A169"/>
                        </a:solidFill>
                        <a:effectLst/>
                        <a:latin typeface="+mn-lt"/>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nSpc>
                          <a:spcPct val="107000"/>
                        </a:lnSpc>
                        <a:spcBef>
                          <a:spcPts val="0"/>
                        </a:spcBef>
                        <a:spcAft>
                          <a:spcPts val="0"/>
                        </a:spcAft>
                      </a:pPr>
                      <a:r>
                        <a:rPr lang="es-ES" sz="2000" noProof="0" dirty="0" err="1">
                          <a:solidFill>
                            <a:srgbClr val="5E5E5E"/>
                          </a:solidFill>
                          <a:effectLst/>
                          <a:latin typeface="+mn-lt"/>
                          <a:ea typeface="Times New Roman" panose="02020603050405020304" pitchFamily="18" charset="0"/>
                          <a:cs typeface="Times New Roman" panose="02020603050405020304" pitchFamily="18" charset="0"/>
                        </a:rPr>
                        <a:t>related:engadget.com</a:t>
                      </a:r>
                      <a:endParaRPr lang="es-ES" sz="1800" noProof="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s-ES" sz="2000" noProof="0" dirty="0">
                          <a:solidFill>
                            <a:srgbClr val="5E5E5E"/>
                          </a:solidFill>
                          <a:effectLst/>
                          <a:latin typeface="+mn-lt"/>
                          <a:ea typeface="Times New Roman" panose="02020603050405020304" pitchFamily="18" charset="0"/>
                          <a:cs typeface="Times New Roman" panose="02020603050405020304" pitchFamily="18" charset="0"/>
                        </a:rPr>
                        <a:t>Encuentra páginas web</a:t>
                      </a:r>
                      <a:r>
                        <a:rPr lang="es-ES" sz="2000" baseline="0" noProof="0" dirty="0">
                          <a:solidFill>
                            <a:srgbClr val="5E5E5E"/>
                          </a:solidFill>
                          <a:effectLst/>
                          <a:latin typeface="+mn-lt"/>
                          <a:ea typeface="Times New Roman" panose="02020603050405020304" pitchFamily="18" charset="0"/>
                          <a:cs typeface="Times New Roman" panose="02020603050405020304" pitchFamily="18" charset="0"/>
                        </a:rPr>
                        <a:t> con contenidos similares a otro</a:t>
                      </a:r>
                      <a:endParaRPr lang="es-ES" sz="2000" noProof="0" dirty="0">
                        <a:solidFill>
                          <a:srgbClr val="5E5E5E"/>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187752770"/>
                  </a:ext>
                </a:extLst>
              </a:tr>
            </a:tbl>
          </a:graphicData>
        </a:graphic>
      </p:graphicFrame>
    </p:spTree>
    <p:extLst>
      <p:ext uri="{BB962C8B-B14F-4D97-AF65-F5344CB8AC3E}">
        <p14:creationId xmlns:p14="http://schemas.microsoft.com/office/powerpoint/2010/main" val="201006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C72985-2794-641D-FA9D-630C95FF5508}"/>
              </a:ext>
            </a:extLst>
          </p:cNvPr>
          <p:cNvSpPr>
            <a:spLocks noGrp="1"/>
          </p:cNvSpPr>
          <p:nvPr>
            <p:ph type="pic" sz="quarter" idx="15"/>
          </p:nvPr>
        </p:nvSpPr>
        <p:spPr/>
      </p:sp>
      <p:pic>
        <p:nvPicPr>
          <p:cNvPr id="7" name="Online Media 6" title="12 Cool Google Search Tricks You Should Be Using!">
            <a:hlinkClick r:id="" action="ppaction://media"/>
            <a:extLst>
              <a:ext uri="{FF2B5EF4-FFF2-40B4-BE49-F238E27FC236}">
                <a16:creationId xmlns:a16="http://schemas.microsoft.com/office/drawing/2014/main" id="{2976F36B-017D-4F28-FC7F-E91D475CA3D9}"/>
              </a:ext>
            </a:extLst>
          </p:cNvPr>
          <p:cNvPicPr>
            <a:picLocks noRot="1" noChangeAspect="1"/>
          </p:cNvPicPr>
          <p:nvPr>
            <a:videoFile r:link="rId1"/>
          </p:nvPr>
        </p:nvPicPr>
        <p:blipFill>
          <a:blip r:embed="rId3"/>
          <a:stretch>
            <a:fillRect/>
          </a:stretch>
        </p:blipFill>
        <p:spPr>
          <a:xfrm>
            <a:off x="7372351" y="1223692"/>
            <a:ext cx="4917938" cy="4125548"/>
          </a:xfrm>
          <a:prstGeom prst="rect">
            <a:avLst/>
          </a:prstGeom>
        </p:spPr>
      </p:pic>
      <p:sp>
        <p:nvSpPr>
          <p:cNvPr id="4" name="Text Placeholder 3">
            <a:extLst>
              <a:ext uri="{FF2B5EF4-FFF2-40B4-BE49-F238E27FC236}">
                <a16:creationId xmlns:a16="http://schemas.microsoft.com/office/drawing/2014/main" id="{A0305757-EC31-36D4-810F-3313FC658A68}"/>
              </a:ext>
            </a:extLst>
          </p:cNvPr>
          <p:cNvSpPr>
            <a:spLocks noGrp="1"/>
          </p:cNvSpPr>
          <p:nvPr>
            <p:ph type="body" sz="quarter" idx="17"/>
          </p:nvPr>
        </p:nvSpPr>
        <p:spPr/>
        <p:txBody>
          <a:bodyPr/>
          <a:lstStyle/>
          <a:p>
            <a:r>
              <a:rPr lang="es-ES" sz="2400" dirty="0">
                <a:solidFill>
                  <a:srgbClr val="8D5B98"/>
                </a:solidFill>
              </a:rPr>
              <a:t>Echa un vistazo al siguiente vídeo el cual destaca algunos consejos y trucos para hacer una buena búsqueda de Google. El video también puedes verlo en el siguiente enlace:</a:t>
            </a:r>
          </a:p>
          <a:p>
            <a:r>
              <a:rPr lang="en-IE" sz="2400" dirty="0">
                <a:solidFill>
                  <a:srgbClr val="F9A169"/>
                </a:solidFill>
                <a:hlinkClick r:id="rId4">
                  <a:extLst>
                    <a:ext uri="{A12FA001-AC4F-418D-AE19-62706E023703}">
                      <ahyp:hlinkClr xmlns:ahyp="http://schemas.microsoft.com/office/drawing/2018/hyperlinkcolor" val="tx"/>
                    </a:ext>
                  </a:extLst>
                </a:hlinkClick>
              </a:rPr>
              <a:t>https://youtu.be/7ond5eF7L-I</a:t>
            </a:r>
            <a:endParaRPr lang="en-IE" sz="2400" dirty="0">
              <a:solidFill>
                <a:srgbClr val="F9A169"/>
              </a:solidFill>
            </a:endParaRPr>
          </a:p>
          <a:p>
            <a:endParaRPr lang="en-IE" sz="2800" dirty="0">
              <a:solidFill>
                <a:srgbClr val="0675AD"/>
              </a:solidFill>
            </a:endParaRPr>
          </a:p>
          <a:p>
            <a:endParaRPr lang="en-IE" sz="2800" dirty="0">
              <a:solidFill>
                <a:srgbClr val="0675AD"/>
              </a:solidFill>
            </a:endParaRPr>
          </a:p>
          <a:p>
            <a:endParaRPr lang="en-IE" dirty="0"/>
          </a:p>
        </p:txBody>
      </p:sp>
      <p:sp>
        <p:nvSpPr>
          <p:cNvPr id="5" name="Text Placeholder 4">
            <a:extLst>
              <a:ext uri="{FF2B5EF4-FFF2-40B4-BE49-F238E27FC236}">
                <a16:creationId xmlns:a16="http://schemas.microsoft.com/office/drawing/2014/main" id="{5C92E2B1-9C96-BDBC-8C8E-8DD7BA75E2AB}"/>
              </a:ext>
            </a:extLst>
          </p:cNvPr>
          <p:cNvSpPr>
            <a:spLocks noGrp="1"/>
          </p:cNvSpPr>
          <p:nvPr>
            <p:ph type="body" sz="quarter" idx="13"/>
          </p:nvPr>
        </p:nvSpPr>
        <p:spPr>
          <a:xfrm>
            <a:off x="447066" y="309491"/>
            <a:ext cx="11222614" cy="1110023"/>
          </a:xfrm>
        </p:spPr>
        <p:txBody>
          <a:bodyPr>
            <a:normAutofit fontScale="92500" lnSpcReduction="10000"/>
          </a:bodyPr>
          <a:lstStyle/>
          <a:p>
            <a:r>
              <a:rPr lang="es-ES" dirty="0"/>
              <a:t>Mira el vídeo:</a:t>
            </a:r>
          </a:p>
          <a:p>
            <a:r>
              <a:rPr lang="es-ES" dirty="0"/>
              <a:t>12 trucos del buscador de Google</a:t>
            </a:r>
          </a:p>
        </p:txBody>
      </p:sp>
      <p:pic>
        <p:nvPicPr>
          <p:cNvPr id="8" name="Graphic 7" descr="Mouse outline">
            <a:extLst>
              <a:ext uri="{FF2B5EF4-FFF2-40B4-BE49-F238E27FC236}">
                <a16:creationId xmlns:a16="http://schemas.microsoft.com/office/drawing/2014/main" id="{8AB9E757-7C27-FF90-A28C-4D75868B91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999002">
            <a:off x="7512121" y="237710"/>
            <a:ext cx="683699" cy="683699"/>
          </a:xfrm>
          <a:prstGeom prst="rect">
            <a:avLst/>
          </a:prstGeom>
        </p:spPr>
      </p:pic>
      <p:sp>
        <p:nvSpPr>
          <p:cNvPr id="9" name="TextBox 8">
            <a:extLst>
              <a:ext uri="{FF2B5EF4-FFF2-40B4-BE49-F238E27FC236}">
                <a16:creationId xmlns:a16="http://schemas.microsoft.com/office/drawing/2014/main" id="{4732B1FF-3B88-9DAC-5742-E280B617A4A4}"/>
              </a:ext>
            </a:extLst>
          </p:cNvPr>
          <p:cNvSpPr txBox="1"/>
          <p:nvPr/>
        </p:nvSpPr>
        <p:spPr>
          <a:xfrm>
            <a:off x="8201944" y="317950"/>
            <a:ext cx="2254720" cy="523220"/>
          </a:xfrm>
          <a:prstGeom prst="rect">
            <a:avLst/>
          </a:prstGeom>
          <a:noFill/>
        </p:spPr>
        <p:txBody>
          <a:bodyPr wrap="square" rtlCol="0">
            <a:spAutoFit/>
          </a:bodyPr>
          <a:lstStyle/>
          <a:p>
            <a:r>
              <a:rPr lang="es-ES" sz="2800" b="1" dirty="0">
                <a:solidFill>
                  <a:srgbClr val="E78631"/>
                </a:solidFill>
              </a:rPr>
              <a:t>Clic para ver</a:t>
            </a:r>
          </a:p>
        </p:txBody>
      </p:sp>
    </p:spTree>
    <p:extLst>
      <p:ext uri="{BB962C8B-B14F-4D97-AF65-F5344CB8AC3E}">
        <p14:creationId xmlns:p14="http://schemas.microsoft.com/office/powerpoint/2010/main" val="307311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6"/>
          </p:nvPr>
        </p:nvSpPr>
        <p:spPr/>
        <p:txBody>
          <a:bodyPr/>
          <a:lstStyle/>
          <a:p>
            <a:pPr>
              <a:spcBef>
                <a:spcPts val="0"/>
              </a:spcBef>
            </a:pPr>
            <a:r>
              <a:rPr lang="es-ES" dirty="0"/>
              <a:t>Usando la información que acabamos de dar, intenta hacer una búsqueda de </a:t>
            </a:r>
          </a:p>
          <a:p>
            <a:pPr>
              <a:spcBef>
                <a:spcPts val="0"/>
              </a:spcBef>
            </a:pPr>
            <a:r>
              <a:rPr lang="es-ES" dirty="0"/>
              <a:t>Google para cafeterías en tu zona. Puedes utilizar las funciones de búsqueda previamente mencionadas para acotar tu búsqueda y añadir tu localización.</a:t>
            </a:r>
          </a:p>
          <a:p>
            <a:r>
              <a:rPr lang="es-ES" dirty="0"/>
              <a:t>Intenta seguir estos pasos:</a:t>
            </a:r>
          </a:p>
          <a:p>
            <a:pPr marL="457200" indent="-457200">
              <a:buAutoNum type="arabicPeriod"/>
            </a:pPr>
            <a:r>
              <a:rPr lang="es-ES" dirty="0"/>
              <a:t>Abre el buscador que hayas elegido, por ejemplo, Google, en tu teléfono o en tu ordenador.</a:t>
            </a:r>
          </a:p>
          <a:p>
            <a:pPr marL="457200" indent="-457200">
              <a:buAutoNum type="arabicPeriod"/>
            </a:pPr>
            <a:r>
              <a:rPr lang="es-ES" dirty="0"/>
              <a:t>Escribe “cafeterías cercanas” en la barra de búsqueda, entre comillas (“”). Añade tu localización al final de la búsqueda.</a:t>
            </a:r>
          </a:p>
          <a:p>
            <a:pPr marL="457200" indent="-457200">
              <a:buAutoNum type="arabicPeriod"/>
            </a:pPr>
            <a:r>
              <a:rPr lang="es-ES" dirty="0"/>
              <a:t>Observa los resultados y navega en los sitios web. Consejo: puedes también navegar en las categorías de búsqueda previamente mencionadas, como </a:t>
            </a:r>
            <a:r>
              <a:rPr lang="es-ES" dirty="0" err="1"/>
              <a:t>Maps</a:t>
            </a:r>
            <a:r>
              <a:rPr lang="es-ES" dirty="0"/>
              <a:t>, imágenes, etc. para conseguir aún más información sobre las cafeterías de tu zona.</a:t>
            </a:r>
          </a:p>
        </p:txBody>
      </p:sp>
      <p:sp>
        <p:nvSpPr>
          <p:cNvPr id="5" name="Text Placeholder 4">
            <a:extLst>
              <a:ext uri="{FF2B5EF4-FFF2-40B4-BE49-F238E27FC236}">
                <a16:creationId xmlns:a16="http://schemas.microsoft.com/office/drawing/2014/main" id="{0E3BD7E2-0D8E-D3CB-166D-A24701D710B7}"/>
              </a:ext>
            </a:extLst>
          </p:cNvPr>
          <p:cNvSpPr>
            <a:spLocks noGrp="1"/>
          </p:cNvSpPr>
          <p:nvPr>
            <p:ph type="body" sz="quarter" idx="18"/>
          </p:nvPr>
        </p:nvSpPr>
        <p:spPr/>
        <p:txBody>
          <a:bodyPr>
            <a:normAutofit fontScale="62500" lnSpcReduction="20000"/>
          </a:bodyPr>
          <a:lstStyle/>
          <a:p>
            <a:r>
              <a:rPr lang="es-ES" dirty="0"/>
              <a:t>Actividad 1:</a:t>
            </a:r>
          </a:p>
          <a:p>
            <a:r>
              <a:rPr lang="es-ES" dirty="0"/>
              <a:t>Busca por ti mismo</a:t>
            </a:r>
          </a:p>
        </p:txBody>
      </p:sp>
    </p:spTree>
    <p:extLst>
      <p:ext uri="{BB962C8B-B14F-4D97-AF65-F5344CB8AC3E}">
        <p14:creationId xmlns:p14="http://schemas.microsoft.com/office/powerpoint/2010/main" val="1301037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15BF666-E248-E4E5-BE6C-170DA819D0A1}"/>
              </a:ext>
            </a:extLst>
          </p:cNvPr>
          <p:cNvSpPr>
            <a:spLocks noGrp="1"/>
          </p:cNvSpPr>
          <p:nvPr>
            <p:ph type="body" sz="quarter" idx="17"/>
          </p:nvPr>
        </p:nvSpPr>
        <p:spPr>
          <a:xfrm>
            <a:off x="447066" y="1040694"/>
            <a:ext cx="6361734" cy="5490735"/>
          </a:xfrm>
        </p:spPr>
        <p:txBody>
          <a:bodyPr/>
          <a:lstStyle/>
          <a:p>
            <a:r>
              <a:rPr lang="es-ES" dirty="0"/>
              <a:t>Google tiene fantásticos recursos para aquellas personas que deseen ampliar sus competencias digitales y aprender más sobre el uso de internet. Han desarrollado un curso de competencias digitales con lecciones en formato vídeo que son fáciles de seguir. Consulta el siguiente enlace para obtener orientación sobre tus habilidades digitales:</a:t>
            </a:r>
            <a:endParaRPr lang="en-IE" dirty="0"/>
          </a:p>
          <a:p>
            <a:r>
              <a:rPr lang="en-IE" dirty="0">
                <a:solidFill>
                  <a:srgbClr val="F9A169"/>
                </a:solidFill>
                <a:hlinkClick r:id="rId2">
                  <a:extLst>
                    <a:ext uri="{A12FA001-AC4F-418D-AE19-62706E023703}">
                      <ahyp:hlinkClr xmlns:ahyp="http://schemas.microsoft.com/office/drawing/2018/hyperlinkcolor" val="tx"/>
                    </a:ext>
                  </a:extLst>
                </a:hlinkClick>
              </a:rPr>
              <a:t>https://applieddigitalskills.withgoogle.com/en/learn</a:t>
            </a:r>
            <a:endParaRPr lang="en-IE" dirty="0">
              <a:solidFill>
                <a:srgbClr val="F9A169"/>
              </a:solidFill>
            </a:endParaRPr>
          </a:p>
          <a:p>
            <a:endParaRPr lang="en-IE" dirty="0"/>
          </a:p>
        </p:txBody>
      </p:sp>
      <p:sp>
        <p:nvSpPr>
          <p:cNvPr id="6" name="Text Placeholder 5">
            <a:extLst>
              <a:ext uri="{FF2B5EF4-FFF2-40B4-BE49-F238E27FC236}">
                <a16:creationId xmlns:a16="http://schemas.microsoft.com/office/drawing/2014/main" id="{30F30994-674A-6763-FE6F-298703675892}"/>
              </a:ext>
            </a:extLst>
          </p:cNvPr>
          <p:cNvSpPr>
            <a:spLocks noGrp="1"/>
          </p:cNvSpPr>
          <p:nvPr>
            <p:ph type="body" sz="quarter" idx="13"/>
          </p:nvPr>
        </p:nvSpPr>
        <p:spPr/>
        <p:txBody>
          <a:bodyPr/>
          <a:lstStyle/>
          <a:p>
            <a:r>
              <a:rPr lang="es-ES" dirty="0"/>
              <a:t>Cursos de habilidades digitales</a:t>
            </a:r>
          </a:p>
        </p:txBody>
      </p:sp>
      <p:pic>
        <p:nvPicPr>
          <p:cNvPr id="14" name="Picture Placeholder 13" descr="A picture containing toy&#10;&#10;Description automatically generated">
            <a:extLst>
              <a:ext uri="{FF2B5EF4-FFF2-40B4-BE49-F238E27FC236}">
                <a16:creationId xmlns:a16="http://schemas.microsoft.com/office/drawing/2014/main" id="{E0C93939-E1D4-B37B-6618-DE531DCDC919}"/>
              </a:ext>
            </a:extLst>
          </p:cNvPr>
          <p:cNvPicPr>
            <a:picLocks noGrp="1" noChangeAspect="1"/>
          </p:cNvPicPr>
          <p:nvPr>
            <p:ph type="pic" sz="quarter" idx="15"/>
          </p:nvPr>
        </p:nvPicPr>
        <p:blipFill>
          <a:blip r:embed="rId3"/>
          <a:srcRect l="22410" r="22410"/>
          <a:stretch>
            <a:fillRect/>
          </a:stretch>
        </p:blipFill>
        <p:spPr>
          <a:xfrm>
            <a:off x="8802435" y="1223692"/>
            <a:ext cx="3389565" cy="4033653"/>
          </a:xfrm>
        </p:spPr>
      </p:pic>
    </p:spTree>
    <p:extLst>
      <p:ext uri="{BB962C8B-B14F-4D97-AF65-F5344CB8AC3E}">
        <p14:creationId xmlns:p14="http://schemas.microsoft.com/office/powerpoint/2010/main" val="1864874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02C8EE6-E941-D46D-AEFA-04A6F47A9787}"/>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8851" r="8851"/>
          <a:stretch>
            <a:fillRect/>
          </a:stretch>
        </p:blipFill>
        <p:spPr>
          <a:xfrm>
            <a:off x="6421438" y="1246188"/>
            <a:ext cx="5770562" cy="4667250"/>
          </a:xfrm>
        </p:spPr>
      </p:pic>
      <p:sp>
        <p:nvSpPr>
          <p:cNvPr id="11" name="Text Placeholder 10">
            <a:extLst>
              <a:ext uri="{FF2B5EF4-FFF2-40B4-BE49-F238E27FC236}">
                <a16:creationId xmlns:a16="http://schemas.microsoft.com/office/drawing/2014/main" id="{50915390-122F-A53F-E531-2B41875F0A70}"/>
              </a:ext>
            </a:extLst>
          </p:cNvPr>
          <p:cNvSpPr>
            <a:spLocks noGrp="1"/>
          </p:cNvSpPr>
          <p:nvPr>
            <p:ph type="body" sz="quarter" idx="27"/>
          </p:nvPr>
        </p:nvSpPr>
        <p:spPr>
          <a:xfrm>
            <a:off x="447067" y="1662713"/>
            <a:ext cx="4690200" cy="3251547"/>
          </a:xfrm>
        </p:spPr>
        <p:txBody>
          <a:bodyPr/>
          <a:lstStyle/>
          <a:p>
            <a:pPr marL="457200" indent="-457200">
              <a:buFont typeface="+mj-lt"/>
              <a:buAutoNum type="arabicPeriod"/>
            </a:pPr>
            <a:r>
              <a:rPr lang="es-ES" b="1" dirty="0" err="1"/>
              <a:t>Diigo</a:t>
            </a:r>
            <a:r>
              <a:rPr lang="es-ES" dirty="0"/>
              <a:t> es una red social que permite a los usuarios marcar y etiquetar páginas web.</a:t>
            </a:r>
          </a:p>
          <a:p>
            <a:pPr marL="457200" indent="-457200">
              <a:buFont typeface="+mj-lt"/>
              <a:buAutoNum type="arabicPeriod"/>
            </a:pPr>
            <a:r>
              <a:rPr lang="es-ES" sz="2400" b="1" dirty="0" err="1"/>
              <a:t>Padlet</a:t>
            </a:r>
            <a:r>
              <a:rPr lang="es-ES" dirty="0"/>
              <a:t> es un tablón de anuncios en línea. Lo suelen utilizar los profesores para la investigación en grupo, ya que permite a los alumnos compartir información y colaborar</a:t>
            </a:r>
            <a:r>
              <a:rPr lang="es-ES" sz="2400" dirty="0"/>
              <a:t>.</a:t>
            </a:r>
          </a:p>
          <a:p>
            <a:pPr marL="457200" indent="-457200">
              <a:buFont typeface="+mj-lt"/>
              <a:buAutoNum type="arabicPeriod"/>
            </a:pPr>
            <a:r>
              <a:rPr lang="es-ES" sz="2400" b="1" dirty="0" err="1"/>
              <a:t>Pearltrees</a:t>
            </a:r>
            <a:r>
              <a:rPr lang="es-ES" sz="2400" dirty="0"/>
              <a:t> es una biblioteca visual y colaborativa que permite organizar y compartir archivos, vídeos e imágenes. </a:t>
            </a:r>
            <a:endParaRPr lang="es-ES" sz="2400" b="1" dirty="0"/>
          </a:p>
          <a:p>
            <a:endParaRPr lang="en-IE" sz="2400" b="1" dirty="0"/>
          </a:p>
          <a:p>
            <a:r>
              <a:rPr lang="en-IE" dirty="0"/>
              <a:t>	</a:t>
            </a:r>
            <a:endParaRPr lang="en-IE" b="1" dirty="0"/>
          </a:p>
        </p:txBody>
      </p:sp>
      <p:sp>
        <p:nvSpPr>
          <p:cNvPr id="3" name="Text Placeholder 2">
            <a:extLst>
              <a:ext uri="{FF2B5EF4-FFF2-40B4-BE49-F238E27FC236}">
                <a16:creationId xmlns:a16="http://schemas.microsoft.com/office/drawing/2014/main" id="{0D7FE636-C4F3-654B-9EC0-323D25C35B9B}"/>
              </a:ext>
            </a:extLst>
          </p:cNvPr>
          <p:cNvSpPr>
            <a:spLocks noGrp="1"/>
          </p:cNvSpPr>
          <p:nvPr>
            <p:ph type="body" sz="quarter" idx="18"/>
          </p:nvPr>
        </p:nvSpPr>
        <p:spPr/>
        <p:txBody>
          <a:bodyPr/>
          <a:lstStyle/>
          <a:p>
            <a:r>
              <a:rPr lang="en-IE" dirty="0"/>
              <a:t>3 </a:t>
            </a:r>
            <a:r>
              <a:rPr lang="es-ES" dirty="0"/>
              <a:t>Herramientas digitales para filtrar y organizar datos</a:t>
            </a:r>
          </a:p>
        </p:txBody>
      </p:sp>
    </p:spTree>
    <p:extLst>
      <p:ext uri="{BB962C8B-B14F-4D97-AF65-F5344CB8AC3E}">
        <p14:creationId xmlns:p14="http://schemas.microsoft.com/office/powerpoint/2010/main" val="3544790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7065" y="1343026"/>
            <a:ext cx="11102510" cy="5205484"/>
          </a:xfrm>
        </p:spPr>
        <p:txBody>
          <a:bodyPr/>
          <a:lstStyle/>
          <a:p>
            <a:endParaRPr lang="en-US" dirty="0">
              <a:ea typeface="+mn-lt"/>
              <a:cs typeface="+mn-lt"/>
            </a:endParaRPr>
          </a:p>
          <a:p>
            <a:r>
              <a:rPr lang="es-ES" dirty="0" err="1">
                <a:ea typeface="+mn-lt"/>
                <a:cs typeface="+mn-lt"/>
              </a:rPr>
              <a:t>Diigo</a:t>
            </a:r>
            <a:r>
              <a:rPr lang="es-ES" dirty="0">
                <a:ea typeface="+mn-lt"/>
                <a:cs typeface="+mn-lt"/>
              </a:rPr>
              <a:t> es un sitio web de marcadores sociales que permite a los usuarios registrados marcar y etiquetar páginas web. También permite resaltar cualquier parte de una página web y adjuntar notas adhesivas a partes destacadas o a la página entera. El nombre “</a:t>
            </a:r>
            <a:r>
              <a:rPr lang="es-ES" dirty="0" err="1">
                <a:ea typeface="+mn-lt"/>
                <a:cs typeface="+mn-lt"/>
              </a:rPr>
              <a:t>Diigo</a:t>
            </a:r>
            <a:r>
              <a:rPr lang="es-ES" dirty="0">
                <a:ea typeface="+mn-lt"/>
                <a:cs typeface="+mn-lt"/>
              </a:rPr>
              <a:t>” es un acrónimo de “Resumen de información de internet, grupos y otras cosas” (</a:t>
            </a:r>
            <a:r>
              <a:rPr lang="es-ES" i="1" dirty="0" err="1">
                <a:ea typeface="+mn-lt"/>
                <a:cs typeface="+mn-lt"/>
              </a:rPr>
              <a:t>Digest</a:t>
            </a:r>
            <a:r>
              <a:rPr lang="es-ES" i="1" dirty="0">
                <a:ea typeface="+mn-lt"/>
                <a:cs typeface="+mn-lt"/>
              </a:rPr>
              <a:t> of Internet </a:t>
            </a:r>
            <a:r>
              <a:rPr lang="es-ES" i="1" dirty="0" err="1">
                <a:ea typeface="+mn-lt"/>
                <a:cs typeface="+mn-lt"/>
              </a:rPr>
              <a:t>Information</a:t>
            </a:r>
            <a:r>
              <a:rPr lang="es-ES" i="1" dirty="0">
                <a:ea typeface="+mn-lt"/>
                <a:cs typeface="+mn-lt"/>
              </a:rPr>
              <a:t>, </a:t>
            </a:r>
            <a:r>
              <a:rPr lang="es-ES" i="1" dirty="0" err="1">
                <a:ea typeface="+mn-lt"/>
                <a:cs typeface="+mn-lt"/>
              </a:rPr>
              <a:t>Groups</a:t>
            </a:r>
            <a:r>
              <a:rPr lang="es-ES" i="1" dirty="0">
                <a:ea typeface="+mn-lt"/>
                <a:cs typeface="+mn-lt"/>
              </a:rPr>
              <a:t> and </a:t>
            </a:r>
            <a:r>
              <a:rPr lang="es-ES" i="1" dirty="0" err="1">
                <a:ea typeface="+mn-lt"/>
                <a:cs typeface="+mn-lt"/>
              </a:rPr>
              <a:t>Other</a:t>
            </a:r>
            <a:r>
              <a:rPr lang="es-ES" i="1" dirty="0">
                <a:ea typeface="+mn-lt"/>
                <a:cs typeface="+mn-lt"/>
              </a:rPr>
              <a:t> </a:t>
            </a:r>
            <a:r>
              <a:rPr lang="es-ES" i="1" dirty="0" err="1">
                <a:ea typeface="+mn-lt"/>
                <a:cs typeface="+mn-lt"/>
              </a:rPr>
              <a:t>stuff</a:t>
            </a:r>
            <a:r>
              <a:rPr lang="es-ES" dirty="0">
                <a:ea typeface="+mn-lt"/>
                <a:cs typeface="+mn-lt"/>
              </a:rPr>
              <a:t>).</a:t>
            </a:r>
          </a:p>
          <a:p>
            <a:r>
              <a:rPr lang="es-ES" dirty="0">
                <a:ea typeface="+mn-lt"/>
                <a:cs typeface="+mn-lt"/>
              </a:rPr>
              <a:t>Las anotaciones se pueden mantener privadas, compartirlas con un grupo en </a:t>
            </a:r>
            <a:r>
              <a:rPr lang="es-ES" dirty="0" err="1">
                <a:ea typeface="+mn-lt"/>
                <a:cs typeface="+mn-lt"/>
              </a:rPr>
              <a:t>Diigo</a:t>
            </a:r>
            <a:r>
              <a:rPr lang="es-ES" dirty="0">
                <a:ea typeface="+mn-lt"/>
                <a:cs typeface="+mn-lt"/>
              </a:rPr>
              <a:t> o enviarlas a alguien a través de un enlace especial.</a:t>
            </a:r>
          </a:p>
          <a:p>
            <a:r>
              <a:rPr lang="es-ES" dirty="0">
                <a:ea typeface="+mn-lt"/>
                <a:cs typeface="+mn-lt"/>
              </a:rPr>
              <a:t>Uno de los usos de </a:t>
            </a:r>
            <a:r>
              <a:rPr lang="es-ES" dirty="0" err="1">
                <a:ea typeface="+mn-lt"/>
                <a:cs typeface="+mn-lt"/>
              </a:rPr>
              <a:t>Diigo</a:t>
            </a:r>
            <a:r>
              <a:rPr lang="es-ES" dirty="0">
                <a:ea typeface="+mn-lt"/>
                <a:cs typeface="+mn-lt"/>
              </a:rPr>
              <a:t> es ayudar a las personas que están aprendiendo a gestionar contenido en línea mediante sus diversas funciones.</a:t>
            </a:r>
          </a:p>
          <a:p>
            <a:r>
              <a:rPr lang="es-ES" dirty="0">
                <a:solidFill>
                  <a:srgbClr val="F9A169"/>
                </a:solidFill>
                <a:cs typeface="Calibri"/>
              </a:rPr>
              <a:t>Página web de la herramienta: </a:t>
            </a:r>
            <a:r>
              <a:rPr lang="es-ES" dirty="0" err="1">
                <a:solidFill>
                  <a:srgbClr val="F9A169"/>
                </a:solidFill>
                <a:hlinkClick r:id="rId2"/>
              </a:rPr>
              <a:t>Diigo</a:t>
            </a:r>
            <a:r>
              <a:rPr lang="es-ES" dirty="0">
                <a:solidFill>
                  <a:srgbClr val="F9A169"/>
                </a:solidFill>
                <a:hlinkClick r:id="rId2"/>
              </a:rPr>
              <a:t> - </a:t>
            </a:r>
            <a:r>
              <a:rPr lang="es-ES" dirty="0" err="1">
                <a:solidFill>
                  <a:srgbClr val="F9A169"/>
                </a:solidFill>
                <a:hlinkClick r:id="rId2"/>
              </a:rPr>
              <a:t>Better</a:t>
            </a:r>
            <a:r>
              <a:rPr lang="es-ES" dirty="0">
                <a:solidFill>
                  <a:srgbClr val="F9A169"/>
                </a:solidFill>
                <a:hlinkClick r:id="rId2"/>
              </a:rPr>
              <a:t> </a:t>
            </a:r>
            <a:r>
              <a:rPr lang="es-ES" dirty="0" err="1">
                <a:solidFill>
                  <a:srgbClr val="F9A169"/>
                </a:solidFill>
                <a:hlinkClick r:id="rId2"/>
              </a:rPr>
              <a:t>reading</a:t>
            </a:r>
            <a:r>
              <a:rPr lang="es-ES" dirty="0">
                <a:solidFill>
                  <a:srgbClr val="F9A169"/>
                </a:solidFill>
                <a:hlinkClick r:id="rId2"/>
              </a:rPr>
              <a:t> and </a:t>
            </a:r>
            <a:r>
              <a:rPr lang="es-ES" dirty="0" err="1">
                <a:solidFill>
                  <a:srgbClr val="F9A169"/>
                </a:solidFill>
                <a:hlinkClick r:id="rId2"/>
              </a:rPr>
              <a:t>research</a:t>
            </a:r>
            <a:r>
              <a:rPr lang="es-ES" dirty="0">
                <a:solidFill>
                  <a:srgbClr val="F9A169"/>
                </a:solidFill>
                <a:hlinkClick r:id="rId2"/>
              </a:rPr>
              <a:t> </a:t>
            </a:r>
            <a:r>
              <a:rPr lang="es-ES" dirty="0" err="1">
                <a:solidFill>
                  <a:srgbClr val="F9A169"/>
                </a:solidFill>
                <a:hlinkClick r:id="rId2"/>
              </a:rPr>
              <a:t>with</a:t>
            </a:r>
            <a:r>
              <a:rPr lang="es-ES" dirty="0">
                <a:solidFill>
                  <a:srgbClr val="F9A169"/>
                </a:solidFill>
                <a:hlinkClick r:id="rId2"/>
              </a:rPr>
              <a:t> </a:t>
            </a:r>
            <a:r>
              <a:rPr lang="es-ES" dirty="0" err="1">
                <a:solidFill>
                  <a:srgbClr val="F9A169"/>
                </a:solidFill>
                <a:hlinkClick r:id="rId2"/>
              </a:rPr>
              <a:t>annotation</a:t>
            </a:r>
            <a:r>
              <a:rPr lang="es-ES" dirty="0">
                <a:solidFill>
                  <a:srgbClr val="F9A169"/>
                </a:solidFill>
                <a:hlinkClick r:id="rId2"/>
              </a:rPr>
              <a:t> ...</a:t>
            </a:r>
            <a:endParaRPr lang="es-ES" dirty="0">
              <a:solidFill>
                <a:srgbClr val="F9A169"/>
              </a:solidFill>
              <a:hlinkClick r:id="rId2">
                <a:extLst>
                  <a:ext uri="{A12FA001-AC4F-418D-AE19-62706E023703}">
                    <ahyp:hlinkClr xmlns:ahyp="http://schemas.microsoft.com/office/drawing/2018/hyperlinkcolor" val="tx"/>
                  </a:ext>
                </a:extLst>
              </a:hlinkClick>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p:txBody>
          <a:bodyPr/>
          <a:lstStyle/>
          <a:p>
            <a:r>
              <a:rPr lang="es-ES" dirty="0"/>
              <a:t>Herramienta 1: </a:t>
            </a:r>
            <a:r>
              <a:rPr lang="es-ES" dirty="0" err="1"/>
              <a:t>Diigo</a:t>
            </a:r>
            <a:endParaRPr lang="es-ES" dirty="0"/>
          </a:p>
          <a:p>
            <a:endParaRPr lang="en-IE" dirty="0"/>
          </a:p>
        </p:txBody>
      </p:sp>
      <p:pic>
        <p:nvPicPr>
          <p:cNvPr id="7" name="Picture 7" descr="Logo&#10;&#10;Description automatically generated">
            <a:extLst>
              <a:ext uri="{FF2B5EF4-FFF2-40B4-BE49-F238E27FC236}">
                <a16:creationId xmlns:a16="http://schemas.microsoft.com/office/drawing/2014/main" id="{5D71E69A-48C3-D5E3-A3D7-AA27775436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73344" y="431785"/>
            <a:ext cx="2199306" cy="1026329"/>
          </a:xfrm>
          <a:prstGeom prst="rect">
            <a:avLst/>
          </a:prstGeom>
        </p:spPr>
      </p:pic>
    </p:spTree>
    <p:extLst>
      <p:ext uri="{BB962C8B-B14F-4D97-AF65-F5344CB8AC3E}">
        <p14:creationId xmlns:p14="http://schemas.microsoft.com/office/powerpoint/2010/main" val="420073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7065" y="1343026"/>
            <a:ext cx="11102510" cy="5205484"/>
          </a:xfrm>
        </p:spPr>
        <p:txBody>
          <a:bodyPr/>
          <a:lstStyle/>
          <a:p>
            <a:r>
              <a:rPr lang="en-IE" b="1" dirty="0">
                <a:cs typeface="Calibri"/>
              </a:rPr>
              <a:t>Pros de </a:t>
            </a:r>
            <a:r>
              <a:rPr lang="en-IE" b="1" dirty="0" err="1">
                <a:cs typeface="Calibri"/>
              </a:rPr>
              <a:t>Diigo</a:t>
            </a:r>
            <a:endParaRPr lang="en-IE" b="1" dirty="0">
              <a:cs typeface="Calibri"/>
            </a:endParaRPr>
          </a:p>
          <a:p>
            <a:pPr marL="342900" indent="-342900">
              <a:buChar char="•"/>
            </a:pPr>
            <a:r>
              <a:rPr lang="es-ES" dirty="0">
                <a:ea typeface="+mn-lt"/>
                <a:cs typeface="+mn-lt"/>
              </a:rPr>
              <a:t>Recoge y organiza los resultados de las búsquedas online</a:t>
            </a:r>
          </a:p>
          <a:p>
            <a:pPr marL="342900" indent="-342900">
              <a:buChar char="•"/>
            </a:pPr>
            <a:r>
              <a:rPr lang="es-ES" dirty="0">
                <a:ea typeface="+mn-lt"/>
                <a:cs typeface="+mn-lt"/>
              </a:rPr>
              <a:t>Adecuado para la redacción de informes basados en contenidos online</a:t>
            </a:r>
          </a:p>
          <a:p>
            <a:pPr marL="342900" indent="-342900">
              <a:buChar char="•"/>
            </a:pPr>
            <a:r>
              <a:rPr lang="es-ES" dirty="0">
                <a:ea typeface="+mn-lt"/>
                <a:cs typeface="+mn-lt"/>
              </a:rPr>
              <a:t>Los usuarios pueden mantener conversaciones online sobre los propios materiales</a:t>
            </a:r>
          </a:p>
          <a:p>
            <a:endParaRPr lang="es-ES" dirty="0"/>
          </a:p>
          <a:p>
            <a:r>
              <a:rPr lang="es-ES" b="1" dirty="0">
                <a:cs typeface="Calibri"/>
              </a:rPr>
              <a:t>Contras de </a:t>
            </a:r>
            <a:r>
              <a:rPr lang="es-ES" b="1" dirty="0" err="1">
                <a:cs typeface="Calibri"/>
              </a:rPr>
              <a:t>Diigo</a:t>
            </a:r>
            <a:r>
              <a:rPr lang="es-ES" b="1" dirty="0">
                <a:cs typeface="Calibri"/>
              </a:rPr>
              <a:t>:</a:t>
            </a:r>
          </a:p>
          <a:p>
            <a:pPr marL="342900" indent="-342900">
              <a:buChar char="•"/>
            </a:pPr>
            <a:r>
              <a:rPr lang="es-ES" dirty="0">
                <a:cs typeface="Calibri"/>
              </a:rPr>
              <a:t>Requiere conexión a internet</a:t>
            </a:r>
          </a:p>
          <a:p>
            <a:pPr marL="342900" indent="-342900">
              <a:buChar char="•"/>
            </a:pPr>
            <a:r>
              <a:rPr lang="es-ES" dirty="0">
                <a:cs typeface="Calibri"/>
              </a:rPr>
              <a:t>Algunos usuarios han informado de problemas para guardar </a:t>
            </a:r>
            <a:r>
              <a:rPr lang="es-ES" dirty="0" err="1">
                <a:cs typeface="Calibri"/>
              </a:rPr>
              <a:t>PDFs</a:t>
            </a:r>
            <a:r>
              <a:rPr lang="es-ES" dirty="0">
                <a:cs typeface="Calibri"/>
              </a:rPr>
              <a:t> offline en la app</a:t>
            </a:r>
          </a:p>
          <a:p>
            <a:pPr marL="342900" indent="-342900">
              <a:buChar char="•"/>
            </a:pPr>
            <a:r>
              <a:rPr lang="es-ES" dirty="0">
                <a:cs typeface="Calibri"/>
              </a:rPr>
              <a:t>A algunos usuarios la plataforma les resulta compleja de utilizar</a:t>
            </a:r>
            <a:endParaRPr lang="en-US" dirty="0">
              <a:hlinkClick r:id="rId2"/>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p:txBody>
          <a:bodyPr/>
          <a:lstStyle/>
          <a:p>
            <a:r>
              <a:rPr lang="en-IE" dirty="0"/>
              <a:t>Pros y Contras de </a:t>
            </a:r>
            <a:r>
              <a:rPr lang="en-IE" dirty="0" err="1"/>
              <a:t>Diigo</a:t>
            </a:r>
            <a:endParaRPr lang="en-IE" dirty="0"/>
          </a:p>
        </p:txBody>
      </p:sp>
      <p:pic>
        <p:nvPicPr>
          <p:cNvPr id="7" name="Picture 7" descr="Logo&#10;&#10;Description automatically generated">
            <a:extLst>
              <a:ext uri="{FF2B5EF4-FFF2-40B4-BE49-F238E27FC236}">
                <a16:creationId xmlns:a16="http://schemas.microsoft.com/office/drawing/2014/main" id="{5D71E69A-48C3-D5E3-A3D7-AA27775436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73344" y="431785"/>
            <a:ext cx="2199306" cy="1026329"/>
          </a:xfrm>
          <a:prstGeom prst="rect">
            <a:avLst/>
          </a:prstGeom>
        </p:spPr>
      </p:pic>
    </p:spTree>
    <p:extLst>
      <p:ext uri="{BB962C8B-B14F-4D97-AF65-F5344CB8AC3E}">
        <p14:creationId xmlns:p14="http://schemas.microsoft.com/office/powerpoint/2010/main" val="2888297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7065" y="2343151"/>
            <a:ext cx="11102510" cy="5205484"/>
          </a:xfrm>
        </p:spPr>
        <p:txBody>
          <a:bodyPr/>
          <a:lstStyle/>
          <a:p>
            <a:pPr>
              <a:lnSpc>
                <a:spcPct val="107000"/>
              </a:lnSpc>
            </a:pPr>
            <a:r>
              <a:rPr lang="es-ES" dirty="0">
                <a:ea typeface="Calibri" panose="020F0502020204030204" pitchFamily="34" charset="0"/>
                <a:cs typeface="Times New Roman" panose="02020603050405020304" pitchFamily="18" charset="0"/>
              </a:rPr>
              <a:t>Para usar </a:t>
            </a:r>
            <a:r>
              <a:rPr lang="es-ES" dirty="0" err="1">
                <a:ea typeface="Calibri" panose="020F0502020204030204" pitchFamily="34" charset="0"/>
                <a:cs typeface="Times New Roman" panose="02020603050405020304" pitchFamily="18" charset="0"/>
              </a:rPr>
              <a:t>Diigo</a:t>
            </a:r>
            <a:r>
              <a:rPr lang="es-ES" dirty="0">
                <a:ea typeface="Calibri" panose="020F0502020204030204" pitchFamily="34" charset="0"/>
                <a:cs typeface="Times New Roman" panose="02020603050405020304" pitchFamily="18" charset="0"/>
              </a:rPr>
              <a:t>, sigue las instrucciones:</a:t>
            </a:r>
          </a:p>
          <a:p>
            <a:pPr marL="457200" indent="-457200">
              <a:lnSpc>
                <a:spcPct val="107000"/>
              </a:lnSpc>
              <a:buFont typeface="+mj-lt"/>
              <a:buAutoNum type="arabicPeriod"/>
            </a:pPr>
            <a:r>
              <a:rPr lang="es-ES" dirty="0">
                <a:ea typeface="Calibri" panose="020F0502020204030204" pitchFamily="34" charset="0"/>
                <a:cs typeface="Times New Roman" panose="02020603050405020304" pitchFamily="18" charset="0"/>
              </a:rPr>
              <a:t>Ve a</a:t>
            </a:r>
            <a:r>
              <a:rPr lang="es-ES" dirty="0">
                <a:effectLst/>
                <a:ea typeface="Calibri" panose="020F0502020204030204" pitchFamily="34" charset="0"/>
                <a:cs typeface="Times New Roman" panose="02020603050405020304" pitchFamily="18" charset="0"/>
              </a:rPr>
              <a:t> </a:t>
            </a:r>
            <a:r>
              <a:rPr lang="es-ES" u="sng" dirty="0">
                <a:solidFill>
                  <a:srgbClr val="0563C1"/>
                </a:solidFill>
                <a:effectLst/>
                <a:ea typeface="Calibri" panose="020F0502020204030204" pitchFamily="34" charset="0"/>
                <a:cs typeface="Times New Roman" panose="02020603050405020304" pitchFamily="18" charset="0"/>
                <a:hlinkClick r:id="rId2"/>
              </a:rPr>
              <a:t>http://www.diigo.com/education</a:t>
            </a:r>
            <a:endParaRPr lang="es-ES" dirty="0">
              <a:effectLst/>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s-ES" sz="2400" dirty="0">
                <a:effectLst/>
                <a:ea typeface="Calibri" panose="020F0502020204030204" pitchFamily="34" charset="0"/>
                <a:cs typeface="Times New Roman" panose="02020603050405020304" pitchFamily="18" charset="0"/>
              </a:rPr>
              <a:t>Regístrate para la cuenta básica gratuita de </a:t>
            </a:r>
            <a:r>
              <a:rPr lang="es-ES" sz="2400" dirty="0" err="1">
                <a:effectLst/>
                <a:ea typeface="Calibri" panose="020F0502020204030204" pitchFamily="34" charset="0"/>
                <a:cs typeface="Times New Roman" panose="02020603050405020304" pitchFamily="18" charset="0"/>
              </a:rPr>
              <a:t>Diigo</a:t>
            </a:r>
            <a:r>
              <a:rPr lang="es-ES" sz="2400" dirty="0">
                <a:effectLst/>
                <a:ea typeface="Calibri" panose="020F0502020204030204" pitchFamily="34" charset="0"/>
                <a:cs typeface="Times New Roman" panose="02020603050405020304" pitchFamily="18" charset="0"/>
              </a:rPr>
              <a:t> con tu e-mail personal </a:t>
            </a:r>
          </a:p>
          <a:p>
            <a:pPr marL="342900" lvl="0" indent="-342900">
              <a:lnSpc>
                <a:spcPct val="107000"/>
              </a:lnSpc>
              <a:buFont typeface="+mj-lt"/>
              <a:buAutoNum type="arabicPeriod"/>
            </a:pPr>
            <a:r>
              <a:rPr lang="es-ES" dirty="0">
                <a:ea typeface="Calibri" panose="020F0502020204030204" pitchFamily="34" charset="0"/>
                <a:cs typeface="Times New Roman" panose="02020603050405020304" pitchFamily="18" charset="0"/>
              </a:rPr>
              <a:t>Activa la cuenta usando la notificación que ha llegado a tu e-mail por parte de </a:t>
            </a:r>
            <a:r>
              <a:rPr lang="es-ES" dirty="0" err="1">
                <a:ea typeface="Calibri" panose="020F0502020204030204" pitchFamily="34" charset="0"/>
                <a:cs typeface="Times New Roman" panose="02020603050405020304" pitchFamily="18" charset="0"/>
              </a:rPr>
              <a:t>Diigo</a:t>
            </a:r>
            <a:r>
              <a:rPr lang="es-ES" dirty="0">
                <a:ea typeface="Calibri" panose="020F0502020204030204" pitchFamily="34" charset="0"/>
                <a:cs typeface="Times New Roman" panose="02020603050405020304" pitchFamily="18" charset="0"/>
              </a:rPr>
              <a:t> </a:t>
            </a:r>
          </a:p>
          <a:p>
            <a:pPr marL="342900" lvl="0" indent="-342900">
              <a:lnSpc>
                <a:spcPct val="107000"/>
              </a:lnSpc>
              <a:buFont typeface="+mj-lt"/>
              <a:buAutoNum type="arabicPeriod"/>
            </a:pPr>
            <a:r>
              <a:rPr lang="es-ES" dirty="0">
                <a:ea typeface="Calibri" panose="020F0502020204030204" pitchFamily="34" charset="0"/>
                <a:cs typeface="Times New Roman" panose="02020603050405020304" pitchFamily="18" charset="0"/>
              </a:rPr>
              <a:t>Ahora ya puedes usar los diferentes grupos de </a:t>
            </a:r>
            <a:r>
              <a:rPr lang="es-ES" dirty="0" err="1">
                <a:ea typeface="Calibri" panose="020F0502020204030204" pitchFamily="34" charset="0"/>
                <a:cs typeface="Times New Roman" panose="02020603050405020304" pitchFamily="18" charset="0"/>
              </a:rPr>
              <a:t>Diigo</a:t>
            </a:r>
            <a:r>
              <a:rPr lang="es-ES" dirty="0">
                <a:ea typeface="Calibri" panose="020F0502020204030204" pitchFamily="34" charset="0"/>
                <a:cs typeface="Times New Roman" panose="02020603050405020304" pitchFamily="18" charset="0"/>
              </a:rPr>
              <a:t>, como la Consola de Profesores, los Grupos de Clase y las Cuentas de Alumnos</a:t>
            </a:r>
            <a:endParaRPr lang="es-ES" dirty="0">
              <a:hlinkClick r:id="rId3"/>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p:txBody>
          <a:bodyPr>
            <a:normAutofit fontScale="62500" lnSpcReduction="20000"/>
          </a:bodyPr>
          <a:lstStyle/>
          <a:p>
            <a:r>
              <a:rPr lang="es-ES" dirty="0"/>
              <a:t>Es el momento de realizar una actividad</a:t>
            </a:r>
          </a:p>
          <a:p>
            <a:r>
              <a:rPr lang="es-ES" dirty="0"/>
              <a:t>Intenta usar </a:t>
            </a:r>
            <a:r>
              <a:rPr lang="es-ES" dirty="0" err="1"/>
              <a:t>Diigo</a:t>
            </a:r>
            <a:endParaRPr lang="es-ES" dirty="0"/>
          </a:p>
        </p:txBody>
      </p:sp>
      <p:pic>
        <p:nvPicPr>
          <p:cNvPr id="7" name="Picture 7" descr="Logo&#10;&#10;Description automatically generated">
            <a:extLst>
              <a:ext uri="{FF2B5EF4-FFF2-40B4-BE49-F238E27FC236}">
                <a16:creationId xmlns:a16="http://schemas.microsoft.com/office/drawing/2014/main" id="{5D71E69A-48C3-D5E3-A3D7-AA27775436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3344" y="431785"/>
            <a:ext cx="2199306" cy="1026329"/>
          </a:xfrm>
          <a:prstGeom prst="rect">
            <a:avLst/>
          </a:prstGeom>
        </p:spPr>
      </p:pic>
    </p:spTree>
    <p:extLst>
      <p:ext uri="{BB962C8B-B14F-4D97-AF65-F5344CB8AC3E}">
        <p14:creationId xmlns:p14="http://schemas.microsoft.com/office/powerpoint/2010/main" val="2336486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es-ES" sz="2400" dirty="0"/>
              <a:t>Échale un vistazo a este práctico vídeo para empezar a utilizar </a:t>
            </a:r>
            <a:r>
              <a:rPr lang="es-ES" sz="2400" dirty="0" err="1"/>
              <a:t>Diigo</a:t>
            </a:r>
            <a:r>
              <a:rPr lang="es-ES" sz="2400" dirty="0"/>
              <a:t>:</a:t>
            </a:r>
          </a:p>
          <a:p>
            <a:endParaRPr lang="es-ES" sz="2400" dirty="0">
              <a:solidFill>
                <a:srgbClr val="8D5B98"/>
              </a:solidFill>
            </a:endParaRPr>
          </a:p>
          <a:p>
            <a:r>
              <a:rPr lang="en-IE" sz="2400" dirty="0">
                <a:solidFill>
                  <a:srgbClr val="8D5B98"/>
                </a:solidFill>
                <a:hlinkClick r:id="rId3">
                  <a:extLst>
                    <a:ext uri="{A12FA001-AC4F-418D-AE19-62706E023703}">
                      <ahyp:hlinkClr xmlns:ahyp="http://schemas.microsoft.com/office/drawing/2018/hyperlinkcolor" val="tx"/>
                    </a:ext>
                  </a:extLst>
                </a:hlinkClick>
              </a:rPr>
              <a:t>https://www.youtube.com/watch?v=kDUdWSuRdfI&amp;ab_channel=MsLamm1</a:t>
            </a:r>
            <a:endParaRPr lang="en-IE" sz="2400" dirty="0">
              <a:solidFill>
                <a:srgbClr val="8D5B98"/>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lstStyle/>
          <a:p>
            <a:r>
              <a:rPr lang="es-ES" dirty="0"/>
              <a:t>Vídeo: Introducción a </a:t>
            </a:r>
            <a:r>
              <a:rPr lang="es-ES" dirty="0" err="1"/>
              <a:t>Diigo</a:t>
            </a:r>
            <a:endParaRPr lang="es-ES" dirty="0"/>
          </a:p>
        </p:txBody>
      </p:sp>
      <p:pic>
        <p:nvPicPr>
          <p:cNvPr id="11" name="Online Media 10" title="Intro to Diigo">
            <a:hlinkClick r:id="" action="ppaction://media"/>
            <a:extLst>
              <a:ext uri="{FF2B5EF4-FFF2-40B4-BE49-F238E27FC236}">
                <a16:creationId xmlns:a16="http://schemas.microsoft.com/office/drawing/2014/main" id="{9B76A5BA-3AC3-5A31-BC49-CA5F73A4EA3D}"/>
              </a:ext>
            </a:extLst>
          </p:cNvPr>
          <p:cNvPicPr>
            <a:picLocks noRot="1" noChangeAspect="1"/>
          </p:cNvPicPr>
          <p:nvPr>
            <a:videoFile r:link="rId1"/>
          </p:nvPr>
        </p:nvPicPr>
        <p:blipFill>
          <a:blip r:embed="rId4"/>
          <a:stretch>
            <a:fillRect/>
          </a:stretch>
        </p:blipFill>
        <p:spPr>
          <a:xfrm>
            <a:off x="7281748" y="1161454"/>
            <a:ext cx="4910253" cy="4158129"/>
          </a:xfrm>
          <a:prstGeom prst="rect">
            <a:avLst/>
          </a:prstGeom>
        </p:spPr>
      </p:pic>
    </p:spTree>
    <p:extLst>
      <p:ext uri="{BB962C8B-B14F-4D97-AF65-F5344CB8AC3E}">
        <p14:creationId xmlns:p14="http://schemas.microsoft.com/office/powerpoint/2010/main" val="87014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F063E7B-04B4-6B4B-B1D3-53A3974A8B17}"/>
              </a:ext>
            </a:extLst>
          </p:cNvPr>
          <p:cNvSpPr>
            <a:spLocks noGrp="1"/>
          </p:cNvSpPr>
          <p:nvPr>
            <p:ph type="body" sz="quarter" idx="16"/>
          </p:nvPr>
        </p:nvSpPr>
        <p:spPr>
          <a:xfrm>
            <a:off x="447065" y="1553685"/>
            <a:ext cx="11102510" cy="4038015"/>
          </a:xfrm>
        </p:spPr>
        <p:txBody>
          <a:bodyPr/>
          <a:lstStyle/>
          <a:p>
            <a:pPr rtl="0">
              <a:spcBef>
                <a:spcPts val="0"/>
              </a:spcBef>
              <a:spcAft>
                <a:spcPts val="0"/>
              </a:spcAft>
            </a:pPr>
            <a:endParaRPr lang="en-US" b="0" i="0" u="none" strike="noStrike" dirty="0">
              <a:solidFill>
                <a:srgbClr val="142D55"/>
              </a:solidFill>
              <a:effectLst/>
              <a:latin typeface="Calibri" panose="020F0502020204030204" pitchFamily="34" charset="0"/>
            </a:endParaRPr>
          </a:p>
          <a:p>
            <a:pPr rtl="0">
              <a:spcBef>
                <a:spcPts val="0"/>
              </a:spcBef>
              <a:spcAft>
                <a:spcPts val="0"/>
              </a:spcAft>
            </a:pPr>
            <a:r>
              <a:rPr lang="es-ES" b="0" i="0" u="none" strike="noStrike" dirty="0" err="1">
                <a:solidFill>
                  <a:srgbClr val="142D55"/>
                </a:solidFill>
                <a:effectLst/>
                <a:latin typeface="Calibri" panose="020F0502020204030204" pitchFamily="34" charset="0"/>
              </a:rPr>
              <a:t>Pearltrees</a:t>
            </a:r>
            <a:r>
              <a:rPr lang="es-ES" b="0" i="0" u="none" strike="noStrike" dirty="0">
                <a:solidFill>
                  <a:srgbClr val="142D55"/>
                </a:solidFill>
                <a:effectLst/>
                <a:latin typeface="Calibri" panose="020F0502020204030204" pitchFamily="34" charset="0"/>
              </a:rPr>
              <a:t> es una biblioteca gratuita, visual y colaborativa que permite organizar </a:t>
            </a:r>
          </a:p>
          <a:p>
            <a:pPr rtl="0">
              <a:spcBef>
                <a:spcPts val="0"/>
              </a:spcBef>
              <a:spcAft>
                <a:spcPts val="0"/>
              </a:spcAft>
            </a:pPr>
            <a:r>
              <a:rPr lang="es-ES" b="0" i="0" u="none" strike="noStrike" dirty="0">
                <a:solidFill>
                  <a:srgbClr val="142D55"/>
                </a:solidFill>
                <a:effectLst/>
                <a:latin typeface="Calibri" panose="020F0502020204030204" pitchFamily="34" charset="0"/>
              </a:rPr>
              <a:t>páginas web, archivos, fotos y notas para después recuperarlos y compartirlos fácilmente en cualquier lugar. </a:t>
            </a:r>
            <a:r>
              <a:rPr lang="es-ES" b="0" i="0" u="none" strike="noStrike" dirty="0" err="1">
                <a:solidFill>
                  <a:srgbClr val="142D55"/>
                </a:solidFill>
                <a:effectLst/>
                <a:latin typeface="Calibri" panose="020F0502020204030204" pitchFamily="34" charset="0"/>
              </a:rPr>
              <a:t>Pearltrees</a:t>
            </a:r>
            <a:r>
              <a:rPr lang="es-ES" b="0" i="0" u="none" strike="noStrike" dirty="0">
                <a:solidFill>
                  <a:srgbClr val="142D55"/>
                </a:solidFill>
                <a:effectLst/>
                <a:latin typeface="Calibri" panose="020F0502020204030204" pitchFamily="34" charset="0"/>
              </a:rPr>
              <a:t> proporciona una estructura para que los usuarios se reúnan, compartan y organicen recursos.</a:t>
            </a:r>
            <a:endParaRPr lang="es-ES" sz="3200" b="0" dirty="0">
              <a:effectLst/>
            </a:endParaRPr>
          </a:p>
          <a:p>
            <a:pPr rtl="0">
              <a:spcBef>
                <a:spcPts val="1000"/>
              </a:spcBef>
              <a:spcAft>
                <a:spcPts val="0"/>
              </a:spcAft>
            </a:pPr>
            <a:r>
              <a:rPr lang="es-ES" b="0" i="0" u="none" strike="noStrike" dirty="0">
                <a:solidFill>
                  <a:srgbClr val="142D55"/>
                </a:solidFill>
                <a:effectLst/>
                <a:latin typeface="Calibri" panose="020F0502020204030204" pitchFamily="34" charset="0"/>
              </a:rPr>
              <a:t>Tus </a:t>
            </a:r>
            <a:r>
              <a:rPr lang="es-ES" dirty="0">
                <a:solidFill>
                  <a:srgbClr val="142D55"/>
                </a:solidFill>
                <a:latin typeface="Calibri" panose="020F0502020204030204" pitchFamily="34" charset="0"/>
              </a:rPr>
              <a:t>enlaces</a:t>
            </a:r>
            <a:r>
              <a:rPr lang="es-ES" b="0" i="0" u="none" strike="noStrike" dirty="0">
                <a:solidFill>
                  <a:srgbClr val="142D55"/>
                </a:solidFill>
                <a:effectLst/>
                <a:latin typeface="Calibri" panose="020F0502020204030204" pitchFamily="34" charset="0"/>
              </a:rPr>
              <a:t> o “</a:t>
            </a:r>
            <a:r>
              <a:rPr lang="es-ES" b="0" i="0" u="none" strike="noStrike" dirty="0" err="1">
                <a:solidFill>
                  <a:srgbClr val="142D55"/>
                </a:solidFill>
                <a:effectLst/>
                <a:latin typeface="Calibri" panose="020F0502020204030204" pitchFamily="34" charset="0"/>
              </a:rPr>
              <a:t>pearls</a:t>
            </a:r>
            <a:r>
              <a:rPr lang="es-ES" b="0" i="0" u="none" strike="noStrike" dirty="0">
                <a:solidFill>
                  <a:srgbClr val="142D55"/>
                </a:solidFill>
                <a:effectLst/>
                <a:latin typeface="Calibri" panose="020F0502020204030204" pitchFamily="34" charset="0"/>
              </a:rPr>
              <a:t>” (perlas) se conectan en “</a:t>
            </a:r>
            <a:r>
              <a:rPr lang="es-ES" b="0" i="0" u="none" strike="noStrike" dirty="0" err="1">
                <a:solidFill>
                  <a:srgbClr val="142D55"/>
                </a:solidFill>
                <a:effectLst/>
                <a:latin typeface="Calibri" panose="020F0502020204030204" pitchFamily="34" charset="0"/>
              </a:rPr>
              <a:t>trees</a:t>
            </a:r>
            <a:r>
              <a:rPr lang="es-ES" b="0" i="0" u="none" strike="noStrike" dirty="0">
                <a:solidFill>
                  <a:srgbClr val="142D55"/>
                </a:solidFill>
                <a:effectLst/>
                <a:latin typeface="Calibri" panose="020F0502020204030204" pitchFamily="34" charset="0"/>
              </a:rPr>
              <a:t>” (árboles) y pueden incrustarse fácilmente en un sitio web, un blog o una cuenta de Facebook/Twitter.</a:t>
            </a:r>
          </a:p>
          <a:p>
            <a:pPr rtl="0">
              <a:spcBef>
                <a:spcPts val="1000"/>
              </a:spcBef>
              <a:spcAft>
                <a:spcPts val="0"/>
              </a:spcAft>
            </a:pPr>
            <a:r>
              <a:rPr lang="es-ES" dirty="0" err="1">
                <a:solidFill>
                  <a:srgbClr val="142D55"/>
                </a:solidFill>
                <a:latin typeface="Calibri" panose="020F0502020204030204" pitchFamily="34" charset="0"/>
              </a:rPr>
              <a:t>Pearltree</a:t>
            </a:r>
            <a:r>
              <a:rPr lang="es-ES" dirty="0">
                <a:solidFill>
                  <a:srgbClr val="142D55"/>
                </a:solidFill>
                <a:latin typeface="Calibri" panose="020F0502020204030204" pitchFamily="34" charset="0"/>
              </a:rPr>
              <a:t> es una herramienta fantástica para reunir información y recursos, así como reforzar el aprendizaje.</a:t>
            </a:r>
            <a:endParaRPr lang="es-ES" b="0" i="0" u="none" strike="noStrike" dirty="0">
              <a:solidFill>
                <a:srgbClr val="142D55"/>
              </a:solidFill>
              <a:effectLst/>
              <a:latin typeface="Calibri" panose="020F0502020204030204" pitchFamily="34" charset="0"/>
            </a:endParaRPr>
          </a:p>
          <a:p>
            <a:pPr rtl="0">
              <a:spcBef>
                <a:spcPts val="1000"/>
              </a:spcBef>
              <a:spcAft>
                <a:spcPts val="0"/>
              </a:spcAft>
            </a:pPr>
            <a:r>
              <a:rPr lang="es-ES" dirty="0">
                <a:solidFill>
                  <a:srgbClr val="142D55"/>
                </a:solidFill>
                <a:latin typeface="Calibri" panose="020F0502020204030204" pitchFamily="34" charset="0"/>
              </a:rPr>
              <a:t>Página web de la herramienta:</a:t>
            </a:r>
            <a:r>
              <a:rPr lang="es-ES" b="0" i="0" u="none" strike="noStrike" dirty="0">
                <a:solidFill>
                  <a:srgbClr val="142D55"/>
                </a:solidFill>
                <a:effectLst/>
                <a:latin typeface="Calibri" panose="020F0502020204030204" pitchFamily="34" charset="0"/>
              </a:rPr>
              <a:t> </a:t>
            </a:r>
            <a:r>
              <a:rPr lang="es-ES" b="0" i="0" u="sng" strike="noStrike" dirty="0" err="1">
                <a:solidFill>
                  <a:srgbClr val="0563C1"/>
                </a:solidFill>
                <a:effectLst/>
                <a:latin typeface="Calibri" panose="020F0502020204030204" pitchFamily="34" charset="0"/>
                <a:hlinkClick r:id="rId2"/>
              </a:rPr>
              <a:t>Pearltrees</a:t>
            </a:r>
            <a:endParaRPr lang="es-ES" sz="3200" b="0" dirty="0">
              <a:effectLst/>
            </a:endParaRPr>
          </a:p>
          <a:p>
            <a:br>
              <a:rPr lang="en-US" dirty="0"/>
            </a:br>
            <a:endParaRPr lang="en-RU" dirty="0">
              <a:solidFill>
                <a:schemeClr val="tx1"/>
              </a:solidFill>
            </a:endParaRPr>
          </a:p>
        </p:txBody>
      </p:sp>
      <p:sp>
        <p:nvSpPr>
          <p:cNvPr id="6" name="Text Placeholder 5">
            <a:extLst>
              <a:ext uri="{FF2B5EF4-FFF2-40B4-BE49-F238E27FC236}">
                <a16:creationId xmlns:a16="http://schemas.microsoft.com/office/drawing/2014/main" id="{AAB0E2CD-E356-B9DD-6946-2D1B11085769}"/>
              </a:ext>
            </a:extLst>
          </p:cNvPr>
          <p:cNvSpPr>
            <a:spLocks noGrp="1"/>
          </p:cNvSpPr>
          <p:nvPr>
            <p:ph type="body" sz="quarter" idx="18"/>
          </p:nvPr>
        </p:nvSpPr>
        <p:spPr>
          <a:xfrm>
            <a:off x="375945" y="255533"/>
            <a:ext cx="11097969" cy="1154460"/>
          </a:xfrm>
        </p:spPr>
        <p:txBody>
          <a:bodyPr/>
          <a:lstStyle/>
          <a:p>
            <a:r>
              <a:rPr lang="en-IE" dirty="0" err="1"/>
              <a:t>Herramienta</a:t>
            </a:r>
            <a:r>
              <a:rPr lang="en-IE" dirty="0"/>
              <a:t> 2: Pearltrees	</a:t>
            </a:r>
          </a:p>
        </p:txBody>
      </p:sp>
      <p:pic>
        <p:nvPicPr>
          <p:cNvPr id="1026" name="Picture 2" descr="Logo, company name&#10;&#10;Description automatically generated">
            <a:extLst>
              <a:ext uri="{FF2B5EF4-FFF2-40B4-BE49-F238E27FC236}">
                <a16:creationId xmlns:a16="http://schemas.microsoft.com/office/drawing/2014/main" id="{49C569C0-12B1-98F8-37B1-B6C1B3EB45D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59120" y="-3463"/>
            <a:ext cx="3210560" cy="188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410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A0DEB0F-01E0-8344-B663-229CCBC78CAA}"/>
              </a:ext>
            </a:extLst>
          </p:cNvPr>
          <p:cNvSpPr>
            <a:spLocks noGrp="1"/>
          </p:cNvSpPr>
          <p:nvPr>
            <p:ph type="body" sz="quarter" idx="13"/>
          </p:nvPr>
        </p:nvSpPr>
        <p:spPr/>
        <p:txBody>
          <a:bodyPr/>
          <a:lstStyle/>
          <a:p>
            <a:r>
              <a:rPr lang="es-ES" dirty="0"/>
              <a:t>Resumen del Módulo </a:t>
            </a:r>
            <a:r>
              <a:rPr lang="en-IE" dirty="0"/>
              <a:t>1</a:t>
            </a:r>
          </a:p>
        </p:txBody>
      </p:sp>
      <p:sp>
        <p:nvSpPr>
          <p:cNvPr id="14" name="Text Placeholder 13">
            <a:extLst>
              <a:ext uri="{FF2B5EF4-FFF2-40B4-BE49-F238E27FC236}">
                <a16:creationId xmlns:a16="http://schemas.microsoft.com/office/drawing/2014/main" id="{84C80B11-E721-BB2C-60A8-16EFA590CB46}"/>
              </a:ext>
            </a:extLst>
          </p:cNvPr>
          <p:cNvSpPr>
            <a:spLocks noGrp="1"/>
          </p:cNvSpPr>
          <p:nvPr>
            <p:ph type="body" sz="quarter" idx="16"/>
          </p:nvPr>
        </p:nvSpPr>
        <p:spPr>
          <a:xfrm>
            <a:off x="8278758" y="1176021"/>
            <a:ext cx="3313480" cy="950300"/>
          </a:xfrm>
        </p:spPr>
        <p:txBody>
          <a:bodyPr/>
          <a:lstStyle/>
          <a:p>
            <a:r>
              <a:rPr lang="es-ES" sz="2000" dirty="0"/>
              <a:t>Navegación, búsqueda, filtrado de datos, información y contenidos digitales</a:t>
            </a:r>
          </a:p>
        </p:txBody>
      </p:sp>
      <p:sp>
        <p:nvSpPr>
          <p:cNvPr id="13" name="Text Placeholder 12">
            <a:extLst>
              <a:ext uri="{FF2B5EF4-FFF2-40B4-BE49-F238E27FC236}">
                <a16:creationId xmlns:a16="http://schemas.microsoft.com/office/drawing/2014/main" id="{680C324C-9436-0A7C-1236-8BD2702F168A}"/>
              </a:ext>
            </a:extLst>
          </p:cNvPr>
          <p:cNvSpPr>
            <a:spLocks noGrp="1"/>
          </p:cNvSpPr>
          <p:nvPr>
            <p:ph type="body" sz="quarter" idx="15"/>
          </p:nvPr>
        </p:nvSpPr>
        <p:spPr/>
        <p:txBody>
          <a:bodyPr/>
          <a:lstStyle/>
          <a:p>
            <a:r>
              <a:rPr lang="en-IE" dirty="0"/>
              <a:t>01</a:t>
            </a:r>
          </a:p>
        </p:txBody>
      </p:sp>
      <p:sp>
        <p:nvSpPr>
          <p:cNvPr id="15" name="Text Placeholder 14">
            <a:extLst>
              <a:ext uri="{FF2B5EF4-FFF2-40B4-BE49-F238E27FC236}">
                <a16:creationId xmlns:a16="http://schemas.microsoft.com/office/drawing/2014/main" id="{F6A85A95-0425-8375-EE94-55FD4F59886C}"/>
              </a:ext>
            </a:extLst>
          </p:cNvPr>
          <p:cNvSpPr>
            <a:spLocks noGrp="1"/>
          </p:cNvSpPr>
          <p:nvPr>
            <p:ph type="body" sz="quarter" idx="17"/>
          </p:nvPr>
        </p:nvSpPr>
        <p:spPr>
          <a:xfrm>
            <a:off x="8280329" y="2422557"/>
            <a:ext cx="3534829" cy="950300"/>
          </a:xfrm>
        </p:spPr>
        <p:txBody>
          <a:bodyPr/>
          <a:lstStyle/>
          <a:p>
            <a:r>
              <a:rPr lang="es-ES" sz="2000" dirty="0"/>
              <a:t>Evaluación de datos, información y contenidos digitales</a:t>
            </a:r>
          </a:p>
        </p:txBody>
      </p:sp>
      <p:sp>
        <p:nvSpPr>
          <p:cNvPr id="16" name="Text Placeholder 15">
            <a:extLst>
              <a:ext uri="{FF2B5EF4-FFF2-40B4-BE49-F238E27FC236}">
                <a16:creationId xmlns:a16="http://schemas.microsoft.com/office/drawing/2014/main" id="{3B0E560C-168D-26E7-3862-1D7F4BF412A8}"/>
              </a:ext>
            </a:extLst>
          </p:cNvPr>
          <p:cNvSpPr>
            <a:spLocks noGrp="1"/>
          </p:cNvSpPr>
          <p:nvPr>
            <p:ph type="body" sz="quarter" idx="18"/>
          </p:nvPr>
        </p:nvSpPr>
        <p:spPr/>
        <p:txBody>
          <a:bodyPr/>
          <a:lstStyle/>
          <a:p>
            <a:r>
              <a:rPr lang="en-IE" dirty="0"/>
              <a:t>02</a:t>
            </a:r>
          </a:p>
        </p:txBody>
      </p:sp>
      <p:sp>
        <p:nvSpPr>
          <p:cNvPr id="17" name="Text Placeholder 16">
            <a:extLst>
              <a:ext uri="{FF2B5EF4-FFF2-40B4-BE49-F238E27FC236}">
                <a16:creationId xmlns:a16="http://schemas.microsoft.com/office/drawing/2014/main" id="{924F113E-D770-438D-FD64-F24A53747AD4}"/>
              </a:ext>
            </a:extLst>
          </p:cNvPr>
          <p:cNvSpPr>
            <a:spLocks noGrp="1"/>
          </p:cNvSpPr>
          <p:nvPr>
            <p:ph type="body" sz="quarter" idx="19"/>
          </p:nvPr>
        </p:nvSpPr>
        <p:spPr>
          <a:xfrm>
            <a:off x="8265310" y="3818342"/>
            <a:ext cx="3326928" cy="950300"/>
          </a:xfrm>
        </p:spPr>
        <p:txBody>
          <a:bodyPr/>
          <a:lstStyle/>
          <a:p>
            <a:r>
              <a:rPr lang="es-ES" sz="2000" dirty="0"/>
              <a:t>Gestión de datos, información y contenidos digitales</a:t>
            </a:r>
          </a:p>
        </p:txBody>
      </p:sp>
      <p:sp>
        <p:nvSpPr>
          <p:cNvPr id="18" name="Text Placeholder 17">
            <a:extLst>
              <a:ext uri="{FF2B5EF4-FFF2-40B4-BE49-F238E27FC236}">
                <a16:creationId xmlns:a16="http://schemas.microsoft.com/office/drawing/2014/main" id="{A58F9EFA-263A-EDEC-62E7-F4348136D19D}"/>
              </a:ext>
            </a:extLst>
          </p:cNvPr>
          <p:cNvSpPr>
            <a:spLocks noGrp="1"/>
          </p:cNvSpPr>
          <p:nvPr>
            <p:ph type="body" sz="quarter" idx="20"/>
          </p:nvPr>
        </p:nvSpPr>
        <p:spPr/>
        <p:txBody>
          <a:bodyPr/>
          <a:lstStyle/>
          <a:p>
            <a:r>
              <a:rPr lang="en-IE" dirty="0"/>
              <a:t>04</a:t>
            </a:r>
          </a:p>
        </p:txBody>
      </p:sp>
      <p:sp>
        <p:nvSpPr>
          <p:cNvPr id="19" name="Text Placeholder 18">
            <a:extLst>
              <a:ext uri="{FF2B5EF4-FFF2-40B4-BE49-F238E27FC236}">
                <a16:creationId xmlns:a16="http://schemas.microsoft.com/office/drawing/2014/main" id="{2BC5A265-29EB-74CE-1E0A-ABE025EA6305}"/>
              </a:ext>
            </a:extLst>
          </p:cNvPr>
          <p:cNvSpPr>
            <a:spLocks noGrp="1"/>
          </p:cNvSpPr>
          <p:nvPr>
            <p:ph type="body" sz="quarter" idx="21"/>
          </p:nvPr>
        </p:nvSpPr>
        <p:spPr>
          <a:xfrm>
            <a:off x="8280329" y="5124997"/>
            <a:ext cx="3239121" cy="950300"/>
          </a:xfrm>
        </p:spPr>
        <p:txBody>
          <a:bodyPr/>
          <a:lstStyle/>
          <a:p>
            <a:r>
              <a:rPr lang="es-ES" sz="2000" dirty="0"/>
              <a:t>Superar las barreras lingüísticas y culturales de la información y los datos</a:t>
            </a:r>
          </a:p>
        </p:txBody>
      </p:sp>
      <p:sp>
        <p:nvSpPr>
          <p:cNvPr id="20" name="Text Placeholder 19">
            <a:extLst>
              <a:ext uri="{FF2B5EF4-FFF2-40B4-BE49-F238E27FC236}">
                <a16:creationId xmlns:a16="http://schemas.microsoft.com/office/drawing/2014/main" id="{DE8FA2B8-2B75-A87E-4005-EFB33414C903}"/>
              </a:ext>
            </a:extLst>
          </p:cNvPr>
          <p:cNvSpPr>
            <a:spLocks noGrp="1"/>
          </p:cNvSpPr>
          <p:nvPr>
            <p:ph type="body" sz="quarter" idx="22"/>
          </p:nvPr>
        </p:nvSpPr>
        <p:spPr/>
        <p:txBody>
          <a:bodyPr/>
          <a:lstStyle/>
          <a:p>
            <a:r>
              <a:rPr lang="en-IE" dirty="0"/>
              <a:t>03</a:t>
            </a:r>
          </a:p>
        </p:txBody>
      </p:sp>
      <p:sp>
        <p:nvSpPr>
          <p:cNvPr id="21" name="TextBox 20">
            <a:extLst>
              <a:ext uri="{FF2B5EF4-FFF2-40B4-BE49-F238E27FC236}">
                <a16:creationId xmlns:a16="http://schemas.microsoft.com/office/drawing/2014/main" id="{865777F6-3AD1-9C95-A586-2736F0CFB00A}"/>
              </a:ext>
            </a:extLst>
          </p:cNvPr>
          <p:cNvSpPr txBox="1"/>
          <p:nvPr/>
        </p:nvSpPr>
        <p:spPr>
          <a:xfrm>
            <a:off x="218661" y="1273983"/>
            <a:ext cx="5704908" cy="4801314"/>
          </a:xfrm>
          <a:prstGeom prst="rect">
            <a:avLst/>
          </a:prstGeom>
          <a:noFill/>
        </p:spPr>
        <p:txBody>
          <a:bodyPr wrap="square" rtlCol="0">
            <a:spAutoFit/>
          </a:bodyPr>
          <a:lstStyle/>
          <a:p>
            <a:r>
              <a:rPr lang="es-ES" sz="1800" dirty="0"/>
              <a:t>En el Módulo</a:t>
            </a:r>
            <a:r>
              <a:rPr lang="es-ES" dirty="0"/>
              <a:t> 1, los estudiantes aprenderán cómo articular la necesidad de información, cómo buscar datos, información y contenidos en entornos digitales y cómo acceder y navegar entre ellos. </a:t>
            </a:r>
            <a:endParaRPr lang="es-ES" sz="1800" dirty="0"/>
          </a:p>
          <a:p>
            <a:endParaRPr lang="en-US" sz="1800" dirty="0"/>
          </a:p>
          <a:p>
            <a:r>
              <a:rPr lang="es-ES" dirty="0"/>
              <a:t>También aprenderán a crear y actualizar sus estrategias de búsqueda personales, guiaremos a los estudiantes en cómo analizar y evaluar críticamente la credibilidad y fiabilidad de las fuentes de información, de la información y el contenido digital y gestionar dicha información y contenidos digitales.</a:t>
            </a:r>
          </a:p>
          <a:p>
            <a:endParaRPr lang="en-US" dirty="0"/>
          </a:p>
          <a:p>
            <a:r>
              <a:rPr lang="es-ES" sz="1800" dirty="0"/>
              <a:t>Es de importancia señalar que los estudiantes comprenderán las barreras, como las de tipo lingüístico y culturales, que obstaculizan la destreza en materia de información y datos. </a:t>
            </a:r>
          </a:p>
          <a:p>
            <a:endParaRPr lang="en-US" sz="1800" dirty="0"/>
          </a:p>
        </p:txBody>
      </p:sp>
    </p:spTree>
    <p:extLst>
      <p:ext uri="{BB962C8B-B14F-4D97-AF65-F5344CB8AC3E}">
        <p14:creationId xmlns:p14="http://schemas.microsoft.com/office/powerpoint/2010/main" val="3339269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F063E7B-04B4-6B4B-B1D3-53A3974A8B17}"/>
              </a:ext>
            </a:extLst>
          </p:cNvPr>
          <p:cNvSpPr>
            <a:spLocks noGrp="1"/>
          </p:cNvSpPr>
          <p:nvPr>
            <p:ph type="body" sz="quarter" idx="16"/>
          </p:nvPr>
        </p:nvSpPr>
        <p:spPr/>
        <p:txBody>
          <a:bodyPr/>
          <a:lstStyle/>
          <a:p>
            <a:pPr rtl="0">
              <a:spcBef>
                <a:spcPts val="0"/>
              </a:spcBef>
              <a:spcAft>
                <a:spcPts val="0"/>
              </a:spcAft>
            </a:pPr>
            <a:endParaRPr lang="en-US" b="0" i="0" u="none" strike="noStrike" dirty="0">
              <a:solidFill>
                <a:srgbClr val="142D55"/>
              </a:solidFill>
              <a:effectLst/>
              <a:latin typeface="Calibri" panose="020F0502020204030204" pitchFamily="34" charset="0"/>
            </a:endParaRPr>
          </a:p>
          <a:p>
            <a:pPr rtl="0">
              <a:spcBef>
                <a:spcPts val="0"/>
              </a:spcBef>
              <a:spcAft>
                <a:spcPts val="0"/>
              </a:spcAft>
            </a:pPr>
            <a:r>
              <a:rPr lang="es-ES" sz="1800" b="1" i="0" u="none" strike="noStrike" dirty="0">
                <a:solidFill>
                  <a:srgbClr val="142D55"/>
                </a:solidFill>
                <a:effectLst/>
                <a:latin typeface="Calibri" panose="020F0502020204030204" pitchFamily="34" charset="0"/>
              </a:rPr>
              <a:t>Pros </a:t>
            </a:r>
            <a:r>
              <a:rPr lang="es-ES" sz="1800" b="1" dirty="0">
                <a:solidFill>
                  <a:srgbClr val="142D55"/>
                </a:solidFill>
                <a:latin typeface="Calibri" panose="020F0502020204030204" pitchFamily="34" charset="0"/>
              </a:rPr>
              <a:t>de</a:t>
            </a:r>
            <a:r>
              <a:rPr lang="es-ES" sz="1800" b="1" i="0" u="none" strike="noStrike" dirty="0">
                <a:solidFill>
                  <a:srgbClr val="142D55"/>
                </a:solidFill>
                <a:effectLst/>
                <a:latin typeface="Calibri" panose="020F0502020204030204" pitchFamily="34" charset="0"/>
              </a:rPr>
              <a:t> </a:t>
            </a:r>
            <a:r>
              <a:rPr lang="es-ES" sz="1800" b="1" i="0" u="none" strike="noStrike" dirty="0" err="1">
                <a:solidFill>
                  <a:srgbClr val="142D55"/>
                </a:solidFill>
                <a:effectLst/>
                <a:latin typeface="Calibri" panose="020F0502020204030204" pitchFamily="34" charset="0"/>
              </a:rPr>
              <a:t>Pearltrees</a:t>
            </a:r>
            <a:r>
              <a:rPr lang="es-ES" sz="1800" b="1" i="0" u="none" strike="noStrike" dirty="0">
                <a:solidFill>
                  <a:srgbClr val="142D55"/>
                </a:solidFill>
                <a:effectLst/>
                <a:latin typeface="Calibri" panose="020F0502020204030204" pitchFamily="34" charset="0"/>
              </a:rPr>
              <a:t>:</a:t>
            </a:r>
            <a:endParaRPr lang="es-ES" b="0" dirty="0">
              <a:effectLst/>
            </a:endParaRPr>
          </a:p>
          <a:p>
            <a:pPr rtl="0" fontAlgn="base">
              <a:spcBef>
                <a:spcPts val="1000"/>
              </a:spcBef>
              <a:spcAft>
                <a:spcPts val="0"/>
              </a:spcAft>
              <a:buFont typeface="Arial" panose="020B0604020202020204" pitchFamily="34" charset="0"/>
              <a:buChar char="•"/>
            </a:pPr>
            <a:r>
              <a:rPr lang="es-ES" sz="1800" dirty="0">
                <a:solidFill>
                  <a:srgbClr val="142D55"/>
                </a:solidFill>
                <a:latin typeface="Calibri" panose="020F0502020204030204" pitchFamily="34" charset="0"/>
              </a:rPr>
              <a:t>Perfecto para visualizar los marcadores</a:t>
            </a:r>
          </a:p>
          <a:p>
            <a:pPr rtl="0" fontAlgn="base">
              <a:spcBef>
                <a:spcPts val="1000"/>
              </a:spcBef>
              <a:spcAft>
                <a:spcPts val="0"/>
              </a:spcAft>
              <a:buFont typeface="Arial" panose="020B0604020202020204" pitchFamily="34" charset="0"/>
              <a:buChar char="•"/>
            </a:pPr>
            <a:r>
              <a:rPr lang="es-ES" sz="1800" b="0" i="0" u="none" strike="noStrike" dirty="0">
                <a:solidFill>
                  <a:srgbClr val="142D55"/>
                </a:solidFill>
                <a:effectLst/>
                <a:latin typeface="Calibri" panose="020F0502020204030204" pitchFamily="34" charset="0"/>
              </a:rPr>
              <a:t>Se puede añadir contenido fácilmente desde otras herramientas</a:t>
            </a:r>
          </a:p>
          <a:p>
            <a:pPr rtl="0" fontAlgn="base">
              <a:spcBef>
                <a:spcPts val="1000"/>
              </a:spcBef>
              <a:spcAft>
                <a:spcPts val="0"/>
              </a:spcAft>
              <a:buFont typeface="Arial" panose="020B0604020202020204" pitchFamily="34" charset="0"/>
              <a:buChar char="•"/>
            </a:pPr>
            <a:r>
              <a:rPr lang="es-ES" sz="1800" dirty="0">
                <a:solidFill>
                  <a:srgbClr val="142D55"/>
                </a:solidFill>
                <a:latin typeface="Calibri" panose="020F0502020204030204" pitchFamily="34" charset="0"/>
              </a:rPr>
              <a:t>Se puede usar para catalogar información fácilmente desde una variedad de fuentes</a:t>
            </a:r>
            <a:endParaRPr lang="es-ES" sz="1800" b="0" i="0" u="none" strike="noStrike" dirty="0">
              <a:solidFill>
                <a:srgbClr val="142D55"/>
              </a:solidFill>
              <a:effectLst/>
              <a:latin typeface="Arial" panose="020B0604020202020204" pitchFamily="34" charset="0"/>
            </a:endParaRPr>
          </a:p>
          <a:p>
            <a:pPr rtl="0" fontAlgn="base">
              <a:spcBef>
                <a:spcPts val="1000"/>
              </a:spcBef>
              <a:spcAft>
                <a:spcPts val="0"/>
              </a:spcAft>
            </a:pPr>
            <a:endParaRPr lang="es-ES" sz="1800" b="0" i="0" u="none" strike="noStrike" dirty="0">
              <a:solidFill>
                <a:srgbClr val="142D55"/>
              </a:solidFill>
              <a:effectLst/>
              <a:latin typeface="Arial" panose="020B0604020202020204" pitchFamily="34" charset="0"/>
            </a:endParaRPr>
          </a:p>
          <a:p>
            <a:pPr rtl="0">
              <a:spcBef>
                <a:spcPts val="1000"/>
              </a:spcBef>
              <a:spcAft>
                <a:spcPts val="0"/>
              </a:spcAft>
            </a:pPr>
            <a:r>
              <a:rPr lang="es-ES" sz="1800" b="1" i="0" u="none" strike="noStrike" dirty="0">
                <a:solidFill>
                  <a:srgbClr val="142D55"/>
                </a:solidFill>
                <a:effectLst/>
                <a:latin typeface="Calibri" panose="020F0502020204030204" pitchFamily="34" charset="0"/>
              </a:rPr>
              <a:t>Contras de </a:t>
            </a:r>
            <a:r>
              <a:rPr lang="es-ES" sz="1800" b="1" i="0" u="none" strike="noStrike" dirty="0" err="1">
                <a:solidFill>
                  <a:srgbClr val="142D55"/>
                </a:solidFill>
                <a:effectLst/>
                <a:latin typeface="Calibri" panose="020F0502020204030204" pitchFamily="34" charset="0"/>
              </a:rPr>
              <a:t>Pearltrees</a:t>
            </a:r>
            <a:r>
              <a:rPr lang="es-ES" sz="1800" b="1" i="0" u="none" strike="noStrike" dirty="0">
                <a:solidFill>
                  <a:srgbClr val="142D55"/>
                </a:solidFill>
                <a:effectLst/>
                <a:latin typeface="Calibri" panose="020F0502020204030204" pitchFamily="34" charset="0"/>
              </a:rPr>
              <a:t>:</a:t>
            </a:r>
            <a:endParaRPr lang="es-ES" b="0" dirty="0">
              <a:effectLst/>
            </a:endParaRPr>
          </a:p>
          <a:p>
            <a:pPr rtl="0" fontAlgn="base">
              <a:spcBef>
                <a:spcPts val="1000"/>
              </a:spcBef>
              <a:spcAft>
                <a:spcPts val="0"/>
              </a:spcAft>
              <a:buFont typeface="Arial" panose="020B0604020202020204" pitchFamily="34" charset="0"/>
              <a:buChar char="•"/>
            </a:pPr>
            <a:r>
              <a:rPr lang="es-ES" sz="1800" b="0" i="0" u="none" strike="noStrike" dirty="0">
                <a:solidFill>
                  <a:srgbClr val="142D55"/>
                </a:solidFill>
                <a:effectLst/>
                <a:latin typeface="Calibri" panose="020F0502020204030204" pitchFamily="34" charset="0"/>
              </a:rPr>
              <a:t> La versión gratuita requiere acceso </a:t>
            </a:r>
            <a:r>
              <a:rPr lang="es-ES" sz="1800" dirty="0">
                <a:solidFill>
                  <a:srgbClr val="142D55"/>
                </a:solidFill>
                <a:latin typeface="Calibri" panose="020F0502020204030204" pitchFamily="34" charset="0"/>
              </a:rPr>
              <a:t>a internet</a:t>
            </a:r>
          </a:p>
          <a:p>
            <a:pPr rtl="0" fontAlgn="base">
              <a:spcBef>
                <a:spcPts val="1000"/>
              </a:spcBef>
              <a:spcAft>
                <a:spcPts val="0"/>
              </a:spcAft>
              <a:buFont typeface="Arial" panose="020B0604020202020204" pitchFamily="34" charset="0"/>
              <a:buChar char="•"/>
            </a:pPr>
            <a:r>
              <a:rPr lang="es-ES" sz="1800" dirty="0">
                <a:solidFill>
                  <a:srgbClr val="142D55"/>
                </a:solidFill>
                <a:latin typeface="Calibri" panose="020F0502020204030204" pitchFamily="34" charset="0"/>
              </a:rPr>
              <a:t>No se puede tener una colección privada en la versión gratuita</a:t>
            </a:r>
          </a:p>
          <a:p>
            <a:pPr rtl="0" fontAlgn="base">
              <a:spcBef>
                <a:spcPts val="1000"/>
              </a:spcBef>
              <a:spcAft>
                <a:spcPts val="0"/>
              </a:spcAft>
              <a:buFont typeface="Arial" panose="020B0604020202020204" pitchFamily="34" charset="0"/>
              <a:buChar char="•"/>
            </a:pPr>
            <a:r>
              <a:rPr lang="es-ES" sz="1800" dirty="0">
                <a:solidFill>
                  <a:srgbClr val="142D55"/>
                </a:solidFill>
                <a:latin typeface="Calibri" panose="020F0502020204030204" pitchFamily="34" charset="0"/>
              </a:rPr>
              <a:t>Algunos usuarios sugieren que hay una pequeña curva de aprendizaje para poder habituarse a la herramienta</a:t>
            </a:r>
          </a:p>
          <a:p>
            <a:br>
              <a:rPr lang="en-US" b="0" dirty="0">
                <a:effectLst/>
              </a:rPr>
            </a:br>
            <a:br>
              <a:rPr lang="en-US" dirty="0"/>
            </a:br>
            <a:endParaRPr lang="en-RU" dirty="0">
              <a:solidFill>
                <a:schemeClr val="tx1"/>
              </a:solidFill>
            </a:endParaRPr>
          </a:p>
        </p:txBody>
      </p:sp>
      <p:sp>
        <p:nvSpPr>
          <p:cNvPr id="6" name="Text Placeholder 5">
            <a:extLst>
              <a:ext uri="{FF2B5EF4-FFF2-40B4-BE49-F238E27FC236}">
                <a16:creationId xmlns:a16="http://schemas.microsoft.com/office/drawing/2014/main" id="{AAB0E2CD-E356-B9DD-6946-2D1B11085769}"/>
              </a:ext>
            </a:extLst>
          </p:cNvPr>
          <p:cNvSpPr>
            <a:spLocks noGrp="1"/>
          </p:cNvSpPr>
          <p:nvPr>
            <p:ph type="body" sz="quarter" idx="18"/>
          </p:nvPr>
        </p:nvSpPr>
        <p:spPr>
          <a:xfrm>
            <a:off x="375945" y="255532"/>
            <a:ext cx="11097969" cy="1757851"/>
          </a:xfrm>
        </p:spPr>
        <p:txBody>
          <a:bodyPr/>
          <a:lstStyle/>
          <a:p>
            <a:r>
              <a:rPr lang="en-IE" dirty="0"/>
              <a:t>Pearltrees Pros y Contras	</a:t>
            </a:r>
          </a:p>
        </p:txBody>
      </p:sp>
      <p:pic>
        <p:nvPicPr>
          <p:cNvPr id="1026" name="Picture 2" descr="Logo, company name&#10;&#10;Description automatically generated">
            <a:extLst>
              <a:ext uri="{FF2B5EF4-FFF2-40B4-BE49-F238E27FC236}">
                <a16:creationId xmlns:a16="http://schemas.microsoft.com/office/drawing/2014/main" id="{49C569C0-12B1-98F8-37B1-B6C1B3EB45D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59120" y="-3463"/>
            <a:ext cx="3210560" cy="188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347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1D33D57-E739-744D-632D-2C929FD8AB05}"/>
              </a:ext>
            </a:extLst>
          </p:cNvPr>
          <p:cNvSpPr>
            <a:spLocks noGrp="1"/>
          </p:cNvSpPr>
          <p:nvPr>
            <p:ph type="pic" sz="quarter" idx="15"/>
          </p:nvPr>
        </p:nvSpPr>
        <p:spPr/>
      </p:sp>
      <p:sp>
        <p:nvSpPr>
          <p:cNvPr id="3" name="Text Placeholder 2">
            <a:extLst>
              <a:ext uri="{FF2B5EF4-FFF2-40B4-BE49-F238E27FC236}">
                <a16:creationId xmlns:a16="http://schemas.microsoft.com/office/drawing/2014/main" id="{18966138-F3D0-54B0-81B3-AA4970868E00}"/>
              </a:ext>
            </a:extLst>
          </p:cNvPr>
          <p:cNvSpPr>
            <a:spLocks noGrp="1"/>
          </p:cNvSpPr>
          <p:nvPr>
            <p:ph type="body" sz="quarter" idx="17"/>
          </p:nvPr>
        </p:nvSpPr>
        <p:spPr>
          <a:xfrm>
            <a:off x="447065" y="1419515"/>
            <a:ext cx="6212151" cy="3642009"/>
          </a:xfrm>
        </p:spPr>
        <p:txBody>
          <a:bodyPr/>
          <a:lstStyle/>
          <a:p>
            <a:r>
              <a:rPr lang="es-ES" sz="2400" dirty="0"/>
              <a:t>Echa un vistazo a este práctico vídeo para empezar a utilizar </a:t>
            </a:r>
            <a:r>
              <a:rPr lang="es-ES" sz="2400" dirty="0" err="1"/>
              <a:t>Pearltrees</a:t>
            </a:r>
            <a:r>
              <a:rPr lang="es-ES" sz="2400" dirty="0"/>
              <a:t>:</a:t>
            </a:r>
          </a:p>
          <a:p>
            <a:endParaRPr lang="es-ES" sz="2400" dirty="0"/>
          </a:p>
          <a:p>
            <a:r>
              <a:rPr lang="en-IE" sz="2400" dirty="0">
                <a:solidFill>
                  <a:srgbClr val="8D5B98"/>
                </a:solidFill>
                <a:hlinkClick r:id="rId2">
                  <a:extLst>
                    <a:ext uri="{A12FA001-AC4F-418D-AE19-62706E023703}">
                      <ahyp:hlinkClr xmlns:ahyp="http://schemas.microsoft.com/office/drawing/2018/hyperlinkcolor" val="tx"/>
                    </a:ext>
                  </a:extLst>
                </a:hlinkClick>
              </a:rPr>
              <a:t>https://www.youtube.com/watch?v=1EP5nEdl-N8&amp;ab_channel=TheDigitalLearningConsultant</a:t>
            </a:r>
            <a:endParaRPr lang="en-US" sz="2400" dirty="0">
              <a:solidFill>
                <a:srgbClr val="8D5B98"/>
              </a:solidFill>
            </a:endParaRPr>
          </a:p>
          <a:p>
            <a:endParaRPr lang="en-US" sz="2400" dirty="0"/>
          </a:p>
          <a:p>
            <a:endParaRPr lang="en-IE" dirty="0"/>
          </a:p>
        </p:txBody>
      </p:sp>
      <p:sp>
        <p:nvSpPr>
          <p:cNvPr id="6" name="Text Placeholder 5">
            <a:extLst>
              <a:ext uri="{FF2B5EF4-FFF2-40B4-BE49-F238E27FC236}">
                <a16:creationId xmlns:a16="http://schemas.microsoft.com/office/drawing/2014/main" id="{52D70F6E-39C8-FDA0-6A6B-510F47E89693}"/>
              </a:ext>
            </a:extLst>
          </p:cNvPr>
          <p:cNvSpPr>
            <a:spLocks noGrp="1"/>
          </p:cNvSpPr>
          <p:nvPr>
            <p:ph type="body" sz="quarter" idx="13"/>
          </p:nvPr>
        </p:nvSpPr>
        <p:spPr/>
        <p:txBody>
          <a:bodyPr/>
          <a:lstStyle/>
          <a:p>
            <a:r>
              <a:rPr lang="en-IE" dirty="0"/>
              <a:t>Tutorial de video de </a:t>
            </a:r>
            <a:r>
              <a:rPr lang="en-IE" dirty="0" err="1"/>
              <a:t>Pearltrees</a:t>
            </a:r>
            <a:r>
              <a:rPr lang="en-IE" dirty="0"/>
              <a:t> </a:t>
            </a:r>
          </a:p>
        </p:txBody>
      </p:sp>
      <p:pic>
        <p:nvPicPr>
          <p:cNvPr id="2050" name="Picture 2">
            <a:hlinkClick r:id="rId2"/>
            <a:extLst>
              <a:ext uri="{FF2B5EF4-FFF2-40B4-BE49-F238E27FC236}">
                <a16:creationId xmlns:a16="http://schemas.microsoft.com/office/drawing/2014/main" id="{8DCDE124-ED43-A214-7866-A5C4FB3FD9E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72351" y="1223695"/>
            <a:ext cx="4821363" cy="4186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190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41520AD-6B95-134A-2FA2-6773C4673333}"/>
              </a:ext>
            </a:extLst>
          </p:cNvPr>
          <p:cNvSpPr>
            <a:spLocks noGrp="1"/>
          </p:cNvSpPr>
          <p:nvPr>
            <p:ph type="pic" sz="quarter" idx="15"/>
          </p:nvPr>
        </p:nvSpPr>
        <p:spPr/>
      </p:sp>
      <p:sp>
        <p:nvSpPr>
          <p:cNvPr id="6" name="Text Placeholder 5">
            <a:extLst>
              <a:ext uri="{FF2B5EF4-FFF2-40B4-BE49-F238E27FC236}">
                <a16:creationId xmlns:a16="http://schemas.microsoft.com/office/drawing/2014/main" id="{AAB0E2CD-E356-B9DD-6946-2D1B11085769}"/>
              </a:ext>
            </a:extLst>
          </p:cNvPr>
          <p:cNvSpPr>
            <a:spLocks noGrp="1"/>
          </p:cNvSpPr>
          <p:nvPr>
            <p:ph type="body" sz="quarter" idx="17"/>
          </p:nvPr>
        </p:nvSpPr>
        <p:spPr>
          <a:xfrm>
            <a:off x="447065" y="426101"/>
            <a:ext cx="6629595" cy="993414"/>
          </a:xfrm>
        </p:spPr>
        <p:txBody>
          <a:bodyPr/>
          <a:lstStyle/>
          <a:p>
            <a:r>
              <a:rPr lang="es-ES" sz="3200" dirty="0"/>
              <a:t>Es el momento de realizar una actividad - </a:t>
            </a:r>
          </a:p>
          <a:p>
            <a:r>
              <a:rPr lang="es-ES" sz="3200" dirty="0"/>
              <a:t>Intenta crear una lista en </a:t>
            </a:r>
            <a:r>
              <a:rPr lang="es-ES" sz="3200" dirty="0" err="1"/>
              <a:t>Pearltrees</a:t>
            </a:r>
            <a:r>
              <a:rPr lang="es-ES" sz="3200" dirty="0"/>
              <a:t>.</a:t>
            </a:r>
          </a:p>
        </p:txBody>
      </p:sp>
      <p:sp>
        <p:nvSpPr>
          <p:cNvPr id="5" name="Text Placeholder 4">
            <a:extLst>
              <a:ext uri="{FF2B5EF4-FFF2-40B4-BE49-F238E27FC236}">
                <a16:creationId xmlns:a16="http://schemas.microsoft.com/office/drawing/2014/main" id="{0F063E7B-04B4-6B4B-B1D3-53A3974A8B17}"/>
              </a:ext>
            </a:extLst>
          </p:cNvPr>
          <p:cNvSpPr>
            <a:spLocks noGrp="1"/>
          </p:cNvSpPr>
          <p:nvPr>
            <p:ph type="body" sz="quarter" idx="13"/>
          </p:nvPr>
        </p:nvSpPr>
        <p:spPr>
          <a:xfrm>
            <a:off x="215790" y="2060460"/>
            <a:ext cx="7477097" cy="3504999"/>
          </a:xfrm>
        </p:spPr>
        <p:txBody>
          <a:bodyPr>
            <a:normAutofit fontScale="92500" lnSpcReduction="10000"/>
          </a:bodyPr>
          <a:lstStyle/>
          <a:p>
            <a:pPr rtl="0">
              <a:spcBef>
                <a:spcPts val="0"/>
              </a:spcBef>
              <a:spcAft>
                <a:spcPts val="0"/>
              </a:spcAft>
            </a:pPr>
            <a:r>
              <a:rPr lang="es-ES" sz="2400" dirty="0">
                <a:solidFill>
                  <a:srgbClr val="142D55"/>
                </a:solidFill>
                <a:latin typeface="Calibri" panose="020F0502020204030204" pitchFamily="34" charset="0"/>
              </a:rPr>
              <a:t>Para crear una lista en </a:t>
            </a:r>
            <a:r>
              <a:rPr lang="es-ES" sz="2400" dirty="0" err="1">
                <a:solidFill>
                  <a:srgbClr val="142D55"/>
                </a:solidFill>
                <a:latin typeface="Calibri" panose="020F0502020204030204" pitchFamily="34" charset="0"/>
              </a:rPr>
              <a:t>Pearltrees</a:t>
            </a:r>
            <a:r>
              <a:rPr lang="es-ES" sz="2400" dirty="0">
                <a:solidFill>
                  <a:srgbClr val="142D55"/>
                </a:solidFill>
                <a:latin typeface="Calibri" panose="020F0502020204030204" pitchFamily="34" charset="0"/>
              </a:rPr>
              <a:t>, sigue las instrucciones a continuación:</a:t>
            </a:r>
          </a:p>
          <a:p>
            <a:pPr marL="457200" indent="-457200" rtl="0">
              <a:spcBef>
                <a:spcPts val="0"/>
              </a:spcBef>
              <a:spcAft>
                <a:spcPts val="0"/>
              </a:spcAft>
              <a:buAutoNum type="arabicPeriod"/>
            </a:pPr>
            <a:endParaRPr lang="es-ES" sz="2400" dirty="0">
              <a:solidFill>
                <a:srgbClr val="142D55"/>
              </a:solidFill>
              <a:latin typeface="Calibri" panose="020F0502020204030204" pitchFamily="34" charset="0"/>
            </a:endParaRPr>
          </a:p>
          <a:p>
            <a:pPr marL="457200" indent="-457200" rtl="0">
              <a:spcBef>
                <a:spcPts val="0"/>
              </a:spcBef>
              <a:spcAft>
                <a:spcPts val="0"/>
              </a:spcAft>
              <a:buAutoNum type="arabicPeriod"/>
            </a:pPr>
            <a:r>
              <a:rPr lang="es-ES" sz="2400" dirty="0">
                <a:solidFill>
                  <a:srgbClr val="142D55"/>
                </a:solidFill>
                <a:latin typeface="Calibri" panose="020F0502020204030204" pitchFamily="34" charset="0"/>
              </a:rPr>
              <a:t>Copia y pega </a:t>
            </a:r>
            <a:r>
              <a:rPr lang="es-ES" sz="2400" i="0" u="none" strike="noStrike" dirty="0">
                <a:solidFill>
                  <a:srgbClr val="142D55"/>
                </a:solidFill>
                <a:effectLst/>
                <a:latin typeface="Calibri" panose="020F0502020204030204" pitchFamily="34" charset="0"/>
                <a:hlinkClick r:id="rId2"/>
              </a:rPr>
              <a:t>www.pearltrees.com</a:t>
            </a:r>
            <a:r>
              <a:rPr lang="es-ES" sz="2400" i="0" u="none" strike="noStrike" dirty="0">
                <a:solidFill>
                  <a:srgbClr val="142D55"/>
                </a:solidFill>
                <a:effectLst/>
                <a:latin typeface="Calibri" panose="020F0502020204030204" pitchFamily="34" charset="0"/>
              </a:rPr>
              <a:t> en tu navegador web.</a:t>
            </a:r>
          </a:p>
          <a:p>
            <a:pPr marL="457200" indent="-457200" rtl="0">
              <a:spcBef>
                <a:spcPts val="0"/>
              </a:spcBef>
              <a:spcAft>
                <a:spcPts val="0"/>
              </a:spcAft>
              <a:buFont typeface="+mj-lt"/>
              <a:buAutoNum type="arabicPeriod"/>
            </a:pPr>
            <a:endParaRPr lang="es-ES" sz="2400" i="0" u="none" strike="noStrike" dirty="0">
              <a:solidFill>
                <a:srgbClr val="142D55"/>
              </a:solidFill>
              <a:effectLst/>
              <a:latin typeface="Calibri" panose="020F0502020204030204" pitchFamily="34" charset="0"/>
            </a:endParaRPr>
          </a:p>
          <a:p>
            <a:pPr marL="457200" indent="-457200" rtl="0">
              <a:spcBef>
                <a:spcPts val="0"/>
              </a:spcBef>
              <a:spcAft>
                <a:spcPts val="0"/>
              </a:spcAft>
              <a:buAutoNum type="arabicPeriod"/>
            </a:pPr>
            <a:r>
              <a:rPr lang="es-ES" sz="2400" dirty="0">
                <a:solidFill>
                  <a:srgbClr val="142D55"/>
                </a:solidFill>
                <a:latin typeface="Calibri" panose="020F0502020204030204" pitchFamily="34" charset="0"/>
              </a:rPr>
              <a:t>Regístrate con tu correo electrónico en </a:t>
            </a:r>
            <a:r>
              <a:rPr lang="es-ES" sz="2400" dirty="0" err="1">
                <a:solidFill>
                  <a:srgbClr val="142D55"/>
                </a:solidFill>
                <a:latin typeface="Calibri" panose="020F0502020204030204" pitchFamily="34" charset="0"/>
              </a:rPr>
              <a:t>Pearltrees</a:t>
            </a:r>
            <a:r>
              <a:rPr lang="es-ES" sz="2400" dirty="0">
                <a:solidFill>
                  <a:srgbClr val="142D55"/>
                </a:solidFill>
                <a:latin typeface="Calibri" panose="020F0502020204030204" pitchFamily="34" charset="0"/>
              </a:rPr>
              <a:t>.</a:t>
            </a:r>
          </a:p>
          <a:p>
            <a:pPr marL="457200" indent="-457200" rtl="0">
              <a:spcBef>
                <a:spcPts val="0"/>
              </a:spcBef>
              <a:spcAft>
                <a:spcPts val="0"/>
              </a:spcAft>
              <a:buFont typeface="+mj-lt"/>
              <a:buAutoNum type="arabicPeriod"/>
            </a:pPr>
            <a:endParaRPr lang="es-ES" sz="2400" dirty="0">
              <a:solidFill>
                <a:srgbClr val="142D55"/>
              </a:solidFill>
              <a:latin typeface="Calibri" panose="020F0502020204030204" pitchFamily="34" charset="0"/>
            </a:endParaRPr>
          </a:p>
          <a:p>
            <a:pPr marL="457200" indent="-457200" rtl="0">
              <a:spcBef>
                <a:spcPts val="0"/>
              </a:spcBef>
              <a:spcAft>
                <a:spcPts val="0"/>
              </a:spcAft>
              <a:buAutoNum type="arabicPeriod"/>
            </a:pPr>
            <a:r>
              <a:rPr lang="es-ES" sz="2400" i="0" u="none" strike="noStrike" dirty="0">
                <a:solidFill>
                  <a:srgbClr val="142D55"/>
                </a:solidFill>
                <a:effectLst/>
                <a:latin typeface="Calibri" panose="020F0502020204030204" pitchFamily="34" charset="0"/>
              </a:rPr>
              <a:t>Mira el tutorial de vídeo para empezar a usar </a:t>
            </a:r>
            <a:r>
              <a:rPr lang="es-ES" sz="2400" i="0" u="none" strike="noStrike" dirty="0" err="1">
                <a:solidFill>
                  <a:srgbClr val="142D55"/>
                </a:solidFill>
                <a:effectLst/>
                <a:latin typeface="Calibri" panose="020F0502020204030204" pitchFamily="34" charset="0"/>
              </a:rPr>
              <a:t>Pearltrees</a:t>
            </a:r>
            <a:r>
              <a:rPr lang="es-ES" sz="2400" i="0" u="none" strike="noStrike" dirty="0">
                <a:solidFill>
                  <a:srgbClr val="142D55"/>
                </a:solidFill>
                <a:effectLst/>
                <a:latin typeface="Calibri" panose="020F0502020204030204" pitchFamily="34" charset="0"/>
              </a:rPr>
              <a:t> y hacer tus propias listas.</a:t>
            </a:r>
          </a:p>
          <a:p>
            <a:pPr marL="457200" indent="-457200" rtl="0">
              <a:spcBef>
                <a:spcPts val="0"/>
              </a:spcBef>
              <a:spcAft>
                <a:spcPts val="0"/>
              </a:spcAft>
              <a:buFont typeface="+mj-lt"/>
              <a:buAutoNum type="arabicPeriod"/>
            </a:pPr>
            <a:endParaRPr lang="es-ES" sz="2400" i="0" u="none" strike="noStrike" dirty="0">
              <a:solidFill>
                <a:srgbClr val="142D55"/>
              </a:solidFill>
              <a:effectLst/>
              <a:latin typeface="Calibri" panose="020F0502020204030204" pitchFamily="34" charset="0"/>
            </a:endParaRPr>
          </a:p>
          <a:p>
            <a:pPr marL="457200" indent="-457200" rtl="0">
              <a:spcBef>
                <a:spcPts val="0"/>
              </a:spcBef>
              <a:spcAft>
                <a:spcPts val="0"/>
              </a:spcAft>
              <a:buAutoNum type="arabicPeriod"/>
            </a:pPr>
            <a:r>
              <a:rPr lang="es-ES" sz="2400" dirty="0">
                <a:solidFill>
                  <a:srgbClr val="142D55"/>
                </a:solidFill>
                <a:latin typeface="Calibri" panose="020F0502020204030204" pitchFamily="34" charset="0"/>
              </a:rPr>
              <a:t>Crea una lista en </a:t>
            </a:r>
            <a:r>
              <a:rPr lang="es-ES" sz="2400" dirty="0" err="1">
                <a:solidFill>
                  <a:srgbClr val="142D55"/>
                </a:solidFill>
                <a:latin typeface="Calibri" panose="020F0502020204030204" pitchFamily="34" charset="0"/>
              </a:rPr>
              <a:t>Pearltrees</a:t>
            </a:r>
            <a:r>
              <a:rPr lang="es-ES" sz="2400" dirty="0">
                <a:solidFill>
                  <a:srgbClr val="142D55"/>
                </a:solidFill>
                <a:latin typeface="Calibri" panose="020F0502020204030204" pitchFamily="34" charset="0"/>
              </a:rPr>
              <a:t> sobre un tema que te guste y conozcas.</a:t>
            </a:r>
          </a:p>
          <a:p>
            <a:pPr rtl="0">
              <a:spcBef>
                <a:spcPts val="0"/>
              </a:spcBef>
              <a:spcAft>
                <a:spcPts val="0"/>
              </a:spcAft>
            </a:pPr>
            <a:endParaRPr lang="en-US" b="0" i="0" u="none" strike="noStrike" dirty="0">
              <a:solidFill>
                <a:srgbClr val="142D55"/>
              </a:solidFill>
              <a:effectLst/>
              <a:latin typeface="Calibri" panose="020F0502020204030204" pitchFamily="34" charset="0"/>
            </a:endParaRPr>
          </a:p>
          <a:p>
            <a:pPr rtl="0">
              <a:spcBef>
                <a:spcPts val="0"/>
              </a:spcBef>
              <a:spcAft>
                <a:spcPts val="0"/>
              </a:spcAft>
            </a:pPr>
            <a:endParaRPr lang="en-US" b="0" i="0" u="none" strike="noStrike" dirty="0">
              <a:solidFill>
                <a:srgbClr val="142D55"/>
              </a:solidFill>
              <a:effectLst/>
              <a:latin typeface="Calibri" panose="020F0502020204030204" pitchFamily="34" charset="0"/>
            </a:endParaRPr>
          </a:p>
        </p:txBody>
      </p:sp>
      <p:pic>
        <p:nvPicPr>
          <p:cNvPr id="7" name="Picture 6">
            <a:extLst>
              <a:ext uri="{FF2B5EF4-FFF2-40B4-BE49-F238E27FC236}">
                <a16:creationId xmlns:a16="http://schemas.microsoft.com/office/drawing/2014/main" id="{5A5BE5E7-12EE-47E9-A037-CD063223E8F8}"/>
              </a:ext>
            </a:extLst>
          </p:cNvPr>
          <p:cNvPicPr>
            <a:picLocks noChangeAspect="1"/>
          </p:cNvPicPr>
          <p:nvPr/>
        </p:nvPicPr>
        <p:blipFill rotWithShape="1">
          <a:blip r:embed="rId3"/>
          <a:srcRect r="1127"/>
          <a:stretch/>
        </p:blipFill>
        <p:spPr>
          <a:xfrm>
            <a:off x="8790899" y="1223694"/>
            <a:ext cx="3390941" cy="1488316"/>
          </a:xfrm>
          <a:prstGeom prst="rect">
            <a:avLst/>
          </a:prstGeom>
        </p:spPr>
      </p:pic>
      <p:pic>
        <p:nvPicPr>
          <p:cNvPr id="8" name="Picture 7">
            <a:extLst>
              <a:ext uri="{FF2B5EF4-FFF2-40B4-BE49-F238E27FC236}">
                <a16:creationId xmlns:a16="http://schemas.microsoft.com/office/drawing/2014/main" id="{79FF2D70-7CCA-4CF8-83A6-62693A08BBBD}"/>
              </a:ext>
            </a:extLst>
          </p:cNvPr>
          <p:cNvPicPr>
            <a:picLocks noChangeAspect="1"/>
          </p:cNvPicPr>
          <p:nvPr/>
        </p:nvPicPr>
        <p:blipFill rotWithShape="1">
          <a:blip r:embed="rId4"/>
          <a:srcRect l="1" t="1" r="35634" b="33009"/>
          <a:stretch/>
        </p:blipFill>
        <p:spPr>
          <a:xfrm>
            <a:off x="8790900" y="2820246"/>
            <a:ext cx="3378062" cy="2501499"/>
          </a:xfrm>
          <a:prstGeom prst="rect">
            <a:avLst/>
          </a:prstGeom>
        </p:spPr>
      </p:pic>
    </p:spTree>
    <p:extLst>
      <p:ext uri="{BB962C8B-B14F-4D97-AF65-F5344CB8AC3E}">
        <p14:creationId xmlns:p14="http://schemas.microsoft.com/office/powerpoint/2010/main" val="3572445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4D2B5D-ADDE-326E-E7B9-37B82956657E}"/>
              </a:ext>
            </a:extLst>
          </p:cNvPr>
          <p:cNvSpPr>
            <a:spLocks noGrp="1"/>
          </p:cNvSpPr>
          <p:nvPr>
            <p:ph type="body" sz="quarter" idx="16"/>
          </p:nvPr>
        </p:nvSpPr>
        <p:spPr>
          <a:xfrm>
            <a:off x="447065" y="1714706"/>
            <a:ext cx="11102510" cy="4038015"/>
          </a:xfrm>
        </p:spPr>
        <p:txBody>
          <a:bodyPr/>
          <a:lstStyle/>
          <a:p>
            <a:pPr rtl="0">
              <a:spcBef>
                <a:spcPts val="0"/>
              </a:spcBef>
              <a:spcAft>
                <a:spcPts val="0"/>
              </a:spcAft>
            </a:pPr>
            <a:endParaRPr lang="en-US" b="0" i="0" u="none" strike="noStrike" dirty="0">
              <a:solidFill>
                <a:srgbClr val="142D55"/>
              </a:solidFill>
              <a:effectLst/>
              <a:latin typeface="Calibri" panose="020F0502020204030204" pitchFamily="34" charset="0"/>
            </a:endParaRPr>
          </a:p>
          <a:p>
            <a:pPr rtl="0">
              <a:spcBef>
                <a:spcPts val="0"/>
              </a:spcBef>
              <a:spcAft>
                <a:spcPts val="0"/>
              </a:spcAft>
            </a:pPr>
            <a:r>
              <a:rPr lang="es-ES" b="0" i="0" u="none" strike="noStrike" dirty="0" err="1">
                <a:solidFill>
                  <a:srgbClr val="142D55"/>
                </a:solidFill>
                <a:effectLst/>
                <a:latin typeface="Calibri" panose="020F0502020204030204" pitchFamily="34" charset="0"/>
              </a:rPr>
              <a:t>Padlet</a:t>
            </a:r>
            <a:r>
              <a:rPr lang="es-ES" b="0" i="0" u="none" strike="noStrike" dirty="0">
                <a:solidFill>
                  <a:srgbClr val="142D55"/>
                </a:solidFill>
                <a:effectLst/>
                <a:latin typeface="Calibri" panose="020F0502020204030204" pitchFamily="34" charset="0"/>
              </a:rPr>
              <a:t> es un tablón de anuncios online que puede utilizarse para hacer anuncios, guardar notas y realizar </a:t>
            </a:r>
            <a:r>
              <a:rPr lang="es-ES" i="1" u="none" strike="noStrike" dirty="0" err="1">
                <a:solidFill>
                  <a:srgbClr val="142D55"/>
                </a:solidFill>
                <a:effectLst/>
                <a:latin typeface="Calibri" panose="020F0502020204030204" pitchFamily="34" charset="0"/>
              </a:rPr>
              <a:t>brainstorming</a:t>
            </a:r>
            <a:r>
              <a:rPr lang="es-ES" b="0" i="0" u="none" strike="noStrike" dirty="0">
                <a:solidFill>
                  <a:srgbClr val="142D55"/>
                </a:solidFill>
                <a:effectLst/>
                <a:latin typeface="Calibri" panose="020F0502020204030204" pitchFamily="34" charset="0"/>
              </a:rPr>
              <a:t> online. Las notas pueden contener </a:t>
            </a:r>
            <a:r>
              <a:rPr lang="es-ES" dirty="0">
                <a:solidFill>
                  <a:srgbClr val="142D55"/>
                </a:solidFill>
                <a:latin typeface="Calibri" panose="020F0502020204030204" pitchFamily="34" charset="0"/>
              </a:rPr>
              <a:t>enlaces</a:t>
            </a:r>
            <a:r>
              <a:rPr lang="es-ES" b="0" i="0" u="none" strike="noStrike" dirty="0">
                <a:solidFill>
                  <a:srgbClr val="142D55"/>
                </a:solidFill>
                <a:effectLst/>
                <a:latin typeface="Calibri" panose="020F0502020204030204" pitchFamily="34" charset="0"/>
              </a:rPr>
              <a:t>, vídeos, imágenes o documentos. </a:t>
            </a:r>
            <a:r>
              <a:rPr lang="es-ES" dirty="0">
                <a:solidFill>
                  <a:srgbClr val="142D55"/>
                </a:solidFill>
                <a:latin typeface="Calibri" panose="020F0502020204030204" pitchFamily="34" charset="0"/>
              </a:rPr>
              <a:t>Una vez registrado en </a:t>
            </a:r>
            <a:r>
              <a:rPr lang="es-ES" dirty="0" err="1">
                <a:solidFill>
                  <a:srgbClr val="142D55"/>
                </a:solidFill>
                <a:latin typeface="Calibri" panose="020F0502020204030204" pitchFamily="34" charset="0"/>
              </a:rPr>
              <a:t>Padlet</a:t>
            </a:r>
            <a:r>
              <a:rPr lang="es-ES" dirty="0">
                <a:solidFill>
                  <a:srgbClr val="142D55"/>
                </a:solidFill>
                <a:latin typeface="Calibri" panose="020F0502020204030204" pitchFamily="34" charset="0"/>
              </a:rPr>
              <a:t>, se pueden crear tantos “muros” o tablones de anuncios online como se quiera.</a:t>
            </a:r>
            <a:endParaRPr lang="es-ES" b="0" i="0" u="none" strike="noStrike" dirty="0">
              <a:solidFill>
                <a:srgbClr val="142D55"/>
              </a:solidFill>
              <a:effectLst/>
              <a:latin typeface="Calibri" panose="020F0502020204030204" pitchFamily="34" charset="0"/>
            </a:endParaRPr>
          </a:p>
          <a:p>
            <a:pPr rtl="0">
              <a:spcBef>
                <a:spcPts val="0"/>
              </a:spcBef>
              <a:spcAft>
                <a:spcPts val="0"/>
              </a:spcAft>
            </a:pPr>
            <a:endParaRPr lang="es-ES" b="0" i="0" u="none" strike="noStrike" dirty="0">
              <a:solidFill>
                <a:srgbClr val="142D55"/>
              </a:solidFill>
              <a:effectLst/>
              <a:latin typeface="Calibri" panose="020F0502020204030204" pitchFamily="34" charset="0"/>
            </a:endParaRPr>
          </a:p>
          <a:p>
            <a:pPr rtl="0">
              <a:spcBef>
                <a:spcPts val="0"/>
              </a:spcBef>
              <a:spcAft>
                <a:spcPts val="0"/>
              </a:spcAft>
            </a:pPr>
            <a:r>
              <a:rPr lang="es-ES" dirty="0">
                <a:solidFill>
                  <a:srgbClr val="142D55"/>
                </a:solidFill>
                <a:latin typeface="Calibri" panose="020F0502020204030204" pitchFamily="34" charset="0"/>
              </a:rPr>
              <a:t>Como creador de un muro, se pueden moderar todas las notas antes de que aparezcan públicamente y los ajustes de privacidad pueden cambiarse en cualquier momento. </a:t>
            </a:r>
            <a:r>
              <a:rPr lang="es-ES" dirty="0" err="1">
                <a:solidFill>
                  <a:srgbClr val="142D55"/>
                </a:solidFill>
                <a:latin typeface="Calibri" panose="020F0502020204030204" pitchFamily="34" charset="0"/>
              </a:rPr>
              <a:t>Padlet</a:t>
            </a:r>
            <a:r>
              <a:rPr lang="es-ES" dirty="0">
                <a:solidFill>
                  <a:srgbClr val="142D55"/>
                </a:solidFill>
                <a:latin typeface="Calibri" panose="020F0502020204030204" pitchFamily="34" charset="0"/>
              </a:rPr>
              <a:t> es muy útil para investigaciones en grupo ya que permite a los usuarios compartir sus ideas con los demás, fomentando la creatividad.</a:t>
            </a:r>
            <a:r>
              <a:rPr lang="es-ES" b="0" i="0" u="none" strike="noStrike" dirty="0">
                <a:solidFill>
                  <a:srgbClr val="142D55"/>
                </a:solidFill>
                <a:effectLst/>
                <a:latin typeface="Calibri" panose="020F0502020204030204" pitchFamily="34" charset="0"/>
              </a:rPr>
              <a:t> </a:t>
            </a:r>
            <a:endParaRPr lang="es-ES" sz="3200" b="0" dirty="0">
              <a:effectLst/>
            </a:endParaRPr>
          </a:p>
          <a:p>
            <a:pPr rtl="0">
              <a:spcBef>
                <a:spcPts val="1000"/>
              </a:spcBef>
              <a:spcAft>
                <a:spcPts val="0"/>
              </a:spcAft>
            </a:pPr>
            <a:r>
              <a:rPr lang="es-ES" b="0" i="0" u="none" strike="noStrike" dirty="0">
                <a:solidFill>
                  <a:srgbClr val="142D55"/>
                </a:solidFill>
                <a:effectLst/>
                <a:latin typeface="Calibri" panose="020F0502020204030204" pitchFamily="34" charset="0"/>
              </a:rPr>
              <a:t>Página web de la herramienta: </a:t>
            </a:r>
            <a:r>
              <a:rPr lang="es-ES" b="0" i="0" u="sng" strike="noStrike" dirty="0" err="1">
                <a:solidFill>
                  <a:srgbClr val="0563C1"/>
                </a:solidFill>
                <a:effectLst/>
                <a:latin typeface="Calibri" panose="020F0502020204030204" pitchFamily="34" charset="0"/>
                <a:hlinkClick r:id="rId2"/>
              </a:rPr>
              <a:t>Padlet</a:t>
            </a:r>
            <a:r>
              <a:rPr lang="es-ES" b="0" i="0" u="sng" strike="noStrike" dirty="0">
                <a:solidFill>
                  <a:srgbClr val="0563C1"/>
                </a:solidFill>
                <a:effectLst/>
                <a:latin typeface="Calibri" panose="020F0502020204030204" pitchFamily="34" charset="0"/>
                <a:hlinkClick r:id="rId2"/>
              </a:rPr>
              <a:t>: </a:t>
            </a:r>
            <a:r>
              <a:rPr lang="es-ES" b="0" i="0" u="sng" strike="noStrike" dirty="0" err="1">
                <a:solidFill>
                  <a:srgbClr val="0563C1"/>
                </a:solidFill>
                <a:effectLst/>
                <a:latin typeface="Calibri" panose="020F0502020204030204" pitchFamily="34" charset="0"/>
                <a:hlinkClick r:id="rId2"/>
              </a:rPr>
              <a:t>You</a:t>
            </a:r>
            <a:r>
              <a:rPr lang="es-ES" b="0" i="0" u="sng" strike="noStrike" dirty="0">
                <a:solidFill>
                  <a:srgbClr val="0563C1"/>
                </a:solidFill>
                <a:effectLst/>
                <a:latin typeface="Calibri" panose="020F0502020204030204" pitchFamily="34" charset="0"/>
                <a:hlinkClick r:id="rId2"/>
              </a:rPr>
              <a:t> are </a:t>
            </a:r>
            <a:r>
              <a:rPr lang="es-ES" b="0" i="0" u="sng" strike="noStrike" dirty="0" err="1">
                <a:solidFill>
                  <a:srgbClr val="0563C1"/>
                </a:solidFill>
                <a:effectLst/>
                <a:latin typeface="Calibri" panose="020F0502020204030204" pitchFamily="34" charset="0"/>
                <a:hlinkClick r:id="rId2"/>
              </a:rPr>
              <a:t>beautiful</a:t>
            </a:r>
            <a:endParaRPr lang="es-ES" sz="3200" b="0" dirty="0">
              <a:effectLst/>
            </a:endParaRPr>
          </a:p>
          <a:p>
            <a:br>
              <a:rPr lang="en-US" dirty="0"/>
            </a:br>
            <a:endParaRPr lang="en-IE" dirty="0"/>
          </a:p>
        </p:txBody>
      </p:sp>
      <p:sp>
        <p:nvSpPr>
          <p:cNvPr id="5" name="Text Placeholder 4">
            <a:extLst>
              <a:ext uri="{FF2B5EF4-FFF2-40B4-BE49-F238E27FC236}">
                <a16:creationId xmlns:a16="http://schemas.microsoft.com/office/drawing/2014/main" id="{0BCDC2D0-DFE8-A241-1121-7634C2F9A2E3}"/>
              </a:ext>
            </a:extLst>
          </p:cNvPr>
          <p:cNvSpPr>
            <a:spLocks noGrp="1"/>
          </p:cNvSpPr>
          <p:nvPr>
            <p:ph type="body" sz="quarter" idx="18"/>
          </p:nvPr>
        </p:nvSpPr>
        <p:spPr/>
        <p:txBody>
          <a:bodyPr/>
          <a:lstStyle/>
          <a:p>
            <a:r>
              <a:rPr lang="en-IE" dirty="0" err="1"/>
              <a:t>Herramienta</a:t>
            </a:r>
            <a:r>
              <a:rPr lang="en-IE" dirty="0"/>
              <a:t> 3: Padlet</a:t>
            </a:r>
          </a:p>
        </p:txBody>
      </p:sp>
      <p:pic>
        <p:nvPicPr>
          <p:cNvPr id="3074" name="Picture 2" descr="Logo, company name&#10;&#10;Description automatically generated">
            <a:extLst>
              <a:ext uri="{FF2B5EF4-FFF2-40B4-BE49-F238E27FC236}">
                <a16:creationId xmlns:a16="http://schemas.microsoft.com/office/drawing/2014/main" id="{A1CACAF3-46A6-58DF-960B-C538B4BA12F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84520" y="-182880"/>
            <a:ext cx="3506809" cy="247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257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4D2B5D-ADDE-326E-E7B9-37B82956657E}"/>
              </a:ext>
            </a:extLst>
          </p:cNvPr>
          <p:cNvSpPr>
            <a:spLocks noGrp="1"/>
          </p:cNvSpPr>
          <p:nvPr>
            <p:ph type="body" sz="quarter" idx="16"/>
          </p:nvPr>
        </p:nvSpPr>
        <p:spPr>
          <a:xfrm>
            <a:off x="447065" y="1485564"/>
            <a:ext cx="11102510" cy="4038015"/>
          </a:xfrm>
        </p:spPr>
        <p:txBody>
          <a:bodyPr/>
          <a:lstStyle/>
          <a:p>
            <a:pPr rtl="0">
              <a:spcBef>
                <a:spcPts val="0"/>
              </a:spcBef>
              <a:spcAft>
                <a:spcPts val="0"/>
              </a:spcAft>
            </a:pPr>
            <a:r>
              <a:rPr lang="es-ES" b="1" i="0" u="none" strike="noStrike" dirty="0">
                <a:solidFill>
                  <a:srgbClr val="142D55"/>
                </a:solidFill>
                <a:effectLst/>
                <a:latin typeface="Calibri" panose="020F0502020204030204" pitchFamily="34" charset="0"/>
              </a:rPr>
              <a:t>Pros </a:t>
            </a:r>
            <a:r>
              <a:rPr lang="es-ES" b="1" dirty="0">
                <a:solidFill>
                  <a:srgbClr val="142D55"/>
                </a:solidFill>
                <a:latin typeface="Calibri" panose="020F0502020204030204" pitchFamily="34" charset="0"/>
              </a:rPr>
              <a:t>de</a:t>
            </a:r>
            <a:r>
              <a:rPr lang="es-ES" b="1" i="0" u="none" strike="noStrike" dirty="0">
                <a:solidFill>
                  <a:srgbClr val="142D55"/>
                </a:solidFill>
                <a:effectLst/>
                <a:latin typeface="Calibri" panose="020F0502020204030204" pitchFamily="34" charset="0"/>
              </a:rPr>
              <a:t> </a:t>
            </a:r>
            <a:r>
              <a:rPr lang="es-ES" b="1" i="0" u="none" strike="noStrike" dirty="0" err="1">
                <a:solidFill>
                  <a:srgbClr val="142D55"/>
                </a:solidFill>
                <a:effectLst/>
                <a:latin typeface="Calibri" panose="020F0502020204030204" pitchFamily="34" charset="0"/>
              </a:rPr>
              <a:t>Padlet</a:t>
            </a:r>
            <a:r>
              <a:rPr lang="es-ES" b="1" i="0" u="none" strike="noStrike" dirty="0">
                <a:solidFill>
                  <a:srgbClr val="142D55"/>
                </a:solidFill>
                <a:effectLst/>
                <a:latin typeface="Calibri" panose="020F0502020204030204" pitchFamily="34" charset="0"/>
              </a:rPr>
              <a:t>:</a:t>
            </a:r>
            <a:endParaRPr lang="es-ES" sz="3200" b="0" dirty="0">
              <a:effectLst/>
            </a:endParaRPr>
          </a:p>
          <a:p>
            <a:pPr rtl="0" fontAlgn="base">
              <a:spcBef>
                <a:spcPts val="1000"/>
              </a:spcBef>
              <a:spcAft>
                <a:spcPts val="0"/>
              </a:spcAft>
              <a:buFont typeface="Arial" panose="020B0604020202020204" pitchFamily="34" charset="0"/>
              <a:buChar char="•"/>
            </a:pPr>
            <a:r>
              <a:rPr lang="es-ES" b="0" i="0" u="none" strike="noStrike" dirty="0">
                <a:solidFill>
                  <a:srgbClr val="142D55"/>
                </a:solidFill>
                <a:effectLst/>
                <a:latin typeface="Calibri" panose="020F0502020204030204" pitchFamily="34" charset="0"/>
              </a:rPr>
              <a:t>No se necesita crear una cuenta para usar </a:t>
            </a:r>
            <a:r>
              <a:rPr lang="es-ES" b="0" i="0" u="none" strike="noStrike" dirty="0" err="1">
                <a:solidFill>
                  <a:srgbClr val="142D55"/>
                </a:solidFill>
                <a:effectLst/>
                <a:latin typeface="Calibri" panose="020F0502020204030204" pitchFamily="34" charset="0"/>
              </a:rPr>
              <a:t>Padlet</a:t>
            </a:r>
            <a:endParaRPr lang="es-ES" b="0" i="0" u="none" strike="noStrike" dirty="0">
              <a:solidFill>
                <a:srgbClr val="142D55"/>
              </a:solidFill>
              <a:effectLst/>
              <a:latin typeface="Calibri" panose="020F0502020204030204" pitchFamily="34" charset="0"/>
            </a:endParaRPr>
          </a:p>
          <a:p>
            <a:pPr rtl="0" fontAlgn="base">
              <a:spcBef>
                <a:spcPts val="1000"/>
              </a:spcBef>
              <a:spcAft>
                <a:spcPts val="0"/>
              </a:spcAft>
              <a:buFont typeface="Arial" panose="020B0604020202020204" pitchFamily="34" charset="0"/>
              <a:buChar char="•"/>
            </a:pPr>
            <a:r>
              <a:rPr lang="es-ES" dirty="0">
                <a:solidFill>
                  <a:srgbClr val="142D55"/>
                </a:solidFill>
                <a:latin typeface="Calibri" panose="020F0502020204030204" pitchFamily="34" charset="0"/>
              </a:rPr>
              <a:t>Fantástica herramienta de participación y colaboración, mejorando el trabajo el equipo y la cooperación</a:t>
            </a:r>
          </a:p>
          <a:p>
            <a:pPr fontAlgn="base">
              <a:buFont typeface="Arial" panose="020B0604020202020204" pitchFamily="34" charset="0"/>
              <a:buChar char="•"/>
            </a:pPr>
            <a:r>
              <a:rPr lang="es-ES" dirty="0">
                <a:solidFill>
                  <a:srgbClr val="142D55"/>
                </a:solidFill>
                <a:latin typeface="Calibri" panose="020F0502020204030204" pitchFamily="34" charset="0"/>
              </a:rPr>
              <a:t>Tiene ajustes de seguridad para que puedas tener tu muro abierto al público (cualquiera puede verlo) o privado (solo las personas involucradas pueden verlo)</a:t>
            </a:r>
          </a:p>
          <a:p>
            <a:pPr rtl="0">
              <a:spcBef>
                <a:spcPts val="1000"/>
              </a:spcBef>
              <a:spcAft>
                <a:spcPts val="0"/>
              </a:spcAft>
            </a:pPr>
            <a:br>
              <a:rPr lang="es-ES" sz="3200" b="0" dirty="0">
                <a:effectLst/>
              </a:rPr>
            </a:br>
            <a:r>
              <a:rPr lang="es-ES" b="1" i="0" u="none" strike="noStrike" dirty="0">
                <a:solidFill>
                  <a:srgbClr val="142D55"/>
                </a:solidFill>
                <a:effectLst/>
                <a:latin typeface="Calibri" panose="020F0502020204030204" pitchFamily="34" charset="0"/>
              </a:rPr>
              <a:t>Contras de </a:t>
            </a:r>
            <a:r>
              <a:rPr lang="es-ES" b="1" i="0" u="none" strike="noStrike" dirty="0" err="1">
                <a:solidFill>
                  <a:srgbClr val="142D55"/>
                </a:solidFill>
                <a:effectLst/>
                <a:latin typeface="Calibri" panose="020F0502020204030204" pitchFamily="34" charset="0"/>
              </a:rPr>
              <a:t>Padlet</a:t>
            </a:r>
            <a:r>
              <a:rPr lang="es-ES" b="1" i="0" u="none" strike="noStrike" dirty="0">
                <a:solidFill>
                  <a:srgbClr val="142D55"/>
                </a:solidFill>
                <a:effectLst/>
                <a:latin typeface="Calibri" panose="020F0502020204030204" pitchFamily="34" charset="0"/>
              </a:rPr>
              <a:t>:</a:t>
            </a:r>
            <a:endParaRPr lang="es-ES" sz="3200" b="0" dirty="0">
              <a:effectLst/>
            </a:endParaRPr>
          </a:p>
          <a:p>
            <a:pPr rtl="0" fontAlgn="base">
              <a:spcBef>
                <a:spcPts val="1000"/>
              </a:spcBef>
              <a:spcAft>
                <a:spcPts val="0"/>
              </a:spcAft>
              <a:buFont typeface="Arial" panose="020B0604020202020204" pitchFamily="34" charset="0"/>
              <a:buChar char="•"/>
            </a:pPr>
            <a:r>
              <a:rPr lang="es-ES" b="0" i="0" u="none" strike="noStrike" dirty="0">
                <a:solidFill>
                  <a:srgbClr val="142D55"/>
                </a:solidFill>
                <a:effectLst/>
                <a:latin typeface="Calibri" panose="020F0502020204030204" pitchFamily="34" charset="0"/>
              </a:rPr>
              <a:t>Algunos usuarios informan de problemas técnicos, como </a:t>
            </a:r>
            <a:r>
              <a:rPr lang="es-ES" dirty="0">
                <a:solidFill>
                  <a:srgbClr val="142D55"/>
                </a:solidFill>
                <a:latin typeface="Calibri" panose="020F0502020204030204" pitchFamily="34" charset="0"/>
              </a:rPr>
              <a:t>enlace</a:t>
            </a:r>
            <a:r>
              <a:rPr lang="es-ES" b="0" i="0" u="none" strike="noStrike" dirty="0">
                <a:solidFill>
                  <a:srgbClr val="142D55"/>
                </a:solidFill>
                <a:effectLst/>
                <a:latin typeface="Calibri" panose="020F0502020204030204" pitchFamily="34" charset="0"/>
              </a:rPr>
              <a:t>s que no funcionan o usuarios que no pueden visualizar </a:t>
            </a:r>
            <a:r>
              <a:rPr lang="es-ES" b="0" i="0" u="none" strike="noStrike" dirty="0" err="1">
                <a:solidFill>
                  <a:srgbClr val="142D55"/>
                </a:solidFill>
                <a:effectLst/>
                <a:latin typeface="Calibri" panose="020F0502020204030204" pitchFamily="34" charset="0"/>
              </a:rPr>
              <a:t>Padlets</a:t>
            </a:r>
            <a:br>
              <a:rPr lang="en-US" sz="3200" b="0" dirty="0">
                <a:effectLst/>
              </a:rPr>
            </a:br>
            <a:br>
              <a:rPr lang="en-US" sz="3200" b="0" dirty="0">
                <a:effectLst/>
              </a:rPr>
            </a:br>
            <a:endParaRPr lang="en-IE" sz="3200" dirty="0"/>
          </a:p>
        </p:txBody>
      </p:sp>
      <p:sp>
        <p:nvSpPr>
          <p:cNvPr id="5" name="Text Placeholder 4">
            <a:extLst>
              <a:ext uri="{FF2B5EF4-FFF2-40B4-BE49-F238E27FC236}">
                <a16:creationId xmlns:a16="http://schemas.microsoft.com/office/drawing/2014/main" id="{0BCDC2D0-DFE8-A241-1121-7634C2F9A2E3}"/>
              </a:ext>
            </a:extLst>
          </p:cNvPr>
          <p:cNvSpPr>
            <a:spLocks noGrp="1"/>
          </p:cNvSpPr>
          <p:nvPr>
            <p:ph type="body" sz="quarter" idx="18"/>
          </p:nvPr>
        </p:nvSpPr>
        <p:spPr/>
        <p:txBody>
          <a:bodyPr/>
          <a:lstStyle/>
          <a:p>
            <a:r>
              <a:rPr lang="en-IE" dirty="0"/>
              <a:t>Pros y Contras de Padlet	</a:t>
            </a:r>
          </a:p>
        </p:txBody>
      </p:sp>
      <p:pic>
        <p:nvPicPr>
          <p:cNvPr id="3074" name="Picture 2" descr="Logo, company name&#10;&#10;Description automatically generated">
            <a:extLst>
              <a:ext uri="{FF2B5EF4-FFF2-40B4-BE49-F238E27FC236}">
                <a16:creationId xmlns:a16="http://schemas.microsoft.com/office/drawing/2014/main" id="{A1CACAF3-46A6-58DF-960B-C538B4BA12F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84520" y="-182880"/>
            <a:ext cx="3506809" cy="247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959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F18E3E6-2526-14FC-01F8-1FA6781CF513}"/>
              </a:ext>
            </a:extLst>
          </p:cNvPr>
          <p:cNvSpPr>
            <a:spLocks noGrp="1"/>
          </p:cNvSpPr>
          <p:nvPr>
            <p:ph type="body" sz="quarter" idx="13"/>
          </p:nvPr>
        </p:nvSpPr>
        <p:spPr/>
        <p:txBody>
          <a:bodyPr/>
          <a:lstStyle/>
          <a:p>
            <a:r>
              <a:rPr lang="es-ES" dirty="0"/>
              <a:t>Tutorial de vídeo: Usar </a:t>
            </a:r>
            <a:r>
              <a:rPr lang="es-ES" dirty="0" err="1"/>
              <a:t>Padlet</a:t>
            </a:r>
            <a:r>
              <a:rPr lang="en-IE" dirty="0"/>
              <a:t>	</a:t>
            </a:r>
          </a:p>
        </p:txBody>
      </p:sp>
      <p:sp>
        <p:nvSpPr>
          <p:cNvPr id="6" name="Picture Placeholder 5">
            <a:extLst>
              <a:ext uri="{FF2B5EF4-FFF2-40B4-BE49-F238E27FC236}">
                <a16:creationId xmlns:a16="http://schemas.microsoft.com/office/drawing/2014/main" id="{D4801AE8-264E-EC7E-3820-1FD0016F87D4}"/>
              </a:ext>
            </a:extLst>
          </p:cNvPr>
          <p:cNvSpPr>
            <a:spLocks noGrp="1"/>
          </p:cNvSpPr>
          <p:nvPr>
            <p:ph type="pic" sz="quarter" idx="15"/>
          </p:nvPr>
        </p:nvSpPr>
        <p:spPr/>
      </p:sp>
      <p:pic>
        <p:nvPicPr>
          <p:cNvPr id="7" name="Online Media 6" title="Learn Padlet - NEW! Tutorial">
            <a:hlinkClick r:id="" action="ppaction://media"/>
            <a:extLst>
              <a:ext uri="{FF2B5EF4-FFF2-40B4-BE49-F238E27FC236}">
                <a16:creationId xmlns:a16="http://schemas.microsoft.com/office/drawing/2014/main" id="{DC03B10E-2F9C-2B70-C7C0-251F01C5650D}"/>
              </a:ext>
            </a:extLst>
          </p:cNvPr>
          <p:cNvPicPr>
            <a:picLocks noRot="1" noChangeAspect="1"/>
          </p:cNvPicPr>
          <p:nvPr>
            <a:videoFile r:link="rId1"/>
          </p:nvPr>
        </p:nvPicPr>
        <p:blipFill>
          <a:blip r:embed="rId3"/>
          <a:stretch>
            <a:fillRect/>
          </a:stretch>
        </p:blipFill>
        <p:spPr>
          <a:xfrm>
            <a:off x="3184071" y="1893434"/>
            <a:ext cx="5675904" cy="3206886"/>
          </a:xfrm>
          <a:prstGeom prst="rect">
            <a:avLst/>
          </a:prstGeom>
        </p:spPr>
      </p:pic>
    </p:spTree>
    <p:extLst>
      <p:ext uri="{BB962C8B-B14F-4D97-AF65-F5344CB8AC3E}">
        <p14:creationId xmlns:p14="http://schemas.microsoft.com/office/powerpoint/2010/main" val="368049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AA868B-865C-52A0-2F76-448581715B66}"/>
              </a:ext>
            </a:extLst>
          </p:cNvPr>
          <p:cNvSpPr>
            <a:spLocks noGrp="1"/>
          </p:cNvSpPr>
          <p:nvPr>
            <p:ph type="body" sz="quarter" idx="19"/>
          </p:nvPr>
        </p:nvSpPr>
        <p:spPr>
          <a:xfrm>
            <a:off x="447066" y="279012"/>
            <a:ext cx="11222614" cy="965087"/>
          </a:xfrm>
        </p:spPr>
        <p:txBody>
          <a:bodyPr>
            <a:normAutofit fontScale="92500" lnSpcReduction="10000"/>
          </a:bodyPr>
          <a:lstStyle/>
          <a:p>
            <a:r>
              <a:rPr lang="es-ES" dirty="0"/>
              <a:t>Artículo: Cómo mejorar las habilidades de investigación en la web</a:t>
            </a:r>
          </a:p>
        </p:txBody>
      </p:sp>
      <p:sp>
        <p:nvSpPr>
          <p:cNvPr id="4" name="Picture Placeholder 3">
            <a:extLst>
              <a:ext uri="{FF2B5EF4-FFF2-40B4-BE49-F238E27FC236}">
                <a16:creationId xmlns:a16="http://schemas.microsoft.com/office/drawing/2014/main" id="{E5A9E38B-1088-815F-698E-DA7C902426C9}"/>
              </a:ext>
            </a:extLst>
          </p:cNvPr>
          <p:cNvSpPr>
            <a:spLocks noGrp="1"/>
          </p:cNvSpPr>
          <p:nvPr>
            <p:ph type="pic" sz="quarter" idx="18"/>
          </p:nvPr>
        </p:nvSpPr>
        <p:spPr/>
      </p:sp>
      <p:pic>
        <p:nvPicPr>
          <p:cNvPr id="1026" name="Picture 2" descr="10 Tips to Enhance Web Research Skills">
            <a:hlinkClick r:id="rId2"/>
            <a:extLst>
              <a:ext uri="{FF2B5EF4-FFF2-40B4-BE49-F238E27FC236}">
                <a16:creationId xmlns:a16="http://schemas.microsoft.com/office/drawing/2014/main" id="{DB68D796-1536-F609-6836-D009D453AF0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31480" y="2335213"/>
            <a:ext cx="4098925" cy="26408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B95CC3-283A-B76D-C0F7-98FFA0AD3094}"/>
              </a:ext>
            </a:extLst>
          </p:cNvPr>
          <p:cNvSpPr txBox="1"/>
          <p:nvPr/>
        </p:nvSpPr>
        <p:spPr>
          <a:xfrm>
            <a:off x="447066" y="1146872"/>
            <a:ext cx="5497897" cy="1200329"/>
          </a:xfrm>
          <a:prstGeom prst="rect">
            <a:avLst/>
          </a:prstGeom>
          <a:noFill/>
        </p:spPr>
        <p:txBody>
          <a:bodyPr wrap="square" rtlCol="0">
            <a:spAutoFit/>
          </a:bodyPr>
          <a:lstStyle/>
          <a:p>
            <a:r>
              <a:rPr lang="es-ES" sz="2400" dirty="0">
                <a:solidFill>
                  <a:srgbClr val="0675AD"/>
                </a:solidFill>
              </a:rPr>
              <a:t>Lee el siguiente artículo para saber más sobre cómo mejorar tus habilidades de investigación:</a:t>
            </a:r>
          </a:p>
        </p:txBody>
      </p:sp>
    </p:spTree>
    <p:extLst>
      <p:ext uri="{BB962C8B-B14F-4D97-AF65-F5344CB8AC3E}">
        <p14:creationId xmlns:p14="http://schemas.microsoft.com/office/powerpoint/2010/main" val="707998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6993CA-8733-AFAB-D327-286F5D60DD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89611" y="1346510"/>
            <a:ext cx="7941283" cy="4839954"/>
          </a:xfrm>
          <a:prstGeom prst="rect">
            <a:avLst/>
          </a:prstGeom>
        </p:spPr>
      </p:pic>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447065" y="1236458"/>
            <a:ext cx="4372585" cy="1757851"/>
          </a:xfrm>
        </p:spPr>
        <p:txBody>
          <a:bodyPr/>
          <a:lstStyle/>
          <a:p>
            <a:pPr algn="just"/>
            <a:r>
              <a:rPr lang="es-ES" sz="1800" b="1" i="1" dirty="0">
                <a:solidFill>
                  <a:srgbClr val="E78631"/>
                </a:solidFill>
                <a:ea typeface="+mn-lt"/>
                <a:cs typeface="+mn-lt"/>
              </a:rPr>
              <a:t>¿Qué? </a:t>
            </a:r>
            <a:r>
              <a:rPr lang="es-ES" sz="1800" dirty="0">
                <a:ea typeface="+mn-lt"/>
                <a:cs typeface="+mn-lt"/>
              </a:rPr>
              <a:t>El juego Wiki, también conocido como la carrera Wikipedia, es un juego </a:t>
            </a:r>
            <a:r>
              <a:rPr lang="es-ES" sz="1800" dirty="0" err="1">
                <a:ea typeface="+mn-lt"/>
                <a:cs typeface="+mn-lt"/>
              </a:rPr>
              <a:t>hipertextual</a:t>
            </a:r>
            <a:r>
              <a:rPr lang="es-ES" sz="1800" dirty="0">
                <a:ea typeface="+mn-lt"/>
                <a:cs typeface="+mn-lt"/>
              </a:rPr>
              <a:t> diseñado para funcionar específicamente con Wikipedia. Requiere solo un ordenador, acceso a internet, un navegador web y (opcionalmente) un dispositivo para medir el tiempo.</a:t>
            </a:r>
          </a:p>
          <a:p>
            <a:endParaRPr lang="en-RU" dirty="0"/>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p:txBody>
          <a:bodyPr/>
          <a:lstStyle/>
          <a:p>
            <a:r>
              <a:rPr lang="es-ES" dirty="0"/>
              <a:t>Ejercicio- Juega al juego WIKI</a:t>
            </a:r>
          </a:p>
        </p:txBody>
      </p:sp>
      <p:sp>
        <p:nvSpPr>
          <p:cNvPr id="5" name="TextBox 4">
            <a:extLst>
              <a:ext uri="{FF2B5EF4-FFF2-40B4-BE49-F238E27FC236}">
                <a16:creationId xmlns:a16="http://schemas.microsoft.com/office/drawing/2014/main" id="{59962237-C72B-8D5D-3BDD-21779358E3C9}"/>
              </a:ext>
            </a:extLst>
          </p:cNvPr>
          <p:cNvSpPr txBox="1"/>
          <p:nvPr/>
        </p:nvSpPr>
        <p:spPr>
          <a:xfrm>
            <a:off x="447066" y="2994309"/>
            <a:ext cx="4458309" cy="3416320"/>
          </a:xfrm>
          <a:prstGeom prst="rect">
            <a:avLst/>
          </a:prstGeom>
          <a:noFill/>
        </p:spPr>
        <p:txBody>
          <a:bodyPr wrap="square">
            <a:spAutoFit/>
          </a:bodyPr>
          <a:lstStyle/>
          <a:p>
            <a:pPr algn="just"/>
            <a:r>
              <a:rPr lang="es-ES" sz="1800" b="1" i="1" dirty="0">
                <a:solidFill>
                  <a:srgbClr val="E78631"/>
                </a:solidFill>
                <a:ea typeface="+mn-lt"/>
                <a:cs typeface="+mn-lt"/>
              </a:rPr>
              <a:t>¿Objetivo? </a:t>
            </a:r>
            <a:r>
              <a:rPr lang="es-ES" dirty="0">
                <a:ea typeface="+mn-lt"/>
                <a:cs typeface="+mn-lt"/>
              </a:rPr>
              <a:t>Los jugadores (uno o más) comienzan con un artículo elegido de manera aleatoria y deben navegar hasta otro artículo objetivo preseleccionado, únicamente haciendo clic en los enlaces dentro de cada artículo. El objetivo es llegar al artículo objetivo en el menor número de clics (artículos) o en el menor tiempo. El juego Wiki para un solo jugador, conocido como </a:t>
            </a:r>
            <a:r>
              <a:rPr lang="es-ES" dirty="0" err="1">
                <a:ea typeface="+mn-lt"/>
                <a:cs typeface="+mn-lt"/>
              </a:rPr>
              <a:t>Wikirace</a:t>
            </a:r>
            <a:r>
              <a:rPr lang="es-ES" dirty="0">
                <a:ea typeface="+mn-lt"/>
                <a:cs typeface="+mn-lt"/>
              </a:rPr>
              <a:t>, </a:t>
            </a:r>
            <a:r>
              <a:rPr lang="es-ES" dirty="0" err="1">
                <a:ea typeface="+mn-lt"/>
                <a:cs typeface="+mn-lt"/>
              </a:rPr>
              <a:t>Wikispeedia</a:t>
            </a:r>
            <a:r>
              <a:rPr lang="es-ES" dirty="0">
                <a:ea typeface="+mn-lt"/>
                <a:cs typeface="+mn-lt"/>
              </a:rPr>
              <a:t>, </a:t>
            </a:r>
            <a:r>
              <a:rPr lang="es-ES" dirty="0" err="1">
                <a:ea typeface="+mn-lt"/>
                <a:cs typeface="+mn-lt"/>
              </a:rPr>
              <a:t>WikiLadders</a:t>
            </a:r>
            <a:r>
              <a:rPr lang="es-ES" dirty="0">
                <a:ea typeface="+mn-lt"/>
                <a:cs typeface="+mn-lt"/>
              </a:rPr>
              <a:t>, </a:t>
            </a:r>
            <a:r>
              <a:rPr lang="es-ES" dirty="0" err="1">
                <a:ea typeface="+mn-lt"/>
                <a:cs typeface="+mn-lt"/>
              </a:rPr>
              <a:t>WikiClick</a:t>
            </a:r>
            <a:r>
              <a:rPr lang="es-ES" dirty="0">
                <a:ea typeface="+mn-lt"/>
                <a:cs typeface="+mn-lt"/>
              </a:rPr>
              <a:t> o </a:t>
            </a:r>
            <a:r>
              <a:rPr lang="es-ES" dirty="0" err="1">
                <a:ea typeface="+mn-lt"/>
                <a:cs typeface="+mn-lt"/>
              </a:rPr>
              <a:t>WkiWhack</a:t>
            </a:r>
            <a:r>
              <a:rPr lang="es-ES" dirty="0">
                <a:ea typeface="+mn-lt"/>
                <a:cs typeface="+mn-lt"/>
              </a:rPr>
              <a:t>, consiste en reducir el tiempo previo o número de clics.</a:t>
            </a:r>
          </a:p>
        </p:txBody>
      </p:sp>
      <p:pic>
        <p:nvPicPr>
          <p:cNvPr id="6" name="Picture 5">
            <a:hlinkClick r:id="rId3"/>
            <a:extLst>
              <a:ext uri="{FF2B5EF4-FFF2-40B4-BE49-F238E27FC236}">
                <a16:creationId xmlns:a16="http://schemas.microsoft.com/office/drawing/2014/main" id="{17707032-9310-2392-7991-91A7825D07F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972" r="20820"/>
          <a:stretch/>
        </p:blipFill>
        <p:spPr>
          <a:xfrm>
            <a:off x="5746295" y="1790094"/>
            <a:ext cx="5627916" cy="3523138"/>
          </a:xfrm>
          <a:prstGeom prst="rect">
            <a:avLst/>
          </a:prstGeom>
        </p:spPr>
      </p:pic>
    </p:spTree>
    <p:extLst>
      <p:ext uri="{BB962C8B-B14F-4D97-AF65-F5344CB8AC3E}">
        <p14:creationId xmlns:p14="http://schemas.microsoft.com/office/powerpoint/2010/main" val="2157223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F84E2B-BB37-4D88-25CB-2F44D47085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78834" y="2269391"/>
            <a:ext cx="6685270" cy="4074455"/>
          </a:xfrm>
          <a:prstGeom prst="rect">
            <a:avLst/>
          </a:prstGeom>
        </p:spPr>
      </p:pic>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260798" y="2269391"/>
            <a:ext cx="6461735" cy="2979942"/>
          </a:xfrm>
        </p:spPr>
        <p:txBody>
          <a:bodyPr/>
          <a:lstStyle/>
          <a:p>
            <a:r>
              <a:rPr lang="es-ES" sz="1800" dirty="0"/>
              <a:t>Este PDF es adecuado para adultos con un nivel bajo de conocimientos de investigación digital, es una gran guía para principiantes en la investigación en línea.</a:t>
            </a:r>
          </a:p>
          <a:p>
            <a:r>
              <a:rPr lang="es-ES" sz="1800" dirty="0"/>
              <a:t>Orienta a los alumnos sobre cómo:</a:t>
            </a:r>
            <a:endParaRPr lang="en-US" sz="1800" dirty="0"/>
          </a:p>
          <a:p>
            <a:pPr marL="285750" indent="-285750">
              <a:buFont typeface="Arial" panose="020B0604020202020204" pitchFamily="34" charset="0"/>
              <a:buChar char="•"/>
            </a:pPr>
            <a:r>
              <a:rPr lang="es-ES" sz="1800" b="1" i="1" dirty="0"/>
              <a:t>Aclarar </a:t>
            </a:r>
            <a:r>
              <a:rPr lang="es-ES" sz="1800" i="1" dirty="0"/>
              <a:t>qué es lo que buscan en línea</a:t>
            </a:r>
          </a:p>
          <a:p>
            <a:pPr marL="285750" indent="-285750">
              <a:buFont typeface="Arial" panose="020B0604020202020204" pitchFamily="34" charset="0"/>
              <a:buChar char="•"/>
            </a:pPr>
            <a:r>
              <a:rPr lang="es-ES" sz="1800" i="1" dirty="0"/>
              <a:t>Cómo </a:t>
            </a:r>
            <a:r>
              <a:rPr lang="es-ES" sz="1800" b="1" i="1" dirty="0"/>
              <a:t>buscar</a:t>
            </a:r>
            <a:r>
              <a:rPr lang="es-ES" sz="1800" i="1" dirty="0"/>
              <a:t>, cuáles son las palabras clave que conseguirán los mejores resultados</a:t>
            </a:r>
          </a:p>
          <a:p>
            <a:pPr marL="285750" indent="-285750">
              <a:buFont typeface="Arial" panose="020B0604020202020204" pitchFamily="34" charset="0"/>
              <a:buChar char="•"/>
            </a:pPr>
            <a:r>
              <a:rPr lang="es-ES" sz="1800" i="1" dirty="0"/>
              <a:t>Cómo </a:t>
            </a:r>
            <a:r>
              <a:rPr lang="es-ES" sz="1800" b="1" i="1" dirty="0"/>
              <a:t>profundizar</a:t>
            </a:r>
            <a:r>
              <a:rPr lang="es-ES" sz="1800" i="1" dirty="0"/>
              <a:t> en la investigación, qué enlaces seguir</a:t>
            </a:r>
          </a:p>
          <a:p>
            <a:pPr marL="285750" indent="-285750">
              <a:buFont typeface="Arial" panose="020B0604020202020204" pitchFamily="34" charset="0"/>
              <a:buChar char="•"/>
            </a:pPr>
            <a:r>
              <a:rPr lang="es-ES" sz="1800" i="1" dirty="0"/>
              <a:t>Cómo </a:t>
            </a:r>
            <a:r>
              <a:rPr lang="es-ES" sz="1800" b="1" i="1" dirty="0"/>
              <a:t>evaluar</a:t>
            </a:r>
            <a:r>
              <a:rPr lang="es-ES" sz="1800" i="1" dirty="0"/>
              <a:t> si una página web es útil para la investigación o no</a:t>
            </a:r>
          </a:p>
          <a:p>
            <a:pPr marL="285750" indent="-285750">
              <a:buFont typeface="Arial" panose="020B0604020202020204" pitchFamily="34" charset="0"/>
              <a:buChar char="•"/>
            </a:pPr>
            <a:r>
              <a:rPr lang="es-ES" sz="1800" i="1" dirty="0"/>
              <a:t>Cómo </a:t>
            </a:r>
            <a:r>
              <a:rPr lang="es-ES" sz="1800" b="1" i="1" dirty="0"/>
              <a:t>citar</a:t>
            </a:r>
            <a:r>
              <a:rPr lang="es-ES" sz="1800" i="1" dirty="0"/>
              <a:t> correctamente la información que se quiere usar</a:t>
            </a:r>
          </a:p>
          <a:p>
            <a:pPr marL="285750" indent="-285750">
              <a:buFont typeface="Arial" panose="020B0604020202020204" pitchFamily="34" charset="0"/>
              <a:buChar char="•"/>
            </a:pPr>
            <a:r>
              <a:rPr lang="es-ES" sz="1800" i="1" dirty="0"/>
              <a:t>Cómo cotejar y </a:t>
            </a:r>
            <a:r>
              <a:rPr lang="es-ES" sz="1800" b="1" i="1" dirty="0"/>
              <a:t>organizar</a:t>
            </a:r>
            <a:r>
              <a:rPr lang="es-ES" sz="1800" i="1" dirty="0"/>
              <a:t> la investigación</a:t>
            </a:r>
          </a:p>
          <a:p>
            <a:endParaRPr lang="en-RU" dirty="0"/>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a:xfrm>
            <a:off x="447065" y="309491"/>
            <a:ext cx="9509735" cy="1757851"/>
          </a:xfrm>
        </p:spPr>
        <p:txBody>
          <a:bodyPr>
            <a:normAutofit fontScale="92500" lnSpcReduction="20000"/>
          </a:bodyPr>
          <a:lstStyle/>
          <a:p>
            <a:r>
              <a:rPr lang="es-ES" dirty="0"/>
              <a:t>Lee y aprende</a:t>
            </a:r>
            <a:endParaRPr lang="hr-BA" dirty="0"/>
          </a:p>
          <a:p>
            <a:r>
              <a:rPr lang="es-ES" sz="3600" b="0" dirty="0">
                <a:solidFill>
                  <a:srgbClr val="F9A169"/>
                </a:solidFill>
              </a:rPr>
              <a:t>Haz clic en la imagen de la derecha para ver 50 </a:t>
            </a:r>
            <a:r>
              <a:rPr lang="es-ES" sz="3600" b="0" dirty="0" err="1">
                <a:solidFill>
                  <a:srgbClr val="F9A169"/>
                </a:solidFill>
              </a:rPr>
              <a:t>minilecciones</a:t>
            </a:r>
            <a:r>
              <a:rPr lang="es-ES" sz="3600" b="0" dirty="0">
                <a:solidFill>
                  <a:srgbClr val="F9A169"/>
                </a:solidFill>
              </a:rPr>
              <a:t> para enseñar a los estudiantes a investigar</a:t>
            </a:r>
            <a:endParaRPr lang="en-GB" sz="3600" b="0" dirty="0">
              <a:solidFill>
                <a:srgbClr val="F9A169"/>
              </a:solidFill>
            </a:endParaRPr>
          </a:p>
        </p:txBody>
      </p:sp>
      <p:pic>
        <p:nvPicPr>
          <p:cNvPr id="7" name="Picture 6">
            <a:hlinkClick r:id="rId3"/>
            <a:extLst>
              <a:ext uri="{FF2B5EF4-FFF2-40B4-BE49-F238E27FC236}">
                <a16:creationId xmlns:a16="http://schemas.microsoft.com/office/drawing/2014/main" id="{3183999F-BAFB-D781-31F5-31307FA0C2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78692" y="2602612"/>
            <a:ext cx="2813008" cy="2946524"/>
          </a:xfrm>
          <a:prstGeom prst="rect">
            <a:avLst/>
          </a:prstGeom>
        </p:spPr>
      </p:pic>
      <p:pic>
        <p:nvPicPr>
          <p:cNvPr id="8" name="Picture 7">
            <a:extLst>
              <a:ext uri="{FF2B5EF4-FFF2-40B4-BE49-F238E27FC236}">
                <a16:creationId xmlns:a16="http://schemas.microsoft.com/office/drawing/2014/main" id="{CE54F9EC-3A46-8ED5-37D0-C684C11E2F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34525" y="2607456"/>
            <a:ext cx="2178179" cy="2946524"/>
          </a:xfrm>
          <a:prstGeom prst="rect">
            <a:avLst/>
          </a:prstGeom>
        </p:spPr>
      </p:pic>
    </p:spTree>
    <p:extLst>
      <p:ext uri="{BB962C8B-B14F-4D97-AF65-F5344CB8AC3E}">
        <p14:creationId xmlns:p14="http://schemas.microsoft.com/office/powerpoint/2010/main" val="293802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447065" y="1093997"/>
            <a:ext cx="9535135" cy="4038015"/>
          </a:xfrm>
        </p:spPr>
        <p:txBody>
          <a:bodyPr/>
          <a:lstStyle/>
          <a:p>
            <a:pPr marL="342900" indent="-342900">
              <a:buFont typeface="+mj-lt"/>
              <a:buAutoNum type="arabicPeriod"/>
            </a:pPr>
            <a:r>
              <a:rPr lang="es-ES" sz="2400" dirty="0">
                <a:solidFill>
                  <a:srgbClr val="E78631"/>
                </a:solidFill>
              </a:rPr>
              <a:t>Divide a tus alumnos en equipos de 2 (dependiendo del tamaño de la clase, entre 2 y 3 por equipo).</a:t>
            </a:r>
            <a:endParaRPr lang="hr-BA" sz="2400" dirty="0">
              <a:solidFill>
                <a:srgbClr val="E78631"/>
              </a:solidFill>
            </a:endParaRPr>
          </a:p>
          <a:p>
            <a:pPr marL="342900" indent="-342900">
              <a:buFont typeface="+mj-lt"/>
              <a:buAutoNum type="arabicPeriod"/>
            </a:pPr>
            <a:r>
              <a:rPr lang="es-ES" sz="2400" dirty="0">
                <a:solidFill>
                  <a:srgbClr val="E78631"/>
                </a:solidFill>
              </a:rPr>
              <a:t>Asigna a cada equipo un tema para investigar en internet (puede ser un tema que estén aprendiendo en clase o si quieres que el tema de investigación sea más divertido, puede ser por ejemplo una celebridad, un libro, una película, etc.)</a:t>
            </a:r>
            <a:endParaRPr lang="hr-BA" sz="2400" dirty="0">
              <a:solidFill>
                <a:srgbClr val="E78631"/>
              </a:solidFill>
            </a:endParaRPr>
          </a:p>
          <a:p>
            <a:pPr marL="342900" indent="-342900">
              <a:buFont typeface="+mj-lt"/>
              <a:buAutoNum type="arabicPeriod"/>
            </a:pPr>
            <a:r>
              <a:rPr lang="es-ES" sz="2400" dirty="0">
                <a:solidFill>
                  <a:srgbClr val="E78631"/>
                </a:solidFill>
              </a:rPr>
              <a:t>La primera persona que encuentre lo que le has asignado, ga</a:t>
            </a:r>
            <a:r>
              <a:rPr lang="es-ES" dirty="0">
                <a:solidFill>
                  <a:srgbClr val="E78631"/>
                </a:solidFill>
              </a:rPr>
              <a:t>na.</a:t>
            </a:r>
            <a:endParaRPr lang="hr-BA" sz="2400" dirty="0">
              <a:solidFill>
                <a:srgbClr val="E78631"/>
              </a:solidFill>
            </a:endParaRPr>
          </a:p>
          <a:p>
            <a:pPr marL="342900" indent="-342900">
              <a:buFont typeface="+mj-lt"/>
              <a:buAutoNum type="arabicPeriod"/>
            </a:pPr>
            <a:r>
              <a:rPr lang="es-ES" sz="2400" dirty="0">
                <a:solidFill>
                  <a:srgbClr val="E78631"/>
                </a:solidFill>
              </a:rPr>
              <a:t>Al final de la actividad, el equipo debe compartir con los demás los métodos que encontraron efectivos a la hora de buscar en internet, por ejemplo, qué palabras clave, búsqueda avanzada, filtros, etc.</a:t>
            </a:r>
          </a:p>
          <a:p>
            <a:pPr marL="342900" indent="-342900">
              <a:buFont typeface="+mj-lt"/>
              <a:buAutoNum type="arabicPeriod"/>
            </a:pPr>
            <a:r>
              <a:rPr lang="es-ES" sz="2400" dirty="0">
                <a:solidFill>
                  <a:srgbClr val="E78631"/>
                </a:solidFill>
              </a:rPr>
              <a:t>Si los alumnos encuentran el tema de investigación fácil, repite el ejercicio de nuevo, esta vez haciendo que el tema de investigación sea más específico/difícil</a:t>
            </a:r>
            <a:r>
              <a:rPr lang="es-ES" dirty="0">
                <a:solidFill>
                  <a:srgbClr val="E78631"/>
                </a:solidFill>
              </a:rPr>
              <a:t>, para poner a prueba sus habilidades de investigación.</a:t>
            </a:r>
            <a:endParaRPr lang="es-ES" sz="2400" dirty="0">
              <a:solidFill>
                <a:srgbClr val="E78631"/>
              </a:solidFill>
            </a:endParaRPr>
          </a:p>
          <a:p>
            <a:endParaRPr lang="en-RU" dirty="0"/>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p:txBody>
          <a:bodyPr/>
          <a:lstStyle/>
          <a:p>
            <a:r>
              <a:rPr lang="es-ES" dirty="0"/>
              <a:t>Actividad- 20 preguntas</a:t>
            </a:r>
          </a:p>
        </p:txBody>
      </p:sp>
    </p:spTree>
    <p:extLst>
      <p:ext uri="{BB962C8B-B14F-4D97-AF65-F5344CB8AC3E}">
        <p14:creationId xmlns:p14="http://schemas.microsoft.com/office/powerpoint/2010/main" val="3109669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5297362" y="4493866"/>
            <a:ext cx="7186186" cy="3543114"/>
          </a:xfrm>
        </p:spPr>
        <p:txBody>
          <a:bodyPr/>
          <a:lstStyle/>
          <a:p>
            <a:r>
              <a:rPr lang="es-ES" dirty="0"/>
              <a:t>Tema</a:t>
            </a:r>
            <a:r>
              <a:rPr lang="en-IE" dirty="0"/>
              <a:t> 1: </a:t>
            </a:r>
            <a:r>
              <a:rPr lang="es-ES" dirty="0"/>
              <a:t>Navegación, búsqueda, filtrado de datos, información y contenidos digitales</a:t>
            </a:r>
            <a:endParaRPr lang="en-IE" dirty="0"/>
          </a:p>
        </p:txBody>
      </p:sp>
      <p:pic>
        <p:nvPicPr>
          <p:cNvPr id="4" name="Picture Placeholder 3">
            <a:extLst>
              <a:ext uri="{FF2B5EF4-FFF2-40B4-BE49-F238E27FC236}">
                <a16:creationId xmlns:a16="http://schemas.microsoft.com/office/drawing/2014/main" id="{89E05246-E1F6-D2A4-9A50-432BA9E4E62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1531" b="11531"/>
          <a:stretch>
            <a:fillRect/>
          </a:stretch>
        </p:blipFill>
        <p:spPr/>
      </p:pic>
    </p:spTree>
    <p:extLst>
      <p:ext uri="{BB962C8B-B14F-4D97-AF65-F5344CB8AC3E}">
        <p14:creationId xmlns:p14="http://schemas.microsoft.com/office/powerpoint/2010/main" val="315237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332765" y="1217408"/>
            <a:ext cx="9811360" cy="4038015"/>
          </a:xfrm>
        </p:spPr>
        <p:txBody>
          <a:bodyPr/>
          <a:lstStyle/>
          <a:p>
            <a:pPr marL="342900" indent="-342900">
              <a:buFont typeface="+mj-lt"/>
              <a:buAutoNum type="arabicPeriod"/>
            </a:pPr>
            <a:r>
              <a:rPr lang="en-GB" sz="2400" dirty="0">
                <a:solidFill>
                  <a:srgbClr val="0675AD"/>
                </a:solidFill>
              </a:rPr>
              <a:t>¡</a:t>
            </a:r>
            <a:r>
              <a:rPr lang="es-ES" sz="2400" dirty="0">
                <a:solidFill>
                  <a:srgbClr val="0675AD"/>
                </a:solidFill>
              </a:rPr>
              <a:t>Elegir</a:t>
            </a:r>
            <a:r>
              <a:rPr lang="en-GB" sz="2400" dirty="0">
                <a:solidFill>
                  <a:srgbClr val="0675AD"/>
                </a:solidFill>
              </a:rPr>
              <a:t> </a:t>
            </a:r>
            <a:r>
              <a:rPr lang="en-GB" sz="2400" dirty="0" err="1">
                <a:solidFill>
                  <a:srgbClr val="0675AD"/>
                </a:solidFill>
              </a:rPr>
              <a:t>es</a:t>
            </a:r>
            <a:r>
              <a:rPr lang="en-GB" dirty="0">
                <a:solidFill>
                  <a:srgbClr val="0675AD"/>
                </a:solidFill>
              </a:rPr>
              <a:t> </a:t>
            </a:r>
            <a:r>
              <a:rPr lang="es-ES" dirty="0">
                <a:solidFill>
                  <a:srgbClr val="0675AD"/>
                </a:solidFill>
              </a:rPr>
              <a:t>bueno</a:t>
            </a:r>
            <a:r>
              <a:rPr lang="en-GB" dirty="0">
                <a:solidFill>
                  <a:srgbClr val="0675AD"/>
                </a:solidFill>
              </a:rPr>
              <a:t>! </a:t>
            </a:r>
            <a:r>
              <a:rPr lang="en-GB" dirty="0" err="1">
                <a:solidFill>
                  <a:srgbClr val="0675AD"/>
                </a:solidFill>
              </a:rPr>
              <a:t>Proporciona</a:t>
            </a:r>
            <a:r>
              <a:rPr lang="en-GB" dirty="0">
                <a:solidFill>
                  <a:srgbClr val="0675AD"/>
                </a:solidFill>
              </a:rPr>
              <a:t> a </a:t>
            </a:r>
            <a:r>
              <a:rPr lang="en-GB" dirty="0" err="1">
                <a:solidFill>
                  <a:srgbClr val="0675AD"/>
                </a:solidFill>
              </a:rPr>
              <a:t>tus</a:t>
            </a:r>
            <a:r>
              <a:rPr lang="en-GB" dirty="0">
                <a:solidFill>
                  <a:srgbClr val="0675AD"/>
                </a:solidFill>
              </a:rPr>
              <a:t> </a:t>
            </a:r>
            <a:r>
              <a:rPr lang="en-GB" dirty="0" err="1">
                <a:solidFill>
                  <a:srgbClr val="0675AD"/>
                </a:solidFill>
              </a:rPr>
              <a:t>alumnos</a:t>
            </a:r>
            <a:r>
              <a:rPr lang="en-GB" dirty="0">
                <a:solidFill>
                  <a:srgbClr val="0675AD"/>
                </a:solidFill>
              </a:rPr>
              <a:t> </a:t>
            </a:r>
            <a:r>
              <a:rPr lang="en-GB" dirty="0" err="1">
                <a:solidFill>
                  <a:srgbClr val="0675AD"/>
                </a:solidFill>
              </a:rPr>
              <a:t>información</a:t>
            </a:r>
            <a:r>
              <a:rPr lang="en-GB" dirty="0">
                <a:solidFill>
                  <a:srgbClr val="0675AD"/>
                </a:solidFill>
              </a:rPr>
              <a:t> </a:t>
            </a:r>
            <a:r>
              <a:rPr lang="en-GB" dirty="0" err="1">
                <a:solidFill>
                  <a:srgbClr val="0675AD"/>
                </a:solidFill>
              </a:rPr>
              <a:t>sobre</a:t>
            </a:r>
            <a:r>
              <a:rPr lang="en-GB" dirty="0">
                <a:solidFill>
                  <a:srgbClr val="0675AD"/>
                </a:solidFill>
              </a:rPr>
              <a:t> </a:t>
            </a:r>
            <a:r>
              <a:rPr lang="en-GB" dirty="0" err="1">
                <a:solidFill>
                  <a:srgbClr val="0675AD"/>
                </a:solidFill>
              </a:rPr>
              <a:t>motores</a:t>
            </a:r>
            <a:r>
              <a:rPr lang="en-GB" dirty="0">
                <a:solidFill>
                  <a:srgbClr val="0675AD"/>
                </a:solidFill>
              </a:rPr>
              <a:t> de </a:t>
            </a:r>
            <a:r>
              <a:rPr lang="en-GB" dirty="0" err="1">
                <a:solidFill>
                  <a:srgbClr val="0675AD"/>
                </a:solidFill>
              </a:rPr>
              <a:t>búsqueda</a:t>
            </a:r>
            <a:r>
              <a:rPr lang="en-GB" dirty="0">
                <a:solidFill>
                  <a:srgbClr val="0675AD"/>
                </a:solidFill>
              </a:rPr>
              <a:t> </a:t>
            </a:r>
            <a:r>
              <a:rPr lang="en-GB" dirty="0" err="1">
                <a:solidFill>
                  <a:srgbClr val="0675AD"/>
                </a:solidFill>
              </a:rPr>
              <a:t>alternativos</a:t>
            </a:r>
            <a:r>
              <a:rPr lang="en-GB" sz="2400" dirty="0">
                <a:solidFill>
                  <a:srgbClr val="0675AD"/>
                </a:solidFill>
              </a:rPr>
              <a:t>.</a:t>
            </a:r>
            <a:endParaRPr lang="hr-BA" sz="2400" dirty="0">
              <a:solidFill>
                <a:srgbClr val="0675AD"/>
              </a:solidFill>
            </a:endParaRPr>
          </a:p>
          <a:p>
            <a:pPr marL="342900" indent="-342900">
              <a:buFont typeface="+mj-lt"/>
              <a:buAutoNum type="arabicPeriod"/>
            </a:pPr>
            <a:r>
              <a:rPr lang="en-GB" sz="2400" dirty="0" err="1">
                <a:solidFill>
                  <a:srgbClr val="0675AD"/>
                </a:solidFill>
              </a:rPr>
              <a:t>Investiga</a:t>
            </a:r>
            <a:r>
              <a:rPr lang="en-GB" sz="2400" dirty="0">
                <a:solidFill>
                  <a:srgbClr val="0675AD"/>
                </a:solidFill>
              </a:rPr>
              <a:t> </a:t>
            </a:r>
            <a:r>
              <a:rPr lang="en-GB" sz="2400" dirty="0" err="1">
                <a:solidFill>
                  <a:srgbClr val="0675AD"/>
                </a:solidFill>
              </a:rPr>
              <a:t>los</a:t>
            </a:r>
            <a:r>
              <a:rPr lang="en-GB" sz="2400" dirty="0">
                <a:solidFill>
                  <a:srgbClr val="0675AD"/>
                </a:solidFill>
              </a:rPr>
              <a:t> </a:t>
            </a:r>
            <a:r>
              <a:rPr lang="en-GB" sz="2400" dirty="0" err="1">
                <a:solidFill>
                  <a:srgbClr val="0675AD"/>
                </a:solidFill>
              </a:rPr>
              <a:t>motores</a:t>
            </a:r>
            <a:r>
              <a:rPr lang="en-GB" sz="2400" dirty="0">
                <a:solidFill>
                  <a:srgbClr val="0675AD"/>
                </a:solidFill>
              </a:rPr>
              <a:t> de </a:t>
            </a:r>
            <a:r>
              <a:rPr lang="en-GB" sz="2400" dirty="0" err="1">
                <a:solidFill>
                  <a:srgbClr val="0675AD"/>
                </a:solidFill>
              </a:rPr>
              <a:t>búsqueda</a:t>
            </a:r>
            <a:r>
              <a:rPr lang="en-GB" sz="2400" dirty="0">
                <a:solidFill>
                  <a:srgbClr val="0675AD"/>
                </a:solidFill>
              </a:rPr>
              <a:t> </a:t>
            </a:r>
            <a:r>
              <a:rPr lang="en-GB" sz="2400" dirty="0" err="1">
                <a:solidFill>
                  <a:srgbClr val="0675AD"/>
                </a:solidFill>
              </a:rPr>
              <a:t>populares</a:t>
            </a:r>
            <a:r>
              <a:rPr lang="en-GB" sz="2400" dirty="0">
                <a:solidFill>
                  <a:srgbClr val="0675AD"/>
                </a:solidFill>
              </a:rPr>
              <a:t> de </a:t>
            </a:r>
            <a:r>
              <a:rPr lang="en-GB" sz="2400" dirty="0" err="1">
                <a:solidFill>
                  <a:srgbClr val="0675AD"/>
                </a:solidFill>
              </a:rPr>
              <a:t>los</a:t>
            </a:r>
            <a:r>
              <a:rPr lang="en-GB" sz="2400" dirty="0">
                <a:solidFill>
                  <a:srgbClr val="0675AD"/>
                </a:solidFill>
              </a:rPr>
              <a:t> </a:t>
            </a:r>
            <a:r>
              <a:rPr lang="en-GB" sz="2400" dirty="0" err="1">
                <a:solidFill>
                  <a:srgbClr val="0675AD"/>
                </a:solidFill>
              </a:rPr>
              <a:t>países</a:t>
            </a:r>
            <a:r>
              <a:rPr lang="en-GB" sz="2400" dirty="0">
                <a:solidFill>
                  <a:srgbClr val="0675AD"/>
                </a:solidFill>
              </a:rPr>
              <a:t> de </a:t>
            </a:r>
            <a:r>
              <a:rPr lang="en-GB" sz="2400" dirty="0" err="1">
                <a:solidFill>
                  <a:srgbClr val="0675AD"/>
                </a:solidFill>
              </a:rPr>
              <a:t>origen</a:t>
            </a:r>
            <a:r>
              <a:rPr lang="en-GB" sz="2400" dirty="0">
                <a:solidFill>
                  <a:srgbClr val="0675AD"/>
                </a:solidFill>
              </a:rPr>
              <a:t> de </a:t>
            </a:r>
            <a:r>
              <a:rPr lang="en-GB" sz="2400" dirty="0" err="1">
                <a:solidFill>
                  <a:srgbClr val="0675AD"/>
                </a:solidFill>
              </a:rPr>
              <a:t>tus</a:t>
            </a:r>
            <a:r>
              <a:rPr lang="en-GB" sz="2400" dirty="0">
                <a:solidFill>
                  <a:srgbClr val="0675AD"/>
                </a:solidFill>
              </a:rPr>
              <a:t> </a:t>
            </a:r>
            <a:r>
              <a:rPr lang="en-GB" sz="2400" dirty="0" err="1">
                <a:solidFill>
                  <a:srgbClr val="0675AD"/>
                </a:solidFill>
              </a:rPr>
              <a:t>alumnos</a:t>
            </a:r>
            <a:r>
              <a:rPr lang="en-GB" sz="2400" dirty="0">
                <a:solidFill>
                  <a:srgbClr val="0675AD"/>
                </a:solidFill>
              </a:rPr>
              <a:t>.</a:t>
            </a:r>
            <a:endParaRPr lang="hr-BA" sz="2400" dirty="0">
              <a:solidFill>
                <a:srgbClr val="0675AD"/>
              </a:solidFill>
            </a:endParaRPr>
          </a:p>
          <a:p>
            <a:pPr marL="342900" indent="-342900">
              <a:buFont typeface="+mj-lt"/>
              <a:buAutoNum type="arabicPeriod"/>
            </a:pPr>
            <a:r>
              <a:rPr lang="es-ES" sz="2400" dirty="0">
                <a:solidFill>
                  <a:srgbClr val="0675AD"/>
                </a:solidFill>
              </a:rPr>
              <a:t>Echa un vistazo a la plantilla Incluirla, podría ser un punto de partida útil.</a:t>
            </a:r>
            <a:endParaRPr lang="hr-BA" sz="2400" dirty="0">
              <a:solidFill>
                <a:srgbClr val="0675AD"/>
              </a:solidFill>
            </a:endParaRPr>
          </a:p>
          <a:p>
            <a:pPr marL="342900" indent="-342900">
              <a:buFont typeface="+mj-lt"/>
              <a:buAutoNum type="arabicPeriod"/>
            </a:pPr>
            <a:r>
              <a:rPr lang="en-GB" sz="2400" dirty="0" err="1">
                <a:solidFill>
                  <a:srgbClr val="0675AD"/>
                </a:solidFill>
              </a:rPr>
              <a:t>Proporciona</a:t>
            </a:r>
            <a:r>
              <a:rPr lang="en-GB" sz="2400" dirty="0">
                <a:solidFill>
                  <a:srgbClr val="0675AD"/>
                </a:solidFill>
              </a:rPr>
              <a:t> a </a:t>
            </a:r>
            <a:r>
              <a:rPr lang="en-GB" sz="2400" dirty="0" err="1">
                <a:solidFill>
                  <a:srgbClr val="0675AD"/>
                </a:solidFill>
              </a:rPr>
              <a:t>los</a:t>
            </a:r>
            <a:r>
              <a:rPr lang="en-GB" sz="2400" dirty="0">
                <a:solidFill>
                  <a:srgbClr val="0675AD"/>
                </a:solidFill>
              </a:rPr>
              <a:t> </a:t>
            </a:r>
            <a:r>
              <a:rPr lang="en-GB" sz="2400" dirty="0" err="1">
                <a:solidFill>
                  <a:srgbClr val="0675AD"/>
                </a:solidFill>
              </a:rPr>
              <a:t>alumnos</a:t>
            </a:r>
            <a:r>
              <a:rPr lang="en-GB" sz="2400" dirty="0">
                <a:solidFill>
                  <a:srgbClr val="0675AD"/>
                </a:solidFill>
              </a:rPr>
              <a:t> un </a:t>
            </a:r>
            <a:r>
              <a:rPr lang="en-GB" sz="2400" dirty="0" err="1">
                <a:solidFill>
                  <a:srgbClr val="0675AD"/>
                </a:solidFill>
              </a:rPr>
              <a:t>tema</a:t>
            </a:r>
            <a:r>
              <a:rPr lang="en-GB" sz="2400" dirty="0">
                <a:solidFill>
                  <a:srgbClr val="0675AD"/>
                </a:solidFill>
              </a:rPr>
              <a:t> de </a:t>
            </a:r>
            <a:r>
              <a:rPr lang="en-GB" sz="2400" dirty="0" err="1">
                <a:solidFill>
                  <a:srgbClr val="0675AD"/>
                </a:solidFill>
              </a:rPr>
              <a:t>investigación</a:t>
            </a:r>
            <a:r>
              <a:rPr lang="en-GB" sz="2400" dirty="0">
                <a:solidFill>
                  <a:srgbClr val="0675AD"/>
                </a:solidFill>
              </a:rPr>
              <a:t>, </a:t>
            </a:r>
            <a:r>
              <a:rPr lang="en-GB" sz="2400" dirty="0" err="1">
                <a:solidFill>
                  <a:srgbClr val="0675AD"/>
                </a:solidFill>
              </a:rPr>
              <a:t>asígnales</a:t>
            </a:r>
            <a:r>
              <a:rPr lang="en-GB" sz="2400" dirty="0">
                <a:solidFill>
                  <a:srgbClr val="0675AD"/>
                </a:solidFill>
              </a:rPr>
              <a:t> </a:t>
            </a:r>
            <a:r>
              <a:rPr lang="en-GB" sz="2400" dirty="0" err="1">
                <a:solidFill>
                  <a:srgbClr val="0675AD"/>
                </a:solidFill>
              </a:rPr>
              <a:t>distintos</a:t>
            </a:r>
            <a:r>
              <a:rPr lang="en-GB" sz="2400" dirty="0">
                <a:solidFill>
                  <a:srgbClr val="0675AD"/>
                </a:solidFill>
              </a:rPr>
              <a:t> </a:t>
            </a:r>
            <a:r>
              <a:rPr lang="en-GB" sz="2400" dirty="0" err="1">
                <a:solidFill>
                  <a:srgbClr val="0675AD"/>
                </a:solidFill>
              </a:rPr>
              <a:t>motores</a:t>
            </a:r>
            <a:r>
              <a:rPr lang="en-GB" sz="2400" dirty="0">
                <a:solidFill>
                  <a:srgbClr val="0675AD"/>
                </a:solidFill>
              </a:rPr>
              <a:t> de </a:t>
            </a:r>
            <a:r>
              <a:rPr lang="en-GB" sz="2400" dirty="0" err="1">
                <a:solidFill>
                  <a:srgbClr val="0675AD"/>
                </a:solidFill>
              </a:rPr>
              <a:t>búsqueda</a:t>
            </a:r>
            <a:r>
              <a:rPr lang="en-GB" sz="2400" dirty="0">
                <a:solidFill>
                  <a:srgbClr val="0675AD"/>
                </a:solidFill>
              </a:rPr>
              <a:t> para </a:t>
            </a:r>
            <a:r>
              <a:rPr lang="en-GB" sz="2400" dirty="0" err="1">
                <a:solidFill>
                  <a:srgbClr val="0675AD"/>
                </a:solidFill>
              </a:rPr>
              <a:t>completar</a:t>
            </a:r>
            <a:r>
              <a:rPr lang="en-GB" sz="2400" dirty="0">
                <a:solidFill>
                  <a:srgbClr val="0675AD"/>
                </a:solidFill>
              </a:rPr>
              <a:t> </a:t>
            </a:r>
            <a:r>
              <a:rPr lang="en-GB" sz="2400" dirty="0" err="1">
                <a:solidFill>
                  <a:srgbClr val="0675AD"/>
                </a:solidFill>
              </a:rPr>
              <a:t>su</a:t>
            </a:r>
            <a:r>
              <a:rPr lang="en-GB" sz="2400" dirty="0">
                <a:solidFill>
                  <a:srgbClr val="0675AD"/>
                </a:solidFill>
              </a:rPr>
              <a:t> </a:t>
            </a:r>
            <a:r>
              <a:rPr lang="en-GB" sz="2400" dirty="0" err="1">
                <a:solidFill>
                  <a:srgbClr val="0675AD"/>
                </a:solidFill>
              </a:rPr>
              <a:t>investigación</a:t>
            </a:r>
            <a:r>
              <a:rPr lang="en-GB" sz="2400" dirty="0">
                <a:solidFill>
                  <a:srgbClr val="0675AD"/>
                </a:solidFill>
              </a:rPr>
              <a:t>. </a:t>
            </a:r>
            <a:r>
              <a:rPr lang="en-GB" sz="2400" dirty="0" err="1">
                <a:solidFill>
                  <a:srgbClr val="0675AD"/>
                </a:solidFill>
              </a:rPr>
              <a:t>Esto</a:t>
            </a:r>
            <a:r>
              <a:rPr lang="en-GB" sz="2400" dirty="0">
                <a:solidFill>
                  <a:srgbClr val="0675AD"/>
                </a:solidFill>
              </a:rPr>
              <a:t> les </a:t>
            </a:r>
            <a:r>
              <a:rPr lang="en-GB" sz="2400" dirty="0" err="1">
                <a:solidFill>
                  <a:srgbClr val="0675AD"/>
                </a:solidFill>
              </a:rPr>
              <a:t>permitirá</a:t>
            </a:r>
            <a:r>
              <a:rPr lang="en-GB" sz="2400" dirty="0">
                <a:solidFill>
                  <a:srgbClr val="0675AD"/>
                </a:solidFill>
              </a:rPr>
              <a:t> </a:t>
            </a:r>
            <a:r>
              <a:rPr lang="en-GB" sz="2400" dirty="0" err="1">
                <a:solidFill>
                  <a:srgbClr val="0675AD"/>
                </a:solidFill>
              </a:rPr>
              <a:t>adquirir</a:t>
            </a:r>
            <a:r>
              <a:rPr lang="en-GB" sz="2400" dirty="0">
                <a:solidFill>
                  <a:srgbClr val="0675AD"/>
                </a:solidFill>
              </a:rPr>
              <a:t> </a:t>
            </a:r>
            <a:r>
              <a:rPr lang="en-GB" sz="2400" dirty="0" err="1">
                <a:solidFill>
                  <a:srgbClr val="0675AD"/>
                </a:solidFill>
              </a:rPr>
              <a:t>confianza</a:t>
            </a:r>
            <a:r>
              <a:rPr lang="en-GB" sz="2400" dirty="0">
                <a:solidFill>
                  <a:srgbClr val="0675AD"/>
                </a:solidFill>
              </a:rPr>
              <a:t> </a:t>
            </a:r>
            <a:r>
              <a:rPr lang="en-GB" sz="2400" dirty="0" err="1">
                <a:solidFill>
                  <a:srgbClr val="0675AD"/>
                </a:solidFill>
              </a:rPr>
              <a:t>en</a:t>
            </a:r>
            <a:r>
              <a:rPr lang="en-GB" sz="2400" dirty="0">
                <a:solidFill>
                  <a:srgbClr val="0675AD"/>
                </a:solidFill>
              </a:rPr>
              <a:t> el </a:t>
            </a:r>
            <a:r>
              <a:rPr lang="en-GB" sz="2400" dirty="0" err="1">
                <a:solidFill>
                  <a:srgbClr val="0675AD"/>
                </a:solidFill>
              </a:rPr>
              <a:t>uso</a:t>
            </a:r>
            <a:r>
              <a:rPr lang="en-GB" sz="2400" dirty="0">
                <a:solidFill>
                  <a:srgbClr val="0675AD"/>
                </a:solidFill>
              </a:rPr>
              <a:t> de </a:t>
            </a:r>
            <a:r>
              <a:rPr lang="en-GB" sz="2400" dirty="0" err="1">
                <a:solidFill>
                  <a:srgbClr val="0675AD"/>
                </a:solidFill>
              </a:rPr>
              <a:t>otros</a:t>
            </a:r>
            <a:r>
              <a:rPr lang="en-GB" sz="2400" dirty="0">
                <a:solidFill>
                  <a:srgbClr val="0675AD"/>
                </a:solidFill>
              </a:rPr>
              <a:t> </a:t>
            </a:r>
            <a:r>
              <a:rPr lang="en-GB" sz="2400" dirty="0" err="1">
                <a:solidFill>
                  <a:srgbClr val="0675AD"/>
                </a:solidFill>
              </a:rPr>
              <a:t>métodos</a:t>
            </a:r>
            <a:r>
              <a:rPr lang="en-GB" sz="2400" dirty="0">
                <a:solidFill>
                  <a:srgbClr val="0675AD"/>
                </a:solidFill>
              </a:rPr>
              <a:t> de </a:t>
            </a:r>
            <a:r>
              <a:rPr lang="en-GB" sz="2400" dirty="0" err="1">
                <a:solidFill>
                  <a:srgbClr val="0675AD"/>
                </a:solidFill>
              </a:rPr>
              <a:t>investigación</a:t>
            </a:r>
            <a:r>
              <a:rPr lang="en-GB" sz="2400" dirty="0">
                <a:solidFill>
                  <a:srgbClr val="0675AD"/>
                </a:solidFill>
              </a:rPr>
              <a:t>. </a:t>
            </a:r>
          </a:p>
          <a:p>
            <a:pPr marL="342900" indent="-342900">
              <a:buFont typeface="+mj-lt"/>
              <a:buAutoNum type="arabicPeriod"/>
            </a:pPr>
            <a:r>
              <a:rPr lang="es-ES" sz="2400" dirty="0">
                <a:solidFill>
                  <a:srgbClr val="0675AD"/>
                </a:solidFill>
              </a:rPr>
              <a:t>Pide a los alumnos que presenten las conclusiones de la investigación y que descubran si algún motor de búsqueda proporciona respuestas diferentes.</a:t>
            </a:r>
          </a:p>
          <a:p>
            <a:pPr marL="342900" indent="-342900">
              <a:buFont typeface="+mj-lt"/>
              <a:buAutoNum type="arabicPeriod"/>
            </a:pPr>
            <a:r>
              <a:rPr lang="en-GB" sz="2400" dirty="0" err="1">
                <a:solidFill>
                  <a:srgbClr val="0675AD"/>
                </a:solidFill>
              </a:rPr>
              <a:t>Pide</a:t>
            </a:r>
            <a:r>
              <a:rPr lang="en-GB" sz="2400" dirty="0">
                <a:solidFill>
                  <a:srgbClr val="0675AD"/>
                </a:solidFill>
              </a:rPr>
              <a:t> </a:t>
            </a:r>
            <a:r>
              <a:rPr lang="es-ES" sz="2400" dirty="0">
                <a:solidFill>
                  <a:srgbClr val="0675AD"/>
                </a:solidFill>
              </a:rPr>
              <a:t>a los alumnos que den su opinión sobre el motor de búsqueda que han utilizado</a:t>
            </a:r>
            <a:r>
              <a:rPr lang="en-GB" sz="2400" dirty="0">
                <a:solidFill>
                  <a:srgbClr val="0675AD"/>
                </a:solidFill>
              </a:rPr>
              <a:t>.</a:t>
            </a:r>
            <a:endParaRPr lang="hr-BA" sz="2400" dirty="0">
              <a:solidFill>
                <a:srgbClr val="0675AD"/>
              </a:solidFill>
            </a:endParaRPr>
          </a:p>
          <a:p>
            <a:endParaRPr lang="en-RU" dirty="0"/>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p:txBody>
          <a:bodyPr/>
          <a:lstStyle/>
          <a:p>
            <a:r>
              <a:rPr lang="es-ES" dirty="0"/>
              <a:t>¡Elegir es bueno!</a:t>
            </a:r>
          </a:p>
        </p:txBody>
      </p:sp>
    </p:spTree>
    <p:extLst>
      <p:ext uri="{BB962C8B-B14F-4D97-AF65-F5344CB8AC3E}">
        <p14:creationId xmlns:p14="http://schemas.microsoft.com/office/powerpoint/2010/main" val="2938482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9ADBE4-C7CA-584C-0788-91DBA95C20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21609" y="1993166"/>
            <a:ext cx="6685270" cy="4074455"/>
          </a:xfrm>
          <a:prstGeom prst="rect">
            <a:avLst/>
          </a:prstGeom>
        </p:spPr>
      </p:pic>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447065" y="1556236"/>
            <a:ext cx="5259469" cy="3153347"/>
          </a:xfrm>
        </p:spPr>
        <p:txBody>
          <a:bodyPr/>
          <a:lstStyle/>
          <a:p>
            <a:r>
              <a:rPr lang="en-GB" sz="2800" b="1" i="1" dirty="0" err="1">
                <a:solidFill>
                  <a:srgbClr val="E78631"/>
                </a:solidFill>
                <a:ea typeface="+mn-lt"/>
                <a:cs typeface="+mn-lt"/>
              </a:rPr>
              <a:t>Resumen</a:t>
            </a:r>
            <a:r>
              <a:rPr lang="en-GB" sz="2800" b="1" i="1" dirty="0">
                <a:solidFill>
                  <a:srgbClr val="E78631"/>
                </a:solidFill>
                <a:ea typeface="+mn-lt"/>
                <a:cs typeface="+mn-lt"/>
              </a:rPr>
              <a:t> del </a:t>
            </a:r>
            <a:r>
              <a:rPr lang="en-GB" sz="2800" b="1" i="1" dirty="0" err="1">
                <a:solidFill>
                  <a:srgbClr val="E78631"/>
                </a:solidFill>
                <a:ea typeface="+mn-lt"/>
                <a:cs typeface="+mn-lt"/>
              </a:rPr>
              <a:t>artículo</a:t>
            </a:r>
            <a:r>
              <a:rPr lang="en-GB" sz="2800" b="1" i="1" dirty="0">
                <a:solidFill>
                  <a:srgbClr val="E78631"/>
                </a:solidFill>
                <a:ea typeface="+mn-lt"/>
                <a:cs typeface="+mn-lt"/>
              </a:rPr>
              <a:t>: </a:t>
            </a:r>
            <a:r>
              <a:rPr lang="es-ES" sz="2800" dirty="0">
                <a:ea typeface="+mn-lt"/>
                <a:cs typeface="+mn-lt"/>
              </a:rPr>
              <a:t>Hoy en día, se espera que todo el mundo esté al día con las técnicas de búsqueda en internet. Pero todavía hay algunos trucos que algunos usuarios –e incluso los buscadores más experimentados- desconocen. El artículo (que está disponible para la descarga tras registro) describe 10 formas eficaces de mejorar las habilidades de búsqueda en línea.</a:t>
            </a:r>
            <a:endParaRPr lang="hr-BA" sz="2800" dirty="0">
              <a:solidFill>
                <a:srgbClr val="000000"/>
              </a:solidFill>
              <a:cs typeface="Calibri"/>
            </a:endParaRPr>
          </a:p>
          <a:p>
            <a:endParaRPr lang="en-RU" sz="4400" dirty="0"/>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a:xfrm>
            <a:off x="447065" y="309491"/>
            <a:ext cx="9509735" cy="858909"/>
          </a:xfrm>
        </p:spPr>
        <p:txBody>
          <a:bodyPr>
            <a:normAutofit/>
          </a:bodyPr>
          <a:lstStyle/>
          <a:p>
            <a:r>
              <a:rPr lang="es-ES" sz="4800" dirty="0"/>
              <a:t>¡Lee y aprende</a:t>
            </a:r>
            <a:r>
              <a:rPr lang="en-GB" sz="4800" dirty="0"/>
              <a:t>!</a:t>
            </a:r>
            <a:endParaRPr lang="hr-BA" sz="4800" dirty="0"/>
          </a:p>
        </p:txBody>
      </p:sp>
      <p:pic>
        <p:nvPicPr>
          <p:cNvPr id="6" name="Picture 5">
            <a:hlinkClick r:id="rId3"/>
            <a:extLst>
              <a:ext uri="{FF2B5EF4-FFF2-40B4-BE49-F238E27FC236}">
                <a16:creationId xmlns:a16="http://schemas.microsoft.com/office/drawing/2014/main" id="{E9B33683-49DB-AF0D-5F0E-B659312E382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8065"/>
          <a:stretch/>
        </p:blipFill>
        <p:spPr>
          <a:xfrm>
            <a:off x="6485468" y="2446867"/>
            <a:ext cx="4139578" cy="2722860"/>
          </a:xfrm>
          <a:prstGeom prst="rect">
            <a:avLst/>
          </a:prstGeom>
        </p:spPr>
      </p:pic>
    </p:spTree>
    <p:extLst>
      <p:ext uri="{BB962C8B-B14F-4D97-AF65-F5344CB8AC3E}">
        <p14:creationId xmlns:p14="http://schemas.microsoft.com/office/powerpoint/2010/main" val="1131358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icture containing text, person, table, dining table&#10;&#10;Description automatically generated">
            <a:extLst>
              <a:ext uri="{FF2B5EF4-FFF2-40B4-BE49-F238E27FC236}">
                <a16:creationId xmlns:a16="http://schemas.microsoft.com/office/drawing/2014/main" id="{2BB47FD4-B833-43B5-E9C0-B8AC220CB9EB}"/>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5277" b="15277"/>
          <a:stretch>
            <a:fillRect/>
          </a:stretch>
        </p:blipFill>
        <p:spPr/>
      </p:pic>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4908742" y="4493866"/>
            <a:ext cx="7186186" cy="3543114"/>
          </a:xfrm>
        </p:spPr>
        <p:txBody>
          <a:bodyPr/>
          <a:lstStyle/>
          <a:p>
            <a:r>
              <a:rPr lang="en-IE" dirty="0" err="1"/>
              <a:t>Tema</a:t>
            </a:r>
            <a:r>
              <a:rPr lang="en-IE" dirty="0"/>
              <a:t> 2: </a:t>
            </a:r>
            <a:r>
              <a:rPr lang="en-US" dirty="0" err="1"/>
              <a:t>Evaluación</a:t>
            </a:r>
            <a:r>
              <a:rPr lang="en-US" dirty="0"/>
              <a:t> de </a:t>
            </a:r>
            <a:r>
              <a:rPr lang="en-US" dirty="0" err="1"/>
              <a:t>datos</a:t>
            </a:r>
            <a:r>
              <a:rPr lang="en-US" dirty="0"/>
              <a:t>, </a:t>
            </a:r>
            <a:r>
              <a:rPr lang="en-US" dirty="0" err="1"/>
              <a:t>información</a:t>
            </a:r>
            <a:r>
              <a:rPr lang="en-US" dirty="0"/>
              <a:t> y </a:t>
            </a:r>
            <a:r>
              <a:rPr lang="en-US" dirty="0" err="1"/>
              <a:t>contenidos</a:t>
            </a:r>
            <a:r>
              <a:rPr lang="en-US" dirty="0"/>
              <a:t> </a:t>
            </a:r>
            <a:r>
              <a:rPr lang="en-US" dirty="0" err="1"/>
              <a:t>digitales</a:t>
            </a:r>
            <a:endParaRPr lang="en-US" dirty="0"/>
          </a:p>
          <a:p>
            <a:endParaRPr lang="en-IE" dirty="0"/>
          </a:p>
        </p:txBody>
      </p:sp>
    </p:spTree>
    <p:extLst>
      <p:ext uri="{BB962C8B-B14F-4D97-AF65-F5344CB8AC3E}">
        <p14:creationId xmlns:p14="http://schemas.microsoft.com/office/powerpoint/2010/main" val="3875894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B715BC2-436D-3A6E-94A0-AE3CAB64910F}"/>
              </a:ext>
            </a:extLst>
          </p:cNvPr>
          <p:cNvSpPr>
            <a:spLocks noGrp="1"/>
          </p:cNvSpPr>
          <p:nvPr>
            <p:ph type="body" sz="quarter" idx="16"/>
          </p:nvPr>
        </p:nvSpPr>
        <p:spPr>
          <a:xfrm>
            <a:off x="442524" y="1480933"/>
            <a:ext cx="11102510" cy="4977017"/>
          </a:xfrm>
        </p:spPr>
        <p:txBody>
          <a:bodyPr/>
          <a:lstStyle/>
          <a:p>
            <a:r>
              <a:rPr lang="es-ES" sz="2400" b="1" dirty="0">
                <a:effectLst/>
              </a:rPr>
              <a:t>Antes de comenzar este tema, échale un vistazo a las siguientes definiciones,</a:t>
            </a:r>
          </a:p>
          <a:p>
            <a:r>
              <a:rPr lang="es-ES" sz="2400" b="1" dirty="0">
                <a:effectLst/>
              </a:rPr>
              <a:t>las cuales te ayudarán en tus resultados de aprendizaje</a:t>
            </a:r>
            <a:r>
              <a:rPr lang="en-US" sz="2400" b="1" dirty="0">
                <a:effectLst/>
              </a:rPr>
              <a:t>:</a:t>
            </a:r>
            <a:endParaRPr lang="en-US" b="1" dirty="0"/>
          </a:p>
          <a:p>
            <a:pPr marL="342900" indent="-342900">
              <a:buFont typeface="Arial" panose="020B0604020202020204" pitchFamily="34" charset="0"/>
              <a:buChar char="•"/>
            </a:pPr>
            <a:r>
              <a:rPr lang="es-ES" sz="2400" b="1" dirty="0">
                <a:effectLst/>
              </a:rPr>
              <a:t>Contenido digital </a:t>
            </a:r>
            <a:r>
              <a:rPr lang="es-ES" sz="2400" dirty="0">
                <a:effectLst/>
              </a:rPr>
              <a:t>es el contenido que está en forma de datos digitales. Puede incluir información en archivos informáticos, contenidos de transmisión en vivo o ya emitidos. También se conoce como medios digitales.</a:t>
            </a:r>
          </a:p>
          <a:p>
            <a:pPr marL="285750" indent="-285750">
              <a:buFont typeface="Arial" panose="020B0604020202020204" pitchFamily="34" charset="0"/>
              <a:buChar char="•"/>
            </a:pPr>
            <a:r>
              <a:rPr lang="es-ES" sz="2400" b="1" i="0" dirty="0">
                <a:effectLst/>
              </a:rPr>
              <a:t>Información </a:t>
            </a:r>
            <a:r>
              <a:rPr lang="es-ES" dirty="0"/>
              <a:t>es aquello que se recoge, se transmite y se procesa mediante una determinada disposición de las cosas. Los datos se traducen en información que luego es utilizada en las empresas para tomar decisiones. Por ejemplo, la venta de un producto por parte de una empresa es un dato, el cual luego se traduce en información para que la empresa determine si el producto se vende mucho.</a:t>
            </a:r>
          </a:p>
          <a:p>
            <a:pPr marL="285750" indent="-285750">
              <a:buFont typeface="Arial" panose="020B0604020202020204" pitchFamily="34" charset="0"/>
              <a:buChar char="•"/>
            </a:pPr>
            <a:r>
              <a:rPr lang="es-ES" sz="2400" b="1" dirty="0"/>
              <a:t>Evaluar los datos, la información y los contenidos digitales </a:t>
            </a:r>
            <a:r>
              <a:rPr lang="es-ES" dirty="0"/>
              <a:t>significa asegurarse de que son significativos, pertinentes y fiables. Implica un examen crítico de todos los aspectos.</a:t>
            </a:r>
          </a:p>
        </p:txBody>
      </p:sp>
      <p:sp>
        <p:nvSpPr>
          <p:cNvPr id="8" name="Text Placeholder 7">
            <a:extLst>
              <a:ext uri="{FF2B5EF4-FFF2-40B4-BE49-F238E27FC236}">
                <a16:creationId xmlns:a16="http://schemas.microsoft.com/office/drawing/2014/main" id="{F1FAC1ED-1648-584B-108A-96ED18BDC792}"/>
              </a:ext>
            </a:extLst>
          </p:cNvPr>
          <p:cNvSpPr>
            <a:spLocks noGrp="1"/>
          </p:cNvSpPr>
          <p:nvPr>
            <p:ph type="body" sz="quarter" idx="18"/>
          </p:nvPr>
        </p:nvSpPr>
        <p:spPr>
          <a:xfrm>
            <a:off x="447065" y="309491"/>
            <a:ext cx="11097969" cy="1029561"/>
          </a:xfrm>
        </p:spPr>
        <p:txBody>
          <a:bodyPr/>
          <a:lstStyle/>
          <a:p>
            <a:r>
              <a:rPr lang="en-IE" dirty="0" err="1"/>
              <a:t>Definiciones</a:t>
            </a:r>
            <a:r>
              <a:rPr lang="en-IE" dirty="0"/>
              <a:t> </a:t>
            </a:r>
            <a:r>
              <a:rPr lang="en-IE" dirty="0" err="1"/>
              <a:t>relevantes</a:t>
            </a:r>
            <a:endParaRPr lang="en-RU" dirty="0"/>
          </a:p>
        </p:txBody>
      </p:sp>
    </p:spTree>
    <p:extLst>
      <p:ext uri="{BB962C8B-B14F-4D97-AF65-F5344CB8AC3E}">
        <p14:creationId xmlns:p14="http://schemas.microsoft.com/office/powerpoint/2010/main" val="3286345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C650D3-EECD-D443-BB7F-78CB8358492D}"/>
              </a:ext>
            </a:extLst>
          </p:cNvPr>
          <p:cNvSpPr>
            <a:spLocks noGrp="1"/>
          </p:cNvSpPr>
          <p:nvPr>
            <p:ph type="body" sz="quarter" idx="16"/>
          </p:nvPr>
        </p:nvSpPr>
        <p:spPr>
          <a:xfrm>
            <a:off x="442524" y="1409992"/>
            <a:ext cx="11102510" cy="4971758"/>
          </a:xfrm>
        </p:spPr>
        <p:txBody>
          <a:bodyPr/>
          <a:lstStyle/>
          <a:p>
            <a:r>
              <a:rPr lang="es-ES" dirty="0"/>
              <a:t>Puede ser difícil averiguar si la información que se lee en internet es verdadera. </a:t>
            </a:r>
          </a:p>
          <a:p>
            <a:r>
              <a:rPr lang="es-ES" dirty="0"/>
              <a:t>Una forma de evitar leer información errónea es utilizar la técnica de las 5Ws (por su nombre en inglés). Las 5Ws son:</a:t>
            </a:r>
          </a:p>
          <a:p>
            <a:pPr marL="457200" indent="-457200">
              <a:buAutoNum type="arabicPeriod"/>
            </a:pPr>
            <a:r>
              <a:rPr lang="es-ES" b="1" i="0" dirty="0">
                <a:solidFill>
                  <a:srgbClr val="333333"/>
                </a:solidFill>
                <a:effectLst/>
              </a:rPr>
              <a:t>¿Quién es el autor? </a:t>
            </a:r>
            <a:r>
              <a:rPr lang="es-ES" dirty="0">
                <a:solidFill>
                  <a:srgbClr val="333333"/>
                </a:solidFill>
              </a:rPr>
              <a:t>¿Son fiables, tienen autoridad para informar sobre este tema?</a:t>
            </a:r>
            <a:endParaRPr lang="es-ES" b="0" i="0" dirty="0">
              <a:solidFill>
                <a:srgbClr val="333333"/>
              </a:solidFill>
              <a:effectLst/>
            </a:endParaRPr>
          </a:p>
          <a:p>
            <a:pPr marL="457200" indent="-457200">
              <a:buAutoNum type="arabicPeriod"/>
            </a:pPr>
            <a:r>
              <a:rPr lang="es-ES" b="1" dirty="0">
                <a:solidFill>
                  <a:srgbClr val="333333"/>
                </a:solidFill>
              </a:rPr>
              <a:t>¿Cuál es el objetivo del contenido? </a:t>
            </a:r>
            <a:r>
              <a:rPr lang="es-ES" dirty="0">
                <a:solidFill>
                  <a:srgbClr val="333333"/>
                </a:solidFill>
              </a:rPr>
              <a:t>¿Pretende proporcionar información precisa y cumplir su objetivo?</a:t>
            </a:r>
          </a:p>
          <a:p>
            <a:pPr marL="457200" indent="-457200">
              <a:buAutoNum type="arabicPeriod"/>
            </a:pPr>
            <a:r>
              <a:rPr lang="es-ES" b="1" i="0" dirty="0">
                <a:solidFill>
                  <a:srgbClr val="333333"/>
                </a:solidFill>
                <a:effectLst/>
              </a:rPr>
              <a:t>¿De dónde proviene el contenido? </a:t>
            </a:r>
            <a:r>
              <a:rPr lang="es-ES" b="0" i="0" dirty="0">
                <a:solidFill>
                  <a:srgbClr val="333333"/>
                </a:solidFill>
                <a:effectLst/>
              </a:rPr>
              <a:t>¿Es el editor respetable y conocido?</a:t>
            </a:r>
          </a:p>
          <a:p>
            <a:pPr marL="457200" indent="-457200">
              <a:buAutoNum type="arabicPeriod"/>
            </a:pPr>
            <a:r>
              <a:rPr lang="es-ES" b="1" dirty="0">
                <a:solidFill>
                  <a:srgbClr val="333333"/>
                </a:solidFill>
              </a:rPr>
              <a:t>¿Por qué existe la fuente</a:t>
            </a:r>
            <a:r>
              <a:rPr lang="es-ES" b="1" i="0" dirty="0">
                <a:solidFill>
                  <a:srgbClr val="333333"/>
                </a:solidFill>
                <a:effectLst/>
              </a:rPr>
              <a:t>? </a:t>
            </a:r>
            <a:r>
              <a:rPr lang="es-ES" b="0" i="0" dirty="0">
                <a:solidFill>
                  <a:srgbClr val="333333"/>
                </a:solidFill>
                <a:effectLst/>
              </a:rPr>
              <a:t>¿Cuál es su propósito y objetivo?</a:t>
            </a:r>
          </a:p>
          <a:p>
            <a:pPr marL="457200" indent="-457200">
              <a:buAutoNum type="arabicPeriod"/>
            </a:pPr>
            <a:r>
              <a:rPr lang="es-ES" b="1" dirty="0">
                <a:solidFill>
                  <a:srgbClr val="333333"/>
                </a:solidFill>
              </a:rPr>
              <a:t>¿Cómo se compara esta fuente con otras? </a:t>
            </a:r>
            <a:r>
              <a:rPr lang="es-ES" dirty="0">
                <a:solidFill>
                  <a:srgbClr val="333333"/>
                </a:solidFill>
              </a:rPr>
              <a:t>¿Las otras fuentes coinciden con esta fuente o hay grandes diferencias en la información que se da entre las fuentes?</a:t>
            </a:r>
            <a:endParaRPr lang="es-ES" dirty="0"/>
          </a:p>
        </p:txBody>
      </p:sp>
      <p:sp>
        <p:nvSpPr>
          <p:cNvPr id="6" name="Text Placeholder 5">
            <a:extLst>
              <a:ext uri="{FF2B5EF4-FFF2-40B4-BE49-F238E27FC236}">
                <a16:creationId xmlns:a16="http://schemas.microsoft.com/office/drawing/2014/main" id="{0AADC0DB-5B98-EF45-907F-51606CDD7EEE}"/>
              </a:ext>
            </a:extLst>
          </p:cNvPr>
          <p:cNvSpPr>
            <a:spLocks noGrp="1"/>
          </p:cNvSpPr>
          <p:nvPr>
            <p:ph type="body" sz="quarter" idx="18"/>
          </p:nvPr>
        </p:nvSpPr>
        <p:spPr/>
        <p:txBody>
          <a:bodyPr/>
          <a:lstStyle/>
          <a:p>
            <a:r>
              <a:rPr lang="en-IE" dirty="0"/>
              <a:t>¿</a:t>
            </a:r>
            <a:r>
              <a:rPr lang="en-IE" dirty="0" err="1"/>
              <a:t>Cómo</a:t>
            </a:r>
            <a:r>
              <a:rPr lang="en-IE" dirty="0"/>
              <a:t> </a:t>
            </a:r>
            <a:r>
              <a:rPr lang="en-IE" dirty="0" err="1"/>
              <a:t>saber</a:t>
            </a:r>
            <a:r>
              <a:rPr lang="en-IE" dirty="0"/>
              <a:t> </a:t>
            </a:r>
            <a:r>
              <a:rPr lang="en-IE" dirty="0" err="1"/>
              <a:t>si</a:t>
            </a:r>
            <a:r>
              <a:rPr lang="en-IE" dirty="0"/>
              <a:t> la </a:t>
            </a:r>
            <a:r>
              <a:rPr lang="en-IE" dirty="0" err="1"/>
              <a:t>información</a:t>
            </a:r>
            <a:r>
              <a:rPr lang="en-IE" dirty="0"/>
              <a:t> </a:t>
            </a:r>
            <a:r>
              <a:rPr lang="en-IE" dirty="0" err="1"/>
              <a:t>es</a:t>
            </a:r>
            <a:r>
              <a:rPr lang="en-IE" dirty="0"/>
              <a:t> </a:t>
            </a:r>
            <a:r>
              <a:rPr lang="en-IE" dirty="0" err="1"/>
              <a:t>fiable</a:t>
            </a:r>
            <a:r>
              <a:rPr lang="en-IE" dirty="0"/>
              <a:t>?</a:t>
            </a:r>
            <a:endParaRPr lang="en-RU" dirty="0"/>
          </a:p>
        </p:txBody>
      </p:sp>
    </p:spTree>
    <p:extLst>
      <p:ext uri="{BB962C8B-B14F-4D97-AF65-F5344CB8AC3E}">
        <p14:creationId xmlns:p14="http://schemas.microsoft.com/office/powerpoint/2010/main" val="3006228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07A6E6-48DD-C7B7-9EE0-3BD92937BC42}"/>
              </a:ext>
            </a:extLst>
          </p:cNvPr>
          <p:cNvSpPr>
            <a:spLocks noGrp="1"/>
          </p:cNvSpPr>
          <p:nvPr>
            <p:ph type="body" sz="quarter" idx="16"/>
          </p:nvPr>
        </p:nvSpPr>
        <p:spPr>
          <a:xfrm>
            <a:off x="447065" y="1867188"/>
            <a:ext cx="11102510" cy="4038015"/>
          </a:xfrm>
        </p:spPr>
        <p:txBody>
          <a:bodyPr/>
          <a:lstStyle/>
          <a:p>
            <a:r>
              <a:rPr lang="es-ES" sz="2200" b="1" dirty="0">
                <a:effectLst/>
                <a:latin typeface="Calibri" panose="020F0502020204030204" pitchFamily="34" charset="0"/>
                <a:ea typeface="Calibri" panose="020F0502020204030204" pitchFamily="34" charset="0"/>
              </a:rPr>
              <a:t>Desconfía </a:t>
            </a:r>
            <a:r>
              <a:rPr lang="es-ES" sz="2200" dirty="0">
                <a:latin typeface="Calibri" panose="020F0502020204030204" pitchFamily="34" charset="0"/>
                <a:ea typeface="Calibri" panose="020F0502020204030204" pitchFamily="34" charset="0"/>
              </a:rPr>
              <a:t>de la información que se hace viral – a menudo puede ser “</a:t>
            </a:r>
            <a:r>
              <a:rPr lang="es-ES" sz="2200" dirty="0" err="1">
                <a:latin typeface="Calibri" panose="020F0502020204030204" pitchFamily="34" charset="0"/>
                <a:ea typeface="Calibri" panose="020F0502020204030204" pitchFamily="34" charset="0"/>
              </a:rPr>
              <a:t>clickbait</a:t>
            </a:r>
            <a:r>
              <a:rPr lang="es-ES" sz="2200" dirty="0">
                <a:latin typeface="Calibri" panose="020F0502020204030204" pitchFamily="34" charset="0"/>
                <a:ea typeface="Calibri" panose="020F0502020204030204" pitchFamily="34" charset="0"/>
              </a:rPr>
              <a:t>” (artículos intencionadamente engañosos para generar clics y visitas). Si se trata de una foto o un vídeo, puede incluso estar editado.</a:t>
            </a:r>
            <a:r>
              <a:rPr lang="es-ES" sz="2200" dirty="0">
                <a:effectLst/>
                <a:latin typeface="Calibri" panose="020F0502020204030204" pitchFamily="34" charset="0"/>
                <a:ea typeface="Calibri" panose="020F0502020204030204" pitchFamily="34" charset="0"/>
              </a:rPr>
              <a:t>	</a:t>
            </a:r>
          </a:p>
          <a:p>
            <a:r>
              <a:rPr lang="es-ES" sz="2200" b="1" dirty="0">
                <a:effectLst/>
                <a:latin typeface="Calibri" panose="020F0502020204030204" pitchFamily="34" charset="0"/>
                <a:ea typeface="Calibri" panose="020F0502020204030204" pitchFamily="34" charset="0"/>
              </a:rPr>
              <a:t>Comprueba la URL</a:t>
            </a:r>
            <a:r>
              <a:rPr lang="es-ES" sz="2200" dirty="0">
                <a:latin typeface="Calibri" panose="020F0502020204030204" pitchFamily="34" charset="0"/>
                <a:ea typeface="Calibri" panose="020F0502020204030204" pitchFamily="34" charset="0"/>
              </a:rPr>
              <a:t> – hay muchos sitios de spam que se utilizan para obtener ingresos por publicidad y cuya intención no siempre es ofrecer información precisa o fiable. Asegúrate de que la información procede de fuentes fiables, por ejemplo, de revistas especializadas..</a:t>
            </a:r>
            <a:endParaRPr lang="es-ES" sz="2200" dirty="0">
              <a:effectLst/>
              <a:latin typeface="Calibri" panose="020F0502020204030204" pitchFamily="34" charset="0"/>
              <a:ea typeface="Calibri" panose="020F0502020204030204" pitchFamily="34" charset="0"/>
            </a:endParaRPr>
          </a:p>
          <a:p>
            <a:r>
              <a:rPr lang="es-ES" sz="2200" b="1" dirty="0">
                <a:effectLst/>
                <a:latin typeface="Calibri" panose="020F0502020204030204" pitchFamily="34" charset="0"/>
                <a:ea typeface="Calibri" panose="020F0502020204030204" pitchFamily="34" charset="0"/>
              </a:rPr>
              <a:t>Compara las fuentes </a:t>
            </a:r>
            <a:r>
              <a:rPr lang="es-ES" sz="2200" dirty="0">
                <a:latin typeface="Calibri" panose="020F0502020204030204" pitchFamily="34" charset="0"/>
                <a:ea typeface="Calibri" panose="020F0502020204030204" pitchFamily="34" charset="0"/>
              </a:rPr>
              <a:t>– ¿coincide tu información con la de otras fuentes? Si hay grandes diferencias entre los sitios web, es posible que tengas que investigar más o acudir a expertos que sepan lo que es correcto.</a:t>
            </a:r>
            <a:endParaRPr lang="en-IE" sz="2200" dirty="0">
              <a:effectLst/>
              <a:latin typeface="Calibri" panose="020F0502020204030204" pitchFamily="34" charset="0"/>
              <a:ea typeface="Calibri" panose="020F0502020204030204" pitchFamily="34" charset="0"/>
            </a:endParaRPr>
          </a:p>
          <a:p>
            <a:endParaRPr lang="en-IE" dirty="0"/>
          </a:p>
        </p:txBody>
      </p:sp>
      <p:sp>
        <p:nvSpPr>
          <p:cNvPr id="6" name="Text Placeholder 5">
            <a:extLst>
              <a:ext uri="{FF2B5EF4-FFF2-40B4-BE49-F238E27FC236}">
                <a16:creationId xmlns:a16="http://schemas.microsoft.com/office/drawing/2014/main" id="{84DFE541-457A-B2A4-0E3E-F3B21292AB03}"/>
              </a:ext>
            </a:extLst>
          </p:cNvPr>
          <p:cNvSpPr>
            <a:spLocks noGrp="1"/>
          </p:cNvSpPr>
          <p:nvPr>
            <p:ph type="body" sz="quarter" idx="18"/>
          </p:nvPr>
        </p:nvSpPr>
        <p:spPr/>
        <p:txBody>
          <a:bodyPr>
            <a:normAutofit/>
          </a:bodyPr>
          <a:lstStyle/>
          <a:p>
            <a:r>
              <a:rPr lang="en-IE" b="1" dirty="0" err="1"/>
              <a:t>Cosas</a:t>
            </a:r>
            <a:r>
              <a:rPr lang="en-IE" b="1" dirty="0"/>
              <a:t> </a:t>
            </a:r>
            <a:r>
              <a:rPr lang="en-IE" b="1" dirty="0" err="1"/>
              <a:t>importantes</a:t>
            </a:r>
            <a:r>
              <a:rPr lang="en-IE" b="1" dirty="0"/>
              <a:t> que </a:t>
            </a:r>
            <a:r>
              <a:rPr lang="en-IE" b="1" dirty="0" err="1"/>
              <a:t>recordar</a:t>
            </a:r>
            <a:r>
              <a:rPr lang="en-IE" b="1" dirty="0"/>
              <a:t>…</a:t>
            </a:r>
          </a:p>
        </p:txBody>
      </p:sp>
    </p:spTree>
    <p:extLst>
      <p:ext uri="{BB962C8B-B14F-4D97-AF65-F5344CB8AC3E}">
        <p14:creationId xmlns:p14="http://schemas.microsoft.com/office/powerpoint/2010/main" val="136975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0F58155-A845-131C-8E98-9A58EDF1E63F}"/>
              </a:ext>
            </a:extLst>
          </p:cNvPr>
          <p:cNvSpPr>
            <a:spLocks noGrp="1"/>
          </p:cNvSpPr>
          <p:nvPr>
            <p:ph type="pic" sz="quarter" idx="15"/>
          </p:nvPr>
        </p:nvSpPr>
        <p:spPr/>
      </p:sp>
      <p:sp>
        <p:nvSpPr>
          <p:cNvPr id="3" name="Text Placeholder 2">
            <a:extLst>
              <a:ext uri="{FF2B5EF4-FFF2-40B4-BE49-F238E27FC236}">
                <a16:creationId xmlns:a16="http://schemas.microsoft.com/office/drawing/2014/main" id="{1E1A8D95-3495-F899-5A26-B7D3A8F96EA8}"/>
              </a:ext>
            </a:extLst>
          </p:cNvPr>
          <p:cNvSpPr>
            <a:spLocks noGrp="1"/>
          </p:cNvSpPr>
          <p:nvPr>
            <p:ph type="body" sz="quarter" idx="17"/>
          </p:nvPr>
        </p:nvSpPr>
        <p:spPr>
          <a:xfrm>
            <a:off x="447066" y="1419515"/>
            <a:ext cx="5327569" cy="3642009"/>
          </a:xfrm>
        </p:spPr>
        <p:txBody>
          <a:bodyPr/>
          <a:lstStyle/>
          <a:p>
            <a:r>
              <a:rPr lang="es-ES" sz="2400" dirty="0"/>
              <a:t>Haz clic en el vídeo para ver un vídeo sobre cómo evaluar la información digital. El vídeo también se puede ver haciendo clic en este enlace:</a:t>
            </a:r>
          </a:p>
          <a:p>
            <a:r>
              <a:rPr lang="en-IE" sz="2400" dirty="0">
                <a:solidFill>
                  <a:srgbClr val="F9A169"/>
                </a:solidFill>
                <a:hlinkClick r:id="rId3">
                  <a:extLst>
                    <a:ext uri="{A12FA001-AC4F-418D-AE19-62706E023703}">
                      <ahyp:hlinkClr xmlns:ahyp="http://schemas.microsoft.com/office/drawing/2018/hyperlinkcolor" val="tx"/>
                    </a:ext>
                  </a:extLst>
                </a:hlinkClick>
              </a:rPr>
              <a:t>https://www.youtube.com/watch?v=dSzosKrKi-I</a:t>
            </a:r>
            <a:endParaRPr lang="en-IE" sz="2400" dirty="0">
              <a:solidFill>
                <a:srgbClr val="F9A169"/>
              </a:solidFill>
            </a:endParaRPr>
          </a:p>
          <a:p>
            <a:endParaRPr lang="en-IE" dirty="0"/>
          </a:p>
        </p:txBody>
      </p:sp>
      <p:sp>
        <p:nvSpPr>
          <p:cNvPr id="9" name="Text Placeholder 8">
            <a:extLst>
              <a:ext uri="{FF2B5EF4-FFF2-40B4-BE49-F238E27FC236}">
                <a16:creationId xmlns:a16="http://schemas.microsoft.com/office/drawing/2014/main" id="{569FF233-4EED-9E59-0949-61C707DADC4A}"/>
              </a:ext>
            </a:extLst>
          </p:cNvPr>
          <p:cNvSpPr>
            <a:spLocks noGrp="1"/>
          </p:cNvSpPr>
          <p:nvPr>
            <p:ph type="body" sz="quarter" idx="13"/>
          </p:nvPr>
        </p:nvSpPr>
        <p:spPr>
          <a:xfrm>
            <a:off x="447066" y="309491"/>
            <a:ext cx="5804647" cy="1022351"/>
          </a:xfrm>
        </p:spPr>
        <p:txBody>
          <a:bodyPr>
            <a:normAutofit fontScale="92500" lnSpcReduction="10000"/>
          </a:bodyPr>
          <a:lstStyle/>
          <a:p>
            <a:r>
              <a:rPr lang="en-IE" dirty="0">
                <a:solidFill>
                  <a:srgbClr val="8D5B98"/>
                </a:solidFill>
              </a:rPr>
              <a:t>Mira el video-</a:t>
            </a:r>
          </a:p>
          <a:p>
            <a:r>
              <a:rPr lang="en-IE" sz="3000" dirty="0" err="1">
                <a:solidFill>
                  <a:srgbClr val="8D5B98"/>
                </a:solidFill>
              </a:rPr>
              <a:t>Evaluando</a:t>
            </a:r>
            <a:r>
              <a:rPr lang="en-IE" sz="3000" dirty="0">
                <a:solidFill>
                  <a:srgbClr val="8D5B98"/>
                </a:solidFill>
              </a:rPr>
              <a:t> la </a:t>
            </a:r>
            <a:r>
              <a:rPr lang="en-IE" sz="3000" dirty="0" err="1">
                <a:solidFill>
                  <a:srgbClr val="8D5B98"/>
                </a:solidFill>
              </a:rPr>
              <a:t>información</a:t>
            </a:r>
            <a:endParaRPr lang="en-IE" sz="3000" dirty="0">
              <a:solidFill>
                <a:srgbClr val="8D5B98"/>
              </a:solidFill>
            </a:endParaRPr>
          </a:p>
        </p:txBody>
      </p:sp>
      <p:pic>
        <p:nvPicPr>
          <p:cNvPr id="11" name="Online Media 10" title="Evaluating Information">
            <a:hlinkClick r:id="" action="ppaction://media"/>
            <a:extLst>
              <a:ext uri="{FF2B5EF4-FFF2-40B4-BE49-F238E27FC236}">
                <a16:creationId xmlns:a16="http://schemas.microsoft.com/office/drawing/2014/main" id="{2D62359E-20E8-7E97-9813-4ED147E14B99}"/>
              </a:ext>
            </a:extLst>
          </p:cNvPr>
          <p:cNvPicPr>
            <a:picLocks noRot="1" noChangeAspect="1"/>
          </p:cNvPicPr>
          <p:nvPr>
            <a:videoFile r:link="rId1"/>
          </p:nvPr>
        </p:nvPicPr>
        <p:blipFill>
          <a:blip r:embed="rId4"/>
          <a:stretch>
            <a:fillRect/>
          </a:stretch>
        </p:blipFill>
        <p:spPr>
          <a:xfrm>
            <a:off x="7372351" y="1223694"/>
            <a:ext cx="4778594" cy="4033653"/>
          </a:xfrm>
          <a:prstGeom prst="rect">
            <a:avLst/>
          </a:prstGeom>
        </p:spPr>
      </p:pic>
      <p:pic>
        <p:nvPicPr>
          <p:cNvPr id="7" name="Graphic 6" descr="Mouse outline">
            <a:extLst>
              <a:ext uri="{FF2B5EF4-FFF2-40B4-BE49-F238E27FC236}">
                <a16:creationId xmlns:a16="http://schemas.microsoft.com/office/drawing/2014/main" id="{7487F69A-0F87-05CD-6FC5-44E94DD882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999002">
            <a:off x="7512121" y="237710"/>
            <a:ext cx="683699" cy="683699"/>
          </a:xfrm>
          <a:prstGeom prst="rect">
            <a:avLst/>
          </a:prstGeom>
        </p:spPr>
      </p:pic>
      <p:sp>
        <p:nvSpPr>
          <p:cNvPr id="8" name="TextBox 7">
            <a:extLst>
              <a:ext uri="{FF2B5EF4-FFF2-40B4-BE49-F238E27FC236}">
                <a16:creationId xmlns:a16="http://schemas.microsoft.com/office/drawing/2014/main" id="{94CC791B-D13A-149A-FF48-68068FBCD4CC}"/>
              </a:ext>
            </a:extLst>
          </p:cNvPr>
          <p:cNvSpPr txBox="1"/>
          <p:nvPr/>
        </p:nvSpPr>
        <p:spPr>
          <a:xfrm>
            <a:off x="8201944" y="317950"/>
            <a:ext cx="2254720" cy="523220"/>
          </a:xfrm>
          <a:prstGeom prst="rect">
            <a:avLst/>
          </a:prstGeom>
          <a:noFill/>
        </p:spPr>
        <p:txBody>
          <a:bodyPr wrap="square" rtlCol="0">
            <a:spAutoFit/>
          </a:bodyPr>
          <a:lstStyle/>
          <a:p>
            <a:r>
              <a:rPr lang="hr-BA" sz="2800" b="1" dirty="0">
                <a:solidFill>
                  <a:srgbClr val="E78631"/>
                </a:solidFill>
              </a:rPr>
              <a:t>Clic</a:t>
            </a:r>
            <a:r>
              <a:rPr lang="es-ES" sz="2800" b="1" dirty="0">
                <a:solidFill>
                  <a:srgbClr val="E78631"/>
                </a:solidFill>
              </a:rPr>
              <a:t> para ver</a:t>
            </a:r>
            <a:endParaRPr lang="en-US" sz="2800" b="1" dirty="0">
              <a:solidFill>
                <a:srgbClr val="E78631"/>
              </a:solidFill>
            </a:endParaRPr>
          </a:p>
        </p:txBody>
      </p:sp>
    </p:spTree>
    <p:extLst>
      <p:ext uri="{BB962C8B-B14F-4D97-AF65-F5344CB8AC3E}">
        <p14:creationId xmlns:p14="http://schemas.microsoft.com/office/powerpoint/2010/main" val="247300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text, skiing, slope&#10;&#10;Description automatically generated">
            <a:extLst>
              <a:ext uri="{FF2B5EF4-FFF2-40B4-BE49-F238E27FC236}">
                <a16:creationId xmlns:a16="http://schemas.microsoft.com/office/drawing/2014/main" id="{1C49C5AC-F82C-343E-6AA9-CD78DA2E733C}"/>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4401" r="14401"/>
          <a:stretch>
            <a:fillRect/>
          </a:stretch>
        </p:blipFill>
        <p:spPr/>
      </p:pic>
      <p:sp>
        <p:nvSpPr>
          <p:cNvPr id="8" name="Text Placeholder 7">
            <a:extLst>
              <a:ext uri="{FF2B5EF4-FFF2-40B4-BE49-F238E27FC236}">
                <a16:creationId xmlns:a16="http://schemas.microsoft.com/office/drawing/2014/main" id="{364897D0-9DB4-705B-C964-05FE1C72C43E}"/>
              </a:ext>
            </a:extLst>
          </p:cNvPr>
          <p:cNvSpPr>
            <a:spLocks noGrp="1"/>
          </p:cNvSpPr>
          <p:nvPr>
            <p:ph type="body" sz="quarter" idx="27"/>
          </p:nvPr>
        </p:nvSpPr>
        <p:spPr>
          <a:xfrm>
            <a:off x="447066" y="1224848"/>
            <a:ext cx="5140933" cy="3251547"/>
          </a:xfrm>
        </p:spPr>
        <p:txBody>
          <a:bodyPr/>
          <a:lstStyle/>
          <a:p>
            <a:r>
              <a:rPr lang="es-ES" dirty="0">
                <a:solidFill>
                  <a:srgbClr val="0675AD"/>
                </a:solidFill>
              </a:rPr>
              <a:t>Lee el siguiente artículo para conocer 13 herramientas impulsadas por la inteligencia artificial cuyo objetivo es filtrar, bloquear y detectar información falsa.</a:t>
            </a:r>
          </a:p>
          <a:p>
            <a:r>
              <a:rPr lang="es-ES" dirty="0">
                <a:solidFill>
                  <a:srgbClr val="0675AD"/>
                </a:solidFill>
              </a:rPr>
              <a:t>Estas herramientas examinan la credibilidad del autor, comparan las fuentes e incluso pueden identificar los "</a:t>
            </a:r>
            <a:r>
              <a:rPr lang="es-ES" dirty="0" err="1">
                <a:solidFill>
                  <a:srgbClr val="0675AD"/>
                </a:solidFill>
              </a:rPr>
              <a:t>deepfakes</a:t>
            </a:r>
            <a:r>
              <a:rPr lang="es-ES" dirty="0">
                <a:solidFill>
                  <a:srgbClr val="0675AD"/>
                </a:solidFill>
              </a:rPr>
              <a:t>", vídeos manipulados que pueden destruir la reputación de las personas y ser muy perjudiciales.</a:t>
            </a:r>
          </a:p>
          <a:p>
            <a:r>
              <a:rPr lang="en-IE" dirty="0" err="1">
                <a:solidFill>
                  <a:srgbClr val="F9A169"/>
                </a:solidFill>
              </a:rPr>
              <a:t>Artículo</a:t>
            </a:r>
            <a:r>
              <a:rPr lang="en-IE" dirty="0">
                <a:solidFill>
                  <a:srgbClr val="F9A169"/>
                </a:solidFill>
              </a:rPr>
              <a:t>: </a:t>
            </a:r>
            <a:r>
              <a:rPr lang="en-IE" dirty="0">
                <a:solidFill>
                  <a:srgbClr val="F9A169"/>
                </a:solidFill>
                <a:hlinkClick r:id="rId3">
                  <a:extLst>
                    <a:ext uri="{A12FA001-AC4F-418D-AE19-62706E023703}">
                      <ahyp:hlinkClr xmlns:ahyp="http://schemas.microsoft.com/office/drawing/2018/hyperlinkcolor" val="tx"/>
                    </a:ext>
                  </a:extLst>
                </a:hlinkClick>
              </a:rPr>
              <a:t>https://thetrustedweb.org/ai-powered-tools-for-fighting-fake-news/</a:t>
            </a:r>
            <a:endParaRPr lang="en-IE" dirty="0">
              <a:solidFill>
                <a:srgbClr val="F9A169"/>
              </a:solidFill>
            </a:endParaRPr>
          </a:p>
          <a:p>
            <a:endParaRPr lang="en-IE" dirty="0"/>
          </a:p>
        </p:txBody>
      </p:sp>
      <p:sp>
        <p:nvSpPr>
          <p:cNvPr id="7" name="Text Placeholder 6">
            <a:extLst>
              <a:ext uri="{FF2B5EF4-FFF2-40B4-BE49-F238E27FC236}">
                <a16:creationId xmlns:a16="http://schemas.microsoft.com/office/drawing/2014/main" id="{239A3AAD-E214-5402-EF27-B6C4BEB127EB}"/>
              </a:ext>
            </a:extLst>
          </p:cNvPr>
          <p:cNvSpPr>
            <a:spLocks noGrp="1"/>
          </p:cNvSpPr>
          <p:nvPr>
            <p:ph type="body" sz="quarter" idx="18"/>
          </p:nvPr>
        </p:nvSpPr>
        <p:spPr>
          <a:xfrm>
            <a:off x="447066" y="309491"/>
            <a:ext cx="5648934" cy="724179"/>
          </a:xfrm>
        </p:spPr>
        <p:txBody>
          <a:bodyPr/>
          <a:lstStyle/>
          <a:p>
            <a:r>
              <a:rPr lang="en-IE" dirty="0" err="1"/>
              <a:t>Ejercicio</a:t>
            </a:r>
            <a:r>
              <a:rPr lang="en-IE" dirty="0"/>
              <a:t>: Lee el </a:t>
            </a:r>
            <a:r>
              <a:rPr lang="en-IE" dirty="0" err="1"/>
              <a:t>artículo</a:t>
            </a:r>
            <a:endParaRPr lang="en-IE" dirty="0"/>
          </a:p>
        </p:txBody>
      </p:sp>
    </p:spTree>
    <p:extLst>
      <p:ext uri="{BB962C8B-B14F-4D97-AF65-F5344CB8AC3E}">
        <p14:creationId xmlns:p14="http://schemas.microsoft.com/office/powerpoint/2010/main" val="1365696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447065" y="1512683"/>
            <a:ext cx="4372585" cy="2687842"/>
          </a:xfrm>
        </p:spPr>
        <p:txBody>
          <a:bodyPr/>
          <a:lstStyle/>
          <a:p>
            <a:r>
              <a:rPr lang="en-GB" b="1" i="1" dirty="0" err="1">
                <a:solidFill>
                  <a:srgbClr val="E78631"/>
                </a:solidFill>
                <a:ea typeface="+mn-lt"/>
                <a:cs typeface="+mn-lt"/>
              </a:rPr>
              <a:t>Resumen</a:t>
            </a:r>
            <a:r>
              <a:rPr lang="en-GB" b="1" i="1" dirty="0">
                <a:solidFill>
                  <a:srgbClr val="E78631"/>
                </a:solidFill>
                <a:ea typeface="+mn-lt"/>
                <a:cs typeface="+mn-lt"/>
              </a:rPr>
              <a:t> del </a:t>
            </a:r>
            <a:r>
              <a:rPr lang="en-GB" b="1" i="1" dirty="0" err="1">
                <a:solidFill>
                  <a:srgbClr val="E78631"/>
                </a:solidFill>
                <a:ea typeface="+mn-lt"/>
                <a:cs typeface="+mn-lt"/>
              </a:rPr>
              <a:t>artículo</a:t>
            </a:r>
            <a:r>
              <a:rPr lang="en-GB" b="1" i="1" dirty="0">
                <a:solidFill>
                  <a:srgbClr val="E78631"/>
                </a:solidFill>
                <a:ea typeface="+mn-lt"/>
                <a:cs typeface="+mn-lt"/>
              </a:rPr>
              <a:t>:</a:t>
            </a:r>
            <a:r>
              <a:rPr lang="en-GB" b="1" dirty="0">
                <a:solidFill>
                  <a:srgbClr val="E78631"/>
                </a:solidFill>
                <a:ea typeface="+mn-lt"/>
                <a:cs typeface="+mn-lt"/>
              </a:rPr>
              <a:t> </a:t>
            </a:r>
            <a:r>
              <a:rPr lang="es-ES" dirty="0">
                <a:solidFill>
                  <a:schemeClr val="tx1">
                    <a:lumMod val="65000"/>
                    <a:lumOff val="35000"/>
                  </a:schemeClr>
                </a:solidFill>
                <a:ea typeface="+mn-lt"/>
                <a:cs typeface="+mn-lt"/>
              </a:rPr>
              <a:t>La página web actúa como una caja de herramientas con enlaces y descripciones a 82 herramientas/plataformas que pretenden evitar la desinformación, las noticias falsas, las cuentas de medios sociales poco fiables y mucho más</a:t>
            </a:r>
            <a:r>
              <a:rPr lang="en-GB" dirty="0">
                <a:solidFill>
                  <a:schemeClr val="tx1">
                    <a:lumMod val="65000"/>
                    <a:lumOff val="35000"/>
                  </a:schemeClr>
                </a:solidFill>
                <a:ea typeface="+mn-lt"/>
                <a:cs typeface="+mn-lt"/>
              </a:rPr>
              <a:t>.</a:t>
            </a:r>
            <a:endParaRPr lang="hr-BA" dirty="0">
              <a:solidFill>
                <a:schemeClr val="tx1">
                  <a:lumMod val="65000"/>
                  <a:lumOff val="35000"/>
                </a:schemeClr>
              </a:solidFill>
              <a:cs typeface="Calibri"/>
            </a:endParaRPr>
          </a:p>
          <a:p>
            <a:endParaRPr lang="en-RU" dirty="0"/>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p:txBody>
          <a:bodyPr/>
          <a:lstStyle/>
          <a:p>
            <a:r>
              <a:rPr lang="en-GB" dirty="0"/>
              <a:t>Lee y </a:t>
            </a:r>
            <a:r>
              <a:rPr lang="en-GB" dirty="0" err="1"/>
              <a:t>aprende</a:t>
            </a:r>
            <a:endParaRPr lang="hr-BA" dirty="0"/>
          </a:p>
        </p:txBody>
      </p:sp>
      <p:pic>
        <p:nvPicPr>
          <p:cNvPr id="8" name="Picture 7">
            <a:extLst>
              <a:ext uri="{FF2B5EF4-FFF2-40B4-BE49-F238E27FC236}">
                <a16:creationId xmlns:a16="http://schemas.microsoft.com/office/drawing/2014/main" id="{E27DEED1-929F-AE21-F7CF-FCDD3F5182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818" t="-1279"/>
          <a:stretch/>
        </p:blipFill>
        <p:spPr>
          <a:xfrm>
            <a:off x="5095875" y="839451"/>
            <a:ext cx="7096125" cy="5448580"/>
          </a:xfrm>
          <a:prstGeom prst="rect">
            <a:avLst/>
          </a:prstGeom>
        </p:spPr>
      </p:pic>
      <p:pic>
        <p:nvPicPr>
          <p:cNvPr id="9" name="Picture 8">
            <a:hlinkClick r:id="rId3"/>
            <a:extLst>
              <a:ext uri="{FF2B5EF4-FFF2-40B4-BE49-F238E27FC236}">
                <a16:creationId xmlns:a16="http://schemas.microsoft.com/office/drawing/2014/main" id="{293BC69A-EA88-F2BD-6992-859B696F43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1688" y="1770521"/>
            <a:ext cx="3961012" cy="2557100"/>
          </a:xfrm>
          <a:prstGeom prst="rect">
            <a:avLst/>
          </a:prstGeom>
        </p:spPr>
      </p:pic>
    </p:spTree>
    <p:extLst>
      <p:ext uri="{BB962C8B-B14F-4D97-AF65-F5344CB8AC3E}">
        <p14:creationId xmlns:p14="http://schemas.microsoft.com/office/powerpoint/2010/main" val="3876768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9ADBE4-C7CA-584C-0788-91DBA95C20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21609" y="1993166"/>
            <a:ext cx="6685270" cy="4074455"/>
          </a:xfrm>
          <a:prstGeom prst="rect">
            <a:avLst/>
          </a:prstGeom>
        </p:spPr>
      </p:pic>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447064" y="1852326"/>
            <a:ext cx="5259469" cy="3153347"/>
          </a:xfrm>
        </p:spPr>
        <p:txBody>
          <a:bodyPr/>
          <a:lstStyle/>
          <a:p>
            <a:pPr algn="ctr"/>
            <a:r>
              <a:rPr lang="en-GB" sz="1800" b="1" i="1" dirty="0">
                <a:solidFill>
                  <a:srgbClr val="E78631"/>
                </a:solidFill>
                <a:ea typeface="+mn-lt"/>
                <a:cs typeface="+mn-lt"/>
              </a:rPr>
              <a:t>¿</a:t>
            </a:r>
            <a:r>
              <a:rPr lang="en-GB" sz="1800" b="1" i="1" dirty="0" err="1">
                <a:solidFill>
                  <a:srgbClr val="E78631"/>
                </a:solidFill>
                <a:ea typeface="+mn-lt"/>
                <a:cs typeface="+mn-lt"/>
              </a:rPr>
              <a:t>Qué</a:t>
            </a:r>
            <a:r>
              <a:rPr lang="en-GB" sz="1800" b="1" i="1" dirty="0">
                <a:solidFill>
                  <a:srgbClr val="E78631"/>
                </a:solidFill>
                <a:ea typeface="+mn-lt"/>
                <a:cs typeface="+mn-lt"/>
              </a:rPr>
              <a:t>? </a:t>
            </a:r>
            <a:r>
              <a:rPr lang="es-ES" sz="1800" dirty="0">
                <a:ea typeface="+mn-lt"/>
                <a:cs typeface="+mn-lt"/>
              </a:rPr>
              <a:t>Puede la web ser la mejor herramienta de tus alumnos en la lucha contra la falsedad</a:t>
            </a:r>
            <a:r>
              <a:rPr lang="en-GB" sz="1800" dirty="0">
                <a:ea typeface="+mn-lt"/>
                <a:cs typeface="+mn-lt"/>
              </a:rPr>
              <a:t>?</a:t>
            </a:r>
          </a:p>
          <a:p>
            <a:pPr algn="just"/>
            <a:r>
              <a:rPr lang="es-ES" sz="1800" dirty="0">
                <a:ea typeface="+mn-lt"/>
                <a:cs typeface="+mn-lt"/>
              </a:rPr>
              <a:t>Desde los memes virales hasta las llamadas "noticias falsas", la web está repleta de información verdadera, falsa y todo lo demás. Para muchos usuarios de Internet, esto hace que la web sea un lugar difícil para encontrar fuentes creíbles y fiables. Entonces, ¿cuál es la mejor manera de ayudar a los alumnos a utilizar la web de forma eficaz como herramienta de comprobación de hechos? Aquí encontrarás consejos, recursos y recomendaciones prácticas para ayudar a los alumnos a encontrar información creíble en internet</a:t>
            </a:r>
            <a:r>
              <a:rPr lang="en-GB" sz="1800" dirty="0">
                <a:ea typeface="+mn-lt"/>
                <a:cs typeface="+mn-lt"/>
              </a:rPr>
              <a:t>.</a:t>
            </a:r>
            <a:endParaRPr lang="hr-BA" sz="1800" dirty="0">
              <a:solidFill>
                <a:srgbClr val="000000"/>
              </a:solidFill>
              <a:cs typeface="Calibri"/>
            </a:endParaRPr>
          </a:p>
          <a:p>
            <a:endParaRPr lang="en-RU" sz="4000" dirty="0"/>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a:xfrm>
            <a:off x="447065" y="309491"/>
            <a:ext cx="9509735" cy="858909"/>
          </a:xfrm>
        </p:spPr>
        <p:txBody>
          <a:bodyPr>
            <a:normAutofit/>
          </a:bodyPr>
          <a:lstStyle/>
          <a:p>
            <a:r>
              <a:rPr lang="es-ES" sz="4800" dirty="0"/>
              <a:t>¡Lee y aprende</a:t>
            </a:r>
            <a:r>
              <a:rPr lang="en-GB" sz="4800" dirty="0"/>
              <a:t>!</a:t>
            </a:r>
            <a:endParaRPr lang="hr-BA" sz="4800" dirty="0"/>
          </a:p>
        </p:txBody>
      </p:sp>
      <p:pic>
        <p:nvPicPr>
          <p:cNvPr id="7" name="Picture 6">
            <a:hlinkClick r:id="rId3"/>
            <a:extLst>
              <a:ext uri="{FF2B5EF4-FFF2-40B4-BE49-F238E27FC236}">
                <a16:creationId xmlns:a16="http://schemas.microsoft.com/office/drawing/2014/main" id="{28CFA513-A6FA-2F79-31B4-6E096D3126B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3050" r="6610"/>
          <a:stretch/>
        </p:blipFill>
        <p:spPr>
          <a:xfrm>
            <a:off x="6296025" y="2274096"/>
            <a:ext cx="4804302" cy="3050379"/>
          </a:xfrm>
          <a:prstGeom prst="rect">
            <a:avLst/>
          </a:prstGeom>
        </p:spPr>
      </p:pic>
    </p:spTree>
    <p:extLst>
      <p:ext uri="{BB962C8B-B14F-4D97-AF65-F5344CB8AC3E}">
        <p14:creationId xmlns:p14="http://schemas.microsoft.com/office/powerpoint/2010/main" val="4143665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442524" y="1188416"/>
            <a:ext cx="11102510" cy="5356075"/>
          </a:xfrm>
        </p:spPr>
        <p:txBody>
          <a:bodyPr/>
          <a:lstStyle/>
          <a:p>
            <a:r>
              <a:rPr lang="es-ES" dirty="0"/>
              <a:t>Antes de comenzar con el Tema 1, vamos a ver algunas definiciones útiles </a:t>
            </a:r>
          </a:p>
          <a:p>
            <a:r>
              <a:rPr lang="es-ES" dirty="0"/>
              <a:t>para entender parte de la información de este módulo</a:t>
            </a:r>
          </a:p>
          <a:p>
            <a:r>
              <a:rPr lang="es-ES" sz="2200" b="1" dirty="0"/>
              <a:t>Navegación:</a:t>
            </a:r>
            <a:r>
              <a:rPr lang="es-ES" sz="2200" dirty="0"/>
              <a:t> La navegación se refiere a desplazarse entre la información que encontramos en internet. Normalmente se suele hacer rápido y sin buscar algo en específico. Cuando se usa la palabra “Navegar” en el contexto de internet, puede referirse a cosas muy diversas, como compras online, uso de redes sociales o foros.</a:t>
            </a:r>
          </a:p>
          <a:p>
            <a:r>
              <a:rPr lang="es-ES" sz="2200" b="1" dirty="0"/>
              <a:t>Búsqueda en internet: </a:t>
            </a:r>
            <a:r>
              <a:rPr lang="es-ES" sz="2200" dirty="0"/>
              <a:t>La búsqueda en internet es útil por muchos motivos. Utilizando los motores de búsqueda (Google, Bing, etc.), los usuarios de internet pueden encontrar información en una gran variedad de temas. También se puede utilizar internet para encontrar libros, vídeos, comprar artículos e inclusive información sobre noticias y novedades locales.</a:t>
            </a:r>
            <a:endParaRPr lang="es-ES" sz="2200" b="1" dirty="0"/>
          </a:p>
          <a:p>
            <a:r>
              <a:rPr lang="es-ES" sz="2200" b="1" dirty="0"/>
              <a:t>Filtrado: </a:t>
            </a:r>
            <a:r>
              <a:rPr lang="es-ES" sz="2200" dirty="0"/>
              <a:t>El filtrado involucra filtrar y restringir la información que el usuario considera indeseable y no quiere ver o acceder a ella. El filtrado determina qué páginas web o resultados estarán “bloqueados”. Puede incluir contenido inapropiado, ofensivo o irrelevante para el usuario de internet.</a:t>
            </a:r>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1"/>
            <a:ext cx="11097969" cy="897975"/>
          </a:xfrm>
        </p:spPr>
        <p:txBody>
          <a:bodyPr/>
          <a:lstStyle/>
          <a:p>
            <a:r>
              <a:rPr lang="es-ES" dirty="0"/>
              <a:t>Definiciones relevantes</a:t>
            </a:r>
            <a:r>
              <a:rPr lang="en-IE" dirty="0"/>
              <a:t>	</a:t>
            </a:r>
            <a:endParaRPr lang="en-RU" dirty="0"/>
          </a:p>
        </p:txBody>
      </p:sp>
    </p:spTree>
    <p:extLst>
      <p:ext uri="{BB962C8B-B14F-4D97-AF65-F5344CB8AC3E}">
        <p14:creationId xmlns:p14="http://schemas.microsoft.com/office/powerpoint/2010/main" val="2225679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447065" y="1208297"/>
            <a:ext cx="9535135" cy="4038015"/>
          </a:xfrm>
        </p:spPr>
        <p:txBody>
          <a:bodyPr/>
          <a:lstStyle/>
          <a:p>
            <a:pPr marL="342900" indent="-342900">
              <a:buFont typeface="+mj-lt"/>
              <a:buAutoNum type="arabicPeriod"/>
            </a:pPr>
            <a:r>
              <a:rPr lang="es-ES" dirty="0">
                <a:solidFill>
                  <a:srgbClr val="E78631"/>
                </a:solidFill>
              </a:rPr>
              <a:t>Investiga las últimas noticias</a:t>
            </a:r>
            <a:r>
              <a:rPr lang="es-ES" sz="2400" dirty="0">
                <a:solidFill>
                  <a:srgbClr val="E78631"/>
                </a:solidFill>
              </a:rPr>
              <a:t>. Selecciona 2 noticias falsas y 2 reales de los medios de comunicación.</a:t>
            </a:r>
          </a:p>
          <a:p>
            <a:pPr marL="342900" indent="-342900">
              <a:buFont typeface="+mj-lt"/>
              <a:buAutoNum type="arabicPeriod"/>
            </a:pPr>
            <a:r>
              <a:rPr lang="es-ES" sz="2400" dirty="0">
                <a:solidFill>
                  <a:srgbClr val="E78631"/>
                </a:solidFill>
              </a:rPr>
              <a:t>Comparte con tus alumnos (de forma digital o no) las historias seleccionadas.</a:t>
            </a:r>
          </a:p>
          <a:p>
            <a:pPr marL="342900" indent="-342900">
              <a:buFont typeface="+mj-lt"/>
              <a:buAutoNum type="arabicPeriod"/>
            </a:pPr>
            <a:r>
              <a:rPr lang="es-ES" sz="2400" dirty="0">
                <a:solidFill>
                  <a:srgbClr val="E78631"/>
                </a:solidFill>
              </a:rPr>
              <a:t>Pídeles que evalúen la información que has compartido con ellos. Permite a los estudiantes que voten verdadero o falso (puedes utilizar una herramienta de votación digital si lo deseas) sobre las 4 informaciones.</a:t>
            </a:r>
          </a:p>
          <a:p>
            <a:pPr marL="342900" indent="-342900">
              <a:buFont typeface="+mj-lt"/>
              <a:buAutoNum type="arabicPeriod"/>
            </a:pPr>
            <a:r>
              <a:rPr lang="es-ES" sz="2400" dirty="0">
                <a:solidFill>
                  <a:srgbClr val="E78631"/>
                </a:solidFill>
              </a:rPr>
              <a:t>Ahora, dale a los alumnos 10 minutos para investigar la historia. </a:t>
            </a:r>
          </a:p>
          <a:p>
            <a:pPr marL="342900" indent="-342900">
              <a:buFont typeface="+mj-lt"/>
              <a:buAutoNum type="arabicPeriod"/>
            </a:pPr>
            <a:r>
              <a:rPr lang="es-ES" dirty="0">
                <a:solidFill>
                  <a:srgbClr val="E78631"/>
                </a:solidFill>
              </a:rPr>
              <a:t>Vuelve a hacer una encuesta para ver la eficacia de las habilidades de investigación de tus alumnos para detectar entre noticias falsas y verdaderas.</a:t>
            </a:r>
            <a:endParaRPr lang="hr-BA" sz="2400" dirty="0">
              <a:solidFill>
                <a:srgbClr val="E78631"/>
              </a:solidFill>
            </a:endParaRPr>
          </a:p>
          <a:p>
            <a:endParaRPr lang="en-RU" dirty="0"/>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p:txBody>
          <a:bodyPr/>
          <a:lstStyle/>
          <a:p>
            <a:r>
              <a:rPr lang="en-IE" dirty="0" err="1"/>
              <a:t>Actividad</a:t>
            </a:r>
            <a:r>
              <a:rPr lang="en-IE" dirty="0"/>
              <a:t>- ¿</a:t>
            </a:r>
            <a:r>
              <a:rPr lang="en-IE" dirty="0" err="1"/>
              <a:t>Verdadero</a:t>
            </a:r>
            <a:r>
              <a:rPr lang="en-IE" dirty="0"/>
              <a:t> o </a:t>
            </a:r>
            <a:r>
              <a:rPr lang="en-IE" dirty="0" err="1"/>
              <a:t>falso</a:t>
            </a:r>
            <a:r>
              <a:rPr lang="en-IE" dirty="0"/>
              <a:t>?</a:t>
            </a:r>
            <a:endParaRPr lang="en-RU" dirty="0"/>
          </a:p>
        </p:txBody>
      </p:sp>
    </p:spTree>
    <p:extLst>
      <p:ext uri="{BB962C8B-B14F-4D97-AF65-F5344CB8AC3E}">
        <p14:creationId xmlns:p14="http://schemas.microsoft.com/office/powerpoint/2010/main" val="1115773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4817302" y="4738415"/>
            <a:ext cx="7186186" cy="1630487"/>
          </a:xfrm>
        </p:spPr>
        <p:txBody>
          <a:bodyPr/>
          <a:lstStyle/>
          <a:p>
            <a:r>
              <a:rPr lang="en-IE" dirty="0" err="1"/>
              <a:t>Tema</a:t>
            </a:r>
            <a:r>
              <a:rPr lang="en-IE" dirty="0"/>
              <a:t> 3: </a:t>
            </a:r>
            <a:r>
              <a:rPr lang="es-ES" dirty="0"/>
              <a:t>Gestión de datos, información y contenidos digitales</a:t>
            </a:r>
            <a:endParaRPr lang="en-US" sz="3600" dirty="0"/>
          </a:p>
          <a:p>
            <a:endParaRPr lang="en-IE" dirty="0"/>
          </a:p>
        </p:txBody>
      </p:sp>
      <p:pic>
        <p:nvPicPr>
          <p:cNvPr id="6" name="Picture Placeholder 5">
            <a:extLst>
              <a:ext uri="{FF2B5EF4-FFF2-40B4-BE49-F238E27FC236}">
                <a16:creationId xmlns:a16="http://schemas.microsoft.com/office/drawing/2014/main" id="{32BC4CE5-B84B-91C8-7122-EA9524173CB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2559" b="12559"/>
          <a:stretch>
            <a:fillRect/>
          </a:stretch>
        </p:blipFill>
        <p:spPr/>
      </p:pic>
    </p:spTree>
    <p:extLst>
      <p:ext uri="{BB962C8B-B14F-4D97-AF65-F5344CB8AC3E}">
        <p14:creationId xmlns:p14="http://schemas.microsoft.com/office/powerpoint/2010/main" val="2917785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B715BC2-436D-3A6E-94A0-AE3CAB64910F}"/>
              </a:ext>
            </a:extLst>
          </p:cNvPr>
          <p:cNvSpPr>
            <a:spLocks noGrp="1"/>
          </p:cNvSpPr>
          <p:nvPr>
            <p:ph type="body" sz="quarter" idx="16"/>
          </p:nvPr>
        </p:nvSpPr>
        <p:spPr>
          <a:xfrm>
            <a:off x="244549" y="1236384"/>
            <a:ext cx="11102510" cy="4038015"/>
          </a:xfrm>
        </p:spPr>
        <p:txBody>
          <a:bodyPr/>
          <a:lstStyle/>
          <a:p>
            <a:r>
              <a:rPr lang="es-ES" sz="2400" b="1" dirty="0">
                <a:effectLst/>
              </a:rPr>
              <a:t>Antes de comenzar con este tema, echa un vistazo a las siguientes definiciones, </a:t>
            </a:r>
          </a:p>
          <a:p>
            <a:r>
              <a:rPr lang="es-ES" sz="2400" b="1" dirty="0">
                <a:effectLst/>
              </a:rPr>
              <a:t>las cuales te ayudarán en tus resultados de aprendizaje:</a:t>
            </a:r>
            <a:endParaRPr lang="es-ES" b="1" dirty="0"/>
          </a:p>
          <a:p>
            <a:endParaRPr lang="en-US" sz="2400" b="1" i="0" dirty="0">
              <a:effectLst/>
            </a:endParaRPr>
          </a:p>
          <a:p>
            <a:pPr marL="285750" indent="-285750">
              <a:buFont typeface="Arial" panose="020B0604020202020204" pitchFamily="34" charset="0"/>
              <a:buChar char="•"/>
            </a:pPr>
            <a:r>
              <a:rPr lang="es-ES" sz="2400" i="0" dirty="0">
                <a:effectLst/>
              </a:rPr>
              <a:t>La</a:t>
            </a:r>
            <a:r>
              <a:rPr lang="es-ES" sz="2400" b="1" i="0" dirty="0">
                <a:effectLst/>
              </a:rPr>
              <a:t> gestión de la información</a:t>
            </a:r>
            <a:r>
              <a:rPr lang="es-ES" sz="2400" i="0" dirty="0">
                <a:effectLst/>
              </a:rPr>
              <a:t> es un programa organizativo que gestiona a las personas, los procesos y la tecnología que proporcionan el control sobre la estructura, el procesamiento, la entrega y el uso de la información necesaria para la gestión y la inteligencia empresarial</a:t>
            </a:r>
            <a:r>
              <a:rPr lang="es-ES" sz="2400" b="0" i="0" dirty="0">
                <a:effectLst/>
              </a:rPr>
              <a:t>.</a:t>
            </a:r>
          </a:p>
          <a:p>
            <a:pPr marL="285750" indent="-285750">
              <a:buFont typeface="Arial" panose="020B0604020202020204" pitchFamily="34" charset="0"/>
              <a:buChar char="•"/>
            </a:pPr>
            <a:r>
              <a:rPr lang="es-ES" sz="2400" i="0" dirty="0">
                <a:effectLst/>
              </a:rPr>
              <a:t>La</a:t>
            </a:r>
            <a:r>
              <a:rPr lang="es-ES" sz="2400" b="1" i="0" dirty="0">
                <a:effectLst/>
              </a:rPr>
              <a:t> gestión de datos</a:t>
            </a:r>
            <a:r>
              <a:rPr lang="es-ES" sz="2400" i="0" dirty="0">
                <a:effectLst/>
              </a:rPr>
              <a:t> es un subconjunto de la gestión de la información. Comprende todas las disciplinas relacionadas con la gestión de datos como recursos valiosos de la organización. En concreto, es el proceso de crear, obtener, transformar, compartir, proteger, documentar y preservar los datos</a:t>
            </a:r>
            <a:r>
              <a:rPr lang="es-ES" sz="2400" b="0" i="0" dirty="0">
                <a:effectLst/>
              </a:rPr>
              <a:t>.</a:t>
            </a:r>
            <a:endParaRPr lang="es-ES" sz="6000" b="1" dirty="0"/>
          </a:p>
        </p:txBody>
      </p:sp>
      <p:sp>
        <p:nvSpPr>
          <p:cNvPr id="8" name="Text Placeholder 7">
            <a:extLst>
              <a:ext uri="{FF2B5EF4-FFF2-40B4-BE49-F238E27FC236}">
                <a16:creationId xmlns:a16="http://schemas.microsoft.com/office/drawing/2014/main" id="{F1FAC1ED-1648-584B-108A-96ED18BDC792}"/>
              </a:ext>
            </a:extLst>
          </p:cNvPr>
          <p:cNvSpPr>
            <a:spLocks noGrp="1"/>
          </p:cNvSpPr>
          <p:nvPr>
            <p:ph type="body" sz="quarter" idx="18"/>
          </p:nvPr>
        </p:nvSpPr>
        <p:spPr>
          <a:xfrm>
            <a:off x="447065" y="309491"/>
            <a:ext cx="11097969" cy="1029561"/>
          </a:xfrm>
        </p:spPr>
        <p:txBody>
          <a:bodyPr/>
          <a:lstStyle/>
          <a:p>
            <a:r>
              <a:rPr lang="en-IE" dirty="0" err="1"/>
              <a:t>Definiciones</a:t>
            </a:r>
            <a:r>
              <a:rPr lang="en-IE" dirty="0"/>
              <a:t> </a:t>
            </a:r>
            <a:r>
              <a:rPr lang="en-IE" dirty="0" err="1"/>
              <a:t>relevantes</a:t>
            </a:r>
            <a:endParaRPr lang="en-RU" dirty="0"/>
          </a:p>
        </p:txBody>
      </p:sp>
    </p:spTree>
    <p:extLst>
      <p:ext uri="{BB962C8B-B14F-4D97-AF65-F5344CB8AC3E}">
        <p14:creationId xmlns:p14="http://schemas.microsoft.com/office/powerpoint/2010/main" val="3809928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FFB2EEB-9CCE-A0BD-CE38-BC77654BF5FB}"/>
              </a:ext>
            </a:extLst>
          </p:cNvPr>
          <p:cNvSpPr>
            <a:spLocks noGrp="1"/>
          </p:cNvSpPr>
          <p:nvPr>
            <p:ph type="pic" sz="quarter" idx="15"/>
          </p:nvPr>
        </p:nvSpPr>
        <p:spPr/>
      </p:sp>
      <p:sp>
        <p:nvSpPr>
          <p:cNvPr id="7" name="Text Placeholder 6">
            <a:extLst>
              <a:ext uri="{FF2B5EF4-FFF2-40B4-BE49-F238E27FC236}">
                <a16:creationId xmlns:a16="http://schemas.microsoft.com/office/drawing/2014/main" id="{15E02A72-4735-B3B1-154F-4688267F9313}"/>
              </a:ext>
            </a:extLst>
          </p:cNvPr>
          <p:cNvSpPr>
            <a:spLocks noGrp="1"/>
          </p:cNvSpPr>
          <p:nvPr>
            <p:ph type="body" sz="quarter" idx="17"/>
          </p:nvPr>
        </p:nvSpPr>
        <p:spPr/>
        <p:txBody>
          <a:bodyPr/>
          <a:lstStyle/>
          <a:p>
            <a:r>
              <a:rPr lang="es-ES" sz="2400" dirty="0"/>
              <a:t>Los datos pueden parecer un tema un poco aterrador a veces. Mira este vídeo para ayudarte a tener una comprensión básica de lo que son los datos y cómo pueden ser, para ayudarte a entenderlos mejor. También se puede acceder al vídeo en este enlace</a:t>
            </a:r>
            <a:r>
              <a:rPr lang="en-IE" sz="2400" dirty="0"/>
              <a:t>:</a:t>
            </a:r>
          </a:p>
          <a:p>
            <a:r>
              <a:rPr lang="en-IE" sz="2400" dirty="0">
                <a:solidFill>
                  <a:srgbClr val="F9A169"/>
                </a:solidFill>
                <a:hlinkClick r:id="rId3">
                  <a:extLst>
                    <a:ext uri="{A12FA001-AC4F-418D-AE19-62706E023703}">
                      <ahyp:hlinkClr xmlns:ahyp="http://schemas.microsoft.com/office/drawing/2018/hyperlinkcolor" val="tx"/>
                    </a:ext>
                  </a:extLst>
                </a:hlinkClick>
              </a:rPr>
              <a:t>https://www.youtube.com/watch?v=Qnk2FP3_r-I&amp;t</a:t>
            </a:r>
            <a:endParaRPr lang="en-IE" sz="2400" dirty="0">
              <a:solidFill>
                <a:srgbClr val="F9A169"/>
              </a:solidFill>
            </a:endParaRPr>
          </a:p>
          <a:p>
            <a:endParaRPr lang="en-IE" sz="2400" dirty="0"/>
          </a:p>
          <a:p>
            <a:endParaRPr lang="en-IE" dirty="0"/>
          </a:p>
        </p:txBody>
      </p:sp>
      <p:sp>
        <p:nvSpPr>
          <p:cNvPr id="5" name="Text Placeholder 4">
            <a:extLst>
              <a:ext uri="{FF2B5EF4-FFF2-40B4-BE49-F238E27FC236}">
                <a16:creationId xmlns:a16="http://schemas.microsoft.com/office/drawing/2014/main" id="{85702466-5A96-146F-FBA0-222885FD6EDD}"/>
              </a:ext>
            </a:extLst>
          </p:cNvPr>
          <p:cNvSpPr>
            <a:spLocks noGrp="1"/>
          </p:cNvSpPr>
          <p:nvPr>
            <p:ph type="body" sz="quarter" idx="13"/>
          </p:nvPr>
        </p:nvSpPr>
        <p:spPr/>
        <p:txBody>
          <a:bodyPr>
            <a:normAutofit fontScale="85000" lnSpcReduction="20000"/>
          </a:bodyPr>
          <a:lstStyle/>
          <a:p>
            <a:r>
              <a:rPr lang="en-IE" dirty="0"/>
              <a:t>Mira el </a:t>
            </a:r>
            <a:r>
              <a:rPr lang="en-IE" dirty="0" err="1"/>
              <a:t>vídeo</a:t>
            </a:r>
            <a:r>
              <a:rPr lang="en-IE" dirty="0"/>
              <a:t>-</a:t>
            </a:r>
          </a:p>
          <a:p>
            <a:r>
              <a:rPr lang="en-IE" dirty="0"/>
              <a:t>¿</a:t>
            </a:r>
            <a:r>
              <a:rPr lang="en-IE" dirty="0" err="1"/>
              <a:t>Qué</a:t>
            </a:r>
            <a:r>
              <a:rPr lang="en-IE" dirty="0"/>
              <a:t> son </a:t>
            </a:r>
            <a:r>
              <a:rPr lang="en-IE" dirty="0" err="1"/>
              <a:t>los</a:t>
            </a:r>
            <a:r>
              <a:rPr lang="en-IE" dirty="0"/>
              <a:t> </a:t>
            </a:r>
            <a:r>
              <a:rPr lang="en-IE" dirty="0" err="1"/>
              <a:t>datos</a:t>
            </a:r>
            <a:r>
              <a:rPr lang="en-IE" dirty="0"/>
              <a:t>?</a:t>
            </a:r>
          </a:p>
        </p:txBody>
      </p:sp>
      <p:pic>
        <p:nvPicPr>
          <p:cNvPr id="8" name="Online Media 7" title="What is Data? Data Types, Storage and Management">
            <a:hlinkClick r:id="" action="ppaction://media"/>
            <a:extLst>
              <a:ext uri="{FF2B5EF4-FFF2-40B4-BE49-F238E27FC236}">
                <a16:creationId xmlns:a16="http://schemas.microsoft.com/office/drawing/2014/main" id="{8182F4C7-C43A-D6CE-9E30-5E566F0ABD0E}"/>
              </a:ext>
            </a:extLst>
          </p:cNvPr>
          <p:cNvPicPr>
            <a:picLocks noRot="1" noChangeAspect="1"/>
          </p:cNvPicPr>
          <p:nvPr>
            <a:videoFile r:link="rId1"/>
          </p:nvPr>
        </p:nvPicPr>
        <p:blipFill>
          <a:blip r:embed="rId4"/>
          <a:stretch>
            <a:fillRect/>
          </a:stretch>
        </p:blipFill>
        <p:spPr>
          <a:xfrm>
            <a:off x="7366000" y="1223694"/>
            <a:ext cx="4836142" cy="4124335"/>
          </a:xfrm>
          <a:prstGeom prst="rect">
            <a:avLst/>
          </a:prstGeom>
        </p:spPr>
      </p:pic>
    </p:spTree>
    <p:extLst>
      <p:ext uri="{BB962C8B-B14F-4D97-AF65-F5344CB8AC3E}">
        <p14:creationId xmlns:p14="http://schemas.microsoft.com/office/powerpoint/2010/main" val="193611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702466-5A96-146F-FBA0-222885FD6EDD}"/>
              </a:ext>
            </a:extLst>
          </p:cNvPr>
          <p:cNvSpPr>
            <a:spLocks noGrp="1"/>
          </p:cNvSpPr>
          <p:nvPr>
            <p:ph type="body" sz="quarter" idx="16"/>
          </p:nvPr>
        </p:nvSpPr>
        <p:spPr>
          <a:xfrm>
            <a:off x="492890" y="1095154"/>
            <a:ext cx="11206219" cy="5114260"/>
          </a:xfrm>
        </p:spPr>
        <p:txBody>
          <a:bodyPr>
            <a:normAutofit/>
          </a:bodyPr>
          <a:lstStyle/>
          <a:p>
            <a:pPr>
              <a:spcBef>
                <a:spcPts val="0"/>
              </a:spcBef>
            </a:pPr>
            <a:r>
              <a:rPr lang="es-ES" dirty="0"/>
              <a:t>Cuando empiezas a crear, reunir o modificar datos o archivos, éstos pueden desorganizarse. Para ahorrar tiempo y evitar errores más adelante, tu y tus </a:t>
            </a:r>
          </a:p>
          <a:p>
            <a:pPr>
              <a:spcBef>
                <a:spcPts val="0"/>
              </a:spcBef>
            </a:pPr>
            <a:r>
              <a:rPr lang="es-ES" dirty="0"/>
              <a:t>compañeros deben decidir cómo nombrar y estructurar los archivos y carpetas. </a:t>
            </a:r>
          </a:p>
          <a:p>
            <a:r>
              <a:rPr lang="es-ES" dirty="0"/>
              <a:t>Incluir documentación (o “metadatos”) te permitirá añadir contexto a tus datos para que tu y los demás podáis entenderlos a corto, medio y largo plazo.</a:t>
            </a:r>
          </a:p>
          <a:p>
            <a:endParaRPr lang="en-US" dirty="0"/>
          </a:p>
          <a:p>
            <a:pPr algn="l"/>
            <a:r>
              <a:rPr lang="es-ES" dirty="0"/>
              <a:t>En las siguientes diapositivas, aprenderás a</a:t>
            </a:r>
            <a:r>
              <a:rPr lang="en-US" b="0" i="0" dirty="0">
                <a:effectLst/>
              </a:rPr>
              <a:t>:</a:t>
            </a:r>
            <a:endParaRPr lang="hr-BA" b="0" i="0" dirty="0">
              <a:effectLst/>
            </a:endParaRPr>
          </a:p>
          <a:p>
            <a:pPr algn="l"/>
            <a:endParaRPr lang="en-US" b="0" i="0" dirty="0">
              <a:effectLst/>
            </a:endParaRPr>
          </a:p>
          <a:p>
            <a:pPr marL="342900" indent="-342900">
              <a:buFont typeface="Wingdings" panose="05000000000000000000" pitchFamily="2" charset="2"/>
              <a:buChar char="ü"/>
            </a:pPr>
            <a:r>
              <a:rPr lang="es-ES" b="0" i="0" u="none" strike="noStrike" dirty="0">
                <a:effectLst/>
              </a:rPr>
              <a:t>Nombrar y organizar archivos</a:t>
            </a:r>
            <a:endParaRPr lang="es-ES" b="0" i="0" dirty="0">
              <a:effectLst/>
            </a:endParaRPr>
          </a:p>
          <a:p>
            <a:pPr marL="342900" indent="-342900">
              <a:buFont typeface="Wingdings" panose="05000000000000000000" pitchFamily="2" charset="2"/>
              <a:buChar char="ü"/>
            </a:pPr>
            <a:r>
              <a:rPr lang="es-ES" b="0" i="0" u="none" strike="noStrike" dirty="0">
                <a:effectLst/>
              </a:rPr>
              <a:t>Gestionar documentación y metadatos</a:t>
            </a:r>
            <a:endParaRPr lang="es-ES" b="0" i="0" dirty="0">
              <a:effectLst/>
            </a:endParaRPr>
          </a:p>
          <a:p>
            <a:pPr marL="342900" indent="-342900">
              <a:buFont typeface="Wingdings" panose="05000000000000000000" pitchFamily="2" charset="2"/>
              <a:buChar char="ü"/>
            </a:pPr>
            <a:r>
              <a:rPr lang="es-ES" b="0" i="0" u="none" strike="noStrike" dirty="0">
                <a:effectLst/>
              </a:rPr>
              <a:t>Cómo gestionar las referencias</a:t>
            </a:r>
            <a:endParaRPr lang="es-ES" b="0" i="0" dirty="0">
              <a:effectLst/>
            </a:endParaRPr>
          </a:p>
          <a:p>
            <a:pPr marL="342900" indent="-342900">
              <a:buFont typeface="Wingdings" panose="05000000000000000000" pitchFamily="2" charset="2"/>
              <a:buChar char="ü"/>
            </a:pPr>
            <a:r>
              <a:rPr lang="es-ES" b="0" i="0" u="none" strike="noStrike" dirty="0">
                <a:effectLst/>
              </a:rPr>
              <a:t>Organizar el correo electrónico</a:t>
            </a:r>
            <a:endParaRPr lang="es-ES" b="0" i="0" dirty="0">
              <a:effectLst/>
            </a:endParaRPr>
          </a:p>
          <a:p>
            <a:endParaRPr lang="en-US" dirty="0"/>
          </a:p>
        </p:txBody>
      </p:sp>
      <p:sp>
        <p:nvSpPr>
          <p:cNvPr id="7" name="Text Placeholder 6">
            <a:extLst>
              <a:ext uri="{FF2B5EF4-FFF2-40B4-BE49-F238E27FC236}">
                <a16:creationId xmlns:a16="http://schemas.microsoft.com/office/drawing/2014/main" id="{15E02A72-4735-B3B1-154F-4688267F9313}"/>
              </a:ext>
            </a:extLst>
          </p:cNvPr>
          <p:cNvSpPr>
            <a:spLocks noGrp="1"/>
          </p:cNvSpPr>
          <p:nvPr>
            <p:ph type="body" sz="quarter" idx="18"/>
          </p:nvPr>
        </p:nvSpPr>
        <p:spPr>
          <a:xfrm>
            <a:off x="447065" y="309491"/>
            <a:ext cx="11097969" cy="785663"/>
          </a:xfrm>
        </p:spPr>
        <p:txBody>
          <a:bodyPr>
            <a:normAutofit/>
          </a:bodyPr>
          <a:lstStyle/>
          <a:p>
            <a:r>
              <a:rPr lang="es-ES" sz="3200" dirty="0"/>
              <a:t>Organización y almacenamiento de datos</a:t>
            </a:r>
            <a:endParaRPr lang="en-US" sz="3200" dirty="0"/>
          </a:p>
          <a:p>
            <a:endParaRPr lang="en-IE" sz="4000" dirty="0"/>
          </a:p>
        </p:txBody>
      </p:sp>
      <p:pic>
        <p:nvPicPr>
          <p:cNvPr id="2" name="Picture 1">
            <a:extLst>
              <a:ext uri="{FF2B5EF4-FFF2-40B4-BE49-F238E27FC236}">
                <a16:creationId xmlns:a16="http://schemas.microsoft.com/office/drawing/2014/main" id="{13C01A51-5698-05E7-2234-EDE4D3F6C7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8093" y="3906976"/>
            <a:ext cx="3676941" cy="2451294"/>
          </a:xfrm>
          <a:prstGeom prst="rect">
            <a:avLst/>
          </a:prstGeom>
        </p:spPr>
      </p:pic>
    </p:spTree>
    <p:extLst>
      <p:ext uri="{BB962C8B-B14F-4D97-AF65-F5344CB8AC3E}">
        <p14:creationId xmlns:p14="http://schemas.microsoft.com/office/powerpoint/2010/main" val="554550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702466-5A96-146F-FBA0-222885FD6EDD}"/>
              </a:ext>
            </a:extLst>
          </p:cNvPr>
          <p:cNvSpPr>
            <a:spLocks noGrp="1"/>
          </p:cNvSpPr>
          <p:nvPr>
            <p:ph type="body" sz="quarter" idx="16"/>
          </p:nvPr>
        </p:nvSpPr>
        <p:spPr>
          <a:xfrm>
            <a:off x="544745" y="1057249"/>
            <a:ext cx="11102510" cy="5130900"/>
          </a:xfrm>
        </p:spPr>
        <p:txBody>
          <a:bodyPr>
            <a:normAutofit/>
          </a:bodyPr>
          <a:lstStyle/>
          <a:p>
            <a:pPr>
              <a:spcBef>
                <a:spcPts val="0"/>
              </a:spcBef>
            </a:pPr>
            <a:r>
              <a:rPr lang="es-ES" b="0" i="0" dirty="0">
                <a:effectLst/>
              </a:rPr>
              <a:t>Cuando nombras tus archivos de una manera lógica y consistente, te permite encontrarlos y usarlos fácilmente. El mejor momento para hacer esto es al </a:t>
            </a:r>
          </a:p>
          <a:p>
            <a:pPr>
              <a:spcBef>
                <a:spcPts val="0"/>
              </a:spcBef>
            </a:pPr>
            <a:r>
              <a:rPr lang="es-ES" b="0" i="0" dirty="0">
                <a:effectLst/>
              </a:rPr>
              <a:t>principio de un proyecto o de una tarea, que es cuando se producen la mayor </a:t>
            </a:r>
          </a:p>
          <a:p>
            <a:pPr>
              <a:spcBef>
                <a:spcPts val="0"/>
              </a:spcBef>
            </a:pPr>
            <a:r>
              <a:rPr lang="es-ES" b="0" i="0" dirty="0">
                <a:effectLst/>
              </a:rPr>
              <a:t>cantidad de archivos.</a:t>
            </a:r>
          </a:p>
          <a:p>
            <a:r>
              <a:rPr lang="es-ES" dirty="0"/>
              <a:t>Tomarse el tiempo necesario para guardar y ubicar los archivos de manera correcta en carpetas específicas te ahorrará tiempo y futuras frustraciones.</a:t>
            </a:r>
          </a:p>
          <a:p>
            <a:r>
              <a:rPr lang="es-ES" b="0" i="0" dirty="0">
                <a:effectLst/>
              </a:rPr>
              <a:t>Un ejemplo de esto puede ser cuando se solicita un puesto de trabajo. Es posible que tengas varias versiones de tu CV que coinciden con los diversos tipos de empleo que estás solicitando. Cada vez que crees una nueva versión de tu CV, nómbrala de una manera que tenga relación con el trabajo al que lo has enviado.</a:t>
            </a:r>
          </a:p>
          <a:p>
            <a:endParaRPr lang="es-ES" b="1" i="0" dirty="0">
              <a:effectLst/>
            </a:endParaRPr>
          </a:p>
          <a:p>
            <a:r>
              <a:rPr lang="es-ES" b="1" i="0" dirty="0">
                <a:effectLst/>
              </a:rPr>
              <a:t>Veamos con más detalle cómo debes organizar tus archivos.</a:t>
            </a:r>
          </a:p>
          <a:p>
            <a:endParaRPr lang="en-US" dirty="0"/>
          </a:p>
        </p:txBody>
      </p:sp>
      <p:sp>
        <p:nvSpPr>
          <p:cNvPr id="7" name="Text Placeholder 6">
            <a:extLst>
              <a:ext uri="{FF2B5EF4-FFF2-40B4-BE49-F238E27FC236}">
                <a16:creationId xmlns:a16="http://schemas.microsoft.com/office/drawing/2014/main" id="{15E02A72-4735-B3B1-154F-4688267F9313}"/>
              </a:ext>
            </a:extLst>
          </p:cNvPr>
          <p:cNvSpPr>
            <a:spLocks noGrp="1"/>
          </p:cNvSpPr>
          <p:nvPr>
            <p:ph type="body" sz="quarter" idx="18"/>
          </p:nvPr>
        </p:nvSpPr>
        <p:spPr>
          <a:xfrm>
            <a:off x="447065" y="309491"/>
            <a:ext cx="11097969" cy="828193"/>
          </a:xfrm>
        </p:spPr>
        <p:txBody>
          <a:bodyPr>
            <a:normAutofit/>
          </a:bodyPr>
          <a:lstStyle/>
          <a:p>
            <a:r>
              <a:rPr lang="es-ES" sz="3200" dirty="0"/>
              <a:t>Organización y almacenamiento de datos</a:t>
            </a:r>
          </a:p>
          <a:p>
            <a:endParaRPr lang="en-IE" sz="4000" dirty="0"/>
          </a:p>
        </p:txBody>
      </p:sp>
    </p:spTree>
    <p:extLst>
      <p:ext uri="{BB962C8B-B14F-4D97-AF65-F5344CB8AC3E}">
        <p14:creationId xmlns:p14="http://schemas.microsoft.com/office/powerpoint/2010/main" val="23011585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702466-5A96-146F-FBA0-222885FD6EDD}"/>
              </a:ext>
            </a:extLst>
          </p:cNvPr>
          <p:cNvSpPr>
            <a:spLocks noGrp="1"/>
          </p:cNvSpPr>
          <p:nvPr>
            <p:ph type="body" sz="quarter" idx="16"/>
          </p:nvPr>
        </p:nvSpPr>
        <p:spPr>
          <a:xfrm>
            <a:off x="442524" y="1142310"/>
            <a:ext cx="11102510" cy="4038015"/>
          </a:xfrm>
        </p:spPr>
        <p:txBody>
          <a:bodyPr>
            <a:normAutofit lnSpcReduction="10000"/>
          </a:bodyPr>
          <a:lstStyle/>
          <a:p>
            <a:r>
              <a:rPr lang="es-ES" b="0" i="0" dirty="0">
                <a:effectLst/>
              </a:rPr>
              <a:t>Estas son las mejores maneras en las que puedes organizar tus archivos:</a:t>
            </a:r>
          </a:p>
          <a:p>
            <a:endParaRPr lang="en-US" b="1" i="0" dirty="0">
              <a:effectLst/>
            </a:endParaRPr>
          </a:p>
          <a:p>
            <a:pPr marL="283464" indent="-283464" algn="l" rtl="0" eaLnBrk="1" fontAlgn="t" latinLnBrk="0" hangingPunct="1">
              <a:spcBef>
                <a:spcPts val="0"/>
              </a:spcBef>
              <a:spcAft>
                <a:spcPts val="0"/>
              </a:spcAft>
              <a:buClrTx/>
              <a:buSzPts val="2200"/>
              <a:buFont typeface="Arial" panose="020B0604020202020204" pitchFamily="34" charset="0"/>
              <a:buChar char="•"/>
            </a:pPr>
            <a:r>
              <a:rPr lang="es-ES" b="0" i="0" u="none" strike="noStrike" kern="1200" dirty="0">
                <a:solidFill>
                  <a:srgbClr val="000000"/>
                </a:solidFill>
                <a:effectLst/>
              </a:rPr>
              <a:t>Utiliza carpetas</a:t>
            </a:r>
            <a:endParaRPr lang="es-ES"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s-ES" dirty="0">
                <a:solidFill>
                  <a:srgbClr val="000000"/>
                </a:solidFill>
              </a:rPr>
              <a:t>Sé constante</a:t>
            </a:r>
            <a:endParaRPr lang="es-ES"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s-ES" dirty="0">
                <a:solidFill>
                  <a:srgbClr val="000000"/>
                </a:solidFill>
              </a:rPr>
              <a:t>Nombra las carpetas adecuadamente</a:t>
            </a:r>
            <a:endParaRPr lang="es-ES"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s-ES" dirty="0">
                <a:solidFill>
                  <a:srgbClr val="000000"/>
                </a:solidFill>
              </a:rPr>
              <a:t>Haz c</a:t>
            </a:r>
            <a:r>
              <a:rPr lang="es-ES" b="0" i="0" u="none" strike="noStrike" kern="1200" dirty="0">
                <a:solidFill>
                  <a:srgbClr val="000000"/>
                </a:solidFill>
                <a:effectLst/>
              </a:rPr>
              <a:t>opias de seguridad</a:t>
            </a:r>
            <a:endParaRPr lang="es-ES"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s-ES" b="0" i="0" u="none" strike="noStrike" kern="1200" dirty="0">
                <a:solidFill>
                  <a:srgbClr val="000000"/>
                </a:solidFill>
                <a:effectLst/>
              </a:rPr>
              <a:t>Estructura las carpetas jerárquicamente</a:t>
            </a:r>
            <a:endParaRPr lang="es-ES"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n-IE" b="0" i="0" u="none" strike="noStrike" kern="1200" dirty="0" err="1">
                <a:solidFill>
                  <a:srgbClr val="000000"/>
                </a:solidFill>
                <a:effectLst/>
              </a:rPr>
              <a:t>Cumple</a:t>
            </a:r>
            <a:r>
              <a:rPr lang="en-IE" b="0" i="0" u="none" strike="noStrike" kern="1200" dirty="0">
                <a:solidFill>
                  <a:srgbClr val="000000"/>
                </a:solidFill>
                <a:effectLst/>
              </a:rPr>
              <a:t> con </a:t>
            </a:r>
            <a:r>
              <a:rPr lang="en-IE" b="0" i="0" u="none" strike="noStrike" kern="1200" dirty="0" err="1">
                <a:solidFill>
                  <a:srgbClr val="000000"/>
                </a:solidFill>
                <a:effectLst/>
              </a:rPr>
              <a:t>los</a:t>
            </a:r>
            <a:r>
              <a:rPr lang="en-IE" b="0" i="0" u="none" strike="noStrike" kern="1200" dirty="0">
                <a:solidFill>
                  <a:srgbClr val="000000"/>
                </a:solidFill>
                <a:effectLst/>
              </a:rPr>
              <a:t> </a:t>
            </a:r>
            <a:r>
              <a:rPr lang="en-IE" b="0" i="0" u="none" strike="noStrike" kern="1200" dirty="0" err="1">
                <a:solidFill>
                  <a:srgbClr val="000000"/>
                </a:solidFill>
                <a:effectLst/>
              </a:rPr>
              <a:t>procedimientos</a:t>
            </a:r>
            <a:r>
              <a:rPr lang="en-IE" b="0" i="0" u="none" strike="noStrike" kern="1200" dirty="0">
                <a:solidFill>
                  <a:srgbClr val="000000"/>
                </a:solidFill>
                <a:effectLst/>
              </a:rPr>
              <a:t> </a:t>
            </a:r>
            <a:r>
              <a:rPr lang="en-IE" b="0" i="0" u="none" strike="noStrike" kern="1200" dirty="0" err="1">
                <a:solidFill>
                  <a:srgbClr val="000000"/>
                </a:solidFill>
                <a:effectLst/>
              </a:rPr>
              <a:t>existentes</a:t>
            </a:r>
            <a:endParaRPr lang="en-IE"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n-IE" b="0" i="0" u="none" strike="noStrike" kern="1200" dirty="0" err="1">
                <a:solidFill>
                  <a:srgbClr val="000000"/>
                </a:solidFill>
                <a:effectLst/>
              </a:rPr>
              <a:t>Revisa</a:t>
            </a:r>
            <a:r>
              <a:rPr lang="en-IE" b="0" i="0" u="none" strike="noStrike" kern="1200" dirty="0">
                <a:solidFill>
                  <a:srgbClr val="000000"/>
                </a:solidFill>
                <a:effectLst/>
              </a:rPr>
              <a:t> </a:t>
            </a:r>
            <a:r>
              <a:rPr lang="en-IE" b="0" i="0" u="none" strike="noStrike" kern="1200" dirty="0" err="1">
                <a:solidFill>
                  <a:srgbClr val="000000"/>
                </a:solidFill>
                <a:effectLst/>
              </a:rPr>
              <a:t>los</a:t>
            </a:r>
            <a:r>
              <a:rPr lang="en-IE" b="0" i="0" u="none" strike="noStrike" kern="1200" dirty="0">
                <a:solidFill>
                  <a:srgbClr val="000000"/>
                </a:solidFill>
                <a:effectLst/>
              </a:rPr>
              <a:t> </a:t>
            </a:r>
            <a:r>
              <a:rPr lang="en-IE" b="0" i="0" u="none" strike="noStrike" kern="1200" dirty="0" err="1">
                <a:solidFill>
                  <a:srgbClr val="000000"/>
                </a:solidFill>
                <a:effectLst/>
              </a:rPr>
              <a:t>registros</a:t>
            </a:r>
            <a:endParaRPr lang="en-IE"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s-ES" b="0" i="0" u="none" strike="noStrike" kern="1200" dirty="0">
                <a:solidFill>
                  <a:srgbClr val="000000"/>
                </a:solidFill>
                <a:effectLst/>
              </a:rPr>
              <a:t>Separa el trabajo en curso y los realizados</a:t>
            </a:r>
            <a:endParaRPr lang="en-IE"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s-ES" b="0" i="0" u="none" strike="noStrike" kern="1200" dirty="0">
                <a:solidFill>
                  <a:srgbClr val="000000"/>
                </a:solidFill>
                <a:effectLst/>
              </a:rPr>
              <a:t>Intenta mantener tu carpeta “Mis Documentos” solo para los archivos en los que estás trabando actualmente</a:t>
            </a:r>
            <a:endParaRPr lang="en-IE" b="0" i="0" u="none" strike="noStrike" dirty="0">
              <a:effectLst/>
            </a:endParaRPr>
          </a:p>
          <a:p>
            <a:endParaRPr lang="en-US" dirty="0"/>
          </a:p>
        </p:txBody>
      </p:sp>
      <p:sp>
        <p:nvSpPr>
          <p:cNvPr id="7" name="Text Placeholder 6">
            <a:extLst>
              <a:ext uri="{FF2B5EF4-FFF2-40B4-BE49-F238E27FC236}">
                <a16:creationId xmlns:a16="http://schemas.microsoft.com/office/drawing/2014/main" id="{15E02A72-4735-B3B1-154F-4688267F9313}"/>
              </a:ext>
            </a:extLst>
          </p:cNvPr>
          <p:cNvSpPr>
            <a:spLocks noGrp="1"/>
          </p:cNvSpPr>
          <p:nvPr>
            <p:ph type="body" sz="quarter" idx="18"/>
          </p:nvPr>
        </p:nvSpPr>
        <p:spPr>
          <a:xfrm>
            <a:off x="447065" y="309492"/>
            <a:ext cx="11097969" cy="658072"/>
          </a:xfrm>
        </p:spPr>
        <p:txBody>
          <a:bodyPr>
            <a:normAutofit/>
          </a:bodyPr>
          <a:lstStyle/>
          <a:p>
            <a:r>
              <a:rPr lang="es-ES" sz="3200" dirty="0"/>
              <a:t>Cómo organizar los archivos</a:t>
            </a:r>
            <a:endParaRPr lang="en-US" sz="3200" dirty="0"/>
          </a:p>
          <a:p>
            <a:endParaRPr lang="en-IE" sz="4000" dirty="0"/>
          </a:p>
        </p:txBody>
      </p:sp>
    </p:spTree>
    <p:extLst>
      <p:ext uri="{BB962C8B-B14F-4D97-AF65-F5344CB8AC3E}">
        <p14:creationId xmlns:p14="http://schemas.microsoft.com/office/powerpoint/2010/main" val="23161679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FFB2EEB-9CCE-A0BD-CE38-BC77654BF5FB}"/>
              </a:ext>
            </a:extLst>
          </p:cNvPr>
          <p:cNvSpPr>
            <a:spLocks noGrp="1"/>
          </p:cNvSpPr>
          <p:nvPr>
            <p:ph type="pic" sz="quarter" idx="15"/>
          </p:nvPr>
        </p:nvSpPr>
        <p:spPr/>
      </p:sp>
      <p:sp>
        <p:nvSpPr>
          <p:cNvPr id="7" name="Text Placeholder 6">
            <a:extLst>
              <a:ext uri="{FF2B5EF4-FFF2-40B4-BE49-F238E27FC236}">
                <a16:creationId xmlns:a16="http://schemas.microsoft.com/office/drawing/2014/main" id="{15E02A72-4735-B3B1-154F-4688267F9313}"/>
              </a:ext>
            </a:extLst>
          </p:cNvPr>
          <p:cNvSpPr>
            <a:spLocks noGrp="1"/>
          </p:cNvSpPr>
          <p:nvPr>
            <p:ph type="body" sz="quarter" idx="17"/>
          </p:nvPr>
        </p:nvSpPr>
        <p:spPr/>
        <p:txBody>
          <a:bodyPr/>
          <a:lstStyle/>
          <a:p>
            <a:r>
              <a:rPr lang="es-ES" sz="2400" dirty="0"/>
              <a:t>Este vídeo te ayudará a obtener una comprensión básica de lo que son los metadatos y las formas en las que puedes documentar tus datos:</a:t>
            </a:r>
          </a:p>
          <a:p>
            <a:r>
              <a:rPr lang="en-IE" sz="2400" dirty="0">
                <a:solidFill>
                  <a:srgbClr val="F9A169"/>
                </a:solidFill>
                <a:hlinkClick r:id="rId3">
                  <a:extLst>
                    <a:ext uri="{A12FA001-AC4F-418D-AE19-62706E023703}">
                      <ahyp:hlinkClr xmlns:ahyp="http://schemas.microsoft.com/office/drawing/2018/hyperlinkcolor" val="tx"/>
                    </a:ext>
                  </a:extLst>
                </a:hlinkClick>
              </a:rPr>
              <a:t>https://youtu.be/cjGz-I0GgKk</a:t>
            </a:r>
            <a:endParaRPr lang="en-IE" sz="2400" dirty="0">
              <a:solidFill>
                <a:srgbClr val="F9A169"/>
              </a:solidFill>
            </a:endParaRPr>
          </a:p>
          <a:p>
            <a:endParaRPr lang="en-IE" sz="2400" dirty="0">
              <a:solidFill>
                <a:srgbClr val="F9A169"/>
              </a:solidFill>
            </a:endParaRPr>
          </a:p>
          <a:p>
            <a:endParaRPr lang="en-IE" sz="2400" dirty="0"/>
          </a:p>
          <a:p>
            <a:endParaRPr lang="en-IE" dirty="0"/>
          </a:p>
        </p:txBody>
      </p:sp>
      <p:sp>
        <p:nvSpPr>
          <p:cNvPr id="5" name="Text Placeholder 4">
            <a:extLst>
              <a:ext uri="{FF2B5EF4-FFF2-40B4-BE49-F238E27FC236}">
                <a16:creationId xmlns:a16="http://schemas.microsoft.com/office/drawing/2014/main" id="{85702466-5A96-146F-FBA0-222885FD6EDD}"/>
              </a:ext>
            </a:extLst>
          </p:cNvPr>
          <p:cNvSpPr>
            <a:spLocks noGrp="1"/>
          </p:cNvSpPr>
          <p:nvPr>
            <p:ph type="body" sz="quarter" idx="13"/>
          </p:nvPr>
        </p:nvSpPr>
        <p:spPr>
          <a:xfrm>
            <a:off x="447066" y="118105"/>
            <a:ext cx="11222614" cy="914202"/>
          </a:xfrm>
        </p:spPr>
        <p:txBody>
          <a:bodyPr>
            <a:normAutofit fontScale="85000" lnSpcReduction="20000"/>
          </a:bodyPr>
          <a:lstStyle/>
          <a:p>
            <a:r>
              <a:rPr lang="es-ES" dirty="0"/>
              <a:t>Mira el vídeo-</a:t>
            </a:r>
          </a:p>
          <a:p>
            <a:r>
              <a:rPr lang="es-ES" sz="3600" b="1" dirty="0"/>
              <a:t>¿Qué son los metadatos y cómo puedo documentar mis datos</a:t>
            </a:r>
            <a:r>
              <a:rPr lang="en-US" sz="3600" b="1" dirty="0"/>
              <a:t>?</a:t>
            </a:r>
          </a:p>
        </p:txBody>
      </p:sp>
      <p:pic>
        <p:nvPicPr>
          <p:cNvPr id="2" name="Online Media 1" title="What Is Metadata and How Do I Document My Data?">
            <a:hlinkClick r:id="" action="ppaction://media"/>
            <a:extLst>
              <a:ext uri="{FF2B5EF4-FFF2-40B4-BE49-F238E27FC236}">
                <a16:creationId xmlns:a16="http://schemas.microsoft.com/office/drawing/2014/main" id="{C217F2F0-6D79-F6A2-660F-B7540CBCBA58}"/>
              </a:ext>
            </a:extLst>
          </p:cNvPr>
          <p:cNvPicPr>
            <a:picLocks noRot="1" noChangeAspect="1"/>
          </p:cNvPicPr>
          <p:nvPr>
            <a:videoFile r:link="rId1"/>
          </p:nvPr>
        </p:nvPicPr>
        <p:blipFill>
          <a:blip r:embed="rId4"/>
          <a:stretch>
            <a:fillRect/>
          </a:stretch>
        </p:blipFill>
        <p:spPr>
          <a:xfrm>
            <a:off x="7372351" y="1223694"/>
            <a:ext cx="4819649" cy="4033653"/>
          </a:xfrm>
          <a:prstGeom prst="rect">
            <a:avLst/>
          </a:prstGeom>
        </p:spPr>
      </p:pic>
    </p:spTree>
    <p:extLst>
      <p:ext uri="{BB962C8B-B14F-4D97-AF65-F5344CB8AC3E}">
        <p14:creationId xmlns:p14="http://schemas.microsoft.com/office/powerpoint/2010/main" val="278988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702466-5A96-146F-FBA0-222885FD6EDD}"/>
              </a:ext>
            </a:extLst>
          </p:cNvPr>
          <p:cNvSpPr>
            <a:spLocks noGrp="1"/>
          </p:cNvSpPr>
          <p:nvPr>
            <p:ph type="body" sz="quarter" idx="16"/>
          </p:nvPr>
        </p:nvSpPr>
        <p:spPr>
          <a:xfrm>
            <a:off x="442524" y="1052624"/>
            <a:ext cx="11102510" cy="5295013"/>
          </a:xfrm>
        </p:spPr>
        <p:txBody>
          <a:bodyPr>
            <a:normAutofit lnSpcReduction="10000"/>
          </a:bodyPr>
          <a:lstStyle/>
          <a:p>
            <a:pPr>
              <a:spcBef>
                <a:spcPts val="0"/>
              </a:spcBef>
            </a:pPr>
            <a:r>
              <a:rPr lang="es-ES" sz="2200" i="0" dirty="0">
                <a:effectLst/>
              </a:rPr>
              <a:t>Cuando encontramos algo interesante, podemos realizar distintas acciones para </a:t>
            </a:r>
          </a:p>
          <a:p>
            <a:pPr>
              <a:spcBef>
                <a:spcPts val="0"/>
              </a:spcBef>
            </a:pPr>
            <a:r>
              <a:rPr lang="es-ES" sz="2200" i="0" dirty="0">
                <a:effectLst/>
              </a:rPr>
              <a:t>asegurarnos de guardar esa información para el futuro. Siguiendo con el ejemplo </a:t>
            </a:r>
          </a:p>
          <a:p>
            <a:pPr>
              <a:spcBef>
                <a:spcPts val="0"/>
              </a:spcBef>
            </a:pPr>
            <a:r>
              <a:rPr lang="es-ES" sz="2200" i="0" dirty="0">
                <a:effectLst/>
              </a:rPr>
              <a:t>de solicitar un trabajo, tal vez quieras guardar la página web de la empresa a la que </a:t>
            </a:r>
          </a:p>
          <a:p>
            <a:pPr>
              <a:spcBef>
                <a:spcPts val="0"/>
              </a:spcBef>
            </a:pPr>
            <a:r>
              <a:rPr lang="es-ES" sz="2200" i="0" dirty="0">
                <a:effectLst/>
              </a:rPr>
              <a:t>estás enviando el CV.</a:t>
            </a:r>
          </a:p>
          <a:p>
            <a:pPr>
              <a:spcBef>
                <a:spcPts val="0"/>
              </a:spcBef>
            </a:pPr>
            <a:endParaRPr lang="es-ES" sz="2200" dirty="0"/>
          </a:p>
          <a:p>
            <a:pPr>
              <a:spcBef>
                <a:spcPts val="0"/>
              </a:spcBef>
            </a:pPr>
            <a:r>
              <a:rPr lang="es-ES" sz="2200" dirty="0"/>
              <a:t>Pueden existir también documentos importantes que puede que quieras volver a consultar, como la descripción del trabajo o la especialización laboral.</a:t>
            </a:r>
          </a:p>
          <a:p>
            <a:pPr>
              <a:spcBef>
                <a:spcPts val="0"/>
              </a:spcBef>
            </a:pPr>
            <a:endParaRPr lang="es-ES" sz="2200" dirty="0"/>
          </a:p>
          <a:p>
            <a:pPr>
              <a:spcBef>
                <a:spcPts val="0"/>
              </a:spcBef>
            </a:pPr>
            <a:r>
              <a:rPr lang="es-ES" sz="2200" b="1" dirty="0"/>
              <a:t>Cuando quieres guardar un archivo o documento:</a:t>
            </a:r>
          </a:p>
          <a:p>
            <a:pPr>
              <a:spcBef>
                <a:spcPts val="0"/>
              </a:spcBef>
            </a:pPr>
            <a:r>
              <a:rPr lang="es-ES" sz="2200" i="0" dirty="0">
                <a:effectLst/>
              </a:rPr>
              <a:t>Asegúrate de que guardas todos los documentos relacionados con el mismo tema en la misma carpeta. Tal vez quieras tener una carpeta de fácil acceso en tu ordenador, como por ejemplo en el escritorio, así puedes encontrarla sin esfuerzo. Intenta crear carpetas dentro de otras carpetas para elementos similares y/o relacionados.</a:t>
            </a:r>
          </a:p>
          <a:p>
            <a:pPr>
              <a:spcBef>
                <a:spcPts val="0"/>
              </a:spcBef>
            </a:pPr>
            <a:endParaRPr lang="es-ES" sz="2200" b="1" i="0" dirty="0">
              <a:effectLst/>
            </a:endParaRPr>
          </a:p>
          <a:p>
            <a:pPr>
              <a:spcBef>
                <a:spcPts val="0"/>
              </a:spcBef>
            </a:pPr>
            <a:r>
              <a:rPr lang="es-ES" sz="2200" b="1" dirty="0"/>
              <a:t>Cuando quieres guardar una página web o un enlace:</a:t>
            </a:r>
          </a:p>
          <a:p>
            <a:pPr>
              <a:spcBef>
                <a:spcPts val="0"/>
              </a:spcBef>
            </a:pPr>
            <a:r>
              <a:rPr lang="es-ES" sz="2200" dirty="0"/>
              <a:t>Hay dos formas principales de guardar un sitio web o un enlace para poder acceder de nuevo a él. Una forma es marcar la página en tu navegador. Esto añadirá el sitio web a una lista de enlaces que puedes renombrar manualmente. La otra forma es copiar y pegar el enlace en un documento de Word, para poder acceder a él en el futuro.</a:t>
            </a:r>
            <a:endParaRPr lang="es-ES" sz="2200" i="0" dirty="0">
              <a:effectLst/>
            </a:endParaRPr>
          </a:p>
          <a:p>
            <a:endParaRPr lang="en-US" dirty="0"/>
          </a:p>
        </p:txBody>
      </p:sp>
      <p:sp>
        <p:nvSpPr>
          <p:cNvPr id="7" name="Text Placeholder 6">
            <a:extLst>
              <a:ext uri="{FF2B5EF4-FFF2-40B4-BE49-F238E27FC236}">
                <a16:creationId xmlns:a16="http://schemas.microsoft.com/office/drawing/2014/main" id="{15E02A72-4735-B3B1-154F-4688267F9313}"/>
              </a:ext>
            </a:extLst>
          </p:cNvPr>
          <p:cNvSpPr>
            <a:spLocks noGrp="1"/>
          </p:cNvSpPr>
          <p:nvPr>
            <p:ph type="body" sz="quarter" idx="18"/>
          </p:nvPr>
        </p:nvSpPr>
        <p:spPr>
          <a:xfrm>
            <a:off x="447065" y="309492"/>
            <a:ext cx="11097969" cy="743132"/>
          </a:xfrm>
        </p:spPr>
        <p:txBody>
          <a:bodyPr>
            <a:normAutofit/>
          </a:bodyPr>
          <a:lstStyle/>
          <a:p>
            <a:r>
              <a:rPr lang="es-ES" sz="3200" dirty="0"/>
              <a:t>Guardar referencias y documentos o enlaces importantes</a:t>
            </a:r>
            <a:endParaRPr lang="es-ES" sz="3200" i="0" dirty="0">
              <a:effectLst/>
            </a:endParaRPr>
          </a:p>
          <a:p>
            <a:endParaRPr lang="en-IE" sz="4000" dirty="0"/>
          </a:p>
        </p:txBody>
      </p:sp>
    </p:spTree>
    <p:extLst>
      <p:ext uri="{BB962C8B-B14F-4D97-AF65-F5344CB8AC3E}">
        <p14:creationId xmlns:p14="http://schemas.microsoft.com/office/powerpoint/2010/main" val="991223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9E81A9-829F-9E0C-FDEE-4148DC355E61}"/>
              </a:ext>
            </a:extLst>
          </p:cNvPr>
          <p:cNvSpPr/>
          <p:nvPr/>
        </p:nvSpPr>
        <p:spPr>
          <a:xfrm>
            <a:off x="0" y="2491351"/>
            <a:ext cx="12192000" cy="388088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 Placeholder 4">
            <a:extLst>
              <a:ext uri="{FF2B5EF4-FFF2-40B4-BE49-F238E27FC236}">
                <a16:creationId xmlns:a16="http://schemas.microsoft.com/office/drawing/2014/main" id="{85702466-5A96-146F-FBA0-222885FD6EDD}"/>
              </a:ext>
            </a:extLst>
          </p:cNvPr>
          <p:cNvSpPr>
            <a:spLocks noGrp="1"/>
          </p:cNvSpPr>
          <p:nvPr>
            <p:ph type="body" sz="quarter" idx="16"/>
          </p:nvPr>
        </p:nvSpPr>
        <p:spPr>
          <a:xfrm>
            <a:off x="544745" y="1057249"/>
            <a:ext cx="11102510" cy="1452035"/>
          </a:xfrm>
        </p:spPr>
        <p:txBody>
          <a:bodyPr>
            <a:normAutofit/>
          </a:bodyPr>
          <a:lstStyle/>
          <a:p>
            <a:r>
              <a:rPr lang="es-ES" b="0" i="0" dirty="0">
                <a:effectLst/>
              </a:rPr>
              <a:t>Si tus e-mails están un poco desorganizados y no tienes ni idea de cómo </a:t>
            </a:r>
          </a:p>
          <a:p>
            <a:r>
              <a:rPr lang="es-ES" b="0" i="0" dirty="0">
                <a:effectLst/>
              </a:rPr>
              <a:t>empezar a organizarlos, no te preocupes.</a:t>
            </a:r>
          </a:p>
          <a:p>
            <a:r>
              <a:rPr lang="es-ES" dirty="0"/>
              <a:t>A continuación te damos algunos consejos para organizar tu correo electrónico:</a:t>
            </a:r>
            <a:endParaRPr lang="es-ES" b="0" i="0" dirty="0">
              <a:effectLst/>
            </a:endParaRPr>
          </a:p>
          <a:p>
            <a:endParaRPr lang="en-US" dirty="0"/>
          </a:p>
        </p:txBody>
      </p:sp>
      <p:sp>
        <p:nvSpPr>
          <p:cNvPr id="7" name="Text Placeholder 6">
            <a:extLst>
              <a:ext uri="{FF2B5EF4-FFF2-40B4-BE49-F238E27FC236}">
                <a16:creationId xmlns:a16="http://schemas.microsoft.com/office/drawing/2014/main" id="{15E02A72-4735-B3B1-154F-4688267F9313}"/>
              </a:ext>
            </a:extLst>
          </p:cNvPr>
          <p:cNvSpPr>
            <a:spLocks noGrp="1"/>
          </p:cNvSpPr>
          <p:nvPr>
            <p:ph type="body" sz="quarter" idx="18"/>
          </p:nvPr>
        </p:nvSpPr>
        <p:spPr>
          <a:xfrm>
            <a:off x="447065" y="309491"/>
            <a:ext cx="11097969" cy="828193"/>
          </a:xfrm>
        </p:spPr>
        <p:txBody>
          <a:bodyPr>
            <a:normAutofit/>
          </a:bodyPr>
          <a:lstStyle/>
          <a:p>
            <a:r>
              <a:rPr lang="es-ES" sz="3200" dirty="0"/>
              <a:t>Organizar tu e-mail</a:t>
            </a:r>
            <a:endParaRPr lang="en-US" sz="3200" dirty="0"/>
          </a:p>
          <a:p>
            <a:endParaRPr lang="en-IE" sz="4000" dirty="0"/>
          </a:p>
        </p:txBody>
      </p:sp>
      <p:grpSp>
        <p:nvGrpSpPr>
          <p:cNvPr id="6" name="Google Shape;506;p39">
            <a:extLst>
              <a:ext uri="{FF2B5EF4-FFF2-40B4-BE49-F238E27FC236}">
                <a16:creationId xmlns:a16="http://schemas.microsoft.com/office/drawing/2014/main" id="{8D88369B-686C-7E54-6A9B-BBD9121DFE29}"/>
              </a:ext>
            </a:extLst>
          </p:cNvPr>
          <p:cNvGrpSpPr/>
          <p:nvPr/>
        </p:nvGrpSpPr>
        <p:grpSpPr>
          <a:xfrm>
            <a:off x="5449760" y="3302560"/>
            <a:ext cx="978969" cy="663670"/>
            <a:chOff x="564675" y="1700625"/>
            <a:chExt cx="465200" cy="314200"/>
          </a:xfrm>
        </p:grpSpPr>
        <p:sp>
          <p:nvSpPr>
            <p:cNvPr id="8" name="Google Shape;507;p39">
              <a:extLst>
                <a:ext uri="{FF2B5EF4-FFF2-40B4-BE49-F238E27FC236}">
                  <a16:creationId xmlns:a16="http://schemas.microsoft.com/office/drawing/2014/main" id="{2D2F985A-7053-8B49-918E-07F54F8AEF5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08;p39">
              <a:extLst>
                <a:ext uri="{FF2B5EF4-FFF2-40B4-BE49-F238E27FC236}">
                  <a16:creationId xmlns:a16="http://schemas.microsoft.com/office/drawing/2014/main" id="{3AF418CD-8926-1A21-D705-AA712C5D9B17}"/>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09;p39">
              <a:extLst>
                <a:ext uri="{FF2B5EF4-FFF2-40B4-BE49-F238E27FC236}">
                  <a16:creationId xmlns:a16="http://schemas.microsoft.com/office/drawing/2014/main" id="{DFD1977E-3679-B2BA-95DB-EA80F4894127}"/>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 name="Google Shape;869;p39">
            <a:extLst>
              <a:ext uri="{FF2B5EF4-FFF2-40B4-BE49-F238E27FC236}">
                <a16:creationId xmlns:a16="http://schemas.microsoft.com/office/drawing/2014/main" id="{51B0DBEB-0929-F25E-0160-6AFB94C04052}"/>
              </a:ext>
            </a:extLst>
          </p:cNvPr>
          <p:cNvGrpSpPr/>
          <p:nvPr/>
        </p:nvGrpSpPr>
        <p:grpSpPr>
          <a:xfrm>
            <a:off x="1275908" y="3119787"/>
            <a:ext cx="1103625" cy="999615"/>
            <a:chOff x="4556450" y="4963575"/>
            <a:chExt cx="548025" cy="498100"/>
          </a:xfrm>
        </p:grpSpPr>
        <p:sp>
          <p:nvSpPr>
            <p:cNvPr id="12" name="Google Shape;870;p39">
              <a:extLst>
                <a:ext uri="{FF2B5EF4-FFF2-40B4-BE49-F238E27FC236}">
                  <a16:creationId xmlns:a16="http://schemas.microsoft.com/office/drawing/2014/main" id="{BD61803E-A148-B104-ECE6-42084AE2C2F6}"/>
                </a:ext>
              </a:extLst>
            </p:cNvPr>
            <p:cNvSpPr/>
            <p:nvPr/>
          </p:nvSpPr>
          <p:spPr>
            <a:xfrm>
              <a:off x="4611850" y="5222350"/>
              <a:ext cx="436600" cy="239325"/>
            </a:xfrm>
            <a:custGeom>
              <a:avLst/>
              <a:gdLst/>
              <a:ahLst/>
              <a:cxnLst/>
              <a:rect l="l" t="t" r="r" b="b"/>
              <a:pathLst>
                <a:path w="17464" h="9573" fill="none" extrusionOk="0">
                  <a:moveTo>
                    <a:pt x="1" y="1"/>
                  </a:moveTo>
                  <a:lnTo>
                    <a:pt x="1" y="4677"/>
                  </a:lnTo>
                  <a:lnTo>
                    <a:pt x="8720" y="9572"/>
                  </a:lnTo>
                  <a:lnTo>
                    <a:pt x="17463" y="4677"/>
                  </a:lnTo>
                  <a:lnTo>
                    <a:pt x="1746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871;p39">
              <a:extLst>
                <a:ext uri="{FF2B5EF4-FFF2-40B4-BE49-F238E27FC236}">
                  <a16:creationId xmlns:a16="http://schemas.microsoft.com/office/drawing/2014/main" id="{93F0751E-780C-D791-2612-9B2D430B3971}"/>
                </a:ext>
              </a:extLst>
            </p:cNvPr>
            <p:cNvSpPr/>
            <p:nvPr/>
          </p:nvSpPr>
          <p:spPr>
            <a:xfrm>
              <a:off x="4612475" y="4963575"/>
              <a:ext cx="435975" cy="125450"/>
            </a:xfrm>
            <a:custGeom>
              <a:avLst/>
              <a:gdLst/>
              <a:ahLst/>
              <a:cxnLst/>
              <a:rect l="l" t="t" r="r" b="b"/>
              <a:pathLst>
                <a:path w="17439" h="5018" fill="none" extrusionOk="0">
                  <a:moveTo>
                    <a:pt x="17438" y="5018"/>
                  </a:moveTo>
                  <a:lnTo>
                    <a:pt x="8671" y="1"/>
                  </a:lnTo>
                  <a:lnTo>
                    <a:pt x="0" y="5018"/>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872;p39">
              <a:extLst>
                <a:ext uri="{FF2B5EF4-FFF2-40B4-BE49-F238E27FC236}">
                  <a16:creationId xmlns:a16="http://schemas.microsoft.com/office/drawing/2014/main" id="{18C9C653-AA56-2D59-C3EA-CEAB77756828}"/>
                </a:ext>
              </a:extLst>
            </p:cNvPr>
            <p:cNvSpPr/>
            <p:nvPr/>
          </p:nvSpPr>
          <p:spPr>
            <a:xfrm>
              <a:off x="4556450" y="5089000"/>
              <a:ext cx="274025" cy="225925"/>
            </a:xfrm>
            <a:custGeom>
              <a:avLst/>
              <a:gdLst/>
              <a:ahLst/>
              <a:cxnLst/>
              <a:rect l="l" t="t" r="r" b="b"/>
              <a:pathLst>
                <a:path w="10961" h="9037" fill="none" extrusionOk="0">
                  <a:moveTo>
                    <a:pt x="8720" y="9037"/>
                  </a:moveTo>
                  <a:lnTo>
                    <a:pt x="1" y="4068"/>
                  </a:lnTo>
                  <a:lnTo>
                    <a:pt x="2241" y="1"/>
                  </a:lnTo>
                  <a:lnTo>
                    <a:pt x="10960" y="4969"/>
                  </a:lnTo>
                  <a:lnTo>
                    <a:pt x="8720" y="9037"/>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873;p39">
              <a:extLst>
                <a:ext uri="{FF2B5EF4-FFF2-40B4-BE49-F238E27FC236}">
                  <a16:creationId xmlns:a16="http://schemas.microsoft.com/office/drawing/2014/main" id="{C4023399-E3EF-616B-0274-293558F7FEEE}"/>
                </a:ext>
              </a:extLst>
            </p:cNvPr>
            <p:cNvSpPr/>
            <p:nvPr/>
          </p:nvSpPr>
          <p:spPr>
            <a:xfrm>
              <a:off x="4830450" y="5089000"/>
              <a:ext cx="274025" cy="225925"/>
            </a:xfrm>
            <a:custGeom>
              <a:avLst/>
              <a:gdLst/>
              <a:ahLst/>
              <a:cxnLst/>
              <a:rect l="l" t="t" r="r" b="b"/>
              <a:pathLst>
                <a:path w="10961" h="9037" fill="none" extrusionOk="0">
                  <a:moveTo>
                    <a:pt x="2241" y="9037"/>
                  </a:moveTo>
                  <a:lnTo>
                    <a:pt x="10960" y="4068"/>
                  </a:lnTo>
                  <a:lnTo>
                    <a:pt x="8719" y="1"/>
                  </a:lnTo>
                  <a:lnTo>
                    <a:pt x="0" y="4969"/>
                  </a:lnTo>
                  <a:lnTo>
                    <a:pt x="2241" y="9037"/>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874;p39">
              <a:extLst>
                <a:ext uri="{FF2B5EF4-FFF2-40B4-BE49-F238E27FC236}">
                  <a16:creationId xmlns:a16="http://schemas.microsoft.com/office/drawing/2014/main" id="{6C317C78-3D5F-9D6C-6AA7-02A09CAFE892}"/>
                </a:ext>
              </a:extLst>
            </p:cNvPr>
            <p:cNvSpPr/>
            <p:nvPr/>
          </p:nvSpPr>
          <p:spPr>
            <a:xfrm>
              <a:off x="4830450" y="5213225"/>
              <a:ext cx="25" cy="248450"/>
            </a:xfrm>
            <a:custGeom>
              <a:avLst/>
              <a:gdLst/>
              <a:ahLst/>
              <a:cxnLst/>
              <a:rect l="l" t="t" r="r" b="b"/>
              <a:pathLst>
                <a:path w="1" h="9938" fill="none" extrusionOk="0">
                  <a:moveTo>
                    <a:pt x="0" y="0"/>
                  </a:moveTo>
                  <a:lnTo>
                    <a:pt x="0" y="9937"/>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 name="Google Shape;513;p39">
            <a:extLst>
              <a:ext uri="{FF2B5EF4-FFF2-40B4-BE49-F238E27FC236}">
                <a16:creationId xmlns:a16="http://schemas.microsoft.com/office/drawing/2014/main" id="{1769A6D3-4317-8BA0-FEB6-E9B4662B46D5}"/>
              </a:ext>
            </a:extLst>
          </p:cNvPr>
          <p:cNvSpPr/>
          <p:nvPr/>
        </p:nvSpPr>
        <p:spPr>
          <a:xfrm>
            <a:off x="6475912" y="1906277"/>
            <a:ext cx="391001" cy="14433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8" name="Google Shape;510;p39">
            <a:extLst>
              <a:ext uri="{FF2B5EF4-FFF2-40B4-BE49-F238E27FC236}">
                <a16:creationId xmlns:a16="http://schemas.microsoft.com/office/drawing/2014/main" id="{03558C70-B8A1-C341-FE17-D605F14AA3C7}"/>
              </a:ext>
            </a:extLst>
          </p:cNvPr>
          <p:cNvGrpSpPr/>
          <p:nvPr/>
        </p:nvGrpSpPr>
        <p:grpSpPr>
          <a:xfrm>
            <a:off x="9701525" y="3042294"/>
            <a:ext cx="877976" cy="912928"/>
            <a:chOff x="1236875" y="1623900"/>
            <a:chExt cx="465200" cy="455475"/>
          </a:xfrm>
        </p:grpSpPr>
        <p:sp>
          <p:nvSpPr>
            <p:cNvPr id="19" name="Google Shape;511;p39">
              <a:extLst>
                <a:ext uri="{FF2B5EF4-FFF2-40B4-BE49-F238E27FC236}">
                  <a16:creationId xmlns:a16="http://schemas.microsoft.com/office/drawing/2014/main" id="{4ECC3324-EC75-1992-E980-0B7BE82A761A}"/>
                </a:ext>
              </a:extLst>
            </p:cNvPr>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512;p39">
              <a:extLst>
                <a:ext uri="{FF2B5EF4-FFF2-40B4-BE49-F238E27FC236}">
                  <a16:creationId xmlns:a16="http://schemas.microsoft.com/office/drawing/2014/main" id="{6BE54D87-2166-5C2C-4EFC-A6421A095171}"/>
                </a:ext>
              </a:extLst>
            </p:cNvPr>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513;p39">
              <a:extLst>
                <a:ext uri="{FF2B5EF4-FFF2-40B4-BE49-F238E27FC236}">
                  <a16:creationId xmlns:a16="http://schemas.microsoft.com/office/drawing/2014/main" id="{16B987D0-0C58-F5F7-A7E4-FD378E9F1409}"/>
                </a:ext>
              </a:extLst>
            </p:cNvPr>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514;p39">
              <a:extLst>
                <a:ext uri="{FF2B5EF4-FFF2-40B4-BE49-F238E27FC236}">
                  <a16:creationId xmlns:a16="http://schemas.microsoft.com/office/drawing/2014/main" id="{488F7864-8D2F-06E6-8EBB-97C7BA577312}"/>
                </a:ext>
              </a:extLst>
            </p:cNvPr>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515;p39">
              <a:extLst>
                <a:ext uri="{FF2B5EF4-FFF2-40B4-BE49-F238E27FC236}">
                  <a16:creationId xmlns:a16="http://schemas.microsoft.com/office/drawing/2014/main" id="{5125BEC8-539B-B4E6-20FA-B9FC8278C6C1}"/>
                </a:ext>
              </a:extLst>
            </p:cNvPr>
            <p:cNvSpPr/>
            <p:nvPr/>
          </p:nvSpPr>
          <p:spPr>
            <a:xfrm>
              <a:off x="1402500" y="1810225"/>
              <a:ext cx="133975" cy="25"/>
            </a:xfrm>
            <a:custGeom>
              <a:avLst/>
              <a:gdLst/>
              <a:ahLst/>
              <a:cxnLst/>
              <a:rect l="l" t="t" r="r" b="b"/>
              <a:pathLst>
                <a:path w="5359" h="1" fill="none" extrusionOk="0">
                  <a:moveTo>
                    <a:pt x="0" y="0"/>
                  </a:moveTo>
                  <a:lnTo>
                    <a:pt x="535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516;p39">
              <a:extLst>
                <a:ext uri="{FF2B5EF4-FFF2-40B4-BE49-F238E27FC236}">
                  <a16:creationId xmlns:a16="http://schemas.microsoft.com/office/drawing/2014/main" id="{30979C29-5B83-750B-868E-E311557BEA1D}"/>
                </a:ext>
              </a:extLst>
            </p:cNvPr>
            <p:cNvSpPr/>
            <p:nvPr/>
          </p:nvSpPr>
          <p:spPr>
            <a:xfrm>
              <a:off x="1402500" y="1844325"/>
              <a:ext cx="133975" cy="25"/>
            </a:xfrm>
            <a:custGeom>
              <a:avLst/>
              <a:gdLst/>
              <a:ahLst/>
              <a:cxnLst/>
              <a:rect l="l" t="t" r="r" b="b"/>
              <a:pathLst>
                <a:path w="5359" h="1" fill="none" extrusionOk="0">
                  <a:moveTo>
                    <a:pt x="0" y="0"/>
                  </a:moveTo>
                  <a:lnTo>
                    <a:pt x="535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517;p39">
              <a:extLst>
                <a:ext uri="{FF2B5EF4-FFF2-40B4-BE49-F238E27FC236}">
                  <a16:creationId xmlns:a16="http://schemas.microsoft.com/office/drawing/2014/main" id="{EEAEA01C-9A7D-20CA-7687-939F65223D4F}"/>
                </a:ext>
              </a:extLst>
            </p:cNvPr>
            <p:cNvSpPr/>
            <p:nvPr/>
          </p:nvSpPr>
          <p:spPr>
            <a:xfrm>
              <a:off x="1402500" y="1878425"/>
              <a:ext cx="85250" cy="25"/>
            </a:xfrm>
            <a:custGeom>
              <a:avLst/>
              <a:gdLst/>
              <a:ahLst/>
              <a:cxnLst/>
              <a:rect l="l" t="t" r="r" b="b"/>
              <a:pathLst>
                <a:path w="3410" h="1" fill="none" extrusionOk="0">
                  <a:moveTo>
                    <a:pt x="0" y="0"/>
                  </a:moveTo>
                  <a:lnTo>
                    <a:pt x="341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 name="TextBox 2">
            <a:extLst>
              <a:ext uri="{FF2B5EF4-FFF2-40B4-BE49-F238E27FC236}">
                <a16:creationId xmlns:a16="http://schemas.microsoft.com/office/drawing/2014/main" id="{6B8C58EC-BB67-17C1-58EC-31B272E7C885}"/>
              </a:ext>
            </a:extLst>
          </p:cNvPr>
          <p:cNvSpPr txBox="1"/>
          <p:nvPr/>
        </p:nvSpPr>
        <p:spPr>
          <a:xfrm>
            <a:off x="4115748" y="4431793"/>
            <a:ext cx="3508246" cy="2092881"/>
          </a:xfrm>
          <a:prstGeom prst="rect">
            <a:avLst/>
          </a:prstGeom>
          <a:noFill/>
        </p:spPr>
        <p:txBody>
          <a:bodyPr wrap="square" rtlCol="0">
            <a:spAutoFit/>
          </a:bodyPr>
          <a:lstStyle/>
          <a:p>
            <a:pPr algn="ctr"/>
            <a:r>
              <a:rPr lang="es-ES" sz="2000" b="1" dirty="0">
                <a:solidFill>
                  <a:schemeClr val="bg1"/>
                </a:solidFill>
              </a:rPr>
              <a:t>Quita la publicidad de tu bandeja de entrada:</a:t>
            </a:r>
          </a:p>
          <a:p>
            <a:pPr algn="ctr"/>
            <a:r>
              <a:rPr lang="es-ES" dirty="0">
                <a:solidFill>
                  <a:schemeClr val="bg1"/>
                </a:solidFill>
              </a:rPr>
              <a:t>Los correos electrónicos de publicidad pueden ser molestos, ya que a menudo no son deseados. Puedes crear una carpeta llamada “Promociones” para ellos.</a:t>
            </a:r>
            <a:endParaRPr lang="en-IE" dirty="0">
              <a:solidFill>
                <a:schemeClr val="bg1"/>
              </a:solidFill>
            </a:endParaRPr>
          </a:p>
        </p:txBody>
      </p:sp>
      <p:sp>
        <p:nvSpPr>
          <p:cNvPr id="26" name="TextBox 25">
            <a:extLst>
              <a:ext uri="{FF2B5EF4-FFF2-40B4-BE49-F238E27FC236}">
                <a16:creationId xmlns:a16="http://schemas.microsoft.com/office/drawing/2014/main" id="{83C63CA3-CB04-C07E-305D-C30DE39C1A74}"/>
              </a:ext>
            </a:extLst>
          </p:cNvPr>
          <p:cNvSpPr txBox="1"/>
          <p:nvPr/>
        </p:nvSpPr>
        <p:spPr>
          <a:xfrm>
            <a:off x="246766" y="4253007"/>
            <a:ext cx="3165768" cy="2646878"/>
          </a:xfrm>
          <a:prstGeom prst="rect">
            <a:avLst/>
          </a:prstGeom>
          <a:noFill/>
        </p:spPr>
        <p:txBody>
          <a:bodyPr wrap="square" rtlCol="0">
            <a:spAutoFit/>
          </a:bodyPr>
          <a:lstStyle/>
          <a:p>
            <a:pPr algn="ctr"/>
            <a:r>
              <a:rPr lang="es-ES" sz="2000" b="1" dirty="0">
                <a:solidFill>
                  <a:schemeClr val="bg1"/>
                </a:solidFill>
              </a:rPr>
              <a:t>Archiva tus correos antiguos:</a:t>
            </a:r>
          </a:p>
          <a:p>
            <a:pPr algn="ctr"/>
            <a:r>
              <a:rPr lang="es-ES" dirty="0">
                <a:solidFill>
                  <a:schemeClr val="bg1"/>
                </a:solidFill>
              </a:rPr>
              <a:t>Borra los correos electrónicos antiguos y que definitivamente no vas a necesitar. Si quieres conservar algunos y no borrarlos, puedes crear una carpeta para ellos y llamarla “Archivo”.</a:t>
            </a:r>
          </a:p>
        </p:txBody>
      </p:sp>
      <p:sp>
        <p:nvSpPr>
          <p:cNvPr id="27" name="TextBox 26">
            <a:extLst>
              <a:ext uri="{FF2B5EF4-FFF2-40B4-BE49-F238E27FC236}">
                <a16:creationId xmlns:a16="http://schemas.microsoft.com/office/drawing/2014/main" id="{F76B00E8-48B1-C9EB-591D-7EF38BC7ED43}"/>
              </a:ext>
            </a:extLst>
          </p:cNvPr>
          <p:cNvSpPr txBox="1"/>
          <p:nvPr/>
        </p:nvSpPr>
        <p:spPr>
          <a:xfrm>
            <a:off x="8499872" y="4444368"/>
            <a:ext cx="3165768" cy="1785104"/>
          </a:xfrm>
          <a:prstGeom prst="rect">
            <a:avLst/>
          </a:prstGeom>
          <a:noFill/>
        </p:spPr>
        <p:txBody>
          <a:bodyPr wrap="square" rtlCol="0">
            <a:spAutoFit/>
          </a:bodyPr>
          <a:lstStyle/>
          <a:p>
            <a:pPr algn="ctr"/>
            <a:r>
              <a:rPr lang="es-ES" sz="2000" b="1" dirty="0">
                <a:solidFill>
                  <a:schemeClr val="bg1"/>
                </a:solidFill>
              </a:rPr>
              <a:t>No te pongas sentimental:</a:t>
            </a:r>
          </a:p>
          <a:p>
            <a:pPr algn="ctr"/>
            <a:r>
              <a:rPr lang="es-ES" dirty="0">
                <a:solidFill>
                  <a:schemeClr val="bg1"/>
                </a:solidFill>
              </a:rPr>
              <a:t>Si no necesitas un correo, elimínalo. Esta es la mejor manera de asegurarte de que tu correo está organizado y estructurado</a:t>
            </a:r>
            <a:r>
              <a:rPr lang="en-IE" dirty="0">
                <a:solidFill>
                  <a:schemeClr val="bg1"/>
                </a:solidFill>
              </a:rPr>
              <a:t>.</a:t>
            </a:r>
          </a:p>
        </p:txBody>
      </p:sp>
    </p:spTree>
    <p:extLst>
      <p:ext uri="{BB962C8B-B14F-4D97-AF65-F5344CB8AC3E}">
        <p14:creationId xmlns:p14="http://schemas.microsoft.com/office/powerpoint/2010/main" val="4119128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3B890C4-5075-2084-A510-5DDE35F7F9F0}"/>
              </a:ext>
            </a:extLst>
          </p:cNvPr>
          <p:cNvSpPr>
            <a:spLocks noGrp="1"/>
          </p:cNvSpPr>
          <p:nvPr>
            <p:ph type="body" sz="quarter" idx="16"/>
          </p:nvPr>
        </p:nvSpPr>
        <p:spPr>
          <a:xfrm>
            <a:off x="447065" y="1254339"/>
            <a:ext cx="11102510" cy="4038015"/>
          </a:xfrm>
        </p:spPr>
        <p:txBody>
          <a:bodyPr/>
          <a:lstStyle/>
          <a:p>
            <a:pPr>
              <a:lnSpc>
                <a:spcPct val="100000"/>
              </a:lnSpc>
              <a:spcBef>
                <a:spcPts val="0"/>
              </a:spcBef>
            </a:pPr>
            <a:r>
              <a:rPr lang="es-ES" dirty="0"/>
              <a:t>Buscar en internet a veces puede dar como resultado mucha información </a:t>
            </a:r>
          </a:p>
          <a:p>
            <a:pPr>
              <a:lnSpc>
                <a:spcPct val="100000"/>
              </a:lnSpc>
              <a:spcBef>
                <a:spcPts val="0"/>
              </a:spcBef>
            </a:pPr>
            <a:r>
              <a:rPr lang="es-ES" dirty="0"/>
              <a:t>irrelevante, lo que puede ser abrumador y conducir a la frustración. A continuación </a:t>
            </a:r>
          </a:p>
          <a:p>
            <a:pPr>
              <a:lnSpc>
                <a:spcPct val="100000"/>
              </a:lnSpc>
              <a:spcBef>
                <a:spcPts val="0"/>
              </a:spcBef>
            </a:pPr>
            <a:r>
              <a:rPr lang="es-ES" dirty="0"/>
              <a:t>se detallan algunos consejos sobre cómo sacar el mayor provecho a la búsqueda en internet para encontrar lo que necesitas:</a:t>
            </a:r>
          </a:p>
          <a:p>
            <a:r>
              <a:rPr lang="es-ES" b="1" dirty="0"/>
              <a:t>Prueba con distintos motores de búsqueda</a:t>
            </a:r>
            <a:r>
              <a:rPr lang="es-ES" dirty="0"/>
              <a:t>. Hay muchos motores de búsqueda, como Google, Bing y </a:t>
            </a:r>
            <a:r>
              <a:rPr lang="es-ES" dirty="0" err="1"/>
              <a:t>Yahoo</a:t>
            </a:r>
            <a:r>
              <a:rPr lang="es-ES" dirty="0"/>
              <a:t>.</a:t>
            </a:r>
          </a:p>
          <a:p>
            <a:r>
              <a:rPr lang="es-ES" b="1" dirty="0"/>
              <a:t>Sé específico en tu búsqueda</a:t>
            </a:r>
            <a:r>
              <a:rPr lang="es-ES" dirty="0"/>
              <a:t>. Esto ayudará a acotar los resultados de búsqueda.</a:t>
            </a:r>
          </a:p>
          <a:p>
            <a:r>
              <a:rPr lang="es-ES" b="1" dirty="0"/>
              <a:t>Utiliza las categorías de los motores de búsqueda</a:t>
            </a:r>
            <a:r>
              <a:rPr lang="es-ES" dirty="0"/>
              <a:t>. Los motores de búsqueda, como Google y </a:t>
            </a:r>
            <a:r>
              <a:rPr lang="es-ES" dirty="0" err="1"/>
              <a:t>Yahoo</a:t>
            </a:r>
            <a:r>
              <a:rPr lang="es-ES" dirty="0"/>
              <a:t>, ofrecen categorías como “libros”, “compras”, “imágenes”, que pueden ser útiles dependiendo de lo que necesites. También puedes encontrar artículos de revistas científicas para las investigaciones académicas.</a:t>
            </a:r>
          </a:p>
          <a:p>
            <a:r>
              <a:rPr lang="es-ES" b="1" dirty="0"/>
              <a:t>Considera el uso de las funciones de búsqueda </a:t>
            </a:r>
            <a:r>
              <a:rPr lang="es-ES" dirty="0"/>
              <a:t>para eliminar los resultados no deseados y obtener los mejores resultados en tu búsqueda.</a:t>
            </a:r>
          </a:p>
          <a:p>
            <a:endParaRPr lang="en-IE" dirty="0"/>
          </a:p>
        </p:txBody>
      </p:sp>
      <p:sp>
        <p:nvSpPr>
          <p:cNvPr id="8" name="Text Placeholder 7">
            <a:extLst>
              <a:ext uri="{FF2B5EF4-FFF2-40B4-BE49-F238E27FC236}">
                <a16:creationId xmlns:a16="http://schemas.microsoft.com/office/drawing/2014/main" id="{90A7726B-81DD-EF47-8984-1795807DB6C4}"/>
              </a:ext>
            </a:extLst>
          </p:cNvPr>
          <p:cNvSpPr>
            <a:spLocks noGrp="1"/>
          </p:cNvSpPr>
          <p:nvPr>
            <p:ph type="body" sz="quarter" idx="18"/>
          </p:nvPr>
        </p:nvSpPr>
        <p:spPr>
          <a:xfrm>
            <a:off x="447065" y="557689"/>
            <a:ext cx="11097969" cy="775030"/>
          </a:xfrm>
        </p:spPr>
        <p:txBody>
          <a:bodyPr anchor="t">
            <a:normAutofit/>
          </a:bodyPr>
          <a:lstStyle/>
          <a:p>
            <a:r>
              <a:rPr lang="es-ES" sz="2700" dirty="0"/>
              <a:t>¿Cómo puedo encontrar la información que busco en internet?</a:t>
            </a:r>
          </a:p>
          <a:p>
            <a:pPr marL="457200" indent="-457200">
              <a:buAutoNum type="arabicPeriod"/>
            </a:pPr>
            <a:endParaRPr lang="es-ES" dirty="0"/>
          </a:p>
        </p:txBody>
      </p:sp>
    </p:spTree>
    <p:extLst>
      <p:ext uri="{BB962C8B-B14F-4D97-AF65-F5344CB8AC3E}">
        <p14:creationId xmlns:p14="http://schemas.microsoft.com/office/powerpoint/2010/main" val="19777831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0915390-122F-A53F-E531-2B41875F0A70}"/>
              </a:ext>
            </a:extLst>
          </p:cNvPr>
          <p:cNvSpPr>
            <a:spLocks noGrp="1"/>
          </p:cNvSpPr>
          <p:nvPr>
            <p:ph type="body" sz="quarter" idx="27"/>
          </p:nvPr>
        </p:nvSpPr>
        <p:spPr>
          <a:xfrm>
            <a:off x="447067" y="1722197"/>
            <a:ext cx="4690200" cy="3251547"/>
          </a:xfrm>
        </p:spPr>
        <p:txBody>
          <a:bodyPr/>
          <a:lstStyle/>
          <a:p>
            <a:pPr marL="457200" indent="-457200">
              <a:buFont typeface="+mj-lt"/>
              <a:buAutoNum type="arabicPeriod"/>
            </a:pPr>
            <a:r>
              <a:rPr lang="es-ES" b="1" dirty="0"/>
              <a:t>Dropbox </a:t>
            </a:r>
            <a:r>
              <a:rPr lang="es-ES" dirty="0"/>
              <a:t>es una plataforma de intercambio de archivos de primera categoría, con una versión gratuita. </a:t>
            </a:r>
          </a:p>
          <a:p>
            <a:pPr marL="457200" indent="-457200">
              <a:buFont typeface="+mj-lt"/>
              <a:buAutoNum type="arabicPeriod"/>
            </a:pPr>
            <a:r>
              <a:rPr lang="es-ES" sz="2400" b="1" dirty="0"/>
              <a:t>Google Drive </a:t>
            </a:r>
            <a:r>
              <a:rPr lang="es-ES" sz="2400" dirty="0"/>
              <a:t>es una alternativa a Dropbox. Google ofrece una nube gratuita para almacenar y compartir archivos a sus 1.500 millones de usuarios de Gmail</a:t>
            </a:r>
            <a:r>
              <a:rPr lang="en-US" sz="2400" dirty="0"/>
              <a:t>.</a:t>
            </a:r>
          </a:p>
          <a:p>
            <a:pPr marL="457200" indent="-457200">
              <a:buFont typeface="+mj-lt"/>
              <a:buAutoNum type="arabicPeriod"/>
            </a:pPr>
            <a:r>
              <a:rPr lang="en-US" sz="2400" b="1" dirty="0"/>
              <a:t>WeTransfer </a:t>
            </a:r>
            <a:r>
              <a:rPr lang="es-ES" sz="2400" dirty="0"/>
              <a:t>es una plataforma en línea diseñada para transferir archivos de gran tamaño gratuitamente.</a:t>
            </a:r>
            <a:r>
              <a:rPr lang="en-US" sz="2400" dirty="0"/>
              <a:t> </a:t>
            </a:r>
            <a:endParaRPr lang="en-IE" sz="2400" dirty="0"/>
          </a:p>
          <a:p>
            <a:r>
              <a:rPr lang="en-IE" dirty="0"/>
              <a:t>	</a:t>
            </a:r>
            <a:endParaRPr lang="en-IE" b="1" dirty="0"/>
          </a:p>
        </p:txBody>
      </p:sp>
      <p:sp>
        <p:nvSpPr>
          <p:cNvPr id="3" name="Text Placeholder 2">
            <a:extLst>
              <a:ext uri="{FF2B5EF4-FFF2-40B4-BE49-F238E27FC236}">
                <a16:creationId xmlns:a16="http://schemas.microsoft.com/office/drawing/2014/main" id="{0D7FE636-C4F3-654B-9EC0-323D25C35B9B}"/>
              </a:ext>
            </a:extLst>
          </p:cNvPr>
          <p:cNvSpPr>
            <a:spLocks noGrp="1"/>
          </p:cNvSpPr>
          <p:nvPr>
            <p:ph type="body" sz="quarter" idx="18"/>
          </p:nvPr>
        </p:nvSpPr>
        <p:spPr>
          <a:xfrm>
            <a:off x="447066" y="197525"/>
            <a:ext cx="5648934" cy="1919715"/>
          </a:xfrm>
        </p:spPr>
        <p:txBody>
          <a:bodyPr/>
          <a:lstStyle/>
          <a:p>
            <a:r>
              <a:rPr lang="es-ES" dirty="0"/>
              <a:t>3 Herramientas Digitales para organizar y almacenar datos</a:t>
            </a:r>
          </a:p>
        </p:txBody>
      </p:sp>
      <p:pic>
        <p:nvPicPr>
          <p:cNvPr id="5" name="Picture Placeholder 4">
            <a:extLst>
              <a:ext uri="{FF2B5EF4-FFF2-40B4-BE49-F238E27FC236}">
                <a16:creationId xmlns:a16="http://schemas.microsoft.com/office/drawing/2014/main" id="{312C495B-6F32-6236-E057-C7A30102CEF6}"/>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4795" r="4795"/>
          <a:stretch>
            <a:fillRect/>
          </a:stretch>
        </p:blipFill>
        <p:spPr/>
      </p:pic>
    </p:spTree>
    <p:extLst>
      <p:ext uri="{BB962C8B-B14F-4D97-AF65-F5344CB8AC3E}">
        <p14:creationId xmlns:p14="http://schemas.microsoft.com/office/powerpoint/2010/main" val="1153023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2524" y="1388878"/>
            <a:ext cx="11102510" cy="5205484"/>
          </a:xfrm>
        </p:spPr>
        <p:txBody>
          <a:bodyPr/>
          <a:lstStyle/>
          <a:p>
            <a:endParaRPr lang="en-US" dirty="0">
              <a:ea typeface="+mn-lt"/>
              <a:cs typeface="+mn-lt"/>
            </a:endParaRPr>
          </a:p>
          <a:p>
            <a:r>
              <a:rPr lang="es-ES" dirty="0">
                <a:ea typeface="+mn-lt"/>
                <a:cs typeface="+mn-lt"/>
              </a:rPr>
              <a:t>Dropbox es una herramienta que permite al usuario almacenar y sincronizar documentos y archivos en muchos dispositivos diferentes. Dropbox es un muy buen servicio de almacenamiento en la nube, automático, de sincronización de archivos y que cuenta con una excelente gama de apps que funcionan en distintos sistemas operativos. La instalación es simple y, una vez instalado, da acceso inmediato a todos tus archivos, siempre y cuando estés conectado a internet.</a:t>
            </a:r>
          </a:p>
          <a:p>
            <a:endParaRPr lang="es-ES" dirty="0">
              <a:ea typeface="+mn-lt"/>
              <a:cs typeface="+mn-lt"/>
            </a:endParaRPr>
          </a:p>
          <a:p>
            <a:r>
              <a:rPr lang="es-ES" dirty="0">
                <a:ea typeface="+mn-lt"/>
                <a:cs typeface="+mn-lt"/>
              </a:rPr>
              <a:t>Puedes utilizar Dropbox como una herramienta para gestionar tus documentos y hacerlos más accesibles. Es muy útil para personas que trabajan en grupo, ya que facilita el compartir archivos y colaborar.</a:t>
            </a:r>
          </a:p>
          <a:p>
            <a:r>
              <a:rPr lang="es-ES" dirty="0">
                <a:solidFill>
                  <a:srgbClr val="F9A169"/>
                </a:solidFill>
                <a:cs typeface="Calibri"/>
              </a:rPr>
              <a:t>Página web de la herramienta</a:t>
            </a:r>
            <a:r>
              <a:rPr lang="en-US" dirty="0">
                <a:solidFill>
                  <a:srgbClr val="F9A169"/>
                </a:solidFill>
                <a:cs typeface="Calibri"/>
              </a:rPr>
              <a:t>: </a:t>
            </a:r>
            <a:r>
              <a:rPr lang="en-US" dirty="0">
                <a:solidFill>
                  <a:srgbClr val="F9A169"/>
                </a:solidFill>
                <a:cs typeface="Calibri"/>
                <a:hlinkClick r:id="rId2">
                  <a:extLst>
                    <a:ext uri="{A12FA001-AC4F-418D-AE19-62706E023703}">
                      <ahyp:hlinkClr xmlns:ahyp="http://schemas.microsoft.com/office/drawing/2018/hyperlinkcolor" val="tx"/>
                    </a:ext>
                  </a:extLst>
                </a:hlinkClick>
              </a:rPr>
              <a:t>Dropbox.com - Dropbox™ Official Site - Centralize Team Content</a:t>
            </a:r>
            <a:endParaRPr lang="en-US" dirty="0">
              <a:solidFill>
                <a:srgbClr val="F9A169"/>
              </a:solidFill>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p:txBody>
          <a:bodyPr/>
          <a:lstStyle/>
          <a:p>
            <a:r>
              <a:rPr lang="en-IE" dirty="0" err="1"/>
              <a:t>Herramienta</a:t>
            </a:r>
            <a:r>
              <a:rPr lang="en-IE" dirty="0"/>
              <a:t> 1: Dropbox</a:t>
            </a:r>
          </a:p>
          <a:p>
            <a:endParaRPr lang="en-IE" dirty="0"/>
          </a:p>
        </p:txBody>
      </p:sp>
      <p:pic>
        <p:nvPicPr>
          <p:cNvPr id="9" name="Picture 3" descr="Logo&#10;&#10;Description automatically generated">
            <a:extLst>
              <a:ext uri="{FF2B5EF4-FFF2-40B4-BE49-F238E27FC236}">
                <a16:creationId xmlns:a16="http://schemas.microsoft.com/office/drawing/2014/main" id="{C0FF8BF9-647B-0724-2848-06DF0829DE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1892" y="449780"/>
            <a:ext cx="3388798" cy="770971"/>
          </a:xfrm>
          <a:prstGeom prst="rect">
            <a:avLst/>
          </a:prstGeom>
        </p:spPr>
      </p:pic>
    </p:spTree>
    <p:extLst>
      <p:ext uri="{BB962C8B-B14F-4D97-AF65-F5344CB8AC3E}">
        <p14:creationId xmlns:p14="http://schemas.microsoft.com/office/powerpoint/2010/main" val="41664770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7065" y="1343026"/>
            <a:ext cx="11102510" cy="5205484"/>
          </a:xfrm>
        </p:spPr>
        <p:txBody>
          <a:bodyPr/>
          <a:lstStyle/>
          <a:p>
            <a:r>
              <a:rPr lang="en-IE" b="1" dirty="0">
                <a:cs typeface="Calibri"/>
              </a:rPr>
              <a:t>Pros de Dropbox:</a:t>
            </a:r>
          </a:p>
          <a:p>
            <a:pPr marL="342900" indent="-342900">
              <a:buChar char="•"/>
            </a:pPr>
            <a:r>
              <a:rPr lang="es-ES" dirty="0">
                <a:ea typeface="+mn-lt"/>
                <a:cs typeface="+mn-lt"/>
              </a:rPr>
              <a:t>Fácil de usar</a:t>
            </a:r>
            <a:endParaRPr lang="es-ES" b="1" dirty="0">
              <a:ea typeface="+mn-lt"/>
              <a:cs typeface="+mn-lt"/>
            </a:endParaRPr>
          </a:p>
          <a:p>
            <a:pPr marL="342900" indent="-342900">
              <a:buChar char="•"/>
            </a:pPr>
            <a:r>
              <a:rPr lang="es-ES" dirty="0">
                <a:ea typeface="+mn-lt"/>
                <a:cs typeface="+mn-lt"/>
              </a:rPr>
              <a:t>Herramienta muy bien establecida en donde el contenido puede ser fácilmente añadido, reubicado y borrado</a:t>
            </a:r>
          </a:p>
          <a:p>
            <a:pPr marL="342900" indent="-342900">
              <a:buChar char="•"/>
            </a:pPr>
            <a:r>
              <a:rPr lang="es-ES" dirty="0">
                <a:ea typeface="+mn-lt"/>
                <a:cs typeface="+mn-lt"/>
              </a:rPr>
              <a:t>Herramienta perfecta para trabajos en grupo y trabajos en grupo en distancia</a:t>
            </a:r>
          </a:p>
          <a:p>
            <a:endParaRPr lang="en-IE" dirty="0">
              <a:cs typeface="Calibri"/>
            </a:endParaRPr>
          </a:p>
          <a:p>
            <a:r>
              <a:rPr lang="es-ES" b="1" dirty="0">
                <a:cs typeface="Calibri"/>
              </a:rPr>
              <a:t>Contras de Dropbox:</a:t>
            </a:r>
            <a:endParaRPr lang="es-ES" dirty="0">
              <a:cs typeface="Calibri"/>
            </a:endParaRPr>
          </a:p>
          <a:p>
            <a:pPr marL="342900" indent="-342900">
              <a:buChar char="•"/>
            </a:pPr>
            <a:r>
              <a:rPr lang="es-ES" dirty="0">
                <a:ea typeface="+mn-lt"/>
                <a:cs typeface="+mn-lt"/>
              </a:rPr>
              <a:t>Los participantes en las carpetas pueden añadir o borrar a su antojo, lo que puede causar problemas si no se mantienen actualizadas las copias de seguridad personales de los documentos</a:t>
            </a:r>
          </a:p>
          <a:p>
            <a:pPr marL="342900" indent="-342900">
              <a:buChar char="•"/>
            </a:pPr>
            <a:r>
              <a:rPr lang="es-ES" dirty="0">
                <a:cs typeface="Calibri"/>
              </a:rPr>
              <a:t>La función de buscar es muy limitada, lo que complica el encontrar archivos específicos</a:t>
            </a:r>
          </a:p>
          <a:p>
            <a:endParaRPr lang="en-US" dirty="0">
              <a:hlinkClick r:id="rId2"/>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p:txBody>
          <a:bodyPr/>
          <a:lstStyle/>
          <a:p>
            <a:r>
              <a:rPr lang="en-IE" dirty="0"/>
              <a:t>Pros y Contras de </a:t>
            </a:r>
            <a:r>
              <a:rPr lang="en-IE" dirty="0" err="1"/>
              <a:t>DropBox</a:t>
            </a:r>
            <a:endParaRPr lang="en-IE" dirty="0"/>
          </a:p>
        </p:txBody>
      </p:sp>
      <p:pic>
        <p:nvPicPr>
          <p:cNvPr id="8" name="Picture 3" descr="Logo&#10;&#10;Description automatically generated">
            <a:extLst>
              <a:ext uri="{FF2B5EF4-FFF2-40B4-BE49-F238E27FC236}">
                <a16:creationId xmlns:a16="http://schemas.microsoft.com/office/drawing/2014/main" id="{0574407A-3976-36A0-EBBE-CC3D20FC27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1892" y="426854"/>
            <a:ext cx="3388798" cy="770971"/>
          </a:xfrm>
          <a:prstGeom prst="rect">
            <a:avLst/>
          </a:prstGeom>
        </p:spPr>
      </p:pic>
    </p:spTree>
    <p:extLst>
      <p:ext uri="{BB962C8B-B14F-4D97-AF65-F5344CB8AC3E}">
        <p14:creationId xmlns:p14="http://schemas.microsoft.com/office/powerpoint/2010/main" val="1125417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es-ES" sz="2400" dirty="0"/>
              <a:t>Échale un vistazo a este práctico vídeo el cual explica cómo empezar a usar Dropbox:</a:t>
            </a:r>
          </a:p>
          <a:p>
            <a:endParaRPr lang="en-IE" sz="2400" dirty="0">
              <a:solidFill>
                <a:srgbClr val="8D5B98"/>
              </a:solidFill>
            </a:endParaRPr>
          </a:p>
          <a:p>
            <a:r>
              <a:rPr lang="en-IE" sz="2400" dirty="0">
                <a:solidFill>
                  <a:srgbClr val="F9A169"/>
                </a:solidFill>
                <a:hlinkClick r:id="rId3">
                  <a:extLst>
                    <a:ext uri="{A12FA001-AC4F-418D-AE19-62706E023703}">
                      <ahyp:hlinkClr xmlns:ahyp="http://schemas.microsoft.com/office/drawing/2018/hyperlinkcolor" val="tx"/>
                    </a:ext>
                  </a:extLst>
                </a:hlinkClick>
              </a:rPr>
              <a:t>https://youtu.be/h8gAlEb8-d0</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lstStyle/>
          <a:p>
            <a:r>
              <a:rPr lang="es-ES" dirty="0"/>
              <a:t>Vídeo: Introducción a Dropbox</a:t>
            </a:r>
          </a:p>
        </p:txBody>
      </p:sp>
      <p:pic>
        <p:nvPicPr>
          <p:cNvPr id="7" name="Picture 3" descr="Logo&#10;&#10;Description automatically generated">
            <a:extLst>
              <a:ext uri="{FF2B5EF4-FFF2-40B4-BE49-F238E27FC236}">
                <a16:creationId xmlns:a16="http://schemas.microsoft.com/office/drawing/2014/main" id="{3C0476F9-C0E6-F0F6-F59A-428A0DCF1B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2347" y="113671"/>
            <a:ext cx="3388798" cy="770971"/>
          </a:xfrm>
          <a:prstGeom prst="rect">
            <a:avLst/>
          </a:prstGeom>
        </p:spPr>
      </p:pic>
      <p:pic>
        <p:nvPicPr>
          <p:cNvPr id="4" name="Online Media 3" title="HOW TO USE DROPBOX | FREE File Sharing &amp; Cloud Storage Software (Beginners Tutorial 2020)">
            <a:hlinkClick r:id="" action="ppaction://media"/>
            <a:extLst>
              <a:ext uri="{FF2B5EF4-FFF2-40B4-BE49-F238E27FC236}">
                <a16:creationId xmlns:a16="http://schemas.microsoft.com/office/drawing/2014/main" id="{D7DAEAAF-3F6C-5CAE-F8F7-2AA2FBE3740E}"/>
              </a:ext>
            </a:extLst>
          </p:cNvPr>
          <p:cNvPicPr>
            <a:picLocks noRot="1" noChangeAspect="1"/>
          </p:cNvPicPr>
          <p:nvPr>
            <a:videoFile r:link="rId1"/>
          </p:nvPr>
        </p:nvPicPr>
        <p:blipFill>
          <a:blip r:embed="rId5"/>
          <a:stretch>
            <a:fillRect/>
          </a:stretch>
        </p:blipFill>
        <p:spPr>
          <a:xfrm>
            <a:off x="7366000" y="1223694"/>
            <a:ext cx="4826001" cy="4113703"/>
          </a:xfrm>
          <a:prstGeom prst="rect">
            <a:avLst/>
          </a:prstGeom>
        </p:spPr>
      </p:pic>
    </p:spTree>
    <p:extLst>
      <p:ext uri="{BB962C8B-B14F-4D97-AF65-F5344CB8AC3E}">
        <p14:creationId xmlns:p14="http://schemas.microsoft.com/office/powerpoint/2010/main" val="380007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F063E7B-04B4-6B4B-B1D3-53A3974A8B17}"/>
              </a:ext>
            </a:extLst>
          </p:cNvPr>
          <p:cNvSpPr>
            <a:spLocks noGrp="1"/>
          </p:cNvSpPr>
          <p:nvPr>
            <p:ph type="body" sz="quarter" idx="16"/>
          </p:nvPr>
        </p:nvSpPr>
        <p:spPr/>
        <p:txBody>
          <a:bodyPr/>
          <a:lstStyle/>
          <a:p>
            <a:pPr rtl="0">
              <a:spcBef>
                <a:spcPts val="0"/>
              </a:spcBef>
              <a:spcAft>
                <a:spcPts val="0"/>
              </a:spcAft>
            </a:pPr>
            <a:endParaRPr lang="en-US" b="0" i="0" u="none" strike="noStrike" dirty="0">
              <a:solidFill>
                <a:srgbClr val="142D55"/>
              </a:solidFill>
              <a:effectLst/>
              <a:latin typeface="Calibri" panose="020F0502020204030204" pitchFamily="34" charset="0"/>
            </a:endParaRPr>
          </a:p>
          <a:p>
            <a:pPr>
              <a:spcBef>
                <a:spcPts val="0"/>
              </a:spcBef>
            </a:pPr>
            <a:r>
              <a:rPr lang="es-ES" dirty="0">
                <a:cs typeface="Calibri"/>
              </a:rPr>
              <a:t>Google Drive es una herramienta para compartir archivos que permite al usuario </a:t>
            </a:r>
          </a:p>
          <a:p>
            <a:pPr>
              <a:spcBef>
                <a:spcPts val="0"/>
              </a:spcBef>
            </a:pPr>
            <a:r>
              <a:rPr lang="es-ES" dirty="0">
                <a:cs typeface="Calibri"/>
              </a:rPr>
              <a:t>cargar y acceder a sus documentos en cualquier parte a través de la nube de Google, siempre con conexión a internet.</a:t>
            </a:r>
          </a:p>
          <a:p>
            <a:r>
              <a:rPr lang="es-ES" dirty="0">
                <a:cs typeface="Calibri"/>
              </a:rPr>
              <a:t>Google Drive tiene varias características excelentes, como la integración impecable entre los otros software de Google Suite. Los usuarios también pueden compartir enlaces a sus carpetas y archivos y los demás usuarios pueden editarlos o cambiarlos, si tienen los permisos necesarios para ello. Google Drive también es muy económico a la hora de comprar mayor almacenamiento. </a:t>
            </a:r>
          </a:p>
          <a:p>
            <a:r>
              <a:rPr lang="es-ES" dirty="0">
                <a:cs typeface="Calibri"/>
              </a:rPr>
              <a:t>Además, ofrece muy buenas opciones en relación con software de terceros. Por ejemplo, puede integrarse entre </a:t>
            </a:r>
            <a:r>
              <a:rPr lang="es-ES" dirty="0" err="1">
                <a:cs typeface="Calibri"/>
              </a:rPr>
              <a:t>Slack</a:t>
            </a:r>
            <a:r>
              <a:rPr lang="es-ES" dirty="0">
                <a:cs typeface="Calibri"/>
              </a:rPr>
              <a:t> y </a:t>
            </a:r>
            <a:r>
              <a:rPr lang="es-ES" dirty="0" err="1">
                <a:cs typeface="Calibri"/>
              </a:rPr>
              <a:t>Trello</a:t>
            </a:r>
            <a:r>
              <a:rPr lang="es-ES" dirty="0">
                <a:cs typeface="Calibri"/>
              </a:rPr>
              <a:t>.</a:t>
            </a:r>
          </a:p>
          <a:p>
            <a:pPr algn="l"/>
            <a:r>
              <a:rPr lang="es-ES" dirty="0">
                <a:solidFill>
                  <a:srgbClr val="F9A169"/>
                </a:solidFill>
                <a:cs typeface="Calibri"/>
              </a:rPr>
              <a:t>Enlace a la página web de la herramienta:</a:t>
            </a:r>
            <a:r>
              <a:rPr lang="en-US" dirty="0">
                <a:solidFill>
                  <a:srgbClr val="F9A169"/>
                </a:solidFill>
                <a:cs typeface="Calibri"/>
              </a:rPr>
              <a:t> </a:t>
            </a:r>
            <a:r>
              <a:rPr lang="en-US" b="0" i="0" u="sng" dirty="0">
                <a:solidFill>
                  <a:srgbClr val="F9A169"/>
                </a:solidFill>
                <a:effectLst/>
                <a:hlinkClick r:id="rId2">
                  <a:extLst>
                    <a:ext uri="{A12FA001-AC4F-418D-AE19-62706E023703}">
                      <ahyp:hlinkClr xmlns:ahyp="http://schemas.microsoft.com/office/drawing/2018/hyperlinkcolor" val="tx"/>
                    </a:ext>
                  </a:extLst>
                </a:hlinkClick>
              </a:rPr>
              <a:t>Cloud Storage for Work and Home - Google Drive</a:t>
            </a:r>
          </a:p>
          <a:p>
            <a:endParaRPr lang="en-US" dirty="0">
              <a:cs typeface="Calibri"/>
            </a:endParaRPr>
          </a:p>
          <a:p>
            <a:br>
              <a:rPr lang="en-US" dirty="0"/>
            </a:br>
            <a:endParaRPr lang="en-RU" dirty="0">
              <a:solidFill>
                <a:schemeClr val="tx1"/>
              </a:solidFill>
            </a:endParaRPr>
          </a:p>
        </p:txBody>
      </p:sp>
      <p:sp>
        <p:nvSpPr>
          <p:cNvPr id="6" name="Text Placeholder 5">
            <a:extLst>
              <a:ext uri="{FF2B5EF4-FFF2-40B4-BE49-F238E27FC236}">
                <a16:creationId xmlns:a16="http://schemas.microsoft.com/office/drawing/2014/main" id="{AAB0E2CD-E356-B9DD-6946-2D1B11085769}"/>
              </a:ext>
            </a:extLst>
          </p:cNvPr>
          <p:cNvSpPr>
            <a:spLocks noGrp="1"/>
          </p:cNvSpPr>
          <p:nvPr>
            <p:ph type="body" sz="quarter" idx="18"/>
          </p:nvPr>
        </p:nvSpPr>
        <p:spPr>
          <a:xfrm>
            <a:off x="375945" y="255532"/>
            <a:ext cx="11097969" cy="1757851"/>
          </a:xfrm>
        </p:spPr>
        <p:txBody>
          <a:bodyPr/>
          <a:lstStyle/>
          <a:p>
            <a:r>
              <a:rPr lang="en-IE" dirty="0" err="1"/>
              <a:t>Herramienta</a:t>
            </a:r>
            <a:r>
              <a:rPr lang="en-IE" dirty="0"/>
              <a:t> 2: Google Drive	</a:t>
            </a:r>
          </a:p>
        </p:txBody>
      </p:sp>
      <p:pic>
        <p:nvPicPr>
          <p:cNvPr id="7" name="Picture 6" descr="A picture containing text, clipart&#10;&#10;Description automatically generated">
            <a:extLst>
              <a:ext uri="{FF2B5EF4-FFF2-40B4-BE49-F238E27FC236}">
                <a16:creationId xmlns:a16="http://schemas.microsoft.com/office/drawing/2014/main" id="{F0A340C9-04E9-D94F-7687-3562CAD7B4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0671" y="471631"/>
            <a:ext cx="2935226" cy="563928"/>
          </a:xfrm>
          <a:prstGeom prst="rect">
            <a:avLst/>
          </a:prstGeom>
        </p:spPr>
      </p:pic>
    </p:spTree>
    <p:extLst>
      <p:ext uri="{BB962C8B-B14F-4D97-AF65-F5344CB8AC3E}">
        <p14:creationId xmlns:p14="http://schemas.microsoft.com/office/powerpoint/2010/main" val="27458097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F063E7B-04B4-6B4B-B1D3-53A3974A8B17}"/>
              </a:ext>
            </a:extLst>
          </p:cNvPr>
          <p:cNvSpPr>
            <a:spLocks noGrp="1"/>
          </p:cNvSpPr>
          <p:nvPr>
            <p:ph type="body" sz="quarter" idx="16"/>
          </p:nvPr>
        </p:nvSpPr>
        <p:spPr/>
        <p:txBody>
          <a:bodyPr/>
          <a:lstStyle/>
          <a:p>
            <a:pPr rtl="0">
              <a:spcBef>
                <a:spcPts val="0"/>
              </a:spcBef>
              <a:spcAft>
                <a:spcPts val="0"/>
              </a:spcAft>
            </a:pPr>
            <a:endParaRPr lang="en-US" b="0" i="0" u="none" strike="noStrike" dirty="0">
              <a:solidFill>
                <a:srgbClr val="142D55"/>
              </a:solidFill>
              <a:effectLst/>
              <a:latin typeface="Calibri" panose="020F0502020204030204" pitchFamily="34" charset="0"/>
            </a:endParaRPr>
          </a:p>
          <a:p>
            <a:pPr rtl="0">
              <a:spcBef>
                <a:spcPts val="0"/>
              </a:spcBef>
              <a:spcAft>
                <a:spcPts val="0"/>
              </a:spcAft>
            </a:pPr>
            <a:r>
              <a:rPr lang="en-US" b="1" i="0" u="none" strike="noStrike" dirty="0">
                <a:solidFill>
                  <a:srgbClr val="142D55"/>
                </a:solidFill>
                <a:effectLst/>
                <a:latin typeface="Calibri" panose="020F0502020204030204" pitchFamily="34" charset="0"/>
              </a:rPr>
              <a:t>Pros </a:t>
            </a:r>
            <a:r>
              <a:rPr lang="en-US" b="1" dirty="0">
                <a:solidFill>
                  <a:srgbClr val="142D55"/>
                </a:solidFill>
                <a:latin typeface="Calibri" panose="020F0502020204030204" pitchFamily="34" charset="0"/>
              </a:rPr>
              <a:t>de</a:t>
            </a:r>
            <a:r>
              <a:rPr lang="en-US" b="1" i="0" u="none" strike="noStrike" dirty="0">
                <a:solidFill>
                  <a:srgbClr val="142D55"/>
                </a:solidFill>
                <a:effectLst/>
                <a:latin typeface="Calibri" panose="020F0502020204030204" pitchFamily="34" charset="0"/>
              </a:rPr>
              <a:t> Google Drive:</a:t>
            </a:r>
          </a:p>
          <a:p>
            <a:pPr rtl="0">
              <a:spcBef>
                <a:spcPts val="0"/>
              </a:spcBef>
              <a:spcAft>
                <a:spcPts val="0"/>
              </a:spcAft>
            </a:pPr>
            <a:endParaRPr lang="en-US" b="1" i="0" u="none" strike="noStrike" dirty="0">
              <a:solidFill>
                <a:srgbClr val="142D55"/>
              </a:solidFill>
              <a:effectLst/>
              <a:latin typeface="Calibri" panose="020F0502020204030204" pitchFamily="34" charset="0"/>
            </a:endParaRPr>
          </a:p>
          <a:p>
            <a:pPr marL="342900" indent="-342900" rtl="0">
              <a:spcBef>
                <a:spcPts val="0"/>
              </a:spcBef>
              <a:spcAft>
                <a:spcPts val="0"/>
              </a:spcAft>
              <a:buFont typeface="Arial" panose="020B0604020202020204" pitchFamily="34" charset="0"/>
              <a:buChar char="•"/>
            </a:pPr>
            <a:r>
              <a:rPr lang="es-ES" i="0" u="none" strike="noStrike" dirty="0">
                <a:solidFill>
                  <a:srgbClr val="142D55"/>
                </a:solidFill>
                <a:effectLst/>
                <a:latin typeface="Calibri" panose="020F0502020204030204" pitchFamily="34" charset="0"/>
              </a:rPr>
              <a:t>Muy fácil de usar, curva de aprendizaje pequeña</a:t>
            </a:r>
          </a:p>
          <a:p>
            <a:pPr rtl="0">
              <a:spcBef>
                <a:spcPts val="0"/>
              </a:spcBef>
              <a:spcAft>
                <a:spcPts val="0"/>
              </a:spcAft>
            </a:pPr>
            <a:endParaRPr lang="es-ES" i="0" u="none" strike="noStrike" dirty="0">
              <a:solidFill>
                <a:srgbClr val="142D55"/>
              </a:solidFill>
              <a:effectLst/>
              <a:latin typeface="Calibri" panose="020F0502020204030204" pitchFamily="34" charset="0"/>
            </a:endParaRPr>
          </a:p>
          <a:p>
            <a:pPr marL="342900" indent="-342900" rtl="0">
              <a:spcBef>
                <a:spcPts val="0"/>
              </a:spcBef>
              <a:spcAft>
                <a:spcPts val="0"/>
              </a:spcAft>
              <a:buFont typeface="Arial" panose="020B0604020202020204" pitchFamily="34" charset="0"/>
              <a:buChar char="•"/>
            </a:pPr>
            <a:r>
              <a:rPr lang="es-ES" i="0" u="none" strike="noStrike" dirty="0">
                <a:solidFill>
                  <a:srgbClr val="142D55"/>
                </a:solidFill>
                <a:effectLst/>
                <a:latin typeface="Calibri" panose="020F0502020204030204" pitchFamily="34" charset="0"/>
              </a:rPr>
              <a:t>Gran </a:t>
            </a:r>
            <a:r>
              <a:rPr lang="es-ES" dirty="0">
                <a:solidFill>
                  <a:srgbClr val="142D55"/>
                </a:solidFill>
                <a:latin typeface="Calibri" panose="020F0502020204030204" pitchFamily="34" charset="0"/>
              </a:rPr>
              <a:t>cantidad de almacenamiento gratuito (15GB)</a:t>
            </a:r>
            <a:endParaRPr lang="es-ES" i="0" u="none" strike="noStrike" dirty="0">
              <a:solidFill>
                <a:srgbClr val="142D55"/>
              </a:solidFill>
              <a:effectLst/>
              <a:latin typeface="Calibri" panose="020F0502020204030204" pitchFamily="34" charset="0"/>
            </a:endParaRPr>
          </a:p>
          <a:p>
            <a:pPr rtl="0">
              <a:spcBef>
                <a:spcPts val="0"/>
              </a:spcBef>
              <a:spcAft>
                <a:spcPts val="0"/>
              </a:spcAft>
            </a:pPr>
            <a:endParaRPr lang="es-ES" i="0" u="none" strike="noStrike" dirty="0">
              <a:solidFill>
                <a:srgbClr val="142D55"/>
              </a:solidFill>
              <a:effectLst/>
              <a:latin typeface="Calibri" panose="020F0502020204030204" pitchFamily="34" charset="0"/>
            </a:endParaRPr>
          </a:p>
          <a:p>
            <a:pPr marL="342900" indent="-342900" rtl="0">
              <a:spcBef>
                <a:spcPts val="0"/>
              </a:spcBef>
              <a:spcAft>
                <a:spcPts val="0"/>
              </a:spcAft>
              <a:buFont typeface="Arial" panose="020B0604020202020204" pitchFamily="34" charset="0"/>
              <a:buChar char="•"/>
            </a:pPr>
            <a:r>
              <a:rPr lang="es-ES" i="0" u="none" strike="noStrike" dirty="0">
                <a:solidFill>
                  <a:srgbClr val="142D55"/>
                </a:solidFill>
                <a:effectLst/>
                <a:latin typeface="Calibri" panose="020F0502020204030204" pitchFamily="34" charset="0"/>
              </a:rPr>
              <a:t>Integración impecable entre el software de terceros y otros software de Google</a:t>
            </a:r>
          </a:p>
          <a:p>
            <a:pPr rtl="0">
              <a:spcBef>
                <a:spcPts val="0"/>
              </a:spcBef>
              <a:spcAft>
                <a:spcPts val="0"/>
              </a:spcAft>
            </a:pPr>
            <a:endParaRPr lang="es-ES" b="1" i="0" u="none" strike="noStrike" dirty="0">
              <a:solidFill>
                <a:srgbClr val="142D55"/>
              </a:solidFill>
              <a:effectLst/>
              <a:latin typeface="Calibri" panose="020F0502020204030204" pitchFamily="34" charset="0"/>
            </a:endParaRPr>
          </a:p>
          <a:p>
            <a:pPr rtl="0">
              <a:spcBef>
                <a:spcPts val="0"/>
              </a:spcBef>
              <a:spcAft>
                <a:spcPts val="0"/>
              </a:spcAft>
            </a:pPr>
            <a:r>
              <a:rPr lang="es-ES" b="1" i="0" u="none" strike="noStrike" dirty="0">
                <a:solidFill>
                  <a:srgbClr val="142D55"/>
                </a:solidFill>
                <a:effectLst/>
                <a:latin typeface="Calibri" panose="020F0502020204030204" pitchFamily="34" charset="0"/>
              </a:rPr>
              <a:t>Contras de Google Drive:</a:t>
            </a:r>
          </a:p>
          <a:p>
            <a:pPr rtl="0">
              <a:spcBef>
                <a:spcPts val="0"/>
              </a:spcBef>
              <a:spcAft>
                <a:spcPts val="0"/>
              </a:spcAft>
            </a:pPr>
            <a:endParaRPr lang="es-ES" b="1" i="0" u="none" strike="noStrike" dirty="0">
              <a:solidFill>
                <a:srgbClr val="142D55"/>
              </a:solidFill>
              <a:effectLst/>
              <a:latin typeface="Calibri" panose="020F0502020204030204" pitchFamily="34" charset="0"/>
            </a:endParaRPr>
          </a:p>
          <a:p>
            <a:pPr marL="342900" indent="-342900" rtl="0">
              <a:spcBef>
                <a:spcPts val="0"/>
              </a:spcBef>
              <a:spcAft>
                <a:spcPts val="0"/>
              </a:spcAft>
              <a:buFont typeface="Arial" panose="020B0604020202020204" pitchFamily="34" charset="0"/>
              <a:buChar char="•"/>
            </a:pPr>
            <a:r>
              <a:rPr lang="es-ES" i="0" u="none" strike="noStrike" dirty="0">
                <a:solidFill>
                  <a:srgbClr val="142D55"/>
                </a:solidFill>
                <a:effectLst/>
                <a:latin typeface="Calibri" panose="020F0502020204030204" pitchFamily="34" charset="0"/>
              </a:rPr>
              <a:t>Precisa de una conexión a internet para poder acceder y usarlo</a:t>
            </a:r>
          </a:p>
          <a:p>
            <a:pPr rtl="0">
              <a:spcBef>
                <a:spcPts val="0"/>
              </a:spcBef>
              <a:spcAft>
                <a:spcPts val="0"/>
              </a:spcAft>
            </a:pPr>
            <a:endParaRPr lang="es-ES" i="0" u="none" strike="noStrike" dirty="0">
              <a:solidFill>
                <a:srgbClr val="142D55"/>
              </a:solidFill>
              <a:effectLst/>
              <a:latin typeface="Calibri" panose="020F0502020204030204" pitchFamily="34" charset="0"/>
            </a:endParaRPr>
          </a:p>
          <a:p>
            <a:pPr marL="342900" indent="-342900" rtl="0">
              <a:spcBef>
                <a:spcPts val="0"/>
              </a:spcBef>
              <a:spcAft>
                <a:spcPts val="0"/>
              </a:spcAft>
              <a:buFont typeface="Arial" panose="020B0604020202020204" pitchFamily="34" charset="0"/>
              <a:buChar char="•"/>
            </a:pPr>
            <a:r>
              <a:rPr lang="es-ES" dirty="0">
                <a:solidFill>
                  <a:srgbClr val="142D55"/>
                </a:solidFill>
                <a:latin typeface="Calibri" panose="020F0502020204030204" pitchFamily="34" charset="0"/>
              </a:rPr>
              <a:t>Hay que registrarse antes de poder utilizar el producto</a:t>
            </a:r>
            <a:endParaRPr lang="es-ES" i="0" u="none" strike="noStrike" dirty="0">
              <a:solidFill>
                <a:srgbClr val="142D55"/>
              </a:solidFill>
              <a:effectLst/>
              <a:latin typeface="Calibri" panose="020F0502020204030204" pitchFamily="34" charset="0"/>
            </a:endParaRPr>
          </a:p>
          <a:p>
            <a:br>
              <a:rPr lang="es-ES" b="0" dirty="0">
                <a:effectLst/>
              </a:rPr>
            </a:br>
            <a:br>
              <a:rPr lang="en-US" dirty="0"/>
            </a:br>
            <a:endParaRPr lang="en-RU" dirty="0">
              <a:solidFill>
                <a:schemeClr val="tx1"/>
              </a:solidFill>
            </a:endParaRPr>
          </a:p>
        </p:txBody>
      </p:sp>
      <p:sp>
        <p:nvSpPr>
          <p:cNvPr id="6" name="Text Placeholder 5">
            <a:extLst>
              <a:ext uri="{FF2B5EF4-FFF2-40B4-BE49-F238E27FC236}">
                <a16:creationId xmlns:a16="http://schemas.microsoft.com/office/drawing/2014/main" id="{AAB0E2CD-E356-B9DD-6946-2D1B11085769}"/>
              </a:ext>
            </a:extLst>
          </p:cNvPr>
          <p:cNvSpPr>
            <a:spLocks noGrp="1"/>
          </p:cNvSpPr>
          <p:nvPr>
            <p:ph type="body" sz="quarter" idx="18"/>
          </p:nvPr>
        </p:nvSpPr>
        <p:spPr>
          <a:xfrm>
            <a:off x="375945" y="255533"/>
            <a:ext cx="11097969" cy="1275556"/>
          </a:xfrm>
        </p:spPr>
        <p:txBody>
          <a:bodyPr/>
          <a:lstStyle/>
          <a:p>
            <a:r>
              <a:rPr lang="en-IE" dirty="0"/>
              <a:t>Google Drive Pros y Contras	</a:t>
            </a:r>
          </a:p>
        </p:txBody>
      </p:sp>
      <p:pic>
        <p:nvPicPr>
          <p:cNvPr id="7" name="Picture 6" descr="A picture containing text, clipart&#10;&#10;Description automatically generated">
            <a:extLst>
              <a:ext uri="{FF2B5EF4-FFF2-40B4-BE49-F238E27FC236}">
                <a16:creationId xmlns:a16="http://schemas.microsoft.com/office/drawing/2014/main" id="{915237E7-112B-A6BB-4FC3-C4ABF6CE63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40671" y="471631"/>
            <a:ext cx="2935226" cy="563928"/>
          </a:xfrm>
          <a:prstGeom prst="rect">
            <a:avLst/>
          </a:prstGeom>
        </p:spPr>
      </p:pic>
    </p:spTree>
    <p:extLst>
      <p:ext uri="{BB962C8B-B14F-4D97-AF65-F5344CB8AC3E}">
        <p14:creationId xmlns:p14="http://schemas.microsoft.com/office/powerpoint/2010/main" val="26281925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1D33D57-E739-744D-632D-2C929FD8AB05}"/>
              </a:ext>
            </a:extLst>
          </p:cNvPr>
          <p:cNvSpPr>
            <a:spLocks noGrp="1"/>
          </p:cNvSpPr>
          <p:nvPr>
            <p:ph type="pic" sz="quarter" idx="15"/>
          </p:nvPr>
        </p:nvSpPr>
        <p:spPr/>
      </p:sp>
      <p:sp>
        <p:nvSpPr>
          <p:cNvPr id="3" name="Text Placeholder 2">
            <a:extLst>
              <a:ext uri="{FF2B5EF4-FFF2-40B4-BE49-F238E27FC236}">
                <a16:creationId xmlns:a16="http://schemas.microsoft.com/office/drawing/2014/main" id="{18966138-F3D0-54B0-81B3-AA4970868E00}"/>
              </a:ext>
            </a:extLst>
          </p:cNvPr>
          <p:cNvSpPr>
            <a:spLocks noGrp="1"/>
          </p:cNvSpPr>
          <p:nvPr>
            <p:ph type="body" sz="quarter" idx="17"/>
          </p:nvPr>
        </p:nvSpPr>
        <p:spPr>
          <a:xfrm>
            <a:off x="447065" y="1419515"/>
            <a:ext cx="6212151" cy="3642009"/>
          </a:xfrm>
        </p:spPr>
        <p:txBody>
          <a:bodyPr/>
          <a:lstStyle/>
          <a:p>
            <a:r>
              <a:rPr lang="es-ES" sz="2400" dirty="0"/>
              <a:t>Échale un vistazo a este práctico vídeo para empezar a usar Google Drive:</a:t>
            </a:r>
          </a:p>
          <a:p>
            <a:endParaRPr lang="en-US" sz="2400" dirty="0"/>
          </a:p>
          <a:p>
            <a:r>
              <a:rPr lang="en-IE" sz="2400" dirty="0">
                <a:solidFill>
                  <a:srgbClr val="F9A169"/>
                </a:solidFill>
                <a:hlinkClick r:id="rId3">
                  <a:extLst>
                    <a:ext uri="{A12FA001-AC4F-418D-AE19-62706E023703}">
                      <ahyp:hlinkClr xmlns:ahyp="http://schemas.microsoft.com/office/drawing/2018/hyperlinkcolor" val="tx"/>
                    </a:ext>
                  </a:extLst>
                </a:hlinkClick>
              </a:rPr>
              <a:t>https://youtu.be/cCZj5ojxRAA</a:t>
            </a:r>
            <a:endParaRPr lang="en-IE" sz="2400" dirty="0">
              <a:solidFill>
                <a:srgbClr val="F9A169"/>
              </a:solidFill>
            </a:endParaRPr>
          </a:p>
          <a:p>
            <a:endParaRPr lang="en-US" sz="2400" dirty="0"/>
          </a:p>
          <a:p>
            <a:endParaRPr lang="en-IE" dirty="0"/>
          </a:p>
        </p:txBody>
      </p:sp>
      <p:sp>
        <p:nvSpPr>
          <p:cNvPr id="6" name="Text Placeholder 5">
            <a:extLst>
              <a:ext uri="{FF2B5EF4-FFF2-40B4-BE49-F238E27FC236}">
                <a16:creationId xmlns:a16="http://schemas.microsoft.com/office/drawing/2014/main" id="{52D70F6E-39C8-FDA0-6A6B-510F47E89693}"/>
              </a:ext>
            </a:extLst>
          </p:cNvPr>
          <p:cNvSpPr>
            <a:spLocks noGrp="1"/>
          </p:cNvSpPr>
          <p:nvPr>
            <p:ph type="body" sz="quarter" idx="13"/>
          </p:nvPr>
        </p:nvSpPr>
        <p:spPr/>
        <p:txBody>
          <a:bodyPr/>
          <a:lstStyle/>
          <a:p>
            <a:r>
              <a:rPr lang="es-ES" dirty="0"/>
              <a:t>Tutorial de vídeo de Google Drive</a:t>
            </a:r>
          </a:p>
        </p:txBody>
      </p:sp>
      <p:pic>
        <p:nvPicPr>
          <p:cNvPr id="4" name="Online Media 3" title="How to Use Google Drive | Beginners Tutorial">
            <a:hlinkClick r:id="" action="ppaction://media"/>
            <a:extLst>
              <a:ext uri="{FF2B5EF4-FFF2-40B4-BE49-F238E27FC236}">
                <a16:creationId xmlns:a16="http://schemas.microsoft.com/office/drawing/2014/main" id="{C0BF0ABA-0D28-CB8E-BC76-90F0EBC3C854}"/>
              </a:ext>
            </a:extLst>
          </p:cNvPr>
          <p:cNvPicPr>
            <a:picLocks noRot="1" noChangeAspect="1"/>
          </p:cNvPicPr>
          <p:nvPr>
            <a:videoFile r:link="rId1"/>
          </p:nvPr>
        </p:nvPicPr>
        <p:blipFill>
          <a:blip r:embed="rId4"/>
          <a:stretch>
            <a:fillRect/>
          </a:stretch>
        </p:blipFill>
        <p:spPr>
          <a:xfrm>
            <a:off x="7372351" y="1223694"/>
            <a:ext cx="4817324" cy="4145601"/>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9FB3C161-3673-1E99-DF24-372AF79786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13400" y="109202"/>
            <a:ext cx="2935226" cy="563928"/>
          </a:xfrm>
          <a:prstGeom prst="rect">
            <a:avLst/>
          </a:prstGeom>
        </p:spPr>
      </p:pic>
    </p:spTree>
    <p:extLst>
      <p:ext uri="{BB962C8B-B14F-4D97-AF65-F5344CB8AC3E}">
        <p14:creationId xmlns:p14="http://schemas.microsoft.com/office/powerpoint/2010/main" val="210982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4D2B5D-ADDE-326E-E7B9-37B82956657E}"/>
              </a:ext>
            </a:extLst>
          </p:cNvPr>
          <p:cNvSpPr>
            <a:spLocks noGrp="1"/>
          </p:cNvSpPr>
          <p:nvPr>
            <p:ph type="body" sz="quarter" idx="16"/>
          </p:nvPr>
        </p:nvSpPr>
        <p:spPr>
          <a:xfrm>
            <a:off x="362004" y="1999569"/>
            <a:ext cx="11102510" cy="4038015"/>
          </a:xfrm>
        </p:spPr>
        <p:txBody>
          <a:bodyPr/>
          <a:lstStyle/>
          <a:p>
            <a:r>
              <a:rPr lang="es-ES" dirty="0" err="1">
                <a:ea typeface="+mn-lt"/>
                <a:cs typeface="+mn-lt"/>
              </a:rPr>
              <a:t>WeTransfer</a:t>
            </a:r>
            <a:r>
              <a:rPr lang="es-ES" dirty="0">
                <a:ea typeface="+mn-lt"/>
                <a:cs typeface="+mn-lt"/>
              </a:rPr>
              <a:t> es una plataforma online diseñada para transferir archivos de manera gratuita en internet. Es fácil de usar y es conveniente, ya que permite a los usuarios enviar archivos de hasta 2GB.</a:t>
            </a:r>
          </a:p>
          <a:p>
            <a:r>
              <a:rPr lang="es-ES" dirty="0">
                <a:ea typeface="+mn-lt"/>
                <a:cs typeface="+mn-lt"/>
              </a:rPr>
              <a:t>Un problema común que muchas personas encuentran cuando intentan enviar un archivo es que algunas herramientas no permiten al usuario enviar un documento de más de 25mb.</a:t>
            </a:r>
          </a:p>
          <a:p>
            <a:r>
              <a:rPr lang="es-ES" dirty="0" err="1">
                <a:ea typeface="+mn-lt"/>
                <a:cs typeface="+mn-lt"/>
              </a:rPr>
              <a:t>WeTransfer</a:t>
            </a:r>
            <a:r>
              <a:rPr lang="es-ES" dirty="0">
                <a:ea typeface="+mn-lt"/>
                <a:cs typeface="+mn-lt"/>
              </a:rPr>
              <a:t> elimina este problema facilitando el enviar archivos a una o más personas. Se pueden enviar fotos, documentos PDF, vídeos o cualquier otro archivo grande de una manera sencilla.</a:t>
            </a:r>
          </a:p>
          <a:p>
            <a:r>
              <a:rPr lang="es-ES" dirty="0">
                <a:solidFill>
                  <a:srgbClr val="F9A169"/>
                </a:solidFill>
                <a:cs typeface="Calibri"/>
              </a:rPr>
              <a:t>Enlace a la página web de la herramienta:</a:t>
            </a:r>
            <a:r>
              <a:rPr lang="en-US" dirty="0">
                <a:solidFill>
                  <a:srgbClr val="F9A169"/>
                </a:solidFill>
                <a:cs typeface="Calibri"/>
              </a:rPr>
              <a:t> </a:t>
            </a:r>
            <a:r>
              <a:rPr lang="en-US" dirty="0">
                <a:solidFill>
                  <a:srgbClr val="F9A169"/>
                </a:solidFill>
                <a:ea typeface="+mn-lt"/>
                <a:cs typeface="+mn-lt"/>
                <a:hlinkClick r:id="rId2">
                  <a:extLst>
                    <a:ext uri="{A12FA001-AC4F-418D-AE19-62706E023703}">
                      <ahyp:hlinkClr xmlns:ahyp="http://schemas.microsoft.com/office/drawing/2018/hyperlinkcolor" val="tx"/>
                    </a:ext>
                  </a:extLst>
                </a:hlinkClick>
              </a:rPr>
              <a:t>WeTransfer is the simplest way to send your files around the world</a:t>
            </a:r>
            <a:endParaRPr lang="en-US" dirty="0">
              <a:solidFill>
                <a:srgbClr val="F9A169"/>
              </a:solidFill>
              <a:cs typeface="Calibri"/>
            </a:endParaRPr>
          </a:p>
          <a:p>
            <a:br>
              <a:rPr lang="en-US" dirty="0"/>
            </a:br>
            <a:endParaRPr lang="en-IE" dirty="0"/>
          </a:p>
        </p:txBody>
      </p:sp>
      <p:sp>
        <p:nvSpPr>
          <p:cNvPr id="5" name="Text Placeholder 4">
            <a:extLst>
              <a:ext uri="{FF2B5EF4-FFF2-40B4-BE49-F238E27FC236}">
                <a16:creationId xmlns:a16="http://schemas.microsoft.com/office/drawing/2014/main" id="{0BCDC2D0-DFE8-A241-1121-7634C2F9A2E3}"/>
              </a:ext>
            </a:extLst>
          </p:cNvPr>
          <p:cNvSpPr>
            <a:spLocks noGrp="1"/>
          </p:cNvSpPr>
          <p:nvPr>
            <p:ph type="body" sz="quarter" idx="18"/>
          </p:nvPr>
        </p:nvSpPr>
        <p:spPr/>
        <p:txBody>
          <a:bodyPr/>
          <a:lstStyle/>
          <a:p>
            <a:r>
              <a:rPr lang="es-ES" dirty="0"/>
              <a:t>Herramienta</a:t>
            </a:r>
            <a:r>
              <a:rPr lang="en-IE" dirty="0"/>
              <a:t> 3: WeTransfer</a:t>
            </a:r>
          </a:p>
        </p:txBody>
      </p:sp>
      <p:pic>
        <p:nvPicPr>
          <p:cNvPr id="7" name="Picture 3" descr="Logo&#10;&#10;Description automatically generated">
            <a:extLst>
              <a:ext uri="{FF2B5EF4-FFF2-40B4-BE49-F238E27FC236}">
                <a16:creationId xmlns:a16="http://schemas.microsoft.com/office/drawing/2014/main" id="{2ED0F108-8282-EA35-65C2-DC7ECE5657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7553" y="626922"/>
            <a:ext cx="3376177" cy="488989"/>
          </a:xfrm>
          <a:prstGeom prst="rect">
            <a:avLst/>
          </a:prstGeom>
        </p:spPr>
      </p:pic>
    </p:spTree>
    <p:extLst>
      <p:ext uri="{BB962C8B-B14F-4D97-AF65-F5344CB8AC3E}">
        <p14:creationId xmlns:p14="http://schemas.microsoft.com/office/powerpoint/2010/main" val="18205546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4D2B5D-ADDE-326E-E7B9-37B82956657E}"/>
              </a:ext>
            </a:extLst>
          </p:cNvPr>
          <p:cNvSpPr>
            <a:spLocks noGrp="1"/>
          </p:cNvSpPr>
          <p:nvPr>
            <p:ph type="body" sz="quarter" idx="16"/>
          </p:nvPr>
        </p:nvSpPr>
        <p:spPr/>
        <p:txBody>
          <a:bodyPr/>
          <a:lstStyle/>
          <a:p>
            <a:r>
              <a:rPr lang="en-IE" b="1" dirty="0">
                <a:cs typeface="Calibri"/>
              </a:rPr>
              <a:t>Pros de WeTransfer:</a:t>
            </a:r>
          </a:p>
          <a:p>
            <a:pPr marL="342900" indent="-342900">
              <a:buChar char="•"/>
            </a:pPr>
            <a:r>
              <a:rPr lang="es-ES" dirty="0">
                <a:ea typeface="+mn-lt"/>
                <a:cs typeface="+mn-lt"/>
              </a:rPr>
              <a:t>Excelente herramienta para enviar archivos grandes </a:t>
            </a:r>
          </a:p>
          <a:p>
            <a:pPr marL="342900" indent="-342900">
              <a:buChar char="•"/>
            </a:pPr>
            <a:r>
              <a:rPr lang="es-ES" dirty="0">
                <a:ea typeface="+mn-lt"/>
                <a:cs typeface="+mn-lt"/>
              </a:rPr>
              <a:t>Envía hasta 2GB de manera gratuita</a:t>
            </a:r>
          </a:p>
          <a:p>
            <a:pPr marL="342900" indent="-342900">
              <a:buChar char="•"/>
            </a:pPr>
            <a:r>
              <a:rPr lang="es-ES" dirty="0">
                <a:ea typeface="+mn-lt"/>
                <a:cs typeface="+mn-lt"/>
              </a:rPr>
              <a:t>Se pueden enviar archivos sin iniciar sesión en la versión gratuita</a:t>
            </a:r>
          </a:p>
          <a:p>
            <a:pPr marL="342900" indent="-342900">
              <a:buChar char="•"/>
            </a:pPr>
            <a:endParaRPr lang="es-ES" dirty="0">
              <a:cs typeface="Calibri"/>
            </a:endParaRPr>
          </a:p>
          <a:p>
            <a:r>
              <a:rPr lang="es-ES" b="1" dirty="0">
                <a:cs typeface="Calibri"/>
              </a:rPr>
              <a:t>Contras de </a:t>
            </a:r>
            <a:r>
              <a:rPr lang="es-ES" b="1" dirty="0" err="1">
                <a:cs typeface="Calibri"/>
              </a:rPr>
              <a:t>WeTransfer</a:t>
            </a:r>
            <a:r>
              <a:rPr lang="es-ES" b="1" dirty="0">
                <a:cs typeface="Calibri"/>
              </a:rPr>
              <a:t>:</a:t>
            </a:r>
            <a:endParaRPr lang="es-ES" dirty="0">
              <a:cs typeface="Calibri"/>
            </a:endParaRPr>
          </a:p>
          <a:p>
            <a:pPr marL="342900" indent="-342900">
              <a:buChar char="•"/>
            </a:pPr>
            <a:r>
              <a:rPr lang="es-ES" dirty="0">
                <a:ea typeface="+mn-lt"/>
                <a:cs typeface="+mn-lt"/>
              </a:rPr>
              <a:t>La versión gratuita contiene anuncios</a:t>
            </a:r>
          </a:p>
          <a:p>
            <a:pPr marL="342900" indent="-342900">
              <a:buChar char="•"/>
            </a:pPr>
            <a:r>
              <a:rPr lang="es-ES" dirty="0">
                <a:ea typeface="+mn-lt"/>
                <a:cs typeface="+mn-lt"/>
              </a:rPr>
              <a:t>Los archivos están limitados a 2GB en la versión gratuita, en la de pago tienen un límite de 20GB</a:t>
            </a:r>
          </a:p>
          <a:p>
            <a:br>
              <a:rPr lang="en-US" sz="3200" b="0" dirty="0">
                <a:effectLst/>
              </a:rPr>
            </a:br>
            <a:br>
              <a:rPr lang="en-US" sz="3200" b="0" dirty="0">
                <a:effectLst/>
              </a:rPr>
            </a:br>
            <a:endParaRPr lang="en-IE" sz="3200" dirty="0"/>
          </a:p>
        </p:txBody>
      </p:sp>
      <p:sp>
        <p:nvSpPr>
          <p:cNvPr id="5" name="Text Placeholder 4">
            <a:extLst>
              <a:ext uri="{FF2B5EF4-FFF2-40B4-BE49-F238E27FC236}">
                <a16:creationId xmlns:a16="http://schemas.microsoft.com/office/drawing/2014/main" id="{0BCDC2D0-DFE8-A241-1121-7634C2F9A2E3}"/>
              </a:ext>
            </a:extLst>
          </p:cNvPr>
          <p:cNvSpPr>
            <a:spLocks noGrp="1"/>
          </p:cNvSpPr>
          <p:nvPr>
            <p:ph type="body" sz="quarter" idx="18"/>
          </p:nvPr>
        </p:nvSpPr>
        <p:spPr/>
        <p:txBody>
          <a:bodyPr/>
          <a:lstStyle/>
          <a:p>
            <a:r>
              <a:rPr lang="en-IE" dirty="0"/>
              <a:t>Pros y Contras de WeTransfer	</a:t>
            </a:r>
          </a:p>
        </p:txBody>
      </p:sp>
      <p:pic>
        <p:nvPicPr>
          <p:cNvPr id="6" name="Picture 3" descr="Logo&#10;&#10;Description automatically generated">
            <a:extLst>
              <a:ext uri="{FF2B5EF4-FFF2-40B4-BE49-F238E27FC236}">
                <a16:creationId xmlns:a16="http://schemas.microsoft.com/office/drawing/2014/main" id="{EB2A0D72-45E9-00DF-3136-9407D11958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67553" y="626922"/>
            <a:ext cx="3376177" cy="488989"/>
          </a:xfrm>
          <a:prstGeom prst="rect">
            <a:avLst/>
          </a:prstGeom>
        </p:spPr>
      </p:pic>
    </p:spTree>
    <p:extLst>
      <p:ext uri="{BB962C8B-B14F-4D97-AF65-F5344CB8AC3E}">
        <p14:creationId xmlns:p14="http://schemas.microsoft.com/office/powerpoint/2010/main" val="28517463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1D33D57-E739-744D-632D-2C929FD8AB05}"/>
              </a:ext>
            </a:extLst>
          </p:cNvPr>
          <p:cNvSpPr>
            <a:spLocks noGrp="1"/>
          </p:cNvSpPr>
          <p:nvPr>
            <p:ph type="pic" sz="quarter" idx="15"/>
          </p:nvPr>
        </p:nvSpPr>
        <p:spPr/>
      </p:sp>
      <p:sp>
        <p:nvSpPr>
          <p:cNvPr id="3" name="Text Placeholder 2">
            <a:extLst>
              <a:ext uri="{FF2B5EF4-FFF2-40B4-BE49-F238E27FC236}">
                <a16:creationId xmlns:a16="http://schemas.microsoft.com/office/drawing/2014/main" id="{18966138-F3D0-54B0-81B3-AA4970868E00}"/>
              </a:ext>
            </a:extLst>
          </p:cNvPr>
          <p:cNvSpPr>
            <a:spLocks noGrp="1"/>
          </p:cNvSpPr>
          <p:nvPr>
            <p:ph type="body" sz="quarter" idx="17"/>
          </p:nvPr>
        </p:nvSpPr>
        <p:spPr>
          <a:xfrm>
            <a:off x="447065" y="1419515"/>
            <a:ext cx="6212151" cy="3642009"/>
          </a:xfrm>
        </p:spPr>
        <p:txBody>
          <a:bodyPr/>
          <a:lstStyle/>
          <a:p>
            <a:r>
              <a:rPr lang="es-ES" sz="2400" dirty="0"/>
              <a:t>Échale un vistazo a este práctico vídeo para empezar a utilizar </a:t>
            </a:r>
            <a:r>
              <a:rPr lang="es-ES" sz="2400" dirty="0" err="1"/>
              <a:t>WeTransfer</a:t>
            </a:r>
            <a:r>
              <a:rPr lang="es-ES" sz="2400" dirty="0"/>
              <a:t>:</a:t>
            </a:r>
          </a:p>
          <a:p>
            <a:endParaRPr lang="en-US" sz="2400" dirty="0"/>
          </a:p>
          <a:p>
            <a:r>
              <a:rPr lang="en-IE" sz="2400" dirty="0">
                <a:solidFill>
                  <a:srgbClr val="F9A169"/>
                </a:solidFill>
                <a:hlinkClick r:id="rId3">
                  <a:extLst>
                    <a:ext uri="{A12FA001-AC4F-418D-AE19-62706E023703}">
                      <ahyp:hlinkClr xmlns:ahyp="http://schemas.microsoft.com/office/drawing/2018/hyperlinkcolor" val="tx"/>
                    </a:ext>
                  </a:extLst>
                </a:hlinkClick>
              </a:rPr>
              <a:t>https://youtu.be/gmzMsSCKj4E</a:t>
            </a:r>
            <a:endParaRPr lang="en-IE" sz="2400" dirty="0">
              <a:solidFill>
                <a:srgbClr val="F9A169"/>
              </a:solidFill>
            </a:endParaRPr>
          </a:p>
          <a:p>
            <a:endParaRPr lang="en-US" sz="2400" dirty="0"/>
          </a:p>
          <a:p>
            <a:endParaRPr lang="en-IE" dirty="0"/>
          </a:p>
        </p:txBody>
      </p:sp>
      <p:sp>
        <p:nvSpPr>
          <p:cNvPr id="6" name="Text Placeholder 5">
            <a:extLst>
              <a:ext uri="{FF2B5EF4-FFF2-40B4-BE49-F238E27FC236}">
                <a16:creationId xmlns:a16="http://schemas.microsoft.com/office/drawing/2014/main" id="{52D70F6E-39C8-FDA0-6A6B-510F47E89693}"/>
              </a:ext>
            </a:extLst>
          </p:cNvPr>
          <p:cNvSpPr>
            <a:spLocks noGrp="1"/>
          </p:cNvSpPr>
          <p:nvPr>
            <p:ph type="body" sz="quarter" idx="13"/>
          </p:nvPr>
        </p:nvSpPr>
        <p:spPr/>
        <p:txBody>
          <a:bodyPr/>
          <a:lstStyle/>
          <a:p>
            <a:r>
              <a:rPr lang="es-ES" dirty="0"/>
              <a:t>Tutorial de vídeo de </a:t>
            </a:r>
            <a:r>
              <a:rPr lang="es-ES" dirty="0" err="1"/>
              <a:t>WeTransfer</a:t>
            </a:r>
            <a:endParaRPr lang="es-ES" dirty="0"/>
          </a:p>
        </p:txBody>
      </p:sp>
      <p:pic>
        <p:nvPicPr>
          <p:cNvPr id="5" name="Online Media 4" title="How to use WeTransfer file transfer service">
            <a:hlinkClick r:id="" action="ppaction://media"/>
            <a:extLst>
              <a:ext uri="{FF2B5EF4-FFF2-40B4-BE49-F238E27FC236}">
                <a16:creationId xmlns:a16="http://schemas.microsoft.com/office/drawing/2014/main" id="{451980D3-5A17-AEF5-4351-6B8F22B3AA3D}"/>
              </a:ext>
            </a:extLst>
          </p:cNvPr>
          <p:cNvPicPr>
            <a:picLocks noRot="1" noChangeAspect="1"/>
          </p:cNvPicPr>
          <p:nvPr>
            <a:videoFile r:link="rId1"/>
          </p:nvPr>
        </p:nvPicPr>
        <p:blipFill>
          <a:blip r:embed="rId4"/>
          <a:stretch>
            <a:fillRect/>
          </a:stretch>
        </p:blipFill>
        <p:spPr>
          <a:xfrm>
            <a:off x="7358602" y="1223694"/>
            <a:ext cx="4854961" cy="4156233"/>
          </a:xfrm>
          <a:prstGeom prst="rect">
            <a:avLst/>
          </a:prstGeom>
        </p:spPr>
      </p:pic>
    </p:spTree>
    <p:extLst>
      <p:ext uri="{BB962C8B-B14F-4D97-AF65-F5344CB8AC3E}">
        <p14:creationId xmlns:p14="http://schemas.microsoft.com/office/powerpoint/2010/main" val="354602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3"/>
          </p:nvPr>
        </p:nvSpPr>
        <p:spPr/>
        <p:txBody>
          <a:bodyPr/>
          <a:lstStyle/>
          <a:p>
            <a:r>
              <a:rPr lang="en-IE" dirty="0"/>
              <a:t>4 </a:t>
            </a:r>
            <a:r>
              <a:rPr lang="es-ES" dirty="0"/>
              <a:t>Consejos para potenciar tu búsqueda en internet</a:t>
            </a:r>
            <a:r>
              <a:rPr lang="en-IE" dirty="0"/>
              <a:t>	</a:t>
            </a:r>
          </a:p>
        </p:txBody>
      </p:sp>
      <p:pic>
        <p:nvPicPr>
          <p:cNvPr id="8" name="Picture Placeholder 7" descr="A person typing on a keyboard&#10;&#10;Description automatically generated with medium confidence">
            <a:extLst>
              <a:ext uri="{FF2B5EF4-FFF2-40B4-BE49-F238E27FC236}">
                <a16:creationId xmlns:a16="http://schemas.microsoft.com/office/drawing/2014/main" id="{C8979AA6-0638-94D5-9F37-E04E3F7915C7}"/>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t="10328" b="10328"/>
          <a:stretch>
            <a:fillRect/>
          </a:stretch>
        </p:blipFill>
        <p:spPr>
          <a:xfrm>
            <a:off x="8802688" y="1223963"/>
            <a:ext cx="3389312" cy="4033837"/>
          </a:xfrm>
        </p:spPr>
      </p:pic>
      <p:sp>
        <p:nvSpPr>
          <p:cNvPr id="6" name="Text Placeholder 5">
            <a:extLst>
              <a:ext uri="{FF2B5EF4-FFF2-40B4-BE49-F238E27FC236}">
                <a16:creationId xmlns:a16="http://schemas.microsoft.com/office/drawing/2014/main" id="{8B5D0F2B-384E-481A-9835-90FBF091ED3D}"/>
              </a:ext>
            </a:extLst>
          </p:cNvPr>
          <p:cNvSpPr>
            <a:spLocks noGrp="1"/>
          </p:cNvSpPr>
          <p:nvPr>
            <p:ph type="body" sz="quarter" idx="17"/>
          </p:nvPr>
        </p:nvSpPr>
        <p:spPr>
          <a:xfrm>
            <a:off x="0" y="910064"/>
            <a:ext cx="8211159" cy="3642009"/>
          </a:xfrm>
        </p:spPr>
        <p:txBody>
          <a:bodyPr/>
          <a:lstStyle/>
          <a:p>
            <a:pPr marL="457200" indent="-457200">
              <a:buAutoNum type="arabicPeriod"/>
            </a:pPr>
            <a:r>
              <a:rPr lang="es-ES" sz="2400" dirty="0">
                <a:solidFill>
                  <a:srgbClr val="8D5B98"/>
                </a:solidFill>
              </a:rPr>
              <a:t>Prueba con distintos motores de búsqueda</a:t>
            </a:r>
            <a:r>
              <a:rPr lang="es-ES" sz="2400" dirty="0">
                <a:solidFill>
                  <a:schemeClr val="tx1"/>
                </a:solidFill>
              </a:rPr>
              <a:t>: Los motores de búsqueda  buscan entre cientos de millones de páginas web, pero todos los motores de búsqueda tienen sus propios puntos ciegos. Mientras puede ser que Google sea tu buscador favorito debido a su popularidad, puedes probar a utilizar Bing por las mejores predicciones de autocompletado, que puede contribuir a acotar una búsqueda. </a:t>
            </a:r>
          </a:p>
          <a:p>
            <a:pPr marL="457200" indent="-457200">
              <a:buAutoNum type="arabicPeriod"/>
            </a:pPr>
            <a:r>
              <a:rPr lang="es-ES" sz="2400" dirty="0">
                <a:solidFill>
                  <a:srgbClr val="8D5B98"/>
                </a:solidFill>
              </a:rPr>
              <a:t>Sé específico en tu búsqueda</a:t>
            </a:r>
            <a:r>
              <a:rPr lang="es-ES" sz="2400" dirty="0">
                <a:solidFill>
                  <a:schemeClr val="tx1"/>
                </a:solidFill>
              </a:rPr>
              <a:t>: Utiliza palabras clave para encontrar contenido en internet. Las palabras clave son términos que se pueden utilizar para añadir significado a tu búsqueda. Se puede añadir también la localización para encontrar información y servicios cercanos. Simplifica la búsqueda eliminando las palabras vacías (</a:t>
            </a:r>
            <a:r>
              <a:rPr lang="es-ES" sz="2400" i="1" dirty="0">
                <a:solidFill>
                  <a:schemeClr val="tx1"/>
                </a:solidFill>
              </a:rPr>
              <a:t>stop </a:t>
            </a:r>
            <a:r>
              <a:rPr lang="es-ES" sz="2400" i="1" dirty="0" err="1">
                <a:solidFill>
                  <a:schemeClr val="tx1"/>
                </a:solidFill>
              </a:rPr>
              <a:t>words</a:t>
            </a:r>
            <a:r>
              <a:rPr lang="es-ES" sz="2400" dirty="0">
                <a:solidFill>
                  <a:schemeClr val="tx1"/>
                </a:solidFill>
              </a:rPr>
              <a:t>) como “en, de y el”. El motor de búsqueda funcionará sin ellas y al suprimirlas se simplifican los resultados.</a:t>
            </a:r>
            <a:endParaRPr lang="en-IE" sz="2400" dirty="0">
              <a:solidFill>
                <a:schemeClr val="tx1"/>
              </a:solidFill>
            </a:endParaRPr>
          </a:p>
          <a:p>
            <a:pPr marL="457200" indent="-457200">
              <a:buAutoNum type="arabicPeriod"/>
            </a:pPr>
            <a:endParaRPr lang="en-IE" sz="2400" dirty="0">
              <a:solidFill>
                <a:schemeClr val="tx1"/>
              </a:solidFill>
            </a:endParaRPr>
          </a:p>
          <a:p>
            <a:pPr marL="457200" indent="-457200">
              <a:buAutoNum type="arabicPeriod"/>
            </a:pPr>
            <a:endParaRPr lang="en-IE" sz="2400" dirty="0">
              <a:solidFill>
                <a:schemeClr val="tx1"/>
              </a:solidFill>
            </a:endParaRPr>
          </a:p>
        </p:txBody>
      </p:sp>
    </p:spTree>
    <p:extLst>
      <p:ext uri="{BB962C8B-B14F-4D97-AF65-F5344CB8AC3E}">
        <p14:creationId xmlns:p14="http://schemas.microsoft.com/office/powerpoint/2010/main" val="34073908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113EF7D-376D-4394-B9C6-6579D019D1E2}"/>
              </a:ext>
            </a:extLst>
          </p:cNvPr>
          <p:cNvSpPr>
            <a:spLocks noGrp="1"/>
          </p:cNvSpPr>
          <p:nvPr>
            <p:ph type="body" sz="quarter" idx="27"/>
          </p:nvPr>
        </p:nvSpPr>
        <p:spPr/>
        <p:txBody>
          <a:bodyPr/>
          <a:lstStyle/>
          <a:p>
            <a:r>
              <a:rPr lang="es-ES" sz="2400" dirty="0"/>
              <a:t>El Programa Digital de Mujeres de la Escuela DI de Copenhague pretende capacitar a las mujeres de minorías étnicas ofreciéndoles cursos gratuitos de informática y otras actividades.</a:t>
            </a:r>
          </a:p>
        </p:txBody>
      </p:sp>
      <p:sp>
        <p:nvSpPr>
          <p:cNvPr id="4" name="Text Placeholder 3">
            <a:extLst>
              <a:ext uri="{FF2B5EF4-FFF2-40B4-BE49-F238E27FC236}">
                <a16:creationId xmlns:a16="http://schemas.microsoft.com/office/drawing/2014/main" id="{0896B684-D0FB-4349-8B46-8AB945596BBC}"/>
              </a:ext>
            </a:extLst>
          </p:cNvPr>
          <p:cNvSpPr>
            <a:spLocks noGrp="1"/>
          </p:cNvSpPr>
          <p:nvPr>
            <p:ph type="body" sz="quarter" idx="18"/>
          </p:nvPr>
        </p:nvSpPr>
        <p:spPr>
          <a:xfrm>
            <a:off x="1172622" y="80891"/>
            <a:ext cx="5648934" cy="1919715"/>
          </a:xfrm>
        </p:spPr>
        <p:txBody>
          <a:bodyPr>
            <a:normAutofit/>
          </a:bodyPr>
          <a:lstStyle/>
          <a:p>
            <a:r>
              <a:rPr lang="es-ES" dirty="0"/>
              <a:t>Estudio de caso- </a:t>
            </a:r>
          </a:p>
          <a:p>
            <a:r>
              <a:rPr lang="es-ES" dirty="0"/>
              <a:t>Programa Digital </a:t>
            </a:r>
          </a:p>
          <a:p>
            <a:r>
              <a:rPr lang="es-ES" dirty="0"/>
              <a:t>Mujeres en Copenhague</a:t>
            </a:r>
          </a:p>
          <a:p>
            <a:endParaRPr lang="en-IE" dirty="0"/>
          </a:p>
        </p:txBody>
      </p:sp>
      <p:pic>
        <p:nvPicPr>
          <p:cNvPr id="7" name="Picture Placeholder 6">
            <a:extLst>
              <a:ext uri="{FF2B5EF4-FFF2-40B4-BE49-F238E27FC236}">
                <a16:creationId xmlns:a16="http://schemas.microsoft.com/office/drawing/2014/main" id="{578BDCE7-2ACE-3505-371F-0C4E8748F867}"/>
              </a:ext>
            </a:extLst>
          </p:cNvPr>
          <p:cNvPicPr>
            <a:picLocks noGrp="1" noChangeAspect="1"/>
          </p:cNvPicPr>
          <p:nvPr>
            <p:ph type="pic" sz="quarter" idx="17"/>
          </p:nvPr>
        </p:nvPicPr>
        <p:blipFill rotWithShape="1">
          <a:blip r:embed="rId2" cstate="screen">
            <a:extLst>
              <a:ext uri="{28A0092B-C50C-407E-A947-70E740481C1C}">
                <a14:useLocalDpi xmlns:a14="http://schemas.microsoft.com/office/drawing/2010/main"/>
              </a:ext>
            </a:extLst>
          </a:blip>
          <a:srcRect l="18936" r="18936"/>
          <a:stretch/>
        </p:blipFill>
        <p:spPr>
          <a:xfrm>
            <a:off x="6600342" y="1401229"/>
            <a:ext cx="5423072" cy="3998831"/>
          </a:xfrm>
          <a:prstGeom prst="rect">
            <a:avLst/>
          </a:prstGeom>
        </p:spPr>
      </p:pic>
      <p:sp>
        <p:nvSpPr>
          <p:cNvPr id="6" name="Rectangle 5">
            <a:extLst>
              <a:ext uri="{FF2B5EF4-FFF2-40B4-BE49-F238E27FC236}">
                <a16:creationId xmlns:a16="http://schemas.microsoft.com/office/drawing/2014/main" id="{ACABA251-3E55-37E6-93D3-1AEEE3492F27}"/>
              </a:ext>
            </a:extLst>
          </p:cNvPr>
          <p:cNvSpPr/>
          <p:nvPr/>
        </p:nvSpPr>
        <p:spPr>
          <a:xfrm>
            <a:off x="1" y="0"/>
            <a:ext cx="839404" cy="2317898"/>
          </a:xfrm>
          <a:prstGeom prst="rect">
            <a:avLst/>
          </a:prstGeom>
          <a:solidFill>
            <a:srgbClr val="8D5B98"/>
          </a:solidFill>
          <a:ln>
            <a:solidFill>
              <a:srgbClr val="8D5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TextBox 7">
            <a:extLst>
              <a:ext uri="{FF2B5EF4-FFF2-40B4-BE49-F238E27FC236}">
                <a16:creationId xmlns:a16="http://schemas.microsoft.com/office/drawing/2014/main" id="{11CEB591-257D-38DF-D76B-358C18D8DC40}"/>
              </a:ext>
            </a:extLst>
          </p:cNvPr>
          <p:cNvSpPr txBox="1"/>
          <p:nvPr/>
        </p:nvSpPr>
        <p:spPr>
          <a:xfrm rot="16200000">
            <a:off x="-935948" y="350591"/>
            <a:ext cx="2711302" cy="1077218"/>
          </a:xfrm>
          <a:prstGeom prst="rect">
            <a:avLst/>
          </a:prstGeom>
          <a:noFill/>
        </p:spPr>
        <p:txBody>
          <a:bodyPr wrap="square" rtlCol="0">
            <a:spAutoFit/>
          </a:bodyPr>
          <a:lstStyle/>
          <a:p>
            <a:r>
              <a:rPr lang="en-IE" sz="3200" b="1" dirty="0">
                <a:solidFill>
                  <a:srgbClr val="F9A169"/>
                </a:solidFill>
              </a:rPr>
              <a:t>ESTUDIO </a:t>
            </a:r>
          </a:p>
          <a:p>
            <a:r>
              <a:rPr lang="en-IE" sz="3200" b="1" dirty="0">
                <a:solidFill>
                  <a:srgbClr val="F9A169"/>
                </a:solidFill>
              </a:rPr>
              <a:t>DE CASO</a:t>
            </a:r>
          </a:p>
        </p:txBody>
      </p:sp>
    </p:spTree>
    <p:extLst>
      <p:ext uri="{BB962C8B-B14F-4D97-AF65-F5344CB8AC3E}">
        <p14:creationId xmlns:p14="http://schemas.microsoft.com/office/powerpoint/2010/main" val="37175058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919602" y="1409992"/>
            <a:ext cx="9717476" cy="4038015"/>
          </a:xfrm>
        </p:spPr>
        <p:txBody>
          <a:bodyPr/>
          <a:lstStyle/>
          <a:p>
            <a:r>
              <a:rPr lang="es-ES" sz="2400" dirty="0"/>
              <a:t>El Programa Digital de mujeres en Copenhague de la Escuela </a:t>
            </a:r>
            <a:r>
              <a:rPr lang="es-ES" sz="2400" dirty="0" err="1"/>
              <a:t>ReDI</a:t>
            </a:r>
            <a:r>
              <a:rPr lang="es-ES" sz="2400" dirty="0"/>
              <a:t> pretende capacitar a las mujeres de minorías étnicas ofreciéndoles cursos gratuitos de informática y otras actividades.</a:t>
            </a:r>
          </a:p>
          <a:p>
            <a:r>
              <a:rPr lang="es-ES" dirty="0"/>
              <a:t>Los cursos ayudan a las estudiantes a desarrollar sus competencias digitales. El objetivo es acelerar su integración en Dinamarca y ofrecerles nuevas oportunidades, tanto en su vida cotidiana como en el mercado laboral.</a:t>
            </a:r>
            <a:endParaRPr lang="es-ES" sz="2400" dirty="0"/>
          </a:p>
          <a:p>
            <a:endParaRPr lang="es-ES" sz="2400" dirty="0"/>
          </a:p>
          <a:p>
            <a:r>
              <a:rPr lang="es-ES" dirty="0"/>
              <a:t>Los cursos también apoyan a las estudiantes a desarrollar sus habilidades de comunicación y colaboración y les ayuda a ampliar su red personal y profesional, todo ello con el objetivo de crear nuevas oportunidades.</a:t>
            </a:r>
            <a:r>
              <a:rPr lang="es-ES" sz="2400" dirty="0"/>
              <a:t> </a:t>
            </a:r>
          </a:p>
          <a:p>
            <a:r>
              <a:rPr lang="es-ES" sz="2400" dirty="0"/>
              <a:t>Ofrecemos tres cursos: Alfabetización digital, Introducción a la codificación y Experiencia de usuario.</a:t>
            </a:r>
          </a:p>
          <a:p>
            <a:endParaRPr lang="en-RU" dirty="0"/>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a:xfrm>
            <a:off x="919602" y="309492"/>
            <a:ext cx="11097969" cy="825042"/>
          </a:xfrm>
        </p:spPr>
        <p:txBody>
          <a:bodyPr/>
          <a:lstStyle/>
          <a:p>
            <a:r>
              <a:rPr lang="es-ES" dirty="0"/>
              <a:t>Programa Digital de Mujeres en Copenhague</a:t>
            </a:r>
          </a:p>
        </p:txBody>
      </p:sp>
      <p:sp>
        <p:nvSpPr>
          <p:cNvPr id="4" name="TextBox 3">
            <a:extLst>
              <a:ext uri="{FF2B5EF4-FFF2-40B4-BE49-F238E27FC236}">
                <a16:creationId xmlns:a16="http://schemas.microsoft.com/office/drawing/2014/main" id="{2BA0BA65-5173-4F9B-AF3B-4378EB5C36A5}"/>
              </a:ext>
            </a:extLst>
          </p:cNvPr>
          <p:cNvSpPr txBox="1"/>
          <p:nvPr/>
        </p:nvSpPr>
        <p:spPr>
          <a:xfrm>
            <a:off x="7506311" y="5920691"/>
            <a:ext cx="6097554" cy="369332"/>
          </a:xfrm>
          <a:prstGeom prst="rect">
            <a:avLst/>
          </a:prstGeom>
          <a:noFill/>
        </p:spPr>
        <p:txBody>
          <a:bodyPr wrap="square">
            <a:spAutoFit/>
          </a:bodyPr>
          <a:lstStyle/>
          <a:p>
            <a:r>
              <a:rPr lang="es-ES" dirty="0">
                <a:solidFill>
                  <a:schemeClr val="bg2">
                    <a:lumMod val="50000"/>
                  </a:schemeClr>
                </a:solidFill>
              </a:rPr>
              <a:t>FUENTE</a:t>
            </a:r>
            <a:r>
              <a:rPr lang="hr-BA" dirty="0">
                <a:solidFill>
                  <a:schemeClr val="bg2">
                    <a:lumMod val="50000"/>
                  </a:schemeClr>
                </a:solidFill>
              </a:rPr>
              <a:t>: </a:t>
            </a:r>
            <a:r>
              <a:rPr lang="es-ES" dirty="0">
                <a:solidFill>
                  <a:schemeClr val="bg2">
                    <a:lumMod val="50000"/>
                  </a:schemeClr>
                </a:solidFill>
              </a:rPr>
              <a:t>Aquí puedes indicar cuál es la fuente</a:t>
            </a:r>
            <a:endParaRPr lang="en-US" dirty="0">
              <a:solidFill>
                <a:schemeClr val="bg2">
                  <a:lumMod val="50000"/>
                </a:schemeClr>
              </a:solidFill>
            </a:endParaRPr>
          </a:p>
        </p:txBody>
      </p:sp>
      <p:sp>
        <p:nvSpPr>
          <p:cNvPr id="5" name="Rectangle 4">
            <a:extLst>
              <a:ext uri="{FF2B5EF4-FFF2-40B4-BE49-F238E27FC236}">
                <a16:creationId xmlns:a16="http://schemas.microsoft.com/office/drawing/2014/main" id="{13F6B275-1521-E22E-0046-C5027D1356A2}"/>
              </a:ext>
            </a:extLst>
          </p:cNvPr>
          <p:cNvSpPr/>
          <p:nvPr/>
        </p:nvSpPr>
        <p:spPr>
          <a:xfrm>
            <a:off x="1" y="0"/>
            <a:ext cx="839404" cy="2317898"/>
          </a:xfrm>
          <a:prstGeom prst="rect">
            <a:avLst/>
          </a:prstGeom>
          <a:solidFill>
            <a:srgbClr val="8D5B98"/>
          </a:solidFill>
          <a:ln>
            <a:solidFill>
              <a:srgbClr val="8D5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extBox 5">
            <a:extLst>
              <a:ext uri="{FF2B5EF4-FFF2-40B4-BE49-F238E27FC236}">
                <a16:creationId xmlns:a16="http://schemas.microsoft.com/office/drawing/2014/main" id="{56D6E5F6-13D7-5BD7-A6E2-1D3BB74C36CB}"/>
              </a:ext>
            </a:extLst>
          </p:cNvPr>
          <p:cNvSpPr txBox="1"/>
          <p:nvPr/>
        </p:nvSpPr>
        <p:spPr>
          <a:xfrm rot="16200000">
            <a:off x="-935948" y="350591"/>
            <a:ext cx="2711302" cy="1077218"/>
          </a:xfrm>
          <a:prstGeom prst="rect">
            <a:avLst/>
          </a:prstGeom>
          <a:noFill/>
        </p:spPr>
        <p:txBody>
          <a:bodyPr wrap="square" rtlCol="0">
            <a:spAutoFit/>
          </a:bodyPr>
          <a:lstStyle/>
          <a:p>
            <a:r>
              <a:rPr lang="en-IE" sz="3200" b="1" dirty="0">
                <a:solidFill>
                  <a:srgbClr val="F9A169"/>
                </a:solidFill>
              </a:rPr>
              <a:t>ESTUDIO </a:t>
            </a:r>
          </a:p>
          <a:p>
            <a:r>
              <a:rPr lang="en-IE" sz="3200" b="1" dirty="0">
                <a:solidFill>
                  <a:srgbClr val="F9A169"/>
                </a:solidFill>
              </a:rPr>
              <a:t>DE CASO</a:t>
            </a:r>
          </a:p>
        </p:txBody>
      </p:sp>
    </p:spTree>
    <p:extLst>
      <p:ext uri="{BB962C8B-B14F-4D97-AF65-F5344CB8AC3E}">
        <p14:creationId xmlns:p14="http://schemas.microsoft.com/office/powerpoint/2010/main" val="15797202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C5B834-5EA5-B447-B057-89CCA841DC5B}"/>
              </a:ext>
            </a:extLst>
          </p:cNvPr>
          <p:cNvSpPr>
            <a:spLocks noGrp="1"/>
          </p:cNvSpPr>
          <p:nvPr>
            <p:ph type="body" sz="quarter" idx="16"/>
          </p:nvPr>
        </p:nvSpPr>
        <p:spPr>
          <a:xfrm>
            <a:off x="966719" y="1700762"/>
            <a:ext cx="9368082" cy="4038015"/>
          </a:xfrm>
        </p:spPr>
        <p:txBody>
          <a:bodyPr/>
          <a:lstStyle/>
          <a:p>
            <a:pPr marL="342900" indent="-342900">
              <a:buFont typeface="Wingdings" panose="05000000000000000000" pitchFamily="2" charset="2"/>
              <a:buChar char="ü"/>
            </a:pPr>
            <a:r>
              <a:rPr lang="es-ES" dirty="0">
                <a:cs typeface="Calibri"/>
              </a:rPr>
              <a:t>A través de una herramienta/app de específica de aprendizaje (</a:t>
            </a:r>
            <a:r>
              <a:rPr lang="es-ES" dirty="0" err="1">
                <a:cs typeface="Calibri"/>
              </a:rPr>
              <a:t>Akelius</a:t>
            </a:r>
            <a:r>
              <a:rPr lang="es-ES" dirty="0">
                <a:cs typeface="Calibri"/>
              </a:rPr>
              <a:t>) los estudiantes pueden comprender mejor los idiomas y otras materias en las que estén matriculados.</a:t>
            </a:r>
            <a:endParaRPr lang="hr-BA" dirty="0">
              <a:cs typeface="Calibri"/>
            </a:endParaRPr>
          </a:p>
          <a:p>
            <a:pPr marL="342900" indent="-342900">
              <a:buFont typeface="Wingdings" panose="05000000000000000000" pitchFamily="2" charset="2"/>
              <a:buChar char="ü"/>
            </a:pPr>
            <a:r>
              <a:rPr lang="es-ES" dirty="0">
                <a:cs typeface="Calibri"/>
              </a:rPr>
              <a:t>Ya que la herramienta digital está disponible al tener un usuario y contraseña, pueden acceder a ella cuando quieran, ya sea estén en clase, en casa o en el centro de mujeres.</a:t>
            </a:r>
          </a:p>
          <a:p>
            <a:pPr marL="342900" indent="-342900">
              <a:buFont typeface="Wingdings" panose="05000000000000000000" pitchFamily="2" charset="2"/>
              <a:buChar char="ü"/>
            </a:pPr>
            <a:r>
              <a:rPr lang="es-ES" dirty="0">
                <a:cs typeface="Calibri"/>
              </a:rPr>
              <a:t>La herramienta de aprendizaje también mejoró el aprendizaje colaborativo entre los estudiantes.</a:t>
            </a:r>
          </a:p>
          <a:p>
            <a:pPr marL="342900" indent="-342900">
              <a:buFont typeface="Wingdings" panose="05000000000000000000" pitchFamily="2" charset="2"/>
              <a:buChar char="ü"/>
            </a:pPr>
            <a:r>
              <a:rPr lang="es-ES" dirty="0">
                <a:cs typeface="Calibri"/>
              </a:rPr>
              <a:t>A través de la práctica constante, los alumnos adquirieron la destreza necesaria para utilizar aplicaciones, por ejemplo, instalar y actualizar las aplicaciones pertinentes.</a:t>
            </a:r>
            <a:endParaRPr lang="hr-BA" dirty="0">
              <a:cs typeface="Calibri"/>
            </a:endParaRPr>
          </a:p>
        </p:txBody>
      </p:sp>
      <p:sp>
        <p:nvSpPr>
          <p:cNvPr id="3" name="Text Placeholder 2">
            <a:extLst>
              <a:ext uri="{FF2B5EF4-FFF2-40B4-BE49-F238E27FC236}">
                <a16:creationId xmlns:a16="http://schemas.microsoft.com/office/drawing/2014/main" id="{75EAE40D-9E96-D640-A3D5-6D42D7796328}"/>
              </a:ext>
            </a:extLst>
          </p:cNvPr>
          <p:cNvSpPr>
            <a:spLocks noGrp="1"/>
          </p:cNvSpPr>
          <p:nvPr>
            <p:ph type="body" sz="quarter" idx="18"/>
          </p:nvPr>
        </p:nvSpPr>
        <p:spPr>
          <a:xfrm>
            <a:off x="1252135" y="344193"/>
            <a:ext cx="11097969" cy="775030"/>
          </a:xfrm>
        </p:spPr>
        <p:txBody>
          <a:bodyPr/>
          <a:lstStyle/>
          <a:p>
            <a:r>
              <a:rPr lang="es-ES" dirty="0"/>
              <a:t>Cómo se hizo</a:t>
            </a:r>
            <a:endParaRPr lang="en-US" dirty="0"/>
          </a:p>
        </p:txBody>
      </p:sp>
      <p:sp>
        <p:nvSpPr>
          <p:cNvPr id="4" name="Rectangle 3">
            <a:extLst>
              <a:ext uri="{FF2B5EF4-FFF2-40B4-BE49-F238E27FC236}">
                <a16:creationId xmlns:a16="http://schemas.microsoft.com/office/drawing/2014/main" id="{60F73B85-AC95-46A3-F901-DB0F644A6F73}"/>
              </a:ext>
            </a:extLst>
          </p:cNvPr>
          <p:cNvSpPr/>
          <p:nvPr/>
        </p:nvSpPr>
        <p:spPr>
          <a:xfrm>
            <a:off x="1" y="0"/>
            <a:ext cx="839404" cy="2317898"/>
          </a:xfrm>
          <a:prstGeom prst="rect">
            <a:avLst/>
          </a:prstGeom>
          <a:solidFill>
            <a:srgbClr val="8D5B98"/>
          </a:solidFill>
          <a:ln>
            <a:solidFill>
              <a:srgbClr val="8D5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Box 4">
            <a:extLst>
              <a:ext uri="{FF2B5EF4-FFF2-40B4-BE49-F238E27FC236}">
                <a16:creationId xmlns:a16="http://schemas.microsoft.com/office/drawing/2014/main" id="{3262F73C-CEB3-523B-BC0F-8B2C639A6764}"/>
              </a:ext>
            </a:extLst>
          </p:cNvPr>
          <p:cNvSpPr txBox="1"/>
          <p:nvPr/>
        </p:nvSpPr>
        <p:spPr>
          <a:xfrm rot="16200000">
            <a:off x="-935948" y="350591"/>
            <a:ext cx="2711302" cy="1077218"/>
          </a:xfrm>
          <a:prstGeom prst="rect">
            <a:avLst/>
          </a:prstGeom>
          <a:noFill/>
        </p:spPr>
        <p:txBody>
          <a:bodyPr wrap="square" rtlCol="0">
            <a:spAutoFit/>
          </a:bodyPr>
          <a:lstStyle/>
          <a:p>
            <a:r>
              <a:rPr lang="en-IE" sz="3200" b="1" dirty="0">
                <a:solidFill>
                  <a:srgbClr val="F9A169"/>
                </a:solidFill>
              </a:rPr>
              <a:t>ESTUDIO </a:t>
            </a:r>
          </a:p>
          <a:p>
            <a:r>
              <a:rPr lang="en-IE" sz="3200" b="1" dirty="0">
                <a:solidFill>
                  <a:srgbClr val="F9A169"/>
                </a:solidFill>
              </a:rPr>
              <a:t>DE CASO</a:t>
            </a:r>
          </a:p>
        </p:txBody>
      </p:sp>
    </p:spTree>
    <p:extLst>
      <p:ext uri="{BB962C8B-B14F-4D97-AF65-F5344CB8AC3E}">
        <p14:creationId xmlns:p14="http://schemas.microsoft.com/office/powerpoint/2010/main" val="36800478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4817302" y="4738415"/>
            <a:ext cx="7186186" cy="1630487"/>
          </a:xfrm>
        </p:spPr>
        <p:txBody>
          <a:bodyPr/>
          <a:lstStyle/>
          <a:p>
            <a:r>
              <a:rPr lang="es-ES" dirty="0"/>
              <a:t>Tema</a:t>
            </a:r>
            <a:r>
              <a:rPr lang="en-IE" dirty="0"/>
              <a:t> 4: </a:t>
            </a:r>
            <a:r>
              <a:rPr lang="es-ES" dirty="0"/>
              <a:t>Superar las barreras lingüísticas y culturales de la información y los datos</a:t>
            </a:r>
            <a:endParaRPr lang="en-US" dirty="0"/>
          </a:p>
          <a:p>
            <a:endParaRPr lang="en-IE" dirty="0"/>
          </a:p>
        </p:txBody>
      </p:sp>
      <p:pic>
        <p:nvPicPr>
          <p:cNvPr id="12" name="Picture Placeholder 11">
            <a:extLst>
              <a:ext uri="{FF2B5EF4-FFF2-40B4-BE49-F238E27FC236}">
                <a16:creationId xmlns:a16="http://schemas.microsoft.com/office/drawing/2014/main" id="{A9207EEB-8BB7-6244-5A22-BAB35F0F23E1}"/>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2793" b="12793"/>
          <a:stretch>
            <a:fillRect/>
          </a:stretch>
        </p:blipFill>
        <p:spPr/>
      </p:pic>
    </p:spTree>
    <p:extLst>
      <p:ext uri="{BB962C8B-B14F-4D97-AF65-F5344CB8AC3E}">
        <p14:creationId xmlns:p14="http://schemas.microsoft.com/office/powerpoint/2010/main" val="24390811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B715BC2-436D-3A6E-94A0-AE3CAB64910F}"/>
              </a:ext>
            </a:extLst>
          </p:cNvPr>
          <p:cNvSpPr>
            <a:spLocks noGrp="1"/>
          </p:cNvSpPr>
          <p:nvPr>
            <p:ph type="body" sz="quarter" idx="16"/>
          </p:nvPr>
        </p:nvSpPr>
        <p:spPr>
          <a:xfrm>
            <a:off x="244549" y="1236384"/>
            <a:ext cx="11102510" cy="4038015"/>
          </a:xfrm>
        </p:spPr>
        <p:txBody>
          <a:bodyPr/>
          <a:lstStyle/>
          <a:p>
            <a:r>
              <a:rPr lang="es-ES" sz="2400" b="1" dirty="0">
                <a:effectLst/>
              </a:rPr>
              <a:t>Antes de comenzar con este tema, echa un vistazo a las siguientes definiciones, </a:t>
            </a:r>
          </a:p>
          <a:p>
            <a:r>
              <a:rPr lang="es-ES" sz="2400" b="1" dirty="0">
                <a:effectLst/>
              </a:rPr>
              <a:t>las cuales te ayudarán en tus resultados de aprendizaje:</a:t>
            </a:r>
          </a:p>
          <a:p>
            <a:endParaRPr lang="es-ES" sz="2400" b="1" i="0" dirty="0">
              <a:effectLst/>
            </a:endParaRPr>
          </a:p>
          <a:p>
            <a:pPr marL="285750" indent="-285750">
              <a:buFont typeface="Arial" panose="020B0604020202020204" pitchFamily="34" charset="0"/>
              <a:buChar char="•"/>
            </a:pPr>
            <a:r>
              <a:rPr lang="es-ES" sz="2400" b="1" i="0" dirty="0">
                <a:effectLst/>
              </a:rPr>
              <a:t>Una barrera lingüística </a:t>
            </a:r>
            <a:r>
              <a:rPr lang="es-ES" dirty="0"/>
              <a:t>e</a:t>
            </a:r>
            <a:r>
              <a:rPr lang="es-ES" sz="2400" i="0" dirty="0">
                <a:effectLst/>
              </a:rPr>
              <a:t>s una frase figurada que se utiliza principalmente para referirse a las barreras lingüísticas de la comunicación, es decir, las dificultades en la comunicación que experimentan las personas o grupos cuyos idiomas o dialectos nativos son distintos.</a:t>
            </a:r>
          </a:p>
          <a:p>
            <a:pPr marL="285750" indent="-285750">
              <a:buFont typeface="Arial" panose="020B0604020202020204" pitchFamily="34" charset="0"/>
              <a:buChar char="•"/>
            </a:pPr>
            <a:r>
              <a:rPr lang="es-ES" sz="2400" b="1" i="0" dirty="0">
                <a:effectLst/>
              </a:rPr>
              <a:t>Una barrera cultural </a:t>
            </a:r>
            <a:r>
              <a:rPr lang="es-ES" dirty="0"/>
              <a:t>e</a:t>
            </a:r>
            <a:r>
              <a:rPr lang="es-ES" sz="2400" i="0" dirty="0">
                <a:effectLst/>
              </a:rPr>
              <a:t>s un problema derivado de un malentendido en el significado, causado por las diferencias culturales entre emisor y receptor.</a:t>
            </a:r>
          </a:p>
          <a:p>
            <a:pPr marL="285750" indent="-285750">
              <a:buFont typeface="Arial" panose="020B0604020202020204" pitchFamily="34" charset="0"/>
              <a:buChar char="•"/>
            </a:pPr>
            <a:r>
              <a:rPr lang="es-ES" b="1" dirty="0"/>
              <a:t>Un motor de búsqueda </a:t>
            </a:r>
            <a:r>
              <a:rPr lang="es-ES" dirty="0"/>
              <a:t>es un tipo de software que permite buscar ciertos términos o palabras y que dará resultados basados en ellos. Google es un ejemplo de un motor de búsqueda.</a:t>
            </a:r>
          </a:p>
        </p:txBody>
      </p:sp>
      <p:sp>
        <p:nvSpPr>
          <p:cNvPr id="8" name="Text Placeholder 7">
            <a:extLst>
              <a:ext uri="{FF2B5EF4-FFF2-40B4-BE49-F238E27FC236}">
                <a16:creationId xmlns:a16="http://schemas.microsoft.com/office/drawing/2014/main" id="{F1FAC1ED-1648-584B-108A-96ED18BDC792}"/>
              </a:ext>
            </a:extLst>
          </p:cNvPr>
          <p:cNvSpPr>
            <a:spLocks noGrp="1"/>
          </p:cNvSpPr>
          <p:nvPr>
            <p:ph type="body" sz="quarter" idx="18"/>
          </p:nvPr>
        </p:nvSpPr>
        <p:spPr>
          <a:xfrm>
            <a:off x="447065" y="309491"/>
            <a:ext cx="11097969" cy="1029561"/>
          </a:xfrm>
        </p:spPr>
        <p:txBody>
          <a:bodyPr/>
          <a:lstStyle/>
          <a:p>
            <a:r>
              <a:rPr lang="es-ES" dirty="0"/>
              <a:t>Definiciones relevantes</a:t>
            </a:r>
          </a:p>
        </p:txBody>
      </p:sp>
    </p:spTree>
    <p:extLst>
      <p:ext uri="{BB962C8B-B14F-4D97-AF65-F5344CB8AC3E}">
        <p14:creationId xmlns:p14="http://schemas.microsoft.com/office/powerpoint/2010/main" val="10069445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87A3C62-79D8-41C8-B24F-44F88CC690D8}"/>
              </a:ext>
            </a:extLst>
          </p:cNvPr>
          <p:cNvSpPr>
            <a:spLocks noGrp="1"/>
          </p:cNvSpPr>
          <p:nvPr>
            <p:ph type="body" sz="quarter" idx="14"/>
          </p:nvPr>
        </p:nvSpPr>
        <p:spPr>
          <a:xfrm>
            <a:off x="250923" y="1240372"/>
            <a:ext cx="4220627" cy="5446178"/>
          </a:xfrm>
        </p:spPr>
        <p:txBody>
          <a:bodyPr>
            <a:normAutofit/>
          </a:bodyPr>
          <a:lstStyle/>
          <a:p>
            <a:r>
              <a:rPr lang="es-ES" sz="2200" dirty="0"/>
              <a:t>Para los que no hablan o entienden el inglés, gran parte de internet está fuera de su alcance.</a:t>
            </a:r>
          </a:p>
          <a:p>
            <a:r>
              <a:rPr lang="es-ES" sz="2200" dirty="0"/>
              <a:t>Los hablantes nativos de inglés (solo un 5% de la población global) probablemente no noten la diferencia entre la vida real y la vida online, ya que más de la mitad de la web está en su idioma. </a:t>
            </a:r>
          </a:p>
          <a:p>
            <a:r>
              <a:rPr lang="es-ES" sz="2200" dirty="0"/>
              <a:t>En el gráfico de la derecha se puede ver el desglose de las principales lenguas habladas y los idiomas de las páginas web.</a:t>
            </a:r>
          </a:p>
          <a:p>
            <a:endParaRPr lang="es-ES" dirty="0"/>
          </a:p>
          <a:p>
            <a:endParaRPr lang="en-IE" dirty="0"/>
          </a:p>
        </p:txBody>
      </p:sp>
      <p:sp>
        <p:nvSpPr>
          <p:cNvPr id="5" name="Text Placeholder 4">
            <a:extLst>
              <a:ext uri="{FF2B5EF4-FFF2-40B4-BE49-F238E27FC236}">
                <a16:creationId xmlns:a16="http://schemas.microsoft.com/office/drawing/2014/main" id="{05E92DAF-3E77-7E49-4C38-D9FB463665E9}"/>
              </a:ext>
            </a:extLst>
          </p:cNvPr>
          <p:cNvSpPr>
            <a:spLocks noGrp="1"/>
          </p:cNvSpPr>
          <p:nvPr>
            <p:ph type="body" sz="quarter" idx="4294967295"/>
          </p:nvPr>
        </p:nvSpPr>
        <p:spPr>
          <a:xfrm>
            <a:off x="181252" y="238659"/>
            <a:ext cx="11096625" cy="742950"/>
          </a:xfrm>
        </p:spPr>
        <p:txBody>
          <a:bodyPr>
            <a:normAutofit/>
          </a:bodyPr>
          <a:lstStyle/>
          <a:p>
            <a:pPr marL="0" indent="0">
              <a:buNone/>
            </a:pPr>
            <a:r>
              <a:rPr lang="en-US" sz="3200" b="1" dirty="0">
                <a:solidFill>
                  <a:srgbClr val="8D5B98"/>
                </a:solidFill>
              </a:rPr>
              <a:t>¿</a:t>
            </a:r>
            <a:r>
              <a:rPr lang="es-ES" sz="3200" b="1" dirty="0">
                <a:solidFill>
                  <a:srgbClr val="8D5B98"/>
                </a:solidFill>
              </a:rPr>
              <a:t>Cómo afecta el idioma a su experiencia en internet</a:t>
            </a:r>
            <a:r>
              <a:rPr lang="en-US" sz="3200" b="1" dirty="0">
                <a:solidFill>
                  <a:srgbClr val="8D5B98"/>
                </a:solidFill>
              </a:rPr>
              <a:t>?</a:t>
            </a:r>
          </a:p>
        </p:txBody>
      </p:sp>
      <p:pic>
        <p:nvPicPr>
          <p:cNvPr id="12" name="Picture 11">
            <a:extLst>
              <a:ext uri="{FF2B5EF4-FFF2-40B4-BE49-F238E27FC236}">
                <a16:creationId xmlns:a16="http://schemas.microsoft.com/office/drawing/2014/main" id="{1C4E48DA-4C52-7E17-3A41-FBA0BD4B55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41220" y="981609"/>
            <a:ext cx="7356613" cy="5337871"/>
          </a:xfrm>
          <a:prstGeom prst="rect">
            <a:avLst/>
          </a:prstGeom>
        </p:spPr>
      </p:pic>
    </p:spTree>
    <p:extLst>
      <p:ext uri="{BB962C8B-B14F-4D97-AF65-F5344CB8AC3E}">
        <p14:creationId xmlns:p14="http://schemas.microsoft.com/office/powerpoint/2010/main" val="13024184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B715BC2-436D-3A6E-94A0-AE3CAB64910F}"/>
              </a:ext>
            </a:extLst>
          </p:cNvPr>
          <p:cNvSpPr>
            <a:spLocks noGrp="1"/>
          </p:cNvSpPr>
          <p:nvPr>
            <p:ph type="body" sz="quarter" idx="16"/>
          </p:nvPr>
        </p:nvSpPr>
        <p:spPr>
          <a:xfrm>
            <a:off x="244549" y="1236384"/>
            <a:ext cx="11387470" cy="4038015"/>
          </a:xfrm>
        </p:spPr>
        <p:txBody>
          <a:bodyPr/>
          <a:lstStyle/>
          <a:p>
            <a:pPr>
              <a:lnSpc>
                <a:spcPct val="110000"/>
              </a:lnSpc>
            </a:pPr>
            <a:r>
              <a:rPr lang="es-ES" sz="2400" b="0" dirty="0"/>
              <a:t>Tener un origen inmigrante puede significar que eres multilingüe o que prefieres </a:t>
            </a:r>
          </a:p>
          <a:p>
            <a:pPr>
              <a:lnSpc>
                <a:spcPct val="110000"/>
              </a:lnSpc>
            </a:pPr>
            <a:r>
              <a:rPr lang="es-ES" sz="2400" b="0" dirty="0"/>
              <a:t>navegar en un idioma determinado. </a:t>
            </a:r>
            <a:r>
              <a:rPr lang="es-ES" dirty="0"/>
              <a:t>Tener esto asumido y saber cómo navegar </a:t>
            </a:r>
          </a:p>
          <a:p>
            <a:pPr>
              <a:lnSpc>
                <a:spcPct val="110000"/>
              </a:lnSpc>
            </a:pPr>
            <a:r>
              <a:rPr lang="es-ES" dirty="0"/>
              <a:t>a través de la tecnología para obtener los mejores resultados en diferentes idiomas, puede dar muy buenos frutos.</a:t>
            </a:r>
            <a:endParaRPr lang="es-ES" sz="2400" b="0" dirty="0"/>
          </a:p>
          <a:p>
            <a:endParaRPr lang="en-US" sz="2400" b="1" i="0" dirty="0">
              <a:solidFill>
                <a:schemeClr val="tx1"/>
              </a:solidFill>
              <a:effectLst/>
            </a:endParaRPr>
          </a:p>
          <a:p>
            <a:r>
              <a:rPr lang="es-ES" sz="2400" b="1" i="0" dirty="0">
                <a:solidFill>
                  <a:schemeClr val="tx1"/>
                </a:solidFill>
                <a:effectLst/>
              </a:rPr>
              <a:t>Por defecto, el idioma del navegador de internet es regional: estés en donde estés en el mundo, el navegador estará en el idioma predominante de esa zona. </a:t>
            </a:r>
            <a:r>
              <a:rPr lang="es-ES" b="1" dirty="0">
                <a:solidFill>
                  <a:schemeClr val="tx1"/>
                </a:solidFill>
              </a:rPr>
              <a:t>De cualquier manera, puedes cambiar el idioma en la mayoría de navegadores.</a:t>
            </a:r>
            <a:endParaRPr lang="es-ES" sz="2400" b="1" i="0" dirty="0">
              <a:solidFill>
                <a:schemeClr val="tx1"/>
              </a:solidFill>
              <a:effectLst/>
            </a:endParaRPr>
          </a:p>
          <a:p>
            <a:endParaRPr lang="es-ES" b="1" dirty="0"/>
          </a:p>
          <a:p>
            <a:r>
              <a:rPr lang="es-ES" b="1" dirty="0">
                <a:solidFill>
                  <a:srgbClr val="F9A169"/>
                </a:solidFill>
              </a:rPr>
              <a:t>Si deseas saber cómo cambiar el idioma del navegador que utilizas, haz clic en el siguiente enlace: </a:t>
            </a:r>
            <a:r>
              <a:rPr lang="en-IE" dirty="0">
                <a:solidFill>
                  <a:srgbClr val="F9A169"/>
                </a:solidFill>
                <a:hlinkClick r:id="rId2">
                  <a:extLst>
                    <a:ext uri="{A12FA001-AC4F-418D-AE19-62706E023703}">
                      <ahyp:hlinkClr xmlns:ahyp="http://schemas.microsoft.com/office/drawing/2018/hyperlinkcolor" val="tx"/>
                    </a:ext>
                  </a:extLst>
                </a:hlinkClick>
              </a:rPr>
              <a:t>https://www.computerhope.com/issues/ch001904.htm</a:t>
            </a:r>
            <a:endParaRPr lang="en-US" sz="2400" b="1" i="0" dirty="0">
              <a:solidFill>
                <a:srgbClr val="F9A169"/>
              </a:solidFill>
              <a:effectLst/>
            </a:endParaRPr>
          </a:p>
        </p:txBody>
      </p:sp>
      <p:sp>
        <p:nvSpPr>
          <p:cNvPr id="8" name="Text Placeholder 7">
            <a:extLst>
              <a:ext uri="{FF2B5EF4-FFF2-40B4-BE49-F238E27FC236}">
                <a16:creationId xmlns:a16="http://schemas.microsoft.com/office/drawing/2014/main" id="{F1FAC1ED-1648-584B-108A-96ED18BDC792}"/>
              </a:ext>
            </a:extLst>
          </p:cNvPr>
          <p:cNvSpPr>
            <a:spLocks noGrp="1"/>
          </p:cNvSpPr>
          <p:nvPr>
            <p:ph type="body" sz="quarter" idx="18"/>
          </p:nvPr>
        </p:nvSpPr>
        <p:spPr>
          <a:xfrm>
            <a:off x="447065" y="309491"/>
            <a:ext cx="11097969" cy="1029561"/>
          </a:xfrm>
        </p:spPr>
        <p:txBody>
          <a:bodyPr/>
          <a:lstStyle/>
          <a:p>
            <a:r>
              <a:rPr lang="es-ES" dirty="0"/>
              <a:t>Cambiar el idioma de un navegador</a:t>
            </a:r>
          </a:p>
        </p:txBody>
      </p:sp>
    </p:spTree>
    <p:extLst>
      <p:ext uri="{BB962C8B-B14F-4D97-AF65-F5344CB8AC3E}">
        <p14:creationId xmlns:p14="http://schemas.microsoft.com/office/powerpoint/2010/main" val="13296118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B715BC2-436D-3A6E-94A0-AE3CAB64910F}"/>
              </a:ext>
            </a:extLst>
          </p:cNvPr>
          <p:cNvSpPr>
            <a:spLocks noGrp="1"/>
          </p:cNvSpPr>
          <p:nvPr>
            <p:ph type="body" sz="quarter" idx="16"/>
          </p:nvPr>
        </p:nvSpPr>
        <p:spPr/>
        <p:txBody>
          <a:bodyPr/>
          <a:lstStyle/>
          <a:p>
            <a:pPr>
              <a:lnSpc>
                <a:spcPct val="110000"/>
              </a:lnSpc>
            </a:pPr>
            <a:r>
              <a:rPr lang="es-ES" dirty="0"/>
              <a:t>Existen distintos motores de búsqueda disponibles que pueden dar resultados </a:t>
            </a:r>
          </a:p>
          <a:p>
            <a:pPr>
              <a:lnSpc>
                <a:spcPct val="110000"/>
              </a:lnSpc>
            </a:pPr>
            <a:r>
              <a:rPr lang="es-ES" dirty="0"/>
              <a:t>de búsqueda más precisos, sobre todo porque la localización a menudo puede determinar qué resultados se obtienen. Esto es importante ya que puede significar la diferencia entre una búsqueda exitosa o una búsqueda deficiente.</a:t>
            </a:r>
          </a:p>
          <a:p>
            <a:pPr>
              <a:lnSpc>
                <a:spcPct val="110000"/>
              </a:lnSpc>
            </a:pPr>
            <a:endParaRPr lang="es-ES" dirty="0"/>
          </a:p>
          <a:p>
            <a:pPr>
              <a:lnSpc>
                <a:spcPct val="110000"/>
              </a:lnSpc>
            </a:pPr>
            <a:r>
              <a:rPr lang="es-ES" dirty="0"/>
              <a:t>Los motores de búsqueda normalmente filtran los resultados que muestran con el objetivo de hacerlos más útiles. Utilizan información almacenada en tu ordenador, como la que hay en tu navegador y tu dirección IP, así como cualquier información de tu cuenta de la que dispongan.</a:t>
            </a:r>
          </a:p>
        </p:txBody>
      </p:sp>
      <p:sp>
        <p:nvSpPr>
          <p:cNvPr id="8" name="Text Placeholder 7">
            <a:extLst>
              <a:ext uri="{FF2B5EF4-FFF2-40B4-BE49-F238E27FC236}">
                <a16:creationId xmlns:a16="http://schemas.microsoft.com/office/drawing/2014/main" id="{F1FAC1ED-1648-584B-108A-96ED18BDC792}"/>
              </a:ext>
            </a:extLst>
          </p:cNvPr>
          <p:cNvSpPr>
            <a:spLocks noGrp="1"/>
          </p:cNvSpPr>
          <p:nvPr>
            <p:ph type="body" sz="quarter" idx="18"/>
          </p:nvPr>
        </p:nvSpPr>
        <p:spPr/>
        <p:txBody>
          <a:bodyPr>
            <a:normAutofit/>
          </a:bodyPr>
          <a:lstStyle/>
          <a:p>
            <a:r>
              <a:rPr lang="es-ES" sz="3400" dirty="0"/>
              <a:t>Por qué la localización es importante para una búsqueda</a:t>
            </a:r>
          </a:p>
        </p:txBody>
      </p:sp>
    </p:spTree>
    <p:extLst>
      <p:ext uri="{BB962C8B-B14F-4D97-AF65-F5344CB8AC3E}">
        <p14:creationId xmlns:p14="http://schemas.microsoft.com/office/powerpoint/2010/main" val="21447032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13F7A99-52BB-557B-B064-DDD775B73EBF}"/>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4795" r="4795"/>
          <a:stretch>
            <a:fillRect/>
          </a:stretch>
        </p:blipFill>
        <p:spPr>
          <a:xfrm>
            <a:off x="6420970" y="1106034"/>
            <a:ext cx="5771030" cy="4255135"/>
          </a:xfrm>
        </p:spPr>
      </p:pic>
      <p:sp>
        <p:nvSpPr>
          <p:cNvPr id="6" name="Text Placeholder 5">
            <a:extLst>
              <a:ext uri="{FF2B5EF4-FFF2-40B4-BE49-F238E27FC236}">
                <a16:creationId xmlns:a16="http://schemas.microsoft.com/office/drawing/2014/main" id="{B223D5F8-DEDA-D320-3B92-C990B95B2700}"/>
              </a:ext>
            </a:extLst>
          </p:cNvPr>
          <p:cNvSpPr>
            <a:spLocks noGrp="1"/>
          </p:cNvSpPr>
          <p:nvPr>
            <p:ph type="body" sz="quarter" idx="27"/>
          </p:nvPr>
        </p:nvSpPr>
        <p:spPr>
          <a:xfrm>
            <a:off x="447066" y="1803226"/>
            <a:ext cx="5198821" cy="3251547"/>
          </a:xfrm>
        </p:spPr>
        <p:txBody>
          <a:bodyPr/>
          <a:lstStyle/>
          <a:p>
            <a:r>
              <a:rPr lang="es-ES" dirty="0"/>
              <a:t>Tal vez hayas visto una notificación aparecer que avisa de que tienes que aceptar las </a:t>
            </a:r>
            <a:r>
              <a:rPr lang="es-ES" i="1" dirty="0"/>
              <a:t>cookies</a:t>
            </a:r>
            <a:r>
              <a:rPr lang="es-ES" dirty="0"/>
              <a:t> de un sitio web.</a:t>
            </a:r>
          </a:p>
          <a:p>
            <a:r>
              <a:rPr lang="es-ES" dirty="0"/>
              <a:t>Una </a:t>
            </a:r>
            <a:r>
              <a:rPr lang="es-ES" i="1" dirty="0"/>
              <a:t>cookie</a:t>
            </a:r>
            <a:r>
              <a:rPr lang="es-ES" dirty="0"/>
              <a:t> es un pequeño archivo de texto que contiene distintos tipos de datos. Sirven para agilizar la velocidad de carga de una página web, sin embargo, esta información también se puede utilizar para ofrecer distintos resultados de búsqueda basados en el historial de páginas web visitadas.</a:t>
            </a:r>
          </a:p>
          <a:p>
            <a:endParaRPr lang="en-IE" dirty="0"/>
          </a:p>
        </p:txBody>
      </p:sp>
      <p:sp>
        <p:nvSpPr>
          <p:cNvPr id="5" name="Text Placeholder 4">
            <a:extLst>
              <a:ext uri="{FF2B5EF4-FFF2-40B4-BE49-F238E27FC236}">
                <a16:creationId xmlns:a16="http://schemas.microsoft.com/office/drawing/2014/main" id="{796C6D02-7590-8EBA-8396-5EC99DE218AE}"/>
              </a:ext>
            </a:extLst>
          </p:cNvPr>
          <p:cNvSpPr>
            <a:spLocks noGrp="1"/>
          </p:cNvSpPr>
          <p:nvPr>
            <p:ph type="body" sz="quarter" idx="18"/>
          </p:nvPr>
        </p:nvSpPr>
        <p:spPr>
          <a:xfrm>
            <a:off x="447066" y="309491"/>
            <a:ext cx="5648934" cy="913253"/>
          </a:xfrm>
        </p:spPr>
        <p:txBody>
          <a:bodyPr/>
          <a:lstStyle/>
          <a:p>
            <a:r>
              <a:rPr lang="en-IE" dirty="0"/>
              <a:t>¿</a:t>
            </a:r>
            <a:r>
              <a:rPr lang="es-ES" dirty="0"/>
              <a:t>Qué es una cookie</a:t>
            </a:r>
            <a:r>
              <a:rPr lang="en-IE" dirty="0"/>
              <a:t>?</a:t>
            </a:r>
          </a:p>
        </p:txBody>
      </p:sp>
    </p:spTree>
    <p:extLst>
      <p:ext uri="{BB962C8B-B14F-4D97-AF65-F5344CB8AC3E}">
        <p14:creationId xmlns:p14="http://schemas.microsoft.com/office/powerpoint/2010/main" val="14096335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B715BC2-436D-3A6E-94A0-AE3CAB64910F}"/>
              </a:ext>
            </a:extLst>
          </p:cNvPr>
          <p:cNvSpPr>
            <a:spLocks noGrp="1"/>
          </p:cNvSpPr>
          <p:nvPr>
            <p:ph type="body" sz="quarter" idx="16"/>
          </p:nvPr>
        </p:nvSpPr>
        <p:spPr>
          <a:xfrm>
            <a:off x="314933" y="952955"/>
            <a:ext cx="11102510" cy="2747176"/>
          </a:xfrm>
        </p:spPr>
        <p:txBody>
          <a:bodyPr/>
          <a:lstStyle/>
          <a:p>
            <a:pPr>
              <a:lnSpc>
                <a:spcPct val="110000"/>
              </a:lnSpc>
            </a:pPr>
            <a:r>
              <a:rPr lang="es-ES" dirty="0">
                <a:solidFill>
                  <a:schemeClr val="tx1"/>
                </a:solidFill>
              </a:rPr>
              <a:t>Utilizar más de un motor de búsqueda puede ayudarte a conseguir mejor información. De manera alternativa algunos motores, incluido Google, te permiten desactivar la personalización y realizar búsquedas sin filtros. Prueba los siguientes motores de búsqueda para descubrir cuál es el que prefieres. </a:t>
            </a:r>
          </a:p>
          <a:p>
            <a:pPr>
              <a:lnSpc>
                <a:spcPct val="110000"/>
              </a:lnSpc>
            </a:pPr>
            <a:r>
              <a:rPr lang="es-ES" dirty="0">
                <a:solidFill>
                  <a:schemeClr val="tx1"/>
                </a:solidFill>
              </a:rPr>
              <a:t>En las siguientes diapositivas también examinaremos seis motores de búsqueda que recomendamos.</a:t>
            </a:r>
            <a:endParaRPr lang="en-US" dirty="0">
              <a:solidFill>
                <a:schemeClr val="tx1"/>
              </a:solidFill>
            </a:endParaRPr>
          </a:p>
          <a:p>
            <a:pPr algn="l">
              <a:buFont typeface="+mj-lt"/>
              <a:buAutoNum type="arabicPeriod"/>
            </a:pPr>
            <a:r>
              <a:rPr lang="en-US" sz="3200" b="0" i="0" dirty="0">
                <a:solidFill>
                  <a:srgbClr val="8D5B98"/>
                </a:solidFill>
                <a:effectLst/>
              </a:rPr>
              <a:t> Google		</a:t>
            </a:r>
          </a:p>
          <a:p>
            <a:pPr algn="l">
              <a:buFont typeface="+mj-lt"/>
              <a:buAutoNum type="arabicPeriod"/>
            </a:pPr>
            <a:r>
              <a:rPr lang="en-US" sz="3200" b="0" i="0" dirty="0">
                <a:solidFill>
                  <a:srgbClr val="8D5B98"/>
                </a:solidFill>
                <a:effectLst/>
              </a:rPr>
              <a:t>  Bing</a:t>
            </a:r>
          </a:p>
          <a:p>
            <a:pPr algn="l">
              <a:buFont typeface="+mj-lt"/>
              <a:buAutoNum type="arabicPeriod"/>
            </a:pPr>
            <a:r>
              <a:rPr lang="en-US" sz="3200" b="0" i="0" dirty="0">
                <a:solidFill>
                  <a:srgbClr val="8D5B98"/>
                </a:solidFill>
                <a:effectLst/>
              </a:rPr>
              <a:t>  Yahoo</a:t>
            </a:r>
          </a:p>
        </p:txBody>
      </p:sp>
      <p:sp>
        <p:nvSpPr>
          <p:cNvPr id="8" name="Text Placeholder 7">
            <a:extLst>
              <a:ext uri="{FF2B5EF4-FFF2-40B4-BE49-F238E27FC236}">
                <a16:creationId xmlns:a16="http://schemas.microsoft.com/office/drawing/2014/main" id="{F1FAC1ED-1648-584B-108A-96ED18BDC792}"/>
              </a:ext>
            </a:extLst>
          </p:cNvPr>
          <p:cNvSpPr>
            <a:spLocks noGrp="1"/>
          </p:cNvSpPr>
          <p:nvPr>
            <p:ph type="body" sz="quarter" idx="18"/>
          </p:nvPr>
        </p:nvSpPr>
        <p:spPr>
          <a:xfrm>
            <a:off x="442524" y="309492"/>
            <a:ext cx="11097969" cy="743132"/>
          </a:xfrm>
        </p:spPr>
        <p:txBody>
          <a:bodyPr/>
          <a:lstStyle/>
          <a:p>
            <a:r>
              <a:rPr lang="en-IE" dirty="0"/>
              <a:t>¿</a:t>
            </a:r>
            <a:r>
              <a:rPr lang="es-ES" dirty="0"/>
              <a:t>Qué motor de búsqueda debería usar</a:t>
            </a:r>
            <a:r>
              <a:rPr lang="en-IE" dirty="0"/>
              <a:t>?</a:t>
            </a:r>
            <a:endParaRPr lang="en-RU" dirty="0"/>
          </a:p>
        </p:txBody>
      </p:sp>
      <p:sp>
        <p:nvSpPr>
          <p:cNvPr id="2" name="TextBox 1">
            <a:extLst>
              <a:ext uri="{FF2B5EF4-FFF2-40B4-BE49-F238E27FC236}">
                <a16:creationId xmlns:a16="http://schemas.microsoft.com/office/drawing/2014/main" id="{A5B6C8DC-B802-A583-5D6E-66482942D9C4}"/>
              </a:ext>
            </a:extLst>
          </p:cNvPr>
          <p:cNvSpPr txBox="1"/>
          <p:nvPr/>
        </p:nvSpPr>
        <p:spPr>
          <a:xfrm>
            <a:off x="3516391" y="3707072"/>
            <a:ext cx="3022631" cy="1846659"/>
          </a:xfrm>
          <a:prstGeom prst="rect">
            <a:avLst/>
          </a:prstGeom>
          <a:noFill/>
        </p:spPr>
        <p:txBody>
          <a:bodyPr wrap="square" rtlCol="0">
            <a:spAutoFit/>
          </a:bodyPr>
          <a:lstStyle/>
          <a:p>
            <a:pPr algn="l"/>
            <a:r>
              <a:rPr lang="en-US" sz="3200" b="0" i="0" dirty="0">
                <a:solidFill>
                  <a:srgbClr val="F9A169"/>
                </a:solidFill>
                <a:effectLst/>
              </a:rPr>
              <a:t>4. Baidu</a:t>
            </a:r>
          </a:p>
          <a:p>
            <a:pPr algn="l"/>
            <a:r>
              <a:rPr lang="en-US" sz="3200" b="0" i="0" dirty="0">
                <a:solidFill>
                  <a:srgbClr val="F9A169"/>
                </a:solidFill>
                <a:effectLst/>
              </a:rPr>
              <a:t>5. Qihoo360</a:t>
            </a:r>
          </a:p>
          <a:p>
            <a:pPr algn="l"/>
            <a:r>
              <a:rPr lang="en-US" sz="3200" dirty="0">
                <a:solidFill>
                  <a:srgbClr val="F9A169"/>
                </a:solidFill>
              </a:rPr>
              <a:t>6. </a:t>
            </a:r>
            <a:r>
              <a:rPr lang="en-US" sz="3200" b="0" i="0" dirty="0">
                <a:solidFill>
                  <a:srgbClr val="F9A169"/>
                </a:solidFill>
                <a:effectLst/>
              </a:rPr>
              <a:t>Yandex</a:t>
            </a:r>
          </a:p>
          <a:p>
            <a:endParaRPr lang="en-IE" dirty="0"/>
          </a:p>
        </p:txBody>
      </p:sp>
      <p:sp>
        <p:nvSpPr>
          <p:cNvPr id="5" name="TextBox 4">
            <a:extLst>
              <a:ext uri="{FF2B5EF4-FFF2-40B4-BE49-F238E27FC236}">
                <a16:creationId xmlns:a16="http://schemas.microsoft.com/office/drawing/2014/main" id="{EE558B1F-2C1E-CBE5-89F0-03BB94D18594}"/>
              </a:ext>
            </a:extLst>
          </p:cNvPr>
          <p:cNvSpPr txBox="1"/>
          <p:nvPr/>
        </p:nvSpPr>
        <p:spPr>
          <a:xfrm>
            <a:off x="7392489" y="3696440"/>
            <a:ext cx="3022631" cy="1569660"/>
          </a:xfrm>
          <a:prstGeom prst="rect">
            <a:avLst/>
          </a:prstGeom>
          <a:noFill/>
        </p:spPr>
        <p:txBody>
          <a:bodyPr wrap="square" rtlCol="0">
            <a:spAutoFit/>
          </a:bodyPr>
          <a:lstStyle/>
          <a:p>
            <a:pPr algn="l"/>
            <a:r>
              <a:rPr lang="en-US" sz="3200" b="0" i="0" dirty="0">
                <a:solidFill>
                  <a:srgbClr val="0675AD"/>
                </a:solidFill>
                <a:effectLst/>
              </a:rPr>
              <a:t>7. Naver</a:t>
            </a:r>
          </a:p>
          <a:p>
            <a:pPr algn="l"/>
            <a:r>
              <a:rPr lang="en-US" sz="3200" dirty="0">
                <a:solidFill>
                  <a:srgbClr val="0675AD"/>
                </a:solidFill>
              </a:rPr>
              <a:t>8. </a:t>
            </a:r>
            <a:r>
              <a:rPr lang="en-US" sz="3200" b="0" i="0" dirty="0">
                <a:solidFill>
                  <a:srgbClr val="0675AD"/>
                </a:solidFill>
                <a:effectLst/>
              </a:rPr>
              <a:t>DuckDuckGo</a:t>
            </a:r>
          </a:p>
          <a:p>
            <a:pPr algn="l"/>
            <a:r>
              <a:rPr lang="en-US" sz="3200" b="0" i="0" dirty="0">
                <a:solidFill>
                  <a:srgbClr val="0675AD"/>
                </a:solidFill>
                <a:effectLst/>
              </a:rPr>
              <a:t>9. Ask.com</a:t>
            </a:r>
            <a:endParaRPr lang="en-IE" dirty="0">
              <a:solidFill>
                <a:srgbClr val="0675AD"/>
              </a:solidFill>
            </a:endParaRPr>
          </a:p>
        </p:txBody>
      </p:sp>
    </p:spTree>
    <p:extLst>
      <p:ext uri="{BB962C8B-B14F-4D97-AF65-F5344CB8AC3E}">
        <p14:creationId xmlns:p14="http://schemas.microsoft.com/office/powerpoint/2010/main" val="575210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321335" y="1330927"/>
            <a:ext cx="11102510" cy="4978433"/>
          </a:xfrm>
        </p:spPr>
        <p:txBody>
          <a:bodyPr/>
          <a:lstStyle/>
          <a:p>
            <a:pPr>
              <a:spcBef>
                <a:spcPts val="0"/>
              </a:spcBef>
            </a:pPr>
            <a:r>
              <a:rPr lang="es-ES" dirty="0">
                <a:solidFill>
                  <a:srgbClr val="8D5B98"/>
                </a:solidFill>
              </a:rPr>
              <a:t>3. Utiliza las categorías de los motores de búsqueda</a:t>
            </a:r>
            <a:r>
              <a:rPr lang="es-ES" dirty="0">
                <a:solidFill>
                  <a:schemeClr val="tx1"/>
                </a:solidFill>
              </a:rPr>
              <a:t>: Google tiene muchas </a:t>
            </a:r>
          </a:p>
          <a:p>
            <a:pPr>
              <a:spcBef>
                <a:spcPts val="0"/>
              </a:spcBef>
            </a:pPr>
            <a:r>
              <a:rPr lang="es-ES" dirty="0">
                <a:solidFill>
                  <a:schemeClr val="tx1"/>
                </a:solidFill>
              </a:rPr>
              <a:t>categorías en su barra de búsquedas, como mapas, vídeos, compras, imágenes </a:t>
            </a:r>
          </a:p>
          <a:p>
            <a:pPr>
              <a:spcBef>
                <a:spcPts val="0"/>
              </a:spcBef>
            </a:pPr>
            <a:r>
              <a:rPr lang="es-ES" dirty="0">
                <a:solidFill>
                  <a:schemeClr val="tx1"/>
                </a:solidFill>
              </a:rPr>
              <a:t>y más. Puedes utilizar la búsqueda de imágenes de Google para cargar una imagen y encontrar una similar. Google también ofrece un motor de búsqueda específico llamado Google Académico, el cual genera artículos para el estudio, como revistas académicas y libros, lo que puede ser muy útil en un entorno educativo.</a:t>
            </a:r>
          </a:p>
          <a:p>
            <a:r>
              <a:rPr lang="es-ES" dirty="0" err="1">
                <a:solidFill>
                  <a:schemeClr val="tx1"/>
                </a:solidFill>
              </a:rPr>
              <a:t>Yahoo</a:t>
            </a:r>
            <a:r>
              <a:rPr lang="es-ES" dirty="0">
                <a:solidFill>
                  <a:schemeClr val="tx1"/>
                </a:solidFill>
              </a:rPr>
              <a:t> Shopping es otro motor de búsqueda útil. Su función es comparar precios mientras se hacen compras online, para obtener el mejor precio sin tener que buscar en internet durante horas.</a:t>
            </a:r>
          </a:p>
          <a:p>
            <a:r>
              <a:rPr lang="es-ES" dirty="0">
                <a:solidFill>
                  <a:srgbClr val="8D5B98"/>
                </a:solidFill>
              </a:rPr>
              <a:t>4. Considera el uso de las funciones de búsqueda</a:t>
            </a:r>
            <a:r>
              <a:rPr lang="es-ES" dirty="0">
                <a:solidFill>
                  <a:schemeClr val="tx1"/>
                </a:solidFill>
              </a:rPr>
              <a:t>: Hay ciertas cosas que se pueden añadir o quitar de la búsqueda para hacerla más específica. Existen muchas funciones de búsqueda, pero en la siguiente diapositiva se describen dos funciones útiles que puedes probar.</a:t>
            </a: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a:xfrm>
            <a:off x="447675" y="309563"/>
            <a:ext cx="11096625" cy="813843"/>
          </a:xfrm>
        </p:spPr>
        <p:txBody>
          <a:bodyPr/>
          <a:lstStyle/>
          <a:p>
            <a:r>
              <a:rPr lang="es-ES" dirty="0"/>
              <a:t>4 Consejos para potenciar tu búsqueda en internet</a:t>
            </a:r>
            <a:r>
              <a:rPr lang="en-IE" dirty="0"/>
              <a:t>	</a:t>
            </a:r>
          </a:p>
        </p:txBody>
      </p:sp>
    </p:spTree>
    <p:extLst>
      <p:ext uri="{BB962C8B-B14F-4D97-AF65-F5344CB8AC3E}">
        <p14:creationId xmlns:p14="http://schemas.microsoft.com/office/powerpoint/2010/main" val="26340051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9" descr="Logo&#10;&#10;Description automatically generated">
            <a:extLst>
              <a:ext uri="{FF2B5EF4-FFF2-40B4-BE49-F238E27FC236}">
                <a16:creationId xmlns:a16="http://schemas.microsoft.com/office/drawing/2014/main" id="{4469D0B6-8F1A-3A9D-B9C3-B79EE84828A9}"/>
              </a:ext>
            </a:extLst>
          </p:cNvPr>
          <p:cNvPicPr>
            <a:picLocks noChangeAspect="1"/>
          </p:cNvPicPr>
          <p:nvPr/>
        </p:nvPicPr>
        <p:blipFill>
          <a:blip r:embed="rId2" cstate="screen">
            <a:extLst>
              <a:ext uri="{28A0092B-C50C-407E-A947-70E740481C1C}">
                <a14:useLocalDpi xmlns:a14="http://schemas.microsoft.com/office/drawing/2010/main"/>
              </a:ext>
            </a:extLst>
          </a:blip>
          <a:srcRect l="23505" r="23505"/>
          <a:stretch>
            <a:fillRect/>
          </a:stretch>
        </p:blipFill>
        <p:spPr>
          <a:xfrm>
            <a:off x="614363" y="560031"/>
            <a:ext cx="3263900" cy="3079750"/>
          </a:xfrm>
          <a:prstGeom prst="rect">
            <a:avLst/>
          </a:prstGeom>
        </p:spPr>
      </p:pic>
      <p:sp>
        <p:nvSpPr>
          <p:cNvPr id="5" name="Text Placeholder 4">
            <a:extLst>
              <a:ext uri="{FF2B5EF4-FFF2-40B4-BE49-F238E27FC236}">
                <a16:creationId xmlns:a16="http://schemas.microsoft.com/office/drawing/2014/main" id="{B7F85055-5EA8-4182-8BCC-001B46E55AAC}"/>
              </a:ext>
            </a:extLst>
          </p:cNvPr>
          <p:cNvSpPr>
            <a:spLocks noGrp="1"/>
          </p:cNvSpPr>
          <p:nvPr>
            <p:ph type="body" sz="quarter" idx="16"/>
          </p:nvPr>
        </p:nvSpPr>
        <p:spPr>
          <a:xfrm>
            <a:off x="614362" y="3640207"/>
            <a:ext cx="3334725" cy="3217793"/>
          </a:xfrm>
          <a:solidFill>
            <a:srgbClr val="8D5B98"/>
          </a:solidFill>
        </p:spPr>
        <p:txBody>
          <a:bodyPr/>
          <a:lstStyle/>
          <a:p>
            <a:r>
              <a:rPr lang="es-ES" sz="2200" b="0" i="0" dirty="0">
                <a:effectLst/>
              </a:rPr>
              <a:t>Google es uno de los motores de búsqueda internacionales más evidentes, pero cuando se trata de producir contenidos para otros países, todavía faltan algunos pasos.</a:t>
            </a:r>
          </a:p>
          <a:p>
            <a:r>
              <a:rPr lang="es-ES" sz="2200" dirty="0"/>
              <a:t>Enlace al sitio web: </a:t>
            </a:r>
            <a:r>
              <a:rPr lang="en-US" sz="2200" dirty="0">
                <a:solidFill>
                  <a:srgbClr val="F9A169"/>
                </a:solidFill>
                <a:hlinkClick r:id="rId3">
                  <a:extLst>
                    <a:ext uri="{A12FA001-AC4F-418D-AE19-62706E023703}">
                      <ahyp:hlinkClr xmlns:ahyp="http://schemas.microsoft.com/office/drawing/2018/hyperlinkcolor" val="tx"/>
                    </a:ext>
                  </a:extLst>
                </a:hlinkClick>
              </a:rPr>
              <a:t>https://google.com/</a:t>
            </a:r>
            <a:endParaRPr lang="en-US" sz="2200" dirty="0">
              <a:solidFill>
                <a:srgbClr val="F9A169"/>
              </a:solidFill>
            </a:endParaRPr>
          </a:p>
          <a:p>
            <a:pPr algn="l"/>
            <a:endParaRPr lang="en-IE" sz="2200" dirty="0"/>
          </a:p>
        </p:txBody>
      </p:sp>
      <p:sp>
        <p:nvSpPr>
          <p:cNvPr id="6" name="Text Placeholder 5">
            <a:extLst>
              <a:ext uri="{FF2B5EF4-FFF2-40B4-BE49-F238E27FC236}">
                <a16:creationId xmlns:a16="http://schemas.microsoft.com/office/drawing/2014/main" id="{ABFD9850-358F-42CD-AC73-370E3C7CB4FD}"/>
              </a:ext>
            </a:extLst>
          </p:cNvPr>
          <p:cNvSpPr>
            <a:spLocks noGrp="1"/>
          </p:cNvSpPr>
          <p:nvPr>
            <p:ph type="body" sz="quarter" idx="27"/>
          </p:nvPr>
        </p:nvSpPr>
        <p:spPr>
          <a:xfrm>
            <a:off x="4506913" y="3640208"/>
            <a:ext cx="3263900" cy="3217792"/>
          </a:xfrm>
          <a:solidFill>
            <a:srgbClr val="8D5B98"/>
          </a:solidFill>
        </p:spPr>
        <p:txBody>
          <a:bodyPr/>
          <a:lstStyle/>
          <a:p>
            <a:r>
              <a:rPr lang="es-ES" sz="2200" b="0" i="0" dirty="0">
                <a:effectLst/>
              </a:rPr>
              <a:t>Bing es el segundo motor de búsqueda más popular en Estados Unidos. A escala mundial también se ha ganado la posición de segundo buscador más utilizado internacionalmente.</a:t>
            </a:r>
          </a:p>
          <a:p>
            <a:r>
              <a:rPr lang="es-ES" sz="2200" dirty="0"/>
              <a:t>Enlace al sitio web: </a:t>
            </a:r>
            <a:r>
              <a:rPr lang="en-US" sz="2200" dirty="0">
                <a:solidFill>
                  <a:srgbClr val="F9A169"/>
                </a:solidFill>
                <a:hlinkClick r:id="rId4">
                  <a:extLst>
                    <a:ext uri="{A12FA001-AC4F-418D-AE19-62706E023703}">
                      <ahyp:hlinkClr xmlns:ahyp="http://schemas.microsoft.com/office/drawing/2018/hyperlinkcolor" val="tx"/>
                    </a:ext>
                  </a:extLst>
                </a:hlinkClick>
              </a:rPr>
              <a:t>https://bing.com/</a:t>
            </a:r>
            <a:endParaRPr lang="en-US" sz="2200" dirty="0">
              <a:solidFill>
                <a:srgbClr val="F9A169"/>
              </a:solidFill>
            </a:endParaRPr>
          </a:p>
          <a:p>
            <a:pPr algn="l"/>
            <a:endParaRPr lang="en-IE" sz="2200" dirty="0"/>
          </a:p>
          <a:p>
            <a:pPr algn="l"/>
            <a:endParaRPr lang="en-US" sz="2200" b="0" i="0" dirty="0">
              <a:effectLst/>
            </a:endParaRPr>
          </a:p>
        </p:txBody>
      </p:sp>
      <p:sp>
        <p:nvSpPr>
          <p:cNvPr id="7" name="Text Placeholder 6">
            <a:extLst>
              <a:ext uri="{FF2B5EF4-FFF2-40B4-BE49-F238E27FC236}">
                <a16:creationId xmlns:a16="http://schemas.microsoft.com/office/drawing/2014/main" id="{B976F9A6-6395-42BD-B000-C22023624F7A}"/>
              </a:ext>
            </a:extLst>
          </p:cNvPr>
          <p:cNvSpPr>
            <a:spLocks noGrp="1"/>
          </p:cNvSpPr>
          <p:nvPr>
            <p:ph type="body" sz="quarter" idx="28"/>
          </p:nvPr>
        </p:nvSpPr>
        <p:spPr>
          <a:xfrm>
            <a:off x="8328638" y="3640208"/>
            <a:ext cx="3263900" cy="3217792"/>
          </a:xfrm>
          <a:solidFill>
            <a:srgbClr val="8D5B98"/>
          </a:solidFill>
        </p:spPr>
        <p:txBody>
          <a:bodyPr/>
          <a:lstStyle/>
          <a:p>
            <a:r>
              <a:rPr lang="es-ES" sz="2200" b="0" i="0" dirty="0" err="1">
                <a:effectLst/>
              </a:rPr>
              <a:t>Yahoo</a:t>
            </a:r>
            <a:r>
              <a:rPr lang="es-ES" sz="2200" b="0" i="0" dirty="0">
                <a:effectLst/>
              </a:rPr>
              <a:t> es el tercer motor de búsqueda en Estados Unidos, con un 12% de búsquedas, resultando en millones de oportunidades para captar clientes.</a:t>
            </a:r>
          </a:p>
          <a:p>
            <a:r>
              <a:rPr lang="es-ES" sz="2200" dirty="0"/>
              <a:t>Enlace al sitio web</a:t>
            </a:r>
            <a:r>
              <a:rPr lang="en-US" sz="2200" dirty="0"/>
              <a:t>: </a:t>
            </a:r>
            <a:r>
              <a:rPr lang="en-US" sz="2200" dirty="0">
                <a:solidFill>
                  <a:srgbClr val="F9A169"/>
                </a:solidFill>
                <a:hlinkClick r:id="rId5">
                  <a:extLst>
                    <a:ext uri="{A12FA001-AC4F-418D-AE19-62706E023703}">
                      <ahyp:hlinkClr xmlns:ahyp="http://schemas.microsoft.com/office/drawing/2018/hyperlinkcolor" val="tx"/>
                    </a:ext>
                  </a:extLst>
                </a:hlinkClick>
              </a:rPr>
              <a:t>https://yahoo.com/</a:t>
            </a:r>
            <a:endParaRPr lang="en-US" sz="2200" dirty="0">
              <a:solidFill>
                <a:srgbClr val="F9A169"/>
              </a:solidFill>
            </a:endParaRPr>
          </a:p>
          <a:p>
            <a:pPr algn="l"/>
            <a:endParaRPr lang="en-IE" sz="2200" dirty="0"/>
          </a:p>
          <a:p>
            <a:pPr algn="l"/>
            <a:endParaRPr lang="en-IE" sz="2200" dirty="0"/>
          </a:p>
        </p:txBody>
      </p:sp>
      <p:sp>
        <p:nvSpPr>
          <p:cNvPr id="8" name="TextBox 7">
            <a:extLst>
              <a:ext uri="{FF2B5EF4-FFF2-40B4-BE49-F238E27FC236}">
                <a16:creationId xmlns:a16="http://schemas.microsoft.com/office/drawing/2014/main" id="{F0A57018-3C21-4552-B8FC-3F074D1EECB6}"/>
              </a:ext>
            </a:extLst>
          </p:cNvPr>
          <p:cNvSpPr txBox="1"/>
          <p:nvPr/>
        </p:nvSpPr>
        <p:spPr>
          <a:xfrm>
            <a:off x="614363" y="346229"/>
            <a:ext cx="10305171" cy="707886"/>
          </a:xfrm>
          <a:prstGeom prst="rect">
            <a:avLst/>
          </a:prstGeom>
          <a:noFill/>
        </p:spPr>
        <p:txBody>
          <a:bodyPr wrap="square" rtlCol="0">
            <a:spAutoFit/>
          </a:bodyPr>
          <a:lstStyle/>
          <a:p>
            <a:r>
              <a:rPr lang="es-ES" sz="4000" b="1" i="0" dirty="0">
                <a:effectLst/>
              </a:rPr>
              <a:t>Lista de motores de búsqueda</a:t>
            </a:r>
          </a:p>
        </p:txBody>
      </p:sp>
      <p:pic>
        <p:nvPicPr>
          <p:cNvPr id="23" name="Picture Placeholder 21" descr="A picture containing text, clipart&#10;&#10;Description automatically generated">
            <a:extLst>
              <a:ext uri="{FF2B5EF4-FFF2-40B4-BE49-F238E27FC236}">
                <a16:creationId xmlns:a16="http://schemas.microsoft.com/office/drawing/2014/main" id="{5F037052-31E9-38EC-36BC-72C9DC9C9F6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72793" b="-72793"/>
          <a:stretch/>
        </p:blipFill>
        <p:spPr>
          <a:xfrm>
            <a:off x="4506913" y="560031"/>
            <a:ext cx="3263900" cy="3079750"/>
          </a:xfrm>
          <a:prstGeom prst="rect">
            <a:avLst/>
          </a:prstGeom>
        </p:spPr>
      </p:pic>
      <p:pic>
        <p:nvPicPr>
          <p:cNvPr id="24" name="Picture Placeholder 19" descr="Logo&#10;&#10;Description automatically generated">
            <a:extLst>
              <a:ext uri="{FF2B5EF4-FFF2-40B4-BE49-F238E27FC236}">
                <a16:creationId xmlns:a16="http://schemas.microsoft.com/office/drawing/2014/main" id="{559F1571-B5AB-4D74-015B-7AB558C1D03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33874" b="-33874"/>
          <a:stretch/>
        </p:blipFill>
        <p:spPr>
          <a:xfrm>
            <a:off x="8328025" y="560031"/>
            <a:ext cx="3263900" cy="3079750"/>
          </a:xfrm>
          <a:prstGeom prst="rect">
            <a:avLst/>
          </a:prstGeom>
        </p:spPr>
      </p:pic>
    </p:spTree>
    <p:extLst>
      <p:ext uri="{BB962C8B-B14F-4D97-AF65-F5344CB8AC3E}">
        <p14:creationId xmlns:p14="http://schemas.microsoft.com/office/powerpoint/2010/main" val="741280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7F85055-5EA8-4182-8BCC-001B46E55AAC}"/>
              </a:ext>
            </a:extLst>
          </p:cNvPr>
          <p:cNvSpPr>
            <a:spLocks noGrp="1"/>
          </p:cNvSpPr>
          <p:nvPr>
            <p:ph type="body" sz="quarter" idx="16"/>
          </p:nvPr>
        </p:nvSpPr>
        <p:spPr>
          <a:xfrm>
            <a:off x="614363" y="3429001"/>
            <a:ext cx="3263900" cy="3429000"/>
          </a:xfrm>
          <a:solidFill>
            <a:srgbClr val="8D5B98"/>
          </a:solidFill>
        </p:spPr>
        <p:txBody>
          <a:bodyPr/>
          <a:lstStyle/>
          <a:p>
            <a:pPr algn="l"/>
            <a:r>
              <a:rPr lang="es-ES" sz="2200" b="0" i="0" dirty="0">
                <a:effectLst/>
              </a:rPr>
              <a:t>El motor de búsqueda nº#1 en China, </a:t>
            </a:r>
            <a:r>
              <a:rPr lang="es-ES" sz="2200" b="0" i="0" dirty="0" err="1">
                <a:effectLst/>
              </a:rPr>
              <a:t>Baidu</a:t>
            </a:r>
            <a:r>
              <a:rPr lang="es-ES" sz="2200" b="0" i="0" dirty="0">
                <a:effectLst/>
              </a:rPr>
              <a:t>, es el tercer motor de búsqueda más popular del mundo, recibiendo aproximadamente el 60% del tráfico de búsqueda nacional.</a:t>
            </a:r>
          </a:p>
          <a:p>
            <a:pPr algn="l"/>
            <a:r>
              <a:rPr lang="es-ES" sz="2200" dirty="0"/>
              <a:t>Enlace al sitio web: </a:t>
            </a:r>
            <a:r>
              <a:rPr lang="en-IE" sz="2200" dirty="0">
                <a:solidFill>
                  <a:srgbClr val="F9A169"/>
                </a:solidFill>
                <a:hlinkClick r:id="rId2">
                  <a:extLst>
                    <a:ext uri="{A12FA001-AC4F-418D-AE19-62706E023703}">
                      <ahyp:hlinkClr xmlns:ahyp="http://schemas.microsoft.com/office/drawing/2018/hyperlinkcolor" val="tx"/>
                    </a:ext>
                  </a:extLst>
                </a:hlinkClick>
              </a:rPr>
              <a:t>https://www.baidu.com/</a:t>
            </a:r>
            <a:endParaRPr lang="en-US" sz="2200" dirty="0">
              <a:solidFill>
                <a:srgbClr val="F9A169"/>
              </a:solidFill>
            </a:endParaRPr>
          </a:p>
          <a:p>
            <a:pPr algn="l"/>
            <a:endParaRPr lang="en-IE" sz="2200" dirty="0"/>
          </a:p>
        </p:txBody>
      </p:sp>
      <p:sp>
        <p:nvSpPr>
          <p:cNvPr id="6" name="Text Placeholder 5">
            <a:extLst>
              <a:ext uri="{FF2B5EF4-FFF2-40B4-BE49-F238E27FC236}">
                <a16:creationId xmlns:a16="http://schemas.microsoft.com/office/drawing/2014/main" id="{ABFD9850-358F-42CD-AC73-370E3C7CB4FD}"/>
              </a:ext>
            </a:extLst>
          </p:cNvPr>
          <p:cNvSpPr>
            <a:spLocks noGrp="1"/>
          </p:cNvSpPr>
          <p:nvPr>
            <p:ph type="body" sz="quarter" idx="27"/>
          </p:nvPr>
        </p:nvSpPr>
        <p:spPr>
          <a:xfrm>
            <a:off x="4506913" y="3429000"/>
            <a:ext cx="3263900" cy="3429000"/>
          </a:xfrm>
          <a:solidFill>
            <a:srgbClr val="8D5B98"/>
          </a:solidFill>
        </p:spPr>
        <p:txBody>
          <a:bodyPr/>
          <a:lstStyle/>
          <a:p>
            <a:pPr algn="l"/>
            <a:r>
              <a:rPr lang="es-ES" sz="2200" b="0" i="0" dirty="0" err="1">
                <a:effectLst/>
              </a:rPr>
              <a:t>Yandex</a:t>
            </a:r>
            <a:r>
              <a:rPr lang="es-ES" sz="2200" b="0" i="0" dirty="0">
                <a:effectLst/>
              </a:rPr>
              <a:t> sigue siendo el motor de búsqueda internacional dominante en Rusia y parte de los países de su entorno, aunque Google continúa intentando asegurar esta posición.</a:t>
            </a:r>
          </a:p>
          <a:p>
            <a:pPr algn="l"/>
            <a:r>
              <a:rPr lang="es-ES" sz="2200" dirty="0"/>
              <a:t>Enlace al sitio web</a:t>
            </a:r>
            <a:r>
              <a:rPr lang="en-US" sz="2200" b="0" i="0" dirty="0">
                <a:effectLst/>
              </a:rPr>
              <a:t>: </a:t>
            </a:r>
            <a:r>
              <a:rPr lang="en-IE" sz="2200" dirty="0">
                <a:solidFill>
                  <a:srgbClr val="F9A169"/>
                </a:solidFill>
                <a:hlinkClick r:id="rId3">
                  <a:extLst>
                    <a:ext uri="{A12FA001-AC4F-418D-AE19-62706E023703}">
                      <ahyp:hlinkClr xmlns:ahyp="http://schemas.microsoft.com/office/drawing/2018/hyperlinkcolor" val="tx"/>
                    </a:ext>
                  </a:extLst>
                </a:hlinkClick>
              </a:rPr>
              <a:t>https://yandex.com/</a:t>
            </a:r>
            <a:endParaRPr lang="en-US" sz="1600" dirty="0">
              <a:solidFill>
                <a:srgbClr val="F9A169"/>
              </a:solidFill>
              <a:latin typeface="Roboto" panose="02000000000000000000" pitchFamily="2" charset="0"/>
            </a:endParaRPr>
          </a:p>
          <a:p>
            <a:pPr algn="l"/>
            <a:endParaRPr lang="en-IE" sz="2200" dirty="0"/>
          </a:p>
        </p:txBody>
      </p:sp>
      <p:sp>
        <p:nvSpPr>
          <p:cNvPr id="7" name="Text Placeholder 6">
            <a:extLst>
              <a:ext uri="{FF2B5EF4-FFF2-40B4-BE49-F238E27FC236}">
                <a16:creationId xmlns:a16="http://schemas.microsoft.com/office/drawing/2014/main" id="{B976F9A6-6395-42BD-B000-C22023624F7A}"/>
              </a:ext>
            </a:extLst>
          </p:cNvPr>
          <p:cNvSpPr>
            <a:spLocks noGrp="1"/>
          </p:cNvSpPr>
          <p:nvPr>
            <p:ph type="body" sz="quarter" idx="28"/>
          </p:nvPr>
        </p:nvSpPr>
        <p:spPr>
          <a:xfrm>
            <a:off x="8328638" y="2836506"/>
            <a:ext cx="3263900" cy="4021494"/>
          </a:xfrm>
          <a:solidFill>
            <a:srgbClr val="8D5B98"/>
          </a:solidFill>
        </p:spPr>
        <p:txBody>
          <a:bodyPr/>
          <a:lstStyle/>
          <a:p>
            <a:pPr algn="l"/>
            <a:r>
              <a:rPr lang="es-ES" sz="2200" b="0" i="0" dirty="0" err="1">
                <a:effectLst/>
              </a:rPr>
              <a:t>DuckDuckGo</a:t>
            </a:r>
            <a:r>
              <a:rPr lang="es-ES" sz="2200" b="0" i="0" dirty="0">
                <a:effectLst/>
              </a:rPr>
              <a:t> es un motor de búsqueda internacional único porque no almacena ninguna información de usuario. Muestra los mismos resultados a todos los usuarios, independientemente de su historial de búsqueda o su ubicación.</a:t>
            </a:r>
          </a:p>
          <a:p>
            <a:pPr algn="l"/>
            <a:r>
              <a:rPr lang="es-ES" sz="2200" dirty="0"/>
              <a:t>Enlace al sitio web: </a:t>
            </a:r>
            <a:r>
              <a:rPr lang="en-IE" sz="2200" dirty="0">
                <a:solidFill>
                  <a:srgbClr val="F9A169"/>
                </a:solidFill>
                <a:hlinkClick r:id="rId4">
                  <a:extLst>
                    <a:ext uri="{A12FA001-AC4F-418D-AE19-62706E023703}">
                      <ahyp:hlinkClr xmlns:ahyp="http://schemas.microsoft.com/office/drawing/2018/hyperlinkcolor" val="tx"/>
                    </a:ext>
                  </a:extLst>
                </a:hlinkClick>
              </a:rPr>
              <a:t>https://duckduckgo.com/</a:t>
            </a:r>
            <a:endParaRPr lang="en-US" sz="2200" dirty="0">
              <a:solidFill>
                <a:srgbClr val="F9A169"/>
              </a:solidFill>
            </a:endParaRPr>
          </a:p>
          <a:p>
            <a:pPr algn="l"/>
            <a:endParaRPr lang="en-IE" sz="2200" dirty="0"/>
          </a:p>
        </p:txBody>
      </p:sp>
      <p:sp>
        <p:nvSpPr>
          <p:cNvPr id="8" name="TextBox 7">
            <a:extLst>
              <a:ext uri="{FF2B5EF4-FFF2-40B4-BE49-F238E27FC236}">
                <a16:creationId xmlns:a16="http://schemas.microsoft.com/office/drawing/2014/main" id="{F0A57018-3C21-4552-B8FC-3F074D1EECB6}"/>
              </a:ext>
            </a:extLst>
          </p:cNvPr>
          <p:cNvSpPr txBox="1"/>
          <p:nvPr/>
        </p:nvSpPr>
        <p:spPr>
          <a:xfrm>
            <a:off x="614363" y="346229"/>
            <a:ext cx="10305171" cy="707886"/>
          </a:xfrm>
          <a:prstGeom prst="rect">
            <a:avLst/>
          </a:prstGeom>
          <a:noFill/>
        </p:spPr>
        <p:txBody>
          <a:bodyPr wrap="square" rtlCol="0">
            <a:spAutoFit/>
          </a:bodyPr>
          <a:lstStyle/>
          <a:p>
            <a:r>
              <a:rPr lang="en-IE" sz="4000" b="1" i="0" dirty="0" err="1">
                <a:effectLst/>
              </a:rPr>
              <a:t>Lista</a:t>
            </a:r>
            <a:r>
              <a:rPr lang="en-IE" sz="4000" b="1" i="0" dirty="0">
                <a:effectLst/>
              </a:rPr>
              <a:t> de </a:t>
            </a:r>
            <a:r>
              <a:rPr lang="en-IE" sz="4000" b="1" i="0" dirty="0" err="1">
                <a:effectLst/>
              </a:rPr>
              <a:t>motores</a:t>
            </a:r>
            <a:r>
              <a:rPr lang="en-IE" sz="4000" b="1" i="0" dirty="0">
                <a:effectLst/>
              </a:rPr>
              <a:t> de </a:t>
            </a:r>
            <a:r>
              <a:rPr lang="en-IE" sz="4000" b="1" i="0" dirty="0" err="1">
                <a:effectLst/>
              </a:rPr>
              <a:t>búsqueda</a:t>
            </a:r>
            <a:endParaRPr lang="en-IE" sz="4000" b="1" i="0" dirty="0">
              <a:effectLst/>
            </a:endParaRPr>
          </a:p>
        </p:txBody>
      </p:sp>
      <p:pic>
        <p:nvPicPr>
          <p:cNvPr id="14" name="Picture Placeholder 13" descr="Icon&#10;&#10;Description automatically generated">
            <a:extLst>
              <a:ext uri="{FF2B5EF4-FFF2-40B4-BE49-F238E27FC236}">
                <a16:creationId xmlns:a16="http://schemas.microsoft.com/office/drawing/2014/main" id="{ABEAED99-C54C-4ACE-A83A-8DBC276CC116}"/>
              </a:ext>
            </a:extLst>
          </p:cNvPr>
          <p:cNvPicPr>
            <a:picLocks noGrp="1" noChangeAspect="1"/>
          </p:cNvPicPr>
          <p:nvPr>
            <p:ph type="pic" sz="quarter" idx="19"/>
          </p:nvPr>
        </p:nvPicPr>
        <p:blipFill rotWithShape="1">
          <a:blip r:embed="rId5"/>
          <a:srcRect t="-88297" b="-88297"/>
          <a:stretch/>
        </p:blipFill>
        <p:spPr>
          <a:xfrm>
            <a:off x="614363" y="349250"/>
            <a:ext cx="3263900" cy="3079750"/>
          </a:xfrm>
        </p:spPr>
      </p:pic>
      <p:pic>
        <p:nvPicPr>
          <p:cNvPr id="16" name="Picture Placeholder 15" descr="Logo, company name&#10;&#10;Description automatically generated">
            <a:extLst>
              <a:ext uri="{FF2B5EF4-FFF2-40B4-BE49-F238E27FC236}">
                <a16:creationId xmlns:a16="http://schemas.microsoft.com/office/drawing/2014/main" id="{7AD7BDD6-4DE4-413A-9D6C-309AF342EB2D}"/>
              </a:ext>
            </a:extLst>
          </p:cNvPr>
          <p:cNvPicPr>
            <a:picLocks noGrp="1" noChangeAspect="1"/>
          </p:cNvPicPr>
          <p:nvPr>
            <p:ph type="pic" sz="quarter" idx="26"/>
          </p:nvPr>
        </p:nvPicPr>
        <p:blipFill rotWithShape="1">
          <a:blip r:embed="rId6" cstate="screen">
            <a:extLst>
              <a:ext uri="{28A0092B-C50C-407E-A947-70E740481C1C}">
                <a14:useLocalDpi xmlns:a14="http://schemas.microsoft.com/office/drawing/2010/main"/>
              </a:ext>
            </a:extLst>
          </a:blip>
          <a:srcRect t="-40233" b="-40233"/>
          <a:stretch/>
        </p:blipFill>
        <p:spPr/>
      </p:pic>
      <p:pic>
        <p:nvPicPr>
          <p:cNvPr id="18" name="Picture Placeholder 17" descr="Logo&#10;&#10;Description automatically generated with medium confidence">
            <a:extLst>
              <a:ext uri="{FF2B5EF4-FFF2-40B4-BE49-F238E27FC236}">
                <a16:creationId xmlns:a16="http://schemas.microsoft.com/office/drawing/2014/main" id="{F03A9AD0-6DF2-4BA6-8918-D3475DBB6DD4}"/>
              </a:ext>
            </a:extLst>
          </p:cNvPr>
          <p:cNvPicPr>
            <a:picLocks noGrp="1" noChangeAspect="1"/>
          </p:cNvPicPr>
          <p:nvPr>
            <p:ph type="pic" sz="quarter" idx="25"/>
          </p:nvPr>
        </p:nvPicPr>
        <p:blipFill rotWithShape="1">
          <a:blip r:embed="rId7"/>
          <a:srcRect t="-63230" b="-63230"/>
          <a:stretch/>
        </p:blipFill>
        <p:spPr/>
      </p:pic>
    </p:spTree>
    <p:extLst>
      <p:ext uri="{BB962C8B-B14F-4D97-AF65-F5344CB8AC3E}">
        <p14:creationId xmlns:p14="http://schemas.microsoft.com/office/powerpoint/2010/main" val="23664889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B715BC2-436D-3A6E-94A0-AE3CAB64910F}"/>
              </a:ext>
            </a:extLst>
          </p:cNvPr>
          <p:cNvSpPr>
            <a:spLocks noGrp="1"/>
          </p:cNvSpPr>
          <p:nvPr>
            <p:ph type="body" sz="quarter" idx="16"/>
          </p:nvPr>
        </p:nvSpPr>
        <p:spPr>
          <a:xfrm>
            <a:off x="255679" y="1271930"/>
            <a:ext cx="11102510" cy="4038015"/>
          </a:xfrm>
        </p:spPr>
        <p:txBody>
          <a:bodyPr/>
          <a:lstStyle/>
          <a:p>
            <a:pPr>
              <a:spcBef>
                <a:spcPts val="0"/>
              </a:spcBef>
            </a:pPr>
            <a:r>
              <a:rPr lang="es-ES" i="0" dirty="0">
                <a:solidFill>
                  <a:srgbClr val="333333"/>
                </a:solidFill>
                <a:effectLst/>
              </a:rPr>
              <a:t>El proceso de traducción puede ser tedioso, a veces abarca multitud de temas, </a:t>
            </a:r>
          </a:p>
          <a:p>
            <a:pPr>
              <a:spcBef>
                <a:spcPts val="0"/>
              </a:spcBef>
            </a:pPr>
            <a:r>
              <a:rPr lang="es-ES" i="0" dirty="0">
                <a:solidFill>
                  <a:srgbClr val="333333"/>
                </a:solidFill>
                <a:effectLst/>
              </a:rPr>
              <a:t>requiere una amplia investigación y conocimiento contextual. Afortunadamente, </a:t>
            </a:r>
          </a:p>
          <a:p>
            <a:pPr>
              <a:spcBef>
                <a:spcPts val="0"/>
              </a:spcBef>
            </a:pPr>
            <a:r>
              <a:rPr lang="es-ES" i="0" dirty="0">
                <a:solidFill>
                  <a:srgbClr val="333333"/>
                </a:solidFill>
                <a:effectLst/>
              </a:rPr>
              <a:t>la revolución digital ha desencadenado la creación de herramientas, software y </a:t>
            </a:r>
          </a:p>
          <a:p>
            <a:pPr>
              <a:spcBef>
                <a:spcPts val="0"/>
              </a:spcBef>
            </a:pPr>
            <a:r>
              <a:rPr lang="es-ES" i="0" dirty="0">
                <a:solidFill>
                  <a:srgbClr val="333333"/>
                </a:solidFill>
                <a:effectLst/>
              </a:rPr>
              <a:t>recursos que ayudan a aligerar la carga de la traducción y mejoran la eficiencia, la coherencia y la calidad. Más abajo encontrarás una lista de herramientas de traducción recomendadas por traductores, haz clic en su nombre para ir a la página web:</a:t>
            </a:r>
          </a:p>
          <a:p>
            <a:endParaRPr lang="en-US" i="0" dirty="0">
              <a:solidFill>
                <a:srgbClr val="333333"/>
              </a:solidFill>
              <a:effectLst/>
            </a:endParaRPr>
          </a:p>
          <a:p>
            <a:pPr marL="342900" indent="-342900">
              <a:buFont typeface="Arial" panose="020B0604020202020204" pitchFamily="34" charset="0"/>
              <a:buChar char="•"/>
            </a:pPr>
            <a:r>
              <a:rPr lang="en-IE" i="0" dirty="0">
                <a:solidFill>
                  <a:srgbClr val="8D5B98"/>
                </a:solidFill>
                <a:effectLst/>
                <a:hlinkClick r:id="rId2">
                  <a:extLst>
                    <a:ext uri="{A12FA001-AC4F-418D-AE19-62706E023703}">
                      <ahyp:hlinkClr xmlns:ahyp="http://schemas.microsoft.com/office/drawing/2018/hyperlinkcolor" val="tx"/>
                    </a:ext>
                  </a:extLst>
                </a:hlinkClick>
              </a:rPr>
              <a:t>Linguee</a:t>
            </a:r>
            <a:endParaRPr lang="en-IE" i="0" dirty="0">
              <a:solidFill>
                <a:srgbClr val="8D5B98"/>
              </a:solidFill>
              <a:effectLst/>
            </a:endParaRPr>
          </a:p>
          <a:p>
            <a:pPr marL="342900" indent="-342900">
              <a:buFont typeface="Arial" panose="020B0604020202020204" pitchFamily="34" charset="0"/>
              <a:buChar char="•"/>
            </a:pPr>
            <a:r>
              <a:rPr lang="hr-BA" dirty="0">
                <a:solidFill>
                  <a:srgbClr val="8D5B98"/>
                </a:solidFill>
                <a:hlinkClick r:id="rId3">
                  <a:extLst>
                    <a:ext uri="{A12FA001-AC4F-418D-AE19-62706E023703}">
                      <ahyp:hlinkClr xmlns:ahyp="http://schemas.microsoft.com/office/drawing/2018/hyperlinkcolor" val="tx"/>
                    </a:ext>
                  </a:extLst>
                </a:hlinkClick>
              </a:rPr>
              <a:t>Reverso</a:t>
            </a:r>
            <a:endParaRPr lang="hr-BA" dirty="0">
              <a:solidFill>
                <a:srgbClr val="8D5B98"/>
              </a:solidFill>
            </a:endParaRPr>
          </a:p>
          <a:p>
            <a:pPr marL="342900" indent="-342900">
              <a:buFont typeface="Arial" panose="020B0604020202020204" pitchFamily="34" charset="0"/>
              <a:buChar char="•"/>
            </a:pPr>
            <a:r>
              <a:rPr lang="hr-BA" dirty="0">
                <a:solidFill>
                  <a:srgbClr val="8D5B98"/>
                </a:solidFill>
                <a:hlinkClick r:id="rId4"/>
              </a:rPr>
              <a:t>Google Translate </a:t>
            </a:r>
            <a:r>
              <a:rPr lang="es-ES" dirty="0">
                <a:solidFill>
                  <a:srgbClr val="8D5B98"/>
                </a:solidFill>
                <a:hlinkClick r:id="rId4"/>
              </a:rPr>
              <a:t>incluyendo el complemento</a:t>
            </a:r>
            <a:endParaRPr lang="hr-BA" dirty="0">
              <a:solidFill>
                <a:srgbClr val="8D5B98"/>
              </a:solidFill>
            </a:endParaRPr>
          </a:p>
          <a:p>
            <a:pPr marL="342900" indent="-342900">
              <a:buFont typeface="Arial" panose="020B0604020202020204" pitchFamily="34" charset="0"/>
              <a:buChar char="•"/>
            </a:pPr>
            <a:r>
              <a:rPr lang="es-ES" dirty="0">
                <a:solidFill>
                  <a:srgbClr val="8D5B98"/>
                </a:solidFill>
                <a:hlinkClick r:id="rId5"/>
              </a:rPr>
              <a:t>Subtítulos en </a:t>
            </a:r>
            <a:r>
              <a:rPr lang="en-IE" dirty="0">
                <a:solidFill>
                  <a:srgbClr val="8D5B98"/>
                </a:solidFill>
                <a:hlinkClick r:id="rId5"/>
              </a:rPr>
              <a:t>Y</a:t>
            </a:r>
            <a:r>
              <a:rPr lang="hr-BA" dirty="0">
                <a:solidFill>
                  <a:srgbClr val="8D5B98"/>
                </a:solidFill>
                <a:hlinkClick r:id="rId5"/>
              </a:rPr>
              <a:t>ou</a:t>
            </a:r>
            <a:r>
              <a:rPr lang="en-IE" dirty="0">
                <a:solidFill>
                  <a:srgbClr val="8D5B98"/>
                </a:solidFill>
                <a:hlinkClick r:id="rId5"/>
              </a:rPr>
              <a:t>T</a:t>
            </a:r>
            <a:r>
              <a:rPr lang="hr-BA" dirty="0">
                <a:solidFill>
                  <a:srgbClr val="8D5B98"/>
                </a:solidFill>
                <a:hlinkClick r:id="rId5"/>
              </a:rPr>
              <a:t>ube</a:t>
            </a:r>
            <a:endParaRPr lang="en-IE" dirty="0">
              <a:solidFill>
                <a:srgbClr val="8D5B98"/>
              </a:solidFill>
            </a:endParaRPr>
          </a:p>
          <a:p>
            <a:pPr>
              <a:lnSpc>
                <a:spcPct val="110000"/>
              </a:lnSpc>
            </a:pPr>
            <a:endParaRPr lang="en-US" dirty="0"/>
          </a:p>
        </p:txBody>
      </p:sp>
      <p:sp>
        <p:nvSpPr>
          <p:cNvPr id="8" name="Text Placeholder 7">
            <a:extLst>
              <a:ext uri="{FF2B5EF4-FFF2-40B4-BE49-F238E27FC236}">
                <a16:creationId xmlns:a16="http://schemas.microsoft.com/office/drawing/2014/main" id="{F1FAC1ED-1648-584B-108A-96ED18BDC792}"/>
              </a:ext>
            </a:extLst>
          </p:cNvPr>
          <p:cNvSpPr>
            <a:spLocks noGrp="1"/>
          </p:cNvSpPr>
          <p:nvPr>
            <p:ph type="body" sz="quarter" idx="18"/>
          </p:nvPr>
        </p:nvSpPr>
        <p:spPr>
          <a:xfrm>
            <a:off x="255679" y="309492"/>
            <a:ext cx="11097969" cy="743132"/>
          </a:xfrm>
        </p:spPr>
        <p:txBody>
          <a:bodyPr>
            <a:normAutofit/>
          </a:bodyPr>
          <a:lstStyle/>
          <a:p>
            <a:r>
              <a:rPr lang="es-ES" sz="2900" dirty="0"/>
              <a:t>Herramientas de traducción en línea recomendadas por traductores</a:t>
            </a:r>
            <a:endParaRPr lang="en-RU" sz="2900" dirty="0"/>
          </a:p>
        </p:txBody>
      </p:sp>
    </p:spTree>
    <p:extLst>
      <p:ext uri="{BB962C8B-B14F-4D97-AF65-F5344CB8AC3E}">
        <p14:creationId xmlns:p14="http://schemas.microsoft.com/office/powerpoint/2010/main" val="28747032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2524" y="1388878"/>
            <a:ext cx="11102510" cy="5205484"/>
          </a:xfrm>
        </p:spPr>
        <p:txBody>
          <a:bodyPr/>
          <a:lstStyle/>
          <a:p>
            <a:endParaRPr lang="en-US" dirty="0">
              <a:ea typeface="+mn-lt"/>
              <a:cs typeface="+mn-lt"/>
            </a:endParaRPr>
          </a:p>
          <a:p>
            <a:r>
              <a:rPr lang="es-ES" dirty="0">
                <a:ea typeface="+mn-lt"/>
                <a:cs typeface="+mn-lt"/>
              </a:rPr>
              <a:t>Google </a:t>
            </a:r>
            <a:r>
              <a:rPr lang="es-ES" dirty="0" err="1">
                <a:ea typeface="+mn-lt"/>
                <a:cs typeface="+mn-lt"/>
              </a:rPr>
              <a:t>Translate</a:t>
            </a:r>
            <a:r>
              <a:rPr lang="es-ES" dirty="0">
                <a:ea typeface="+mn-lt"/>
                <a:cs typeface="+mn-lt"/>
              </a:rPr>
              <a:t> es un servicio de traducción automática neural multilingüe desarrollado por Google para traducir texto, documentos y páginas web de un idioma a otro. Ofrece una interfaz para los sitios web y una app para Android e iOS. Google </a:t>
            </a:r>
            <a:r>
              <a:rPr lang="es-ES" dirty="0" err="1">
                <a:ea typeface="+mn-lt"/>
                <a:cs typeface="+mn-lt"/>
              </a:rPr>
              <a:t>Translate</a:t>
            </a:r>
            <a:r>
              <a:rPr lang="es-ES" dirty="0">
                <a:ea typeface="+mn-lt"/>
                <a:cs typeface="+mn-lt"/>
              </a:rPr>
              <a:t> es conveniente cuando encuentras un texto en línea con el que no estás familiarizado. Copia y pega el texto en Google </a:t>
            </a:r>
            <a:r>
              <a:rPr lang="es-ES" dirty="0" err="1">
                <a:ea typeface="+mn-lt"/>
                <a:cs typeface="+mn-lt"/>
              </a:rPr>
              <a:t>Translate</a:t>
            </a:r>
            <a:r>
              <a:rPr lang="es-ES" dirty="0">
                <a:ea typeface="+mn-lt"/>
                <a:cs typeface="+mn-lt"/>
              </a:rPr>
              <a:t> para obtener una versión traducida del texto.</a:t>
            </a:r>
          </a:p>
          <a:p>
            <a:r>
              <a:rPr lang="es-ES" dirty="0">
                <a:ea typeface="+mn-lt"/>
                <a:cs typeface="+mn-lt"/>
              </a:rPr>
              <a:t>Google </a:t>
            </a:r>
            <a:r>
              <a:rPr lang="es-ES" dirty="0" err="1">
                <a:ea typeface="+mn-lt"/>
                <a:cs typeface="+mn-lt"/>
              </a:rPr>
              <a:t>Translate</a:t>
            </a:r>
            <a:r>
              <a:rPr lang="es-ES" dirty="0">
                <a:ea typeface="+mn-lt"/>
                <a:cs typeface="+mn-lt"/>
              </a:rPr>
              <a:t> ha avanzado tanto que hoy en día puede traducir la imagen de un texto cuando sacas una fotografía de él.</a:t>
            </a:r>
          </a:p>
          <a:p>
            <a:r>
              <a:rPr lang="es-ES" dirty="0">
                <a:solidFill>
                  <a:srgbClr val="F9A169"/>
                </a:solidFill>
                <a:ea typeface="+mn-lt"/>
                <a:cs typeface="+mn-lt"/>
                <a:hlinkClick r:id="rId2">
                  <a:extLst>
                    <a:ext uri="{A12FA001-AC4F-418D-AE19-62706E023703}">
                      <ahyp:hlinkClr xmlns:ahyp="http://schemas.microsoft.com/office/drawing/2018/hyperlinkcolor" val="tx"/>
                    </a:ext>
                  </a:extLst>
                </a:hlinkClick>
              </a:rPr>
              <a:t>Clic aquí para ver cómo hacer esto en dispositivos Android</a:t>
            </a:r>
            <a:endParaRPr lang="es-ES" dirty="0">
              <a:solidFill>
                <a:srgbClr val="F9A169"/>
              </a:solidFill>
              <a:ea typeface="+mn-lt"/>
              <a:cs typeface="+mn-lt"/>
            </a:endParaRPr>
          </a:p>
          <a:p>
            <a:r>
              <a:rPr lang="es-ES" dirty="0">
                <a:solidFill>
                  <a:srgbClr val="F9A169"/>
                </a:solidFill>
                <a:ea typeface="+mn-lt"/>
                <a:cs typeface="+mn-lt"/>
                <a:hlinkClick r:id="rId3">
                  <a:extLst>
                    <a:ext uri="{A12FA001-AC4F-418D-AE19-62706E023703}">
                      <ahyp:hlinkClr xmlns:ahyp="http://schemas.microsoft.com/office/drawing/2018/hyperlinkcolor" val="tx"/>
                    </a:ext>
                  </a:extLst>
                </a:hlinkClick>
              </a:rPr>
              <a:t>Clic aquí para ver cómo hacer esto en dispositivos Apple  </a:t>
            </a:r>
            <a:endParaRPr lang="es-ES" dirty="0">
              <a:solidFill>
                <a:srgbClr val="F9A169"/>
              </a:solidFill>
              <a:ea typeface="+mn-lt"/>
              <a:cs typeface="+mn-lt"/>
            </a:endParaRPr>
          </a:p>
          <a:p>
            <a:r>
              <a:rPr lang="es-ES" dirty="0">
                <a:solidFill>
                  <a:srgbClr val="0675AD"/>
                </a:solidFill>
                <a:cs typeface="Calibri"/>
                <a:hlinkClick r:id="rId4">
                  <a:extLst>
                    <a:ext uri="{A12FA001-AC4F-418D-AE19-62706E023703}">
                      <ahyp:hlinkClr xmlns:ahyp="http://schemas.microsoft.com/office/drawing/2018/hyperlinkcolor" val="tx"/>
                    </a:ext>
                  </a:extLst>
                </a:hlinkClick>
              </a:rPr>
              <a:t>Clic aquí para ir al sitio web de Google </a:t>
            </a:r>
            <a:r>
              <a:rPr lang="es-ES" dirty="0" err="1">
                <a:solidFill>
                  <a:srgbClr val="0675AD"/>
                </a:solidFill>
                <a:cs typeface="Calibri"/>
                <a:hlinkClick r:id="rId4">
                  <a:extLst>
                    <a:ext uri="{A12FA001-AC4F-418D-AE19-62706E023703}">
                      <ahyp:hlinkClr xmlns:ahyp="http://schemas.microsoft.com/office/drawing/2018/hyperlinkcolor" val="tx"/>
                    </a:ext>
                  </a:extLst>
                </a:hlinkClick>
              </a:rPr>
              <a:t>Translate</a:t>
            </a:r>
            <a:endParaRPr lang="es-ES" dirty="0">
              <a:solidFill>
                <a:srgbClr val="0675AD"/>
              </a:solidFill>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a:xfrm>
            <a:off x="447066" y="309492"/>
            <a:ext cx="6091958" cy="1079386"/>
          </a:xfrm>
        </p:spPr>
        <p:txBody>
          <a:bodyPr>
            <a:normAutofit fontScale="92500"/>
          </a:bodyPr>
          <a:lstStyle/>
          <a:p>
            <a:r>
              <a:rPr lang="es-ES" sz="3900" dirty="0"/>
              <a:t>Centrémonos en la herramienta- Google </a:t>
            </a:r>
            <a:r>
              <a:rPr lang="es-ES" sz="3900" dirty="0" err="1"/>
              <a:t>Translate</a:t>
            </a:r>
            <a:endParaRPr lang="es-ES" sz="3900" dirty="0"/>
          </a:p>
          <a:p>
            <a:endParaRPr lang="en-IE" dirty="0"/>
          </a:p>
        </p:txBody>
      </p:sp>
      <p:pic>
        <p:nvPicPr>
          <p:cNvPr id="2050" name="Picture 2" descr="Google Translate on the App Store">
            <a:extLst>
              <a:ext uri="{FF2B5EF4-FFF2-40B4-BE49-F238E27FC236}">
                <a16:creationId xmlns:a16="http://schemas.microsoft.com/office/drawing/2014/main" id="{955B117D-D50A-78E1-D01B-773C8F74CC7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41289" y="0"/>
            <a:ext cx="3112554" cy="163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7621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2524" y="1388878"/>
            <a:ext cx="11102510" cy="5205484"/>
          </a:xfrm>
        </p:spPr>
        <p:txBody>
          <a:bodyPr/>
          <a:lstStyle/>
          <a:p>
            <a:endParaRPr lang="en-US" dirty="0">
              <a:ea typeface="+mn-lt"/>
              <a:cs typeface="+mn-lt"/>
            </a:endParaRPr>
          </a:p>
          <a:p>
            <a:pPr>
              <a:spcBef>
                <a:spcPts val="0"/>
              </a:spcBef>
            </a:pPr>
            <a:r>
              <a:rPr lang="en-US" dirty="0">
                <a:ea typeface="+mn-lt"/>
                <a:cs typeface="+mn-lt"/>
              </a:rPr>
              <a:t>Reverso </a:t>
            </a:r>
            <a:r>
              <a:rPr lang="en-US" dirty="0" err="1">
                <a:ea typeface="+mn-lt"/>
                <a:cs typeface="+mn-lt"/>
              </a:rPr>
              <a:t>es</a:t>
            </a:r>
            <a:r>
              <a:rPr lang="es-ES" dirty="0">
                <a:ea typeface="+mn-lt"/>
                <a:cs typeface="+mn-lt"/>
              </a:rPr>
              <a:t> una empresa especializada en herramientas de traducción y servicios lingüísticos basados en inteligencia artificial. Estos servicios incluyen traducción </a:t>
            </a:r>
          </a:p>
          <a:p>
            <a:pPr>
              <a:spcBef>
                <a:spcPts val="0"/>
              </a:spcBef>
            </a:pPr>
            <a:r>
              <a:rPr lang="es-ES" dirty="0">
                <a:ea typeface="+mn-lt"/>
                <a:cs typeface="+mn-lt"/>
              </a:rPr>
              <a:t>online basada en NMT (Neural Machine </a:t>
            </a:r>
            <a:r>
              <a:rPr lang="es-ES" dirty="0" err="1">
                <a:ea typeface="+mn-lt"/>
                <a:cs typeface="+mn-lt"/>
              </a:rPr>
              <a:t>Translation</a:t>
            </a:r>
            <a:r>
              <a:rPr lang="es-ES" dirty="0">
                <a:ea typeface="+mn-lt"/>
                <a:cs typeface="+mn-lt"/>
              </a:rPr>
              <a:t>), diccionarios contextuales, concordancias bilingües online, revisión gramatical y ortográfica y herramientas de conjugación.</a:t>
            </a:r>
            <a:endParaRPr lang="en-US" dirty="0">
              <a:ea typeface="+mn-lt"/>
              <a:cs typeface="+mn-lt"/>
            </a:endParaRPr>
          </a:p>
          <a:p>
            <a:endParaRPr lang="en-US" dirty="0">
              <a:solidFill>
                <a:srgbClr val="F9A169"/>
              </a:solidFill>
              <a:ea typeface="+mn-lt"/>
              <a:cs typeface="+mn-lt"/>
            </a:endParaRPr>
          </a:p>
          <a:p>
            <a:r>
              <a:rPr lang="es-ES" dirty="0">
                <a:solidFill>
                  <a:srgbClr val="0675AD"/>
                </a:solidFill>
                <a:cs typeface="Calibri"/>
                <a:hlinkClick r:id="rId2">
                  <a:extLst>
                    <a:ext uri="{A12FA001-AC4F-418D-AE19-62706E023703}">
                      <ahyp:hlinkClr xmlns:ahyp="http://schemas.microsoft.com/office/drawing/2018/hyperlinkcolor" val="tx"/>
                    </a:ext>
                  </a:extLst>
                </a:hlinkClick>
              </a:rPr>
              <a:t>Clic aquí para ir a la página web de Reverso</a:t>
            </a:r>
            <a:endParaRPr lang="es-ES" dirty="0">
              <a:solidFill>
                <a:srgbClr val="0675AD"/>
              </a:solidFill>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a:xfrm>
            <a:off x="447066" y="309492"/>
            <a:ext cx="6091958" cy="1079386"/>
          </a:xfrm>
        </p:spPr>
        <p:txBody>
          <a:bodyPr>
            <a:noAutofit/>
          </a:bodyPr>
          <a:lstStyle/>
          <a:p>
            <a:r>
              <a:rPr lang="es-ES" dirty="0"/>
              <a:t>Centrémonos en la herramienta- Reverso</a:t>
            </a:r>
          </a:p>
        </p:txBody>
      </p:sp>
      <p:pic>
        <p:nvPicPr>
          <p:cNvPr id="3074" name="Picture 2" descr="Reverso.net - Accueil | Facebook">
            <a:extLst>
              <a:ext uri="{FF2B5EF4-FFF2-40B4-BE49-F238E27FC236}">
                <a16:creationId xmlns:a16="http://schemas.microsoft.com/office/drawing/2014/main" id="{1D0409CE-B858-3C6C-729D-DC3A0E2A083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91193" y="288836"/>
            <a:ext cx="1323198" cy="1323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4539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2524" y="1388878"/>
            <a:ext cx="11102510" cy="5205484"/>
          </a:xfrm>
        </p:spPr>
        <p:txBody>
          <a:bodyPr/>
          <a:lstStyle/>
          <a:p>
            <a:endParaRPr lang="en-US" dirty="0">
              <a:ea typeface="+mn-lt"/>
              <a:cs typeface="+mn-lt"/>
            </a:endParaRPr>
          </a:p>
          <a:p>
            <a:pPr>
              <a:spcBef>
                <a:spcPts val="0"/>
              </a:spcBef>
            </a:pPr>
            <a:r>
              <a:rPr lang="es-ES" i="0" dirty="0">
                <a:solidFill>
                  <a:srgbClr val="5E5E5E"/>
                </a:solidFill>
                <a:effectLst/>
              </a:rPr>
              <a:t>Un favorito del público, esta herramienta de traducción combina un diccionario </a:t>
            </a:r>
          </a:p>
          <a:p>
            <a:pPr>
              <a:spcBef>
                <a:spcPts val="0"/>
              </a:spcBef>
            </a:pPr>
            <a:r>
              <a:rPr lang="es-ES" i="0" dirty="0">
                <a:solidFill>
                  <a:srgbClr val="5E5E5E"/>
                </a:solidFill>
                <a:effectLst/>
              </a:rPr>
              <a:t>con un motor de búsqueda, permitiendo buscar textos bilingües, palabras y </a:t>
            </a:r>
          </a:p>
          <a:p>
            <a:pPr>
              <a:spcBef>
                <a:spcPts val="0"/>
              </a:spcBef>
            </a:pPr>
            <a:r>
              <a:rPr lang="es-ES" i="0" dirty="0">
                <a:solidFill>
                  <a:srgbClr val="5E5E5E"/>
                </a:solidFill>
                <a:effectLst/>
              </a:rPr>
              <a:t>expresiones en distintos idiomas para comprobar significados y traducciones contextuales.</a:t>
            </a:r>
          </a:p>
          <a:p>
            <a:r>
              <a:rPr lang="en-US" i="0" strike="noStrike" dirty="0" err="1">
                <a:solidFill>
                  <a:srgbClr val="5E5E5E"/>
                </a:solidFill>
                <a:effectLst/>
              </a:rPr>
              <a:t>Linguee</a:t>
            </a:r>
            <a:r>
              <a:rPr lang="en-US" i="0" dirty="0">
                <a:solidFill>
                  <a:srgbClr val="5E5E5E"/>
                </a:solidFill>
                <a:effectLst/>
              </a:rPr>
              <a:t> </a:t>
            </a:r>
            <a:r>
              <a:rPr lang="es-ES" i="0" dirty="0">
                <a:solidFill>
                  <a:srgbClr val="5E5E5E"/>
                </a:solidFill>
                <a:effectLst/>
              </a:rPr>
              <a:t>también busca documentos relevantes traducidos en la web y muestra cómo una palabra es traducida a través de internet. A menudo se utiliza en conjunto con Imágenes de Google para ayudar a los traductores y a los estudiantes de idiomas </a:t>
            </a:r>
            <a:endParaRPr lang="en-US" i="0" dirty="0">
              <a:solidFill>
                <a:srgbClr val="5E5E5E"/>
              </a:solidFill>
              <a:effectLst/>
            </a:endParaRPr>
          </a:p>
          <a:p>
            <a:endParaRPr lang="en-US" dirty="0">
              <a:solidFill>
                <a:srgbClr val="F9A169"/>
              </a:solidFill>
              <a:ea typeface="+mn-lt"/>
              <a:cs typeface="+mn-lt"/>
            </a:endParaRPr>
          </a:p>
          <a:p>
            <a:r>
              <a:rPr lang="en-US" dirty="0" err="1">
                <a:solidFill>
                  <a:srgbClr val="0675AD"/>
                </a:solidFill>
                <a:cs typeface="Calibri"/>
                <a:hlinkClick r:id="rId2">
                  <a:extLst>
                    <a:ext uri="{A12FA001-AC4F-418D-AE19-62706E023703}">
                      <ahyp:hlinkClr xmlns:ahyp="http://schemas.microsoft.com/office/drawing/2018/hyperlinkcolor" val="tx"/>
                    </a:ext>
                  </a:extLst>
                </a:hlinkClick>
              </a:rPr>
              <a:t>Clic</a:t>
            </a:r>
            <a:r>
              <a:rPr lang="en-US" dirty="0">
                <a:solidFill>
                  <a:srgbClr val="0675AD"/>
                </a:solidFill>
                <a:cs typeface="Calibri"/>
                <a:hlinkClick r:id="rId2">
                  <a:extLst>
                    <a:ext uri="{A12FA001-AC4F-418D-AE19-62706E023703}">
                      <ahyp:hlinkClr xmlns:ahyp="http://schemas.microsoft.com/office/drawing/2018/hyperlinkcolor" val="tx"/>
                    </a:ext>
                  </a:extLst>
                </a:hlinkClick>
              </a:rPr>
              <a:t> </a:t>
            </a:r>
            <a:r>
              <a:rPr lang="en-US" dirty="0" err="1">
                <a:solidFill>
                  <a:srgbClr val="0675AD"/>
                </a:solidFill>
                <a:cs typeface="Calibri"/>
                <a:hlinkClick r:id="rId2">
                  <a:extLst>
                    <a:ext uri="{A12FA001-AC4F-418D-AE19-62706E023703}">
                      <ahyp:hlinkClr xmlns:ahyp="http://schemas.microsoft.com/office/drawing/2018/hyperlinkcolor" val="tx"/>
                    </a:ext>
                  </a:extLst>
                </a:hlinkClick>
              </a:rPr>
              <a:t>aquí</a:t>
            </a:r>
            <a:r>
              <a:rPr lang="en-US" dirty="0">
                <a:solidFill>
                  <a:srgbClr val="0675AD"/>
                </a:solidFill>
                <a:cs typeface="Calibri"/>
                <a:hlinkClick r:id="rId2">
                  <a:extLst>
                    <a:ext uri="{A12FA001-AC4F-418D-AE19-62706E023703}">
                      <ahyp:hlinkClr xmlns:ahyp="http://schemas.microsoft.com/office/drawing/2018/hyperlinkcolor" val="tx"/>
                    </a:ext>
                  </a:extLst>
                </a:hlinkClick>
              </a:rPr>
              <a:t> para </a:t>
            </a:r>
            <a:r>
              <a:rPr lang="en-US" dirty="0" err="1">
                <a:solidFill>
                  <a:srgbClr val="0675AD"/>
                </a:solidFill>
                <a:cs typeface="Calibri"/>
                <a:hlinkClick r:id="rId2">
                  <a:extLst>
                    <a:ext uri="{A12FA001-AC4F-418D-AE19-62706E023703}">
                      <ahyp:hlinkClr xmlns:ahyp="http://schemas.microsoft.com/office/drawing/2018/hyperlinkcolor" val="tx"/>
                    </a:ext>
                  </a:extLst>
                </a:hlinkClick>
              </a:rPr>
              <a:t>ir</a:t>
            </a:r>
            <a:r>
              <a:rPr lang="en-US" dirty="0">
                <a:solidFill>
                  <a:srgbClr val="0675AD"/>
                </a:solidFill>
                <a:cs typeface="Calibri"/>
                <a:hlinkClick r:id="rId2">
                  <a:extLst>
                    <a:ext uri="{A12FA001-AC4F-418D-AE19-62706E023703}">
                      <ahyp:hlinkClr xmlns:ahyp="http://schemas.microsoft.com/office/drawing/2018/hyperlinkcolor" val="tx"/>
                    </a:ext>
                  </a:extLst>
                </a:hlinkClick>
              </a:rPr>
              <a:t> a la </a:t>
            </a:r>
            <a:r>
              <a:rPr lang="en-US" dirty="0" err="1">
                <a:solidFill>
                  <a:srgbClr val="0675AD"/>
                </a:solidFill>
                <a:cs typeface="Calibri"/>
                <a:hlinkClick r:id="rId2">
                  <a:extLst>
                    <a:ext uri="{A12FA001-AC4F-418D-AE19-62706E023703}">
                      <ahyp:hlinkClr xmlns:ahyp="http://schemas.microsoft.com/office/drawing/2018/hyperlinkcolor" val="tx"/>
                    </a:ext>
                  </a:extLst>
                </a:hlinkClick>
              </a:rPr>
              <a:t>página</a:t>
            </a:r>
            <a:r>
              <a:rPr lang="en-US" dirty="0">
                <a:solidFill>
                  <a:srgbClr val="0675AD"/>
                </a:solidFill>
                <a:cs typeface="Calibri"/>
                <a:hlinkClick r:id="rId2">
                  <a:extLst>
                    <a:ext uri="{A12FA001-AC4F-418D-AE19-62706E023703}">
                      <ahyp:hlinkClr xmlns:ahyp="http://schemas.microsoft.com/office/drawing/2018/hyperlinkcolor" val="tx"/>
                    </a:ext>
                  </a:extLst>
                </a:hlinkClick>
              </a:rPr>
              <a:t> web de </a:t>
            </a:r>
            <a:r>
              <a:rPr lang="en-US" dirty="0" err="1">
                <a:solidFill>
                  <a:srgbClr val="0675AD"/>
                </a:solidFill>
                <a:cs typeface="Calibri"/>
                <a:hlinkClick r:id="rId2">
                  <a:extLst>
                    <a:ext uri="{A12FA001-AC4F-418D-AE19-62706E023703}">
                      <ahyp:hlinkClr xmlns:ahyp="http://schemas.microsoft.com/office/drawing/2018/hyperlinkcolor" val="tx"/>
                    </a:ext>
                  </a:extLst>
                </a:hlinkClick>
              </a:rPr>
              <a:t>Linguee</a:t>
            </a:r>
            <a:endParaRPr lang="en-US" dirty="0">
              <a:solidFill>
                <a:srgbClr val="0675AD"/>
              </a:solidFill>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a:xfrm>
            <a:off x="447066" y="309491"/>
            <a:ext cx="6091958" cy="1258051"/>
          </a:xfrm>
        </p:spPr>
        <p:txBody>
          <a:bodyPr>
            <a:normAutofit/>
          </a:bodyPr>
          <a:lstStyle/>
          <a:p>
            <a:r>
              <a:rPr lang="en-IE" dirty="0" err="1"/>
              <a:t>Centrémonos</a:t>
            </a:r>
            <a:r>
              <a:rPr lang="en-IE" dirty="0"/>
              <a:t> </a:t>
            </a:r>
            <a:r>
              <a:rPr lang="en-IE" dirty="0" err="1"/>
              <a:t>en</a:t>
            </a:r>
            <a:r>
              <a:rPr lang="en-IE" dirty="0"/>
              <a:t> la </a:t>
            </a:r>
            <a:r>
              <a:rPr lang="en-IE" dirty="0" err="1"/>
              <a:t>herramienta</a:t>
            </a:r>
            <a:r>
              <a:rPr lang="en-IE" dirty="0"/>
              <a:t>- </a:t>
            </a:r>
            <a:r>
              <a:rPr lang="en-IE" dirty="0" err="1"/>
              <a:t>Linguee</a:t>
            </a:r>
            <a:endParaRPr lang="en-IE" dirty="0"/>
          </a:p>
          <a:p>
            <a:endParaRPr lang="en-IE" dirty="0"/>
          </a:p>
        </p:txBody>
      </p:sp>
      <p:pic>
        <p:nvPicPr>
          <p:cNvPr id="4100" name="Picture 4" descr="Linguee - Wikipedia">
            <a:extLst>
              <a:ext uri="{FF2B5EF4-FFF2-40B4-BE49-F238E27FC236}">
                <a16:creationId xmlns:a16="http://schemas.microsoft.com/office/drawing/2014/main" id="{5AC92686-E3B3-25C1-BBF6-175531271FA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39024" y="316744"/>
            <a:ext cx="2849526" cy="1072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3822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23D5F8-DEDA-D320-3B92-C990B95B2700}"/>
              </a:ext>
            </a:extLst>
          </p:cNvPr>
          <p:cNvSpPr>
            <a:spLocks noGrp="1"/>
          </p:cNvSpPr>
          <p:nvPr>
            <p:ph type="body" sz="quarter" idx="27"/>
          </p:nvPr>
        </p:nvSpPr>
        <p:spPr>
          <a:xfrm>
            <a:off x="447066" y="1803226"/>
            <a:ext cx="5648934" cy="3251547"/>
          </a:xfrm>
        </p:spPr>
        <p:txBody>
          <a:bodyPr/>
          <a:lstStyle/>
          <a:p>
            <a:pPr>
              <a:spcBef>
                <a:spcPts val="0"/>
              </a:spcBef>
            </a:pPr>
            <a:r>
              <a:rPr lang="es-ES" dirty="0"/>
              <a:t>Tal vez hayas visto aparecer una notificación</a:t>
            </a:r>
          </a:p>
          <a:p>
            <a:pPr>
              <a:spcBef>
                <a:spcPts val="0"/>
              </a:spcBef>
            </a:pPr>
            <a:r>
              <a:rPr lang="en-GB" dirty="0">
                <a:solidFill>
                  <a:schemeClr val="tx1"/>
                </a:solidFill>
              </a:rPr>
              <a:t>Este</a:t>
            </a:r>
            <a:r>
              <a:rPr lang="es-ES" dirty="0">
                <a:solidFill>
                  <a:schemeClr val="tx1"/>
                </a:solidFill>
              </a:rPr>
              <a:t> artículo ofrece una gran perspectiva para explicar la brecha digital de los inmigrantes. Ofrece ejemplos de buenas prácticas sobre cómo involucrar a los migrantes en la formación en competencias digitales.</a:t>
            </a:r>
          </a:p>
          <a:p>
            <a:r>
              <a:rPr lang="es-ES" dirty="0">
                <a:solidFill>
                  <a:schemeClr val="tx1"/>
                </a:solidFill>
              </a:rPr>
              <a:t>Puedes hacer clic en la imagen o en el enlace más abajo para acceder al artículo:</a:t>
            </a:r>
            <a:endParaRPr lang="en-GB" dirty="0">
              <a:solidFill>
                <a:schemeClr val="tx1"/>
              </a:solidFill>
            </a:endParaRPr>
          </a:p>
          <a:p>
            <a:r>
              <a:rPr lang="en-IE" dirty="0">
                <a:solidFill>
                  <a:srgbClr val="F9A169"/>
                </a:solidFill>
                <a:hlinkClick r:id="rId2">
                  <a:extLst>
                    <a:ext uri="{A12FA001-AC4F-418D-AE19-62706E023703}">
                      <ahyp:hlinkClr xmlns:ahyp="http://schemas.microsoft.com/office/drawing/2018/hyperlinkcolor" val="tx"/>
                    </a:ext>
                  </a:extLst>
                </a:hlinkClick>
              </a:rPr>
              <a:t>https://digitalinclusion.eu/wp-content/uploads/2021/02/Evidence-Digest-4-Digital-Inclusion-migrants-final.pdf</a:t>
            </a:r>
            <a:endParaRPr lang="en-GB" dirty="0">
              <a:solidFill>
                <a:srgbClr val="F9A169"/>
              </a:solidFill>
            </a:endParaRPr>
          </a:p>
          <a:p>
            <a:endParaRPr lang="en-IE" dirty="0"/>
          </a:p>
        </p:txBody>
      </p:sp>
      <p:sp>
        <p:nvSpPr>
          <p:cNvPr id="5" name="Text Placeholder 4">
            <a:extLst>
              <a:ext uri="{FF2B5EF4-FFF2-40B4-BE49-F238E27FC236}">
                <a16:creationId xmlns:a16="http://schemas.microsoft.com/office/drawing/2014/main" id="{796C6D02-7590-8EBA-8396-5EC99DE218AE}"/>
              </a:ext>
            </a:extLst>
          </p:cNvPr>
          <p:cNvSpPr>
            <a:spLocks noGrp="1"/>
          </p:cNvSpPr>
          <p:nvPr>
            <p:ph type="body" sz="quarter" idx="18"/>
          </p:nvPr>
        </p:nvSpPr>
        <p:spPr>
          <a:xfrm>
            <a:off x="447066" y="309491"/>
            <a:ext cx="5648934" cy="1296025"/>
          </a:xfrm>
        </p:spPr>
        <p:txBody>
          <a:bodyPr>
            <a:normAutofit lnSpcReduction="10000"/>
          </a:bodyPr>
          <a:lstStyle/>
          <a:p>
            <a:r>
              <a:rPr lang="en-IE" dirty="0"/>
              <a:t>Lee y </a:t>
            </a:r>
            <a:r>
              <a:rPr lang="en-IE" dirty="0" err="1"/>
              <a:t>aprende</a:t>
            </a:r>
            <a:endParaRPr lang="en-IE" dirty="0"/>
          </a:p>
          <a:p>
            <a:r>
              <a:rPr lang="en-GB" sz="2600" dirty="0"/>
              <a:t>MEDICI (</a:t>
            </a:r>
            <a:r>
              <a:rPr lang="es-ES" sz="2600" dirty="0"/>
              <a:t>Mapa de inclusión digital) artículo </a:t>
            </a:r>
          </a:p>
          <a:p>
            <a:endParaRPr lang="en-IE" dirty="0"/>
          </a:p>
        </p:txBody>
      </p:sp>
      <p:pic>
        <p:nvPicPr>
          <p:cNvPr id="8" name="Picture 7">
            <a:hlinkClick r:id="rId2"/>
            <a:extLst>
              <a:ext uri="{FF2B5EF4-FFF2-40B4-BE49-F238E27FC236}">
                <a16:creationId xmlns:a16="http://schemas.microsoft.com/office/drawing/2014/main" id="{6F554ADD-1692-28E5-28A5-FC37856BD06F}"/>
              </a:ext>
            </a:extLst>
          </p:cNvPr>
          <p:cNvPicPr>
            <a:picLocks noChangeAspect="1"/>
          </p:cNvPicPr>
          <p:nvPr/>
        </p:nvPicPr>
        <p:blipFill>
          <a:blip r:embed="rId3"/>
          <a:stretch>
            <a:fillRect/>
          </a:stretch>
        </p:blipFill>
        <p:spPr>
          <a:xfrm>
            <a:off x="7813238" y="-1"/>
            <a:ext cx="4378762" cy="639016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508072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1E4658B-0A88-90B6-2A12-BEB20B3E77CB}"/>
              </a:ext>
            </a:extLst>
          </p:cNvPr>
          <p:cNvSpPr>
            <a:spLocks noGrp="1"/>
          </p:cNvSpPr>
          <p:nvPr>
            <p:ph type="body" sz="quarter" idx="14"/>
          </p:nvPr>
        </p:nvSpPr>
        <p:spPr>
          <a:xfrm>
            <a:off x="447066" y="309492"/>
            <a:ext cx="11588990" cy="1072741"/>
          </a:xfrm>
        </p:spPr>
        <p:txBody>
          <a:bodyPr>
            <a:normAutofit/>
          </a:bodyPr>
          <a:lstStyle/>
          <a:p>
            <a:r>
              <a:rPr lang="es-ES" sz="4000" dirty="0"/>
              <a:t>Fin del Módulo 1</a:t>
            </a:r>
          </a:p>
        </p:txBody>
      </p:sp>
      <p:sp>
        <p:nvSpPr>
          <p:cNvPr id="8" name="TextBox 7">
            <a:extLst>
              <a:ext uri="{FF2B5EF4-FFF2-40B4-BE49-F238E27FC236}">
                <a16:creationId xmlns:a16="http://schemas.microsoft.com/office/drawing/2014/main" id="{C4DD6FBD-DA56-DDB5-630F-FF5D47C933A3}"/>
              </a:ext>
            </a:extLst>
          </p:cNvPr>
          <p:cNvSpPr txBox="1"/>
          <p:nvPr/>
        </p:nvSpPr>
        <p:spPr>
          <a:xfrm>
            <a:off x="447066" y="1382233"/>
            <a:ext cx="10344981" cy="4062651"/>
          </a:xfrm>
          <a:prstGeom prst="rect">
            <a:avLst/>
          </a:prstGeom>
          <a:noFill/>
        </p:spPr>
        <p:txBody>
          <a:bodyPr wrap="square" rtlCol="0">
            <a:spAutoFit/>
          </a:bodyPr>
          <a:lstStyle/>
          <a:p>
            <a:r>
              <a:rPr lang="es-ES" sz="2400" dirty="0"/>
              <a:t>Gracias por leer el Módulo 1, esperamos que lo hayas disfrutado y que hayas aprendido información relevante.</a:t>
            </a:r>
          </a:p>
          <a:p>
            <a:endParaRPr lang="es-ES" sz="2400" dirty="0"/>
          </a:p>
          <a:p>
            <a:r>
              <a:rPr lang="es-ES" sz="2400" dirty="0"/>
              <a:t>El Módulo 2 de </a:t>
            </a:r>
            <a:r>
              <a:rPr lang="es-ES" sz="2400" dirty="0" err="1"/>
              <a:t>Teach</a:t>
            </a:r>
            <a:r>
              <a:rPr lang="es-ES" sz="2400" dirty="0"/>
              <a:t> Digital OER se titula “Comunicación y colaboración”. Más abajo puedes encontrar información sobre los siguientes temas:</a:t>
            </a:r>
          </a:p>
          <a:p>
            <a:endParaRPr lang="en-US" sz="2400" dirty="0"/>
          </a:p>
          <a:p>
            <a:r>
              <a:rPr lang="es-ES" sz="2400" dirty="0"/>
              <a:t>Tema 1- Interactuar y compartir a través de las tecnologías digitales</a:t>
            </a:r>
          </a:p>
          <a:p>
            <a:r>
              <a:rPr lang="es-ES" sz="2400" dirty="0"/>
              <a:t>Tema</a:t>
            </a:r>
            <a:r>
              <a:rPr lang="en-US" sz="2400" dirty="0"/>
              <a:t> 2- </a:t>
            </a:r>
            <a:r>
              <a:rPr lang="es-ES" sz="2400" dirty="0"/>
              <a:t>Compromiso con la ciudadanía a través de las tecnologías digitales</a:t>
            </a:r>
          </a:p>
          <a:p>
            <a:r>
              <a:rPr lang="es-ES" sz="2400" dirty="0"/>
              <a:t>Tema</a:t>
            </a:r>
            <a:r>
              <a:rPr lang="en-US" sz="2400" dirty="0"/>
              <a:t> 3- </a:t>
            </a:r>
            <a:r>
              <a:rPr lang="es-ES" sz="2400" dirty="0"/>
              <a:t>Colaboración a través de las tecnologías digitales</a:t>
            </a:r>
          </a:p>
          <a:p>
            <a:r>
              <a:rPr lang="es-ES" sz="2400" dirty="0"/>
              <a:t>Tema</a:t>
            </a:r>
            <a:r>
              <a:rPr lang="en-US" sz="2400" dirty="0"/>
              <a:t> 4- </a:t>
            </a:r>
            <a:r>
              <a:rPr lang="es-ES" sz="2400" dirty="0"/>
              <a:t>La </a:t>
            </a:r>
            <a:r>
              <a:rPr lang="es-ES" sz="2400" i="1" dirty="0"/>
              <a:t>Netiqueta</a:t>
            </a:r>
            <a:r>
              <a:rPr lang="es-ES" sz="2400" dirty="0"/>
              <a:t> y la gestión de la identidad digital</a:t>
            </a:r>
          </a:p>
          <a:p>
            <a:endParaRPr lang="en-US" dirty="0"/>
          </a:p>
        </p:txBody>
      </p:sp>
    </p:spTree>
    <p:extLst>
      <p:ext uri="{BB962C8B-B14F-4D97-AF65-F5344CB8AC3E}">
        <p14:creationId xmlns:p14="http://schemas.microsoft.com/office/powerpoint/2010/main" val="1788704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and a child looking at a computer&#10;&#10;Description automatically generated with medium confidence">
            <a:extLst>
              <a:ext uri="{FF2B5EF4-FFF2-40B4-BE49-F238E27FC236}">
                <a16:creationId xmlns:a16="http://schemas.microsoft.com/office/drawing/2014/main" id="{15F12C79-1688-1C96-B8D1-05D2289FFBDB}"/>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25397" b="25397"/>
          <a:stretch>
            <a:fillRect/>
          </a:stretch>
        </p:blipFill>
        <p:spPr>
          <a:xfrm>
            <a:off x="6420969" y="1183254"/>
            <a:ext cx="5075705" cy="4491492"/>
          </a:xfrm>
        </p:spPr>
      </p:pic>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27"/>
          </p:nvPr>
        </p:nvSpPr>
        <p:spPr>
          <a:xfrm>
            <a:off x="447066" y="1235640"/>
            <a:ext cx="5973903" cy="3251547"/>
          </a:xfrm>
        </p:spPr>
        <p:txBody>
          <a:bodyPr/>
          <a:lstStyle/>
          <a:p>
            <a:r>
              <a:rPr lang="es-ES" sz="2100" dirty="0"/>
              <a:t>Al utilizar motores de búsqueda, existen varias funciones de búsqueda que se pueden usar para sacar el mayor provecho de la búsqueda. A continuación se detallan algunos consejos y trucos para utilizar con el motor de búsqueda elegido.</a:t>
            </a:r>
          </a:p>
          <a:p>
            <a:r>
              <a:rPr lang="es-ES" sz="2100" dirty="0"/>
              <a:t>Google ofrece muchas técnicas de búsqueda para ayudar a filtrar las búsquedas y obtener información más relevante para el usuario.</a:t>
            </a:r>
          </a:p>
          <a:p>
            <a:r>
              <a:rPr lang="es-ES" sz="2100" b="1" dirty="0"/>
              <a:t>Búsqueda en redes sociales utilizando @: </a:t>
            </a:r>
            <a:r>
              <a:rPr lang="es-ES" sz="2100" dirty="0"/>
              <a:t>Si lo que deseas es encontrar algo específico en redes sociales, puedes poner @ delante de la palabra a buscar, por ejemplo @twitter. </a:t>
            </a:r>
          </a:p>
          <a:p>
            <a:r>
              <a:rPr lang="es-ES" sz="2100" b="1" dirty="0"/>
              <a:t>Encuentra una coincidencia exacta: </a:t>
            </a:r>
            <a:r>
              <a:rPr lang="es-ES" sz="2100" dirty="0"/>
              <a:t>Colocar tus palabras de búsqueda entre comillas (“”) da como resultado una coincidencia exacta. Por ejemplo, “tarta de chocolate”.</a:t>
            </a:r>
            <a:endParaRPr lang="es-ES" sz="2100" b="1" dirty="0"/>
          </a:p>
        </p:txBody>
      </p:sp>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8"/>
          </p:nvPr>
        </p:nvSpPr>
        <p:spPr>
          <a:xfrm>
            <a:off x="447066" y="309491"/>
            <a:ext cx="5648934" cy="1153549"/>
          </a:xfrm>
        </p:spPr>
        <p:txBody>
          <a:bodyPr>
            <a:normAutofit/>
          </a:bodyPr>
          <a:lstStyle/>
          <a:p>
            <a:r>
              <a:rPr lang="es-ES" sz="3000" dirty="0"/>
              <a:t>Funciones de búsqueda para probar</a:t>
            </a:r>
          </a:p>
        </p:txBody>
      </p:sp>
    </p:spTree>
    <p:extLst>
      <p:ext uri="{BB962C8B-B14F-4D97-AF65-F5344CB8AC3E}">
        <p14:creationId xmlns:p14="http://schemas.microsoft.com/office/powerpoint/2010/main" val="4083924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1007ABA-0936-4DFB-AE5F-9EBA42D0008C}"/>
              </a:ext>
            </a:extLst>
          </p:cNvPr>
          <p:cNvSpPr txBox="1">
            <a:spLocks/>
          </p:cNvSpPr>
          <p:nvPr/>
        </p:nvSpPr>
        <p:spPr>
          <a:xfrm>
            <a:off x="796834" y="154668"/>
            <a:ext cx="10515599" cy="549799"/>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 sz="3600" b="1" dirty="0">
                <a:solidFill>
                  <a:srgbClr val="5E5E5E"/>
                </a:solidFill>
              </a:rPr>
              <a:t>Hoja de referencia de los operadores del buscador de Google</a:t>
            </a:r>
          </a:p>
        </p:txBody>
      </p:sp>
      <p:graphicFrame>
        <p:nvGraphicFramePr>
          <p:cNvPr id="7" name="Table 6">
            <a:extLst>
              <a:ext uri="{FF2B5EF4-FFF2-40B4-BE49-F238E27FC236}">
                <a16:creationId xmlns:a16="http://schemas.microsoft.com/office/drawing/2014/main" id="{2D359687-DBC3-4ADA-AC44-DA9CD6C6F5A2}"/>
              </a:ext>
            </a:extLst>
          </p:cNvPr>
          <p:cNvGraphicFramePr>
            <a:graphicFrameLocks noGrp="1"/>
          </p:cNvGraphicFramePr>
          <p:nvPr>
            <p:extLst>
              <p:ext uri="{D42A27DB-BD31-4B8C-83A1-F6EECF244321}">
                <p14:modId xmlns:p14="http://schemas.microsoft.com/office/powerpoint/2010/main" val="2998169405"/>
              </p:ext>
            </p:extLst>
          </p:nvPr>
        </p:nvGraphicFramePr>
        <p:xfrm>
          <a:off x="0" y="926123"/>
          <a:ext cx="12192001" cy="5984408"/>
        </p:xfrm>
        <a:graphic>
          <a:graphicData uri="http://schemas.openxmlformats.org/drawingml/2006/table">
            <a:tbl>
              <a:tblPr firstRow="1" firstCol="1" bandRow="1">
                <a:tableStyleId>{93296810-A885-4BE3-A3E7-6D5BEEA58F35}</a:tableStyleId>
              </a:tblPr>
              <a:tblGrid>
                <a:gridCol w="2575316">
                  <a:extLst>
                    <a:ext uri="{9D8B030D-6E8A-4147-A177-3AD203B41FA5}">
                      <a16:colId xmlns:a16="http://schemas.microsoft.com/office/drawing/2014/main" val="525781018"/>
                    </a:ext>
                  </a:extLst>
                </a:gridCol>
                <a:gridCol w="2614434">
                  <a:extLst>
                    <a:ext uri="{9D8B030D-6E8A-4147-A177-3AD203B41FA5}">
                      <a16:colId xmlns:a16="http://schemas.microsoft.com/office/drawing/2014/main" val="2577120706"/>
                    </a:ext>
                  </a:extLst>
                </a:gridCol>
                <a:gridCol w="7002251">
                  <a:extLst>
                    <a:ext uri="{9D8B030D-6E8A-4147-A177-3AD203B41FA5}">
                      <a16:colId xmlns:a16="http://schemas.microsoft.com/office/drawing/2014/main" val="904599851"/>
                    </a:ext>
                  </a:extLst>
                </a:gridCol>
              </a:tblGrid>
              <a:tr h="383780">
                <a:tc>
                  <a:txBody>
                    <a:bodyPr/>
                    <a:lstStyle/>
                    <a:p>
                      <a:pPr marL="0" marR="0" algn="l">
                        <a:lnSpc>
                          <a:spcPct val="107000"/>
                        </a:lnSpc>
                        <a:spcBef>
                          <a:spcPts val="0"/>
                        </a:spcBef>
                        <a:spcAft>
                          <a:spcPts val="0"/>
                        </a:spcAft>
                      </a:pPr>
                      <a:r>
                        <a:rPr lang="es-ES" sz="2800" noProof="0" dirty="0">
                          <a:solidFill>
                            <a:schemeClr val="bg1"/>
                          </a:solidFill>
                          <a:effectLst/>
                        </a:rPr>
                        <a:t>Comando</a:t>
                      </a:r>
                      <a:endParaRPr lang="es-ES" sz="24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gn="ctr">
                        <a:lnSpc>
                          <a:spcPct val="107000"/>
                        </a:lnSpc>
                        <a:spcBef>
                          <a:spcPts val="0"/>
                        </a:spcBef>
                        <a:spcAft>
                          <a:spcPts val="0"/>
                        </a:spcAft>
                      </a:pPr>
                      <a:r>
                        <a:rPr lang="es-ES" sz="2800" noProof="0" dirty="0">
                          <a:solidFill>
                            <a:schemeClr val="bg1"/>
                          </a:solidFill>
                          <a:effectLst/>
                        </a:rPr>
                        <a:t>Ejemplo</a:t>
                      </a:r>
                      <a:endParaRPr lang="es-ES" sz="24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gn="ctr">
                        <a:lnSpc>
                          <a:spcPct val="107000"/>
                        </a:lnSpc>
                        <a:spcBef>
                          <a:spcPts val="0"/>
                        </a:spcBef>
                        <a:spcAft>
                          <a:spcPts val="0"/>
                        </a:spcAft>
                      </a:pPr>
                      <a:r>
                        <a:rPr lang="es-ES" sz="2800" noProof="0" dirty="0">
                          <a:solidFill>
                            <a:schemeClr val="bg1"/>
                          </a:solidFill>
                          <a:effectLst/>
                        </a:rPr>
                        <a:t>Explicación</a:t>
                      </a:r>
                      <a:endParaRPr lang="es-ES" sz="24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extLst>
                  <a:ext uri="{0D108BD9-81ED-4DB2-BD59-A6C34878D82A}">
                    <a16:rowId xmlns:a16="http://schemas.microsoft.com/office/drawing/2014/main" val="3475728120"/>
                  </a:ext>
                </a:extLst>
              </a:tr>
              <a:tr h="654445">
                <a:tc>
                  <a:txBody>
                    <a:bodyPr/>
                    <a:lstStyle/>
                    <a:p>
                      <a:pPr marL="0" marR="0">
                        <a:lnSpc>
                          <a:spcPct val="107000"/>
                        </a:lnSpc>
                        <a:spcBef>
                          <a:spcPts val="0"/>
                        </a:spcBef>
                        <a:spcAft>
                          <a:spcPts val="0"/>
                        </a:spcAft>
                      </a:pPr>
                      <a:r>
                        <a:rPr lang="es-ES" sz="2000" noProof="0" dirty="0">
                          <a:solidFill>
                            <a:srgbClr val="F9A169"/>
                          </a:solidFill>
                          <a:effectLst/>
                        </a:rPr>
                        <a:t>Esto y aquello</a:t>
                      </a:r>
                      <a:endParaRPr lang="es-ES" sz="1800" noProof="0" dirty="0">
                        <a:solidFill>
                          <a:srgbClr val="F9A16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gn="l">
                        <a:lnSpc>
                          <a:spcPct val="107000"/>
                        </a:lnSpc>
                        <a:spcBef>
                          <a:spcPts val="0"/>
                        </a:spcBef>
                        <a:spcAft>
                          <a:spcPts val="0"/>
                        </a:spcAft>
                      </a:pPr>
                      <a:r>
                        <a:rPr lang="es-ES" sz="2000" noProof="0" dirty="0">
                          <a:solidFill>
                            <a:srgbClr val="5E5E5E"/>
                          </a:solidFill>
                          <a:effectLst/>
                        </a:rPr>
                        <a:t>Nuevas ofertas</a:t>
                      </a:r>
                      <a:r>
                        <a:rPr lang="es-ES" sz="2000" baseline="0" noProof="0" dirty="0">
                          <a:solidFill>
                            <a:srgbClr val="5E5E5E"/>
                          </a:solidFill>
                          <a:effectLst/>
                        </a:rPr>
                        <a:t> iPhone</a:t>
                      </a:r>
                      <a:endParaRPr lang="es-ES" sz="1800" noProof="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s-ES" sz="2000" noProof="0" dirty="0">
                          <a:solidFill>
                            <a:srgbClr val="5E5E5E"/>
                          </a:solidFill>
                          <a:effectLst/>
                        </a:rPr>
                        <a:t>Busca</a:t>
                      </a:r>
                      <a:r>
                        <a:rPr lang="es-ES" sz="2000" baseline="0" noProof="0" dirty="0">
                          <a:solidFill>
                            <a:srgbClr val="5E5E5E"/>
                          </a:solidFill>
                          <a:effectLst/>
                        </a:rPr>
                        <a:t> todas las palabras: nuevas, iPhone y ofertas; similar a usar AND entre las palabras</a:t>
                      </a:r>
                    </a:p>
                  </a:txBody>
                  <a:tcPr marL="68580" marR="68580" marT="0" marB="0">
                    <a:solidFill>
                      <a:schemeClr val="bg1">
                        <a:lumMod val="95000"/>
                      </a:schemeClr>
                    </a:solidFill>
                  </a:tcPr>
                </a:tc>
                <a:extLst>
                  <a:ext uri="{0D108BD9-81ED-4DB2-BD59-A6C34878D82A}">
                    <a16:rowId xmlns:a16="http://schemas.microsoft.com/office/drawing/2014/main" val="530760025"/>
                  </a:ext>
                </a:extLst>
              </a:tr>
              <a:tr h="319795">
                <a:tc>
                  <a:txBody>
                    <a:bodyPr/>
                    <a:lstStyle/>
                    <a:p>
                      <a:pPr marL="0" marR="0">
                        <a:lnSpc>
                          <a:spcPct val="107000"/>
                        </a:lnSpc>
                        <a:spcBef>
                          <a:spcPts val="0"/>
                        </a:spcBef>
                        <a:spcAft>
                          <a:spcPts val="0"/>
                        </a:spcAft>
                      </a:pPr>
                      <a:r>
                        <a:rPr lang="es-ES" sz="2000" noProof="0" dirty="0">
                          <a:solidFill>
                            <a:srgbClr val="F9A169"/>
                          </a:solidFill>
                          <a:effectLst/>
                        </a:rPr>
                        <a:t>Esto o aquello</a:t>
                      </a:r>
                      <a:endParaRPr lang="es-ES" sz="1800" noProof="0" dirty="0">
                        <a:solidFill>
                          <a:srgbClr val="F9A16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gn="l">
                        <a:lnSpc>
                          <a:spcPct val="107000"/>
                        </a:lnSpc>
                        <a:spcBef>
                          <a:spcPts val="0"/>
                        </a:spcBef>
                        <a:spcAft>
                          <a:spcPts val="0"/>
                        </a:spcAft>
                      </a:pPr>
                      <a:r>
                        <a:rPr lang="es-ES" sz="2000" noProof="0" dirty="0">
                          <a:solidFill>
                            <a:srgbClr val="5E5E5E"/>
                          </a:solidFill>
                          <a:effectLst/>
                        </a:rPr>
                        <a:t>navegación OR botes</a:t>
                      </a:r>
                      <a:endParaRPr lang="es-ES" sz="1800" noProof="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s-ES" sz="2000" noProof="0" dirty="0">
                          <a:solidFill>
                            <a:srgbClr val="5E5E5E"/>
                          </a:solidFill>
                          <a:effectLst/>
                        </a:rPr>
                        <a:t>Busca navegación</a:t>
                      </a:r>
                      <a:r>
                        <a:rPr lang="es-ES" sz="2000" baseline="0" noProof="0" dirty="0">
                          <a:solidFill>
                            <a:srgbClr val="5E5E5E"/>
                          </a:solidFill>
                          <a:effectLst/>
                        </a:rPr>
                        <a:t> o botes</a:t>
                      </a:r>
                      <a:endParaRPr lang="es-ES" sz="2000" noProof="0" dirty="0">
                        <a:solidFill>
                          <a:srgbClr val="5E5E5E"/>
                        </a:solidFill>
                        <a:effectLst/>
                      </a:endParaRPr>
                    </a:p>
                  </a:txBody>
                  <a:tcPr marL="68580" marR="68580" marT="0" marB="0">
                    <a:solidFill>
                      <a:schemeClr val="bg1">
                        <a:lumMod val="95000"/>
                      </a:schemeClr>
                    </a:solidFill>
                  </a:tcPr>
                </a:tc>
                <a:extLst>
                  <a:ext uri="{0D108BD9-81ED-4DB2-BD59-A6C34878D82A}">
                    <a16:rowId xmlns:a16="http://schemas.microsoft.com/office/drawing/2014/main" val="1812026450"/>
                  </a:ext>
                </a:extLst>
              </a:tr>
              <a:tr h="319795">
                <a:tc>
                  <a:txBody>
                    <a:bodyPr/>
                    <a:lstStyle/>
                    <a:p>
                      <a:pPr marL="0" marR="0">
                        <a:lnSpc>
                          <a:spcPct val="107000"/>
                        </a:lnSpc>
                        <a:spcBef>
                          <a:spcPts val="0"/>
                        </a:spcBef>
                        <a:spcAft>
                          <a:spcPts val="0"/>
                        </a:spcAft>
                      </a:pPr>
                      <a:r>
                        <a:rPr lang="es-ES" sz="2000" u="sng" noProof="0" dirty="0">
                          <a:solidFill>
                            <a:schemeClr val="accent5"/>
                          </a:solidFill>
                          <a:effectLst/>
                        </a:rPr>
                        <a:t>Coincidencia exacta</a:t>
                      </a:r>
                      <a:endParaRPr lang="es-ES" sz="1800" noProof="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gn="l">
                        <a:lnSpc>
                          <a:spcPct val="107000"/>
                        </a:lnSpc>
                        <a:spcBef>
                          <a:spcPts val="0"/>
                        </a:spcBef>
                        <a:spcAft>
                          <a:spcPts val="0"/>
                        </a:spcAft>
                      </a:pPr>
                      <a:r>
                        <a:rPr lang="es-ES" sz="2000" noProof="0" dirty="0">
                          <a:solidFill>
                            <a:srgbClr val="5E5E5E"/>
                          </a:solidFill>
                          <a:effectLst/>
                        </a:rPr>
                        <a:t>“ámame con ternura"</a:t>
                      </a:r>
                      <a:endParaRPr lang="es-ES" sz="1800" noProof="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s-ES" sz="2000" noProof="0" dirty="0">
                          <a:solidFill>
                            <a:srgbClr val="5E5E5E"/>
                          </a:solidFill>
                          <a:effectLst/>
                        </a:rPr>
                        <a:t>Busca esta frase</a:t>
                      </a:r>
                      <a:r>
                        <a:rPr lang="es-ES" sz="2000" baseline="0" noProof="0" dirty="0">
                          <a:solidFill>
                            <a:srgbClr val="5E5E5E"/>
                          </a:solidFill>
                          <a:effectLst/>
                        </a:rPr>
                        <a:t> completa</a:t>
                      </a:r>
                      <a:endParaRPr lang="es-ES" sz="1800" noProof="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091131084"/>
                  </a:ext>
                </a:extLst>
              </a:tr>
              <a:tr h="647187">
                <a:tc>
                  <a:txBody>
                    <a:bodyPr/>
                    <a:lstStyle/>
                    <a:p>
                      <a:pPr marL="0" marR="0">
                        <a:lnSpc>
                          <a:spcPct val="107000"/>
                        </a:lnSpc>
                        <a:spcBef>
                          <a:spcPts val="0"/>
                        </a:spcBef>
                        <a:spcAft>
                          <a:spcPts val="0"/>
                        </a:spcAft>
                      </a:pPr>
                      <a:r>
                        <a:rPr lang="es-ES" sz="2000" noProof="0" dirty="0">
                          <a:solidFill>
                            <a:srgbClr val="F9A169"/>
                          </a:solidFill>
                          <a:effectLst/>
                        </a:rPr>
                        <a:t>Excluir palabras</a:t>
                      </a:r>
                      <a:endParaRPr lang="es-ES" sz="1800" noProof="0" dirty="0">
                        <a:solidFill>
                          <a:srgbClr val="F9A16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gn="l">
                        <a:lnSpc>
                          <a:spcPct val="107000"/>
                        </a:lnSpc>
                        <a:spcBef>
                          <a:spcPts val="0"/>
                        </a:spcBef>
                        <a:spcAft>
                          <a:spcPts val="0"/>
                        </a:spcAft>
                      </a:pPr>
                      <a:r>
                        <a:rPr lang="es-ES" sz="2000" noProof="0" dirty="0">
                          <a:solidFill>
                            <a:srgbClr val="5E5E5E"/>
                          </a:solidFill>
                          <a:effectLst/>
                        </a:rPr>
                        <a:t>impresora -cartucho</a:t>
                      </a:r>
                      <a:endParaRPr lang="es-ES" sz="1800" noProof="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s-ES" sz="2000" noProof="0" dirty="0">
                          <a:solidFill>
                            <a:srgbClr val="5E5E5E"/>
                          </a:solidFill>
                          <a:effectLst/>
                        </a:rPr>
                        <a:t>Busca “impresora” pero omite los resultados</a:t>
                      </a:r>
                      <a:r>
                        <a:rPr lang="es-ES" sz="2000" baseline="0" noProof="0" dirty="0">
                          <a:solidFill>
                            <a:srgbClr val="5E5E5E"/>
                          </a:solidFill>
                          <a:effectLst/>
                        </a:rPr>
                        <a:t> que incluyen la palabra “cartucho”</a:t>
                      </a:r>
                      <a:endParaRPr lang="es-ES" sz="1800" noProof="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209939336"/>
                  </a:ext>
                </a:extLst>
              </a:tr>
              <a:tr h="319795">
                <a:tc>
                  <a:txBody>
                    <a:bodyPr/>
                    <a:lstStyle/>
                    <a:p>
                      <a:pPr marL="0" marR="0">
                        <a:lnSpc>
                          <a:spcPct val="107000"/>
                        </a:lnSpc>
                        <a:spcBef>
                          <a:spcPts val="0"/>
                        </a:spcBef>
                        <a:spcAft>
                          <a:spcPts val="0"/>
                        </a:spcAft>
                      </a:pPr>
                      <a:r>
                        <a:rPr lang="es-ES" sz="2000" noProof="0" dirty="0">
                          <a:solidFill>
                            <a:srgbClr val="F9A169"/>
                          </a:solidFill>
                          <a:effectLst/>
                        </a:rPr>
                        <a:t>Definiciones</a:t>
                      </a:r>
                      <a:endParaRPr lang="es-ES" sz="1800" noProof="0" dirty="0">
                        <a:solidFill>
                          <a:srgbClr val="F9A16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gn="l">
                        <a:lnSpc>
                          <a:spcPct val="107000"/>
                        </a:lnSpc>
                        <a:spcBef>
                          <a:spcPts val="0"/>
                        </a:spcBef>
                        <a:spcAft>
                          <a:spcPts val="0"/>
                        </a:spcAft>
                      </a:pPr>
                      <a:r>
                        <a:rPr lang="es-ES" sz="2000" noProof="0" dirty="0">
                          <a:solidFill>
                            <a:srgbClr val="5E5E5E"/>
                          </a:solidFill>
                          <a:effectLst/>
                        </a:rPr>
                        <a:t>Define :serendipia</a:t>
                      </a:r>
                      <a:endParaRPr lang="es-ES" sz="1800" noProof="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s-ES" sz="2000" noProof="0" dirty="0">
                          <a:solidFill>
                            <a:srgbClr val="5E5E5E"/>
                          </a:solidFill>
                          <a:effectLst/>
                          <a:latin typeface="+mn-lt"/>
                          <a:ea typeface="+mn-ea"/>
                          <a:cs typeface="+mn-cs"/>
                        </a:rPr>
                        <a:t>Definiciones</a:t>
                      </a:r>
                      <a:r>
                        <a:rPr lang="es-ES" sz="2000" baseline="0" noProof="0" dirty="0">
                          <a:solidFill>
                            <a:srgbClr val="5E5E5E"/>
                          </a:solidFill>
                          <a:effectLst/>
                          <a:latin typeface="+mn-lt"/>
                          <a:ea typeface="+mn-ea"/>
                          <a:cs typeface="+mn-cs"/>
                        </a:rPr>
                        <a:t> de serendipia</a:t>
                      </a:r>
                      <a:endParaRPr lang="es-ES" sz="1800" noProof="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820499474"/>
                  </a:ext>
                </a:extLst>
              </a:tr>
              <a:tr h="654445">
                <a:tc>
                  <a:txBody>
                    <a:bodyPr/>
                    <a:lstStyle/>
                    <a:p>
                      <a:pPr marL="0" marR="0">
                        <a:lnSpc>
                          <a:spcPct val="107000"/>
                        </a:lnSpc>
                        <a:spcBef>
                          <a:spcPts val="0"/>
                        </a:spcBef>
                        <a:spcAft>
                          <a:spcPts val="0"/>
                        </a:spcAft>
                      </a:pPr>
                      <a:r>
                        <a:rPr lang="es-ES" sz="2000" u="sng" noProof="0" dirty="0">
                          <a:solidFill>
                            <a:srgbClr val="F9A169"/>
                          </a:solidFill>
                          <a:effectLst/>
                          <a:latin typeface="+mn-lt"/>
                          <a:ea typeface="+mn-ea"/>
                          <a:cs typeface="+mn-cs"/>
                        </a:rPr>
                        <a:t>Búsqueda</a:t>
                      </a:r>
                      <a:r>
                        <a:rPr lang="es-ES" sz="2000" u="sng" baseline="0" noProof="0" dirty="0">
                          <a:solidFill>
                            <a:srgbClr val="F9A169"/>
                          </a:solidFill>
                          <a:effectLst/>
                          <a:latin typeface="+mn-lt"/>
                          <a:ea typeface="+mn-ea"/>
                          <a:cs typeface="+mn-cs"/>
                        </a:rPr>
                        <a:t> parcial</a:t>
                      </a:r>
                      <a:endParaRPr lang="es-ES" sz="1800" noProof="0" dirty="0">
                        <a:solidFill>
                          <a:srgbClr val="F9A16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gn="l">
                        <a:lnSpc>
                          <a:spcPct val="107000"/>
                        </a:lnSpc>
                        <a:spcBef>
                          <a:spcPts val="0"/>
                        </a:spcBef>
                        <a:spcAft>
                          <a:spcPts val="0"/>
                        </a:spcAft>
                      </a:pPr>
                      <a:r>
                        <a:rPr lang="es-ES" sz="2000" noProof="0" dirty="0">
                          <a:solidFill>
                            <a:srgbClr val="5E5E5E"/>
                          </a:solidFill>
                          <a:effectLst/>
                        </a:rPr>
                        <a:t>san * california</a:t>
                      </a:r>
                      <a:endParaRPr lang="es-ES" sz="1800" noProof="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s-ES" sz="2000" noProof="0" dirty="0">
                          <a:solidFill>
                            <a:srgbClr val="5E5E5E"/>
                          </a:solidFill>
                          <a:effectLst/>
                        </a:rPr>
                        <a:t>Busca todas las palabras pero permite que haya otra palabra entre ellas</a:t>
                      </a:r>
                      <a:endParaRPr lang="es-ES" sz="1800" noProof="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765248290"/>
                  </a:ext>
                </a:extLst>
              </a:tr>
              <a:tr h="989096">
                <a:tc>
                  <a:txBody>
                    <a:bodyPr/>
                    <a:lstStyle/>
                    <a:p>
                      <a:pPr marL="0" marR="0">
                        <a:lnSpc>
                          <a:spcPct val="107000"/>
                        </a:lnSpc>
                        <a:spcBef>
                          <a:spcPts val="0"/>
                        </a:spcBef>
                        <a:spcAft>
                          <a:spcPts val="0"/>
                        </a:spcAft>
                      </a:pPr>
                      <a:r>
                        <a:rPr lang="es-ES" sz="2000" noProof="0" dirty="0">
                          <a:solidFill>
                            <a:srgbClr val="F9A169"/>
                          </a:solidFill>
                          <a:effectLst/>
                          <a:latin typeface="+mn-lt"/>
                          <a:ea typeface="+mn-ea"/>
                          <a:cs typeface="+mn-cs"/>
                        </a:rPr>
                        <a:t>Conversión</a:t>
                      </a:r>
                      <a:r>
                        <a:rPr lang="es-ES" sz="2000" baseline="0" noProof="0" dirty="0">
                          <a:solidFill>
                            <a:srgbClr val="F9A169"/>
                          </a:solidFill>
                          <a:effectLst/>
                          <a:latin typeface="+mn-lt"/>
                          <a:ea typeface="+mn-ea"/>
                          <a:cs typeface="+mn-cs"/>
                        </a:rPr>
                        <a:t> de unidades</a:t>
                      </a:r>
                      <a:endParaRPr lang="es-ES" sz="1800" noProof="0" dirty="0">
                        <a:solidFill>
                          <a:srgbClr val="F9A16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gn="l">
                        <a:lnSpc>
                          <a:spcPct val="107000"/>
                        </a:lnSpc>
                        <a:spcBef>
                          <a:spcPts val="0"/>
                        </a:spcBef>
                        <a:spcAft>
                          <a:spcPts val="0"/>
                        </a:spcAft>
                      </a:pPr>
                      <a:r>
                        <a:rPr lang="es-ES" sz="2000" noProof="0" dirty="0">
                          <a:solidFill>
                            <a:srgbClr val="5E5E5E"/>
                          </a:solidFill>
                          <a:effectLst/>
                        </a:rPr>
                        <a:t>45 Celsius in Fahrenheit</a:t>
                      </a:r>
                      <a:endParaRPr lang="es-ES" sz="1800" noProof="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s-ES" sz="2000" baseline="0" noProof="0" dirty="0">
                          <a:solidFill>
                            <a:srgbClr val="5E5E5E"/>
                          </a:solidFill>
                          <a:effectLst/>
                        </a:rPr>
                        <a:t>Muestra cómo 45 Celsius se expresa en Fahrenheit, devuelve 113; también funciona con divisas, peso, distancia y más</a:t>
                      </a:r>
                      <a:endParaRPr lang="es-ES" sz="2000" noProof="0" dirty="0">
                        <a:solidFill>
                          <a:srgbClr val="5E5E5E"/>
                        </a:solidFill>
                        <a:effectLst/>
                      </a:endParaRPr>
                    </a:p>
                  </a:txBody>
                  <a:tcPr marL="68580" marR="68580" marT="0" marB="0">
                    <a:solidFill>
                      <a:schemeClr val="bg1">
                        <a:lumMod val="95000"/>
                      </a:schemeClr>
                    </a:solidFill>
                  </a:tcPr>
                </a:tc>
                <a:extLst>
                  <a:ext uri="{0D108BD9-81ED-4DB2-BD59-A6C34878D82A}">
                    <a16:rowId xmlns:a16="http://schemas.microsoft.com/office/drawing/2014/main" val="2187752770"/>
                  </a:ext>
                </a:extLst>
              </a:tr>
              <a:tr h="654445">
                <a:tc>
                  <a:txBody>
                    <a:bodyPr/>
                    <a:lstStyle/>
                    <a:p>
                      <a:pPr marL="0" marR="0">
                        <a:lnSpc>
                          <a:spcPct val="107000"/>
                        </a:lnSpc>
                        <a:spcBef>
                          <a:spcPts val="0"/>
                        </a:spcBef>
                        <a:spcAft>
                          <a:spcPts val="0"/>
                        </a:spcAft>
                      </a:pPr>
                      <a:r>
                        <a:rPr lang="es-ES" sz="2000" u="sng" noProof="0" dirty="0">
                          <a:solidFill>
                            <a:schemeClr val="accent5"/>
                          </a:solidFill>
                          <a:effectLst/>
                        </a:rPr>
                        <a:t>Búsqueda de dominio</a:t>
                      </a:r>
                      <a:endParaRPr lang="es-ES" sz="1800" noProof="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gn="l">
                        <a:lnSpc>
                          <a:spcPct val="107000"/>
                        </a:lnSpc>
                        <a:spcBef>
                          <a:spcPts val="0"/>
                        </a:spcBef>
                        <a:spcAft>
                          <a:spcPts val="0"/>
                        </a:spcAft>
                      </a:pPr>
                      <a:r>
                        <a:rPr lang="es-ES" sz="2000" noProof="0" dirty="0">
                          <a:solidFill>
                            <a:srgbClr val="5E5E5E"/>
                          </a:solidFill>
                          <a:effectLst/>
                        </a:rPr>
                        <a:t>site: lifewire.com “mejor teléfono"</a:t>
                      </a:r>
                      <a:endParaRPr lang="es-ES" sz="1800" noProof="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s-ES" sz="2000" noProof="0" dirty="0">
                          <a:solidFill>
                            <a:srgbClr val="5E5E5E"/>
                          </a:solidFill>
                          <a:effectLst/>
                        </a:rPr>
                        <a:t>Busca lifewire.com para “mejor teléfono"</a:t>
                      </a:r>
                      <a:endParaRPr lang="es-ES" sz="1800" noProof="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13735287"/>
                  </a:ext>
                </a:extLst>
              </a:tr>
              <a:tr h="989096">
                <a:tc>
                  <a:txBody>
                    <a:bodyPr/>
                    <a:lstStyle/>
                    <a:p>
                      <a:pPr marL="0" marR="0">
                        <a:lnSpc>
                          <a:spcPct val="107000"/>
                        </a:lnSpc>
                        <a:spcBef>
                          <a:spcPts val="0"/>
                        </a:spcBef>
                        <a:spcAft>
                          <a:spcPts val="0"/>
                        </a:spcAft>
                      </a:pPr>
                      <a:r>
                        <a:rPr lang="es-ES" sz="2000" noProof="0" dirty="0">
                          <a:solidFill>
                            <a:srgbClr val="F9A169"/>
                          </a:solidFill>
                          <a:effectLst/>
                          <a:latin typeface="+mn-lt"/>
                          <a:ea typeface="+mn-ea"/>
                          <a:cs typeface="+mn-cs"/>
                        </a:rPr>
                        <a:t>Rango</a:t>
                      </a:r>
                      <a:r>
                        <a:rPr lang="es-ES" sz="2000" baseline="0" noProof="0" dirty="0">
                          <a:solidFill>
                            <a:srgbClr val="F9A169"/>
                          </a:solidFill>
                          <a:effectLst/>
                          <a:latin typeface="+mn-lt"/>
                          <a:ea typeface="+mn-ea"/>
                          <a:cs typeface="+mn-cs"/>
                        </a:rPr>
                        <a:t> de búsqueda</a:t>
                      </a:r>
                      <a:endParaRPr lang="es-ES" sz="1800" noProof="0" dirty="0">
                        <a:solidFill>
                          <a:srgbClr val="F9A16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D5B98"/>
                    </a:solidFill>
                  </a:tcPr>
                </a:tc>
                <a:tc>
                  <a:txBody>
                    <a:bodyPr/>
                    <a:lstStyle/>
                    <a:p>
                      <a:pPr marL="0" marR="0" algn="l">
                        <a:lnSpc>
                          <a:spcPct val="107000"/>
                        </a:lnSpc>
                        <a:spcBef>
                          <a:spcPts val="0"/>
                        </a:spcBef>
                        <a:spcAft>
                          <a:spcPts val="0"/>
                        </a:spcAft>
                      </a:pPr>
                      <a:r>
                        <a:rPr lang="es-ES" sz="2000" noProof="0" dirty="0">
                          <a:solidFill>
                            <a:srgbClr val="5E5E5E"/>
                          </a:solidFill>
                          <a:effectLst/>
                        </a:rPr>
                        <a:t>“Teléfono Android" $300..$500</a:t>
                      </a:r>
                      <a:endParaRPr lang="es-ES" sz="1800" noProof="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es-ES" sz="2000" noProof="0" dirty="0">
                          <a:solidFill>
                            <a:srgbClr val="5E5E5E"/>
                          </a:solidFill>
                          <a:effectLst/>
                        </a:rPr>
                        <a:t>Busca</a:t>
                      </a:r>
                      <a:r>
                        <a:rPr lang="es-ES" sz="2000" baseline="0" noProof="0" dirty="0">
                          <a:solidFill>
                            <a:srgbClr val="5E5E5E"/>
                          </a:solidFill>
                          <a:effectLst/>
                        </a:rPr>
                        <a:t> “Teléfono Android” pero solo muestra los resultados en donde el precio tiene un rango de $300-$500. Funciona también para fechas y otros números. </a:t>
                      </a:r>
                      <a:endParaRPr lang="es-ES" sz="1800" noProof="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71877173"/>
                  </a:ext>
                </a:extLst>
              </a:tr>
            </a:tbl>
          </a:graphicData>
        </a:graphic>
      </p:graphicFrame>
    </p:spTree>
    <p:extLst>
      <p:ext uri="{BB962C8B-B14F-4D97-AF65-F5344CB8AC3E}">
        <p14:creationId xmlns:p14="http://schemas.microsoft.com/office/powerpoint/2010/main" val="4257412009"/>
      </p:ext>
    </p:extLst>
  </p:cSld>
  <p:clrMapOvr>
    <a:masterClrMapping/>
  </p:clrMapOvr>
</p:sld>
</file>

<file path=ppt/theme/theme1.xml><?xml version="1.0" encoding="utf-8"?>
<a:theme xmlns:a="http://schemas.openxmlformats.org/drawingml/2006/main" name="Office Theme">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0898980-9366-40D7-BC0C-93EA486C05B8}">
  <we:reference id="wa104379997" version="2.0.0.0" store="en-US"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7555</Words>
  <Application>Microsoft Office PowerPoint</Application>
  <PresentationFormat>Widescreen</PresentationFormat>
  <Paragraphs>535</Paragraphs>
  <Slides>77</Slides>
  <Notes>0</Notes>
  <HiddenSlides>0</HiddenSlides>
  <MMClips>9</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77</vt:i4>
      </vt:variant>
    </vt:vector>
  </HeadingPairs>
  <TitlesOfParts>
    <vt:vector size="86" baseType="lpstr">
      <vt:lpstr>Arial</vt:lpstr>
      <vt:lpstr>Avenir Book</vt:lpstr>
      <vt:lpstr>Calibri</vt:lpstr>
      <vt:lpstr>Calibri Light</vt:lpstr>
      <vt:lpstr>Quattrocento Sans</vt:lpstr>
      <vt:lpstr>Roboto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214</cp:revision>
  <dcterms:created xsi:type="dcterms:W3CDTF">2019-11-20T14:08:21Z</dcterms:created>
  <dcterms:modified xsi:type="dcterms:W3CDTF">2022-11-03T16:55:13Z</dcterms:modified>
</cp:coreProperties>
</file>