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75" r:id="rId2"/>
    <p:sldId id="321" r:id="rId3"/>
    <p:sldId id="682" r:id="rId4"/>
    <p:sldId id="751" r:id="rId5"/>
    <p:sldId id="323" r:id="rId6"/>
    <p:sldId id="324" r:id="rId7"/>
    <p:sldId id="343" r:id="rId8"/>
    <p:sldId id="325" r:id="rId9"/>
    <p:sldId id="326" r:id="rId10"/>
    <p:sldId id="752" r:id="rId11"/>
    <p:sldId id="345" r:id="rId12"/>
    <p:sldId id="346" r:id="rId13"/>
    <p:sldId id="347" r:id="rId14"/>
    <p:sldId id="753" r:id="rId15"/>
    <p:sldId id="791" r:id="rId16"/>
    <p:sldId id="761" r:id="rId17"/>
    <p:sldId id="762" r:id="rId18"/>
    <p:sldId id="763" r:id="rId19"/>
    <p:sldId id="764" r:id="rId20"/>
    <p:sldId id="765" r:id="rId21"/>
    <p:sldId id="767" r:id="rId22"/>
    <p:sldId id="793" r:id="rId23"/>
    <p:sldId id="794" r:id="rId24"/>
    <p:sldId id="683" r:id="rId25"/>
    <p:sldId id="709" r:id="rId26"/>
    <p:sldId id="708" r:id="rId27"/>
    <p:sldId id="710" r:id="rId28"/>
    <p:sldId id="754" r:id="rId29"/>
    <p:sldId id="755" r:id="rId30"/>
    <p:sldId id="711" r:id="rId31"/>
    <p:sldId id="756" r:id="rId32"/>
    <p:sldId id="758" r:id="rId33"/>
    <p:sldId id="796" r:id="rId34"/>
    <p:sldId id="797" r:id="rId35"/>
    <p:sldId id="798" r:id="rId36"/>
    <p:sldId id="684" r:id="rId37"/>
    <p:sldId id="769" r:id="rId38"/>
    <p:sldId id="770" r:id="rId39"/>
    <p:sldId id="771" r:id="rId40"/>
    <p:sldId id="772" r:id="rId41"/>
    <p:sldId id="773" r:id="rId42"/>
    <p:sldId id="800" r:id="rId43"/>
    <p:sldId id="774" r:id="rId44"/>
    <p:sldId id="775" r:id="rId45"/>
    <p:sldId id="776" r:id="rId46"/>
    <p:sldId id="777" r:id="rId47"/>
    <p:sldId id="778" r:id="rId48"/>
    <p:sldId id="779" r:id="rId49"/>
    <p:sldId id="780" r:id="rId50"/>
    <p:sldId id="781" r:id="rId51"/>
    <p:sldId id="782" r:id="rId52"/>
    <p:sldId id="783" r:id="rId53"/>
    <p:sldId id="784" r:id="rId54"/>
    <p:sldId id="785" r:id="rId55"/>
    <p:sldId id="786" r:id="rId56"/>
    <p:sldId id="787" r:id="rId57"/>
    <p:sldId id="788" r:id="rId58"/>
    <p:sldId id="789" r:id="rId59"/>
  </p:sldIdLst>
  <p:sldSz cx="12192000" cy="6858000"/>
  <p:notesSz cx="6858000" cy="9144000"/>
  <p:defaultTextStyle>
    <a:defPPr>
      <a:defRPr lang="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169"/>
    <a:srgbClr val="404040"/>
    <a:srgbClr val="8D5B98"/>
    <a:srgbClr val="0675AD"/>
    <a:srgbClr val="2BBCAD"/>
    <a:srgbClr val="E7F3F9"/>
    <a:srgbClr val="F35383"/>
    <a:srgbClr val="7AB5E1"/>
    <a:srgbClr val="F8B601"/>
    <a:srgbClr val="F6B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4"/>
    <p:restoredTop sz="94729"/>
  </p:normalViewPr>
  <p:slideViewPr>
    <p:cSldViewPr snapToGrid="0" snapToObjects="1">
      <p:cViewPr varScale="1">
        <p:scale>
          <a:sx n="67" d="100"/>
          <a:sy n="67" d="100"/>
        </p:scale>
        <p:origin x="472" y="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
              <a:t>Noklikšķiniet, lai rediģētu galveno teksta stilus</a:t>
            </a:r>
          </a:p>
          <a:p>
            <a:pPr lvl="1"/>
            <a:r>
              <a:rPr lang="lv"/>
              <a:t>Otrais līmenis</a:t>
            </a:r>
          </a:p>
          <a:p>
            <a:pPr lvl="2"/>
            <a:r>
              <a:rPr lang="lv"/>
              <a:t>Trešais līmenis</a:t>
            </a:r>
          </a:p>
          <a:p>
            <a:pPr lvl="3"/>
            <a:r>
              <a:rPr lang="lv"/>
              <a:t>Ceturtais līmenis</a:t>
            </a:r>
          </a:p>
          <a:p>
            <a:pPr lvl="4"/>
            <a:r>
              <a:rPr lang="lv"/>
              <a:t>Piektais līmenis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9808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rot="5400000">
            <a:off x="6169800" y="2883714"/>
            <a:ext cx="7394997" cy="4176728"/>
          </a:xfrm>
          <a:prstGeom prst="rect">
            <a:avLst/>
          </a:prstGeom>
        </p:spPr>
      </p:pic>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761703"/>
            <a:ext cx="1528948" cy="109629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90854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206734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8D5B98"/>
                </a:solidFill>
                <a:latin typeface="+mn-lt"/>
              </a:defRPr>
            </a:lvl1pPr>
          </a:lstStyle>
          <a:p>
            <a:pPr lvl="0"/>
            <a:r>
              <a:rPr lang="en-US" dirty="0"/>
              <a:t>TITLE</a:t>
            </a:r>
          </a:p>
        </p:txBody>
      </p:sp>
      <p:pic>
        <p:nvPicPr>
          <p:cNvPr id="12" name="Picture 11">
            <a:extLst>
              <a:ext uri="{FF2B5EF4-FFF2-40B4-BE49-F238E27FC236}">
                <a16:creationId xmlns:a16="http://schemas.microsoft.com/office/drawing/2014/main" id="{291D2253-3D13-6D2D-6606-22642C087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7065" y="1587992"/>
            <a:ext cx="11102510" cy="4517366"/>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0675AD"/>
                </a:solidFill>
                <a:latin typeface="+mn-lt"/>
              </a:defRPr>
            </a:lvl1pPr>
          </a:lstStyle>
          <a:p>
            <a:pPr lvl="0"/>
            <a:r>
              <a:rPr lang="en-US" dirty="0"/>
              <a:t>TITLE</a:t>
            </a:r>
          </a:p>
        </p:txBody>
      </p:sp>
      <p:pic>
        <p:nvPicPr>
          <p:cNvPr id="15" name="Picture 14">
            <a:extLst>
              <a:ext uri="{FF2B5EF4-FFF2-40B4-BE49-F238E27FC236}">
                <a16:creationId xmlns:a16="http://schemas.microsoft.com/office/drawing/2014/main" id="{FE75D628-1F12-824E-D844-A4EBC965A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45342"/>
            <a:ext cx="11102510" cy="4660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1306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717755"/>
            <a:ext cx="5771030" cy="5196308"/>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875071"/>
            <a:ext cx="5771030" cy="5038992"/>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1258529"/>
            <a:ext cx="5771030" cy="4655534"/>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
              <a:t>Noklikšķiniet, lai rediģētu galvenā nosaukuma stilu</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
              <a:t>Noklikšķiniet, lai rediģētu galveno teksta stilus</a:t>
            </a:r>
          </a:p>
          <a:p>
            <a:pPr lvl="1"/>
            <a:r>
              <a:rPr lang="lv"/>
              <a:t>Otrais līmenis</a:t>
            </a:r>
          </a:p>
          <a:p>
            <a:pPr lvl="2"/>
            <a:r>
              <a:rPr lang="lv"/>
              <a:t>Trešais līmenis</a:t>
            </a:r>
          </a:p>
          <a:p>
            <a:pPr lvl="3"/>
            <a:r>
              <a:rPr lang="lv"/>
              <a:t>Ceturtais līmenis</a:t>
            </a:r>
          </a:p>
          <a:p>
            <a:pPr lvl="4"/>
            <a:r>
              <a:rPr lang="lv"/>
              <a:t>Piektais līmenis</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90" r:id="rId23"/>
    <p:sldLayoutId id="2147483677" r:id="rId24"/>
    <p:sldLayoutId id="2147483670" r:id="rId25"/>
    <p:sldLayoutId id="2147483676" r:id="rId26"/>
    <p:sldLayoutId id="2147483669" r:id="rId27"/>
    <p:sldLayoutId id="2147483691"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youtube.com/watch?v=oB6b5P6bcZg&amp;"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oB6b5P6bcZg?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hyperlink" Target="https://designschool.canva.com/" TargetMode="Externa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youtube.com/watch?v=cVUxd2ZwYE0"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cVUxd2ZwYE0?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instagram.com/" TargetMode="External"/><Relationship Id="rId2" Type="http://schemas.openxmlformats.org/officeDocument/2006/relationships/hyperlink" Target="http://www.tiktok.com/" TargetMode="Externa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hyperlink" Target="http://www.snapchat.com/" TargetMode="External"/><Relationship Id="rId4" Type="http://schemas.openxmlformats.org/officeDocument/2006/relationships/hyperlink" Target="http://www.youtube.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youtu.be/uoRG7zivQYw"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uoRG7zivQYw?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youtube.com/watch?v=AlrC-XaKwew"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AlrC-XaKwew?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canva.com/announcements/templates/job-vacancy/"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www.youtube.com/watch?v=NeSTJw5QKOQ"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NeSTJw5QKOQ?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magnumlady.com/"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ilovepdf.com/" TargetMode="Externa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www.youtube.com/watch?v=Cx4Oh7mIpv8"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Cx4Oh7mIpv8?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hyperlink" Target="https://www.nibusinessinfo.co.uk/content/different-types-copyright-licence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pexels.com/" TargetMode="External"/><Relationship Id="rId7" Type="http://schemas.openxmlformats.org/officeDocument/2006/relationships/hyperlink" Target="https://freemusicarchive.org/" TargetMode="External"/><Relationship Id="rId2" Type="http://schemas.openxmlformats.org/officeDocument/2006/relationships/hyperlink" Target="https://pixabay.com/" TargetMode="External"/><Relationship Id="rId1" Type="http://schemas.openxmlformats.org/officeDocument/2006/relationships/slideLayout" Target="../slideLayouts/slideLayout5.xml"/><Relationship Id="rId6" Type="http://schemas.openxmlformats.org/officeDocument/2006/relationships/hyperlink" Target="https://pixabay.com/music/" TargetMode="External"/><Relationship Id="rId5" Type="http://schemas.openxmlformats.org/officeDocument/2006/relationships/hyperlink" Target="https://coverr.co/" TargetMode="External"/><Relationship Id="rId4" Type="http://schemas.openxmlformats.org/officeDocument/2006/relationships/hyperlink" Target="https://www.storyblocks.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learndigital.withgoogle.com/digitalgarage/course/basics-code" TargetMode="External"/><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codecademy.com/"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shopify.com/"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s://www.youtube.com/watch?v=-a_F0sJ06QI" TargetMode="External"/><Relationship Id="rId7" Type="http://schemas.openxmlformats.org/officeDocument/2006/relationships/image" Target="../media/image24.svg"/><Relationship Id="rId2" Type="http://schemas.openxmlformats.org/officeDocument/2006/relationships/slideLayout" Target="../slideLayouts/slideLayout28.xml"/><Relationship Id="rId1" Type="http://schemas.openxmlformats.org/officeDocument/2006/relationships/video" Target="https://www.youtube.com/embed/u-Qfdn44rB4?feature=oembed" TargetMode="Externa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codeproject.com/" TargetMode="External"/><Relationship Id="rId3" Type="http://schemas.openxmlformats.org/officeDocument/2006/relationships/hyperlink" Target="https://www.youtube.com/user/derekbanas" TargetMode="External"/><Relationship Id="rId7" Type="http://schemas.openxmlformats.org/officeDocument/2006/relationships/hyperlink" Target="https://stackexchange.com/" TargetMode="External"/><Relationship Id="rId2" Type="http://schemas.openxmlformats.org/officeDocument/2006/relationships/hyperlink" Target="https://www.youtube.com/user/thenewboston" TargetMode="External"/><Relationship Id="rId1" Type="http://schemas.openxmlformats.org/officeDocument/2006/relationships/slideLayout" Target="../slideLayouts/slideLayout4.xml"/><Relationship Id="rId6" Type="http://schemas.openxmlformats.org/officeDocument/2006/relationships/hyperlink" Target="https://www.reddit.com/" TargetMode="External"/><Relationship Id="rId5" Type="http://schemas.openxmlformats.org/officeDocument/2006/relationships/hyperlink" Target="https://www.quora.com/" TargetMode="External"/><Relationship Id="rId4" Type="http://schemas.openxmlformats.org/officeDocument/2006/relationships/hyperlink" Target="https://www.youtube.com/user/DevTipsForDesigner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twitter.com/" TargetMode="External"/><Relationship Id="rId7" Type="http://schemas.openxmlformats.org/officeDocument/2006/relationships/hyperlink" Target="http://www.tiktok.com/" TargetMode="External"/><Relationship Id="rId2" Type="http://schemas.openxmlformats.org/officeDocument/2006/relationships/hyperlink" Target="http://www.wordpress.com/" TargetMode="External"/><Relationship Id="rId1" Type="http://schemas.openxmlformats.org/officeDocument/2006/relationships/slideLayout" Target="../slideLayouts/slideLayout6.xml"/><Relationship Id="rId6" Type="http://schemas.openxmlformats.org/officeDocument/2006/relationships/hyperlink" Target="http://www.facebook.com/" TargetMode="External"/><Relationship Id="rId5" Type="http://schemas.openxmlformats.org/officeDocument/2006/relationships/hyperlink" Target="http://www.youtube.com/" TargetMode="External"/><Relationship Id="rId4" Type="http://schemas.openxmlformats.org/officeDocument/2006/relationships/hyperlink" Target="http://www.instagram.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ordpress.com/" TargetMode="External"/><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110210" y="4649548"/>
            <a:ext cx="4642930" cy="697353"/>
          </a:xfrm>
        </p:spPr>
        <p:txBody>
          <a:bodyPr/>
          <a:lstStyle/>
          <a:p>
            <a:r>
              <a:rPr lang="lv" dirty="0"/>
              <a:t>3. modulis</a:t>
            </a:r>
            <a:r>
              <a:rPr lang="en-US" dirty="0"/>
              <a:t>.</a:t>
            </a:r>
            <a:endParaRPr lang="lv" dirty="0"/>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110210" y="5408454"/>
            <a:ext cx="4948807" cy="1240473"/>
          </a:xfrm>
        </p:spPr>
        <p:txBody>
          <a:bodyPr>
            <a:normAutofit/>
          </a:bodyPr>
          <a:lstStyle/>
          <a:p>
            <a:r>
              <a:rPr lang="lv" sz="3600" b="1" dirty="0"/>
              <a:t>Digitālā satura izveide</a:t>
            </a:r>
            <a:r>
              <a:rPr lang="en-US" sz="3600" b="1" dirty="0"/>
              <a:t>.</a:t>
            </a: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lv" sz="2400" dirty="0"/>
              <a:t>Noskatieties šo</a:t>
            </a:r>
            <a:r>
              <a:rPr lang="en-US" sz="2400" dirty="0"/>
              <a:t> </a:t>
            </a:r>
            <a:r>
              <a:rPr lang="lv" sz="2400" dirty="0"/>
              <a:t>video, kurā ir paskaidrots, kā sākt Wordpress vietnes iestatīšanu:</a:t>
            </a:r>
          </a:p>
          <a:p>
            <a:endParaRPr lang="en-IE" sz="2400" dirty="0">
              <a:solidFill>
                <a:srgbClr val="8D5B98"/>
              </a:solidFill>
            </a:endParaRP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https://www.youtube.com/watch?v=oB6b5P6bcZg&amp;</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lv" dirty="0"/>
              <a:t>Video: Ievads Word Press</a:t>
            </a:r>
            <a:r>
              <a:rPr lang="en-US" dirty="0"/>
              <a:t>.</a:t>
            </a:r>
            <a:endParaRPr lang="lv"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5" name="Picture 2">
            <a:hlinkClick r:id="" action="ppaction://media"/>
            <a:extLst>
              <a:ext uri="{FF2B5EF4-FFF2-40B4-BE49-F238E27FC236}">
                <a16:creationId xmlns:a16="http://schemas.microsoft.com/office/drawing/2014/main" id="{73989635-0243-C68D-D019-A55D82E39081}"/>
              </a:ext>
            </a:extLst>
          </p:cNvPr>
          <p:cNvPicPr>
            <a:picLocks noRot="1" noChangeAspect="1"/>
          </p:cNvPicPr>
          <p:nvPr>
            <a:videoFile r:link="rId1"/>
          </p:nvPr>
        </p:nvPicPr>
        <p:blipFill>
          <a:blip r:embed="rId8"/>
          <a:stretch>
            <a:fillRect/>
          </a:stretch>
        </p:blipFill>
        <p:spPr>
          <a:xfrm>
            <a:off x="7303848" y="1223694"/>
            <a:ext cx="4888153" cy="4150700"/>
          </a:xfrm>
          <a:prstGeom prst="rect">
            <a:avLst/>
          </a:prstGeom>
        </p:spPr>
      </p:pic>
      <p:pic>
        <p:nvPicPr>
          <p:cNvPr id="10" name="Picture 3" descr="Logo, company name&#10;&#10;Description automatically generated">
            <a:extLst>
              <a:ext uri="{FF2B5EF4-FFF2-40B4-BE49-F238E27FC236}">
                <a16:creationId xmlns:a16="http://schemas.microsoft.com/office/drawing/2014/main" id="{549280EF-7ED9-49F1-D4B8-0A3BAE1192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23022" y="-36795"/>
            <a:ext cx="2318308" cy="1064668"/>
          </a:xfrm>
          <a:prstGeom prst="rect">
            <a:avLst/>
          </a:prstGeom>
        </p:spPr>
      </p:pic>
    </p:spTree>
    <p:extLst>
      <p:ext uri="{BB962C8B-B14F-4D97-AF65-F5344CB8AC3E}">
        <p14:creationId xmlns:p14="http://schemas.microsoft.com/office/powerpoint/2010/main" val="72785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6302" y="1278342"/>
            <a:ext cx="11102510" cy="4038015"/>
          </a:xfrm>
        </p:spPr>
        <p:txBody>
          <a:bodyPr/>
          <a:lstStyle/>
          <a:p>
            <a:r>
              <a:rPr lang="lv" sz="2400" dirty="0"/>
              <a:t>Infografika ir vizuāla grafika, kas satur datu vizualizācijas un minimālu tekstu. Infografikas mērķis ir parādīt informāciju par kaut ko viegli lasāmā un apkopotā veidā. Tie ir ļoti noderīgi uzņēmuma vai darba vietas vidē, jo varat tos izmantot, lai apkopotu daudzus svarīgus datus, piemēram, pārdošan</a:t>
            </a:r>
            <a:r>
              <a:rPr lang="en-US" sz="2400" dirty="0"/>
              <a:t>as </a:t>
            </a:r>
            <a:r>
              <a:rPr lang="en-US" sz="2400" dirty="0" err="1"/>
              <a:t>vai</a:t>
            </a:r>
            <a:r>
              <a:rPr lang="lv" sz="2400" dirty="0"/>
              <a:t> galvenos darbības rādītājus (KPI) vai instrukciju rokasgrāmata</a:t>
            </a:r>
            <a:r>
              <a:rPr lang="en-US" sz="2400" dirty="0" err="1"/>
              <a:t>i</a:t>
            </a:r>
            <a:r>
              <a:rPr lang="lv" sz="2400" dirty="0"/>
              <a:t>.</a:t>
            </a:r>
          </a:p>
          <a:p>
            <a:r>
              <a:rPr lang="lv" sz="2400" dirty="0"/>
              <a:t>Kad </a:t>
            </a:r>
            <a:r>
              <a:rPr lang="en-US" sz="2400" dirty="0"/>
              <a:t>J</a:t>
            </a:r>
            <a:r>
              <a:rPr lang="lv" sz="2400" dirty="0"/>
              <a:t>ūs zināt, kā izveidot infografiku, </a:t>
            </a:r>
            <a:r>
              <a:rPr lang="en-US" sz="2400" dirty="0"/>
              <a:t>J</a:t>
            </a:r>
            <a:r>
              <a:rPr lang="lv" sz="2400" dirty="0"/>
              <a:t>ūsu prasmes būs pārnesamas. Ja </a:t>
            </a:r>
            <a:r>
              <a:rPr lang="en-US" sz="2400" dirty="0"/>
              <a:t>J</a:t>
            </a:r>
            <a:r>
              <a:rPr lang="lv" sz="2400" dirty="0"/>
              <a:t>ums </a:t>
            </a:r>
            <a:r>
              <a:rPr lang="en-US" sz="2400" dirty="0" err="1"/>
              <a:t>jāizveido</a:t>
            </a:r>
            <a:r>
              <a:rPr lang="en-US" sz="2400" dirty="0"/>
              <a:t> </a:t>
            </a:r>
            <a:r>
              <a:rPr lang="lv" sz="2400" dirty="0"/>
              <a:t>plakāt</a:t>
            </a:r>
            <a:r>
              <a:rPr lang="en-US" sz="2400" dirty="0"/>
              <a:t>s</a:t>
            </a:r>
            <a:r>
              <a:rPr lang="lv" sz="2400" dirty="0"/>
              <a:t> savai darba vietai, </a:t>
            </a:r>
            <a:r>
              <a:rPr lang="en-US" sz="2400" dirty="0"/>
              <a:t>J</a:t>
            </a:r>
            <a:r>
              <a:rPr lang="lv" sz="2400" dirty="0"/>
              <a:t>ūs to varēsiet. Varat arī to izmantot, lai izstrādāt</a:t>
            </a:r>
            <a:r>
              <a:rPr lang="en-US" sz="2400" dirty="0"/>
              <a:t>u</a:t>
            </a:r>
            <a:r>
              <a:rPr lang="lv" sz="2400" dirty="0"/>
              <a:t> personiskas lietas, piemēram, vizītkarti vai plakātu, lai reklamētu savas prasmes </a:t>
            </a:r>
            <a:r>
              <a:rPr lang="en-US" sz="2400" dirty="0" err="1"/>
              <a:t>vai</a:t>
            </a:r>
            <a:r>
              <a:rPr lang="lv" sz="2400" dirty="0"/>
              <a:t> to, ka meklējat darbu</a:t>
            </a:r>
            <a:r>
              <a:rPr lang="lv" dirty="0"/>
              <a:t>.</a:t>
            </a:r>
          </a:p>
          <a:p>
            <a:endParaRPr lang="en-IE" dirty="0"/>
          </a:p>
          <a:p>
            <a:r>
              <a:rPr lang="lv" dirty="0"/>
              <a:t>Galvenais rīks, ko mēs iesakām infografikas izveidei, ir Canva, par kuru mēs uzzināsim vairāk nākamajos slaidos.</a:t>
            </a:r>
            <a:endParaRPr lang="en-US" sz="2400" dirty="0"/>
          </a:p>
          <a:p>
            <a:pPr marL="457200" indent="-457200">
              <a:buAutoNum type="arabicPeriod"/>
            </a:pP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309563"/>
            <a:ext cx="11096625" cy="644594"/>
          </a:xfrm>
        </p:spPr>
        <p:txBody>
          <a:bodyPr/>
          <a:lstStyle/>
          <a:p>
            <a:r>
              <a:rPr lang="lv" dirty="0"/>
              <a:t>Ievads infografikā</a:t>
            </a:r>
            <a:r>
              <a:rPr lang="en-US" dirty="0"/>
              <a:t>.</a:t>
            </a:r>
            <a:endParaRPr lang="lv" dirty="0"/>
          </a:p>
        </p:txBody>
      </p:sp>
    </p:spTree>
    <p:extLst>
      <p:ext uri="{BB962C8B-B14F-4D97-AF65-F5344CB8AC3E}">
        <p14:creationId xmlns:p14="http://schemas.microsoft.com/office/powerpoint/2010/main" val="263400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288039" y="1222516"/>
            <a:ext cx="11102510" cy="4038015"/>
          </a:xfrm>
        </p:spPr>
        <p:txBody>
          <a:bodyPr/>
          <a:lstStyle/>
          <a:p>
            <a:r>
              <a:rPr lang="lv" dirty="0"/>
              <a:t>Canva ir fantastisks un vienkārši lietojams rīks pamata un animācijas grafikas un video veidošanai. Tas ir spēcīgs rīks vizuālai stāstīšanai, un to var viegli pielāgot, izvēloties fontus, fonus, rāmjus un daudz ko citu. Canva piedāvā iespaidīgu grafiskā dizaina rīku komplektu, kas pieejams tīmeklī, kā arī iespējas operētājsistēmām Android un iOS (iPhone).</a:t>
            </a:r>
          </a:p>
          <a:p>
            <a:r>
              <a:rPr lang="lv" dirty="0"/>
              <a:t>Varat izmantot Canva, lai izveidotu vizuālus stāstus, kurus var piegādāt vairākos veidos, piemēram, </a:t>
            </a:r>
            <a:r>
              <a:rPr lang="en-US" dirty="0" err="1"/>
              <a:t>kā</a:t>
            </a:r>
            <a:r>
              <a:rPr lang="lv" dirty="0"/>
              <a:t> sociālo mediju ziņas, video, biļetenus un citus. Canv</a:t>
            </a:r>
            <a:r>
              <a:rPr lang="en-US" dirty="0"/>
              <a:t>u</a:t>
            </a:r>
            <a:r>
              <a:rPr lang="lv" dirty="0"/>
              <a:t> iesācējiem  ir viegli uztvert, un Canva dizaina skolā ( </a:t>
            </a:r>
            <a:r>
              <a:rPr lang="lv" dirty="0">
                <a:solidFill>
                  <a:srgbClr val="F9A169"/>
                </a:solidFill>
                <a:hlinkClick r:id="rId2">
                  <a:extLst>
                    <a:ext uri="{A12FA001-AC4F-418D-AE19-62706E023703}">
                      <ahyp:hlinkClr xmlns:ahyp="http://schemas.microsoft.com/office/drawing/2018/hyperlinkcolor" val="tx"/>
                    </a:ext>
                  </a:extLst>
                </a:hlinkClick>
              </a:rPr>
              <a:t>noklikšķiniet šeit, lai iegūtu saiti </a:t>
            </a:r>
            <a:r>
              <a:rPr lang="lv" dirty="0"/>
              <a:t>) ir daudz mācību resursu, kas palīdzēs jums maksimāli izmantot šo rīku.</a:t>
            </a:r>
          </a:p>
          <a:p>
            <a:endParaRPr lang="en-US" dirty="0"/>
          </a:p>
          <a:p>
            <a:r>
              <a:rPr lang="lv" dirty="0"/>
              <a:t>Saite uz rīka vietni: </a:t>
            </a:r>
            <a:r>
              <a:rPr lang="lv" dirty="0">
                <a:solidFill>
                  <a:srgbClr val="F9A169"/>
                </a:solidFill>
                <a:hlinkClick r:id="rId3">
                  <a:extLst>
                    <a:ext uri="{A12FA001-AC4F-418D-AE19-62706E023703}">
                      <ahyp:hlinkClr xmlns:ahyp="http://schemas.microsoft.com/office/drawing/2018/hyperlinkcolor" val="tx"/>
                    </a:ext>
                  </a:extLst>
                </a:hlinkClick>
              </a:rPr>
              <a:t>Canva — ko jūs šodien izstrādāsiet?</a:t>
            </a:r>
            <a:endParaRPr lang="en-US" dirty="0">
              <a:solidFill>
                <a:srgbClr val="F9A169"/>
              </a:solidFill>
            </a:endParaRPr>
          </a:p>
          <a:p>
            <a:pPr marL="457200" indent="-457200">
              <a:buAutoNum type="arabicPeriod"/>
            </a:pP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24179"/>
          </a:xfrm>
        </p:spPr>
        <p:txBody>
          <a:bodyPr/>
          <a:lstStyle/>
          <a:p>
            <a:r>
              <a:rPr lang="lv" dirty="0"/>
              <a:t>Digitālā satura izveide ar Canva</a:t>
            </a:r>
          </a:p>
        </p:txBody>
      </p:sp>
      <p:pic>
        <p:nvPicPr>
          <p:cNvPr id="2" name="Picture 2" descr="Logo Maker | Create Free Logos in Minutes | Canva">
            <a:extLst>
              <a:ext uri="{FF2B5EF4-FFF2-40B4-BE49-F238E27FC236}">
                <a16:creationId xmlns:a16="http://schemas.microsoft.com/office/drawing/2014/main" id="{5517899F-5E13-A0B1-8CB7-EEFE135B963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74664" y="239914"/>
            <a:ext cx="2580861" cy="82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5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8708" y="1143003"/>
            <a:ext cx="11102510" cy="4038015"/>
          </a:xfrm>
        </p:spPr>
        <p:txBody>
          <a:bodyPr/>
          <a:lstStyle/>
          <a:p>
            <a:pPr>
              <a:buClr>
                <a:srgbClr val="FFDE17"/>
              </a:buClr>
            </a:pPr>
            <a:r>
              <a:rPr lang="lv" b="1" dirty="0"/>
              <a:t>Canva ir daudz priekšrocību, piemēram:</a:t>
            </a:r>
          </a:p>
          <a:p>
            <a:pPr marL="342900" lvl="0" indent="-342900">
              <a:buClr>
                <a:srgbClr val="404040"/>
              </a:buClr>
              <a:buFont typeface="Arial" panose="020B0604020202020204" pitchFamily="34" charset="0"/>
              <a:buChar char="•"/>
            </a:pPr>
            <a:r>
              <a:rPr lang="lv" dirty="0"/>
              <a:t>Lieliskas fontu/veidņu iespējas. Visu, ko vēlaties izveidot, var </a:t>
            </a:r>
            <a:r>
              <a:rPr lang="en-US" dirty="0" err="1"/>
              <a:t>labi</a:t>
            </a:r>
            <a:r>
              <a:rPr lang="lv" dirty="0"/>
              <a:t> pielāgot .</a:t>
            </a:r>
            <a:endParaRPr lang="en-IE" dirty="0"/>
          </a:p>
          <a:p>
            <a:pPr marL="342900" lvl="0" indent="-342900">
              <a:buClr>
                <a:srgbClr val="404040"/>
              </a:buClr>
              <a:buFont typeface="Arial" panose="020B0604020202020204" pitchFamily="34" charset="0"/>
              <a:buChar char="•"/>
            </a:pPr>
            <a:r>
              <a:rPr lang="lv" dirty="0"/>
              <a:t>Canva piedāvā lielisku </a:t>
            </a:r>
            <a:r>
              <a:rPr lang="en-US" dirty="0" err="1"/>
              <a:t>datu</a:t>
            </a:r>
            <a:r>
              <a:rPr lang="en-US" dirty="0"/>
              <a:t> </a:t>
            </a:r>
            <a:r>
              <a:rPr lang="en-US" dirty="0" err="1"/>
              <a:t>sistematizēšanu</a:t>
            </a:r>
            <a:r>
              <a:rPr lang="en-US" dirty="0"/>
              <a:t> </a:t>
            </a:r>
            <a:r>
              <a:rPr lang="lv" dirty="0"/>
              <a:t>un </a:t>
            </a:r>
            <a:r>
              <a:rPr lang="en-US" dirty="0" err="1"/>
              <a:t>uz</a:t>
            </a:r>
            <a:r>
              <a:rPr lang="lv" dirty="0"/>
              <a:t>krā</a:t>
            </a:r>
            <a:r>
              <a:rPr lang="en-US" dirty="0" err="1"/>
              <a:t>šanu</a:t>
            </a:r>
            <a:r>
              <a:rPr lang="lv" dirty="0"/>
              <a:t> — jūs varat viegli redzēt visus savus iepriekš </a:t>
            </a:r>
            <a:r>
              <a:rPr lang="en-US" dirty="0" err="1"/>
              <a:t>iz</a:t>
            </a:r>
            <a:r>
              <a:rPr lang="lv" dirty="0"/>
              <a:t>strādātos projektus, un tos var viegli koplietot starp cilvēkiem.</a:t>
            </a:r>
            <a:endParaRPr lang="en-IE" dirty="0"/>
          </a:p>
          <a:p>
            <a:pPr marL="342900" lvl="0" indent="-342900">
              <a:buClr>
                <a:srgbClr val="404040"/>
              </a:buClr>
              <a:buFont typeface="Arial" panose="020B0604020202020204" pitchFamily="34" charset="0"/>
              <a:buChar char="•"/>
            </a:pPr>
            <a:r>
              <a:rPr lang="en-US" dirty="0" err="1"/>
              <a:t>Ir</a:t>
            </a:r>
            <a:r>
              <a:rPr lang="en-US" dirty="0"/>
              <a:t> </a:t>
            </a:r>
            <a:r>
              <a:rPr lang="en-US" dirty="0" err="1"/>
              <a:t>pieejamas</a:t>
            </a:r>
            <a:r>
              <a:rPr lang="en-US" dirty="0"/>
              <a:t> d</a:t>
            </a:r>
            <a:r>
              <a:rPr lang="lv" dirty="0"/>
              <a:t>audzas funkcijas, piemēram, fotoattēlu redaktors, caurspīdīgs fons un automātiska izmēru maiņa.</a:t>
            </a:r>
          </a:p>
          <a:p>
            <a:pPr marL="342900" lvl="0" indent="-342900">
              <a:buClr>
                <a:srgbClr val="404040"/>
              </a:buClr>
              <a:buFont typeface="Arial" panose="020B0604020202020204" pitchFamily="34" charset="0"/>
              <a:buChar char="•"/>
            </a:pPr>
            <a:r>
              <a:rPr lang="lv" dirty="0"/>
              <a:t>Canva</a:t>
            </a:r>
            <a:r>
              <a:rPr lang="en-US" dirty="0" err="1"/>
              <a:t>i</a:t>
            </a:r>
            <a:r>
              <a:rPr lang="lv" dirty="0"/>
              <a:t> ir ļoti pieņemama cena, jo ir daudz brīvi lietojamu iespēju.</a:t>
            </a:r>
          </a:p>
          <a:p>
            <a:pPr lvl="0">
              <a:buClr>
                <a:srgbClr val="FFDE17"/>
              </a:buClr>
            </a:pPr>
            <a:r>
              <a:rPr lang="lv" b="1" dirty="0"/>
              <a:t>Daži Canva</a:t>
            </a:r>
            <a:r>
              <a:rPr lang="en-US" b="1" dirty="0"/>
              <a:t>s</a:t>
            </a:r>
            <a:r>
              <a:rPr lang="lv" b="1" dirty="0"/>
              <a:t> trūkumi:</a:t>
            </a:r>
          </a:p>
          <a:p>
            <a:pPr marL="342900" lvl="0" indent="-342900">
              <a:buClr>
                <a:srgbClr val="404040"/>
              </a:buClr>
              <a:buFont typeface="Arial" panose="020B0604020202020204" pitchFamily="34" charset="0"/>
              <a:buChar char="•"/>
            </a:pPr>
            <a:r>
              <a:rPr lang="lv" dirty="0"/>
              <a:t>Nepieciešama neliela mācīšanās </a:t>
            </a:r>
            <a:r>
              <a:rPr lang="en-US" dirty="0"/>
              <a:t>par Canvas </a:t>
            </a:r>
            <a:r>
              <a:rPr lang="en-US" dirty="0" err="1"/>
              <a:t>lietošanu</a:t>
            </a:r>
            <a:r>
              <a:rPr lang="lv" dirty="0"/>
              <a:t>. Kad esat apguvis Canva lietošanu, to ir viegli lietot, un zināšanas par Canva lietošanu var pārnest uz dažādām Canva funkcijām, piemēram, video rediģēšanu.</a:t>
            </a:r>
          </a:p>
          <a:p>
            <a:pPr marL="342900" lvl="0" indent="-342900">
              <a:buClr>
                <a:srgbClr val="404040"/>
              </a:buClr>
              <a:buFont typeface="Arial" panose="020B0604020202020204" pitchFamily="34" charset="0"/>
              <a:buChar char="•"/>
            </a:pPr>
            <a:r>
              <a:rPr lang="lv" dirty="0"/>
              <a:t>Pieejams ierobežots bezmaksas ikonu skaits. </a:t>
            </a:r>
            <a:r>
              <a:rPr lang="en-US" dirty="0"/>
              <a:t>C</a:t>
            </a:r>
            <a:r>
              <a:rPr lang="lv" dirty="0"/>
              <a:t>anva maksa 1 €/$ par ikonu.</a:t>
            </a: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63935"/>
          </a:xfrm>
        </p:spPr>
        <p:txBody>
          <a:bodyPr/>
          <a:lstStyle/>
          <a:p>
            <a:r>
              <a:rPr lang="lv" dirty="0"/>
              <a:t>Canva</a:t>
            </a:r>
            <a:r>
              <a:rPr lang="en-US" dirty="0"/>
              <a:t>s</a:t>
            </a:r>
            <a:r>
              <a:rPr lang="lv" dirty="0"/>
              <a:t> izmantošanas plusi un mīnusi</a:t>
            </a:r>
            <a:r>
              <a:rPr lang="en-US" dirty="0"/>
              <a:t>.</a:t>
            </a:r>
            <a:endParaRPr lang="lv" dirty="0"/>
          </a:p>
        </p:txBody>
      </p:sp>
      <p:pic>
        <p:nvPicPr>
          <p:cNvPr id="2" name="Picture 2" descr="Logo Maker | Create Free Logos in Minutes | Canva">
            <a:extLst>
              <a:ext uri="{FF2B5EF4-FFF2-40B4-BE49-F238E27FC236}">
                <a16:creationId xmlns:a16="http://schemas.microsoft.com/office/drawing/2014/main" id="{53478441-2629-48D7-807E-50D4E0BE1B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74664" y="239914"/>
            <a:ext cx="2580861" cy="82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21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lv" sz="2400" dirty="0"/>
              <a:t>Noskatieties šo video, kurā ir paskaidrots, kā sākt satura veidošanu pakalpojumā Canva:</a:t>
            </a:r>
          </a:p>
          <a:p>
            <a:endParaRPr lang="en-IE" sz="2400" dirty="0">
              <a:solidFill>
                <a:srgbClr val="8D5B98"/>
              </a:solidFill>
            </a:endParaRP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https://www.youtube.com/watch?v=cVUxd2ZwYE0</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lv" dirty="0"/>
              <a:t>Video: Ievads Canva</a:t>
            </a:r>
            <a:r>
              <a:rPr lang="en-US" dirty="0"/>
              <a:t>.</a:t>
            </a:r>
            <a:endParaRPr lang="lv"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1026" name="Picture 2" descr="Logo Maker | Create Free Logos in Minutes | Canva">
            <a:extLst>
              <a:ext uri="{FF2B5EF4-FFF2-40B4-BE49-F238E27FC236}">
                <a16:creationId xmlns:a16="http://schemas.microsoft.com/office/drawing/2014/main" id="{9AC9A8D1-AF3E-8713-62A1-9234758CABD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20707" y="113671"/>
            <a:ext cx="2580861" cy="827018"/>
          </a:xfrm>
          <a:prstGeom prst="rect">
            <a:avLst/>
          </a:prstGeom>
          <a:noFill/>
          <a:extLst>
            <a:ext uri="{909E8E84-426E-40DD-AFC4-6F175D3DCCD1}">
              <a14:hiddenFill xmlns:a14="http://schemas.microsoft.com/office/drawing/2010/main">
                <a:solidFill>
                  <a:srgbClr val="FFFFFF"/>
                </a:solidFill>
              </a14:hiddenFill>
            </a:ext>
          </a:extLst>
        </p:spPr>
      </p:pic>
      <p:pic>
        <p:nvPicPr>
          <p:cNvPr id="11" name="Online Media 10" title="Canva Tutorial: How to get Started with Canva in 2021">
            <a:hlinkClick r:id="" action="ppaction://media"/>
            <a:extLst>
              <a:ext uri="{FF2B5EF4-FFF2-40B4-BE49-F238E27FC236}">
                <a16:creationId xmlns:a16="http://schemas.microsoft.com/office/drawing/2014/main" id="{C2FEEBE2-B246-1E5B-DDAF-3D37127E0FF8}"/>
              </a:ext>
            </a:extLst>
          </p:cNvPr>
          <p:cNvPicPr>
            <a:picLocks noRot="1" noChangeAspect="1"/>
          </p:cNvPicPr>
          <p:nvPr>
            <a:videoFile r:link="rId1"/>
          </p:nvPr>
        </p:nvPicPr>
        <p:blipFill>
          <a:blip r:embed="rId9"/>
          <a:stretch>
            <a:fillRect/>
          </a:stretch>
        </p:blipFill>
        <p:spPr>
          <a:xfrm>
            <a:off x="7375973" y="1223694"/>
            <a:ext cx="4834189" cy="4079373"/>
          </a:xfrm>
          <a:prstGeom prst="rect">
            <a:avLst/>
          </a:prstGeom>
        </p:spPr>
      </p:pic>
    </p:spTree>
    <p:extLst>
      <p:ext uri="{BB962C8B-B14F-4D97-AF65-F5344CB8AC3E}">
        <p14:creationId xmlns:p14="http://schemas.microsoft.com/office/powerpoint/2010/main" val="30903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616085" y="1605369"/>
            <a:ext cx="11101680" cy="40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hr-BA" sz="2400" spc="-1" dirty="0">
                <a:solidFill>
                  <a:srgbClr val="3E3E3E"/>
                </a:solidFill>
              </a:rPr>
              <a:t>Darbības, kas jādara:</a:t>
            </a:r>
          </a:p>
          <a:p>
            <a:pPr>
              <a:lnSpc>
                <a:spcPct val="90000"/>
              </a:lnSpc>
              <a:spcBef>
                <a:spcPts val="1001"/>
              </a:spcBef>
              <a:tabLst>
                <a:tab pos="0" algn="l"/>
              </a:tabLst>
            </a:pPr>
            <a:r>
              <a:rPr lang="en-US" sz="2400" spc="-1" dirty="0">
                <a:solidFill>
                  <a:srgbClr val="3E3E3E"/>
                </a:solidFill>
              </a:rPr>
              <a:t>1. </a:t>
            </a:r>
            <a:r>
              <a:rPr lang="hr-BA" sz="2400" spc="-1" dirty="0">
                <a:solidFill>
                  <a:srgbClr val="3E3E3E"/>
                </a:solidFill>
              </a:rPr>
              <a:t>Atveriet vietni Canva.com</a:t>
            </a:r>
            <a:r>
              <a:rPr lang="en-US" sz="2400" spc="-1" dirty="0">
                <a:solidFill>
                  <a:srgbClr val="3E3E3E"/>
                </a:solidFill>
              </a:rPr>
              <a:t>;</a:t>
            </a:r>
            <a:endParaRPr lang="hr-BA" sz="2400" spc="-1" dirty="0">
              <a:solidFill>
                <a:srgbClr val="3E3E3E"/>
              </a:solidFill>
            </a:endParaRPr>
          </a:p>
          <a:p>
            <a:pPr>
              <a:lnSpc>
                <a:spcPct val="90000"/>
              </a:lnSpc>
              <a:spcBef>
                <a:spcPts val="1001"/>
              </a:spcBef>
              <a:tabLst>
                <a:tab pos="0" algn="l"/>
              </a:tabLst>
            </a:pPr>
            <a:r>
              <a:rPr lang="en-US" sz="2400" spc="-1" dirty="0">
                <a:solidFill>
                  <a:srgbClr val="3E3E3E"/>
                </a:solidFill>
              </a:rPr>
              <a:t>2. </a:t>
            </a:r>
            <a:r>
              <a:rPr lang="hr-BA" sz="2400" spc="-1" dirty="0">
                <a:solidFill>
                  <a:srgbClr val="3E3E3E"/>
                </a:solidFill>
              </a:rPr>
              <a:t>Meklē</a:t>
            </a:r>
            <a:r>
              <a:rPr lang="en-US" sz="2400" spc="-1" dirty="0" err="1">
                <a:solidFill>
                  <a:srgbClr val="3E3E3E"/>
                </a:solidFill>
              </a:rPr>
              <a:t>jie</a:t>
            </a:r>
            <a:r>
              <a:rPr lang="hr-BA" sz="2400" spc="-1" dirty="0">
                <a:solidFill>
                  <a:srgbClr val="3E3E3E"/>
                </a:solidFill>
              </a:rPr>
              <a:t>t “Vizītkartes”</a:t>
            </a:r>
            <a:r>
              <a:rPr lang="en-US" sz="2400" spc="-1" dirty="0">
                <a:solidFill>
                  <a:srgbClr val="3E3E3E"/>
                </a:solidFill>
              </a:rPr>
              <a:t>;</a:t>
            </a:r>
            <a:endParaRPr lang="hr-BA" sz="2400" spc="-1" dirty="0">
              <a:solidFill>
                <a:srgbClr val="3E3E3E"/>
              </a:solidFill>
            </a:endParaRPr>
          </a:p>
          <a:p>
            <a:pPr>
              <a:lnSpc>
                <a:spcPct val="90000"/>
              </a:lnSpc>
              <a:spcBef>
                <a:spcPts val="1001"/>
              </a:spcBef>
              <a:tabLst>
                <a:tab pos="0" algn="l"/>
              </a:tabLst>
            </a:pPr>
            <a:r>
              <a:rPr lang="en-US" sz="2400" spc="-1" dirty="0">
                <a:solidFill>
                  <a:srgbClr val="3E3E3E"/>
                </a:solidFill>
              </a:rPr>
              <a:t>3. </a:t>
            </a:r>
            <a:r>
              <a:rPr lang="hr-BA" sz="2400" spc="-1" dirty="0">
                <a:solidFill>
                  <a:srgbClr val="3E3E3E"/>
                </a:solidFill>
              </a:rPr>
              <a:t>Pārlūkojiet gatavās veidnes</a:t>
            </a:r>
            <a:r>
              <a:rPr lang="en-US" sz="2400" spc="-1" dirty="0">
                <a:solidFill>
                  <a:srgbClr val="3E3E3E"/>
                </a:solidFill>
              </a:rPr>
              <a:t>;</a:t>
            </a:r>
            <a:endParaRPr lang="hr-BA" sz="2400" spc="-1" dirty="0">
              <a:solidFill>
                <a:srgbClr val="3E3E3E"/>
              </a:solidFill>
            </a:endParaRPr>
          </a:p>
          <a:p>
            <a:pPr>
              <a:lnSpc>
                <a:spcPct val="90000"/>
              </a:lnSpc>
              <a:spcBef>
                <a:spcPts val="1001"/>
              </a:spcBef>
              <a:tabLst>
                <a:tab pos="0" algn="l"/>
              </a:tabLst>
            </a:pPr>
            <a:r>
              <a:rPr lang="en-US" sz="2400" spc="-1" dirty="0">
                <a:solidFill>
                  <a:srgbClr val="3E3E3E"/>
                </a:solidFill>
              </a:rPr>
              <a:t>4. </a:t>
            </a:r>
            <a:r>
              <a:rPr lang="hr-BA" sz="2400" spc="-1" dirty="0">
                <a:solidFill>
                  <a:srgbClr val="3E3E3E"/>
                </a:solidFill>
              </a:rPr>
              <a:t>Personalizējiet savu dizainu - mainiet vārdu, adresi utt.</a:t>
            </a:r>
            <a:r>
              <a:rPr lang="en-US" sz="2400" spc="-1" dirty="0">
                <a:solidFill>
                  <a:srgbClr val="3E3E3E"/>
                </a:solidFill>
              </a:rPr>
              <a:t>;</a:t>
            </a:r>
            <a:endParaRPr lang="hr-BA" sz="2400" spc="-1" dirty="0">
              <a:solidFill>
                <a:srgbClr val="3E3E3E"/>
              </a:solidFill>
            </a:endParaRPr>
          </a:p>
          <a:p>
            <a:pPr>
              <a:lnSpc>
                <a:spcPct val="90000"/>
              </a:lnSpc>
              <a:spcBef>
                <a:spcPts val="1001"/>
              </a:spcBef>
              <a:tabLst>
                <a:tab pos="0" algn="l"/>
              </a:tabLst>
            </a:pPr>
            <a:r>
              <a:rPr lang="en-US" sz="2400" spc="-1" dirty="0">
                <a:solidFill>
                  <a:srgbClr val="3E3E3E"/>
                </a:solidFill>
              </a:rPr>
              <a:t>5. </a:t>
            </a:r>
            <a:r>
              <a:rPr lang="hr-BA" sz="2400" spc="-1" dirty="0">
                <a:solidFill>
                  <a:srgbClr val="3E3E3E"/>
                </a:solidFill>
              </a:rPr>
              <a:t>Lejupielādē</a:t>
            </a:r>
            <a:r>
              <a:rPr lang="en-US" sz="2400" spc="-1" dirty="0" err="1">
                <a:solidFill>
                  <a:srgbClr val="3E3E3E"/>
                </a:solidFill>
              </a:rPr>
              <a:t>jie</a:t>
            </a:r>
            <a:r>
              <a:rPr lang="hr-BA" sz="2400" spc="-1" dirty="0">
                <a:solidFill>
                  <a:srgbClr val="3E3E3E"/>
                </a:solidFill>
              </a:rPr>
              <a:t>t</a:t>
            </a:r>
            <a:r>
              <a:rPr lang="en-US" sz="2400" spc="-1" dirty="0">
                <a:solidFill>
                  <a:srgbClr val="3E3E3E"/>
                </a:solidFill>
              </a:rPr>
              <a:t>;</a:t>
            </a:r>
            <a:endParaRPr lang="hr-BA" sz="2400" spc="-1" dirty="0">
              <a:solidFill>
                <a:srgbClr val="3E3E3E"/>
              </a:solidFill>
            </a:endParaRPr>
          </a:p>
          <a:p>
            <a:pPr>
              <a:lnSpc>
                <a:spcPct val="90000"/>
              </a:lnSpc>
              <a:spcBef>
                <a:spcPts val="1001"/>
              </a:spcBef>
              <a:tabLst>
                <a:tab pos="0" algn="l"/>
              </a:tabLst>
            </a:pPr>
            <a:r>
              <a:rPr lang="en-US" sz="2400" spc="-1" dirty="0">
                <a:solidFill>
                  <a:srgbClr val="3E3E3E"/>
                </a:solidFill>
              </a:rPr>
              <a:t>6. </a:t>
            </a:r>
            <a:r>
              <a:rPr lang="hr-BA" sz="2400" spc="-1" dirty="0">
                <a:solidFill>
                  <a:srgbClr val="3E3E3E"/>
                </a:solidFill>
              </a:rPr>
              <a:t>Nosūtīt uz drukas pakalpojumu (pa e-pastu)</a:t>
            </a:r>
            <a:r>
              <a:rPr lang="en-US" sz="2400" spc="-1" dirty="0">
                <a:solidFill>
                  <a:srgbClr val="3E3E3E"/>
                </a:solidFill>
              </a:rPr>
              <a:t>.</a:t>
            </a:r>
            <a:endParaRPr lang="lv-LV" sz="2400" b="0" strike="noStrike" spc="-1" dirty="0">
              <a:latin typeface="Arial"/>
            </a:endParaRPr>
          </a:p>
          <a:p>
            <a:pPr>
              <a:lnSpc>
                <a:spcPct val="90000"/>
              </a:lnSpc>
              <a:spcBef>
                <a:spcPts val="1001"/>
              </a:spcBef>
              <a:tabLst>
                <a:tab pos="0" algn="l"/>
              </a:tabLst>
            </a:pPr>
            <a:endParaRPr lang="lv-LV" sz="2400" b="0" strike="noStrike" spc="-1" dirty="0">
              <a:latin typeface="Arial"/>
            </a:endParaRPr>
          </a:p>
        </p:txBody>
      </p:sp>
      <p:sp>
        <p:nvSpPr>
          <p:cNvPr id="173" name="CustomShape 2"/>
          <p:cNvSpPr/>
          <p:nvPr/>
        </p:nvSpPr>
        <p:spPr>
          <a:xfrm>
            <a:off x="447120" y="309600"/>
            <a:ext cx="11097360" cy="113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nSpc>
                <a:spcPct val="90000"/>
              </a:lnSpc>
              <a:spcBef>
                <a:spcPts val="1417"/>
              </a:spcBef>
              <a:buClr>
                <a:srgbClr val="000000"/>
              </a:buClr>
              <a:buSzPct val="45000"/>
              <a:tabLst>
                <a:tab pos="0" algn="l"/>
              </a:tabLst>
            </a:pPr>
            <a:r>
              <a:rPr lang="en-IE" sz="3600" b="1" strike="noStrike" spc="-1" dirty="0">
                <a:solidFill>
                  <a:srgbClr val="0675AD"/>
                </a:solidFill>
                <a:latin typeface="Calibri"/>
                <a:ea typeface="Noto Sans CJK SC"/>
              </a:rPr>
              <a:t>Activity 1: </a:t>
            </a:r>
            <a:r>
              <a:rPr lang="en-IE" sz="3600" b="1" spc="-1" dirty="0">
                <a:solidFill>
                  <a:srgbClr val="0675AD"/>
                </a:solidFill>
                <a:latin typeface="Calibri"/>
                <a:ea typeface="Noto Sans CJK SC"/>
              </a:rPr>
              <a:t>D</a:t>
            </a:r>
            <a:r>
              <a:rPr lang="en-IE" sz="3600" b="1" strike="noStrike" spc="-1" dirty="0">
                <a:solidFill>
                  <a:srgbClr val="0675AD"/>
                </a:solidFill>
                <a:latin typeface="Calibri"/>
                <a:ea typeface="Noto Sans CJK SC"/>
              </a:rPr>
              <a:t>esign a business card with Canva</a:t>
            </a:r>
            <a:endParaRPr lang="lv-LV" sz="3600" b="0" strike="noStrike" spc="-1" dirty="0">
              <a:latin typeface="Arial"/>
            </a:endParaRPr>
          </a:p>
        </p:txBody>
      </p:sp>
    </p:spTree>
    <p:extLst>
      <p:ext uri="{BB962C8B-B14F-4D97-AF65-F5344CB8AC3E}">
        <p14:creationId xmlns:p14="http://schemas.microsoft.com/office/powerpoint/2010/main" val="266287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279400" y="1162879"/>
            <a:ext cx="6141570" cy="4748962"/>
          </a:xfrm>
        </p:spPr>
        <p:txBody>
          <a:bodyPr/>
          <a:lstStyle/>
          <a:p>
            <a:pPr algn="just"/>
            <a:r>
              <a:rPr lang="lv" dirty="0"/>
              <a:t>Video izveide ir vieta, kur jūs izveidojat videoklipus pēc savas izvēles. Tie varētu </a:t>
            </a:r>
            <a:r>
              <a:rPr lang="en-US" dirty="0" err="1"/>
              <a:t>noderēt</a:t>
            </a:r>
            <a:r>
              <a:rPr lang="lv" dirty="0"/>
              <a:t>, lai parādītu savas prasmes un zināšanu bāzi vai </a:t>
            </a:r>
            <a:r>
              <a:rPr lang="en-US" dirty="0" err="1"/>
              <a:t>lai</a:t>
            </a:r>
            <a:r>
              <a:rPr lang="en-US" dirty="0"/>
              <a:t> </a:t>
            </a:r>
            <a:r>
              <a:rPr lang="lv" dirty="0"/>
              <a:t>piesaistītu cilvēkus </a:t>
            </a:r>
            <a:r>
              <a:rPr lang="en-US" dirty="0"/>
              <a:t>un</a:t>
            </a:r>
            <a:r>
              <a:rPr lang="lv" dirty="0"/>
              <a:t>  iegūtu sekotājus sociālajos tīklos.</a:t>
            </a:r>
          </a:p>
          <a:p>
            <a:pPr algn="just"/>
            <a:r>
              <a:rPr lang="lv" dirty="0"/>
              <a:t>Ir daudz dažādu videoklipu veidu, un jūs, iespējams, atradīsit sev piemērotāko, ko laika gaitā varat mainīt. Mēs vienmēr iesakām izmēģināt dažādus formātus un </a:t>
            </a:r>
            <a:r>
              <a:rPr lang="en-US" dirty="0" err="1"/>
              <a:t>paskatīties</a:t>
            </a:r>
            <a:r>
              <a:rPr lang="lv" dirty="0"/>
              <a:t>, kā jums veiksies.</a:t>
            </a:r>
          </a:p>
          <a:p>
            <a:pPr algn="just"/>
            <a:r>
              <a:rPr lang="lv" dirty="0"/>
              <a:t>Ir svarīgi atcerēties, kad veidojat videoklipus, kas tiks publicēti tiešsaistē, pārliecinieties, vai tajos nav ar autortiesībām aizsargāta materiāla. Plašāka informācija par autortiesībām ir pieejama šī moduļa 3. tēmā.</a:t>
            </a:r>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648934" cy="853387"/>
          </a:xfrm>
        </p:spPr>
        <p:txBody>
          <a:bodyPr>
            <a:normAutofit/>
          </a:bodyPr>
          <a:lstStyle/>
          <a:p>
            <a:r>
              <a:rPr lang="lv" dirty="0"/>
              <a:t>Ievads video veidošanā</a:t>
            </a:r>
            <a:r>
              <a:rPr lang="en-US" dirty="0"/>
              <a:t>.</a:t>
            </a:r>
            <a:endParaRPr lang="lv" dirty="0"/>
          </a:p>
        </p:txBody>
      </p:sp>
      <p:pic>
        <p:nvPicPr>
          <p:cNvPr id="11" name="Picture Placeholder 10">
            <a:extLst>
              <a:ext uri="{FF2B5EF4-FFF2-40B4-BE49-F238E27FC236}">
                <a16:creationId xmlns:a16="http://schemas.microsoft.com/office/drawing/2014/main" id="{F269B680-8C92-6A18-0DCB-A358C49C60A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265552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447066" y="1377248"/>
            <a:ext cx="5439384" cy="3251547"/>
          </a:xfrm>
        </p:spPr>
        <p:txBody>
          <a:bodyPr/>
          <a:lstStyle/>
          <a:p>
            <a:pPr algn="just"/>
            <a:r>
              <a:rPr lang="lv" dirty="0"/>
              <a:t>Ir vairāki veidi, kā izveidot video saturu, un t</a:t>
            </a:r>
            <a:r>
              <a:rPr lang="en-US" dirty="0"/>
              <a:t>as</a:t>
            </a:r>
            <a:r>
              <a:rPr lang="lv" dirty="0"/>
              <a:t> būs atkarīg</a:t>
            </a:r>
            <a:r>
              <a:rPr lang="en-US" dirty="0"/>
              <a:t>s</a:t>
            </a:r>
            <a:r>
              <a:rPr lang="lv" dirty="0"/>
              <a:t> no </a:t>
            </a:r>
            <a:r>
              <a:rPr lang="en-US" dirty="0"/>
              <a:t>J</a:t>
            </a:r>
            <a:r>
              <a:rPr lang="lv" dirty="0"/>
              <a:t>ūsu mērķa tirgus un veida, kā </a:t>
            </a:r>
            <a:r>
              <a:rPr lang="en-US" dirty="0"/>
              <a:t>J</a:t>
            </a:r>
            <a:r>
              <a:rPr lang="lv" dirty="0"/>
              <a:t>ums patīk veidot videoklipus. Lielākā daļa cilvēku ierakstīs video savos tālruņos un vai nu rediģēs to savā tālrunī, vai pārsūtīs video uz datoru un izmantos video rediģēšanas programmatūru</a:t>
            </a:r>
            <a:r>
              <a:rPr lang="en-US" dirty="0"/>
              <a:t> </a:t>
            </a:r>
            <a:r>
              <a:rPr lang="en-US" dirty="0" err="1"/>
              <a:t>datorā</a:t>
            </a:r>
            <a:r>
              <a:rPr lang="en-US" dirty="0"/>
              <a:t>.</a:t>
            </a:r>
            <a:endParaRPr lang="lv" dirty="0"/>
          </a:p>
          <a:p>
            <a:pPr algn="just"/>
            <a:r>
              <a:rPr lang="lv" dirty="0"/>
              <a:t>Dažas lietotnes piedāvā tiešu videoklipu rediģēšanu un augšupielādi. </a:t>
            </a:r>
            <a:r>
              <a:rPr lang="lv" dirty="0">
                <a:solidFill>
                  <a:srgbClr val="F9A169"/>
                </a:solidFill>
                <a:hlinkClick r:id="rId2">
                  <a:extLst>
                    <a:ext uri="{A12FA001-AC4F-418D-AE19-62706E023703}">
                      <ahyp:hlinkClr xmlns:ahyp="http://schemas.microsoft.com/office/drawing/2018/hyperlinkcolor" val="tx"/>
                    </a:ext>
                  </a:extLst>
                </a:hlinkClick>
              </a:rPr>
              <a:t>TikTok </a:t>
            </a:r>
            <a:r>
              <a:rPr lang="lv" dirty="0"/>
              <a:t>, </a:t>
            </a:r>
            <a:r>
              <a:rPr lang="lv" dirty="0">
                <a:solidFill>
                  <a:srgbClr val="F9A169"/>
                </a:solidFill>
                <a:hlinkClick r:id="rId3">
                  <a:extLst>
                    <a:ext uri="{A12FA001-AC4F-418D-AE19-62706E023703}">
                      <ahyp:hlinkClr xmlns:ahyp="http://schemas.microsoft.com/office/drawing/2018/hyperlinkcolor" val="tx"/>
                    </a:ext>
                  </a:extLst>
                </a:hlinkClick>
              </a:rPr>
              <a:t>Instagram </a:t>
            </a:r>
            <a:r>
              <a:rPr lang="lv" dirty="0"/>
              <a:t>, </a:t>
            </a:r>
            <a:r>
              <a:rPr lang="lv" dirty="0">
                <a:solidFill>
                  <a:srgbClr val="F9A169"/>
                </a:solidFill>
                <a:hlinkClick r:id="rId4">
                  <a:extLst>
                    <a:ext uri="{A12FA001-AC4F-418D-AE19-62706E023703}">
                      <ahyp:hlinkClr xmlns:ahyp="http://schemas.microsoft.com/office/drawing/2018/hyperlinkcolor" val="tx"/>
                    </a:ext>
                  </a:extLst>
                </a:hlinkClick>
              </a:rPr>
              <a:t>YouTube </a:t>
            </a:r>
            <a:r>
              <a:rPr lang="lv" dirty="0"/>
              <a:t>un </a:t>
            </a:r>
            <a:r>
              <a:rPr lang="lv" dirty="0">
                <a:solidFill>
                  <a:srgbClr val="F9A169"/>
                </a:solidFill>
                <a:hlinkClick r:id="rId5">
                  <a:extLst>
                    <a:ext uri="{A12FA001-AC4F-418D-AE19-62706E023703}">
                      <ahyp:hlinkClr xmlns:ahyp="http://schemas.microsoft.com/office/drawing/2018/hyperlinkcolor" val="tx"/>
                    </a:ext>
                  </a:extLst>
                </a:hlinkClick>
              </a:rPr>
              <a:t>Snapchat </a:t>
            </a:r>
            <a:r>
              <a:rPr lang="lv" dirty="0"/>
              <a:t>ir visas lietotnes, kas ļaus ierakstīt, rediģēt un augšupielādēt videoklipus savā platformā.</a:t>
            </a:r>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648934" cy="742069"/>
          </a:xfrm>
        </p:spPr>
        <p:txBody>
          <a:bodyPr>
            <a:normAutofit/>
          </a:bodyPr>
          <a:lstStyle/>
          <a:p>
            <a:r>
              <a:rPr lang="lv" dirty="0"/>
              <a:t>Video izveides rīki</a:t>
            </a:r>
            <a:r>
              <a:rPr lang="en-US" dirty="0"/>
              <a:t>.</a:t>
            </a:r>
            <a:endParaRPr lang="lv" dirty="0"/>
          </a:p>
        </p:txBody>
      </p:sp>
      <p:pic>
        <p:nvPicPr>
          <p:cNvPr id="4" name="Picture Placeholder 3">
            <a:extLst>
              <a:ext uri="{FF2B5EF4-FFF2-40B4-BE49-F238E27FC236}">
                <a16:creationId xmlns:a16="http://schemas.microsoft.com/office/drawing/2014/main" id="{358622D9-E89C-A71C-0CAF-8BFED7E42DDB}"/>
              </a:ext>
            </a:extLst>
          </p:cNvPr>
          <p:cNvPicPr>
            <a:picLocks noGrp="1" noChangeAspect="1"/>
          </p:cNvPicPr>
          <p:nvPr>
            <p:ph type="pic" sz="quarter" idx="17"/>
          </p:nvPr>
        </p:nvPicPr>
        <p:blipFill>
          <a:blip r:embed="rId6"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308752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447066" y="1377248"/>
            <a:ext cx="5439384" cy="3251547"/>
          </a:xfrm>
        </p:spPr>
        <p:txBody>
          <a:bodyPr/>
          <a:lstStyle/>
          <a:p>
            <a:pPr algn="just"/>
            <a:r>
              <a:rPr lang="lv" dirty="0">
                <a:cs typeface="Calibri"/>
              </a:rPr>
              <a:t>Camtasia ir rīks, ko var izmantot, lai rediģētu un izveidotu videoklipus, un tajā ir iebūvēta funkcija, kas ļauj lietotājam pārraidīt ekrānu vai tieši ierakstīt prezentācijas. Izmantojot nelielu mācību līkni, lietotājs var izveidot profesionālu, vizuāli satriecošu saturu.</a:t>
            </a:r>
          </a:p>
          <a:p>
            <a:pPr algn="just"/>
            <a:r>
              <a:rPr lang="lv" dirty="0">
                <a:cs typeface="Calibri"/>
              </a:rPr>
              <a:t>Camtasia ir vairāki iebūvēti efekti, kas palīdz padarīt jūsu videoklipu vēl labāku.</a:t>
            </a:r>
          </a:p>
          <a:p>
            <a:pPr algn="just"/>
            <a:r>
              <a:rPr lang="lv" dirty="0">
                <a:cs typeface="Calibri"/>
              </a:rPr>
              <a:t>Parasti Camtasia ir maks</a:t>
            </a:r>
            <a:r>
              <a:rPr lang="en-US" dirty="0">
                <a:cs typeface="Calibri"/>
              </a:rPr>
              <a:t>a</a:t>
            </a:r>
            <a:r>
              <a:rPr lang="lv" dirty="0">
                <a:cs typeface="Calibri"/>
              </a:rPr>
              <a:t>s produkts, taču tas piedāvā arī bezmaksas 30 dienu izmēģinājumu. </a:t>
            </a:r>
            <a:r>
              <a:rPr lang="en-US" dirty="0">
                <a:cs typeface="Calibri"/>
              </a:rPr>
              <a:t>V</a:t>
            </a:r>
            <a:r>
              <a:rPr lang="lv" dirty="0">
                <a:cs typeface="Calibri"/>
              </a:rPr>
              <a:t>isiem šī izmēģinājuma laikā izveidotajiem videoklipiem būs ūdenszīme.</a:t>
            </a:r>
          </a:p>
          <a:p>
            <a:endParaRPr lang="en-US" dirty="0">
              <a:cs typeface="Calibri"/>
            </a:endParaRPr>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648934" cy="742069"/>
          </a:xfrm>
        </p:spPr>
        <p:txBody>
          <a:bodyPr>
            <a:normAutofit/>
          </a:bodyPr>
          <a:lstStyle/>
          <a:p>
            <a:r>
              <a:rPr lang="lv" dirty="0"/>
              <a:t>Camtasia</a:t>
            </a:r>
            <a:r>
              <a:rPr lang="en-US" dirty="0"/>
              <a:t>.</a:t>
            </a:r>
            <a:endParaRPr lang="lv" dirty="0"/>
          </a:p>
        </p:txBody>
      </p:sp>
      <p:pic>
        <p:nvPicPr>
          <p:cNvPr id="5" name="Picture Placeholder 4">
            <a:extLst>
              <a:ext uri="{FF2B5EF4-FFF2-40B4-BE49-F238E27FC236}">
                <a16:creationId xmlns:a16="http://schemas.microsoft.com/office/drawing/2014/main" id="{B338288E-4A9C-B2AB-8185-891A29D07114}"/>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pic>
        <p:nvPicPr>
          <p:cNvPr id="8" name="Picture 7" descr="Logo, company name&#10;&#10;Description automatically generated">
            <a:extLst>
              <a:ext uri="{FF2B5EF4-FFF2-40B4-BE49-F238E27FC236}">
                <a16:creationId xmlns:a16="http://schemas.microsoft.com/office/drawing/2014/main" id="{190B682F-87C8-5D2D-C19C-DD579D5E3B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372" b="15362"/>
          <a:stretch/>
        </p:blipFill>
        <p:spPr>
          <a:xfrm>
            <a:off x="2573462" y="26475"/>
            <a:ext cx="3847508" cy="1025085"/>
          </a:xfrm>
          <a:prstGeom prst="rect">
            <a:avLst/>
          </a:prstGeom>
        </p:spPr>
      </p:pic>
    </p:spTree>
    <p:extLst>
      <p:ext uri="{BB962C8B-B14F-4D97-AF65-F5344CB8AC3E}">
        <p14:creationId xmlns:p14="http://schemas.microsoft.com/office/powerpoint/2010/main" val="369736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6"/>
          </p:nvPr>
        </p:nvSpPr>
        <p:spPr/>
        <p:txBody>
          <a:bodyPr>
            <a:normAutofit/>
          </a:bodyPr>
          <a:lstStyle/>
          <a:p>
            <a:r>
              <a:rPr lang="lv" b="1" dirty="0">
                <a:cs typeface="Calibri"/>
              </a:rPr>
              <a:t>Camtasia priekšrocības:</a:t>
            </a:r>
          </a:p>
          <a:p>
            <a:pPr marL="342900" indent="-342900">
              <a:buChar char="•"/>
            </a:pPr>
            <a:r>
              <a:rPr lang="lv" dirty="0">
                <a:cs typeface="Calibri"/>
              </a:rPr>
              <a:t>Lieliska pirmā video rediģēšanas programmatūra, kuru ir viegli iemācīties</a:t>
            </a:r>
            <a:r>
              <a:rPr lang="en-US" dirty="0">
                <a:cs typeface="Calibri"/>
              </a:rPr>
              <a:t>;</a:t>
            </a:r>
            <a:endParaRPr lang="lv" dirty="0">
              <a:cs typeface="Calibri"/>
            </a:endParaRPr>
          </a:p>
          <a:p>
            <a:pPr marL="342900" indent="-342900">
              <a:buChar char="•"/>
            </a:pPr>
            <a:r>
              <a:rPr lang="lv" dirty="0">
                <a:cs typeface="Calibri"/>
              </a:rPr>
              <a:t>Pārsteidzoši iebūvēti efekti, lai padarītu jūsu videoklipu vēl profesionālāku</a:t>
            </a:r>
            <a:r>
              <a:rPr lang="en-US" dirty="0">
                <a:cs typeface="Calibri"/>
              </a:rPr>
              <a:t>;</a:t>
            </a:r>
            <a:endParaRPr lang="lv" dirty="0">
              <a:cs typeface="Calibri"/>
            </a:endParaRPr>
          </a:p>
          <a:p>
            <a:pPr marL="342900" indent="-342900">
              <a:buChar char="•"/>
            </a:pPr>
            <a:r>
              <a:rPr lang="en-US" dirty="0" err="1">
                <a:cs typeface="Calibri"/>
              </a:rPr>
              <a:t>Variet</a:t>
            </a:r>
            <a:r>
              <a:rPr lang="en-US" dirty="0">
                <a:cs typeface="Calibri"/>
              </a:rPr>
              <a:t> p</a:t>
            </a:r>
            <a:r>
              <a:rPr lang="lv" dirty="0">
                <a:cs typeface="Calibri"/>
              </a:rPr>
              <a:t>adariet savu video interaktīvu, pievienojot tam viktorīnas</a:t>
            </a:r>
            <a:r>
              <a:rPr lang="en-US" dirty="0">
                <a:cs typeface="Calibri"/>
              </a:rPr>
              <a:t>.</a:t>
            </a:r>
            <a:endParaRPr lang="lv" dirty="0">
              <a:cs typeface="Calibri"/>
            </a:endParaRPr>
          </a:p>
          <a:p>
            <a:pPr marL="342900" indent="-342900">
              <a:buChar char="•"/>
            </a:pPr>
            <a:endParaRPr lang="en-IE" dirty="0">
              <a:cs typeface="Calibri"/>
            </a:endParaRPr>
          </a:p>
          <a:p>
            <a:r>
              <a:rPr lang="lv" b="1" dirty="0">
                <a:cs typeface="Calibri"/>
              </a:rPr>
              <a:t>Camtasia mīnusi:</a:t>
            </a:r>
          </a:p>
          <a:p>
            <a:pPr marL="342900" indent="-342900">
              <a:buChar char="•"/>
            </a:pPr>
            <a:r>
              <a:rPr lang="en-US" dirty="0">
                <a:cs typeface="Calibri"/>
              </a:rPr>
              <a:t>Camtasia v</a:t>
            </a:r>
            <a:r>
              <a:rPr lang="lv" dirty="0">
                <a:cs typeface="Calibri"/>
              </a:rPr>
              <a:t>ar uzskatīt par dārgu, taču tā ir vienreizēja maksa</a:t>
            </a:r>
            <a:r>
              <a:rPr lang="en-US" dirty="0">
                <a:cs typeface="Calibri"/>
              </a:rPr>
              <a:t>;</a:t>
            </a:r>
            <a:endParaRPr lang="lv" dirty="0">
              <a:cs typeface="Calibri"/>
            </a:endParaRPr>
          </a:p>
          <a:p>
            <a:pPr marL="342900" indent="-342900">
              <a:buChar char="•"/>
            </a:pPr>
            <a:r>
              <a:rPr lang="lv" dirty="0">
                <a:cs typeface="Calibri"/>
              </a:rPr>
              <a:t>Mācīšanās līkne dažiem varētu būt sarežģīta</a:t>
            </a:r>
            <a:r>
              <a:rPr lang="en-US" dirty="0">
                <a:cs typeface="Calibri"/>
              </a:rPr>
              <a:t>;</a:t>
            </a:r>
            <a:endParaRPr lang="lv" dirty="0">
              <a:cs typeface="Calibri"/>
            </a:endParaRPr>
          </a:p>
          <a:p>
            <a:pPr marL="342900" indent="-342900">
              <a:buChar char="•"/>
            </a:pPr>
            <a:r>
              <a:rPr lang="lv" dirty="0">
                <a:cs typeface="Calibri"/>
              </a:rPr>
              <a:t>Failu eksportēšana starp video rediģēšanas programmatūru dažkārt var </a:t>
            </a:r>
            <a:r>
              <a:rPr lang="en-US" dirty="0" err="1">
                <a:cs typeface="Calibri"/>
              </a:rPr>
              <a:t>neizdoties</a:t>
            </a:r>
            <a:r>
              <a:rPr lang="en-US" dirty="0">
                <a:cs typeface="Calibri"/>
              </a:rPr>
              <a:t>.</a:t>
            </a:r>
            <a:endParaRPr lang="lv" dirty="0">
              <a:cs typeface="Calibri"/>
            </a:endParaRPr>
          </a:p>
          <a:p>
            <a:pPr marL="342900" indent="-342900">
              <a:buChar char="•"/>
            </a:pPr>
            <a:endParaRPr lang="en-IE" dirty="0">
              <a:cs typeface="Calibri"/>
            </a:endParaRPr>
          </a:p>
          <a:p>
            <a:endParaRPr lang="en-IE" dirty="0"/>
          </a:p>
        </p:txBody>
      </p:sp>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18"/>
          </p:nvPr>
        </p:nvSpPr>
        <p:spPr/>
        <p:txBody>
          <a:bodyPr>
            <a:normAutofit/>
          </a:bodyPr>
          <a:lstStyle/>
          <a:p>
            <a:r>
              <a:rPr lang="lv" dirty="0"/>
              <a:t>Camtasia plusi un mīnusi</a:t>
            </a:r>
            <a:r>
              <a:rPr lang="en-US" dirty="0"/>
              <a:t>.</a:t>
            </a:r>
            <a:endParaRPr lang="lv" dirty="0"/>
          </a:p>
        </p:txBody>
      </p:sp>
      <p:pic>
        <p:nvPicPr>
          <p:cNvPr id="8" name="Picture 7" descr="Logo, company name&#10;&#10;Description automatically generated">
            <a:extLst>
              <a:ext uri="{FF2B5EF4-FFF2-40B4-BE49-F238E27FC236}">
                <a16:creationId xmlns:a16="http://schemas.microsoft.com/office/drawing/2014/main" id="{44D96A1B-89AD-5CDB-908F-C6E6700CBE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372" b="15362"/>
          <a:stretch/>
        </p:blipFill>
        <p:spPr>
          <a:xfrm>
            <a:off x="5996049" y="0"/>
            <a:ext cx="4233517" cy="1127929"/>
          </a:xfrm>
          <a:prstGeom prst="rect">
            <a:avLst/>
          </a:prstGeom>
        </p:spPr>
      </p:pic>
    </p:spTree>
    <p:extLst>
      <p:ext uri="{BB962C8B-B14F-4D97-AF65-F5344CB8AC3E}">
        <p14:creationId xmlns:p14="http://schemas.microsoft.com/office/powerpoint/2010/main" val="425855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lstStyle/>
          <a:p>
            <a:r>
              <a:rPr lang="lv" dirty="0"/>
              <a:t>3. moduļa pārskats</a:t>
            </a:r>
            <a:r>
              <a:rPr lang="en-US" dirty="0"/>
              <a:t>.</a:t>
            </a:r>
            <a:endParaRPr lang="lv" dirty="0"/>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80329" y="1260994"/>
            <a:ext cx="3240693" cy="950300"/>
          </a:xfrm>
        </p:spPr>
        <p:txBody>
          <a:bodyPr/>
          <a:lstStyle/>
          <a:p>
            <a:r>
              <a:rPr lang="lv" sz="2000" dirty="0"/>
              <a:t>Digitālā satura izstrāde</a:t>
            </a:r>
            <a:r>
              <a:rPr lang="en-US" sz="2000" dirty="0"/>
              <a:t>.</a:t>
            </a:r>
            <a:endParaRPr lang="lv" sz="2000" dirty="0"/>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r>
              <a:rPr lang="lv" dirty="0"/>
              <a:t>01</a:t>
            </a:r>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80329" y="2526828"/>
            <a:ext cx="3326929" cy="950300"/>
          </a:xfrm>
        </p:spPr>
        <p:txBody>
          <a:bodyPr/>
          <a:lstStyle/>
          <a:p>
            <a:r>
              <a:rPr lang="lv" sz="2000" dirty="0"/>
              <a:t>Digitālā satura integrēšana un atkārtota izstrāde</a:t>
            </a:r>
            <a:r>
              <a:rPr lang="en-US" sz="2000" dirty="0"/>
              <a:t>.</a:t>
            </a:r>
            <a:endParaRPr lang="lv" sz="2000" dirty="0"/>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r>
              <a:rPr lang="lv" dirty="0"/>
              <a:t>02</a:t>
            </a:r>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65741"/>
            <a:ext cx="3326928" cy="950300"/>
          </a:xfrm>
        </p:spPr>
        <p:txBody>
          <a:bodyPr/>
          <a:lstStyle/>
          <a:p>
            <a:r>
              <a:rPr lang="lv" sz="2000" dirty="0"/>
              <a:t>Izpratne par autortiesībām un licencēm</a:t>
            </a:r>
            <a:r>
              <a:rPr lang="en-US" sz="2000" dirty="0"/>
              <a:t>.</a:t>
            </a:r>
            <a:endParaRPr lang="lv" sz="2000" dirty="0"/>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r>
              <a:rPr lang="lv" dirty="0"/>
              <a:t>04</a:t>
            </a:r>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21100"/>
            <a:ext cx="3239121" cy="950300"/>
          </a:xfrm>
        </p:spPr>
        <p:txBody>
          <a:bodyPr/>
          <a:lstStyle/>
          <a:p>
            <a:r>
              <a:rPr lang="lv" sz="2000" dirty="0"/>
              <a:t>Programmēšana - ātri risinājumi</a:t>
            </a:r>
            <a:r>
              <a:rPr lang="en-US" sz="2000" dirty="0"/>
              <a:t>.</a:t>
            </a:r>
            <a:endParaRPr lang="lv" sz="2000" dirty="0"/>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r>
              <a:rPr lang="lv" dirty="0"/>
              <a:t>03</a:t>
            </a:r>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1273983"/>
            <a:ext cx="5704908" cy="4801314"/>
          </a:xfrm>
          <a:prstGeom prst="rect">
            <a:avLst/>
          </a:prstGeom>
          <a:noFill/>
        </p:spPr>
        <p:txBody>
          <a:bodyPr wrap="square" rtlCol="0">
            <a:spAutoFit/>
          </a:bodyPr>
          <a:lstStyle/>
          <a:p>
            <a:r>
              <a:rPr lang="lv" dirty="0"/>
              <a:t>3. moduļa ietvaros </a:t>
            </a:r>
            <a:r>
              <a:rPr lang="en-US" dirty="0" err="1"/>
              <a:t>Jū</a:t>
            </a:r>
            <a:r>
              <a:rPr lang="lv" dirty="0"/>
              <a:t>s uzzināsit, kā izveidot digitālo saturu. Jūs uzzināsit, kā izmantot dažādus rīkus un lietotnes, kas saistītas ar digitālā satura ģenerēšanu un izveidi.</a:t>
            </a:r>
          </a:p>
          <a:p>
            <a:endParaRPr lang="en-US" dirty="0"/>
          </a:p>
          <a:p>
            <a:r>
              <a:rPr lang="lv" dirty="0"/>
              <a:t>2. tēmas ietvaros jūs uzzināsiet, kā izveidot jaunu saturu no esošajiem materiāliem un kā </a:t>
            </a:r>
            <a:r>
              <a:rPr lang="en-US" dirty="0"/>
              <a:t>J</a:t>
            </a:r>
            <a:r>
              <a:rPr lang="lv" dirty="0"/>
              <a:t>ūs varat pārvērst iepriekšējo veiksmīgo saturu par kaut ko vairāk.</a:t>
            </a:r>
          </a:p>
          <a:p>
            <a:endParaRPr lang="en-US" dirty="0"/>
          </a:p>
          <a:p>
            <a:r>
              <a:rPr lang="lv" dirty="0"/>
              <a:t>Tālāk </a:t>
            </a:r>
            <a:r>
              <a:rPr lang="en-US" dirty="0" err="1"/>
              <a:t>Jūs</a:t>
            </a:r>
            <a:r>
              <a:rPr lang="en-US" dirty="0"/>
              <a:t> </a:t>
            </a:r>
            <a:r>
              <a:rPr lang="en-US" dirty="0" err="1"/>
              <a:t>iepazīsieties</a:t>
            </a:r>
            <a:r>
              <a:rPr lang="en-US" dirty="0"/>
              <a:t> </a:t>
            </a:r>
            <a:r>
              <a:rPr lang="en-US" dirty="0" err="1"/>
              <a:t>ar</a:t>
            </a:r>
            <a:r>
              <a:rPr lang="en-US" dirty="0"/>
              <a:t> </a:t>
            </a:r>
            <a:r>
              <a:rPr lang="lv" dirty="0"/>
              <a:t>autortiesību licencē</a:t>
            </a:r>
            <a:r>
              <a:rPr lang="en-US" dirty="0"/>
              <a:t>m</a:t>
            </a:r>
            <a:r>
              <a:rPr lang="lv" dirty="0"/>
              <a:t> </a:t>
            </a:r>
            <a:r>
              <a:rPr lang="en-US" dirty="0"/>
              <a:t>un</a:t>
            </a:r>
            <a:r>
              <a:rPr lang="lv" dirty="0"/>
              <a:t> uzzināsiet par dažāda veida ar autortiesībām aizsargātiem materiāliem un situācijām, kurās </a:t>
            </a:r>
            <a:r>
              <a:rPr lang="en-US" dirty="0" err="1"/>
              <a:t>drīkstiet</a:t>
            </a:r>
            <a:r>
              <a:rPr lang="en-US" dirty="0"/>
              <a:t> </a:t>
            </a:r>
            <a:r>
              <a:rPr lang="lv" dirty="0"/>
              <a:t> to</a:t>
            </a:r>
            <a:r>
              <a:rPr lang="en-US" dirty="0"/>
              <a:t>s</a:t>
            </a:r>
            <a:r>
              <a:rPr lang="lv" dirty="0"/>
              <a:t> izmantot</a:t>
            </a:r>
            <a:r>
              <a:rPr lang="en-US" dirty="0"/>
              <a:t> </a:t>
            </a:r>
            <a:r>
              <a:rPr lang="en-US" dirty="0" err="1"/>
              <a:t>Iepazīsiet</a:t>
            </a:r>
            <a:r>
              <a:rPr lang="en-US" dirty="0"/>
              <a:t> </a:t>
            </a:r>
            <a:r>
              <a:rPr lang="lv" dirty="0"/>
              <a:t>arī vairākas dažādas bezmaksas lietotnes/vietnes, </a:t>
            </a:r>
            <a:r>
              <a:rPr lang="en-US" dirty="0" err="1"/>
              <a:t>kur</a:t>
            </a:r>
            <a:r>
              <a:rPr lang="lv" dirty="0"/>
              <a:t> sniegt</a:t>
            </a:r>
            <a:r>
              <a:rPr lang="en-US" dirty="0"/>
              <a:t>as</a:t>
            </a:r>
            <a:r>
              <a:rPr lang="lv" dirty="0"/>
              <a:t> dažas idejas resursiem, ko varat izmantot savam saturam.</a:t>
            </a:r>
          </a:p>
          <a:p>
            <a:endParaRPr lang="en-US" dirty="0"/>
          </a:p>
          <a:p>
            <a:r>
              <a:rPr lang="lv" dirty="0"/>
              <a:t>Pēdējā tēmā </a:t>
            </a:r>
            <a:r>
              <a:rPr lang="en-US" dirty="0"/>
              <a:t>J</a:t>
            </a:r>
            <a:r>
              <a:rPr lang="lv" dirty="0"/>
              <a:t>ūs tiksit iepazīstināts ar programmēšanu .</a:t>
            </a:r>
            <a:endParaRPr lang="en-US" dirty="0"/>
          </a:p>
          <a:p>
            <a:endParaRPr lang="en-IE" dirty="0"/>
          </a:p>
        </p:txBody>
      </p:sp>
    </p:spTree>
    <p:extLst>
      <p:ext uri="{BB962C8B-B14F-4D97-AF65-F5344CB8AC3E}">
        <p14:creationId xmlns:p14="http://schemas.microsoft.com/office/powerpoint/2010/main" val="222567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a:xfrm>
            <a:off x="7418071" y="1223694"/>
            <a:ext cx="4819650" cy="4033653"/>
          </a:xfrm>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lv" sz="2400" dirty="0"/>
              <a:t>Noskatieties šo video, kurā ir paskaidrots, kā sākt video satura izveidi pakalpojumā Camtasia:</a:t>
            </a:r>
          </a:p>
          <a:p>
            <a:endParaRPr lang="en-IE" sz="2400" dirty="0">
              <a:solidFill>
                <a:srgbClr val="F9A169"/>
              </a:solidFill>
            </a:endParaRPr>
          </a:p>
          <a:p>
            <a:r>
              <a:rPr lang="lv" sz="2400" dirty="0">
                <a:solidFill>
                  <a:srgbClr val="F9A169"/>
                </a:solidFill>
                <a:hlinkClick r:id="rId3">
                  <a:extLst>
                    <a:ext uri="{A12FA001-AC4F-418D-AE19-62706E023703}">
                      <ahyp:hlinkClr xmlns:ahyp="http://schemas.microsoft.com/office/drawing/2018/hyperlinkcolor" val="tx"/>
                    </a:ext>
                  </a:extLst>
                </a:hlinkClick>
              </a:rPr>
              <a:t>https://youtu.be/uoRG7zivQYw</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lv" dirty="0"/>
              <a:t>Video: Ievads Camtasia</a:t>
            </a:r>
            <a:r>
              <a:rPr lang="en-US" dirty="0"/>
              <a:t>.</a:t>
            </a:r>
            <a:endParaRPr lang="lv"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10" name="Online Media 9" title="Make Your First Video in Camtasia 2020">
            <a:hlinkClick r:id="" action="ppaction://media"/>
            <a:extLst>
              <a:ext uri="{FF2B5EF4-FFF2-40B4-BE49-F238E27FC236}">
                <a16:creationId xmlns:a16="http://schemas.microsoft.com/office/drawing/2014/main" id="{B89A8BE1-8545-0A3A-8F2F-70EBA75223EB}"/>
              </a:ext>
            </a:extLst>
          </p:cNvPr>
          <p:cNvPicPr>
            <a:picLocks noRot="1" noChangeAspect="1"/>
          </p:cNvPicPr>
          <p:nvPr>
            <a:videoFile r:link="rId1"/>
          </p:nvPr>
        </p:nvPicPr>
        <p:blipFill>
          <a:blip r:embed="rId8"/>
          <a:stretch>
            <a:fillRect/>
          </a:stretch>
        </p:blipFill>
        <p:spPr>
          <a:xfrm>
            <a:off x="7366000" y="1223694"/>
            <a:ext cx="4900542" cy="4089529"/>
          </a:xfrm>
          <a:prstGeom prst="rect">
            <a:avLst/>
          </a:prstGeom>
        </p:spPr>
      </p:pic>
      <p:pic>
        <p:nvPicPr>
          <p:cNvPr id="12" name="Picture 7" descr="Logo, company name&#10;&#10;Description automatically generated">
            <a:extLst>
              <a:ext uri="{FF2B5EF4-FFF2-40B4-BE49-F238E27FC236}">
                <a16:creationId xmlns:a16="http://schemas.microsoft.com/office/drawing/2014/main" id="{0C77A1BB-646C-E57C-A7F1-934ECD405CE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8372" b="15362"/>
          <a:stretch/>
        </p:blipFill>
        <p:spPr>
          <a:xfrm>
            <a:off x="7903313" y="0"/>
            <a:ext cx="3431326" cy="914203"/>
          </a:xfrm>
          <a:prstGeom prst="rect">
            <a:avLst/>
          </a:prstGeom>
        </p:spPr>
      </p:pic>
    </p:spTree>
    <p:extLst>
      <p:ext uri="{BB962C8B-B14F-4D97-AF65-F5344CB8AC3E}">
        <p14:creationId xmlns:p14="http://schemas.microsoft.com/office/powerpoint/2010/main" val="23425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a:xfrm>
            <a:off x="7418071" y="1223694"/>
            <a:ext cx="4819650" cy="4033653"/>
          </a:xfrm>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a:xfrm>
            <a:off x="447066" y="1321474"/>
            <a:ext cx="6361734" cy="3642009"/>
          </a:xfrm>
        </p:spPr>
        <p:txBody>
          <a:bodyPr/>
          <a:lstStyle/>
          <a:p>
            <a:r>
              <a:rPr lang="en-US" sz="2400" dirty="0"/>
              <a:t>P</a:t>
            </a:r>
            <a:r>
              <a:rPr lang="lv" sz="2400" dirty="0"/>
              <a:t>irms dažiem slaidiem</a:t>
            </a:r>
            <a:r>
              <a:rPr lang="en-US" sz="2400" dirty="0"/>
              <a:t> m</a:t>
            </a:r>
            <a:r>
              <a:rPr lang="lv" sz="2400" dirty="0"/>
              <a:t>ēs </a:t>
            </a:r>
            <a:r>
              <a:rPr lang="en-US" sz="2400" dirty="0"/>
              <a:t>J</a:t>
            </a:r>
            <a:r>
              <a:rPr lang="lv" sz="2400" dirty="0"/>
              <a:t>ūs iepazīstinājām ar Canva. Tas ir rīks, ko var izmantot arī video veidošanai. Noskatieties video, lai uzzinātu, kā izmantot Canva video satura veidošanai.</a:t>
            </a:r>
          </a:p>
          <a:p>
            <a:endParaRPr lang="en-IE" sz="2400" dirty="0">
              <a:solidFill>
                <a:srgbClr val="F9A169"/>
              </a:solidFill>
            </a:endParaRP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https://www.youtube.com/watch?v=AlrC-XaKwew</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a:xfrm>
            <a:off x="-104288" y="363408"/>
            <a:ext cx="11222614" cy="914202"/>
          </a:xfrm>
        </p:spPr>
        <p:txBody>
          <a:bodyPr>
            <a:normAutofit/>
          </a:bodyPr>
          <a:lstStyle/>
          <a:p>
            <a:r>
              <a:rPr lang="lv" dirty="0"/>
              <a:t>Video: videoklipu izveide pakalpojumā Canva</a:t>
            </a:r>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4" name="Online Media 3" title="Canva Video Editor - COMPLETE Tutorial for Beginners!">
            <a:hlinkClick r:id="" action="ppaction://media"/>
            <a:extLst>
              <a:ext uri="{FF2B5EF4-FFF2-40B4-BE49-F238E27FC236}">
                <a16:creationId xmlns:a16="http://schemas.microsoft.com/office/drawing/2014/main" id="{7034A399-47A9-6D69-6CF8-E72EEA7FE34C}"/>
              </a:ext>
            </a:extLst>
          </p:cNvPr>
          <p:cNvPicPr>
            <a:picLocks noRot="1" noChangeAspect="1"/>
          </p:cNvPicPr>
          <p:nvPr>
            <a:videoFile r:link="rId1"/>
          </p:nvPr>
        </p:nvPicPr>
        <p:blipFill>
          <a:blip r:embed="rId8"/>
          <a:stretch>
            <a:fillRect/>
          </a:stretch>
        </p:blipFill>
        <p:spPr>
          <a:xfrm>
            <a:off x="7366000" y="1223694"/>
            <a:ext cx="4836306" cy="4063176"/>
          </a:xfrm>
          <a:prstGeom prst="rect">
            <a:avLst/>
          </a:prstGeom>
        </p:spPr>
      </p:pic>
      <p:pic>
        <p:nvPicPr>
          <p:cNvPr id="5" name="Picture 2" descr="Logo Maker | Create Free Logos in Minutes | Canva">
            <a:extLst>
              <a:ext uri="{FF2B5EF4-FFF2-40B4-BE49-F238E27FC236}">
                <a16:creationId xmlns:a16="http://schemas.microsoft.com/office/drawing/2014/main" id="{BF202440-7AB5-9DE6-C3B9-75E9C5E3428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537465" y="32057"/>
            <a:ext cx="2580861" cy="82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835085" y="1487753"/>
            <a:ext cx="11102040" cy="4037760"/>
          </a:xfrm>
          <a:prstGeom prst="rect">
            <a:avLst/>
          </a:prstGeom>
          <a:noFill/>
          <a:ln>
            <a:noFill/>
          </a:ln>
        </p:spPr>
        <p:txBody>
          <a:bodyPr>
            <a:noAutofit/>
          </a:bodyPr>
          <a:lstStyle/>
          <a:p>
            <a:pPr>
              <a:lnSpc>
                <a:spcPct val="90000"/>
              </a:lnSpc>
              <a:spcBef>
                <a:spcPts val="1001"/>
              </a:spcBef>
            </a:pPr>
            <a:r>
              <a:rPr lang="hr-BA" sz="2400" spc="-1" dirty="0">
                <a:solidFill>
                  <a:srgbClr val="404040"/>
                </a:solidFill>
              </a:rPr>
              <a:t>Dažkārt var rasties situācija, ka sievietei migrantei jānosūta kāda dokumenta, piemēram, izglītības sertifikāta, digitāla kopija. Bet šis dokuments ir papīra formātā. Kā atrisināt problēmu un izveidot digitālu kopiju pdf formātā?</a:t>
            </a:r>
          </a:p>
          <a:p>
            <a:pPr>
              <a:lnSpc>
                <a:spcPct val="90000"/>
              </a:lnSpc>
              <a:spcBef>
                <a:spcPts val="1001"/>
              </a:spcBef>
            </a:pPr>
            <a:r>
              <a:rPr lang="en-US" sz="2400" spc="-1" dirty="0">
                <a:solidFill>
                  <a:srgbClr val="404040"/>
                </a:solidFill>
              </a:rPr>
              <a:t>R</a:t>
            </a:r>
            <a:r>
              <a:rPr lang="hr-BA" sz="2400" spc="-1" dirty="0">
                <a:solidFill>
                  <a:srgbClr val="404040"/>
                </a:solidFill>
              </a:rPr>
              <a:t>isinājums ir izmantot mobilo tālruni ar Android un Google diska lietotni, lai izveidotu dokumenta digitālo kopiju.</a:t>
            </a:r>
          </a:p>
          <a:p>
            <a:pPr>
              <a:lnSpc>
                <a:spcPct val="90000"/>
              </a:lnSpc>
              <a:spcBef>
                <a:spcPts val="1001"/>
              </a:spcBef>
            </a:pPr>
            <a:r>
              <a:rPr lang="hr-BA" sz="2400" spc="-1" dirty="0">
                <a:solidFill>
                  <a:srgbClr val="404040"/>
                </a:solidFill>
              </a:rPr>
              <a:t>Rezultāti – cilvēki iegūs prasmes, kā ātri atrisināt dokumentu skenēšanas problēmu. Ja jums ir prasmes skenēt dokumentus, izmantojot mobilo tālruni, jums nav jātērē nauda un jādodas uz skenēšanas pakalpojumu. Šīs prasmes ietaupīs jūsu laiku.</a:t>
            </a:r>
          </a:p>
          <a:p>
            <a:pPr>
              <a:lnSpc>
                <a:spcPct val="90000"/>
              </a:lnSpc>
              <a:spcBef>
                <a:spcPts val="1001"/>
              </a:spcBef>
            </a:pPr>
            <a:endParaRPr lang="hr-BA" sz="2400" spc="-1" dirty="0">
              <a:solidFill>
                <a:srgbClr val="404040"/>
              </a:solidFill>
            </a:endParaRPr>
          </a:p>
          <a:p>
            <a:pPr>
              <a:lnSpc>
                <a:spcPct val="90000"/>
              </a:lnSpc>
              <a:spcBef>
                <a:spcPts val="1001"/>
              </a:spcBef>
            </a:pPr>
            <a:r>
              <a:rPr lang="hr-BA" sz="2400" spc="-1" dirty="0">
                <a:solidFill>
                  <a:srgbClr val="404040"/>
                </a:solidFill>
              </a:rPr>
              <a:t>Norādījumus par to, kā to izdarīt, skatiet nākamajā slaidā!</a:t>
            </a:r>
            <a:endParaRPr lang="en-US" sz="2400" b="0" strike="noStrike" spc="-1" dirty="0">
              <a:solidFill>
                <a:srgbClr val="000000"/>
              </a:solidFill>
              <a:latin typeface="Calibri"/>
            </a:endParaRPr>
          </a:p>
        </p:txBody>
      </p:sp>
      <p:sp>
        <p:nvSpPr>
          <p:cNvPr id="185" name="TextShape 2"/>
          <p:cNvSpPr txBox="1"/>
          <p:nvPr/>
        </p:nvSpPr>
        <p:spPr>
          <a:xfrm>
            <a:off x="839405" y="267401"/>
            <a:ext cx="11097720" cy="902974"/>
          </a:xfrm>
          <a:prstGeom prst="rect">
            <a:avLst/>
          </a:prstGeom>
          <a:noFill/>
          <a:ln>
            <a:noFill/>
          </a:ln>
        </p:spPr>
        <p:txBody>
          <a:bodyPr>
            <a:noAutofit/>
          </a:bodyPr>
          <a:lstStyle/>
          <a:p>
            <a:pPr>
              <a:lnSpc>
                <a:spcPct val="90000"/>
              </a:lnSpc>
              <a:spcBef>
                <a:spcPts val="1001"/>
              </a:spcBef>
              <a:tabLst>
                <a:tab pos="0" algn="l"/>
              </a:tabLst>
            </a:pPr>
            <a:r>
              <a:rPr lang="en-IE" sz="3600" b="1" strike="noStrike" spc="-1" dirty="0" err="1">
                <a:solidFill>
                  <a:srgbClr val="F9A169"/>
                </a:solidFill>
                <a:latin typeface="Calibri"/>
              </a:rPr>
              <a:t>Gadījuma</a:t>
            </a:r>
            <a:r>
              <a:rPr lang="en-IE" sz="3600" b="1" strike="noStrike" spc="-1" dirty="0">
                <a:solidFill>
                  <a:srgbClr val="F9A169"/>
                </a:solidFill>
                <a:latin typeface="Calibri"/>
              </a:rPr>
              <a:t> </a:t>
            </a:r>
            <a:r>
              <a:rPr lang="en-IE" sz="3600" b="1" strike="noStrike" spc="-1" dirty="0" err="1">
                <a:solidFill>
                  <a:srgbClr val="F9A169"/>
                </a:solidFill>
                <a:latin typeface="Calibri"/>
              </a:rPr>
              <a:t>analīze</a:t>
            </a:r>
            <a:endParaRPr lang="en-US" sz="3600" b="0" strike="noStrike" spc="-1" dirty="0">
              <a:solidFill>
                <a:srgbClr val="000000"/>
              </a:solidFill>
              <a:latin typeface="Calibri"/>
            </a:endParaRPr>
          </a:p>
        </p:txBody>
      </p:sp>
      <p:sp>
        <p:nvSpPr>
          <p:cNvPr id="4" name="Rectangle 3">
            <a:extLst>
              <a:ext uri="{FF2B5EF4-FFF2-40B4-BE49-F238E27FC236}">
                <a16:creationId xmlns:a16="http://schemas.microsoft.com/office/drawing/2014/main" id="{2ADADF4E-22E7-AFA8-AFC5-AAA828BAC60B}"/>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316AEA72-4D0D-9EB8-AB2F-427DEF4EF434}"/>
              </a:ext>
            </a:extLst>
          </p:cNvPr>
          <p:cNvSpPr txBox="1"/>
          <p:nvPr/>
        </p:nvSpPr>
        <p:spPr>
          <a:xfrm rot="16200000">
            <a:off x="-935948" y="350591"/>
            <a:ext cx="2711302" cy="1077218"/>
          </a:xfrm>
          <a:prstGeom prst="rect">
            <a:avLst/>
          </a:prstGeom>
          <a:noFill/>
        </p:spPr>
        <p:txBody>
          <a:bodyPr wrap="square" rtlCol="0">
            <a:spAutoFit/>
          </a:bodyPr>
          <a:lstStyle/>
          <a:p>
            <a:r>
              <a:rPr lang="en-IE" sz="3200" b="1" dirty="0" err="1">
                <a:solidFill>
                  <a:srgbClr val="F9A169"/>
                </a:solidFill>
              </a:rPr>
              <a:t>Gadījuma</a:t>
            </a:r>
            <a:r>
              <a:rPr lang="en-IE" sz="3200" b="1" dirty="0">
                <a:solidFill>
                  <a:srgbClr val="F9A169"/>
                </a:solidFill>
              </a:rPr>
              <a:t> </a:t>
            </a:r>
            <a:r>
              <a:rPr lang="en-IE" sz="3200" b="1" dirty="0" err="1">
                <a:solidFill>
                  <a:srgbClr val="F9A169"/>
                </a:solidFill>
              </a:rPr>
              <a:t>analīze</a:t>
            </a:r>
            <a:endParaRPr lang="en-IE" sz="3200" b="1" dirty="0">
              <a:solidFill>
                <a:srgbClr val="F9A169"/>
              </a:solidFill>
            </a:endParaRPr>
          </a:p>
        </p:txBody>
      </p:sp>
    </p:spTree>
    <p:extLst>
      <p:ext uri="{BB962C8B-B14F-4D97-AF65-F5344CB8AC3E}">
        <p14:creationId xmlns:p14="http://schemas.microsoft.com/office/powerpoint/2010/main" val="272506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1072472" y="1078859"/>
            <a:ext cx="6659358" cy="1086002"/>
          </a:xfrm>
          <a:prstGeom prst="rect">
            <a:avLst/>
          </a:prstGeom>
          <a:noFill/>
          <a:ln>
            <a:noFill/>
          </a:ln>
        </p:spPr>
        <p:txBody>
          <a:bodyPr>
            <a:noAutofit/>
          </a:bodyPr>
          <a:lstStyle/>
          <a:p>
            <a:pPr>
              <a:lnSpc>
                <a:spcPct val="90000"/>
              </a:lnSpc>
              <a:spcBef>
                <a:spcPts val="1001"/>
              </a:spcBef>
              <a:tabLst>
                <a:tab pos="0" algn="l"/>
              </a:tabLst>
            </a:pPr>
            <a:r>
              <a:rPr lang="hr-BA" sz="2400" spc="-1" dirty="0">
                <a:solidFill>
                  <a:srgbClr val="404040"/>
                </a:solidFill>
              </a:rPr>
              <a:t>Galvenā mācība</a:t>
            </a:r>
            <a:r>
              <a:rPr lang="en-US" sz="2400" spc="-1" dirty="0">
                <a:solidFill>
                  <a:srgbClr val="404040"/>
                </a:solidFill>
              </a:rPr>
              <a:t> no </a:t>
            </a:r>
            <a:r>
              <a:rPr lang="hr-BA" sz="2400" spc="-1" dirty="0">
                <a:solidFill>
                  <a:srgbClr val="404040"/>
                </a:solidFill>
              </a:rPr>
              <a:t>gadījuma izpētes : Kā skenēt dokumentus mājās, izmantojot mobilo tālruni ar Android un Google diska lietotni.</a:t>
            </a:r>
            <a:endParaRPr lang="en-US" sz="2400" spc="-1" dirty="0">
              <a:solidFill>
                <a:srgbClr val="404040"/>
              </a:solidFill>
            </a:endParaRPr>
          </a:p>
          <a:p>
            <a:pPr lvl="0"/>
            <a:endParaRPr lang="en-US" sz="2400" dirty="0"/>
          </a:p>
          <a:p>
            <a:pPr lvl="0"/>
            <a:r>
              <a:rPr lang="en-US" sz="2400" dirty="0" err="1"/>
              <a:t>Atveriet</a:t>
            </a:r>
            <a:r>
              <a:rPr lang="en-US" sz="2400" dirty="0"/>
              <a:t> Google Drive app </a:t>
            </a:r>
          </a:p>
          <a:p>
            <a:pPr lvl="0"/>
            <a:r>
              <a:rPr lang="en-US" sz="2400" dirty="0" err="1"/>
              <a:t>Apakšā</a:t>
            </a:r>
            <a:r>
              <a:rPr lang="en-US" sz="2400" dirty="0"/>
              <a:t> </a:t>
            </a:r>
            <a:r>
              <a:rPr lang="en-US" sz="2400" dirty="0" err="1"/>
              <a:t>labajā</a:t>
            </a:r>
            <a:r>
              <a:rPr lang="en-US" sz="2400" dirty="0"/>
              <a:t> </a:t>
            </a:r>
            <a:r>
              <a:rPr lang="en-US" sz="2400" dirty="0" err="1"/>
              <a:t>pusē</a:t>
            </a:r>
            <a:r>
              <a:rPr lang="en-US" sz="2400" dirty="0"/>
              <a:t> </a:t>
            </a:r>
            <a:r>
              <a:rPr lang="en-US" sz="2400" dirty="0" err="1"/>
              <a:t>uzklikšķiniet</a:t>
            </a:r>
            <a:r>
              <a:rPr lang="en-US" sz="2400" dirty="0"/>
              <a:t> Add +</a:t>
            </a:r>
          </a:p>
          <a:p>
            <a:pPr lvl="0"/>
            <a:r>
              <a:rPr lang="en-US" sz="2400" dirty="0" err="1"/>
              <a:t>Nospiediet</a:t>
            </a:r>
            <a:r>
              <a:rPr lang="en-US" sz="2400" dirty="0"/>
              <a:t> Scan</a:t>
            </a:r>
          </a:p>
          <a:p>
            <a:pPr lvl="0"/>
            <a:r>
              <a:rPr lang="en-US" sz="2400" dirty="0" err="1"/>
              <a:t>Uzņemiet</a:t>
            </a:r>
            <a:r>
              <a:rPr lang="en-US" sz="2400" dirty="0"/>
              <a:t> </a:t>
            </a:r>
            <a:r>
              <a:rPr lang="en-US" sz="2400" dirty="0" err="1"/>
              <a:t>dokumenta</a:t>
            </a:r>
            <a:r>
              <a:rPr lang="en-US" sz="2400" dirty="0"/>
              <a:t>, </a:t>
            </a:r>
            <a:r>
              <a:rPr lang="en-US" sz="2400" dirty="0" err="1"/>
              <a:t>kuru</a:t>
            </a:r>
            <a:r>
              <a:rPr lang="en-US" sz="2400" dirty="0"/>
              <a:t> </a:t>
            </a:r>
            <a:r>
              <a:rPr lang="en-US" sz="2400" dirty="0" err="1"/>
              <a:t>jūs</a:t>
            </a:r>
            <a:r>
              <a:rPr lang="en-US" sz="2400" dirty="0"/>
              <a:t> </a:t>
            </a:r>
            <a:r>
              <a:rPr lang="en-US" sz="2400" dirty="0" err="1"/>
              <a:t>gribat</a:t>
            </a:r>
            <a:r>
              <a:rPr lang="en-US" sz="2400" dirty="0"/>
              <a:t> </a:t>
            </a:r>
            <a:r>
              <a:rPr lang="en-US" sz="2400" dirty="0" err="1"/>
              <a:t>skanēt</a:t>
            </a:r>
            <a:r>
              <a:rPr lang="en-US" sz="2400" dirty="0"/>
              <a:t>, </a:t>
            </a:r>
            <a:r>
              <a:rPr lang="en-US" sz="2400" dirty="0" err="1"/>
              <a:t>foto</a:t>
            </a:r>
            <a:endParaRPr lang="en-US" sz="2400" dirty="0"/>
          </a:p>
          <a:p>
            <a:pPr lvl="0"/>
            <a:r>
              <a:rPr lang="en-US" sz="2400" dirty="0" err="1"/>
              <a:t>Pielāgot</a:t>
            </a:r>
            <a:r>
              <a:rPr lang="en-US" sz="2400" dirty="0"/>
              <a:t> </a:t>
            </a:r>
            <a:r>
              <a:rPr lang="en-US" sz="2400" dirty="0" err="1"/>
              <a:t>skenēšanas</a:t>
            </a:r>
            <a:r>
              <a:rPr lang="en-US" sz="2400" dirty="0"/>
              <a:t> </a:t>
            </a:r>
            <a:r>
              <a:rPr lang="en-US" sz="2400" dirty="0" err="1"/>
              <a:t>apgabalu</a:t>
            </a:r>
            <a:r>
              <a:rPr lang="en-US" sz="2400" dirty="0"/>
              <a:t>: </a:t>
            </a:r>
            <a:r>
              <a:rPr lang="en-US" sz="2400" dirty="0" err="1"/>
              <a:t>nospiediet</a:t>
            </a:r>
            <a:r>
              <a:rPr lang="en-US" sz="2400" dirty="0"/>
              <a:t> Tap Crop</a:t>
            </a:r>
          </a:p>
          <a:p>
            <a:pPr lvl="0"/>
            <a:r>
              <a:rPr lang="en-US" sz="2400" dirty="0" err="1"/>
              <a:t>Nofotagrafējiet</a:t>
            </a:r>
            <a:r>
              <a:rPr lang="en-US" sz="2400" dirty="0"/>
              <a:t> </a:t>
            </a:r>
            <a:r>
              <a:rPr lang="en-US" sz="2400" dirty="0" err="1"/>
              <a:t>vēlreiz</a:t>
            </a:r>
            <a:r>
              <a:rPr lang="en-US" sz="2400" dirty="0"/>
              <a:t>: </a:t>
            </a:r>
            <a:r>
              <a:rPr lang="en-US" sz="2400" dirty="0" err="1"/>
              <a:t>nospiediet</a:t>
            </a:r>
            <a:r>
              <a:rPr lang="en-US" sz="2400" dirty="0"/>
              <a:t> Re-scan </a:t>
            </a:r>
            <a:r>
              <a:rPr lang="en-US" sz="2400" dirty="0" err="1"/>
              <a:t>esošajau</a:t>
            </a:r>
            <a:r>
              <a:rPr lang="en-US" sz="2400" dirty="0"/>
              <a:t> </a:t>
            </a:r>
            <a:r>
              <a:rPr lang="en-US" sz="2400" dirty="0" err="1"/>
              <a:t>lapai</a:t>
            </a:r>
            <a:endParaRPr lang="en-US" sz="2400" dirty="0"/>
          </a:p>
          <a:p>
            <a:pPr lvl="0"/>
            <a:r>
              <a:rPr lang="en-US" sz="2400" dirty="0" err="1"/>
              <a:t>Skanējiet</a:t>
            </a:r>
            <a:r>
              <a:rPr lang="en-US" sz="2400" dirty="0"/>
              <a:t> </a:t>
            </a:r>
            <a:r>
              <a:rPr lang="en-US" sz="2400" dirty="0" err="1"/>
              <a:t>nākošo</a:t>
            </a:r>
            <a:r>
              <a:rPr lang="en-US" sz="2400" dirty="0"/>
              <a:t> </a:t>
            </a:r>
            <a:r>
              <a:rPr lang="en-US" sz="2400" dirty="0" err="1"/>
              <a:t>lapu</a:t>
            </a:r>
            <a:r>
              <a:rPr lang="en-US" sz="2400" dirty="0"/>
              <a:t>: </a:t>
            </a:r>
            <a:r>
              <a:rPr lang="en-US" sz="2400" dirty="0" err="1"/>
              <a:t>nospiediet</a:t>
            </a:r>
            <a:r>
              <a:rPr lang="en-US" sz="2400" dirty="0"/>
              <a:t> Add+</a:t>
            </a:r>
          </a:p>
          <a:p>
            <a:pPr lvl="0"/>
            <a:r>
              <a:rPr lang="en-US" sz="2400" dirty="0"/>
              <a:t>Lai </a:t>
            </a:r>
            <a:r>
              <a:rPr lang="en-US" sz="2400" dirty="0" err="1"/>
              <a:t>saglabātu</a:t>
            </a:r>
            <a:r>
              <a:rPr lang="en-US" sz="2400" dirty="0"/>
              <a:t> </a:t>
            </a:r>
            <a:r>
              <a:rPr lang="en-US" sz="2400" dirty="0" err="1"/>
              <a:t>pabeigto</a:t>
            </a:r>
            <a:r>
              <a:rPr lang="en-US" sz="2400" dirty="0"/>
              <a:t> </a:t>
            </a:r>
            <a:r>
              <a:rPr lang="en-US" sz="2400" dirty="0" err="1"/>
              <a:t>darbu</a:t>
            </a:r>
            <a:r>
              <a:rPr lang="en-US" sz="2400" dirty="0"/>
              <a:t>, </a:t>
            </a:r>
            <a:r>
              <a:rPr lang="en-US" sz="2400" dirty="0" err="1"/>
              <a:t>nospiediet</a:t>
            </a:r>
            <a:r>
              <a:rPr lang="en-US" sz="2400" dirty="0"/>
              <a:t> Done.</a:t>
            </a:r>
          </a:p>
          <a:p>
            <a:pPr>
              <a:lnSpc>
                <a:spcPct val="90000"/>
              </a:lnSpc>
              <a:spcBef>
                <a:spcPts val="1001"/>
              </a:spcBef>
              <a:tabLst>
                <a:tab pos="0" algn="l"/>
              </a:tabLst>
            </a:pPr>
            <a:endParaRPr lang="en-US" sz="2400" b="0" strike="noStrike" spc="-1" dirty="0">
              <a:solidFill>
                <a:srgbClr val="000000"/>
              </a:solidFill>
              <a:latin typeface="Calibri"/>
            </a:endParaRPr>
          </a:p>
        </p:txBody>
      </p:sp>
      <p:sp>
        <p:nvSpPr>
          <p:cNvPr id="178" name="TextShape 2"/>
          <p:cNvSpPr txBox="1"/>
          <p:nvPr/>
        </p:nvSpPr>
        <p:spPr>
          <a:xfrm>
            <a:off x="1013650" y="228906"/>
            <a:ext cx="9992880" cy="1013485"/>
          </a:xfrm>
          <a:prstGeom prst="rect">
            <a:avLst/>
          </a:prstGeom>
          <a:noFill/>
          <a:ln>
            <a:noFill/>
          </a:ln>
        </p:spPr>
        <p:txBody>
          <a:bodyPr>
            <a:normAutofit fontScale="98500"/>
          </a:bodyPr>
          <a:lstStyle/>
          <a:p>
            <a:pPr>
              <a:lnSpc>
                <a:spcPct val="90000"/>
              </a:lnSpc>
              <a:spcBef>
                <a:spcPts val="1001"/>
              </a:spcBef>
              <a:tabLst>
                <a:tab pos="0" algn="l"/>
              </a:tabLst>
            </a:pPr>
            <a:r>
              <a:rPr lang="en-US" sz="3600" b="1" strike="noStrike" spc="-1" dirty="0" err="1">
                <a:solidFill>
                  <a:srgbClr val="F9A169"/>
                </a:solidFill>
                <a:latin typeface="Calibri"/>
              </a:rPr>
              <a:t>Kā</a:t>
            </a:r>
            <a:r>
              <a:rPr lang="en-US" sz="3600" b="1" strike="noStrike" spc="-1" dirty="0">
                <a:solidFill>
                  <a:srgbClr val="F9A169"/>
                </a:solidFill>
                <a:latin typeface="Calibri"/>
              </a:rPr>
              <a:t> </a:t>
            </a:r>
            <a:r>
              <a:rPr lang="en-US" sz="3600" b="1" strike="noStrike" spc="-1" dirty="0" err="1">
                <a:solidFill>
                  <a:srgbClr val="F9A169"/>
                </a:solidFill>
                <a:latin typeface="Calibri"/>
              </a:rPr>
              <a:t>mājās</a:t>
            </a:r>
            <a:r>
              <a:rPr lang="en-US" sz="3600" b="1" strike="noStrike" spc="-1" dirty="0">
                <a:solidFill>
                  <a:srgbClr val="F9A169"/>
                </a:solidFill>
                <a:latin typeface="Calibri"/>
              </a:rPr>
              <a:t> </a:t>
            </a:r>
            <a:r>
              <a:rPr lang="en-US" sz="3600" b="1" strike="noStrike" spc="-1" dirty="0" err="1">
                <a:solidFill>
                  <a:srgbClr val="F9A169"/>
                </a:solidFill>
                <a:latin typeface="Calibri"/>
              </a:rPr>
              <a:t>iegūt</a:t>
            </a:r>
            <a:r>
              <a:rPr lang="en-US" sz="3600" b="1" strike="noStrike" spc="-1" dirty="0">
                <a:solidFill>
                  <a:srgbClr val="F9A169"/>
                </a:solidFill>
                <a:latin typeface="Calibri"/>
              </a:rPr>
              <a:t> </a:t>
            </a:r>
            <a:r>
              <a:rPr lang="en-US" sz="3600" b="1" strike="noStrike" spc="-1" dirty="0" err="1">
                <a:solidFill>
                  <a:srgbClr val="F9A169"/>
                </a:solidFill>
                <a:latin typeface="Calibri"/>
              </a:rPr>
              <a:t>dokumenta</a:t>
            </a:r>
            <a:r>
              <a:rPr lang="en-US" sz="3600" b="1" strike="noStrike" spc="-1" dirty="0">
                <a:solidFill>
                  <a:srgbClr val="F9A169"/>
                </a:solidFill>
                <a:latin typeface="Calibri"/>
              </a:rPr>
              <a:t> </a:t>
            </a:r>
            <a:r>
              <a:rPr lang="en-US" sz="3600" b="1" strike="noStrike" spc="-1" dirty="0" err="1">
                <a:solidFill>
                  <a:srgbClr val="F9A169"/>
                </a:solidFill>
                <a:latin typeface="Calibri"/>
              </a:rPr>
              <a:t>digitālu</a:t>
            </a:r>
            <a:r>
              <a:rPr lang="en-US" sz="3600" b="1" strike="noStrike" spc="-1" dirty="0">
                <a:solidFill>
                  <a:srgbClr val="F9A169"/>
                </a:solidFill>
                <a:latin typeface="Calibri"/>
              </a:rPr>
              <a:t> </a:t>
            </a:r>
            <a:r>
              <a:rPr lang="en-US" sz="3600" b="1" strike="noStrike" spc="-1" dirty="0" err="1">
                <a:solidFill>
                  <a:srgbClr val="F9A169"/>
                </a:solidFill>
                <a:latin typeface="Calibri"/>
              </a:rPr>
              <a:t>kopiju</a:t>
            </a:r>
            <a:endParaRPr lang="en-US" sz="3600" b="0" strike="noStrike" spc="-1" dirty="0">
              <a:solidFill>
                <a:srgbClr val="000000"/>
              </a:solidFill>
              <a:latin typeface="Calibri"/>
            </a:endParaRPr>
          </a:p>
          <a:p>
            <a:pPr>
              <a:lnSpc>
                <a:spcPct val="90000"/>
              </a:lnSpc>
              <a:spcBef>
                <a:spcPts val="1001"/>
              </a:spcBef>
              <a:tabLst>
                <a:tab pos="0" algn="l"/>
              </a:tabLst>
            </a:pPr>
            <a:endParaRPr lang="en-US" sz="3600" b="0" strike="noStrike" spc="-1" dirty="0">
              <a:solidFill>
                <a:srgbClr val="000000"/>
              </a:solidFill>
              <a:latin typeface="Calibri"/>
            </a:endParaRPr>
          </a:p>
        </p:txBody>
      </p:sp>
      <p:pic>
        <p:nvPicPr>
          <p:cNvPr id="180" name="Picture 179"/>
          <p:cNvPicPr/>
          <p:nvPr/>
        </p:nvPicPr>
        <p:blipFill>
          <a:blip r:embed="rId2"/>
          <a:stretch/>
        </p:blipFill>
        <p:spPr>
          <a:xfrm>
            <a:off x="7776000" y="1878496"/>
            <a:ext cx="3387698" cy="4454624"/>
          </a:xfrm>
          <a:prstGeom prst="rect">
            <a:avLst/>
          </a:prstGeom>
          <a:ln>
            <a:noFill/>
          </a:ln>
        </p:spPr>
      </p:pic>
      <p:sp>
        <p:nvSpPr>
          <p:cNvPr id="4" name="Rectangle 3">
            <a:extLst>
              <a:ext uri="{FF2B5EF4-FFF2-40B4-BE49-F238E27FC236}">
                <a16:creationId xmlns:a16="http://schemas.microsoft.com/office/drawing/2014/main" id="{82D24F90-94E1-312B-5399-ADB93F4BCA57}"/>
              </a:ext>
            </a:extLst>
          </p:cNvPr>
          <p:cNvSpPr/>
          <p:nvPr/>
        </p:nvSpPr>
        <p:spPr>
          <a:xfrm>
            <a:off x="1" y="0"/>
            <a:ext cx="839404" cy="2317898"/>
          </a:xfrm>
          <a:prstGeom prst="rect">
            <a:avLst/>
          </a:prstGeom>
          <a:solidFill>
            <a:srgbClr val="8D5B98"/>
          </a:solidFill>
          <a:ln>
            <a:solidFill>
              <a:srgbClr val="8D5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610D80F7-ADAD-DF9E-D68B-0ADF6167464F}"/>
              </a:ext>
            </a:extLst>
          </p:cNvPr>
          <p:cNvSpPr txBox="1"/>
          <p:nvPr/>
        </p:nvSpPr>
        <p:spPr>
          <a:xfrm rot="16200000">
            <a:off x="-935948" y="350591"/>
            <a:ext cx="2711302" cy="1077218"/>
          </a:xfrm>
          <a:prstGeom prst="rect">
            <a:avLst/>
          </a:prstGeom>
          <a:noFill/>
        </p:spPr>
        <p:txBody>
          <a:bodyPr wrap="square" rtlCol="0">
            <a:spAutoFit/>
          </a:bodyPr>
          <a:lstStyle/>
          <a:p>
            <a:r>
              <a:rPr lang="en-IE" sz="3200" b="1" dirty="0" err="1">
                <a:solidFill>
                  <a:srgbClr val="F9A169"/>
                </a:solidFill>
              </a:rPr>
              <a:t>Gadījuma</a:t>
            </a:r>
            <a:r>
              <a:rPr lang="en-IE" sz="3200" b="1" dirty="0">
                <a:solidFill>
                  <a:srgbClr val="F9A169"/>
                </a:solidFill>
              </a:rPr>
              <a:t> </a:t>
            </a:r>
            <a:r>
              <a:rPr lang="en-IE" sz="3200" b="1" dirty="0" err="1">
                <a:solidFill>
                  <a:srgbClr val="F9A169"/>
                </a:solidFill>
              </a:rPr>
              <a:t>izpēte</a:t>
            </a:r>
            <a:endParaRPr lang="en-IE" sz="3200" b="1" dirty="0">
              <a:solidFill>
                <a:srgbClr val="F9A169"/>
              </a:solidFill>
            </a:endParaRPr>
          </a:p>
        </p:txBody>
      </p:sp>
    </p:spTree>
    <p:extLst>
      <p:ext uri="{BB962C8B-B14F-4D97-AF65-F5344CB8AC3E}">
        <p14:creationId xmlns:p14="http://schemas.microsoft.com/office/powerpoint/2010/main" val="137085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person, table, dining table&#10;&#10;Description automatically generated">
            <a:extLst>
              <a:ext uri="{FF2B5EF4-FFF2-40B4-BE49-F238E27FC236}">
                <a16:creationId xmlns:a16="http://schemas.microsoft.com/office/drawing/2014/main" id="{2BB47FD4-B833-43B5-E9C0-B8AC220CB9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5277" b="15277"/>
          <a:stretch>
            <a:fillRect/>
          </a:stretch>
        </p:blipFill>
        <p:spPr/>
      </p:pic>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908742" y="4493866"/>
            <a:ext cx="7186186" cy="3543114"/>
          </a:xfrm>
        </p:spPr>
        <p:txBody>
          <a:bodyPr/>
          <a:lstStyle/>
          <a:p>
            <a:r>
              <a:rPr lang="lv" dirty="0"/>
              <a:t>2. tēma: </a:t>
            </a:r>
            <a:r>
              <a:rPr lang="lv" sz="3600" dirty="0"/>
              <a:t>Digitālā satura integrēšana un atkārtota izstrāde</a:t>
            </a:r>
            <a:r>
              <a:rPr lang="en-US" sz="3600" dirty="0"/>
              <a:t>.</a:t>
            </a:r>
            <a:endParaRPr lang="lv" sz="3600" dirty="0"/>
          </a:p>
          <a:p>
            <a:endParaRPr lang="en-IE" dirty="0"/>
          </a:p>
        </p:txBody>
      </p:sp>
    </p:spTree>
    <p:extLst>
      <p:ext uri="{BB962C8B-B14F-4D97-AF65-F5344CB8AC3E}">
        <p14:creationId xmlns:p14="http://schemas.microsoft.com/office/powerpoint/2010/main" val="294509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380316"/>
            <a:ext cx="5323965" cy="3251547"/>
          </a:xfrm>
        </p:spPr>
        <p:txBody>
          <a:bodyPr/>
          <a:lstStyle/>
          <a:p>
            <a:pPr algn="just"/>
            <a:r>
              <a:rPr lang="lv" sz="2400" dirty="0">
                <a:solidFill>
                  <a:srgbClr val="525252"/>
                </a:solidFill>
              </a:rPr>
              <a:t>Izstrādājot dažāda veida digitālo saturu, </a:t>
            </a:r>
            <a:r>
              <a:rPr lang="en-US" sz="2400" dirty="0">
                <a:solidFill>
                  <a:srgbClr val="525252"/>
                </a:solidFill>
              </a:rPr>
              <a:t>J</a:t>
            </a:r>
            <a:r>
              <a:rPr lang="lv" sz="2400" dirty="0">
                <a:solidFill>
                  <a:srgbClr val="525252"/>
                </a:solidFill>
              </a:rPr>
              <a:t>ūs varat atklāt, ka kaut kas jau ir izveidots un </a:t>
            </a:r>
            <a:r>
              <a:rPr lang="en-US" sz="2400" dirty="0" err="1">
                <a:solidFill>
                  <a:srgbClr val="525252"/>
                </a:solidFill>
              </a:rPr>
              <a:t>uz</a:t>
            </a:r>
            <a:r>
              <a:rPr lang="en-US" sz="2400" dirty="0">
                <a:solidFill>
                  <a:srgbClr val="525252"/>
                </a:solidFill>
              </a:rPr>
              <a:t> </a:t>
            </a:r>
            <a:r>
              <a:rPr lang="en-US" sz="2400" dirty="0" err="1">
                <a:solidFill>
                  <a:srgbClr val="525252"/>
                </a:solidFill>
              </a:rPr>
              <a:t>tā</a:t>
            </a:r>
            <a:r>
              <a:rPr lang="en-US" sz="2400" dirty="0">
                <a:solidFill>
                  <a:srgbClr val="525252"/>
                </a:solidFill>
              </a:rPr>
              <a:t> </a:t>
            </a:r>
            <a:r>
              <a:rPr lang="en-US" sz="2400" dirty="0" err="1">
                <a:solidFill>
                  <a:srgbClr val="525252"/>
                </a:solidFill>
              </a:rPr>
              <a:t>pamat</a:t>
            </a:r>
            <a:r>
              <a:rPr lang="en-US" sz="2400" dirty="0">
                <a:solidFill>
                  <a:srgbClr val="525252"/>
                </a:solidFill>
              </a:rPr>
              <a:t> </a:t>
            </a:r>
            <a:r>
              <a:rPr lang="en-US" sz="2400" dirty="0" err="1">
                <a:solidFill>
                  <a:srgbClr val="525252"/>
                </a:solidFill>
              </a:rPr>
              <a:t>Jūs</a:t>
            </a:r>
            <a:r>
              <a:rPr lang="en-US" sz="2400" dirty="0">
                <a:solidFill>
                  <a:srgbClr val="525252"/>
                </a:solidFill>
              </a:rPr>
              <a:t> </a:t>
            </a:r>
            <a:r>
              <a:rPr lang="en-US" sz="2400" dirty="0" err="1">
                <a:solidFill>
                  <a:srgbClr val="525252"/>
                </a:solidFill>
              </a:rPr>
              <a:t>varat</a:t>
            </a:r>
            <a:r>
              <a:rPr lang="en-US" sz="2400" dirty="0">
                <a:solidFill>
                  <a:srgbClr val="525252"/>
                </a:solidFill>
              </a:rPr>
              <a:t> </a:t>
            </a:r>
            <a:r>
              <a:rPr lang="lv" sz="2400" dirty="0">
                <a:solidFill>
                  <a:srgbClr val="525252"/>
                </a:solidFill>
              </a:rPr>
              <a:t>izveidot savu versiju</a:t>
            </a:r>
            <a:r>
              <a:rPr lang="lv" dirty="0">
                <a:solidFill>
                  <a:srgbClr val="525252"/>
                </a:solidFill>
              </a:rPr>
              <a:t>. To sauc par satura atkārtotu izstrādi vai atkārtotu izmantošanu.</a:t>
            </a:r>
          </a:p>
          <a:p>
            <a:pPr algn="just"/>
            <a:r>
              <a:rPr lang="lv" dirty="0">
                <a:solidFill>
                  <a:srgbClr val="525252"/>
                </a:solidFill>
              </a:rPr>
              <a:t>Ir svarīgi atcerēties, ka var tikt piemēroti tekstu rakstīšanas likumi un ka </a:t>
            </a:r>
            <a:r>
              <a:rPr lang="en-US" dirty="0">
                <a:solidFill>
                  <a:srgbClr val="525252"/>
                </a:solidFill>
              </a:rPr>
              <a:t>J</a:t>
            </a:r>
            <a:r>
              <a:rPr lang="lv" dirty="0">
                <a:solidFill>
                  <a:srgbClr val="525252"/>
                </a:solidFill>
              </a:rPr>
              <a:t>ums var būt nepieciešama sākotnējā satura veidotāja atļauja, lai rediģētu vai pievienotu savu darbu. Tekstu rakstīšana ir aplūkota vēlāk šajā modulī.</a:t>
            </a:r>
            <a:endParaRPr lang="en-IE" sz="2400" dirty="0">
              <a:solidFill>
                <a:srgbClr val="525252"/>
              </a:solidFill>
            </a:endParaRPr>
          </a:p>
          <a:p>
            <a:endParaRPr lang="en-IE" dirty="0"/>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873266"/>
          </a:xfrm>
        </p:spPr>
        <p:txBody>
          <a:bodyPr>
            <a:normAutofit fontScale="77500" lnSpcReduction="20000"/>
          </a:bodyPr>
          <a:lstStyle/>
          <a:p>
            <a:r>
              <a:rPr lang="lv" dirty="0"/>
              <a:t>Ko nozīmē digitālā satura atkārtota izstrāde vai integrēšana?</a:t>
            </a:r>
          </a:p>
        </p:txBody>
      </p:sp>
      <p:pic>
        <p:nvPicPr>
          <p:cNvPr id="4" name="Picture Placeholder 3">
            <a:extLst>
              <a:ext uri="{FF2B5EF4-FFF2-40B4-BE49-F238E27FC236}">
                <a16:creationId xmlns:a16="http://schemas.microsoft.com/office/drawing/2014/main" id="{A3DFA30A-898D-264D-75AD-2D1E2B7558E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Tree>
    <p:extLst>
      <p:ext uri="{BB962C8B-B14F-4D97-AF65-F5344CB8AC3E}">
        <p14:creationId xmlns:p14="http://schemas.microsoft.com/office/powerpoint/2010/main" val="4279140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25354" y="783882"/>
            <a:ext cx="11102510" cy="4038015"/>
          </a:xfrm>
        </p:spPr>
        <p:txBody>
          <a:bodyPr/>
          <a:lstStyle/>
          <a:p>
            <a:r>
              <a:rPr lang="lv" dirty="0"/>
              <a:t>Pēdējās tēmas laikā </a:t>
            </a:r>
            <a:r>
              <a:rPr lang="en-US" dirty="0"/>
              <a:t>J</a:t>
            </a:r>
            <a:r>
              <a:rPr lang="lv" dirty="0"/>
              <a:t>ūs iepaz</a:t>
            </a:r>
            <a:r>
              <a:rPr lang="en-US" dirty="0" err="1"/>
              <a:t>ināties</a:t>
            </a:r>
            <a:r>
              <a:rPr lang="lv" dirty="0"/>
              <a:t> ar digitālā satura veidošanas rīku Canva.</a:t>
            </a:r>
          </a:p>
          <a:p>
            <a:r>
              <a:rPr lang="lv" dirty="0"/>
              <a:t>Izmēģiniet šo vingrinājumu, </a:t>
            </a:r>
            <a:r>
              <a:rPr lang="en-US" dirty="0" err="1"/>
              <a:t>tas</a:t>
            </a:r>
            <a:r>
              <a:rPr lang="lv" dirty="0"/>
              <a:t> palīdzē</a:t>
            </a:r>
            <a:r>
              <a:rPr lang="en-US" dirty="0"/>
              <a:t>s</a:t>
            </a:r>
            <a:r>
              <a:rPr lang="lv" dirty="0"/>
              <a:t> </a:t>
            </a:r>
            <a:r>
              <a:rPr lang="en-US" dirty="0"/>
              <a:t>J</a:t>
            </a:r>
            <a:r>
              <a:rPr lang="lv" dirty="0"/>
              <a:t>ums uzzināt </a:t>
            </a:r>
            <a:r>
              <a:rPr lang="en-US" dirty="0" err="1"/>
              <a:t>vairāk</a:t>
            </a:r>
            <a:r>
              <a:rPr lang="en-US" dirty="0"/>
              <a:t> </a:t>
            </a:r>
            <a:r>
              <a:rPr lang="lv" dirty="0"/>
              <a:t>par digitālā satura izveidi, izmantojot Canva.</a:t>
            </a:r>
          </a:p>
          <a:p>
            <a:endParaRPr lang="en-US" dirty="0"/>
          </a:p>
          <a:p>
            <a:r>
              <a:rPr lang="lv" b="1" dirty="0"/>
              <a:t>1. darbība. </a:t>
            </a:r>
            <a:r>
              <a:rPr lang="lv" dirty="0"/>
              <a:t>Padomājiet par darbu, kuru jūs vēlētos </a:t>
            </a:r>
            <a:r>
              <a:rPr lang="en-US" dirty="0" err="1"/>
              <a:t>iz</a:t>
            </a:r>
            <a:r>
              <a:rPr lang="lv" dirty="0"/>
              <a:t>strādāt — tas var būt jebkas, ko varat izveidot pats.</a:t>
            </a:r>
          </a:p>
          <a:p>
            <a:endParaRPr lang="en-US" dirty="0"/>
          </a:p>
          <a:p>
            <a:r>
              <a:rPr lang="lv" b="1" dirty="0"/>
              <a:t>2. darbība. </a:t>
            </a:r>
            <a:r>
              <a:rPr lang="lv" dirty="0"/>
              <a:t>Izmantojiet kādu no veidnēm, </a:t>
            </a:r>
            <a:r>
              <a:rPr lang="lv" dirty="0">
                <a:solidFill>
                  <a:srgbClr val="F9A169"/>
                </a:solidFill>
                <a:hlinkClick r:id="rId2">
                  <a:extLst>
                    <a:ext uri="{A12FA001-AC4F-418D-AE19-62706E023703}">
                      <ahyp:hlinkClr xmlns:ahyp="http://schemas.microsoft.com/office/drawing/2018/hyperlinkcolor" val="tx"/>
                    </a:ext>
                  </a:extLst>
                </a:hlinkClick>
              </a:rPr>
              <a:t>kas atrodamas šeit, šajā saitē</a:t>
            </a:r>
            <a:r>
              <a:rPr lang="lv" dirty="0">
                <a:solidFill>
                  <a:srgbClr val="F9A169"/>
                </a:solidFill>
              </a:rPr>
              <a:t> </a:t>
            </a:r>
            <a:r>
              <a:rPr lang="lv" dirty="0"/>
              <a:t>lai izveidotu darb</a:t>
            </a:r>
            <a:r>
              <a:rPr lang="en-US" dirty="0"/>
              <a:t>u</a:t>
            </a:r>
            <a:r>
              <a:rPr lang="lv" dirty="0"/>
              <a:t> sarakstu</a:t>
            </a:r>
            <a:r>
              <a:rPr lang="en-US" dirty="0"/>
              <a:t>.</a:t>
            </a:r>
            <a:endParaRPr lang="lv" dirty="0"/>
          </a:p>
          <a:p>
            <a:endParaRPr lang="en-US" dirty="0"/>
          </a:p>
          <a:p>
            <a:r>
              <a:rPr lang="lv" b="1" dirty="0"/>
              <a:t>3. darbība. </a:t>
            </a:r>
            <a:r>
              <a:rPr lang="lv" dirty="0"/>
              <a:t>Pievienojiet veidnei dažādas funkcijas, piemēram, kas ir darba devējs un kāds bū</a:t>
            </a:r>
            <a:r>
              <a:rPr lang="en-US" dirty="0"/>
              <a:t>s</a:t>
            </a:r>
            <a:r>
              <a:rPr lang="lv" dirty="0"/>
              <a:t> darbs.</a:t>
            </a:r>
          </a:p>
          <a:p>
            <a:r>
              <a:rPr lang="lv" b="1" dirty="0"/>
              <a:t>4. solis: </a:t>
            </a:r>
            <a:r>
              <a:rPr lang="lv" dirty="0"/>
              <a:t>esiet tik radošs, cik vien iespējams!</a:t>
            </a:r>
          </a:p>
          <a:p>
            <a:endParaRPr lang="en-US"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Vingrinājums — izveidojiet sev darb</a:t>
            </a:r>
            <a:r>
              <a:rPr lang="en-US" dirty="0"/>
              <a:t>u</a:t>
            </a:r>
            <a:r>
              <a:rPr lang="lv" dirty="0"/>
              <a:t> sarakstu.</a:t>
            </a:r>
            <a:endParaRPr lang="en-RU" dirty="0"/>
          </a:p>
        </p:txBody>
      </p:sp>
    </p:spTree>
    <p:extLst>
      <p:ext uri="{BB962C8B-B14F-4D97-AF65-F5344CB8AC3E}">
        <p14:creationId xmlns:p14="http://schemas.microsoft.com/office/powerpoint/2010/main" val="47291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463040"/>
            <a:ext cx="5771030" cy="3251547"/>
          </a:xfrm>
        </p:spPr>
        <p:txBody>
          <a:bodyPr/>
          <a:lstStyle/>
          <a:p>
            <a:pPr algn="just"/>
            <a:r>
              <a:rPr lang="lv" sz="2400" dirty="0">
                <a:solidFill>
                  <a:srgbClr val="525252"/>
                </a:solidFill>
              </a:rPr>
              <a:t>Lai gan ir daudz citu cilvēku darbu, ko </a:t>
            </a:r>
            <a:r>
              <a:rPr lang="en-US" sz="2400" dirty="0">
                <a:solidFill>
                  <a:srgbClr val="525252"/>
                </a:solidFill>
              </a:rPr>
              <a:t>J</a:t>
            </a:r>
            <a:r>
              <a:rPr lang="lv" sz="2400" dirty="0">
                <a:solidFill>
                  <a:srgbClr val="525252"/>
                </a:solidFill>
              </a:rPr>
              <a:t>ūs varētu vēlēties papildināt, var būt arī gadījumi, kad vēlaties mainīt vai pārveidot savu saturu.</a:t>
            </a:r>
          </a:p>
          <a:p>
            <a:pPr algn="just"/>
            <a:r>
              <a:rPr lang="lv" sz="2400" dirty="0">
                <a:solidFill>
                  <a:srgbClr val="525252"/>
                </a:solidFill>
              </a:rPr>
              <a:t>Tas var būt </a:t>
            </a:r>
            <a:r>
              <a:rPr lang="en-US" dirty="0">
                <a:solidFill>
                  <a:srgbClr val="525252"/>
                </a:solidFill>
              </a:rPr>
              <a:t>J</a:t>
            </a:r>
            <a:r>
              <a:rPr lang="lv" dirty="0">
                <a:solidFill>
                  <a:srgbClr val="525252"/>
                </a:solidFill>
              </a:rPr>
              <a:t>ūsu rakstīts emuāra ziņojums vai pat iepriekš izveidots video vai infografika.</a:t>
            </a:r>
          </a:p>
          <a:p>
            <a:pPr algn="just"/>
            <a:r>
              <a:rPr lang="lv" dirty="0">
                <a:solidFill>
                  <a:srgbClr val="525252"/>
                </a:solidFill>
              </a:rPr>
              <a:t>Kāpēc </a:t>
            </a:r>
            <a:r>
              <a:rPr lang="en-US" dirty="0">
                <a:solidFill>
                  <a:srgbClr val="525252"/>
                </a:solidFill>
              </a:rPr>
              <a:t>J</a:t>
            </a:r>
            <a:r>
              <a:rPr lang="lv" dirty="0">
                <a:solidFill>
                  <a:srgbClr val="525252"/>
                </a:solidFill>
              </a:rPr>
              <a:t>ūs varētu vēlēties mainīt </a:t>
            </a:r>
            <a:r>
              <a:rPr lang="en-US" dirty="0" err="1">
                <a:solidFill>
                  <a:srgbClr val="525252"/>
                </a:solidFill>
              </a:rPr>
              <a:t>senāku</a:t>
            </a:r>
            <a:r>
              <a:rPr lang="lv" dirty="0">
                <a:solidFill>
                  <a:srgbClr val="525252"/>
                </a:solidFill>
              </a:rPr>
              <a:t> ziņu/informāciju? Ir vairāki iemesli, kāpēc </a:t>
            </a:r>
            <a:r>
              <a:rPr lang="en-US" dirty="0">
                <a:solidFill>
                  <a:srgbClr val="525252"/>
                </a:solidFill>
              </a:rPr>
              <a:t>J</a:t>
            </a:r>
            <a:r>
              <a:rPr lang="lv" dirty="0">
                <a:solidFill>
                  <a:srgbClr val="525252"/>
                </a:solidFill>
              </a:rPr>
              <a:t>ūs varētu vēlēties to darīt. Apskatīsim tuvāk nākamo slaidu.</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1153548"/>
          </a:xfrm>
        </p:spPr>
        <p:txBody>
          <a:bodyPr>
            <a:normAutofit/>
          </a:bodyPr>
          <a:lstStyle/>
          <a:p>
            <a:r>
              <a:rPr lang="lv" dirty="0"/>
              <a:t>Sava satura atkārtota izmantošana</a:t>
            </a:r>
            <a:r>
              <a:rPr lang="en-US" dirty="0"/>
              <a:t>.</a:t>
            </a:r>
            <a:endParaRPr lang="lv" dirty="0"/>
          </a:p>
        </p:txBody>
      </p:sp>
      <p:pic>
        <p:nvPicPr>
          <p:cNvPr id="2" name="Picture Placeholder 1">
            <a:extLst>
              <a:ext uri="{FF2B5EF4-FFF2-40B4-BE49-F238E27FC236}">
                <a16:creationId xmlns:a16="http://schemas.microsoft.com/office/drawing/2014/main" id="{9C3C6BFD-C048-7E2D-7953-0CD01064FE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722382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405891"/>
            <a:ext cx="5862294" cy="5142618"/>
          </a:xfrm>
        </p:spPr>
        <p:txBody>
          <a:bodyPr>
            <a:normAutofit/>
          </a:bodyPr>
          <a:lstStyle/>
          <a:p>
            <a:r>
              <a:rPr lang="lv" sz="2400" dirty="0">
                <a:solidFill>
                  <a:srgbClr val="525252"/>
                </a:solidFill>
              </a:rPr>
              <a:t>Tātad, kāpēc jūs vēlaties atkārtoti izmantot savu iepriekš izveidoto saturu?</a:t>
            </a:r>
            <a:endParaRPr lang="en-IE" dirty="0">
              <a:solidFill>
                <a:srgbClr val="525252"/>
              </a:solidFill>
            </a:endParaRPr>
          </a:p>
          <a:p>
            <a:r>
              <a:rPr lang="lv" sz="2400" b="1" dirty="0">
                <a:solidFill>
                  <a:srgbClr val="525252"/>
                </a:solidFill>
              </a:rPr>
              <a:t>Izveidojiet vairāk satura. </a:t>
            </a:r>
            <a:r>
              <a:rPr lang="lv" sz="2400" dirty="0">
                <a:solidFill>
                  <a:srgbClr val="525252"/>
                </a:solidFill>
              </a:rPr>
              <a:t>Bieži vien TV šoviem un filmām ir blakusefekti, kuros daži varoņi tiek izmantoti, lai pastāstītu citu stāstu. </a:t>
            </a:r>
            <a:r>
              <a:rPr lang="lv" dirty="0">
                <a:solidFill>
                  <a:srgbClr val="525252"/>
                </a:solidFill>
              </a:rPr>
              <a:t>Varat mēģināt to izdarīt </a:t>
            </a:r>
            <a:r>
              <a:rPr lang="en-US" dirty="0" err="1">
                <a:solidFill>
                  <a:srgbClr val="525252"/>
                </a:solidFill>
              </a:rPr>
              <a:t>arī</a:t>
            </a:r>
            <a:r>
              <a:rPr lang="en-US" dirty="0">
                <a:solidFill>
                  <a:srgbClr val="525252"/>
                </a:solidFill>
              </a:rPr>
              <a:t> </a:t>
            </a:r>
            <a:r>
              <a:rPr lang="en-US" dirty="0" err="1">
                <a:solidFill>
                  <a:srgbClr val="525252"/>
                </a:solidFill>
              </a:rPr>
              <a:t>Jūs</a:t>
            </a:r>
            <a:r>
              <a:rPr lang="lv" dirty="0">
                <a:solidFill>
                  <a:srgbClr val="525252"/>
                </a:solidFill>
              </a:rPr>
              <a:t>, lai ģenerē</a:t>
            </a:r>
            <a:r>
              <a:rPr lang="en-US" dirty="0" err="1">
                <a:solidFill>
                  <a:srgbClr val="525252"/>
                </a:solidFill>
              </a:rPr>
              <a:t>tu</a:t>
            </a:r>
            <a:r>
              <a:rPr lang="en-US" dirty="0">
                <a:solidFill>
                  <a:srgbClr val="525252"/>
                </a:solidFill>
              </a:rPr>
              <a:t> </a:t>
            </a:r>
            <a:r>
              <a:rPr lang="lv" dirty="0">
                <a:solidFill>
                  <a:srgbClr val="525252"/>
                </a:solidFill>
              </a:rPr>
              <a:t>jaun</a:t>
            </a:r>
            <a:r>
              <a:rPr lang="en-US" dirty="0">
                <a:solidFill>
                  <a:srgbClr val="525252"/>
                </a:solidFill>
              </a:rPr>
              <a:t>u</a:t>
            </a:r>
            <a:r>
              <a:rPr lang="lv" dirty="0">
                <a:solidFill>
                  <a:srgbClr val="525252"/>
                </a:solidFill>
              </a:rPr>
              <a:t> satur</a:t>
            </a:r>
            <a:r>
              <a:rPr lang="en-US" dirty="0">
                <a:solidFill>
                  <a:srgbClr val="525252"/>
                </a:solidFill>
              </a:rPr>
              <a:t>u</a:t>
            </a:r>
            <a:r>
              <a:rPr lang="lv" dirty="0">
                <a:solidFill>
                  <a:srgbClr val="525252"/>
                </a:solidFill>
              </a:rPr>
              <a:t>.</a:t>
            </a:r>
          </a:p>
          <a:p>
            <a:r>
              <a:rPr lang="lv" b="1" dirty="0">
                <a:solidFill>
                  <a:srgbClr val="525252"/>
                </a:solidFill>
              </a:rPr>
              <a:t>Izveidojiet jaunus medijus no </a:t>
            </a:r>
            <a:r>
              <a:rPr lang="en-US" b="1" dirty="0" err="1">
                <a:solidFill>
                  <a:srgbClr val="525252"/>
                </a:solidFill>
              </a:rPr>
              <a:t>sen</a:t>
            </a:r>
            <a:r>
              <a:rPr lang="lv" b="1" dirty="0">
                <a:solidFill>
                  <a:srgbClr val="525252"/>
                </a:solidFill>
              </a:rPr>
              <a:t>ākām ziņām. </a:t>
            </a:r>
            <a:r>
              <a:rPr lang="lv" dirty="0">
                <a:solidFill>
                  <a:srgbClr val="525252"/>
                </a:solidFill>
              </a:rPr>
              <a:t>Daļa no jūsu satura</a:t>
            </a:r>
            <a:r>
              <a:rPr lang="en-US" dirty="0">
                <a:solidFill>
                  <a:srgbClr val="525252"/>
                </a:solidFill>
              </a:rPr>
              <a:t>, </a:t>
            </a:r>
            <a:r>
              <a:rPr lang="lv" dirty="0">
                <a:solidFill>
                  <a:srgbClr val="525252"/>
                </a:solidFill>
              </a:rPr>
              <a:t>kur esat ierakstījis emuāra ziņā varētu būt </a:t>
            </a:r>
            <a:r>
              <a:rPr lang="en-US" dirty="0" err="1">
                <a:solidFill>
                  <a:srgbClr val="525252"/>
                </a:solidFill>
              </a:rPr>
              <a:t>noderīg</a:t>
            </a:r>
            <a:r>
              <a:rPr lang="lv" dirty="0">
                <a:solidFill>
                  <a:srgbClr val="525252"/>
                </a:solidFill>
              </a:rPr>
              <a:t>s. Varat mēģināt izveidot šo informāciju infografikā vai īsā videoklipā, kurā ģenerējat jaunas ziņas no iepriekš izveidota satura.</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1"/>
            <a:ext cx="5648934" cy="787789"/>
          </a:xfrm>
        </p:spPr>
        <p:txBody>
          <a:bodyPr>
            <a:normAutofit fontScale="85000" lnSpcReduction="20000"/>
          </a:bodyPr>
          <a:lstStyle/>
          <a:p>
            <a:r>
              <a:rPr lang="lv" dirty="0"/>
              <a:t>Kāpēc atkārtoti izmantot </a:t>
            </a:r>
            <a:r>
              <a:rPr lang="en-US" dirty="0" err="1"/>
              <a:t>sen</a:t>
            </a:r>
            <a:r>
              <a:rPr lang="lv" dirty="0"/>
              <a:t>āku saturu?</a:t>
            </a:r>
          </a:p>
        </p:txBody>
      </p:sp>
      <p:pic>
        <p:nvPicPr>
          <p:cNvPr id="7" name="Picture Placeholder 6">
            <a:extLst>
              <a:ext uri="{FF2B5EF4-FFF2-40B4-BE49-F238E27FC236}">
                <a16:creationId xmlns:a16="http://schemas.microsoft.com/office/drawing/2014/main" id="{5723653B-227D-E2F8-1C98-D010B46312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10" r="8610"/>
          <a:stretch>
            <a:fillRect/>
          </a:stretch>
        </p:blipFill>
        <p:spPr/>
      </p:pic>
    </p:spTree>
    <p:extLst>
      <p:ext uri="{BB962C8B-B14F-4D97-AF65-F5344CB8AC3E}">
        <p14:creationId xmlns:p14="http://schemas.microsoft.com/office/powerpoint/2010/main" val="169932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200150"/>
            <a:ext cx="5450813" cy="5111197"/>
          </a:xfrm>
        </p:spPr>
        <p:txBody>
          <a:bodyPr>
            <a:normAutofit lnSpcReduction="10000"/>
          </a:bodyPr>
          <a:lstStyle/>
          <a:p>
            <a:pPr algn="just"/>
            <a:r>
              <a:rPr lang="lv" sz="2400" b="1" dirty="0">
                <a:solidFill>
                  <a:srgbClr val="525252"/>
                </a:solidFill>
              </a:rPr>
              <a:t>Palieliniet sasniedzamību. </a:t>
            </a:r>
            <a:r>
              <a:rPr lang="lv" sz="2400" dirty="0">
                <a:solidFill>
                  <a:srgbClr val="525252"/>
                </a:solidFill>
              </a:rPr>
              <a:t>Iespējams, atklāsit, ka vairākas </a:t>
            </a:r>
            <a:r>
              <a:rPr lang="en-US" sz="2400" dirty="0">
                <a:solidFill>
                  <a:srgbClr val="525252"/>
                </a:solidFill>
              </a:rPr>
              <a:t>J</a:t>
            </a:r>
            <a:r>
              <a:rPr lang="lv" sz="2400" dirty="0">
                <a:solidFill>
                  <a:srgbClr val="525252"/>
                </a:solidFill>
              </a:rPr>
              <a:t>ūsu ziņas bija ļoti </a:t>
            </a:r>
            <a:r>
              <a:rPr lang="en-US" sz="2400" dirty="0" err="1">
                <a:solidFill>
                  <a:srgbClr val="525252"/>
                </a:solidFill>
              </a:rPr>
              <a:t>populāras</a:t>
            </a:r>
            <a:r>
              <a:rPr lang="lv" sz="2400" dirty="0">
                <a:solidFill>
                  <a:srgbClr val="525252"/>
                </a:solidFill>
              </a:rPr>
              <a:t> un ka </a:t>
            </a:r>
            <a:r>
              <a:rPr lang="en-US" sz="2400" dirty="0">
                <a:solidFill>
                  <a:srgbClr val="525252"/>
                </a:solidFill>
              </a:rPr>
              <a:t>J</a:t>
            </a:r>
            <a:r>
              <a:rPr lang="lv" sz="2400" dirty="0">
                <a:solidFill>
                  <a:srgbClr val="525252"/>
                </a:solidFill>
              </a:rPr>
              <a:t>ūs </a:t>
            </a:r>
            <a:r>
              <a:rPr lang="lv" dirty="0">
                <a:solidFill>
                  <a:srgbClr val="525252"/>
                </a:solidFill>
              </a:rPr>
              <a:t>vēlētos atkāpties no šiem panākumiem. Iespējams, pamanīsit, ka </a:t>
            </a:r>
            <a:r>
              <a:rPr lang="en-US" dirty="0">
                <a:solidFill>
                  <a:srgbClr val="525252"/>
                </a:solidFill>
              </a:rPr>
              <a:t>J</a:t>
            </a:r>
            <a:r>
              <a:rPr lang="lv" dirty="0">
                <a:solidFill>
                  <a:srgbClr val="525252"/>
                </a:solidFill>
              </a:rPr>
              <a:t>ums bija ziņa, kurā tika runāts par konkrētu ideju — mēģiniet izveidot vairāk satura par šo ideju un palielināt savu sasniedzamību, lai piesaistītu jaunus sekotājus.</a:t>
            </a:r>
          </a:p>
          <a:p>
            <a:pPr algn="just"/>
            <a:r>
              <a:rPr lang="lv" b="1" dirty="0">
                <a:solidFill>
                  <a:srgbClr val="525252"/>
                </a:solidFill>
              </a:rPr>
              <a:t>Pastipriniet savu ziņojumu. </a:t>
            </a:r>
            <a:r>
              <a:rPr lang="lv" dirty="0">
                <a:solidFill>
                  <a:srgbClr val="525252"/>
                </a:solidFill>
              </a:rPr>
              <a:t>Viens no labākajiem veidiem, kā </a:t>
            </a:r>
            <a:r>
              <a:rPr lang="en-US" dirty="0" err="1">
                <a:solidFill>
                  <a:srgbClr val="525252"/>
                </a:solidFill>
              </a:rPr>
              <a:t>pastiprināt</a:t>
            </a:r>
            <a:r>
              <a:rPr lang="lv" dirty="0">
                <a:solidFill>
                  <a:srgbClr val="525252"/>
                </a:solidFill>
              </a:rPr>
              <a:t> savu ziņojumu, ir to atkārtot. Vai vēlaties, lai darba devēji redzētu, cik daudz </a:t>
            </a:r>
            <a:r>
              <a:rPr lang="en-US" dirty="0">
                <a:solidFill>
                  <a:srgbClr val="525252"/>
                </a:solidFill>
              </a:rPr>
              <a:t>J</a:t>
            </a:r>
            <a:r>
              <a:rPr lang="lv" dirty="0">
                <a:solidFill>
                  <a:srgbClr val="525252"/>
                </a:solidFill>
              </a:rPr>
              <a:t>ūs zināt par noteiktu tēmu? Mēģiniet rakstīt līdzīgu saturu, bet katru reizi ar jaunām idejām!</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636668"/>
          </a:xfrm>
        </p:spPr>
        <p:txBody>
          <a:bodyPr>
            <a:normAutofit fontScale="70000" lnSpcReduction="20000"/>
          </a:bodyPr>
          <a:lstStyle/>
          <a:p>
            <a:r>
              <a:rPr lang="lv" dirty="0"/>
              <a:t>Kāpēc atkārtoti izmantot </a:t>
            </a:r>
            <a:r>
              <a:rPr lang="en-US" dirty="0" err="1"/>
              <a:t>sen</a:t>
            </a:r>
            <a:r>
              <a:rPr lang="lv" dirty="0"/>
              <a:t>āku saturu?</a:t>
            </a:r>
          </a:p>
        </p:txBody>
      </p:sp>
      <p:pic>
        <p:nvPicPr>
          <p:cNvPr id="7" name="Picture Placeholder 6">
            <a:extLst>
              <a:ext uri="{FF2B5EF4-FFF2-40B4-BE49-F238E27FC236}">
                <a16:creationId xmlns:a16="http://schemas.microsoft.com/office/drawing/2014/main" id="{9FC762A1-D6AE-AB18-6D6B-AA64E71782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4450" r="14450"/>
          <a:stretch>
            <a:fillRect/>
          </a:stretch>
        </p:blipFill>
        <p:spPr/>
      </p:pic>
    </p:spTree>
    <p:extLst>
      <p:ext uri="{BB962C8B-B14F-4D97-AF65-F5344CB8AC3E}">
        <p14:creationId xmlns:p14="http://schemas.microsoft.com/office/powerpoint/2010/main" val="395818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005814" y="4801979"/>
            <a:ext cx="7186186" cy="3543114"/>
          </a:xfrm>
        </p:spPr>
        <p:txBody>
          <a:bodyPr/>
          <a:lstStyle/>
          <a:p>
            <a:r>
              <a:rPr lang="lv" sz="3600" dirty="0"/>
              <a:t>1. tēma – Digitālā </a:t>
            </a:r>
            <a:r>
              <a:rPr lang="lv" dirty="0"/>
              <a:t>satura </a:t>
            </a:r>
            <a:r>
              <a:rPr lang="lv" sz="3600" dirty="0"/>
              <a:t>izstrāde</a:t>
            </a:r>
            <a:r>
              <a:rPr lang="en-US" sz="3600" dirty="0"/>
              <a:t>.</a:t>
            </a:r>
            <a:endParaRPr lang="lv" sz="3600" dirty="0"/>
          </a:p>
          <a:p>
            <a:endParaRPr lang="en-IE" dirty="0"/>
          </a:p>
        </p:txBody>
      </p:sp>
      <p:pic>
        <p:nvPicPr>
          <p:cNvPr id="4" name="Picture Placeholder 3">
            <a:extLst>
              <a:ext uri="{FF2B5EF4-FFF2-40B4-BE49-F238E27FC236}">
                <a16:creationId xmlns:a16="http://schemas.microsoft.com/office/drawing/2014/main" id="{89E05246-E1F6-D2A4-9A50-432BA9E4E62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1531" b="11531"/>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C72985-2794-641D-FA9D-630C95FF5508}"/>
              </a:ext>
            </a:extLst>
          </p:cNvPr>
          <p:cNvSpPr>
            <a:spLocks noGrp="1"/>
          </p:cNvSpPr>
          <p:nvPr>
            <p:ph type="pic" sz="quarter" idx="15"/>
          </p:nvPr>
        </p:nvSpPr>
        <p:spPr/>
      </p:sp>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p:txBody>
          <a:bodyPr/>
          <a:lstStyle/>
          <a:p>
            <a:r>
              <a:rPr lang="lv" sz="2400" dirty="0">
                <a:solidFill>
                  <a:srgbClr val="8D5B98"/>
                </a:solidFill>
              </a:rPr>
              <a:t>Apskatiet šo videoklipu, kurā ir izcelti 10 veidi, kā varat atkārtoti izmantot saturu sociālajos saziņas līdzekļos, izmantojot noteiktu modeli.</a:t>
            </a: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https://www.youtube.com/watch?v=NeSTJw5QKOQ</a:t>
            </a:r>
            <a:endParaRPr lang="en-IE" sz="2400" dirty="0">
              <a:solidFill>
                <a:srgbClr val="F9A169"/>
              </a:solidFill>
            </a:endParaRPr>
          </a:p>
          <a:p>
            <a:endParaRPr lang="en-IE" sz="2400" dirty="0">
              <a:solidFill>
                <a:srgbClr val="8D5B98"/>
              </a:solidFill>
            </a:endParaRPr>
          </a:p>
          <a:p>
            <a:endParaRPr lang="en-IE" sz="2800" dirty="0">
              <a:solidFill>
                <a:srgbClr val="0675AD"/>
              </a:solidFill>
            </a:endParaRPr>
          </a:p>
          <a:p>
            <a:endParaRPr lang="en-IE" sz="2800" dirty="0">
              <a:solidFill>
                <a:srgbClr val="0675AD"/>
              </a:solidFill>
            </a:endParaRPr>
          </a:p>
          <a:p>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447066" y="309491"/>
            <a:ext cx="11222614" cy="1110023"/>
          </a:xfrm>
        </p:spPr>
        <p:txBody>
          <a:bodyPr>
            <a:normAutofit fontScale="92500" lnSpcReduction="10000"/>
          </a:bodyPr>
          <a:lstStyle/>
          <a:p>
            <a:r>
              <a:rPr lang="lv" dirty="0"/>
              <a:t>Skatīties video:</a:t>
            </a:r>
          </a:p>
          <a:p>
            <a:r>
              <a:rPr lang="lv" dirty="0"/>
              <a:t>10 veidi, kā atkārtoti izmantot saturu</a:t>
            </a:r>
            <a:r>
              <a:rPr lang="en-US" dirty="0"/>
              <a:t>.</a:t>
            </a:r>
            <a:endParaRPr lang="lv" dirty="0"/>
          </a:p>
        </p:txBody>
      </p:sp>
      <p:pic>
        <p:nvPicPr>
          <p:cNvPr id="8" name="Graphic 7" descr="Mouse outline">
            <a:extLst>
              <a:ext uri="{FF2B5EF4-FFF2-40B4-BE49-F238E27FC236}">
                <a16:creationId xmlns:a16="http://schemas.microsoft.com/office/drawing/2014/main" id="{8AB9E757-7C27-FF90-A28C-4D75868B91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7512121" y="17698"/>
            <a:ext cx="683699" cy="683699"/>
          </a:xfrm>
          <a:prstGeom prst="rect">
            <a:avLst/>
          </a:prstGeom>
        </p:spPr>
      </p:pic>
      <p:sp>
        <p:nvSpPr>
          <p:cNvPr id="9" name="TextBox 8">
            <a:extLst>
              <a:ext uri="{FF2B5EF4-FFF2-40B4-BE49-F238E27FC236}">
                <a16:creationId xmlns:a16="http://schemas.microsoft.com/office/drawing/2014/main" id="{4732B1FF-3B88-9DAC-5742-E280B617A4A4}"/>
              </a:ext>
            </a:extLst>
          </p:cNvPr>
          <p:cNvSpPr txBox="1"/>
          <p:nvPr/>
        </p:nvSpPr>
        <p:spPr>
          <a:xfrm>
            <a:off x="8201944" y="97938"/>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E25CC574-B165-5128-E4FE-8B190A90FE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960388">
            <a:off x="8012477" y="36262"/>
            <a:ext cx="1451764" cy="1460662"/>
          </a:xfrm>
          <a:prstGeom prst="rect">
            <a:avLst/>
          </a:prstGeom>
        </p:spPr>
      </p:pic>
      <p:pic>
        <p:nvPicPr>
          <p:cNvPr id="6" name="Online Media 5" title="10 Ways to Repurpose Content for Social Media - Garyvee's Content Model">
            <a:hlinkClick r:id="" action="ppaction://media"/>
            <a:extLst>
              <a:ext uri="{FF2B5EF4-FFF2-40B4-BE49-F238E27FC236}">
                <a16:creationId xmlns:a16="http://schemas.microsoft.com/office/drawing/2014/main" id="{32462F26-1242-A457-2AD3-2D733FF32773}"/>
              </a:ext>
            </a:extLst>
          </p:cNvPr>
          <p:cNvPicPr>
            <a:picLocks noRot="1" noChangeAspect="1"/>
          </p:cNvPicPr>
          <p:nvPr>
            <a:videoFile r:link="rId1"/>
          </p:nvPr>
        </p:nvPicPr>
        <p:blipFill>
          <a:blip r:embed="rId8"/>
          <a:stretch>
            <a:fillRect/>
          </a:stretch>
        </p:blipFill>
        <p:spPr>
          <a:xfrm>
            <a:off x="7355172" y="1223438"/>
            <a:ext cx="4836828" cy="4033653"/>
          </a:xfrm>
          <a:prstGeom prst="rect">
            <a:avLst/>
          </a:prstGeom>
        </p:spPr>
      </p:pic>
    </p:spTree>
    <p:extLst>
      <p:ext uri="{BB962C8B-B14F-4D97-AF65-F5344CB8AC3E}">
        <p14:creationId xmlns:p14="http://schemas.microsoft.com/office/powerpoint/2010/main" val="30731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17391"/>
            <a:ext cx="5648934" cy="1919715"/>
          </a:xfrm>
        </p:spPr>
        <p:txBody>
          <a:bodyPr/>
          <a:lstStyle/>
          <a:p>
            <a:r>
              <a:rPr lang="lv" dirty="0"/>
              <a:t>Gadījuma izpēte — satura atkārtota izmantošana lielākai ietekmei</a:t>
            </a:r>
          </a:p>
          <a:p>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215900" y="1517793"/>
            <a:ext cx="6426200" cy="4832092"/>
          </a:xfrm>
          <a:prstGeom prst="rect">
            <a:avLst/>
          </a:prstGeom>
          <a:noFill/>
        </p:spPr>
        <p:txBody>
          <a:bodyPr wrap="square">
            <a:spAutoFit/>
          </a:bodyPr>
          <a:lstStyle/>
          <a:p>
            <a:r>
              <a:rPr lang="lv" sz="2200" dirty="0">
                <a:solidFill>
                  <a:srgbClr val="404040"/>
                </a:solidFill>
              </a:rPr>
              <a:t>Šajā gadījuma izpētē ir apskatīta emuāra īpašniece Val</a:t>
            </a:r>
            <a:r>
              <a:rPr lang="en-US" sz="2200" dirty="0">
                <a:solidFill>
                  <a:srgbClr val="404040"/>
                </a:solidFill>
              </a:rPr>
              <a:t>a</a:t>
            </a:r>
            <a:r>
              <a:rPr lang="lv" sz="2200" dirty="0">
                <a:solidFill>
                  <a:srgbClr val="404040"/>
                </a:solidFill>
              </a:rPr>
              <a:t> un viņas emuārs </a:t>
            </a:r>
            <a:r>
              <a:rPr lang="lv" sz="2200" dirty="0">
                <a:solidFill>
                  <a:srgbClr val="F9A169"/>
                </a:solidFill>
                <a:hlinkClick r:id="rId2">
                  <a:extLst>
                    <a:ext uri="{A12FA001-AC4F-418D-AE19-62706E023703}">
                      <ahyp:hlinkClr xmlns:ahyp="http://schemas.microsoft.com/office/drawing/2018/hyperlinkcolor" val="tx"/>
                    </a:ext>
                  </a:extLst>
                </a:hlinkClick>
              </a:rPr>
              <a:t>www.magnumlady.com </a:t>
            </a:r>
            <a:r>
              <a:rPr lang="lv" sz="2200" dirty="0">
                <a:solidFill>
                  <a:srgbClr val="F9A169"/>
                </a:solidFill>
              </a:rPr>
              <a:t>.</a:t>
            </a:r>
          </a:p>
          <a:p>
            <a:r>
              <a:rPr lang="lv" sz="2200" dirty="0">
                <a:solidFill>
                  <a:srgbClr val="404040"/>
                </a:solidFill>
              </a:rPr>
              <a:t>Val</a:t>
            </a:r>
            <a:r>
              <a:rPr lang="en-US" sz="2200" dirty="0">
                <a:solidFill>
                  <a:srgbClr val="404040"/>
                </a:solidFill>
              </a:rPr>
              <a:t>a</a:t>
            </a:r>
            <a:r>
              <a:rPr lang="lv" sz="2200" dirty="0">
                <a:solidFill>
                  <a:srgbClr val="404040"/>
                </a:solidFill>
              </a:rPr>
              <a:t> ir migrante, kas dzīvo Īrijas rietumos. Viņa ir pašmācī</a:t>
            </a:r>
            <a:r>
              <a:rPr lang="en-US" sz="2200" dirty="0" err="1">
                <a:solidFill>
                  <a:srgbClr val="404040"/>
                </a:solidFill>
              </a:rPr>
              <a:t>bā</a:t>
            </a:r>
            <a:r>
              <a:rPr lang="en-US" sz="2200" dirty="0">
                <a:solidFill>
                  <a:srgbClr val="404040"/>
                </a:solidFill>
              </a:rPr>
              <a:t> </a:t>
            </a:r>
            <a:r>
              <a:rPr lang="en-US" sz="2200" dirty="0" err="1">
                <a:solidFill>
                  <a:srgbClr val="404040"/>
                </a:solidFill>
              </a:rPr>
              <a:t>kļuvusi</a:t>
            </a:r>
            <a:r>
              <a:rPr lang="en-US" sz="2200" dirty="0">
                <a:solidFill>
                  <a:srgbClr val="404040"/>
                </a:solidFill>
              </a:rPr>
              <a:t> par </a:t>
            </a:r>
            <a:r>
              <a:rPr lang="lv" sz="2200" dirty="0">
                <a:solidFill>
                  <a:srgbClr val="404040"/>
                </a:solidFill>
              </a:rPr>
              <a:t>sociālo mediju ekspert</a:t>
            </a:r>
            <a:r>
              <a:rPr lang="en-US" sz="2200" dirty="0" err="1">
                <a:solidFill>
                  <a:srgbClr val="404040"/>
                </a:solidFill>
              </a:rPr>
              <a:t>i</a:t>
            </a:r>
            <a:r>
              <a:rPr lang="lv" sz="2200" dirty="0">
                <a:solidFill>
                  <a:srgbClr val="404040"/>
                </a:solidFill>
              </a:rPr>
              <a:t>. Val</a:t>
            </a:r>
            <a:r>
              <a:rPr lang="en-US" sz="2200" dirty="0">
                <a:solidFill>
                  <a:srgbClr val="404040"/>
                </a:solidFill>
              </a:rPr>
              <a:t>a</a:t>
            </a:r>
            <a:r>
              <a:rPr lang="lv" sz="2200" dirty="0">
                <a:solidFill>
                  <a:srgbClr val="404040"/>
                </a:solidFill>
              </a:rPr>
              <a:t> vienmēr ir bijusi tūrisma atbalstītāja un </a:t>
            </a:r>
            <a:r>
              <a:rPr lang="en-US" sz="2200" dirty="0" err="1">
                <a:solidFill>
                  <a:srgbClr val="404040"/>
                </a:solidFill>
              </a:rPr>
              <a:t>atbalstījusi</a:t>
            </a:r>
            <a:r>
              <a:rPr lang="lv" sz="2200" dirty="0">
                <a:solidFill>
                  <a:srgbClr val="404040"/>
                </a:solidFill>
              </a:rPr>
              <a:t> </a:t>
            </a:r>
            <a:r>
              <a:rPr lang="en-US" sz="2200" dirty="0" err="1">
                <a:solidFill>
                  <a:srgbClr val="404040"/>
                </a:solidFill>
              </a:rPr>
              <a:t>uzņēmējdarbību</a:t>
            </a:r>
            <a:r>
              <a:rPr lang="en-US" sz="2200" dirty="0">
                <a:solidFill>
                  <a:srgbClr val="404040"/>
                </a:solidFill>
              </a:rPr>
              <a:t> s</a:t>
            </a:r>
            <a:r>
              <a:rPr lang="lv" sz="2200" dirty="0">
                <a:solidFill>
                  <a:srgbClr val="404040"/>
                </a:solidFill>
              </a:rPr>
              <a:t>av</a:t>
            </a:r>
            <a:r>
              <a:rPr lang="en-US" sz="2200" dirty="0">
                <a:solidFill>
                  <a:srgbClr val="404040"/>
                </a:solidFill>
              </a:rPr>
              <a:t>ā</a:t>
            </a:r>
            <a:r>
              <a:rPr lang="lv" sz="2200" dirty="0">
                <a:solidFill>
                  <a:srgbClr val="404040"/>
                </a:solidFill>
              </a:rPr>
              <a:t> dzimtaj</a:t>
            </a:r>
            <a:r>
              <a:rPr lang="en-US" sz="2200" dirty="0">
                <a:solidFill>
                  <a:srgbClr val="404040"/>
                </a:solidFill>
              </a:rPr>
              <a:t>ā</a:t>
            </a:r>
            <a:r>
              <a:rPr lang="lv" sz="2200" dirty="0">
                <a:solidFill>
                  <a:srgbClr val="404040"/>
                </a:solidFill>
              </a:rPr>
              <a:t> pilsēt</a:t>
            </a:r>
            <a:r>
              <a:rPr lang="en-US" sz="2200" dirty="0">
                <a:solidFill>
                  <a:srgbClr val="404040"/>
                </a:solidFill>
              </a:rPr>
              <a:t>ā</a:t>
            </a:r>
            <a:r>
              <a:rPr lang="lv" sz="2200" dirty="0">
                <a:solidFill>
                  <a:srgbClr val="404040"/>
                </a:solidFill>
              </a:rPr>
              <a:t> Sligo, Īrijā. Valai ir populārs emuārs, kurā viņa dalās ar savu dzīves pieredzi, sākot ar tūristu apskates objektu apmeklēšanu un beidzot ar personisku stāstu par savu dzīvi.</a:t>
            </a:r>
          </a:p>
          <a:p>
            <a:r>
              <a:rPr lang="lv" sz="2200" dirty="0">
                <a:solidFill>
                  <a:srgbClr val="404040"/>
                </a:solidFill>
              </a:rPr>
              <a:t>Vala lieliski prot atkārtoti izmantot saturu, lai palīdzētu izplatīt sava emuāra sasniedzamību. Vēloties piesaistīt cilvēkus Slaigo, viņa izveidoja kampaņu #LoveSligo, kas guva milzīgus panākumus valstī.</a:t>
            </a:r>
            <a:endParaRPr lang="en-US" sz="2200" dirty="0">
              <a:solidFill>
                <a:srgbClr val="F9A169"/>
              </a:solidFill>
            </a:endParaRPr>
          </a:p>
        </p:txBody>
      </p:sp>
      <p:pic>
        <p:nvPicPr>
          <p:cNvPr id="2052" name="Picture 4">
            <a:extLst>
              <a:ext uri="{FF2B5EF4-FFF2-40B4-BE49-F238E27FC236}">
                <a16:creationId xmlns:a16="http://schemas.microsoft.com/office/drawing/2014/main" id="{F2459E3E-2A1E-F263-94CC-18F2086654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4462" y="1517793"/>
            <a:ext cx="5647538" cy="409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1032292"/>
          </a:xfrm>
        </p:spPr>
        <p:txBody>
          <a:bodyPr>
            <a:normAutofit fontScale="77500" lnSpcReduction="20000"/>
          </a:bodyPr>
          <a:lstStyle/>
          <a:p>
            <a:r>
              <a:rPr lang="lv" dirty="0">
                <a:solidFill>
                  <a:srgbClr val="F9A169"/>
                </a:solidFill>
              </a:rPr>
              <a:t>Gadījuma izpēte — satura atkārtota izmantošana lielākai ietekmei</a:t>
            </a:r>
            <a:r>
              <a:rPr lang="en-US" dirty="0">
                <a:solidFill>
                  <a:srgbClr val="F9A169"/>
                </a:solidFill>
              </a:rPr>
              <a:t>.</a:t>
            </a:r>
            <a:endParaRPr lang="lv" dirty="0">
              <a:solidFill>
                <a:srgbClr val="F9A169"/>
              </a:solidFill>
            </a:endParaRPr>
          </a:p>
        </p:txBody>
      </p:sp>
      <p:sp>
        <p:nvSpPr>
          <p:cNvPr id="8" name="TextBox 7">
            <a:extLst>
              <a:ext uri="{FF2B5EF4-FFF2-40B4-BE49-F238E27FC236}">
                <a16:creationId xmlns:a16="http://schemas.microsoft.com/office/drawing/2014/main" id="{362EE83E-0C8B-1160-1685-D85B537B1A06}"/>
              </a:ext>
            </a:extLst>
          </p:cNvPr>
          <p:cNvSpPr txBox="1"/>
          <p:nvPr/>
        </p:nvSpPr>
        <p:spPr>
          <a:xfrm>
            <a:off x="324970" y="1341784"/>
            <a:ext cx="5771030" cy="4832092"/>
          </a:xfrm>
          <a:prstGeom prst="rect">
            <a:avLst/>
          </a:prstGeom>
          <a:noFill/>
        </p:spPr>
        <p:txBody>
          <a:bodyPr wrap="square">
            <a:spAutoFit/>
          </a:bodyPr>
          <a:lstStyle/>
          <a:p>
            <a:pPr algn="just"/>
            <a:r>
              <a:rPr lang="lv" sz="2200" dirty="0">
                <a:solidFill>
                  <a:srgbClr val="404040"/>
                </a:solidFill>
              </a:rPr>
              <a:t>Pēc #lovesligo kampaņas panākumiem</a:t>
            </a:r>
            <a:r>
              <a:rPr lang="en-US" sz="2200" dirty="0">
                <a:solidFill>
                  <a:srgbClr val="404040"/>
                </a:solidFill>
              </a:rPr>
              <a:t>, </a:t>
            </a:r>
            <a:r>
              <a:rPr lang="lv" sz="2200" dirty="0">
                <a:solidFill>
                  <a:srgbClr val="404040"/>
                </a:solidFill>
              </a:rPr>
              <a:t>Val</a:t>
            </a:r>
            <a:r>
              <a:rPr lang="en-US" sz="2200" dirty="0">
                <a:solidFill>
                  <a:srgbClr val="404040"/>
                </a:solidFill>
              </a:rPr>
              <a:t>a</a:t>
            </a:r>
            <a:r>
              <a:rPr lang="lv" sz="2200" dirty="0">
                <a:solidFill>
                  <a:srgbClr val="404040"/>
                </a:solidFill>
              </a:rPr>
              <a:t> vēlējās izmantot līdzīgu tēmturi, taču tādu, kas tieši ietekmē</a:t>
            </a:r>
            <a:r>
              <a:rPr lang="en-US" sz="2200" dirty="0" err="1">
                <a:solidFill>
                  <a:srgbClr val="404040"/>
                </a:solidFill>
              </a:rPr>
              <a:t>tu</a:t>
            </a:r>
            <a:r>
              <a:rPr lang="lv" sz="2200" dirty="0">
                <a:solidFill>
                  <a:srgbClr val="404040"/>
                </a:solidFill>
              </a:rPr>
              <a:t> uzņēmējdarbību Slaigo. Viņa izstrādāja #shopsligo kampaņu, kurā viņa mudināja vietējos uzņēmumus atzīmēt savus ierakstus ar #shopsligo tagu.</a:t>
            </a:r>
          </a:p>
          <a:p>
            <a:pPr algn="just"/>
            <a:r>
              <a:rPr lang="lv" sz="2200" dirty="0">
                <a:solidFill>
                  <a:srgbClr val="404040"/>
                </a:solidFill>
              </a:rPr>
              <a:t>Tas bija milzīgs panākums, kas beidzās ar 6,6 miljonu skatītāju sasniedzamību un vairāk nekā 15 000 atzīmju Patīk.</a:t>
            </a:r>
          </a:p>
          <a:p>
            <a:pPr algn="just"/>
            <a:r>
              <a:rPr lang="lv" sz="2200" dirty="0">
                <a:solidFill>
                  <a:srgbClr val="404040"/>
                </a:solidFill>
              </a:rPr>
              <a:t>Vala tika uzslavēta par viņas pūlēm pievērst Slaigo tik lielu uzmanību, un viņai tika piešķirta </a:t>
            </a:r>
            <a:r>
              <a:rPr lang="lv" sz="2200" dirty="0" err="1">
                <a:solidFill>
                  <a:srgbClr val="404040"/>
                </a:solidFill>
              </a:rPr>
              <a:t>Cathaoirleach </a:t>
            </a:r>
            <a:r>
              <a:rPr lang="lv" sz="2200" dirty="0">
                <a:solidFill>
                  <a:srgbClr val="404040"/>
                </a:solidFill>
              </a:rPr>
              <a:t>balva (Slaigo gars). Viņa arī ieguva Zelta un Sudraba Nacionālo sociālo mediju balvu par savu kampaņu.</a:t>
            </a:r>
            <a:endParaRPr lang="en-US" sz="2200" dirty="0">
              <a:solidFill>
                <a:srgbClr val="F9A169"/>
              </a:solidFill>
            </a:endParaRPr>
          </a:p>
        </p:txBody>
      </p:sp>
      <p:pic>
        <p:nvPicPr>
          <p:cNvPr id="3" name="Picture 2" descr="Graphical user interface, application&#10;&#10;Description automatically generated">
            <a:extLst>
              <a:ext uri="{FF2B5EF4-FFF2-40B4-BE49-F238E27FC236}">
                <a16:creationId xmlns:a16="http://schemas.microsoft.com/office/drawing/2014/main" id="{CB80D62E-5784-3D2B-A8CC-214E77FC94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2474" y="1843156"/>
            <a:ext cx="5809526" cy="3171687"/>
          </a:xfrm>
          <a:prstGeom prst="rect">
            <a:avLst/>
          </a:prstGeom>
        </p:spPr>
      </p:pic>
    </p:spTree>
    <p:extLst>
      <p:ext uri="{BB962C8B-B14F-4D97-AF65-F5344CB8AC3E}">
        <p14:creationId xmlns:p14="http://schemas.microsoft.com/office/powerpoint/2010/main" val="3119465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447120" y="2127005"/>
            <a:ext cx="11101680" cy="40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lv-LV" sz="2400" spc="-1" dirty="0">
                <a:solidFill>
                  <a:srgbClr val="3E3E3E"/>
                </a:solidFill>
              </a:rPr>
              <a:t>Darbības, kas jādara:</a:t>
            </a:r>
          </a:p>
          <a:p>
            <a:pPr>
              <a:lnSpc>
                <a:spcPct val="90000"/>
              </a:lnSpc>
              <a:spcBef>
                <a:spcPts val="1001"/>
              </a:spcBef>
              <a:tabLst>
                <a:tab pos="0" algn="l"/>
              </a:tabLst>
            </a:pPr>
            <a:r>
              <a:rPr lang="lv-LV" sz="2400" spc="-1" dirty="0">
                <a:solidFill>
                  <a:srgbClr val="3E3E3E"/>
                </a:solidFill>
              </a:rPr>
              <a:t>Meklējiet tiešsaistes lietotni</a:t>
            </a:r>
            <a:r>
              <a:rPr lang="en-US" sz="2400" spc="-1" dirty="0">
                <a:solidFill>
                  <a:srgbClr val="3E3E3E"/>
                </a:solidFill>
              </a:rPr>
              <a:t> app</a:t>
            </a:r>
            <a:r>
              <a:rPr lang="lv-LV" sz="2400" spc="-1" dirty="0">
                <a:solidFill>
                  <a:srgbClr val="3E3E3E"/>
                </a:solidFill>
              </a:rPr>
              <a:t> Google </a:t>
            </a:r>
            <a:r>
              <a:rPr lang="en-US" sz="2400" spc="-1" dirty="0">
                <a:solidFill>
                  <a:srgbClr val="3E3E3E"/>
                </a:solidFill>
              </a:rPr>
              <a:t>slides</a:t>
            </a:r>
            <a:endParaRPr lang="lv-LV" sz="2400" spc="-1" dirty="0">
              <a:solidFill>
                <a:srgbClr val="3E3E3E"/>
              </a:solidFill>
            </a:endParaRPr>
          </a:p>
          <a:p>
            <a:pPr>
              <a:lnSpc>
                <a:spcPct val="90000"/>
              </a:lnSpc>
              <a:spcBef>
                <a:spcPts val="1001"/>
              </a:spcBef>
              <a:tabLst>
                <a:tab pos="0" algn="l"/>
              </a:tabLst>
            </a:pPr>
            <a:r>
              <a:rPr lang="lv-LV" sz="2400" spc="-1" dirty="0">
                <a:solidFill>
                  <a:srgbClr val="3E3E3E"/>
                </a:solidFill>
              </a:rPr>
              <a:t>Augšējā rīkjoslā noklikšķiniet uz </a:t>
            </a:r>
            <a:r>
              <a:rPr lang="en-US" sz="2400" spc="-1" dirty="0">
                <a:solidFill>
                  <a:srgbClr val="3E3E3E"/>
                </a:solidFill>
              </a:rPr>
              <a:t>Insert (</a:t>
            </a:r>
            <a:r>
              <a:rPr lang="lv-LV" sz="2400" spc="-1" dirty="0">
                <a:solidFill>
                  <a:srgbClr val="3E3E3E"/>
                </a:solidFill>
              </a:rPr>
              <a:t>Ievietot</a:t>
            </a:r>
            <a:r>
              <a:rPr lang="en-US" sz="2400" spc="-1" dirty="0">
                <a:solidFill>
                  <a:srgbClr val="3E3E3E"/>
                </a:solidFill>
              </a:rPr>
              <a:t>)</a:t>
            </a:r>
            <a:endParaRPr lang="lv-LV" sz="2400" spc="-1" dirty="0">
              <a:solidFill>
                <a:srgbClr val="3E3E3E"/>
              </a:solidFill>
            </a:endParaRPr>
          </a:p>
          <a:p>
            <a:pPr>
              <a:lnSpc>
                <a:spcPct val="90000"/>
              </a:lnSpc>
              <a:spcBef>
                <a:spcPts val="1001"/>
              </a:spcBef>
              <a:tabLst>
                <a:tab pos="0" algn="l"/>
              </a:tabLst>
            </a:pPr>
            <a:r>
              <a:rPr lang="lv-LV" sz="2400" spc="-1" dirty="0">
                <a:solidFill>
                  <a:srgbClr val="3E3E3E"/>
                </a:solidFill>
              </a:rPr>
              <a:t>2. Nolaižamajā izvēlnē atlasiet </a:t>
            </a:r>
            <a:r>
              <a:rPr lang="en-US" sz="2400" spc="-1" dirty="0">
                <a:solidFill>
                  <a:srgbClr val="3E3E3E"/>
                </a:solidFill>
              </a:rPr>
              <a:t>Insert </a:t>
            </a:r>
            <a:r>
              <a:rPr lang="lv-LV" sz="2400" spc="-1" dirty="0">
                <a:solidFill>
                  <a:srgbClr val="3E3E3E"/>
                </a:solidFill>
              </a:rPr>
              <a:t>video </a:t>
            </a:r>
            <a:r>
              <a:rPr lang="en-US" sz="2400" spc="-1" dirty="0">
                <a:solidFill>
                  <a:srgbClr val="3E3E3E"/>
                </a:solidFill>
              </a:rPr>
              <a:t>(</a:t>
            </a:r>
            <a:r>
              <a:rPr lang="lv-LV" sz="2400" spc="-1" dirty="0">
                <a:solidFill>
                  <a:srgbClr val="3E3E3E"/>
                </a:solidFill>
              </a:rPr>
              <a:t>Ievietot</a:t>
            </a:r>
            <a:r>
              <a:rPr lang="en-US" sz="2400" spc="-1" dirty="0">
                <a:solidFill>
                  <a:srgbClr val="3E3E3E"/>
                </a:solidFill>
              </a:rPr>
              <a:t> video)</a:t>
            </a:r>
            <a:endParaRPr lang="lv-LV" sz="2400" spc="-1" dirty="0">
              <a:solidFill>
                <a:srgbClr val="3E3E3E"/>
              </a:solidFill>
            </a:endParaRPr>
          </a:p>
          <a:p>
            <a:pPr>
              <a:lnSpc>
                <a:spcPct val="90000"/>
              </a:lnSpc>
              <a:spcBef>
                <a:spcPts val="1001"/>
              </a:spcBef>
              <a:tabLst>
                <a:tab pos="0" algn="l"/>
              </a:tabLst>
            </a:pPr>
            <a:r>
              <a:rPr lang="lv-LV" sz="2400" spc="-1" dirty="0">
                <a:solidFill>
                  <a:srgbClr val="3E3E3E"/>
                </a:solidFill>
              </a:rPr>
              <a:t>3. Meklēšanas izvēlnes joslā ievadiet atslēgvārdus vai YouTube videoklipa nosaukumu, kuru vēlaties iegult.</a:t>
            </a:r>
          </a:p>
          <a:p>
            <a:pPr>
              <a:lnSpc>
                <a:spcPct val="90000"/>
              </a:lnSpc>
              <a:spcBef>
                <a:spcPts val="1001"/>
              </a:spcBef>
              <a:tabLst>
                <a:tab pos="0" algn="l"/>
              </a:tabLst>
            </a:pPr>
            <a:r>
              <a:rPr lang="lv-LV" sz="2400" spc="-1" dirty="0">
                <a:solidFill>
                  <a:srgbClr val="3E3E3E"/>
                </a:solidFill>
              </a:rPr>
              <a:t>4. Atlasiet videoklipu, kuru vēlaties iegult.</a:t>
            </a:r>
            <a:endParaRPr lang="lv-LV" sz="2400" b="0" strike="noStrike" spc="-1" dirty="0">
              <a:latin typeface="Arial"/>
            </a:endParaRPr>
          </a:p>
        </p:txBody>
      </p:sp>
      <p:sp>
        <p:nvSpPr>
          <p:cNvPr id="175" name="CustomShape 2"/>
          <p:cNvSpPr/>
          <p:nvPr/>
        </p:nvSpPr>
        <p:spPr>
          <a:xfrm>
            <a:off x="357668" y="309600"/>
            <a:ext cx="11097360" cy="17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n-IE" sz="3600" b="1" spc="-1" dirty="0" err="1">
                <a:solidFill>
                  <a:srgbClr val="F9A169"/>
                </a:solidFill>
                <a:latin typeface="Calibri"/>
              </a:rPr>
              <a:t>Ak</a:t>
            </a:r>
            <a:r>
              <a:rPr lang="en-IE" sz="3600" b="1" strike="noStrike" spc="-1" dirty="0" err="1">
                <a:solidFill>
                  <a:srgbClr val="F9A169"/>
                </a:solidFill>
                <a:latin typeface="Calibri"/>
              </a:rPr>
              <a:t>tivitāte</a:t>
            </a:r>
            <a:r>
              <a:rPr lang="en-IE" sz="3600" b="1" strike="noStrike" spc="-1" dirty="0">
                <a:solidFill>
                  <a:srgbClr val="F9A169"/>
                </a:solidFill>
                <a:latin typeface="Calibri"/>
              </a:rPr>
              <a:t> - </a:t>
            </a:r>
            <a:r>
              <a:rPr lang="en-IE" sz="3600" b="1" spc="-1" dirty="0" err="1">
                <a:solidFill>
                  <a:srgbClr val="F9A169"/>
                </a:solidFill>
                <a:latin typeface="Calibri"/>
              </a:rPr>
              <a:t>I</a:t>
            </a:r>
            <a:r>
              <a:rPr lang="en-IE" sz="3600" b="1" strike="noStrike" spc="-1" dirty="0" err="1">
                <a:solidFill>
                  <a:srgbClr val="F9A169"/>
                </a:solidFill>
                <a:latin typeface="Calibri"/>
              </a:rPr>
              <a:t>evietojiet</a:t>
            </a:r>
            <a:r>
              <a:rPr lang="en-IE" sz="3600" b="1" strike="noStrike" spc="-1" dirty="0">
                <a:solidFill>
                  <a:srgbClr val="F9A169"/>
                </a:solidFill>
                <a:latin typeface="Calibri"/>
              </a:rPr>
              <a:t> YouTube video Google </a:t>
            </a:r>
            <a:r>
              <a:rPr lang="en-IE" sz="3600" b="1" strike="noStrike" spc="-1" dirty="0" err="1">
                <a:solidFill>
                  <a:srgbClr val="F9A169"/>
                </a:solidFill>
                <a:latin typeface="Calibri"/>
              </a:rPr>
              <a:t>slaidā</a:t>
            </a:r>
            <a:endParaRPr lang="lv-LV" sz="3600" b="0" strike="noStrike" spc="-1" dirty="0">
              <a:latin typeface="Arial"/>
            </a:endParaRPr>
          </a:p>
        </p:txBody>
      </p:sp>
    </p:spTree>
    <p:extLst>
      <p:ext uri="{BB962C8B-B14F-4D97-AF65-F5344CB8AC3E}">
        <p14:creationId xmlns:p14="http://schemas.microsoft.com/office/powerpoint/2010/main" val="2029048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360000" y="1434240"/>
            <a:ext cx="11102040" cy="4037760"/>
          </a:xfrm>
          <a:prstGeom prst="rect">
            <a:avLst/>
          </a:prstGeom>
          <a:noFill/>
          <a:ln>
            <a:noFill/>
          </a:ln>
        </p:spPr>
        <p:txBody>
          <a:bodyPr>
            <a:noAutofit/>
          </a:bodyPr>
          <a:lstStyle/>
          <a:p>
            <a:pPr>
              <a:lnSpc>
                <a:spcPct val="90000"/>
              </a:lnSpc>
              <a:spcBef>
                <a:spcPts val="1001"/>
              </a:spcBef>
            </a:pPr>
            <a:r>
              <a:rPr lang="lv-LV" sz="2400" spc="-1" dirty="0">
                <a:solidFill>
                  <a:srgbClr val="404040"/>
                </a:solidFill>
                <a:ea typeface="Noto Sans CJK SC"/>
              </a:rPr>
              <a:t>Attiecībā uz nodarbinātību vai darba meklēšanu var būt situācijas, kad migrantēm ir jāaizpilda vai jāveic izmaiņas dokumentos, tos digitāli rediģējot. Problēmas var rasties, ja dokumenti tiek saglabāti formātos, kurus nevar rediģēt ar teksta redaktoriem. Piemēram, līguma dokuments ir jālabo, bet līgums tiek saglabāts kā pdf fails, kuru nevar rediģēt.</a:t>
            </a:r>
          </a:p>
          <a:p>
            <a:pPr>
              <a:lnSpc>
                <a:spcPct val="90000"/>
              </a:lnSpc>
              <a:spcBef>
                <a:spcPts val="1001"/>
              </a:spcBef>
            </a:pPr>
            <a:r>
              <a:rPr lang="lv-LV" sz="2400" spc="-1" dirty="0">
                <a:solidFill>
                  <a:srgbClr val="404040"/>
                </a:solidFill>
                <a:ea typeface="Noto Sans CJK SC"/>
              </a:rPr>
              <a:t>Risinājums </a:t>
            </a:r>
            <a:r>
              <a:rPr lang="en-US" sz="2400" spc="-1" dirty="0">
                <a:solidFill>
                  <a:srgbClr val="404040"/>
                </a:solidFill>
                <a:ea typeface="Noto Sans CJK SC"/>
              </a:rPr>
              <a:t>-</a:t>
            </a:r>
            <a:r>
              <a:rPr lang="lv-LV" sz="2400" spc="-1" dirty="0">
                <a:solidFill>
                  <a:srgbClr val="404040"/>
                </a:solidFill>
                <a:ea typeface="Noto Sans CJK SC"/>
              </a:rPr>
              <a:t> izmantot dokumentu formātu konvertēšanas platformas, piemēram, ilovepdf.com, un konvertēt dokumentu no pdf formāta uz WORD dokumentu.</a:t>
            </a:r>
          </a:p>
          <a:p>
            <a:pPr>
              <a:lnSpc>
                <a:spcPct val="90000"/>
              </a:lnSpc>
              <a:spcBef>
                <a:spcPts val="1001"/>
              </a:spcBef>
            </a:pPr>
            <a:r>
              <a:rPr lang="lv-LV" sz="2400" spc="-1" dirty="0">
                <a:solidFill>
                  <a:srgbClr val="404040"/>
                </a:solidFill>
                <a:ea typeface="Noto Sans CJK SC"/>
              </a:rPr>
              <a:t>Cilvēki iegūs zināšanas, kā atrisināt problēmu, ja būs jālabo pdf failā saņemts dokuments. Ja jums ir prasmes pārvērst dokumentu rediģējamā formātā, jums nav jāpārraksta dokumenta teksts. Varat rediģēt tikai nepieciešamās teksta daļas. Šīs prasmes ietaupīs jūsu laiku.</a:t>
            </a:r>
          </a:p>
          <a:p>
            <a:pPr>
              <a:lnSpc>
                <a:spcPct val="90000"/>
              </a:lnSpc>
              <a:spcBef>
                <a:spcPts val="1001"/>
              </a:spcBef>
            </a:pPr>
            <a:r>
              <a:rPr lang="lv-LV" sz="2400" spc="-1" dirty="0">
                <a:solidFill>
                  <a:srgbClr val="404040"/>
                </a:solidFill>
                <a:ea typeface="Noto Sans CJK SC"/>
              </a:rPr>
              <a:t>Apskatiet nākamo slaidu par to, kā to izdarīt.</a:t>
            </a:r>
            <a:endParaRPr lang="en-US" sz="2400" b="0" strike="noStrike" spc="-1" dirty="0">
              <a:solidFill>
                <a:srgbClr val="000000"/>
              </a:solidFill>
              <a:latin typeface="Calibri"/>
            </a:endParaRPr>
          </a:p>
        </p:txBody>
      </p:sp>
      <p:sp>
        <p:nvSpPr>
          <p:cNvPr id="205" name="TextShape 2"/>
          <p:cNvSpPr txBox="1"/>
          <p:nvPr/>
        </p:nvSpPr>
        <p:spPr>
          <a:xfrm>
            <a:off x="447120" y="309600"/>
            <a:ext cx="11097720" cy="842400"/>
          </a:xfrm>
          <a:prstGeom prst="rect">
            <a:avLst/>
          </a:prstGeom>
          <a:noFill/>
          <a:ln>
            <a:noFill/>
          </a:ln>
        </p:spPr>
        <p:txBody>
          <a:bodyPr>
            <a:noAutofit/>
          </a:bodyPr>
          <a:lstStyle/>
          <a:p>
            <a:pPr>
              <a:lnSpc>
                <a:spcPct val="90000"/>
              </a:lnSpc>
              <a:spcBef>
                <a:spcPts val="1001"/>
              </a:spcBef>
              <a:tabLst>
                <a:tab pos="0" algn="l"/>
              </a:tabLst>
            </a:pPr>
            <a:r>
              <a:rPr lang="en-IE" sz="3600" b="1" spc="-1" dirty="0">
                <a:solidFill>
                  <a:srgbClr val="F9A169"/>
                </a:solidFill>
                <a:latin typeface="Calibri"/>
              </a:rPr>
              <a:t>PDF </a:t>
            </a:r>
            <a:r>
              <a:rPr lang="en-IE" sz="3600" b="1" spc="-1" dirty="0" err="1">
                <a:solidFill>
                  <a:srgbClr val="F9A169"/>
                </a:solidFill>
                <a:latin typeface="Calibri"/>
              </a:rPr>
              <a:t>dokumenta</a:t>
            </a:r>
            <a:r>
              <a:rPr lang="en-IE" sz="3600" b="1" spc="-1" dirty="0">
                <a:solidFill>
                  <a:srgbClr val="F9A169"/>
                </a:solidFill>
                <a:latin typeface="Calibri"/>
              </a:rPr>
              <a:t> </a:t>
            </a:r>
            <a:r>
              <a:rPr lang="en-IE" sz="3600" b="1" spc="-1" dirty="0" err="1">
                <a:solidFill>
                  <a:srgbClr val="F9A169"/>
                </a:solidFill>
                <a:latin typeface="Calibri"/>
              </a:rPr>
              <a:t>labošana</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1534939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47120" y="2660400"/>
            <a:ext cx="3008880" cy="3251160"/>
          </a:xfrm>
          <a:prstGeom prst="rect">
            <a:avLst/>
          </a:prstGeom>
          <a:noFill/>
          <a:ln>
            <a:noFill/>
          </a:ln>
        </p:spPr>
        <p:txBody>
          <a:bodyPr>
            <a:noAutofit/>
          </a:bodyPr>
          <a:lstStyle/>
          <a:p>
            <a:pPr>
              <a:lnSpc>
                <a:spcPct val="90000"/>
              </a:lnSpc>
              <a:spcBef>
                <a:spcPts val="1001"/>
              </a:spcBef>
              <a:tabLst>
                <a:tab pos="0" algn="l"/>
              </a:tabLst>
            </a:pPr>
            <a:r>
              <a:rPr lang="lv-LV" sz="2400" spc="-1" dirty="0">
                <a:solidFill>
                  <a:srgbClr val="404040"/>
                </a:solidFill>
              </a:rPr>
              <a:t>Kā pārvērst dokumentu no nerediģējama pdf formāta uz rediģējamu teksta dokumentu un pievienot jaunu saturu.</a:t>
            </a:r>
            <a:endParaRPr lang="en-US" sz="2400" b="0" strike="noStrike" spc="-1" dirty="0">
              <a:solidFill>
                <a:srgbClr val="000000"/>
              </a:solidFill>
              <a:latin typeface="Calibri"/>
            </a:endParaRPr>
          </a:p>
        </p:txBody>
      </p:sp>
      <p:sp>
        <p:nvSpPr>
          <p:cNvPr id="178" name="TextShape 2"/>
          <p:cNvSpPr txBox="1"/>
          <p:nvPr/>
        </p:nvSpPr>
        <p:spPr>
          <a:xfrm>
            <a:off x="447119" y="309600"/>
            <a:ext cx="6699115" cy="856956"/>
          </a:xfrm>
          <a:prstGeom prst="rect">
            <a:avLst/>
          </a:prstGeom>
          <a:noFill/>
          <a:ln>
            <a:noFill/>
          </a:ln>
        </p:spPr>
        <p:txBody>
          <a:bodyPr>
            <a:normAutofit fontScale="91000" lnSpcReduction="20000"/>
          </a:bodyPr>
          <a:lstStyle/>
          <a:p>
            <a:pPr>
              <a:lnSpc>
                <a:spcPct val="90000"/>
              </a:lnSpc>
              <a:spcBef>
                <a:spcPts val="1001"/>
              </a:spcBef>
              <a:tabLst>
                <a:tab pos="0" algn="l"/>
              </a:tabLst>
            </a:pPr>
            <a:r>
              <a:rPr lang="lv-LV" sz="3600" b="1" spc="-1" dirty="0">
                <a:solidFill>
                  <a:srgbClr val="F9A169"/>
                </a:solidFill>
              </a:rPr>
              <a:t>Ko darīt, ja nepieciešams veikt izmaiņas pdf dokumentā</a:t>
            </a:r>
            <a:r>
              <a:rPr lang="en-US" sz="3600" b="1" strike="noStrike" spc="-1" dirty="0">
                <a:solidFill>
                  <a:srgbClr val="F9A169"/>
                </a:solidFill>
                <a:latin typeface="Calibri"/>
              </a:rPr>
              <a:t>?</a:t>
            </a:r>
            <a:endParaRPr lang="en-US" sz="3600" b="0" strike="noStrike" spc="-1" dirty="0">
              <a:solidFill>
                <a:srgbClr val="000000"/>
              </a:solidFill>
              <a:latin typeface="Calibri"/>
            </a:endParaRPr>
          </a:p>
          <a:p>
            <a:pPr>
              <a:lnSpc>
                <a:spcPct val="90000"/>
              </a:lnSpc>
              <a:spcBef>
                <a:spcPts val="1001"/>
              </a:spcBef>
              <a:tabLst>
                <a:tab pos="0" algn="l"/>
              </a:tabLst>
            </a:pPr>
            <a:endParaRPr lang="en-US" sz="3600" b="0" strike="noStrike" spc="-1" dirty="0">
              <a:solidFill>
                <a:srgbClr val="000000"/>
              </a:solidFill>
              <a:latin typeface="Calibri"/>
            </a:endParaRPr>
          </a:p>
        </p:txBody>
      </p:sp>
      <p:sp>
        <p:nvSpPr>
          <p:cNvPr id="179" name="CustomShape 3"/>
          <p:cNvSpPr/>
          <p:nvPr/>
        </p:nvSpPr>
        <p:spPr>
          <a:xfrm>
            <a:off x="7056000" y="216000"/>
            <a:ext cx="489600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dirty="0">
                <a:solidFill>
                  <a:srgbClr val="000000"/>
                </a:solidFill>
                <a:latin typeface="Calibri"/>
              </a:rPr>
              <a:t>1. </a:t>
            </a:r>
            <a:r>
              <a:rPr lang="en-US" sz="1800" b="0" strike="noStrike" spc="-1" dirty="0" err="1">
                <a:solidFill>
                  <a:srgbClr val="000000"/>
                </a:solidFill>
                <a:latin typeface="Calibri"/>
              </a:rPr>
              <a:t>Atveriet</a:t>
            </a:r>
            <a:r>
              <a:rPr lang="en-US" sz="1800" b="0" strike="noStrike" spc="-1" dirty="0">
                <a:solidFill>
                  <a:srgbClr val="000000"/>
                </a:solidFill>
                <a:latin typeface="Calibri"/>
              </a:rPr>
              <a:t> </a:t>
            </a:r>
            <a:r>
              <a:rPr lang="en-US" sz="1800" b="0" strike="noStrike" spc="-1" dirty="0">
                <a:solidFill>
                  <a:srgbClr val="000000"/>
                </a:solidFill>
                <a:latin typeface="Calibri"/>
                <a:hlinkClick r:id="rId2"/>
              </a:rPr>
              <a:t>www.ilovepdf.com</a:t>
            </a:r>
            <a:endParaRPr lang="lv-LV" sz="1800" b="0" strike="noStrike" spc="-1" dirty="0">
              <a:latin typeface="Arial"/>
            </a:endParaRPr>
          </a:p>
          <a:p>
            <a:pPr>
              <a:lnSpc>
                <a:spcPct val="100000"/>
              </a:lnSpc>
            </a:pPr>
            <a:r>
              <a:rPr lang="en-US" sz="1800" b="0" strike="noStrike" spc="-1" dirty="0">
                <a:solidFill>
                  <a:srgbClr val="000000"/>
                </a:solidFill>
                <a:latin typeface="Calibri"/>
              </a:rPr>
              <a:t>2. </a:t>
            </a:r>
            <a:r>
              <a:rPr lang="en-US" sz="1800" b="0" strike="noStrike" spc="-1" dirty="0" err="1">
                <a:solidFill>
                  <a:srgbClr val="000000"/>
                </a:solidFill>
                <a:latin typeface="Calibri"/>
              </a:rPr>
              <a:t>Nospiediet</a:t>
            </a:r>
            <a:r>
              <a:rPr lang="en-US" sz="1800" b="0" strike="noStrike" spc="-1" dirty="0">
                <a:solidFill>
                  <a:srgbClr val="000000"/>
                </a:solidFill>
                <a:latin typeface="Calibri"/>
              </a:rPr>
              <a:t>: PDF to Word</a:t>
            </a:r>
            <a:endParaRPr lang="lv-LV" sz="1800" b="0" strike="noStrike" spc="-1" dirty="0">
              <a:latin typeface="Arial"/>
            </a:endParaRPr>
          </a:p>
          <a:p>
            <a:pPr>
              <a:lnSpc>
                <a:spcPct val="100000"/>
              </a:lnSpc>
            </a:pPr>
            <a:r>
              <a:rPr lang="en-US" sz="1800" b="0" strike="noStrike" spc="-1" dirty="0">
                <a:solidFill>
                  <a:srgbClr val="000000"/>
                </a:solidFill>
                <a:latin typeface="Calibri"/>
              </a:rPr>
              <a:t>3. </a:t>
            </a:r>
            <a:r>
              <a:rPr lang="en-US" spc="-1" dirty="0" err="1">
                <a:solidFill>
                  <a:srgbClr val="000000"/>
                </a:solidFill>
              </a:rPr>
              <a:t>Nospiediet</a:t>
            </a:r>
            <a:r>
              <a:rPr lang="en-US" spc="-1" dirty="0">
                <a:solidFill>
                  <a:srgbClr val="000000"/>
                </a:solidFill>
              </a:rPr>
              <a:t> : </a:t>
            </a:r>
            <a:r>
              <a:rPr lang="en-US" sz="1800" b="0" strike="noStrike" spc="-1" dirty="0">
                <a:solidFill>
                  <a:srgbClr val="000000"/>
                </a:solidFill>
                <a:latin typeface="Calibri"/>
              </a:rPr>
              <a:t>Select PDF file</a:t>
            </a:r>
            <a:endParaRPr lang="lv-LV" sz="1800" b="0" strike="noStrike" spc="-1" dirty="0">
              <a:latin typeface="Arial"/>
            </a:endParaRPr>
          </a:p>
          <a:p>
            <a:pPr>
              <a:lnSpc>
                <a:spcPct val="100000"/>
              </a:lnSpc>
            </a:pPr>
            <a:r>
              <a:rPr lang="en-US" sz="1800" b="0" strike="noStrike" spc="-1" dirty="0">
                <a:solidFill>
                  <a:srgbClr val="000000"/>
                </a:solidFill>
                <a:latin typeface="Calibri"/>
              </a:rPr>
              <a:t>4. </a:t>
            </a:r>
            <a:r>
              <a:rPr lang="en-US" spc="-1" dirty="0" err="1">
                <a:solidFill>
                  <a:srgbClr val="000000"/>
                </a:solidFill>
              </a:rPr>
              <a:t>Nospiediet</a:t>
            </a:r>
            <a:r>
              <a:rPr lang="en-US" spc="-1" dirty="0">
                <a:solidFill>
                  <a:srgbClr val="000000"/>
                </a:solidFill>
              </a:rPr>
              <a:t> : </a:t>
            </a:r>
            <a:r>
              <a:rPr lang="en-US" sz="1800" b="0" strike="noStrike" spc="-1" dirty="0">
                <a:solidFill>
                  <a:srgbClr val="000000"/>
                </a:solidFill>
                <a:latin typeface="Calibri"/>
              </a:rPr>
              <a:t>Convert to WORD</a:t>
            </a:r>
            <a:endParaRPr lang="lv-LV" sz="1800" b="0" strike="noStrike" spc="-1" dirty="0">
              <a:latin typeface="Arial"/>
            </a:endParaRPr>
          </a:p>
          <a:p>
            <a:pPr>
              <a:lnSpc>
                <a:spcPct val="100000"/>
              </a:lnSpc>
            </a:pPr>
            <a:r>
              <a:rPr lang="en-US" sz="1800" b="0" strike="noStrike" spc="-1" dirty="0">
                <a:solidFill>
                  <a:srgbClr val="000000"/>
                </a:solidFill>
                <a:latin typeface="Calibri"/>
              </a:rPr>
              <a:t>5. </a:t>
            </a:r>
            <a:r>
              <a:rPr lang="en-US" spc="-1" dirty="0" err="1">
                <a:solidFill>
                  <a:srgbClr val="000000"/>
                </a:solidFill>
              </a:rPr>
              <a:t>Nospiediet</a:t>
            </a:r>
            <a:r>
              <a:rPr lang="en-US" spc="-1" dirty="0">
                <a:solidFill>
                  <a:srgbClr val="000000"/>
                </a:solidFill>
              </a:rPr>
              <a:t> : </a:t>
            </a:r>
            <a:r>
              <a:rPr lang="en-US" sz="1800" b="0" strike="noStrike" spc="-1" dirty="0">
                <a:solidFill>
                  <a:srgbClr val="000000"/>
                </a:solidFill>
                <a:latin typeface="Calibri"/>
              </a:rPr>
              <a:t>Download WORD</a:t>
            </a:r>
            <a:endParaRPr lang="lv-LV" sz="1800" b="0" strike="noStrike" spc="-1" dirty="0">
              <a:latin typeface="Arial"/>
            </a:endParaRPr>
          </a:p>
          <a:p>
            <a:pPr>
              <a:lnSpc>
                <a:spcPct val="100000"/>
              </a:lnSpc>
            </a:pPr>
            <a:r>
              <a:rPr lang="en-US" sz="1800" b="0" strike="noStrike" spc="-1" dirty="0">
                <a:solidFill>
                  <a:srgbClr val="000000"/>
                </a:solidFill>
                <a:latin typeface="Calibri"/>
              </a:rPr>
              <a:t>6. </a:t>
            </a:r>
            <a:r>
              <a:rPr lang="en-US" sz="1800" b="0" strike="noStrike" spc="-1" dirty="0" err="1">
                <a:solidFill>
                  <a:srgbClr val="000000"/>
                </a:solidFill>
                <a:latin typeface="Calibri"/>
              </a:rPr>
              <a:t>Atveriet</a:t>
            </a:r>
            <a:r>
              <a:rPr lang="en-US" sz="1800" b="0" strike="noStrike" spc="-1" dirty="0">
                <a:solidFill>
                  <a:srgbClr val="000000"/>
                </a:solidFill>
                <a:latin typeface="Calibri"/>
              </a:rPr>
              <a:t> </a:t>
            </a:r>
            <a:r>
              <a:rPr lang="en-US" sz="1800" b="0" strike="noStrike" spc="-1" dirty="0" err="1">
                <a:solidFill>
                  <a:srgbClr val="000000"/>
                </a:solidFill>
                <a:latin typeface="Calibri"/>
              </a:rPr>
              <a:t>dokumentu</a:t>
            </a:r>
            <a:r>
              <a:rPr lang="en-US" sz="1800" b="0" strike="noStrike" spc="-1" dirty="0">
                <a:solidFill>
                  <a:srgbClr val="000000"/>
                </a:solidFill>
                <a:latin typeface="Calibri"/>
              </a:rPr>
              <a:t> </a:t>
            </a:r>
            <a:r>
              <a:rPr lang="en-US" sz="1800" b="0" strike="noStrike" spc="-1" dirty="0" err="1">
                <a:solidFill>
                  <a:srgbClr val="000000"/>
                </a:solidFill>
                <a:latin typeface="Calibri"/>
              </a:rPr>
              <a:t>uz</a:t>
            </a:r>
            <a:r>
              <a:rPr lang="en-US" sz="1800" b="0" strike="noStrike" spc="-1" dirty="0">
                <a:solidFill>
                  <a:srgbClr val="000000"/>
                </a:solidFill>
                <a:latin typeface="Calibri"/>
              </a:rPr>
              <a:t> </a:t>
            </a:r>
            <a:r>
              <a:rPr lang="en-US" sz="1800" b="0" strike="noStrike" spc="-1" dirty="0" err="1">
                <a:solidFill>
                  <a:srgbClr val="000000"/>
                </a:solidFill>
                <a:latin typeface="Calibri"/>
              </a:rPr>
              <a:t>izlabojiet</a:t>
            </a:r>
            <a:r>
              <a:rPr lang="en-US" sz="1800" b="0" strike="noStrike" spc="-1" dirty="0">
                <a:solidFill>
                  <a:srgbClr val="000000"/>
                </a:solidFill>
                <a:latin typeface="Calibri"/>
              </a:rPr>
              <a:t> </a:t>
            </a:r>
            <a:r>
              <a:rPr lang="en-US" sz="1800" b="0" strike="noStrike" spc="-1" dirty="0" err="1">
                <a:solidFill>
                  <a:srgbClr val="000000"/>
                </a:solidFill>
                <a:latin typeface="Calibri"/>
              </a:rPr>
              <a:t>saturu</a:t>
            </a:r>
            <a:endParaRPr lang="lv-LV" sz="1800" b="0" strike="noStrike" spc="-1" dirty="0">
              <a:latin typeface="Arial"/>
            </a:endParaRPr>
          </a:p>
        </p:txBody>
      </p:sp>
      <p:grpSp>
        <p:nvGrpSpPr>
          <p:cNvPr id="180" name="Group 4"/>
          <p:cNvGrpSpPr/>
          <p:nvPr/>
        </p:nvGrpSpPr>
        <p:grpSpPr>
          <a:xfrm>
            <a:off x="3744000" y="2268000"/>
            <a:ext cx="8136000" cy="3276000"/>
            <a:chOff x="3744000" y="2268000"/>
            <a:chExt cx="8136000" cy="3276000"/>
          </a:xfrm>
        </p:grpSpPr>
        <p:grpSp>
          <p:nvGrpSpPr>
            <p:cNvPr id="181" name="Group 5"/>
            <p:cNvGrpSpPr/>
            <p:nvPr/>
          </p:nvGrpSpPr>
          <p:grpSpPr>
            <a:xfrm>
              <a:off x="3839400" y="2268000"/>
              <a:ext cx="8040600" cy="2340000"/>
              <a:chOff x="3839400" y="2268000"/>
              <a:chExt cx="8040600" cy="2340000"/>
            </a:xfrm>
          </p:grpSpPr>
          <p:grpSp>
            <p:nvGrpSpPr>
              <p:cNvPr id="182" name="Group 6"/>
              <p:cNvGrpSpPr/>
              <p:nvPr/>
            </p:nvGrpSpPr>
            <p:grpSpPr>
              <a:xfrm>
                <a:off x="3839400" y="2268000"/>
                <a:ext cx="8040600" cy="2340000"/>
                <a:chOff x="3839400" y="2268000"/>
                <a:chExt cx="8040600" cy="2340000"/>
              </a:xfrm>
            </p:grpSpPr>
            <p:pic>
              <p:nvPicPr>
                <p:cNvPr id="183" name="Picture 182"/>
                <p:cNvPicPr/>
                <p:nvPr/>
              </p:nvPicPr>
              <p:blipFill>
                <a:blip r:embed="rId3" cstate="screen">
                  <a:extLst>
                    <a:ext uri="{28A0092B-C50C-407E-A947-70E740481C1C}">
                      <a14:useLocalDpi xmlns:a14="http://schemas.microsoft.com/office/drawing/2010/main"/>
                    </a:ext>
                  </a:extLst>
                </a:blip>
                <a:srcRect t="8101" b="42548"/>
                <a:stretch/>
              </p:blipFill>
              <p:spPr>
                <a:xfrm>
                  <a:off x="3839400" y="2376360"/>
                  <a:ext cx="8040600" cy="2231640"/>
                </a:xfrm>
                <a:prstGeom prst="rect">
                  <a:avLst/>
                </a:prstGeom>
                <a:ln>
                  <a:noFill/>
                </a:ln>
              </p:spPr>
            </p:pic>
            <p:grpSp>
              <p:nvGrpSpPr>
                <p:cNvPr id="184" name="Group 7"/>
                <p:cNvGrpSpPr/>
                <p:nvPr/>
              </p:nvGrpSpPr>
              <p:grpSpPr>
                <a:xfrm>
                  <a:off x="4596840" y="2268000"/>
                  <a:ext cx="4187160" cy="1908000"/>
                  <a:chOff x="4596840" y="2268000"/>
                  <a:chExt cx="4187160" cy="1908000"/>
                </a:xfrm>
              </p:grpSpPr>
              <p:grpSp>
                <p:nvGrpSpPr>
                  <p:cNvPr id="185" name="Group 8"/>
                  <p:cNvGrpSpPr/>
                  <p:nvPr/>
                </p:nvGrpSpPr>
                <p:grpSpPr>
                  <a:xfrm>
                    <a:off x="4896000" y="2304000"/>
                    <a:ext cx="3888000" cy="1872000"/>
                    <a:chOff x="4896000" y="2304000"/>
                    <a:chExt cx="3888000" cy="1872000"/>
                  </a:xfrm>
                </p:grpSpPr>
                <p:sp>
                  <p:nvSpPr>
                    <p:cNvPr id="186" name="CustomShape 9"/>
                    <p:cNvSpPr/>
                    <p:nvPr/>
                  </p:nvSpPr>
                  <p:spPr>
                    <a:xfrm>
                      <a:off x="7632000" y="3672000"/>
                      <a:ext cx="1152000" cy="504000"/>
                    </a:xfrm>
                    <a:prstGeom prst="ellipse">
                      <a:avLst/>
                    </a:prstGeom>
                    <a:noFill/>
                    <a:ln w="72000">
                      <a:solidFill>
                        <a:srgbClr val="F80C16"/>
                      </a:solidFill>
                      <a:round/>
                    </a:ln>
                  </p:spPr>
                  <p:style>
                    <a:lnRef idx="0">
                      <a:scrgbClr r="0" g="0" b="0"/>
                    </a:lnRef>
                    <a:fillRef idx="0">
                      <a:scrgbClr r="0" g="0" b="0"/>
                    </a:fillRef>
                    <a:effectRef idx="0">
                      <a:scrgbClr r="0" g="0" b="0"/>
                    </a:effectRef>
                    <a:fontRef idx="minor"/>
                  </p:style>
                </p:sp>
                <p:sp>
                  <p:nvSpPr>
                    <p:cNvPr id="187" name="CustomShape 10"/>
                    <p:cNvSpPr/>
                    <p:nvPr/>
                  </p:nvSpPr>
                  <p:spPr>
                    <a:xfrm>
                      <a:off x="4896000" y="2304000"/>
                      <a:ext cx="1008000" cy="288000"/>
                    </a:xfrm>
                    <a:prstGeom prst="ellipse">
                      <a:avLst/>
                    </a:prstGeom>
                    <a:noFill/>
                    <a:ln w="72000">
                      <a:solidFill>
                        <a:srgbClr val="F80C16"/>
                      </a:solidFill>
                      <a:round/>
                    </a:ln>
                  </p:spPr>
                  <p:style>
                    <a:lnRef idx="0">
                      <a:scrgbClr r="0" g="0" b="0"/>
                    </a:lnRef>
                    <a:fillRef idx="0">
                      <a:scrgbClr r="0" g="0" b="0"/>
                    </a:fillRef>
                    <a:effectRef idx="0">
                      <a:scrgbClr r="0" g="0" b="0"/>
                    </a:effectRef>
                    <a:fontRef idx="minor"/>
                  </p:style>
                </p:sp>
              </p:grpSp>
              <p:sp>
                <p:nvSpPr>
                  <p:cNvPr id="188" name="TextShape 11"/>
                  <p:cNvSpPr txBox="1"/>
                  <p:nvPr/>
                </p:nvSpPr>
                <p:spPr>
                  <a:xfrm>
                    <a:off x="4596840" y="226800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1.</a:t>
                    </a:r>
                    <a:endParaRPr lang="lv-LV" sz="1800" b="0" strike="noStrike" spc="-1">
                      <a:latin typeface="Arial"/>
                    </a:endParaRPr>
                  </a:p>
                </p:txBody>
              </p:sp>
            </p:grpSp>
          </p:grpSp>
          <p:grpSp>
            <p:nvGrpSpPr>
              <p:cNvPr id="189" name="Group 12"/>
              <p:cNvGrpSpPr/>
              <p:nvPr/>
            </p:nvGrpSpPr>
            <p:grpSpPr>
              <a:xfrm>
                <a:off x="7223400" y="3757680"/>
                <a:ext cx="371160" cy="346320"/>
                <a:chOff x="7223400" y="3757680"/>
                <a:chExt cx="371160" cy="346320"/>
              </a:xfrm>
            </p:grpSpPr>
            <p:sp>
              <p:nvSpPr>
                <p:cNvPr id="190" name="TextShape 13"/>
                <p:cNvSpPr txBox="1"/>
                <p:nvPr/>
              </p:nvSpPr>
              <p:spPr>
                <a:xfrm>
                  <a:off x="7223400" y="375768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2.</a:t>
                  </a:r>
                  <a:endParaRPr lang="lv-LV" sz="1800" b="0" strike="noStrike" spc="-1">
                    <a:latin typeface="Arial"/>
                  </a:endParaRPr>
                </a:p>
              </p:txBody>
            </p:sp>
          </p:grpSp>
        </p:grpSp>
        <p:grpSp>
          <p:nvGrpSpPr>
            <p:cNvPr id="191" name="Group 14"/>
            <p:cNvGrpSpPr/>
            <p:nvPr/>
          </p:nvGrpSpPr>
          <p:grpSpPr>
            <a:xfrm>
              <a:off x="3744000" y="4680000"/>
              <a:ext cx="8136000" cy="864000"/>
              <a:chOff x="3744000" y="4680000"/>
              <a:chExt cx="8136000" cy="864000"/>
            </a:xfrm>
          </p:grpSpPr>
          <p:grpSp>
            <p:nvGrpSpPr>
              <p:cNvPr id="192" name="Group 15"/>
              <p:cNvGrpSpPr/>
              <p:nvPr/>
            </p:nvGrpSpPr>
            <p:grpSpPr>
              <a:xfrm>
                <a:off x="3744000" y="4752000"/>
                <a:ext cx="2426040" cy="792000"/>
                <a:chOff x="3744000" y="4752000"/>
                <a:chExt cx="2426040" cy="792000"/>
              </a:xfrm>
            </p:grpSpPr>
            <p:pic>
              <p:nvPicPr>
                <p:cNvPr id="193" name="Picture 192"/>
                <p:cNvPicPr/>
                <p:nvPr/>
              </p:nvPicPr>
              <p:blipFill>
                <a:blip r:embed="rId4" cstate="screen">
                  <a:extLst>
                    <a:ext uri="{28A0092B-C50C-407E-A947-70E740481C1C}">
                      <a14:useLocalDpi xmlns:a14="http://schemas.microsoft.com/office/drawing/2010/main"/>
                    </a:ext>
                  </a:extLst>
                </a:blip>
                <a:srcRect l="38685" t="31199" r="35917" b="53046"/>
                <a:stretch/>
              </p:blipFill>
              <p:spPr>
                <a:xfrm>
                  <a:off x="3899160" y="4752000"/>
                  <a:ext cx="2270880" cy="792000"/>
                </a:xfrm>
                <a:prstGeom prst="rect">
                  <a:avLst/>
                </a:prstGeom>
                <a:ln>
                  <a:noFill/>
                </a:ln>
              </p:spPr>
            </p:pic>
            <p:sp>
              <p:nvSpPr>
                <p:cNvPr id="194" name="TextShape 16"/>
                <p:cNvSpPr txBox="1"/>
                <p:nvPr/>
              </p:nvSpPr>
              <p:spPr>
                <a:xfrm>
                  <a:off x="3744000" y="494568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3.</a:t>
                  </a:r>
                  <a:endParaRPr lang="lv-LV" sz="1800" b="0" strike="noStrike" spc="-1">
                    <a:latin typeface="Arial"/>
                  </a:endParaRPr>
                </a:p>
              </p:txBody>
            </p:sp>
          </p:grpSp>
          <p:grpSp>
            <p:nvGrpSpPr>
              <p:cNvPr id="195" name="Group 17"/>
              <p:cNvGrpSpPr/>
              <p:nvPr/>
            </p:nvGrpSpPr>
            <p:grpSpPr>
              <a:xfrm>
                <a:off x="6249960" y="4868280"/>
                <a:ext cx="2318040" cy="541800"/>
                <a:chOff x="6249960" y="4868280"/>
                <a:chExt cx="2318040" cy="541800"/>
              </a:xfrm>
            </p:grpSpPr>
            <p:pic>
              <p:nvPicPr>
                <p:cNvPr id="196" name="Picture 195"/>
                <p:cNvPicPr/>
                <p:nvPr/>
              </p:nvPicPr>
              <p:blipFill>
                <a:blip r:embed="rId5" cstate="screen">
                  <a:extLst>
                    <a:ext uri="{28A0092B-C50C-407E-A947-70E740481C1C}">
                      <a14:useLocalDpi xmlns:a14="http://schemas.microsoft.com/office/drawing/2010/main"/>
                    </a:ext>
                  </a:extLst>
                </a:blip>
                <a:srcRect l="77659" t="88938"/>
                <a:stretch/>
              </p:blipFill>
              <p:spPr>
                <a:xfrm>
                  <a:off x="6621120" y="4868280"/>
                  <a:ext cx="1946880" cy="541800"/>
                </a:xfrm>
                <a:prstGeom prst="rect">
                  <a:avLst/>
                </a:prstGeom>
                <a:ln>
                  <a:noFill/>
                </a:ln>
              </p:spPr>
            </p:pic>
            <p:sp>
              <p:nvSpPr>
                <p:cNvPr id="197" name="TextShape 18"/>
                <p:cNvSpPr txBox="1"/>
                <p:nvPr/>
              </p:nvSpPr>
              <p:spPr>
                <a:xfrm>
                  <a:off x="6249960" y="495396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4.</a:t>
                  </a:r>
                  <a:endParaRPr lang="lv-LV" sz="1800" b="0" strike="noStrike" spc="-1">
                    <a:latin typeface="Arial"/>
                  </a:endParaRPr>
                </a:p>
              </p:txBody>
            </p:sp>
          </p:grpSp>
          <p:grpSp>
            <p:nvGrpSpPr>
              <p:cNvPr id="198" name="Group 19"/>
              <p:cNvGrpSpPr/>
              <p:nvPr/>
            </p:nvGrpSpPr>
            <p:grpSpPr>
              <a:xfrm>
                <a:off x="8759880" y="4680000"/>
                <a:ext cx="3120120" cy="720000"/>
                <a:chOff x="8759880" y="4680000"/>
                <a:chExt cx="3120120" cy="720000"/>
              </a:xfrm>
            </p:grpSpPr>
            <p:pic>
              <p:nvPicPr>
                <p:cNvPr id="199" name="Picture 198"/>
                <p:cNvPicPr/>
                <p:nvPr/>
              </p:nvPicPr>
              <p:blipFill>
                <a:blip r:embed="rId6" cstate="screen">
                  <a:extLst>
                    <a:ext uri="{28A0092B-C50C-407E-A947-70E740481C1C}">
                      <a14:useLocalDpi xmlns:a14="http://schemas.microsoft.com/office/drawing/2010/main"/>
                    </a:ext>
                  </a:extLst>
                </a:blip>
                <a:srcRect l="31008" t="18600" r="30602" b="65645"/>
                <a:stretch/>
              </p:blipFill>
              <p:spPr>
                <a:xfrm>
                  <a:off x="8759880" y="4680000"/>
                  <a:ext cx="3120120" cy="720000"/>
                </a:xfrm>
                <a:prstGeom prst="rect">
                  <a:avLst/>
                </a:prstGeom>
                <a:ln>
                  <a:noFill/>
                </a:ln>
              </p:spPr>
            </p:pic>
            <p:sp>
              <p:nvSpPr>
                <p:cNvPr id="200" name="TextShape 20"/>
                <p:cNvSpPr txBox="1"/>
                <p:nvPr/>
              </p:nvSpPr>
              <p:spPr>
                <a:xfrm>
                  <a:off x="8772840" y="4981680"/>
                  <a:ext cx="371160" cy="346320"/>
                </a:xfrm>
                <a:prstGeom prst="rect">
                  <a:avLst/>
                </a:prstGeom>
                <a:noFill/>
                <a:ln>
                  <a:noFill/>
                </a:ln>
              </p:spPr>
              <p:txBody>
                <a:bodyPr lIns="90000" tIns="45000" rIns="90000" bIns="45000">
                  <a:noAutofit/>
                </a:bodyPr>
                <a:lstStyle/>
                <a:p>
                  <a:r>
                    <a:rPr lang="lv-LV" sz="1800" b="1" strike="noStrike" spc="-1">
                      <a:solidFill>
                        <a:srgbClr val="F80C16"/>
                      </a:solidFill>
                      <a:latin typeface="Arial"/>
                    </a:rPr>
                    <a:t>5.</a:t>
                  </a:r>
                  <a:endParaRPr lang="lv-LV" sz="1800" b="0" strike="noStrike" spc="-1">
                    <a:latin typeface="Arial"/>
                  </a:endParaRPr>
                </a:p>
              </p:txBody>
            </p:sp>
          </p:grpSp>
        </p:grpSp>
      </p:grpSp>
    </p:spTree>
    <p:extLst>
      <p:ext uri="{BB962C8B-B14F-4D97-AF65-F5344CB8AC3E}">
        <p14:creationId xmlns:p14="http://schemas.microsoft.com/office/powerpoint/2010/main" val="1572377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lv" dirty="0"/>
              <a:t>3. tēma: </a:t>
            </a:r>
            <a:r>
              <a:rPr lang="lv" sz="3600" dirty="0"/>
              <a:t>Izpratne par autortiesībām un licencēm</a:t>
            </a:r>
            <a:r>
              <a:rPr lang="en-US" sz="3600" dirty="0"/>
              <a:t>.</a:t>
            </a:r>
            <a:endParaRPr lang="lv" sz="3600" dirty="0"/>
          </a:p>
          <a:p>
            <a:endParaRPr lang="en-IE" dirty="0"/>
          </a:p>
        </p:txBody>
      </p:sp>
      <p:pic>
        <p:nvPicPr>
          <p:cNvPr id="6" name="Picture Placeholder 5">
            <a:extLst>
              <a:ext uri="{FF2B5EF4-FFF2-40B4-BE49-F238E27FC236}">
                <a16:creationId xmlns:a16="http://schemas.microsoft.com/office/drawing/2014/main" id="{32BC4CE5-B84B-91C8-7122-EA9524173CB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559" b="12559"/>
          <a:stretch>
            <a:fillRect/>
          </a:stretch>
        </p:blipFill>
        <p:spPr/>
      </p:pic>
    </p:spTree>
    <p:extLst>
      <p:ext uri="{BB962C8B-B14F-4D97-AF65-F5344CB8AC3E}">
        <p14:creationId xmlns:p14="http://schemas.microsoft.com/office/powerpoint/2010/main" val="291778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77424" y="954158"/>
            <a:ext cx="11102510" cy="4038015"/>
          </a:xfrm>
        </p:spPr>
        <p:txBody>
          <a:bodyPr/>
          <a:lstStyle/>
          <a:p>
            <a:r>
              <a:rPr lang="lv" dirty="0"/>
              <a:t>Pirms sākam 3. tēmu, šeit ir dažas noderīgas definīcijas, kas palīdzēs izprast daļu no</a:t>
            </a:r>
            <a:endParaRPr lang="en-US" dirty="0"/>
          </a:p>
          <a:p>
            <a:r>
              <a:rPr lang="lv" dirty="0"/>
              <a:t> šajā modulī ietvertās informācijas.</a:t>
            </a:r>
          </a:p>
          <a:p>
            <a:pPr marL="342900" indent="-342900">
              <a:buFont typeface="Arial" panose="020B0604020202020204" pitchFamily="34" charset="0"/>
              <a:buChar char="•"/>
            </a:pPr>
            <a:r>
              <a:rPr lang="lv" sz="2400" b="1" dirty="0"/>
              <a:t>Autortiesības </a:t>
            </a:r>
            <a:r>
              <a:rPr lang="lv" sz="2400" dirty="0"/>
              <a:t>ir intelektuālā īpašuma tiesības (IPR), kas piešķir autoriem, māksliniekiem un citiem </a:t>
            </a:r>
            <a:r>
              <a:rPr lang="en-US" sz="2400" dirty="0" err="1"/>
              <a:t>darbu</a:t>
            </a:r>
            <a:r>
              <a:rPr lang="en-US" sz="2400" dirty="0"/>
              <a:t> </a:t>
            </a:r>
            <a:r>
              <a:rPr lang="lv" sz="2400" dirty="0"/>
              <a:t>radītājiem </a:t>
            </a:r>
            <a:r>
              <a:rPr lang="en-US" sz="2400" dirty="0" err="1"/>
              <a:t>Tās</a:t>
            </a:r>
            <a:r>
              <a:rPr lang="en-US" sz="2400" dirty="0"/>
              <a:t> a</a:t>
            </a:r>
            <a:r>
              <a:rPr lang="lv" sz="2400" dirty="0"/>
              <a:t>tzīst cilvēku īpašumtiesības uz ideju.</a:t>
            </a:r>
            <a:endParaRPr lang="hr-BA" sz="2400" dirty="0"/>
          </a:p>
          <a:p>
            <a:pPr marL="342900" indent="-342900">
              <a:buFont typeface="Arial" panose="020B0604020202020204" pitchFamily="34" charset="0"/>
              <a:buChar char="•"/>
            </a:pPr>
            <a:r>
              <a:rPr lang="lv" sz="2400" b="1" dirty="0"/>
              <a:t>Licences </a:t>
            </a:r>
            <a:r>
              <a:rPr lang="lv" sz="2400" dirty="0"/>
              <a:t>ir autortiesību īpašnieka piešķirtas atļaujas to saturam. Licences var tikt piemērotas ar autortiesībām aizsargāt</a:t>
            </a:r>
            <a:r>
              <a:rPr lang="en-US" sz="2400" dirty="0" err="1"/>
              <a:t>ie</a:t>
            </a:r>
            <a:r>
              <a:rPr lang="lv" sz="2400" dirty="0"/>
              <a:t>m </a:t>
            </a:r>
            <a:r>
              <a:rPr lang="en-US" sz="2400" dirty="0" err="1"/>
              <a:t>darbiem</a:t>
            </a:r>
            <a:r>
              <a:rPr lang="lv" sz="2400" dirty="0"/>
              <a:t>, lai dotu atļauju </a:t>
            </a:r>
            <a:r>
              <a:rPr lang="en-US" sz="2400" dirty="0" err="1"/>
              <a:t>darba</a:t>
            </a:r>
            <a:r>
              <a:rPr lang="en-US" sz="2400" dirty="0"/>
              <a:t> </a:t>
            </a:r>
            <a:r>
              <a:rPr lang="lv" sz="2400" dirty="0"/>
              <a:t>izmantošanai. Autortiesības šajos gadījumos joprojām pieder radītājam, taču veidotājs ir nolēmis ļaut citiem izmantot savu darbu. Dažreiz licences tiek </a:t>
            </a:r>
            <a:r>
              <a:rPr lang="en-US" sz="2400" dirty="0" err="1"/>
              <a:t>pirktas</a:t>
            </a:r>
            <a:r>
              <a:rPr lang="lv" sz="2400" dirty="0"/>
              <a:t>,</a:t>
            </a:r>
            <a:r>
              <a:rPr lang="en-US" sz="2400" dirty="0"/>
              <a:t> bet</a:t>
            </a:r>
            <a:r>
              <a:rPr lang="lv" sz="2400" dirty="0"/>
              <a:t> dažreiz tās </a:t>
            </a:r>
            <a:r>
              <a:rPr lang="en-US" sz="2400" dirty="0" err="1"/>
              <a:t>autors</a:t>
            </a:r>
            <a:r>
              <a:rPr lang="lv" sz="2400" dirty="0"/>
              <a:t> piešķir </a:t>
            </a:r>
            <a:r>
              <a:rPr lang="en-US" sz="2400" dirty="0"/>
              <a:t>bez </a:t>
            </a:r>
            <a:r>
              <a:rPr lang="en-US" sz="2400" dirty="0" err="1"/>
              <a:t>maksas</a:t>
            </a:r>
            <a:r>
              <a:rPr lang="en-US" sz="2400" dirty="0"/>
              <a:t>.</a:t>
            </a:r>
            <a:r>
              <a:rPr lang="lv" sz="2400" dirty="0"/>
              <a:t>.</a:t>
            </a:r>
          </a:p>
          <a:p>
            <a:pPr marL="342900" indent="-342900">
              <a:buFont typeface="Arial" panose="020B0604020202020204" pitchFamily="34" charset="0"/>
              <a:buChar char="•"/>
            </a:pPr>
            <a:r>
              <a:rPr lang="lv" sz="2400" b="1" dirty="0"/>
              <a:t>Creative Commons </a:t>
            </a:r>
            <a:r>
              <a:rPr lang="lv" sz="2400" dirty="0"/>
              <a:t>licences </a:t>
            </a:r>
            <a:r>
              <a:rPr lang="lv" dirty="0"/>
              <a:t>autortiesību īpašnieks</a:t>
            </a:r>
            <a:r>
              <a:rPr lang="en-US" dirty="0"/>
              <a:t> </a:t>
            </a:r>
            <a:r>
              <a:rPr lang="lv" dirty="0"/>
              <a:t>piemēro</a:t>
            </a:r>
            <a:r>
              <a:rPr lang="en-US" dirty="0"/>
              <a:t> </a:t>
            </a:r>
            <a:r>
              <a:rPr lang="lv" dirty="0"/>
              <a:t>saviem </a:t>
            </a:r>
            <a:r>
              <a:rPr lang="lv" sz="2400" dirty="0"/>
              <a:t>darbiem. Tas ir autortiesību licences veids, kas ir bezmaksas un ļauj veidotājiem dot atļauju citiem izmantot darbu ar noteiktiem nosacījumiem.</a:t>
            </a:r>
            <a:endParaRPr lang="hr-BA" sz="2400" dirty="0"/>
          </a:p>
          <a:p>
            <a:pPr marL="342900" indent="-342900">
              <a:buFont typeface="Arial" panose="020B0604020202020204" pitchFamily="34" charset="0"/>
              <a:buChar char="•"/>
            </a:pPr>
            <a:endParaRPr lang="en-US" sz="2400"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US" dirty="0"/>
              <a:t>D</a:t>
            </a:r>
            <a:r>
              <a:rPr lang="lv" dirty="0"/>
              <a:t>efinīcijas</a:t>
            </a:r>
            <a:r>
              <a:rPr lang="en-US" dirty="0"/>
              <a:t>.</a:t>
            </a:r>
            <a:endParaRPr lang="en-RU" dirty="0"/>
          </a:p>
        </p:txBody>
      </p:sp>
    </p:spTree>
    <p:extLst>
      <p:ext uri="{BB962C8B-B14F-4D97-AF65-F5344CB8AC3E}">
        <p14:creationId xmlns:p14="http://schemas.microsoft.com/office/powerpoint/2010/main" val="3849226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lv" sz="2400" dirty="0"/>
              <a:t>Noskatieties šo īso video, kurā ir izskaidrota atšķirība starp autortiesību īpašumtiesībām un </a:t>
            </a:r>
            <a:r>
              <a:rPr lang="lv" sz="2400" dirty="0" err="1"/>
              <a:t>autortiesību </a:t>
            </a:r>
            <a:r>
              <a:rPr lang="lv" sz="2400" dirty="0"/>
              <a:t>licenci.</a:t>
            </a:r>
          </a:p>
          <a:p>
            <a:endParaRPr lang="en-IE" sz="2400" dirty="0">
              <a:solidFill>
                <a:srgbClr val="8D5B98"/>
              </a:solidFill>
            </a:endParaRP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https://www.youtube.com/watch?v=Cx4Oh7mIpv8</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fontScale="92500" lnSpcReduction="10000"/>
          </a:bodyPr>
          <a:lstStyle/>
          <a:p>
            <a:r>
              <a:rPr lang="lv" dirty="0"/>
              <a:t>Video: </a:t>
            </a:r>
            <a:r>
              <a:rPr lang="lv" sz="3600" b="1" dirty="0"/>
              <a:t>atšķirība starp autortiesību īpašumtiesībām un autortiesību licenci</a:t>
            </a:r>
            <a:r>
              <a:rPr lang="en-US" sz="3600" b="1" dirty="0"/>
              <a:t>.</a:t>
            </a:r>
            <a:endParaRPr lang="en-IE"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5" name="Online Media 4" title="The Difference Between Copyright Ownership and  Copyright License | Minute Law | Spear IP">
            <a:hlinkClick r:id="" action="ppaction://media"/>
            <a:extLst>
              <a:ext uri="{FF2B5EF4-FFF2-40B4-BE49-F238E27FC236}">
                <a16:creationId xmlns:a16="http://schemas.microsoft.com/office/drawing/2014/main" id="{61EFB052-3142-EE74-EE1C-C10CCC3BF1D6}"/>
              </a:ext>
            </a:extLst>
          </p:cNvPr>
          <p:cNvPicPr>
            <a:picLocks noRot="1" noChangeAspect="1"/>
          </p:cNvPicPr>
          <p:nvPr>
            <a:videoFile r:link="rId1"/>
          </p:nvPr>
        </p:nvPicPr>
        <p:blipFill>
          <a:blip r:embed="rId8"/>
          <a:stretch>
            <a:fillRect/>
          </a:stretch>
        </p:blipFill>
        <p:spPr>
          <a:xfrm>
            <a:off x="7317511" y="1143000"/>
            <a:ext cx="4874489" cy="4173982"/>
          </a:xfrm>
          <a:prstGeom prst="rect">
            <a:avLst/>
          </a:prstGeom>
        </p:spPr>
      </p:pic>
    </p:spTree>
    <p:extLst>
      <p:ext uri="{BB962C8B-B14F-4D97-AF65-F5344CB8AC3E}">
        <p14:creationId xmlns:p14="http://schemas.microsoft.com/office/powerpoint/2010/main" val="16605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174EB7-A254-56F1-DE0E-3541E72CF1FF}"/>
              </a:ext>
            </a:extLst>
          </p:cNvPr>
          <p:cNvSpPr>
            <a:spLocks noGrp="1"/>
          </p:cNvSpPr>
          <p:nvPr>
            <p:ph type="body" sz="quarter" idx="16"/>
          </p:nvPr>
        </p:nvSpPr>
        <p:spPr>
          <a:xfrm>
            <a:off x="442524" y="1081548"/>
            <a:ext cx="11102510" cy="5110530"/>
          </a:xfrm>
        </p:spPr>
        <p:txBody>
          <a:bodyPr>
            <a:normAutofit fontScale="92500" lnSpcReduction="10000"/>
          </a:bodyPr>
          <a:lstStyle/>
          <a:p>
            <a:r>
              <a:rPr lang="lv" dirty="0"/>
              <a:t>Ir četri galvenie autortiesību licen</a:t>
            </a:r>
            <a:r>
              <a:rPr lang="en-US" dirty="0" err="1"/>
              <a:t>ču</a:t>
            </a:r>
            <a:r>
              <a:rPr lang="lv" dirty="0"/>
              <a:t> veidi:</a:t>
            </a:r>
          </a:p>
          <a:p>
            <a:pPr marL="457200" indent="-457200">
              <a:buFont typeface="Arial" panose="020B0604020202020204" pitchFamily="34" charset="0"/>
              <a:buChar char="•"/>
            </a:pPr>
            <a:r>
              <a:rPr lang="lv" sz="2400" b="1" dirty="0"/>
              <a:t>Ekskluzīva licence — </a:t>
            </a:r>
            <a:r>
              <a:rPr lang="lv" sz="2400" dirty="0"/>
              <a:t>ļauj izmantot ar autortiesībām aizsargātu darbu, izslēdzot visus pārējos, tostarp autortiesību īpašniekus.</a:t>
            </a:r>
          </a:p>
          <a:p>
            <a:pPr marL="457200" indent="-457200">
              <a:buFont typeface="Arial" panose="020B0604020202020204" pitchFamily="34" charset="0"/>
              <a:buChar char="•"/>
            </a:pPr>
            <a:r>
              <a:rPr lang="lv" sz="2400" b="1" dirty="0"/>
              <a:t>Ierobežotas lietošanas licence </a:t>
            </a:r>
            <a:r>
              <a:rPr lang="lv" sz="2400" dirty="0"/>
              <a:t>— ierobežotas lietošanas licence ir tāda, </a:t>
            </a:r>
            <a:r>
              <a:rPr lang="en-US" sz="2400" dirty="0"/>
              <a:t>k</a:t>
            </a:r>
            <a:r>
              <a:rPr lang="lv" sz="2400" dirty="0"/>
              <a:t>a</a:t>
            </a:r>
            <a:r>
              <a:rPr lang="en-US" dirty="0"/>
              <a:t>d</a:t>
            </a:r>
            <a:r>
              <a:rPr lang="lv" sz="2400" dirty="0"/>
              <a:t> autortiesību īpašnieks atļauj darbu izmantot tikai noteiktā veidā.</a:t>
            </a:r>
          </a:p>
          <a:p>
            <a:pPr marL="457200" indent="-457200">
              <a:buFont typeface="Arial" panose="020B0604020202020204" pitchFamily="34" charset="0"/>
              <a:buChar char="•"/>
            </a:pPr>
            <a:r>
              <a:rPr lang="lv" sz="2400" b="1" dirty="0"/>
              <a:t>Creative Commons licence </a:t>
            </a:r>
            <a:r>
              <a:rPr lang="lv" sz="2400" dirty="0"/>
              <a:t>— daži darbu </a:t>
            </a:r>
            <a:r>
              <a:rPr lang="en-US" sz="2400" dirty="0" err="1"/>
              <a:t>izstrādāt</a:t>
            </a:r>
            <a:r>
              <a:rPr lang="lv" sz="2400" dirty="0"/>
              <a:t>āji ļauj lietotājiem bez maksas piekļūt un izmantot savu darbu, piešķirot Creative Commons licenci. Šīs licences ļauj cilvēkiem koplietot un papildināt citu cilvēku darbu, veicot pārmiksēšanu vai pā</a:t>
            </a:r>
            <a:r>
              <a:rPr lang="en-US" sz="2400" dirty="0" err="1"/>
              <a:t>veid</a:t>
            </a:r>
            <a:r>
              <a:rPr lang="lv" sz="2400" dirty="0"/>
              <a:t>i.</a:t>
            </a:r>
          </a:p>
          <a:p>
            <a:pPr marL="457200" indent="-457200">
              <a:buFont typeface="Arial" panose="020B0604020202020204" pitchFamily="34" charset="0"/>
              <a:buChar char="•"/>
            </a:pPr>
            <a:r>
              <a:rPr lang="en-US" b="1" dirty="0"/>
              <a:t>K</a:t>
            </a:r>
            <a:r>
              <a:rPr lang="lv" sz="2400" b="1" dirty="0"/>
              <a:t>olektīvā pārvaldījuma organizācijas </a:t>
            </a:r>
            <a:r>
              <a:rPr lang="lv" sz="2400" dirty="0"/>
              <a:t>— dažiem autortiesību īpašniekiem ir grūti un potenciāli dārgi licencēt atsevišķus lietotājus, tāpēc viņi ir apvienojušies, lai izveidotu organizācijas, kas pazīstamas kā mantisko tiesību kolektīvā pārvaldījuma organizācijas un licencēšanas iestādes.</a:t>
            </a:r>
          </a:p>
          <a:p>
            <a:endParaRPr lang="en-IE" dirty="0"/>
          </a:p>
          <a:p>
            <a:r>
              <a:rPr lang="lv" dirty="0"/>
              <a:t>Vairāk par katru licences veidu varat uzzināt, noklikšķinot uz šīs saites:</a:t>
            </a:r>
          </a:p>
          <a:p>
            <a:r>
              <a:rPr lang="lv" sz="2400" dirty="0">
                <a:solidFill>
                  <a:srgbClr val="F9A169"/>
                </a:solidFill>
                <a:hlinkClick r:id="rId2">
                  <a:extLst>
                    <a:ext uri="{A12FA001-AC4F-418D-AE19-62706E023703}">
                      <ahyp:hlinkClr xmlns:ahyp="http://schemas.microsoft.com/office/drawing/2018/hyperlinkcolor" val="tx"/>
                    </a:ext>
                  </a:extLst>
                </a:hlinkClick>
              </a:rPr>
              <a:t>https://www.nibusinessinfo.co.uk/content/different-types-copyright-licences</a:t>
            </a:r>
            <a:r>
              <a:rPr lang="lv" sz="2400" dirty="0">
                <a:solidFill>
                  <a:srgbClr val="F9A169"/>
                </a:solidFill>
              </a:rPr>
              <a:t> </a:t>
            </a:r>
          </a:p>
          <a:p>
            <a:endParaRPr lang="en-IE" dirty="0"/>
          </a:p>
          <a:p>
            <a:endParaRPr lang="en-IE" dirty="0"/>
          </a:p>
          <a:p>
            <a:endParaRPr lang="en-IE" dirty="0"/>
          </a:p>
          <a:p>
            <a:endParaRPr lang="en-IE" dirty="0"/>
          </a:p>
        </p:txBody>
      </p:sp>
      <p:sp>
        <p:nvSpPr>
          <p:cNvPr id="5" name="Text Placeholder 4">
            <a:extLst>
              <a:ext uri="{FF2B5EF4-FFF2-40B4-BE49-F238E27FC236}">
                <a16:creationId xmlns:a16="http://schemas.microsoft.com/office/drawing/2014/main" id="{9F53F2DB-FE09-CBC9-A4B5-6C210FD47416}"/>
              </a:ext>
            </a:extLst>
          </p:cNvPr>
          <p:cNvSpPr>
            <a:spLocks noGrp="1"/>
          </p:cNvSpPr>
          <p:nvPr>
            <p:ph type="body" sz="quarter" idx="18"/>
          </p:nvPr>
        </p:nvSpPr>
        <p:spPr/>
        <p:txBody>
          <a:bodyPr>
            <a:normAutofit/>
          </a:bodyPr>
          <a:lstStyle/>
          <a:p>
            <a:r>
              <a:rPr lang="lv" dirty="0"/>
              <a:t>Četri autortiesību licen</a:t>
            </a:r>
            <a:r>
              <a:rPr lang="en-US" dirty="0" err="1"/>
              <a:t>ču</a:t>
            </a:r>
            <a:r>
              <a:rPr lang="lv" dirty="0"/>
              <a:t> veidi</a:t>
            </a:r>
            <a:r>
              <a:rPr lang="en-US" dirty="0"/>
              <a:t>.</a:t>
            </a:r>
            <a:endParaRPr lang="lv" dirty="0"/>
          </a:p>
          <a:p>
            <a:endParaRPr lang="en-IE" dirty="0"/>
          </a:p>
        </p:txBody>
      </p:sp>
    </p:spTree>
    <p:extLst>
      <p:ext uri="{BB962C8B-B14F-4D97-AF65-F5344CB8AC3E}">
        <p14:creationId xmlns:p14="http://schemas.microsoft.com/office/powerpoint/2010/main" val="26924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endParaRPr lang="en-US" sz="2200" dirty="0">
              <a:solidFill>
                <a:schemeClr val="accent6"/>
              </a:solidFill>
            </a:endParaRPr>
          </a:p>
          <a:p>
            <a:r>
              <a:rPr lang="lv" sz="2200" dirty="0">
                <a:solidFill>
                  <a:schemeClr val="accent6"/>
                </a:solidFill>
              </a:rPr>
              <a:t>Pirms sākam 1. tēmu, šeit ir dažas noderīgas definīcijas, kas palīdzēs izprast daļu no šajā modulī ietvertās informācijas.</a:t>
            </a:r>
          </a:p>
          <a:p>
            <a:endParaRPr lang="en-US" sz="2200" dirty="0">
              <a:solidFill>
                <a:schemeClr val="accent6"/>
              </a:solidFill>
            </a:endParaRPr>
          </a:p>
          <a:p>
            <a:pPr marL="342900" indent="-342900">
              <a:buFont typeface="Arial" panose="020B0604020202020204" pitchFamily="34" charset="0"/>
              <a:buChar char="•"/>
            </a:pPr>
            <a:r>
              <a:rPr lang="lv" sz="2200" b="1" dirty="0">
                <a:solidFill>
                  <a:schemeClr val="accent6"/>
                </a:solidFill>
              </a:rPr>
              <a:t>Digitālais saturs </a:t>
            </a:r>
            <a:r>
              <a:rPr lang="lv" sz="2200" dirty="0">
                <a:solidFill>
                  <a:schemeClr val="accent6"/>
                </a:solidFill>
              </a:rPr>
              <a:t>– digitālais saturs ir jebkura veida materiāls, kas ir izveidots un izplatīts digitāli. Tas var attiekties uz daudziem dažādiem satura veidiem, piemēram, digitāliem video, attēliem, plakātiem, bukletiem, audio ierakstiem, videospēlēm, programmām vai programmatūru.</a:t>
            </a:r>
          </a:p>
          <a:p>
            <a:pPr marL="342900" indent="-342900">
              <a:buFont typeface="Arial" panose="020B0604020202020204" pitchFamily="34" charset="0"/>
              <a:buChar char="•"/>
            </a:pPr>
            <a:endParaRPr lang="en-US" sz="2200" dirty="0">
              <a:solidFill>
                <a:schemeClr val="accent6"/>
              </a:solidFill>
            </a:endParaRPr>
          </a:p>
          <a:p>
            <a:pPr marL="342900" indent="-342900">
              <a:buFont typeface="Arial" panose="020B0604020202020204" pitchFamily="34" charset="0"/>
              <a:buChar char="•"/>
            </a:pPr>
            <a:r>
              <a:rPr lang="lv" sz="2200" b="1" dirty="0">
                <a:solidFill>
                  <a:schemeClr val="accent6"/>
                </a:solidFill>
              </a:rPr>
              <a:t>Digitālie formāti: </a:t>
            </a:r>
            <a:r>
              <a:rPr lang="lv" sz="2200" dirty="0">
                <a:solidFill>
                  <a:schemeClr val="accent6"/>
                </a:solidFill>
              </a:rPr>
              <a:t>digitālais formāts ir faila veids, kurā saturs tiek saglabāts, un tas būs atkarīgs no izveidotā satura veida. Piemēram, digitālo attēlu var izplatīt kā JPEG, audio ierakstu var izpatīt kā MP3 un video var izplatīt kā MP4 failu. Atkarībā no izmantotās programmatūras dažiem formātiem var būt nepieciešamas papildu</a:t>
            </a:r>
            <a:r>
              <a:rPr lang="en-US" sz="2200" dirty="0">
                <a:solidFill>
                  <a:schemeClr val="accent6"/>
                </a:solidFill>
              </a:rPr>
              <a:t>s</a:t>
            </a:r>
            <a:r>
              <a:rPr lang="lv" sz="2200" dirty="0">
                <a:solidFill>
                  <a:schemeClr val="accent6"/>
                </a:solidFill>
              </a:rPr>
              <a:t> tekstu rakstīšanas licences. Tas tiks apskatīt</a:t>
            </a:r>
            <a:r>
              <a:rPr lang="en-US" sz="2200" dirty="0">
                <a:solidFill>
                  <a:schemeClr val="accent6"/>
                </a:solidFill>
              </a:rPr>
              <a:t>a</a:t>
            </a:r>
            <a:r>
              <a:rPr lang="lv" sz="2200" dirty="0">
                <a:solidFill>
                  <a:schemeClr val="accent6"/>
                </a:solidFill>
              </a:rPr>
              <a:t>s vēlāk.</a:t>
            </a:r>
            <a:endParaRPr lang="en-US"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US" dirty="0"/>
              <a:t>D</a:t>
            </a:r>
            <a:r>
              <a:rPr lang="lv" dirty="0"/>
              <a:t>efinīcijas</a:t>
            </a:r>
            <a:r>
              <a:rPr lang="en-US" dirty="0"/>
              <a:t>.</a:t>
            </a:r>
            <a:endParaRPr lang="en-RU" dirty="0"/>
          </a:p>
        </p:txBody>
      </p:sp>
    </p:spTree>
    <p:extLst>
      <p:ext uri="{BB962C8B-B14F-4D97-AF65-F5344CB8AC3E}">
        <p14:creationId xmlns:p14="http://schemas.microsoft.com/office/powerpoint/2010/main" val="393214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442524" y="1081548"/>
            <a:ext cx="11102510" cy="5205484"/>
          </a:xfrm>
        </p:spPr>
        <p:txBody>
          <a:bodyPr/>
          <a:lstStyle/>
          <a:p>
            <a:r>
              <a:rPr lang="lv" dirty="0">
                <a:cs typeface="Calibri"/>
              </a:rPr>
              <a:t>Ir svarīgi atcerēties, ka, ievērojot autortiesību likumus, </a:t>
            </a:r>
            <a:r>
              <a:rPr lang="en-US" dirty="0">
                <a:cs typeface="Calibri"/>
              </a:rPr>
              <a:t>J</a:t>
            </a:r>
            <a:r>
              <a:rPr lang="lv" dirty="0">
                <a:cs typeface="Calibri"/>
              </a:rPr>
              <a:t>ūs nevarat izmantot vai kopēt informāciju, ko kāds ir sniedzis, ja viņš tai ir piešķīris autortiesības. Iespējams, katra moduļa sākumā pamanījāt, ka tiem ir Creative Commons licence. Tas nozīmē, ka varat izmantot šajos moduļos ietverto informāciju, ja vien jūs att</a:t>
            </a:r>
            <a:r>
              <a:rPr lang="en-US" dirty="0" err="1">
                <a:cs typeface="Calibri"/>
              </a:rPr>
              <a:t>sauksieties</a:t>
            </a:r>
            <a:r>
              <a:rPr lang="en-US" dirty="0">
                <a:cs typeface="Calibri"/>
              </a:rPr>
              <a:t> </a:t>
            </a:r>
            <a:r>
              <a:rPr lang="en-US" dirty="0" err="1">
                <a:cs typeface="Calibri"/>
              </a:rPr>
              <a:t>uz</a:t>
            </a:r>
            <a:r>
              <a:rPr lang="lv" dirty="0">
                <a:cs typeface="Calibri"/>
              </a:rPr>
              <a:t> mū</a:t>
            </a:r>
            <a:r>
              <a:rPr lang="en-US" dirty="0">
                <a:cs typeface="Calibri"/>
              </a:rPr>
              <a:t>m</a:t>
            </a:r>
            <a:r>
              <a:rPr lang="lv" dirty="0">
                <a:cs typeface="Calibri"/>
              </a:rPr>
              <a:t>s kā autor</a:t>
            </a:r>
            <a:r>
              <a:rPr lang="en-US" dirty="0" err="1">
                <a:cs typeface="Calibri"/>
              </a:rPr>
              <a:t>iem</a:t>
            </a:r>
            <a:r>
              <a:rPr lang="lv" dirty="0">
                <a:cs typeface="Calibri"/>
              </a:rPr>
              <a:t>. Šeit ir daži papildu padomi, domājot par autortiesību licencēšanu:</a:t>
            </a:r>
          </a:p>
          <a:p>
            <a:pPr marL="342900" indent="-342900">
              <a:buFont typeface="Arial" panose="020B0604020202020204" pitchFamily="34" charset="0"/>
              <a:buChar char="•"/>
            </a:pPr>
            <a:r>
              <a:rPr lang="lv" dirty="0">
                <a:cs typeface="Calibri"/>
              </a:rPr>
              <a:t>Esiet piesardzīgs, lejupielādējot failus, tostarp videoklipus pakalpojumā YouTube. Visam būs noteikta lietošanas atļauja, un ir svarīgi, lai </a:t>
            </a:r>
            <a:r>
              <a:rPr lang="en-US" dirty="0">
                <a:cs typeface="Calibri"/>
              </a:rPr>
              <a:t>J</a:t>
            </a:r>
            <a:r>
              <a:rPr lang="lv" dirty="0">
                <a:cs typeface="Calibri"/>
              </a:rPr>
              <a:t>ums būtu atļauja to lejupielādēt vai izmantot.</a:t>
            </a:r>
          </a:p>
          <a:p>
            <a:pPr marL="342900" indent="-342900">
              <a:buFont typeface="Arial" panose="020B0604020202020204" pitchFamily="34" charset="0"/>
              <a:buChar char="•"/>
            </a:pPr>
            <a:r>
              <a:rPr lang="lv" dirty="0">
                <a:cs typeface="Calibri"/>
              </a:rPr>
              <a:t>Mūzika parasti ir aizsargāta ar autortiesībām, tāpēc </a:t>
            </a:r>
            <a:r>
              <a:rPr lang="en-US" dirty="0">
                <a:cs typeface="Calibri"/>
              </a:rPr>
              <a:t>J</a:t>
            </a:r>
            <a:r>
              <a:rPr lang="lv" dirty="0">
                <a:cs typeface="Calibri"/>
              </a:rPr>
              <a:t>ums būs nepieciešama atļauja mūzikas atkārtotai izmantošanai.</a:t>
            </a:r>
          </a:p>
          <a:p>
            <a:pPr marL="342900" indent="-342900">
              <a:buFont typeface="Arial" panose="020B0604020202020204" pitchFamily="34" charset="0"/>
              <a:buChar char="•"/>
            </a:pPr>
            <a:r>
              <a:rPr lang="lv" dirty="0">
                <a:cs typeface="Calibri"/>
              </a:rPr>
              <a:t>Tāpat daudzas fotogrāfijas var būt aizsargātas ar autortiesībām.</a:t>
            </a:r>
          </a:p>
          <a:p>
            <a:pPr marL="342900" indent="-342900">
              <a:buFont typeface="Arial" panose="020B0604020202020204" pitchFamily="34" charset="0"/>
              <a:buChar char="•"/>
            </a:pPr>
            <a:r>
              <a:rPr lang="lv" dirty="0">
                <a:cs typeface="Calibri"/>
              </a:rPr>
              <a:t>Visu veidu intelektuālais īpašums var būt aizsargāts ar autortiesībām.</a:t>
            </a:r>
          </a:p>
          <a:p>
            <a:endParaRPr lang="en-US" dirty="0">
              <a:cs typeface="Calibri"/>
            </a:endParaRPr>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p:txBody>
          <a:bodyPr/>
          <a:lstStyle/>
          <a:p>
            <a:r>
              <a:rPr lang="lv" dirty="0"/>
              <a:t>Papildu padomi par autortiesībām</a:t>
            </a:r>
            <a:r>
              <a:rPr lang="en-US" dirty="0"/>
              <a:t>.</a:t>
            </a:r>
            <a:endParaRPr lang="lv" dirty="0"/>
          </a:p>
          <a:p>
            <a:endParaRPr lang="en-IE" dirty="0"/>
          </a:p>
        </p:txBody>
      </p:sp>
    </p:spTree>
    <p:extLst>
      <p:ext uri="{BB962C8B-B14F-4D97-AF65-F5344CB8AC3E}">
        <p14:creationId xmlns:p14="http://schemas.microsoft.com/office/powerpoint/2010/main" val="2224052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EC064F-2E71-C64F-AD00-38DE40C30EB9}"/>
              </a:ext>
            </a:extLst>
          </p:cNvPr>
          <p:cNvSpPr>
            <a:spLocks noGrp="1"/>
          </p:cNvSpPr>
          <p:nvPr>
            <p:ph type="body" sz="quarter" idx="16"/>
          </p:nvPr>
        </p:nvSpPr>
        <p:spPr>
          <a:xfrm>
            <a:off x="307365" y="903748"/>
            <a:ext cx="11102510" cy="4517366"/>
          </a:xfrm>
        </p:spPr>
        <p:txBody>
          <a:bodyPr/>
          <a:lstStyle/>
          <a:p>
            <a:r>
              <a:rPr lang="lv" dirty="0"/>
              <a:t>Bez autoratlīdzības ir vēl viens termins, kas attiecas uz materiāliem, uz kuriem neattiecas autortiesības. Tālāk ir norādītas dažas vietnes, kuras mēs iesakām dažām bezmaksas videoklipu, mūzikas un attēlu izmantošanai.</a:t>
            </a:r>
          </a:p>
          <a:p>
            <a:r>
              <a:rPr lang="lv" b="1" dirty="0"/>
              <a:t>bez autoratlīdzības attēli:</a:t>
            </a:r>
          </a:p>
          <a:p>
            <a:r>
              <a:rPr lang="lv" dirty="0">
                <a:solidFill>
                  <a:srgbClr val="F9A169"/>
                </a:solidFill>
                <a:hlinkClick r:id="rId2">
                  <a:extLst>
                    <a:ext uri="{A12FA001-AC4F-418D-AE19-62706E023703}">
                      <ahyp:hlinkClr xmlns:ahyp="http://schemas.microsoft.com/office/drawing/2018/hyperlinkcolor" val="tx"/>
                    </a:ext>
                  </a:extLst>
                </a:hlinkClick>
              </a:rPr>
              <a:t>https://pixabay.com/</a:t>
            </a:r>
            <a:endParaRPr lang="en-IE" dirty="0">
              <a:solidFill>
                <a:srgbClr val="F9A169"/>
              </a:solidFill>
            </a:endParaRPr>
          </a:p>
          <a:p>
            <a:r>
              <a:rPr lang="lv" dirty="0">
                <a:solidFill>
                  <a:srgbClr val="F9A169"/>
                </a:solidFill>
                <a:hlinkClick r:id="rId3">
                  <a:extLst>
                    <a:ext uri="{A12FA001-AC4F-418D-AE19-62706E023703}">
                      <ahyp:hlinkClr xmlns:ahyp="http://schemas.microsoft.com/office/drawing/2018/hyperlinkcolor" val="tx"/>
                    </a:ext>
                  </a:extLst>
                </a:hlinkClick>
              </a:rPr>
              <a:t>https://www.pexels.com/</a:t>
            </a:r>
            <a:endParaRPr lang="en-IE" dirty="0"/>
          </a:p>
          <a:p>
            <a:r>
              <a:rPr lang="lv" b="1" dirty="0"/>
              <a:t>Videoklipi:</a:t>
            </a:r>
          </a:p>
          <a:p>
            <a:r>
              <a:rPr lang="lv" dirty="0">
                <a:solidFill>
                  <a:srgbClr val="F9A169"/>
                </a:solidFill>
                <a:hlinkClick r:id="rId4">
                  <a:extLst>
                    <a:ext uri="{A12FA001-AC4F-418D-AE19-62706E023703}">
                      <ahyp:hlinkClr xmlns:ahyp="http://schemas.microsoft.com/office/drawing/2018/hyperlinkcolor" val="tx"/>
                    </a:ext>
                  </a:extLst>
                </a:hlinkClick>
              </a:rPr>
              <a:t>https://www.storyblocks.com/</a:t>
            </a:r>
            <a:endParaRPr lang="en-IE" dirty="0">
              <a:solidFill>
                <a:srgbClr val="F9A169"/>
              </a:solidFill>
            </a:endParaRPr>
          </a:p>
          <a:p>
            <a:r>
              <a:rPr lang="lv" dirty="0">
                <a:solidFill>
                  <a:srgbClr val="F9A169"/>
                </a:solidFill>
                <a:hlinkClick r:id="rId5">
                  <a:extLst>
                    <a:ext uri="{A12FA001-AC4F-418D-AE19-62706E023703}">
                      <ahyp:hlinkClr xmlns:ahyp="http://schemas.microsoft.com/office/drawing/2018/hyperlinkcolor" val="tx"/>
                    </a:ext>
                  </a:extLst>
                </a:hlinkClick>
              </a:rPr>
              <a:t>https://coverr.co/</a:t>
            </a:r>
            <a:endParaRPr lang="en-IE" dirty="0">
              <a:solidFill>
                <a:srgbClr val="F9A169"/>
              </a:solidFill>
            </a:endParaRPr>
          </a:p>
          <a:p>
            <a:r>
              <a:rPr lang="lv" b="1" dirty="0"/>
              <a:t>Mūzika:</a:t>
            </a:r>
            <a:endParaRPr lang="en-IE" dirty="0"/>
          </a:p>
          <a:p>
            <a:r>
              <a:rPr lang="lv" dirty="0">
                <a:solidFill>
                  <a:srgbClr val="F9A169"/>
                </a:solidFill>
                <a:hlinkClick r:id="rId6">
                  <a:extLst>
                    <a:ext uri="{A12FA001-AC4F-418D-AE19-62706E023703}">
                      <ahyp:hlinkClr xmlns:ahyp="http://schemas.microsoft.com/office/drawing/2018/hyperlinkcolor" val="tx"/>
                    </a:ext>
                  </a:extLst>
                </a:hlinkClick>
              </a:rPr>
              <a:t>https://pixabay.com/music/</a:t>
            </a:r>
            <a:endParaRPr lang="en-IE" dirty="0">
              <a:solidFill>
                <a:srgbClr val="F9A169"/>
              </a:solidFill>
            </a:endParaRPr>
          </a:p>
          <a:p>
            <a:r>
              <a:rPr lang="lv" dirty="0">
                <a:solidFill>
                  <a:srgbClr val="F9A169"/>
                </a:solidFill>
                <a:hlinkClick r:id="rId7">
                  <a:extLst>
                    <a:ext uri="{A12FA001-AC4F-418D-AE19-62706E023703}">
                      <ahyp:hlinkClr xmlns:ahyp="http://schemas.microsoft.com/office/drawing/2018/hyperlinkcolor" val="tx"/>
                    </a:ext>
                  </a:extLst>
                </a:hlinkClick>
              </a:rPr>
              <a:t>https://freemusicarchive.org/</a:t>
            </a:r>
            <a:endParaRPr lang="en-IE" dirty="0">
              <a:solidFill>
                <a:srgbClr val="F9A169"/>
              </a:solidFill>
            </a:endParaRPr>
          </a:p>
          <a:p>
            <a:endParaRPr lang="en-IE" dirty="0"/>
          </a:p>
        </p:txBody>
      </p:sp>
      <p:sp>
        <p:nvSpPr>
          <p:cNvPr id="6" name="Text Placeholder 5">
            <a:extLst>
              <a:ext uri="{FF2B5EF4-FFF2-40B4-BE49-F238E27FC236}">
                <a16:creationId xmlns:a16="http://schemas.microsoft.com/office/drawing/2014/main" id="{98C3F45B-476E-1AD6-5EA0-9AD6CC085356}"/>
              </a:ext>
            </a:extLst>
          </p:cNvPr>
          <p:cNvSpPr>
            <a:spLocks noGrp="1"/>
          </p:cNvSpPr>
          <p:nvPr>
            <p:ph type="body" sz="quarter" idx="18"/>
          </p:nvPr>
        </p:nvSpPr>
        <p:spPr>
          <a:xfrm>
            <a:off x="116865" y="131691"/>
            <a:ext cx="11097969" cy="772057"/>
          </a:xfrm>
        </p:spPr>
        <p:txBody>
          <a:bodyPr/>
          <a:lstStyle/>
          <a:p>
            <a:r>
              <a:rPr lang="lv" dirty="0"/>
              <a:t>Resursi materiāliem, uz kuriem neattiecas autortiesības</a:t>
            </a:r>
            <a:r>
              <a:rPr lang="en-US" dirty="0"/>
              <a:t>.</a:t>
            </a:r>
            <a:endParaRPr lang="lv" dirty="0"/>
          </a:p>
          <a:p>
            <a:endParaRPr lang="en-IE" dirty="0"/>
          </a:p>
        </p:txBody>
      </p:sp>
    </p:spTree>
    <p:extLst>
      <p:ext uri="{BB962C8B-B14F-4D97-AF65-F5344CB8AC3E}">
        <p14:creationId xmlns:p14="http://schemas.microsoft.com/office/powerpoint/2010/main" val="2846738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447120" y="1898727"/>
            <a:ext cx="11101680" cy="40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lv-LV" sz="2400" spc="-1" dirty="0">
                <a:solidFill>
                  <a:srgbClr val="3E3E3E"/>
                </a:solidFill>
              </a:rPr>
              <a:t>Creative Commons licence ir viena no vairākām publiskām autortiesību licencēm, kas ļauj bez maksas izplatīt ar autortiesībām aizsargātu "darbu". Darbības, kas jādara:</a:t>
            </a:r>
          </a:p>
          <a:p>
            <a:pPr>
              <a:lnSpc>
                <a:spcPct val="90000"/>
              </a:lnSpc>
              <a:spcBef>
                <a:spcPts val="1001"/>
              </a:spcBef>
              <a:tabLst>
                <a:tab pos="0" algn="l"/>
              </a:tabLst>
            </a:pPr>
            <a:r>
              <a:rPr lang="lv-LV" sz="2400" spc="-1" dirty="0">
                <a:solidFill>
                  <a:srgbClr val="3E3E3E"/>
                </a:solidFill>
              </a:rPr>
              <a:t>1. Dodieties uz vietni www.YouTube.com</a:t>
            </a:r>
          </a:p>
          <a:p>
            <a:pPr>
              <a:lnSpc>
                <a:spcPct val="90000"/>
              </a:lnSpc>
              <a:spcBef>
                <a:spcPts val="1001"/>
              </a:spcBef>
              <a:tabLst>
                <a:tab pos="0" algn="l"/>
              </a:tabLst>
            </a:pPr>
            <a:r>
              <a:rPr lang="lv-LV" sz="2400" spc="-1" dirty="0">
                <a:solidFill>
                  <a:srgbClr val="3E3E3E"/>
                </a:solidFill>
              </a:rPr>
              <a:t>2. Ierakstiet atslēgvārdus meklēšanas joslā.</a:t>
            </a:r>
          </a:p>
          <a:p>
            <a:pPr>
              <a:lnSpc>
                <a:spcPct val="90000"/>
              </a:lnSpc>
              <a:spcBef>
                <a:spcPts val="1001"/>
              </a:spcBef>
              <a:tabLst>
                <a:tab pos="0" algn="l"/>
              </a:tabLst>
            </a:pPr>
            <a:r>
              <a:rPr lang="lv-LV" sz="2400" spc="-1" dirty="0">
                <a:solidFill>
                  <a:srgbClr val="3E3E3E"/>
                </a:solidFill>
              </a:rPr>
              <a:t>3. Noklikšķiniet uz trim rindām, lai iekļautu filtrus.</a:t>
            </a:r>
          </a:p>
          <a:p>
            <a:pPr>
              <a:lnSpc>
                <a:spcPct val="90000"/>
              </a:lnSpc>
              <a:spcBef>
                <a:spcPts val="1001"/>
              </a:spcBef>
              <a:tabLst>
                <a:tab pos="0" algn="l"/>
              </a:tabLst>
            </a:pPr>
            <a:r>
              <a:rPr lang="lv-LV" sz="2400" spc="-1" dirty="0">
                <a:solidFill>
                  <a:srgbClr val="3E3E3E"/>
                </a:solidFill>
              </a:rPr>
              <a:t>4. Atlasiet cilni Funkcijas.</a:t>
            </a:r>
          </a:p>
          <a:p>
            <a:pPr>
              <a:lnSpc>
                <a:spcPct val="90000"/>
              </a:lnSpc>
              <a:spcBef>
                <a:spcPts val="1001"/>
              </a:spcBef>
              <a:tabLst>
                <a:tab pos="0" algn="l"/>
              </a:tabLst>
            </a:pPr>
            <a:r>
              <a:rPr lang="lv-LV" sz="2400" spc="-1" dirty="0">
                <a:solidFill>
                  <a:srgbClr val="3E3E3E"/>
                </a:solidFill>
              </a:rPr>
              <a:t>5. Sadaļā Funkcijas izvēlieties Creative Commons.</a:t>
            </a:r>
          </a:p>
          <a:p>
            <a:pPr>
              <a:lnSpc>
                <a:spcPct val="90000"/>
              </a:lnSpc>
              <a:spcBef>
                <a:spcPts val="1001"/>
              </a:spcBef>
              <a:tabLst>
                <a:tab pos="0" algn="l"/>
              </a:tabLst>
            </a:pPr>
            <a:r>
              <a:rPr lang="lv-LV" sz="2400" spc="-1" dirty="0">
                <a:solidFill>
                  <a:srgbClr val="3E3E3E"/>
                </a:solidFill>
              </a:rPr>
              <a:t>6. Visi rezultāti būs YouTube videoklipi, kas ir licencēti saskaņā ar Creative Commons.</a:t>
            </a:r>
            <a:endParaRPr lang="lv-LV" sz="2400" b="0" strike="noStrike" spc="-1" dirty="0">
              <a:latin typeface="Arial"/>
            </a:endParaRPr>
          </a:p>
        </p:txBody>
      </p:sp>
      <p:sp>
        <p:nvSpPr>
          <p:cNvPr id="177" name="CustomShape 2"/>
          <p:cNvSpPr/>
          <p:nvPr/>
        </p:nvSpPr>
        <p:spPr>
          <a:xfrm>
            <a:off x="447120" y="160513"/>
            <a:ext cx="11097360" cy="132041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n-IE" sz="3600" b="1" spc="-1" dirty="0" err="1">
                <a:solidFill>
                  <a:srgbClr val="8D5B98"/>
                </a:solidFill>
                <a:latin typeface="Calibri"/>
              </a:rPr>
              <a:t>Al</a:t>
            </a:r>
            <a:r>
              <a:rPr lang="en-IE" sz="3600" b="1" strike="noStrike" spc="-1" dirty="0" err="1">
                <a:solidFill>
                  <a:srgbClr val="8D5B98"/>
                </a:solidFill>
                <a:latin typeface="Calibri"/>
              </a:rPr>
              <a:t>tivitāte</a:t>
            </a:r>
            <a:r>
              <a:rPr lang="en-IE" sz="3600" b="1" strike="noStrike" spc="-1" dirty="0">
                <a:solidFill>
                  <a:srgbClr val="8D5B98"/>
                </a:solidFill>
                <a:latin typeface="Calibri"/>
              </a:rPr>
              <a:t> </a:t>
            </a:r>
            <a:r>
              <a:rPr lang="en-IE" sz="3600" b="1" spc="-1">
                <a:solidFill>
                  <a:srgbClr val="8D5B98"/>
                </a:solidFill>
                <a:latin typeface="Calibri"/>
              </a:rPr>
              <a:t>-</a:t>
            </a:r>
            <a:r>
              <a:rPr lang="en-IE" sz="3600" b="1" spc="-1">
                <a:solidFill>
                  <a:srgbClr val="8D5B98"/>
                </a:solidFill>
              </a:rPr>
              <a:t> Kā</a:t>
            </a:r>
            <a:r>
              <a:rPr lang="en-IE" sz="3600" b="1" spc="-1" dirty="0">
                <a:solidFill>
                  <a:srgbClr val="8D5B98"/>
                </a:solidFill>
              </a:rPr>
              <a:t> </a:t>
            </a:r>
            <a:r>
              <a:rPr lang="en-IE" sz="3600" b="1" spc="-1" dirty="0" err="1">
                <a:solidFill>
                  <a:srgbClr val="8D5B98"/>
                </a:solidFill>
              </a:rPr>
              <a:t>pārbaudīt</a:t>
            </a:r>
            <a:r>
              <a:rPr lang="en-IE" sz="3600" b="1" spc="-1" dirty="0">
                <a:solidFill>
                  <a:srgbClr val="8D5B98"/>
                </a:solidFill>
              </a:rPr>
              <a:t>, </a:t>
            </a:r>
            <a:r>
              <a:rPr lang="en-IE" sz="3600" b="1" spc="-1" dirty="0" err="1">
                <a:solidFill>
                  <a:srgbClr val="8D5B98"/>
                </a:solidFill>
              </a:rPr>
              <a:t>vai</a:t>
            </a:r>
            <a:r>
              <a:rPr lang="en-IE" sz="3600" b="1" spc="-1" dirty="0">
                <a:solidFill>
                  <a:srgbClr val="8D5B98"/>
                </a:solidFill>
              </a:rPr>
              <a:t> YouTube </a:t>
            </a:r>
            <a:r>
              <a:rPr lang="en-IE" sz="3600" b="1" spc="-1" dirty="0" err="1">
                <a:solidFill>
                  <a:srgbClr val="8D5B98"/>
                </a:solidFill>
              </a:rPr>
              <a:t>videoklips</a:t>
            </a:r>
            <a:endParaRPr lang="en-IE" sz="3600" b="1" spc="-1" dirty="0">
              <a:solidFill>
                <a:srgbClr val="8D5B98"/>
              </a:solidFill>
            </a:endParaRPr>
          </a:p>
          <a:p>
            <a:pPr>
              <a:lnSpc>
                <a:spcPct val="90000"/>
              </a:lnSpc>
              <a:spcBef>
                <a:spcPts val="1001"/>
              </a:spcBef>
              <a:tabLst>
                <a:tab pos="0" algn="l"/>
              </a:tabLst>
            </a:pPr>
            <a:r>
              <a:rPr lang="en-IE" sz="3600" b="1" spc="-1" dirty="0">
                <a:solidFill>
                  <a:srgbClr val="8D5B98"/>
                </a:solidFill>
              </a:rPr>
              <a:t> </a:t>
            </a:r>
            <a:r>
              <a:rPr lang="en-IE" sz="3600" b="1" spc="-1" dirty="0" err="1">
                <a:solidFill>
                  <a:srgbClr val="8D5B98"/>
                </a:solidFill>
              </a:rPr>
              <a:t>ir</a:t>
            </a:r>
            <a:r>
              <a:rPr lang="en-IE" sz="3600" b="1" spc="-1" dirty="0">
                <a:solidFill>
                  <a:srgbClr val="8D5B98"/>
                </a:solidFill>
              </a:rPr>
              <a:t> Creative Commons</a:t>
            </a:r>
            <a:endParaRPr lang="lv-LV" sz="3600" b="0" strike="noStrike" spc="-1" dirty="0">
              <a:latin typeface="Arial"/>
            </a:endParaRPr>
          </a:p>
        </p:txBody>
      </p:sp>
    </p:spTree>
    <p:extLst>
      <p:ext uri="{BB962C8B-B14F-4D97-AF65-F5344CB8AC3E}">
        <p14:creationId xmlns:p14="http://schemas.microsoft.com/office/powerpoint/2010/main" val="1947738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lv" dirty="0"/>
              <a:t>4. tēma: </a:t>
            </a:r>
            <a:r>
              <a:rPr lang="lv" sz="3600" dirty="0"/>
              <a:t>Programmēšana — ātrie risinājumi</a:t>
            </a:r>
            <a:r>
              <a:rPr lang="en-US" sz="3600" dirty="0"/>
              <a:t>.</a:t>
            </a:r>
            <a:endParaRPr lang="lv" sz="3600" dirty="0"/>
          </a:p>
          <a:p>
            <a:endParaRPr lang="en-IE" dirty="0"/>
          </a:p>
        </p:txBody>
      </p:sp>
      <p:pic>
        <p:nvPicPr>
          <p:cNvPr id="8" name="Picture Placeholder 7">
            <a:extLst>
              <a:ext uri="{FF2B5EF4-FFF2-40B4-BE49-F238E27FC236}">
                <a16:creationId xmlns:a16="http://schemas.microsoft.com/office/drawing/2014/main" id="{E5A033A4-9BEA-1FC6-723B-5DA8E036A23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647" b="12647"/>
          <a:stretch>
            <a:fillRect/>
          </a:stretch>
        </p:blipFill>
        <p:spPr/>
      </p:pic>
    </p:spTree>
    <p:extLst>
      <p:ext uri="{BB962C8B-B14F-4D97-AF65-F5344CB8AC3E}">
        <p14:creationId xmlns:p14="http://schemas.microsoft.com/office/powerpoint/2010/main" val="4058108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409992"/>
            <a:ext cx="11102510" cy="4038015"/>
          </a:xfrm>
        </p:spPr>
        <p:txBody>
          <a:bodyPr/>
          <a:lstStyle/>
          <a:p>
            <a:r>
              <a:rPr lang="lv" dirty="0">
                <a:solidFill>
                  <a:schemeClr val="accent6"/>
                </a:solidFill>
              </a:rPr>
              <a:t>Pirms sākam 4. tēmu, šeit ir dažas noderīgas definīcijas, kas palīdzēs jums izprast daļu no šajā modulī ietvertās informācijas.</a:t>
            </a:r>
          </a:p>
          <a:p>
            <a:endParaRPr lang="en-US" sz="2200" dirty="0">
              <a:solidFill>
                <a:schemeClr val="accent6"/>
              </a:solidFill>
            </a:endParaRPr>
          </a:p>
          <a:p>
            <a:pPr marL="342900" indent="-342900">
              <a:buFont typeface="Arial" panose="020B0604020202020204" pitchFamily="34" charset="0"/>
              <a:buChar char="•"/>
            </a:pPr>
            <a:r>
              <a:rPr lang="lv" b="1" dirty="0"/>
              <a:t>Datorprogrammēšana </a:t>
            </a:r>
            <a:r>
              <a:rPr lang="lv" b="1" dirty="0" err="1"/>
              <a:t>— </a:t>
            </a:r>
            <a:r>
              <a:rPr lang="lv" dirty="0"/>
              <a:t>programmēšana</a:t>
            </a:r>
            <a:r>
              <a:rPr lang="lv" b="1" dirty="0"/>
              <a:t> </a:t>
            </a:r>
            <a:r>
              <a:rPr lang="lv" dirty="0"/>
              <a:t>ir datora koda rakstīšana, lai izveidotu programmu, lai atrisinātu problēmu. Ir pieejamas daudzas programmēšanas valodas, kuras mēs apskatīsim šajā modulī.</a:t>
            </a:r>
          </a:p>
          <a:p>
            <a:endParaRPr lang="en-US" dirty="0"/>
          </a:p>
          <a:p>
            <a:pPr marL="342900" indent="-342900">
              <a:buFont typeface="Arial" panose="020B0604020202020204" pitchFamily="34" charset="0"/>
              <a:buChar char="•"/>
            </a:pPr>
            <a:r>
              <a:rPr lang="lv" b="1" dirty="0"/>
              <a:t>Bezkoda izstrādes platformas </a:t>
            </a:r>
            <a:r>
              <a:rPr lang="lv" dirty="0"/>
              <a:t>ļauj programmētājiem un neprogrammētājiem izveidot lietojumprogrammatūru, izmantojot grafiskās lietotāja saskarnes un konfigurāciju, nevis tradicionālo datorprogrammēšanu.</a:t>
            </a:r>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r>
              <a:rPr lang="en-US" dirty="0"/>
              <a:t>.</a:t>
            </a:r>
            <a:endParaRPr lang="en-RU" dirty="0"/>
          </a:p>
        </p:txBody>
      </p:sp>
    </p:spTree>
    <p:extLst>
      <p:ext uri="{BB962C8B-B14F-4D97-AF65-F5344CB8AC3E}">
        <p14:creationId xmlns:p14="http://schemas.microsoft.com/office/powerpoint/2010/main" val="631285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F61E04C-DBEF-1FD0-EFB3-C3C04EEF31C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27"/>
          </p:nvPr>
        </p:nvSpPr>
        <p:spPr>
          <a:xfrm>
            <a:off x="342900" y="1383031"/>
            <a:ext cx="5875195" cy="4789170"/>
          </a:xfrm>
        </p:spPr>
        <p:txBody>
          <a:bodyPr/>
          <a:lstStyle/>
          <a:p>
            <a:pPr algn="just"/>
            <a:r>
              <a:rPr lang="lv" dirty="0"/>
              <a:t>Lai liktu datoram kaut ko darīt, ir jāuzraksta programma, kas precīzi norāda, kas un kā jādara.</a:t>
            </a:r>
          </a:p>
          <a:p>
            <a:pPr algn="just"/>
            <a:r>
              <a:rPr lang="lv" dirty="0"/>
              <a:t>Šīs koda rindas, kas nodrošina datoram izpildāmo instrukciju kopu, tiek dēvētas par algoritmu.</a:t>
            </a:r>
          </a:p>
          <a:p>
            <a:pPr algn="just"/>
            <a:r>
              <a:rPr lang="lv" dirty="0"/>
              <a:t>Ja ir izveidots algoritms, datorprogramma tam sekos soli pa solim, kas pēc tam pateiks datoram tieši to, kas tam ir jādara vai kas nav jādara.</a:t>
            </a:r>
          </a:p>
          <a:p>
            <a:pPr algn="just"/>
            <a:r>
              <a:rPr lang="lv" dirty="0"/>
              <a:t>Kodētājs ir persona, kas izveido koda rindiņas, kuras dators var nolasīt kā </a:t>
            </a:r>
            <a:r>
              <a:rPr lang="lv" dirty="0" err="1"/>
              <a:t>programmu </a:t>
            </a:r>
            <a:r>
              <a:rPr lang="lv" dirty="0"/>
              <a:t>.</a:t>
            </a:r>
            <a:endParaRPr lang="en-IE" dirty="0"/>
          </a:p>
        </p:txBody>
      </p:sp>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8"/>
          </p:nvPr>
        </p:nvSpPr>
        <p:spPr>
          <a:xfrm>
            <a:off x="447066" y="309491"/>
            <a:ext cx="5648934" cy="1073539"/>
          </a:xfrm>
        </p:spPr>
        <p:txBody>
          <a:bodyPr>
            <a:normAutofit lnSpcReduction="10000"/>
          </a:bodyPr>
          <a:lstStyle/>
          <a:p>
            <a:r>
              <a:rPr lang="lv" dirty="0"/>
              <a:t>Aplūkojot programmēšanu tuv</a:t>
            </a:r>
            <a:r>
              <a:rPr lang="en-US" dirty="0"/>
              <a:t>a</a:t>
            </a:r>
            <a:r>
              <a:rPr lang="lv" dirty="0"/>
              <a:t>k</a:t>
            </a:r>
            <a:r>
              <a:rPr lang="en-US" dirty="0"/>
              <a:t>.</a:t>
            </a:r>
            <a:endParaRPr lang="en-IE" dirty="0"/>
          </a:p>
        </p:txBody>
      </p:sp>
    </p:spTree>
    <p:extLst>
      <p:ext uri="{BB962C8B-B14F-4D97-AF65-F5344CB8AC3E}">
        <p14:creationId xmlns:p14="http://schemas.microsoft.com/office/powerpoint/2010/main" val="3233730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302824" y="1274016"/>
            <a:ext cx="11102510" cy="5082801"/>
          </a:xfrm>
        </p:spPr>
        <p:txBody>
          <a:bodyPr>
            <a:normAutofit/>
          </a:bodyPr>
          <a:lstStyle/>
          <a:p>
            <a:pPr lvl="0"/>
            <a:r>
              <a:rPr lang="lv" dirty="0"/>
              <a:t>Kodēšana pēdējos gados ir kļuvusi par pieprasītāko prasmi, taču kodēšanas apguve var būt sarežģīts un laikietilpīgs uzdevums. Ja </a:t>
            </a:r>
            <a:r>
              <a:rPr lang="en-US" dirty="0" err="1"/>
              <a:t>protat</a:t>
            </a:r>
            <a:r>
              <a:rPr lang="lv" dirty="0"/>
              <a:t> kodēt, varat ierakstīt šos norādījumus, lai dators tos varētu izlasīt. Šīs koda rindas ir izveidotas mākslīgā valodā, ko var saprast dators, un valoda sastāv no paziņojumu sērijām, kas sader kopā, veidojot instrukcijas. Šīs instrukcijas norāda datoram, kas jādara.</a:t>
            </a:r>
          </a:p>
          <a:p>
            <a:pPr lvl="0"/>
            <a:r>
              <a:rPr lang="lv" dirty="0"/>
              <a:t>Ir daudz dažādu kodēšanas valodu veidu, bet visizplatītākās ir:</a:t>
            </a:r>
          </a:p>
          <a:p>
            <a:pPr marL="342900" lvl="0" indent="-342900">
              <a:buFont typeface="Arial" panose="020B0604020202020204" pitchFamily="34" charset="0"/>
              <a:buChar char="•"/>
            </a:pPr>
            <a:r>
              <a:rPr lang="lv" dirty="0"/>
              <a:t>Python</a:t>
            </a:r>
          </a:p>
          <a:p>
            <a:pPr marL="342900" lvl="0" indent="-342900">
              <a:buFont typeface="Arial" panose="020B0604020202020204" pitchFamily="34" charset="0"/>
              <a:buChar char="•"/>
            </a:pPr>
            <a:r>
              <a:rPr lang="lv" dirty="0"/>
              <a:t>Java</a:t>
            </a:r>
          </a:p>
          <a:p>
            <a:pPr marL="342900" lvl="0" indent="-342900">
              <a:buFont typeface="Arial" panose="020B0604020202020204" pitchFamily="34" charset="0"/>
              <a:buChar char="•"/>
            </a:pPr>
            <a:r>
              <a:rPr lang="lv" dirty="0"/>
              <a:t>C++</a:t>
            </a:r>
          </a:p>
          <a:p>
            <a:pPr marL="342900" lvl="0" indent="-342900">
              <a:buFont typeface="Arial" panose="020B0604020202020204" pitchFamily="34" charset="0"/>
              <a:buChar char="•"/>
            </a:pPr>
            <a:r>
              <a:rPr lang="lv" dirty="0"/>
              <a:t>PAMATA</a:t>
            </a:r>
          </a:p>
          <a:p>
            <a:pPr marL="342900" lvl="0" indent="-342900">
              <a:buFont typeface="Arial" panose="020B0604020202020204" pitchFamily="34" charset="0"/>
              <a:buChar char="•"/>
            </a:pPr>
            <a:r>
              <a:rPr lang="lv" dirty="0"/>
              <a:t>Noskrāpēt</a:t>
            </a:r>
          </a:p>
          <a:p>
            <a:pPr lvl="0"/>
            <a:endParaRPr lang="en-US" dirty="0"/>
          </a:p>
          <a:p>
            <a:endParaRPr lang="en-US" dirty="0"/>
          </a:p>
          <a:p>
            <a:endParaRPr lang="en-US" dirty="0"/>
          </a:p>
          <a:p>
            <a:pPr lvl="0"/>
            <a:endParaRPr lang="en-US" dirty="0"/>
          </a:p>
          <a:p>
            <a:pPr lvl="0"/>
            <a:endParaRPr lang="en-US" dirty="0"/>
          </a:p>
          <a:p>
            <a:pPr lvl="0"/>
            <a:endParaRPr lang="en-US" dirty="0"/>
          </a:p>
          <a:p>
            <a:pPr marL="457200" lvl="0" indent="-457200">
              <a:buAutoNum type="arabicPeriod"/>
            </a:pPr>
            <a:endParaRPr lang="en-US" dirty="0"/>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lv" dirty="0"/>
              <a:t>Kodēšanas valodas</a:t>
            </a:r>
            <a:r>
              <a:rPr lang="en-US" dirty="0"/>
              <a:t>.</a:t>
            </a:r>
            <a:endParaRPr lang="lv" dirty="0"/>
          </a:p>
        </p:txBody>
      </p:sp>
    </p:spTree>
    <p:extLst>
      <p:ext uri="{BB962C8B-B14F-4D97-AF65-F5344CB8AC3E}">
        <p14:creationId xmlns:p14="http://schemas.microsoft.com/office/powerpoint/2010/main" val="2742244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59EE8B9-761A-4CCC-0237-0770CBD61A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352" r="8352"/>
          <a:stretch>
            <a:fillRect/>
          </a:stretch>
        </p:blipFill>
        <p:spPr/>
      </p:pic>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1" y="934271"/>
            <a:ext cx="5973904" cy="5565987"/>
          </a:xfrm>
        </p:spPr>
        <p:txBody>
          <a:bodyPr/>
          <a:lstStyle/>
          <a:p>
            <a:r>
              <a:rPr lang="lv" dirty="0"/>
              <a:t>Ir iespēja pašam iemācīties kodēt. Mēs iesakām izmantot dažādus resursus, lai sāktu kodēšanas ceļojumu.</a:t>
            </a:r>
          </a:p>
          <a:p>
            <a:endParaRPr lang="en-US" dirty="0"/>
          </a:p>
          <a:p>
            <a:r>
              <a:rPr lang="en-US" b="1" dirty="0"/>
              <a:t>Google Digital Garage - </a:t>
            </a:r>
            <a:r>
              <a:rPr lang="lv" b="1" dirty="0"/>
              <a:t>Google digitālā garāža. </a:t>
            </a:r>
            <a:r>
              <a:rPr lang="lv" dirty="0"/>
              <a:t>Šis ir bezmaksas kurss, kas iepazīstina lietotāju ar kodēšanas jēdzienu un izskaidro, kā sākt un kādas priekšrocības jūs iegūsit, mācoties kodēt. Ja nolemjat, ka jums patīk šis ievads, Google piedāvā vairāk nekā 150 kursu, kas veltīti koda apguvei mājās, sākot no tīmekļa dizaineru kursiem līdz kodēšanai ar python!</a:t>
            </a:r>
          </a:p>
          <a:p>
            <a:r>
              <a:rPr lang="lv" dirty="0">
                <a:solidFill>
                  <a:srgbClr val="F9A169"/>
                </a:solidFill>
                <a:hlinkClick r:id="rId3">
                  <a:extLst>
                    <a:ext uri="{A12FA001-AC4F-418D-AE19-62706E023703}">
                      <ahyp:hlinkClr xmlns:ahyp="http://schemas.microsoft.com/office/drawing/2018/hyperlinkcolor" val="tx"/>
                    </a:ext>
                  </a:extLst>
                </a:hlinkClick>
              </a:rPr>
              <a:t>Noklikšķiniet šeit, lai iegūtu saiti uz resursiem.</a:t>
            </a:r>
            <a:endParaRPr lang="en-US" dirty="0">
              <a:solidFill>
                <a:srgbClr val="F9A169"/>
              </a:solidFill>
            </a:endParaRPr>
          </a:p>
          <a:p>
            <a:endParaRPr lang="en-US" dirty="0"/>
          </a:p>
          <a:p>
            <a:endParaRPr lang="en-IE" dirty="0"/>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1"/>
            <a:ext cx="5648934" cy="636669"/>
          </a:xfrm>
        </p:spPr>
        <p:txBody>
          <a:bodyPr/>
          <a:lstStyle/>
          <a:p>
            <a:r>
              <a:rPr lang="lv" dirty="0"/>
              <a:t>Mācī</a:t>
            </a:r>
            <a:r>
              <a:rPr lang="en-US" dirty="0"/>
              <a:t>tie</a:t>
            </a:r>
            <a:r>
              <a:rPr lang="lv" dirty="0"/>
              <a:t>s kodēt</a:t>
            </a:r>
            <a:r>
              <a:rPr lang="en-US" dirty="0"/>
              <a:t>.</a:t>
            </a:r>
            <a:endParaRPr lang="lv" dirty="0"/>
          </a:p>
        </p:txBody>
      </p:sp>
    </p:spTree>
    <p:extLst>
      <p:ext uri="{BB962C8B-B14F-4D97-AF65-F5344CB8AC3E}">
        <p14:creationId xmlns:p14="http://schemas.microsoft.com/office/powerpoint/2010/main" val="532633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284580" y="1153971"/>
            <a:ext cx="6136389" cy="5565987"/>
          </a:xfrm>
        </p:spPr>
        <p:txBody>
          <a:bodyPr/>
          <a:lstStyle/>
          <a:p>
            <a:pPr>
              <a:lnSpc>
                <a:spcPct val="100000"/>
              </a:lnSpc>
              <a:tabLst>
                <a:tab pos="484741" algn="l"/>
              </a:tabLst>
            </a:pPr>
            <a:r>
              <a:rPr lang="lv" dirty="0">
                <a:solidFill>
                  <a:srgbClr val="525252"/>
                </a:solidFill>
              </a:rPr>
              <a:t>Tiešsaistē ir pieejami daudzi citi resursi, lai iepazīstinātu jūs ar </a:t>
            </a:r>
            <a:r>
              <a:rPr lang="en-US" dirty="0">
                <a:solidFill>
                  <a:srgbClr val="525252"/>
                </a:solidFill>
              </a:rPr>
              <a:t>k</a:t>
            </a:r>
            <a:r>
              <a:rPr lang="lv" dirty="0">
                <a:solidFill>
                  <a:srgbClr val="525252"/>
                </a:solidFill>
              </a:rPr>
              <a:t>odēšanu</a:t>
            </a:r>
            <a:r>
              <a:rPr lang="en-US" dirty="0">
                <a:solidFill>
                  <a:srgbClr val="525252"/>
                </a:solidFill>
              </a:rPr>
              <a:t> </a:t>
            </a:r>
            <a:r>
              <a:rPr lang="lv" dirty="0">
                <a:solidFill>
                  <a:srgbClr val="525252"/>
                </a:solidFill>
              </a:rPr>
              <a:t>/programmēšanu. Vēl viens resurss, ko mēs iesakām, lai jūs sāktu, ir </a:t>
            </a:r>
            <a:r>
              <a:rPr lang="lv" b="1" dirty="0">
                <a:solidFill>
                  <a:srgbClr val="525252"/>
                </a:solidFill>
              </a:rPr>
              <a:t>Code Academy</a:t>
            </a:r>
            <a:r>
              <a:rPr lang="lv" dirty="0">
                <a:solidFill>
                  <a:srgbClr val="525252"/>
                </a:solidFill>
              </a:rPr>
              <a:t>. Code Academy piedāvā bezmaksas iespēju, kas iepazīstina jūs ar kodēšanas jēdzienu. Ja vēlaties uzzināt vairāk, ir pieejamas daudzas iespējas atkarībā no jūsu prasmju līmeņa un tā, ko vēlaties apgūt.</a:t>
            </a:r>
          </a:p>
          <a:p>
            <a:pPr>
              <a:lnSpc>
                <a:spcPct val="100000"/>
              </a:lnSpc>
              <a:tabLst>
                <a:tab pos="484741" algn="l"/>
              </a:tabLst>
            </a:pPr>
            <a:endParaRPr lang="en-IE" dirty="0">
              <a:solidFill>
                <a:srgbClr val="525252"/>
              </a:solidFill>
            </a:endParaRPr>
          </a:p>
          <a:p>
            <a:pPr>
              <a:lnSpc>
                <a:spcPct val="100000"/>
              </a:lnSpc>
              <a:tabLst>
                <a:tab pos="484741" algn="l"/>
              </a:tabLst>
            </a:pPr>
            <a:r>
              <a:rPr lang="lv" dirty="0">
                <a:solidFill>
                  <a:srgbClr val="F9A169"/>
                </a:solidFill>
                <a:hlinkClick r:id="rId2">
                  <a:extLst>
                    <a:ext uri="{A12FA001-AC4F-418D-AE19-62706E023703}">
                      <ahyp:hlinkClr xmlns:ahyp="http://schemas.microsoft.com/office/drawing/2018/hyperlinkcolor" val="tx"/>
                    </a:ext>
                  </a:extLst>
                </a:hlinkClick>
              </a:rPr>
              <a:t>Apskatiet Code Academy vietni, noklikšķinot uz šīs saites</a:t>
            </a:r>
            <a:endParaRPr lang="en-IE" dirty="0">
              <a:solidFill>
                <a:srgbClr val="F9A169"/>
              </a:solidFill>
            </a:endParaRP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447066" y="309491"/>
            <a:ext cx="5648934" cy="636669"/>
          </a:xfrm>
        </p:spPr>
        <p:txBody>
          <a:bodyPr/>
          <a:lstStyle/>
          <a:p>
            <a:r>
              <a:rPr lang="lv" dirty="0"/>
              <a:t>Mācī</a:t>
            </a:r>
            <a:r>
              <a:rPr lang="en-US" dirty="0"/>
              <a:t>tie</a:t>
            </a:r>
            <a:r>
              <a:rPr lang="lv" dirty="0"/>
              <a:t>s kodēt</a:t>
            </a:r>
            <a:r>
              <a:rPr lang="en-US" dirty="0"/>
              <a:t>.</a:t>
            </a:r>
            <a:endParaRPr lang="lv" dirty="0"/>
          </a:p>
        </p:txBody>
      </p:sp>
      <p:pic>
        <p:nvPicPr>
          <p:cNvPr id="10" name="Picture Placeholder 9">
            <a:extLst>
              <a:ext uri="{FF2B5EF4-FFF2-40B4-BE49-F238E27FC236}">
                <a16:creationId xmlns:a16="http://schemas.microsoft.com/office/drawing/2014/main" id="{F1A12F50-084F-ED92-BA43-C23F47668097}"/>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2541781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27"/>
          </p:nvPr>
        </p:nvSpPr>
        <p:spPr>
          <a:xfrm>
            <a:off x="324970" y="1327551"/>
            <a:ext cx="5771030" cy="3251547"/>
          </a:xfrm>
        </p:spPr>
        <p:txBody>
          <a:bodyPr/>
          <a:lstStyle/>
          <a:p>
            <a:pPr algn="just"/>
            <a:r>
              <a:rPr lang="lv" dirty="0"/>
              <a:t>Kodēšanas apguve nav piemērota ikvienam, un, par laimi, mūsdienās ir pieejamas daudzas iespējas cilvēkiem, kuri, iespējams, vēlas izveidot kaut ko tādu, kas tradicionāli būtu saistīts ar liel</a:t>
            </a:r>
            <a:r>
              <a:rPr lang="en-US" dirty="0"/>
              <a:t>a </a:t>
            </a:r>
            <a:r>
              <a:rPr lang="en-US" dirty="0" err="1"/>
              <a:t>apjoma</a:t>
            </a:r>
            <a:r>
              <a:rPr lang="lv" dirty="0"/>
              <a:t> kodēšanu (piemēram, vietnes noformēšana).</a:t>
            </a:r>
          </a:p>
          <a:p>
            <a:pPr algn="just"/>
            <a:endParaRPr lang="en-IE" dirty="0"/>
          </a:p>
          <a:p>
            <a:pPr algn="just"/>
            <a:r>
              <a:rPr lang="lv" dirty="0"/>
              <a:t>Tagad ir pieejami rīki, kuriem nav nepieciešama kodēšana un kuru pamatā ir vilkšana un nomešana. Šie rīki ļauj cilvēkiem izveidot ļoti sarežģītas platformas bez nepieciešamības zināt kodu, un daži rezultāti var būt diezgan pārsteidzoši!</a:t>
            </a:r>
          </a:p>
          <a:p>
            <a:endParaRPr lang="en-IE" dirty="0">
              <a:solidFill>
                <a:srgbClr val="F9A169"/>
              </a:solidFill>
            </a:endParaRPr>
          </a:p>
        </p:txBody>
      </p:sp>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8"/>
          </p:nvPr>
        </p:nvSpPr>
        <p:spPr>
          <a:xfrm>
            <a:off x="447066" y="309491"/>
            <a:ext cx="5648934" cy="724179"/>
          </a:xfrm>
        </p:spPr>
        <p:txBody>
          <a:bodyPr>
            <a:normAutofit/>
          </a:bodyPr>
          <a:lstStyle/>
          <a:p>
            <a:r>
              <a:rPr lang="lv" dirty="0"/>
              <a:t>Programmēšana bez koda</a:t>
            </a:r>
            <a:r>
              <a:rPr lang="en-US" dirty="0"/>
              <a:t>.</a:t>
            </a:r>
            <a:endParaRPr lang="lv" dirty="0"/>
          </a:p>
        </p:txBody>
      </p:sp>
      <p:pic>
        <p:nvPicPr>
          <p:cNvPr id="16" name="Picture Placeholder 15">
            <a:extLst>
              <a:ext uri="{FF2B5EF4-FFF2-40B4-BE49-F238E27FC236}">
                <a16:creationId xmlns:a16="http://schemas.microsoft.com/office/drawing/2014/main" id="{FB914BBA-10DC-CB53-2EB6-6F6E1E5A3C0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64987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222517"/>
            <a:ext cx="11102510" cy="4038015"/>
          </a:xfrm>
        </p:spPr>
        <p:txBody>
          <a:bodyPr/>
          <a:lstStyle/>
          <a:p>
            <a:r>
              <a:rPr lang="lv" dirty="0"/>
              <a:t>Visticamāk, karjeras laikā </a:t>
            </a:r>
            <a:r>
              <a:rPr lang="en-US" dirty="0"/>
              <a:t>J</a:t>
            </a:r>
            <a:r>
              <a:rPr lang="lv" dirty="0"/>
              <a:t>ums būs jāveido digitālais saturs. </a:t>
            </a:r>
            <a:r>
              <a:rPr lang="en-US" dirty="0"/>
              <a:t>J</a:t>
            </a:r>
            <a:r>
              <a:rPr lang="lv" dirty="0"/>
              <a:t>ūsu izveidotais saturs būs atkarīgs no jūsu organizācijas vajadzībām</a:t>
            </a:r>
            <a:r>
              <a:rPr lang="en-US" dirty="0"/>
              <a:t> un </a:t>
            </a:r>
            <a:r>
              <a:rPr lang="en-US" dirty="0" err="1"/>
              <a:t>atbilstošs</a:t>
            </a:r>
            <a:r>
              <a:rPr lang="en-US" dirty="0"/>
              <a:t> </a:t>
            </a:r>
            <a:r>
              <a:rPr lang="en-US" dirty="0" err="1"/>
              <a:t>Jūsu</a:t>
            </a:r>
            <a:r>
              <a:rPr lang="en-US" dirty="0"/>
              <a:t> </a:t>
            </a:r>
            <a:r>
              <a:rPr lang="en-US" dirty="0" err="1"/>
              <a:t>ieņemajamam</a:t>
            </a:r>
            <a:r>
              <a:rPr lang="en-US" dirty="0"/>
              <a:t> </a:t>
            </a:r>
            <a:r>
              <a:rPr lang="en-US" dirty="0" err="1"/>
              <a:t>amatam</a:t>
            </a:r>
            <a:r>
              <a:rPr lang="en-US" dirty="0"/>
              <a:t>.</a:t>
            </a:r>
            <a:r>
              <a:rPr lang="lv" dirty="0"/>
              <a:t> Piemēram, </a:t>
            </a:r>
            <a:r>
              <a:rPr lang="en-US" dirty="0"/>
              <a:t>J</a:t>
            </a:r>
            <a:r>
              <a:rPr lang="lv" dirty="0"/>
              <a:t>ums var būt nepieciešams izveidot plakātu, bukletu vai pat ziņu sociālajos tīklos.</a:t>
            </a:r>
          </a:p>
          <a:p>
            <a:r>
              <a:rPr lang="lv" sz="2400" dirty="0"/>
              <a:t>Šim saturam ir jābūt labi definētam </a:t>
            </a:r>
            <a:r>
              <a:rPr lang="lv" dirty="0"/>
              <a:t>un augstas kvalitātes, un parasti tas ir saistīts ar radošumu. Parasti labas kvalitātes satura izveidei ir jāveic trīs darbības.</a:t>
            </a:r>
          </a:p>
          <a:p>
            <a:endParaRPr lang="en-IE" dirty="0"/>
          </a:p>
          <a:p>
            <a:pPr marL="457200" indent="-457200">
              <a:buFont typeface="+mj-lt"/>
              <a:buAutoNum type="arabicPeriod"/>
            </a:pPr>
            <a:r>
              <a:rPr lang="lv" dirty="0"/>
              <a:t>Satura izpēte un plānošana</a:t>
            </a:r>
            <a:r>
              <a:rPr lang="en-US" dirty="0"/>
              <a:t>.</a:t>
            </a:r>
            <a:endParaRPr lang="lv" dirty="0"/>
          </a:p>
          <a:p>
            <a:pPr marL="457200" indent="-457200">
              <a:buFont typeface="+mj-lt"/>
              <a:buAutoNum type="arabicPeriod"/>
            </a:pPr>
            <a:r>
              <a:rPr lang="lv" dirty="0"/>
              <a:t>Satura izstrāde</a:t>
            </a:r>
            <a:r>
              <a:rPr lang="en-US" dirty="0"/>
              <a:t>.</a:t>
            </a:r>
            <a:endParaRPr lang="lv" dirty="0"/>
          </a:p>
          <a:p>
            <a:pPr marL="457200" indent="-457200">
              <a:buFont typeface="+mj-lt"/>
              <a:buAutoNum type="arabicPeriod"/>
            </a:pPr>
            <a:r>
              <a:rPr lang="lv" dirty="0"/>
              <a:t>Satura koplietošana</a:t>
            </a:r>
            <a:r>
              <a:rPr lang="en-US" dirty="0"/>
              <a:t>.</a:t>
            </a:r>
            <a:endParaRPr lang="en-GB" dirty="0"/>
          </a:p>
          <a:p>
            <a:r>
              <a:rPr lang="lv" sz="2400" dirty="0"/>
              <a:t> </a:t>
            </a:r>
            <a:br>
              <a:rPr lang="en-US" sz="2400" dirty="0"/>
            </a:br>
            <a:r>
              <a:rPr lang="lv" sz="2400" dirty="0"/>
              <a:t>Veidojot saturu digitālā vidē, tam būs jābūt precīzam. Ko tas nozīmē, mēs apskatīsim šī moduļa laikā.</a:t>
            </a:r>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lstStyle/>
          <a:p>
            <a:r>
              <a:rPr lang="lv" dirty="0"/>
              <a:t>Labi izstrādāta satura izveide!</a:t>
            </a:r>
            <a:endParaRPr lang="en-RU" dirty="0"/>
          </a:p>
        </p:txBody>
      </p:sp>
    </p:spTree>
    <p:extLst>
      <p:ext uri="{BB962C8B-B14F-4D97-AF65-F5344CB8AC3E}">
        <p14:creationId xmlns:p14="http://schemas.microsoft.com/office/powerpoint/2010/main" val="1864874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27"/>
          </p:nvPr>
        </p:nvSpPr>
        <p:spPr>
          <a:xfrm>
            <a:off x="267983" y="453051"/>
            <a:ext cx="6007100" cy="3251547"/>
          </a:xfrm>
        </p:spPr>
        <p:txBody>
          <a:bodyPr/>
          <a:lstStyle/>
          <a:p>
            <a:pPr algn="just"/>
            <a:r>
              <a:rPr lang="lv" sz="2400" dirty="0">
                <a:solidFill>
                  <a:schemeClr val="accent6"/>
                </a:solidFill>
                <a:effectLst/>
              </a:rPr>
              <a:t>Attīstoties tehnoloģijām, ir palielināj</a:t>
            </a:r>
            <a:r>
              <a:rPr lang="en-US" sz="2400" dirty="0" err="1">
                <a:solidFill>
                  <a:schemeClr val="accent6"/>
                </a:solidFill>
                <a:effectLst/>
              </a:rPr>
              <a:t>ušā</a:t>
            </a:r>
            <a:r>
              <a:rPr lang="lv" sz="2400" dirty="0">
                <a:solidFill>
                  <a:schemeClr val="accent6"/>
                </a:solidFill>
                <a:effectLst/>
              </a:rPr>
              <a:t>s iespējas, k</a:t>
            </a:r>
            <a:r>
              <a:rPr lang="en-US" sz="2400" dirty="0">
                <a:solidFill>
                  <a:schemeClr val="accent6"/>
                </a:solidFill>
                <a:effectLst/>
              </a:rPr>
              <a:t>ad </a:t>
            </a:r>
            <a:r>
              <a:rPr lang="en-US" sz="2400" dirty="0" err="1">
                <a:solidFill>
                  <a:schemeClr val="accent6"/>
                </a:solidFill>
                <a:effectLst/>
              </a:rPr>
              <a:t>daudz</a:t>
            </a:r>
            <a:r>
              <a:rPr lang="en-US" sz="2400" dirty="0">
                <a:solidFill>
                  <a:schemeClr val="accent6"/>
                </a:solidFill>
                <a:effectLst/>
              </a:rPr>
              <a:t> </a:t>
            </a:r>
            <a:r>
              <a:rPr lang="en-US" sz="2400" dirty="0" err="1">
                <a:solidFill>
                  <a:schemeClr val="accent6"/>
                </a:solidFill>
                <a:effectLst/>
              </a:rPr>
              <a:t>ko</a:t>
            </a:r>
            <a:r>
              <a:rPr lang="lv" sz="2400" dirty="0">
                <a:solidFill>
                  <a:schemeClr val="accent6"/>
                </a:solidFill>
                <a:effectLst/>
              </a:rPr>
              <a:t> varat paveikt, izmantojot vilkšanas un nomešanas </a:t>
            </a:r>
            <a:r>
              <a:rPr lang="en-US" sz="2400" dirty="0" err="1">
                <a:solidFill>
                  <a:schemeClr val="accent6"/>
                </a:solidFill>
                <a:effectLst/>
              </a:rPr>
              <a:t>dizaina</a:t>
            </a:r>
            <a:r>
              <a:rPr lang="lv" sz="2400" dirty="0">
                <a:solidFill>
                  <a:schemeClr val="accent6"/>
                </a:solidFill>
                <a:effectLst/>
              </a:rPr>
              <a:t> programmatūru. Tālāk ir sniegti daži piemēri, </a:t>
            </a:r>
            <a:r>
              <a:rPr lang="en-US" sz="2400" dirty="0">
                <a:solidFill>
                  <a:schemeClr val="accent6"/>
                </a:solidFill>
                <a:effectLst/>
              </a:rPr>
              <a:t>tam </a:t>
            </a:r>
            <a:r>
              <a:rPr lang="en-US" sz="2400" dirty="0" err="1">
                <a:solidFill>
                  <a:schemeClr val="accent6"/>
                </a:solidFill>
                <a:effectLst/>
              </a:rPr>
              <a:t>ko</a:t>
            </a:r>
            <a:r>
              <a:rPr lang="en-US" sz="2400" dirty="0">
                <a:solidFill>
                  <a:schemeClr val="accent6"/>
                </a:solidFill>
                <a:effectLst/>
              </a:rPr>
              <a:t> </a:t>
            </a:r>
            <a:r>
              <a:rPr lang="lv" sz="2400" dirty="0">
                <a:solidFill>
                  <a:schemeClr val="accent6"/>
                </a:solidFill>
                <a:effectLst/>
              </a:rPr>
              <a:t>var izveidot, neizmantojot koda vilkšanas un nomešanas programmatūru.</a:t>
            </a:r>
          </a:p>
          <a:p>
            <a:pPr algn="just"/>
            <a:r>
              <a:rPr lang="lv" b="1" dirty="0">
                <a:solidFill>
                  <a:schemeClr val="accent6"/>
                </a:solidFill>
              </a:rPr>
              <a:t>Vietnes</a:t>
            </a:r>
            <a:r>
              <a:rPr lang="lv" dirty="0">
                <a:solidFill>
                  <a:schemeClr val="accent6"/>
                </a:solidFill>
              </a:rPr>
              <a:t>: daudzām lielākajām vietnēm, piemēram, Shopify, Wordpress un Wix, ir vilkšanas un nomešanas veidošanas funkcijas, kurās jums nav nepieciešamas nekādas zināšanas par kodu.</a:t>
            </a:r>
            <a:endParaRPr lang="en-IE" sz="2400" dirty="0">
              <a:solidFill>
                <a:schemeClr val="accent6"/>
              </a:solidFill>
              <a:effectLst/>
            </a:endParaRPr>
          </a:p>
          <a:p>
            <a:pPr algn="just"/>
            <a:r>
              <a:rPr lang="lv" sz="2400" b="1" dirty="0">
                <a:solidFill>
                  <a:schemeClr val="accent6"/>
                </a:solidFill>
                <a:effectLst/>
              </a:rPr>
              <a:t>Video un spēles: </a:t>
            </a:r>
            <a:r>
              <a:rPr lang="lv" sz="2400" dirty="0">
                <a:solidFill>
                  <a:schemeClr val="accent6"/>
                </a:solidFill>
                <a:effectLst/>
              </a:rPr>
              <a:t>vai zinājāt, ka </a:t>
            </a:r>
            <a:r>
              <a:rPr lang="lv" dirty="0">
                <a:solidFill>
                  <a:schemeClr val="accent6"/>
                </a:solidFill>
              </a:rPr>
              <a:t>daudzi videospēļu izveides rīki tagad ir balstīti uz vilkšanu un nomešanu? Pat Holivuda ir iesaistījusies un ir sākusi izmantot Unreal Engine (videospēļu rīku), lai izveidotu animētus videoklipus.</a:t>
            </a:r>
            <a:endParaRPr lang="en-IE" sz="2400" dirty="0">
              <a:solidFill>
                <a:schemeClr val="accent6"/>
              </a:solidFill>
              <a:effectLst/>
            </a:endParaRPr>
          </a:p>
          <a:p>
            <a:pPr algn="just"/>
            <a:endParaRPr lang="en-IE" dirty="0">
              <a:solidFill>
                <a:srgbClr val="F9A169"/>
              </a:solidFill>
            </a:endParaRPr>
          </a:p>
        </p:txBody>
      </p:sp>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8"/>
          </p:nvPr>
        </p:nvSpPr>
        <p:spPr>
          <a:xfrm>
            <a:off x="447066" y="79437"/>
            <a:ext cx="5648934" cy="724179"/>
          </a:xfrm>
        </p:spPr>
        <p:txBody>
          <a:bodyPr>
            <a:normAutofit fontScale="77500" lnSpcReduction="20000"/>
          </a:bodyPr>
          <a:lstStyle/>
          <a:p>
            <a:r>
              <a:rPr lang="lv" dirty="0"/>
              <a:t>Kādas lietas var izgatavot bez koda?</a:t>
            </a:r>
          </a:p>
        </p:txBody>
      </p:sp>
      <p:pic>
        <p:nvPicPr>
          <p:cNvPr id="11" name="Picture Placeholder 10">
            <a:extLst>
              <a:ext uri="{FF2B5EF4-FFF2-40B4-BE49-F238E27FC236}">
                <a16:creationId xmlns:a16="http://schemas.microsoft.com/office/drawing/2014/main" id="{CD07C134-34FB-D5C8-6D8C-088E42C704B4}"/>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749" r="12749"/>
          <a:stretch>
            <a:fillRect/>
          </a:stretch>
        </p:blipFill>
        <p:spPr/>
      </p:pic>
    </p:spTree>
    <p:extLst>
      <p:ext uri="{BB962C8B-B14F-4D97-AF65-F5344CB8AC3E}">
        <p14:creationId xmlns:p14="http://schemas.microsoft.com/office/powerpoint/2010/main" val="2456106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6"/>
          </p:nvPr>
        </p:nvSpPr>
        <p:spPr/>
        <p:txBody>
          <a:bodyPr>
            <a:normAutofit/>
          </a:bodyPr>
          <a:lstStyle/>
          <a:p>
            <a:pPr algn="just"/>
            <a:r>
              <a:rPr lang="lv" dirty="0">
                <a:solidFill>
                  <a:schemeClr val="accent6"/>
                </a:solidFill>
              </a:rPr>
              <a:t>Shopify ir platforma, kas ļauj cilvēkiem pārdot savas preces tiešsaistē. Viņiem ir bezmaksas izmēģinājuma versija, kurā varat uzzināt, kā platforma darbojas, un bez maksas izveidot savu tiešsaistes veikalu. Ja jums tas patīk, varat to publicēt, samaksājot viņu abonēšanas maksu.</a:t>
            </a:r>
          </a:p>
          <a:p>
            <a:pPr algn="just"/>
            <a:r>
              <a:rPr lang="lv" dirty="0">
                <a:solidFill>
                  <a:schemeClr val="accent6"/>
                </a:solidFill>
              </a:rPr>
              <a:t>Ir divi veidi, kā nopelnīt naudu no Shopify. Varat vai nu pārdot produktus savā veikalā, vai arī kļūt par Shopify izstrādātāju, kur </a:t>
            </a:r>
            <a:r>
              <a:rPr lang="en-US" dirty="0">
                <a:solidFill>
                  <a:schemeClr val="accent6"/>
                </a:solidFill>
              </a:rPr>
              <a:t>pats </a:t>
            </a:r>
            <a:r>
              <a:rPr lang="lv" dirty="0">
                <a:solidFill>
                  <a:schemeClr val="accent6"/>
                </a:solidFill>
              </a:rPr>
              <a:t>izveidojat tiešsaistes veikalus.</a:t>
            </a:r>
            <a:endParaRPr lang="en-IE" sz="1600" dirty="0">
              <a:solidFill>
                <a:schemeClr val="accent6"/>
              </a:solidFill>
              <a:effectLst/>
            </a:endParaRPr>
          </a:p>
          <a:p>
            <a:pPr algn="just"/>
            <a:r>
              <a:rPr lang="lv" dirty="0">
                <a:solidFill>
                  <a:schemeClr val="accent6"/>
                </a:solidFill>
              </a:rPr>
              <a:t>Shopify </a:t>
            </a:r>
            <a:r>
              <a:rPr lang="en-US" dirty="0" err="1">
                <a:solidFill>
                  <a:schemeClr val="accent6"/>
                </a:solidFill>
              </a:rPr>
              <a:t>priekšrocība</a:t>
            </a:r>
            <a:r>
              <a:rPr lang="en-US" dirty="0">
                <a:solidFill>
                  <a:schemeClr val="accent6"/>
                </a:solidFill>
              </a:rPr>
              <a:t> </a:t>
            </a:r>
            <a:r>
              <a:rPr lang="en-US" dirty="0" err="1">
                <a:solidFill>
                  <a:schemeClr val="accent6"/>
                </a:solidFill>
              </a:rPr>
              <a:t>ir</a:t>
            </a:r>
            <a:r>
              <a:rPr lang="en-US" dirty="0">
                <a:solidFill>
                  <a:schemeClr val="accent6"/>
                </a:solidFill>
              </a:rPr>
              <a:t> </a:t>
            </a:r>
            <a:r>
              <a:rPr lang="en-US" dirty="0" err="1">
                <a:solidFill>
                  <a:schemeClr val="accent6"/>
                </a:solidFill>
              </a:rPr>
              <a:t>tā</a:t>
            </a:r>
            <a:r>
              <a:rPr lang="lv" dirty="0">
                <a:solidFill>
                  <a:schemeClr val="accent6"/>
                </a:solidFill>
              </a:rPr>
              <a:t>, ka zināšanas, ko varat uzzināt par vilkšanas un nomešanas funkcijām, var izmantot arī citās vilkšanas un nomešanas platformās, piemēram, Wordpress, Squarespace un citās vietnēs. Iespējams, nākotnē jūs varētu strādāt nelielā uzņēmumā, kas labprāt izveidotu savu tiešsaistes veikalu, un jums </a:t>
            </a:r>
            <a:r>
              <a:rPr lang="en-US" dirty="0" err="1">
                <a:solidFill>
                  <a:schemeClr val="accent6"/>
                </a:solidFill>
              </a:rPr>
              <a:t>būs</a:t>
            </a:r>
            <a:r>
              <a:rPr lang="lv" dirty="0">
                <a:solidFill>
                  <a:schemeClr val="accent6"/>
                </a:solidFill>
              </a:rPr>
              <a:t> prasmes, lai šo sapni īstenotu.</a:t>
            </a:r>
            <a:endParaRPr lang="en-IE" dirty="0">
              <a:solidFill>
                <a:srgbClr val="F9A169"/>
              </a:solidFill>
            </a:endParaRPr>
          </a:p>
          <a:p>
            <a:r>
              <a:rPr lang="lv" dirty="0">
                <a:solidFill>
                  <a:srgbClr val="F9A169"/>
                </a:solidFill>
                <a:hlinkClick r:id="rId2">
                  <a:extLst>
                    <a:ext uri="{A12FA001-AC4F-418D-AE19-62706E023703}">
                      <ahyp:hlinkClr xmlns:ahyp="http://schemas.microsoft.com/office/drawing/2018/hyperlinkcolor" val="tx"/>
                    </a:ext>
                  </a:extLst>
                </a:hlinkClick>
              </a:rPr>
              <a:t>Apskatiet Shopify vietni, noklikšķinot uz šīs saites:</a:t>
            </a:r>
            <a:endParaRPr lang="en-IE" dirty="0">
              <a:solidFill>
                <a:srgbClr val="F9A169"/>
              </a:solidFill>
            </a:endParaRPr>
          </a:p>
          <a:p>
            <a:endParaRPr lang="en-IE" dirty="0"/>
          </a:p>
        </p:txBody>
      </p:sp>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18"/>
          </p:nvPr>
        </p:nvSpPr>
        <p:spPr/>
        <p:txBody>
          <a:bodyPr>
            <a:normAutofit/>
          </a:bodyPr>
          <a:lstStyle/>
          <a:p>
            <a:r>
              <a:rPr lang="lv" dirty="0">
                <a:solidFill>
                  <a:srgbClr val="F9A169"/>
                </a:solidFill>
              </a:rPr>
              <a:t>Sāciet darbu ar Shopify</a:t>
            </a:r>
            <a:r>
              <a:rPr lang="en-US" dirty="0">
                <a:solidFill>
                  <a:srgbClr val="F9A169"/>
                </a:solidFill>
              </a:rPr>
              <a:t>.</a:t>
            </a:r>
            <a:endParaRPr lang="lv" dirty="0">
              <a:solidFill>
                <a:srgbClr val="F9A169"/>
              </a:solidFill>
            </a:endParaRPr>
          </a:p>
        </p:txBody>
      </p:sp>
      <p:pic>
        <p:nvPicPr>
          <p:cNvPr id="5124" name="Picture 4" descr="Shopify Review: User-Friendliness To The Fore – Forbes Advisor UK">
            <a:extLst>
              <a:ext uri="{FF2B5EF4-FFF2-40B4-BE49-F238E27FC236}">
                <a16:creationId xmlns:a16="http://schemas.microsoft.com/office/drawing/2014/main" id="{6FF2D9A5-D5D4-6DD6-6243-4467C1014F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5170" y="83613"/>
            <a:ext cx="2552700" cy="134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74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lv" sz="2400" dirty="0"/>
              <a:t>Noskatieties šo īso video, kurā ir paskaidrots, kā sākt Shopify vietnes izveidi no nulles.</a:t>
            </a:r>
          </a:p>
          <a:p>
            <a:endParaRPr lang="en-IE" sz="2400" dirty="0">
              <a:solidFill>
                <a:srgbClr val="F9A169"/>
              </a:solidFill>
            </a:endParaRP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https://www.youtube.com/watch?v=-a_F0sJ06QI</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lv" dirty="0"/>
              <a:t>Video: Shopify apmācība</a:t>
            </a:r>
            <a:r>
              <a:rPr lang="en-US" dirty="0"/>
              <a:t>.</a:t>
            </a:r>
            <a:endParaRPr lang="en-IE"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4" name="Online Media 3" title="The Official Shopify Tutorial: Set Up Your Store the Right Way">
            <a:hlinkClick r:id="" action="ppaction://media"/>
            <a:extLst>
              <a:ext uri="{FF2B5EF4-FFF2-40B4-BE49-F238E27FC236}">
                <a16:creationId xmlns:a16="http://schemas.microsoft.com/office/drawing/2014/main" id="{A184B426-F741-18D9-1E8E-6D27E71B07BC}"/>
              </a:ext>
            </a:extLst>
          </p:cNvPr>
          <p:cNvPicPr>
            <a:picLocks noRot="1" noChangeAspect="1"/>
          </p:cNvPicPr>
          <p:nvPr>
            <a:videoFile r:link="rId1"/>
          </p:nvPr>
        </p:nvPicPr>
        <p:blipFill>
          <a:blip r:embed="rId8"/>
          <a:stretch>
            <a:fillRect/>
          </a:stretch>
        </p:blipFill>
        <p:spPr>
          <a:xfrm>
            <a:off x="7372351" y="1223694"/>
            <a:ext cx="4834189" cy="4033653"/>
          </a:xfrm>
          <a:prstGeom prst="rect">
            <a:avLst/>
          </a:prstGeom>
        </p:spPr>
      </p:pic>
    </p:spTree>
    <p:extLst>
      <p:ext uri="{BB962C8B-B14F-4D97-AF65-F5344CB8AC3E}">
        <p14:creationId xmlns:p14="http://schemas.microsoft.com/office/powerpoint/2010/main" val="28830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1032292"/>
          </a:xfrm>
        </p:spPr>
        <p:txBody>
          <a:bodyPr>
            <a:normAutofit fontScale="62500" lnSpcReduction="20000"/>
          </a:bodyPr>
          <a:lstStyle/>
          <a:p>
            <a:r>
              <a:rPr lang="lv" sz="4500" dirty="0"/>
              <a:t>Gadījuma izpēte – KONEIXO</a:t>
            </a:r>
            <a:r>
              <a:rPr lang="en-US" sz="4500" dirty="0"/>
              <a:t>.</a:t>
            </a:r>
            <a:endParaRPr lang="lv" sz="4500" dirty="0"/>
          </a:p>
          <a:p>
            <a:r>
              <a:rPr lang="lv" sz="3500" dirty="0"/>
              <a:t>Migrantu un bēgļu apmācība, lai kļūtu par digitālajiem profesionāļiem</a:t>
            </a:r>
            <a:r>
              <a:rPr lang="en-US" sz="3500" dirty="0"/>
              <a:t>.</a:t>
            </a:r>
            <a:endParaRPr lang="en-IE" sz="3500" dirty="0">
              <a:solidFill>
                <a:srgbClr val="F9A169"/>
              </a:solidFill>
            </a:endParaRPr>
          </a:p>
        </p:txBody>
      </p:sp>
      <p:sp>
        <p:nvSpPr>
          <p:cNvPr id="8" name="TextBox 7">
            <a:extLst>
              <a:ext uri="{FF2B5EF4-FFF2-40B4-BE49-F238E27FC236}">
                <a16:creationId xmlns:a16="http://schemas.microsoft.com/office/drawing/2014/main" id="{362EE83E-0C8B-1160-1685-D85B537B1A06}"/>
              </a:ext>
            </a:extLst>
          </p:cNvPr>
          <p:cNvSpPr txBox="1"/>
          <p:nvPr/>
        </p:nvSpPr>
        <p:spPr>
          <a:xfrm>
            <a:off x="324970" y="1341784"/>
            <a:ext cx="5948830" cy="4493538"/>
          </a:xfrm>
          <a:prstGeom prst="rect">
            <a:avLst/>
          </a:prstGeom>
          <a:noFill/>
        </p:spPr>
        <p:txBody>
          <a:bodyPr wrap="square">
            <a:spAutoFit/>
          </a:bodyPr>
          <a:lstStyle/>
          <a:p>
            <a:pPr algn="just"/>
            <a:r>
              <a:rPr lang="lv" sz="2200" dirty="0"/>
              <a:t>Konexio ir hibrīd</a:t>
            </a:r>
            <a:r>
              <a:rPr lang="en-US" sz="2200" dirty="0"/>
              <a:t>a</a:t>
            </a:r>
            <a:r>
              <a:rPr lang="lv" sz="2200" dirty="0"/>
              <a:t> bezpeļņas sociāls jaunuzņēmums, kas nodrošina digitālo un programmēšanas prasmju apmācību bēgļiem un migrantiem ar mērķi uzlabot viņu nodarbināmību. </a:t>
            </a:r>
            <a:r>
              <a:rPr lang="lv" sz="2200" dirty="0" err="1"/>
              <a:t>Konexio </a:t>
            </a:r>
            <a:r>
              <a:rPr lang="lv" sz="2200" dirty="0"/>
              <a:t>apmācību programmās ir ņemti vērā īpaši šķēršļi, ar kuriem saskaras migranti un bēgļi.</a:t>
            </a:r>
          </a:p>
          <a:p>
            <a:pPr algn="just"/>
            <a:endParaRPr lang="en-IE" sz="2200" dirty="0"/>
          </a:p>
          <a:p>
            <a:pPr algn="just"/>
            <a:r>
              <a:rPr lang="lv" sz="2200" dirty="0" err="1"/>
              <a:t>Konexio </a:t>
            </a:r>
            <a:r>
              <a:rPr lang="lv" sz="2200" dirty="0"/>
              <a:t>apmācība ir pieejama visiem motivētiem apmācāmajiem, kuriem ir tikai digitālo prasmju pamatkompetence. Tā kā </a:t>
            </a:r>
            <a:r>
              <a:rPr lang="en-US" sz="2200" dirty="0" err="1"/>
              <a:t>mācības</a:t>
            </a:r>
            <a:r>
              <a:rPr lang="lv" sz="2200" dirty="0"/>
              <a:t> sniedz sievietēm praktiskas iemaņas, tās vairo viņu audzēkņu pašapziņu un nodrošina viņām tīklu veidošanu ar profesionālo pasauli.</a:t>
            </a:r>
          </a:p>
        </p:txBody>
      </p:sp>
      <p:pic>
        <p:nvPicPr>
          <p:cNvPr id="2" name="Picture 1">
            <a:extLst>
              <a:ext uri="{FF2B5EF4-FFF2-40B4-BE49-F238E27FC236}">
                <a16:creationId xmlns:a16="http://schemas.microsoft.com/office/drawing/2014/main" id="{65EEE01E-8225-AF90-57B9-9A4399889C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0970" y="969496"/>
            <a:ext cx="5771030" cy="4616824"/>
          </a:xfrm>
          <a:prstGeom prst="rect">
            <a:avLst/>
          </a:prstGeom>
        </p:spPr>
      </p:pic>
    </p:spTree>
    <p:extLst>
      <p:ext uri="{BB962C8B-B14F-4D97-AF65-F5344CB8AC3E}">
        <p14:creationId xmlns:p14="http://schemas.microsoft.com/office/powerpoint/2010/main" val="3203869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1"/>
            <a:ext cx="5648934" cy="1101866"/>
          </a:xfrm>
        </p:spPr>
        <p:txBody>
          <a:bodyPr>
            <a:normAutofit fontScale="70000" lnSpcReduction="20000"/>
          </a:bodyPr>
          <a:lstStyle/>
          <a:p>
            <a:r>
              <a:rPr lang="lv" sz="4400" dirty="0">
                <a:solidFill>
                  <a:srgbClr val="F9A169"/>
                </a:solidFill>
              </a:rPr>
              <a:t>Gadījuma izpēte - KONEIXO</a:t>
            </a:r>
          </a:p>
          <a:p>
            <a:r>
              <a:rPr lang="lv" sz="3200" dirty="0">
                <a:solidFill>
                  <a:srgbClr val="F9A169"/>
                </a:solidFill>
              </a:rPr>
              <a:t>Migrantu un bēgļu apmācība, lai kļūtu par digitālajiem profesionāļiem</a:t>
            </a:r>
            <a:r>
              <a:rPr lang="en-US" sz="3200" dirty="0">
                <a:solidFill>
                  <a:srgbClr val="F9A169"/>
                </a:solidFill>
              </a:rPr>
              <a:t>.</a:t>
            </a:r>
            <a:endParaRPr lang="en-IE" sz="3200" dirty="0">
              <a:solidFill>
                <a:srgbClr val="F9A169"/>
              </a:solidFill>
            </a:endParaRPr>
          </a:p>
          <a:p>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222835" y="1534593"/>
            <a:ext cx="6097396" cy="4493538"/>
          </a:xfrm>
          <a:prstGeom prst="rect">
            <a:avLst/>
          </a:prstGeom>
          <a:noFill/>
        </p:spPr>
        <p:txBody>
          <a:bodyPr wrap="square">
            <a:spAutoFit/>
          </a:bodyPr>
          <a:lstStyle/>
          <a:p>
            <a:pPr algn="just"/>
            <a:r>
              <a:rPr lang="lv" sz="2200" dirty="0" err="1"/>
              <a:t>Konexio tika </a:t>
            </a:r>
            <a:r>
              <a:rPr lang="lv" sz="2200" dirty="0"/>
              <a:t>dibināts 2016. gadā kā kopienas semināru sērija, kas apkalpo Parīzes imigrantu blīvos rajonus, kur digitālā plaisa pakļauj sabiedrības neaizsargātākos cilvēkus augstam bezdarba riskam.</a:t>
            </a:r>
          </a:p>
          <a:p>
            <a:pPr algn="just"/>
            <a:endParaRPr lang="en-US" sz="2200" dirty="0"/>
          </a:p>
          <a:p>
            <a:pPr algn="just"/>
            <a:r>
              <a:rPr lang="lv" sz="2200" dirty="0"/>
              <a:t>Mūsdienās Konexio's piedāvā dažādas digitālās apmācīb</a:t>
            </a:r>
            <a:r>
              <a:rPr lang="en-US" sz="2200" dirty="0"/>
              <a:t>u</a:t>
            </a:r>
            <a:r>
              <a:rPr lang="lv" sz="2200" dirty="0"/>
              <a:t> programmas, kas ietver datorprasmes iesācējiem un </a:t>
            </a:r>
            <a:r>
              <a:rPr lang="en-US" sz="2200" dirty="0" err="1"/>
              <a:t>prasmes</a:t>
            </a:r>
            <a:r>
              <a:rPr lang="en-US" sz="2200" dirty="0"/>
              <a:t> </a:t>
            </a:r>
            <a:r>
              <a:rPr lang="en-US" sz="2200" dirty="0" err="1"/>
              <a:t>dažādu</a:t>
            </a:r>
            <a:r>
              <a:rPr lang="en-US" sz="2200" dirty="0"/>
              <a:t> </a:t>
            </a:r>
            <a:r>
              <a:rPr lang="en-US" sz="2200" dirty="0" err="1"/>
              <a:t>platformu</a:t>
            </a:r>
            <a:r>
              <a:rPr lang="lv" sz="2200" dirty="0"/>
              <a:t> lietošan</a:t>
            </a:r>
            <a:r>
              <a:rPr lang="en-US" sz="2200" dirty="0"/>
              <a:t>ā, </a:t>
            </a:r>
            <a:r>
              <a:rPr lang="en-US" sz="2200" dirty="0" err="1"/>
              <a:t>kā</a:t>
            </a:r>
            <a:r>
              <a:rPr lang="en-US" sz="2200" dirty="0"/>
              <a:t> </a:t>
            </a:r>
            <a:r>
              <a:rPr lang="en-US" sz="2200" dirty="0" err="1"/>
              <a:t>arī</a:t>
            </a:r>
            <a:r>
              <a:rPr lang="lv" sz="2200" dirty="0"/>
              <a:t> </a:t>
            </a:r>
            <a:r>
              <a:rPr lang="en-US" sz="2200" dirty="0" err="1"/>
              <a:t>modernu</a:t>
            </a:r>
            <a:r>
              <a:rPr lang="lv" sz="2200" dirty="0"/>
              <a:t> izklājlapu pārvaldīb</a:t>
            </a:r>
            <a:r>
              <a:rPr lang="en-US" sz="2200" dirty="0"/>
              <a:t>u</a:t>
            </a:r>
            <a:r>
              <a:rPr lang="lv" sz="2200" dirty="0"/>
              <a:t> un </a:t>
            </a:r>
            <a:r>
              <a:rPr lang="en-US" sz="2200" dirty="0" err="1"/>
              <a:t>nopietnu</a:t>
            </a:r>
            <a:r>
              <a:rPr lang="en-US" sz="2200" dirty="0"/>
              <a:t> </a:t>
            </a:r>
            <a:r>
              <a:rPr lang="lv" sz="2200" dirty="0"/>
              <a:t>programmatūr</a:t>
            </a:r>
            <a:r>
              <a:rPr lang="en-US" sz="2200" dirty="0"/>
              <a:t>u</a:t>
            </a:r>
            <a:r>
              <a:rPr lang="lv" sz="2200" dirty="0"/>
              <a:t> izstrādi. Šīs apmācības nodrošina tiltu uz nodarbinātību un sociāli-profesionālu iekļaušanu neaizsargātām personām visā Francijā un starptautiskās vietās.</a:t>
            </a:r>
            <a:endParaRPr lang="en-IE" sz="2200" dirty="0"/>
          </a:p>
        </p:txBody>
      </p:sp>
      <p:pic>
        <p:nvPicPr>
          <p:cNvPr id="2" name="Picture 1">
            <a:extLst>
              <a:ext uri="{FF2B5EF4-FFF2-40B4-BE49-F238E27FC236}">
                <a16:creationId xmlns:a16="http://schemas.microsoft.com/office/drawing/2014/main" id="{F1711EE3-3F0B-7BA1-9EC0-42EEC16CCA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5732" y="1534593"/>
            <a:ext cx="5816268" cy="3877512"/>
          </a:xfrm>
          <a:prstGeom prst="rect">
            <a:avLst/>
          </a:prstGeom>
        </p:spPr>
      </p:pic>
    </p:spTree>
    <p:extLst>
      <p:ext uri="{BB962C8B-B14F-4D97-AF65-F5344CB8AC3E}">
        <p14:creationId xmlns:p14="http://schemas.microsoft.com/office/powerpoint/2010/main" val="3440528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6"/>
          </p:nvPr>
        </p:nvSpPr>
        <p:spPr>
          <a:xfrm>
            <a:off x="447065" y="1468202"/>
            <a:ext cx="11102510" cy="4660015"/>
          </a:xfrm>
        </p:spPr>
        <p:txBody>
          <a:bodyPr>
            <a:normAutofit fontScale="92500"/>
          </a:bodyPr>
          <a:lstStyle/>
          <a:p>
            <a:r>
              <a:rPr lang="lv" sz="2600" b="1" dirty="0"/>
              <a:t>Kā </a:t>
            </a:r>
            <a:r>
              <a:rPr lang="lv" sz="2600" b="1" dirty="0" err="1"/>
              <a:t>Konexio </a:t>
            </a:r>
            <a:r>
              <a:rPr lang="lv" sz="2600" b="1" dirty="0"/>
              <a:t>kļuva tik veiksmīgs?</a:t>
            </a:r>
          </a:p>
          <a:p>
            <a:pPr marL="342900" indent="-342900">
              <a:buFont typeface="Arial" panose="020B0604020202020204" pitchFamily="34" charset="0"/>
              <a:buChar char="•"/>
            </a:pPr>
            <a:r>
              <a:rPr lang="lv" dirty="0"/>
              <a:t>Konexio to paveica, izmantojot pielāgotu, jauktu mācību pieeju, savienojot klātienes kursu ar interaktīvu e-mācību platformu.</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lv" dirty="0"/>
              <a:t>T</a:t>
            </a:r>
            <a:r>
              <a:rPr lang="en-US" dirty="0"/>
              <a:t>ā</a:t>
            </a:r>
            <a:r>
              <a:rPr lang="lv" dirty="0"/>
              <a:t> ietver praktisku gadījumu izpēti, pamatojoties uz reāliem scenārijiem, un liek uzsvaru uz </a:t>
            </a:r>
            <a:r>
              <a:rPr lang="en-US" dirty="0" err="1"/>
              <a:t>sociālo</a:t>
            </a:r>
            <a:r>
              <a:rPr lang="lv" dirty="0"/>
              <a:t> prasmju attīstīšanu.</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lv" dirty="0"/>
              <a:t>Pateicoties partneruzņēmumu tīklam, </a:t>
            </a:r>
            <a:r>
              <a:rPr lang="lv" dirty="0" err="1"/>
              <a:t>Konexio </a:t>
            </a:r>
            <a:r>
              <a:rPr lang="lv" dirty="0"/>
              <a:t>nodrošina tiešu saikni ar profesionālo pasauli.</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lv" dirty="0"/>
              <a:t>Apmācība tiek papildināta ar adaptīvu un visaptverošu atbalstu, lai izvairītos no karjeras pārtraukumiem un veicinātu tīklu veidošanu, vienlaikus pievēršot uzmanību īpašajiem šķēršļiem, ar kuriem saskaras migranti un bēgļi.</a:t>
            </a:r>
          </a:p>
        </p:txBody>
      </p:sp>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18"/>
          </p:nvPr>
        </p:nvSpPr>
        <p:spPr>
          <a:xfrm>
            <a:off x="447065" y="309492"/>
            <a:ext cx="11097969" cy="1039248"/>
          </a:xfrm>
        </p:spPr>
        <p:txBody>
          <a:bodyPr>
            <a:normAutofit fontScale="92500" lnSpcReduction="10000"/>
          </a:bodyPr>
          <a:lstStyle/>
          <a:p>
            <a:r>
              <a:rPr lang="lv" sz="3200" dirty="0"/>
              <a:t>KONEIXO: migrantu un bēgļu apmācība, lai tie kļūtu</a:t>
            </a:r>
            <a:r>
              <a:rPr lang="en-US" sz="3200" dirty="0"/>
              <a:t> </a:t>
            </a:r>
            <a:r>
              <a:rPr lang="lv" sz="3200" dirty="0"/>
              <a:t>par</a:t>
            </a:r>
          </a:p>
          <a:p>
            <a:r>
              <a:rPr lang="en-US" sz="3200" dirty="0"/>
              <a:t>d</a:t>
            </a:r>
            <a:r>
              <a:rPr lang="lv" sz="3200" dirty="0"/>
              <a:t>igitālie</a:t>
            </a:r>
            <a:r>
              <a:rPr lang="en-US" sz="3200" dirty="0"/>
              <a:t>m</a:t>
            </a:r>
            <a:r>
              <a:rPr lang="lv" sz="3200" dirty="0"/>
              <a:t> profesionāļi</a:t>
            </a:r>
            <a:r>
              <a:rPr lang="en-US" sz="3200" dirty="0" err="1"/>
              <a:t>em</a:t>
            </a:r>
            <a:r>
              <a:rPr lang="en-US" sz="3200" dirty="0"/>
              <a:t>.</a:t>
            </a:r>
            <a:endParaRPr lang="en-IE" sz="3200" dirty="0">
              <a:solidFill>
                <a:srgbClr val="F9A169"/>
              </a:solidFill>
            </a:endParaRPr>
          </a:p>
        </p:txBody>
      </p:sp>
    </p:spTree>
    <p:extLst>
      <p:ext uri="{BB962C8B-B14F-4D97-AF65-F5344CB8AC3E}">
        <p14:creationId xmlns:p14="http://schemas.microsoft.com/office/powerpoint/2010/main" val="1186247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6"/>
          </p:nvPr>
        </p:nvSpPr>
        <p:spPr>
          <a:xfrm>
            <a:off x="447065" y="1468202"/>
            <a:ext cx="11102510" cy="4660015"/>
          </a:xfrm>
        </p:spPr>
        <p:txBody>
          <a:bodyPr>
            <a:normAutofit/>
          </a:bodyPr>
          <a:lstStyle/>
          <a:p>
            <a:pPr marL="342900" indent="-342900">
              <a:buFont typeface="Arial" panose="020B0604020202020204" pitchFamily="34" charset="0"/>
              <a:buChar char="•"/>
            </a:pPr>
            <a:r>
              <a:rPr lang="lv" dirty="0"/>
              <a:t>Ja veidojat digitālo prasmju/apmācības programmu, mēģiniet izmantot iespējas jauktās mācīšanās pieejai, tas ir, apvienojot klātienes apmācību ar e-mācību aktivitātēm.</a:t>
            </a:r>
          </a:p>
          <a:p>
            <a:pPr marL="342900" indent="-342900">
              <a:buFont typeface="Arial" panose="020B0604020202020204" pitchFamily="34" charset="0"/>
              <a:buChar char="•"/>
            </a:pPr>
            <a:r>
              <a:rPr lang="en-US" dirty="0" err="1"/>
              <a:t>Adaptējiet</a:t>
            </a:r>
            <a:r>
              <a:rPr lang="lv" dirty="0"/>
              <a:t> </a:t>
            </a:r>
            <a:r>
              <a:rPr lang="en-US" dirty="0" err="1"/>
              <a:t>sociālās</a:t>
            </a:r>
            <a:r>
              <a:rPr lang="lv" dirty="0"/>
              <a:t> prasmes, pamatojoties uz pieejamo gadījumu izpēti. </a:t>
            </a:r>
            <a:r>
              <a:rPr lang="en-US" dirty="0" err="1"/>
              <a:t>Mācīšanās</a:t>
            </a:r>
            <a:r>
              <a:rPr lang="en-US" dirty="0"/>
              <a:t> </a:t>
            </a:r>
            <a:r>
              <a:rPr lang="lv" dirty="0"/>
              <a:t>no citiem kompensē jebkādu mūsu personīgās pieredzes trūkumu un ļauj mums daudz labāk sazināties ar citiem</a:t>
            </a:r>
            <a:r>
              <a:rPr lang="en-US" dirty="0"/>
              <a:t>.</a:t>
            </a:r>
            <a:endParaRPr lang="lv" dirty="0"/>
          </a:p>
          <a:p>
            <a:pPr marL="342900" indent="-342900">
              <a:buFont typeface="Arial" panose="020B0604020202020204" pitchFamily="34" charset="0"/>
              <a:buChar char="•"/>
            </a:pPr>
            <a:r>
              <a:rPr lang="lv" dirty="0"/>
              <a:t>Veicin</a:t>
            </a:r>
            <a:r>
              <a:rPr lang="en-US" dirty="0" err="1"/>
              <a:t>ie</a:t>
            </a:r>
            <a:r>
              <a:rPr lang="lv" dirty="0"/>
              <a:t>t tīklu veidošan</a:t>
            </a:r>
            <a:r>
              <a:rPr lang="en-US" dirty="0"/>
              <a:t>o</a:t>
            </a:r>
            <a:r>
              <a:rPr lang="lv" dirty="0"/>
              <a:t>s</a:t>
            </a:r>
            <a:r>
              <a:rPr lang="en-US" dirty="0"/>
              <a:t>.</a:t>
            </a:r>
          </a:p>
          <a:p>
            <a:pPr marL="342900" indent="-342900">
              <a:buFont typeface="Arial" panose="020B0604020202020204" pitchFamily="34" charset="0"/>
              <a:buChar char="•"/>
            </a:pPr>
            <a:r>
              <a:rPr lang="lv" dirty="0"/>
              <a:t>Mēģiniet iepriekš pārdomāt savu karjeras ceļu un izveidot stratēģiju, kā </a:t>
            </a:r>
            <a:r>
              <a:rPr lang="en-US" dirty="0"/>
              <a:t>J</a:t>
            </a:r>
            <a:r>
              <a:rPr lang="lv" dirty="0"/>
              <a:t>ūs varētu radīt iespējas, kas atvieglo</a:t>
            </a:r>
            <a:r>
              <a:rPr lang="en-US" dirty="0" err="1"/>
              <a:t>tu</a:t>
            </a:r>
            <a:r>
              <a:rPr lang="lv" dirty="0"/>
              <a:t> šo ceļu.</a:t>
            </a:r>
            <a:endParaRPr lang="en-GB" dirty="0"/>
          </a:p>
          <a:p>
            <a:pPr marL="342900" indent="-342900">
              <a:buFont typeface="Arial" panose="020B0604020202020204" pitchFamily="34" charset="0"/>
              <a:buChar char="•"/>
            </a:pPr>
            <a:r>
              <a:rPr lang="lv" dirty="0"/>
              <a:t>Meklējiet sociālās integrācijas un iekļaušanas iespējas, palīdzot sev un citiem šajā procesā.</a:t>
            </a:r>
            <a:endParaRPr lang="en-GB" dirty="0"/>
          </a:p>
        </p:txBody>
      </p:sp>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18"/>
          </p:nvPr>
        </p:nvSpPr>
        <p:spPr>
          <a:xfrm>
            <a:off x="447065" y="309492"/>
            <a:ext cx="11097969" cy="594969"/>
          </a:xfrm>
        </p:spPr>
        <p:txBody>
          <a:bodyPr>
            <a:normAutofit/>
          </a:bodyPr>
          <a:lstStyle/>
          <a:p>
            <a:r>
              <a:rPr lang="lv" sz="3200" dirty="0">
                <a:solidFill>
                  <a:srgbClr val="F9A169"/>
                </a:solidFill>
              </a:rPr>
              <a:t>Ko </a:t>
            </a:r>
            <a:r>
              <a:rPr lang="en-US" sz="3200" dirty="0" err="1">
                <a:solidFill>
                  <a:srgbClr val="F9A169"/>
                </a:solidFill>
              </a:rPr>
              <a:t>mācīties</a:t>
            </a:r>
            <a:r>
              <a:rPr lang="lv" sz="3200" dirty="0">
                <a:solidFill>
                  <a:srgbClr val="F9A169"/>
                </a:solidFill>
              </a:rPr>
              <a:t> no </a:t>
            </a:r>
            <a:r>
              <a:rPr lang="lv" sz="3200" dirty="0"/>
              <a:t>Konexio pieejas?</a:t>
            </a:r>
            <a:endParaRPr lang="en-IE" sz="3200" dirty="0">
              <a:solidFill>
                <a:srgbClr val="F9A169"/>
              </a:solidFill>
            </a:endParaRPr>
          </a:p>
        </p:txBody>
      </p:sp>
    </p:spTree>
    <p:extLst>
      <p:ext uri="{BB962C8B-B14F-4D97-AF65-F5344CB8AC3E}">
        <p14:creationId xmlns:p14="http://schemas.microsoft.com/office/powerpoint/2010/main" val="4132375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9A3AAD-E214-5402-EF27-B6C4BEB127EB}"/>
              </a:ext>
            </a:extLst>
          </p:cNvPr>
          <p:cNvSpPr>
            <a:spLocks noGrp="1"/>
          </p:cNvSpPr>
          <p:nvPr>
            <p:ph type="body" sz="quarter" idx="16"/>
          </p:nvPr>
        </p:nvSpPr>
        <p:spPr>
          <a:xfrm>
            <a:off x="549286" y="1494961"/>
            <a:ext cx="11102510" cy="5053548"/>
          </a:xfrm>
        </p:spPr>
        <p:txBody>
          <a:bodyPr>
            <a:normAutofit fontScale="85000" lnSpcReduction="20000"/>
          </a:bodyPr>
          <a:lstStyle/>
          <a:p>
            <a:r>
              <a:rPr lang="lv" sz="2800" dirty="0"/>
              <a:t>Apskatiet tālāk norādītos resursus, lai palīdzētu jums atrast atbildes uz visiem jautājumiem, kas jums varētu rasties par </a:t>
            </a:r>
            <a:r>
              <a:rPr lang="en-US" sz="2800" dirty="0" err="1"/>
              <a:t>darbu</a:t>
            </a:r>
            <a:r>
              <a:rPr lang="en-US" sz="2800" dirty="0"/>
              <a:t> bez </a:t>
            </a:r>
            <a:r>
              <a:rPr lang="lv" sz="2800" dirty="0"/>
              <a:t>kod</a:t>
            </a:r>
            <a:r>
              <a:rPr lang="en-US" sz="2800" dirty="0" err="1"/>
              <a:t>iem</a:t>
            </a:r>
            <a:r>
              <a:rPr lang="lv" sz="2800" dirty="0"/>
              <a:t> un regulāru programmēšanu.</a:t>
            </a:r>
          </a:p>
          <a:p>
            <a:r>
              <a:rPr lang="lv" sz="2800" b="1" dirty="0"/>
              <a:t>YouTube :</a:t>
            </a:r>
          </a:p>
          <a:p>
            <a:pPr marL="168275" indent="-168275">
              <a:buClrTx/>
              <a:buFont typeface="Arial" panose="020B0604020202020204" pitchFamily="34" charset="0"/>
              <a:buChar char="•"/>
              <a:tabLst>
                <a:tab pos="168275" algn="l"/>
              </a:tabLst>
            </a:pPr>
            <a:r>
              <a:rPr lang="lv" sz="2800" dirty="0" err="1">
                <a:solidFill>
                  <a:srgbClr val="F9A169"/>
                </a:solidFill>
                <a:hlinkClick r:id="rId2">
                  <a:extLst>
                    <a:ext uri="{A12FA001-AC4F-418D-AE19-62706E023703}">
                      <ahyp:hlinkClr xmlns:ahyp="http://schemas.microsoft.com/office/drawing/2018/hyperlinkcolor" val="tx"/>
                    </a:ext>
                  </a:extLst>
                </a:hlinkClick>
              </a:rPr>
              <a:t>Thenewboston</a:t>
            </a:r>
            <a:r>
              <a:rPr lang="lv" sz="2800" dirty="0">
                <a:solidFill>
                  <a:srgbClr val="F9A169"/>
                </a:solidFill>
              </a:rPr>
              <a:t> — </a:t>
            </a:r>
            <a:r>
              <a:rPr lang="lv" sz="2800" dirty="0"/>
              <a:t>Node.js, Angular, Java, C un citi</a:t>
            </a:r>
          </a:p>
          <a:p>
            <a:pPr marL="168275" indent="-168275">
              <a:buClrTx/>
              <a:buFont typeface="Arial" panose="020B0604020202020204" pitchFamily="34" charset="0"/>
              <a:buChar char="•"/>
              <a:tabLst>
                <a:tab pos="168275" algn="l"/>
              </a:tabLst>
            </a:pPr>
            <a:r>
              <a:rPr lang="lv" sz="2800" dirty="0">
                <a:solidFill>
                  <a:srgbClr val="F9A169"/>
                </a:solidFill>
                <a:hlinkClick r:id="rId3">
                  <a:extLst>
                    <a:ext uri="{A12FA001-AC4F-418D-AE19-62706E023703}">
                      <ahyp:hlinkClr xmlns:ahyp="http://schemas.microsoft.com/office/drawing/2018/hyperlinkcolor" val="tx"/>
                    </a:ext>
                  </a:extLst>
                </a:hlinkClick>
              </a:rPr>
              <a:t>Dereks Banass</a:t>
            </a:r>
            <a:r>
              <a:rPr lang="lv" sz="2800" dirty="0">
                <a:solidFill>
                  <a:srgbClr val="F9A169"/>
                </a:solidFill>
              </a:rPr>
              <a:t> — </a:t>
            </a:r>
            <a:r>
              <a:rPr lang="lv" sz="2800" dirty="0"/>
              <a:t>C#, Python C++ un citi</a:t>
            </a:r>
          </a:p>
          <a:p>
            <a:pPr marL="168275" indent="-168275">
              <a:buClrTx/>
              <a:buFont typeface="Arial" panose="020B0604020202020204" pitchFamily="34" charset="0"/>
              <a:buChar char="•"/>
              <a:tabLst>
                <a:tab pos="168275" algn="l"/>
              </a:tabLst>
            </a:pPr>
            <a:r>
              <a:rPr lang="lv" sz="2800" dirty="0" err="1">
                <a:solidFill>
                  <a:srgbClr val="F9A169"/>
                </a:solidFill>
                <a:hlinkClick r:id="rId4">
                  <a:extLst>
                    <a:ext uri="{A12FA001-AC4F-418D-AE19-62706E023703}">
                      <ahyp:hlinkClr xmlns:ahyp="http://schemas.microsoft.com/office/drawing/2018/hyperlinkcolor" val="tx"/>
                    </a:ext>
                  </a:extLst>
                </a:hlinkClick>
              </a:rPr>
              <a:t>Izstrādātāju padomi</a:t>
            </a:r>
            <a:r>
              <a:rPr lang="lv" sz="2800" dirty="0">
                <a:solidFill>
                  <a:srgbClr val="F9A169"/>
                </a:solidFill>
              </a:rPr>
              <a:t> — </a:t>
            </a:r>
            <a:r>
              <a:rPr lang="lv" sz="2800" dirty="0"/>
              <a:t>Dizains, vispārīgi padomi, lieliski CSS skaidrojumi un daudz kas cits</a:t>
            </a:r>
            <a:endParaRPr lang="hr-BA" sz="2800" dirty="0"/>
          </a:p>
          <a:p>
            <a:pPr marL="168275" indent="-168275">
              <a:buClrTx/>
              <a:buFont typeface="Arial" panose="020B0604020202020204" pitchFamily="34" charset="0"/>
              <a:buChar char="•"/>
              <a:tabLst>
                <a:tab pos="168275" algn="l"/>
              </a:tabLst>
            </a:pPr>
            <a:endParaRPr lang="hr-BA" sz="2800" dirty="0"/>
          </a:p>
          <a:p>
            <a:pPr>
              <a:buClrTx/>
              <a:tabLst>
                <a:tab pos="168275" algn="l"/>
              </a:tabLst>
            </a:pPr>
            <a:r>
              <a:rPr lang="lv" sz="2800" b="1" dirty="0"/>
              <a:t>Vietnes un kopienas :</a:t>
            </a:r>
            <a:endParaRPr lang="hr-BA" sz="2800" b="1" dirty="0"/>
          </a:p>
          <a:p>
            <a:pPr marL="342900" indent="-342900">
              <a:buClrTx/>
              <a:buFont typeface="Arial" panose="020B0604020202020204" pitchFamily="34" charset="0"/>
              <a:buChar char="•"/>
              <a:tabLst>
                <a:tab pos="168275" algn="l"/>
              </a:tabLst>
            </a:pPr>
            <a:r>
              <a:rPr lang="lv" sz="2800" dirty="0">
                <a:solidFill>
                  <a:srgbClr val="F9A169"/>
                </a:solidFill>
                <a:hlinkClick r:id="rId5">
                  <a:extLst>
                    <a:ext uri="{A12FA001-AC4F-418D-AE19-62706E023703}">
                      <ahyp:hlinkClr xmlns:ahyp="http://schemas.microsoft.com/office/drawing/2018/hyperlinkcolor" val="tx"/>
                    </a:ext>
                  </a:extLst>
                </a:hlinkClick>
              </a:rPr>
              <a:t>Quora</a:t>
            </a:r>
            <a:endParaRPr lang="hr-BA" sz="2800" dirty="0">
              <a:solidFill>
                <a:srgbClr val="F9A169"/>
              </a:solidFill>
            </a:endParaRPr>
          </a:p>
          <a:p>
            <a:pPr marL="342900" indent="-342900">
              <a:buClrTx/>
              <a:buFont typeface="Arial" panose="020B0604020202020204" pitchFamily="34" charset="0"/>
              <a:buChar char="•"/>
              <a:tabLst>
                <a:tab pos="168275" algn="l"/>
              </a:tabLst>
            </a:pPr>
            <a:r>
              <a:rPr lang="lv" sz="2800" dirty="0">
                <a:solidFill>
                  <a:srgbClr val="F9A169"/>
                </a:solidFill>
                <a:hlinkClick r:id="rId6">
                  <a:extLst>
                    <a:ext uri="{A12FA001-AC4F-418D-AE19-62706E023703}">
                      <ahyp:hlinkClr xmlns:ahyp="http://schemas.microsoft.com/office/drawing/2018/hyperlinkcolor" val="tx"/>
                    </a:ext>
                  </a:extLst>
                </a:hlinkClick>
              </a:rPr>
              <a:t>Reddit</a:t>
            </a:r>
            <a:endParaRPr lang="hr-BA" sz="2800" dirty="0">
              <a:solidFill>
                <a:srgbClr val="F9A169"/>
              </a:solidFill>
            </a:endParaRPr>
          </a:p>
          <a:p>
            <a:pPr marL="342900" indent="-342900">
              <a:buClrTx/>
              <a:buFont typeface="Arial" panose="020B0604020202020204" pitchFamily="34" charset="0"/>
              <a:buChar char="•"/>
              <a:tabLst>
                <a:tab pos="168275" algn="l"/>
              </a:tabLst>
            </a:pPr>
            <a:r>
              <a:rPr lang="lv" sz="2800" dirty="0" err="1">
                <a:solidFill>
                  <a:srgbClr val="F9A169"/>
                </a:solidFill>
                <a:hlinkClick r:id="rId7">
                  <a:extLst>
                    <a:ext uri="{A12FA001-AC4F-418D-AE19-62706E023703}">
                      <ahyp:hlinkClr xmlns:ahyp="http://schemas.microsoft.com/office/drawing/2018/hyperlinkcolor" val="tx"/>
                    </a:ext>
                  </a:extLst>
                </a:hlinkClick>
              </a:rPr>
              <a:t>StackExchange</a:t>
            </a:r>
            <a:endParaRPr lang="en-US" sz="2800" dirty="0">
              <a:solidFill>
                <a:srgbClr val="F9A169"/>
              </a:solidFill>
            </a:endParaRPr>
          </a:p>
          <a:p>
            <a:pPr marL="342900" indent="-342900">
              <a:buClrTx/>
              <a:buFont typeface="Arial" panose="020B0604020202020204" pitchFamily="34" charset="0"/>
              <a:buChar char="•"/>
              <a:tabLst>
                <a:tab pos="168275" algn="l"/>
              </a:tabLst>
            </a:pPr>
            <a:r>
              <a:rPr lang="lv" sz="2800" dirty="0" err="1">
                <a:solidFill>
                  <a:srgbClr val="F9A169"/>
                </a:solidFill>
                <a:hlinkClick r:id="rId8">
                  <a:extLst>
                    <a:ext uri="{A12FA001-AC4F-418D-AE19-62706E023703}">
                      <ahyp:hlinkClr xmlns:ahyp="http://schemas.microsoft.com/office/drawing/2018/hyperlinkcolor" val="tx"/>
                    </a:ext>
                  </a:extLst>
                </a:hlinkClick>
              </a:rPr>
              <a:t>CodeProject</a:t>
            </a:r>
            <a:endParaRPr lang="en-US" sz="2800" dirty="0">
              <a:solidFill>
                <a:srgbClr val="F9A169"/>
              </a:solidFill>
            </a:endParaRPr>
          </a:p>
          <a:p>
            <a:endParaRPr lang="en-US" sz="2800" dirty="0"/>
          </a:p>
        </p:txBody>
      </p:sp>
      <p:sp>
        <p:nvSpPr>
          <p:cNvPr id="8" name="Text Placeholder 7">
            <a:extLst>
              <a:ext uri="{FF2B5EF4-FFF2-40B4-BE49-F238E27FC236}">
                <a16:creationId xmlns:a16="http://schemas.microsoft.com/office/drawing/2014/main" id="{364897D0-9DB4-705B-C964-05FE1C72C43E}"/>
              </a:ext>
            </a:extLst>
          </p:cNvPr>
          <p:cNvSpPr>
            <a:spLocks noGrp="1"/>
          </p:cNvSpPr>
          <p:nvPr>
            <p:ph type="body" sz="quarter" idx="18"/>
          </p:nvPr>
        </p:nvSpPr>
        <p:spPr>
          <a:xfrm>
            <a:off x="447065" y="309491"/>
            <a:ext cx="11097969" cy="696349"/>
          </a:xfrm>
        </p:spPr>
        <p:txBody>
          <a:bodyPr>
            <a:normAutofit/>
          </a:bodyPr>
          <a:lstStyle/>
          <a:p>
            <a:r>
              <a:rPr lang="en-US" sz="3200" dirty="0"/>
              <a:t>R</a:t>
            </a:r>
            <a:r>
              <a:rPr lang="lv" sz="3200" dirty="0"/>
              <a:t>esursi programmēšanai</a:t>
            </a:r>
            <a:endParaRPr lang="en-IE" sz="3200" dirty="0">
              <a:solidFill>
                <a:srgbClr val="F9A169"/>
              </a:solidFill>
            </a:endParaRPr>
          </a:p>
        </p:txBody>
      </p:sp>
    </p:spTree>
    <p:extLst>
      <p:ext uri="{BB962C8B-B14F-4D97-AF65-F5344CB8AC3E}">
        <p14:creationId xmlns:p14="http://schemas.microsoft.com/office/powerpoint/2010/main" val="2447856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255C9-FEE2-0E4C-8109-43731FA45918}"/>
              </a:ext>
            </a:extLst>
          </p:cNvPr>
          <p:cNvSpPr>
            <a:spLocks noGrp="1"/>
          </p:cNvSpPr>
          <p:nvPr>
            <p:ph type="body" sz="quarter" idx="15"/>
          </p:nvPr>
        </p:nvSpPr>
        <p:spPr>
          <a:xfrm>
            <a:off x="5737860" y="1040131"/>
            <a:ext cx="6454139" cy="5022740"/>
          </a:xfrm>
        </p:spPr>
        <p:txBody>
          <a:bodyPr>
            <a:normAutofit/>
          </a:bodyPr>
          <a:lstStyle/>
          <a:p>
            <a:r>
              <a:rPr lang="lv" sz="2200" dirty="0"/>
              <a:t>Paldies, ka izlasījāt 3. moduli</a:t>
            </a:r>
            <a:r>
              <a:rPr lang="en-US" sz="2200" dirty="0"/>
              <a:t>.</a:t>
            </a:r>
            <a:r>
              <a:rPr lang="lv" sz="2200" dirty="0"/>
              <a:t> </a:t>
            </a:r>
            <a:r>
              <a:rPr lang="en-US" sz="2200" dirty="0"/>
              <a:t>C</a:t>
            </a:r>
            <a:r>
              <a:rPr lang="lv" sz="2200" dirty="0"/>
              <a:t>eram, ka </a:t>
            </a:r>
            <a:r>
              <a:rPr lang="en-US" sz="2200" dirty="0"/>
              <a:t>J</a:t>
            </a:r>
            <a:r>
              <a:rPr lang="lv" sz="2200" dirty="0"/>
              <a:t>ums tas patika un </a:t>
            </a:r>
            <a:r>
              <a:rPr lang="en-US" sz="2200" dirty="0" err="1"/>
              <a:t>ka</a:t>
            </a:r>
            <a:r>
              <a:rPr lang="en-US" sz="2200" dirty="0"/>
              <a:t> </a:t>
            </a:r>
            <a:r>
              <a:rPr lang="lv" sz="2200" dirty="0"/>
              <a:t>uzzinājāt </a:t>
            </a:r>
            <a:r>
              <a:rPr lang="en-US" sz="2200" dirty="0" err="1"/>
              <a:t>Jums</a:t>
            </a:r>
            <a:r>
              <a:rPr lang="lv" sz="2200" dirty="0"/>
              <a:t>noderīgu informāciju.</a:t>
            </a:r>
          </a:p>
          <a:p>
            <a:r>
              <a:rPr lang="lv" sz="2200" dirty="0"/>
              <a:t>Digitālo OER 4. modulis ir nosaukts “ </a:t>
            </a:r>
            <a:r>
              <a:rPr lang="lv" sz="2200" b="1" dirty="0"/>
              <a:t>Digitālā drošība </a:t>
            </a:r>
            <a:r>
              <a:rPr lang="lv" sz="2200" dirty="0"/>
              <a:t>”. </a:t>
            </a:r>
            <a:r>
              <a:rPr lang="en-US" sz="2200" dirty="0"/>
              <a:t>Tur</a:t>
            </a:r>
            <a:r>
              <a:rPr lang="lv" sz="2200" dirty="0"/>
              <a:t> </a:t>
            </a:r>
            <a:r>
              <a:rPr lang="en-US" sz="2200" dirty="0"/>
              <a:t>J</a:t>
            </a:r>
            <a:r>
              <a:rPr lang="lv" sz="2200" dirty="0"/>
              <a:t>ūs atradīsiet vairāk informācijas par šādām tēmām:</a:t>
            </a:r>
          </a:p>
          <a:p>
            <a:endParaRPr lang="en-US" sz="2400" b="1" dirty="0"/>
          </a:p>
          <a:p>
            <a:r>
              <a:rPr lang="lv" sz="2400" b="1" dirty="0"/>
              <a:t>1. tēma: Personas datu un privātuma aizsardzība</a:t>
            </a:r>
            <a:r>
              <a:rPr lang="en-US" sz="2400" b="1" dirty="0"/>
              <a:t>.</a:t>
            </a:r>
            <a:endParaRPr lang="lv" sz="2400" b="1" dirty="0"/>
          </a:p>
          <a:p>
            <a:r>
              <a:rPr lang="lv" sz="2400" b="1" dirty="0"/>
              <a:t>2. tēma: Veselības un labklājības aizsardzība</a:t>
            </a:r>
            <a:r>
              <a:rPr lang="en-US" sz="2400" b="1" dirty="0"/>
              <a:t>.</a:t>
            </a:r>
            <a:endParaRPr lang="lv" sz="2400" b="1" dirty="0"/>
          </a:p>
          <a:p>
            <a:r>
              <a:rPr lang="lv" sz="2400" b="1" dirty="0"/>
              <a:t>3. tēma: Aizsardzības ierīces</a:t>
            </a:r>
            <a:r>
              <a:rPr lang="en-US" sz="2400" b="1" dirty="0"/>
              <a:t>.</a:t>
            </a:r>
            <a:endParaRPr lang="lv" sz="2400" b="1" dirty="0"/>
          </a:p>
          <a:p>
            <a:r>
              <a:rPr lang="lv" sz="2400" b="1" dirty="0"/>
              <a:t>4. tēma: Vides aizsardzība</a:t>
            </a:r>
            <a:r>
              <a:rPr lang="en-US" sz="2400" b="1"/>
              <a:t>.</a:t>
            </a:r>
            <a:endParaRPr lang="lv" sz="2400" b="1" dirty="0"/>
          </a:p>
          <a:p>
            <a:endParaRPr lang="en-RU" dirty="0"/>
          </a:p>
        </p:txBody>
      </p:sp>
      <p:sp>
        <p:nvSpPr>
          <p:cNvPr id="5" name="Text Placeholder 4">
            <a:extLst>
              <a:ext uri="{FF2B5EF4-FFF2-40B4-BE49-F238E27FC236}">
                <a16:creationId xmlns:a16="http://schemas.microsoft.com/office/drawing/2014/main" id="{DF9116DE-DFFF-7E45-95B7-F194DC3D9E56}"/>
              </a:ext>
            </a:extLst>
          </p:cNvPr>
          <p:cNvSpPr>
            <a:spLocks noGrp="1"/>
          </p:cNvSpPr>
          <p:nvPr>
            <p:ph type="body" sz="quarter" idx="18"/>
          </p:nvPr>
        </p:nvSpPr>
        <p:spPr>
          <a:xfrm>
            <a:off x="5934541" y="237382"/>
            <a:ext cx="4642930" cy="697353"/>
          </a:xfrm>
        </p:spPr>
        <p:txBody>
          <a:bodyPr/>
          <a:lstStyle/>
          <a:p>
            <a:r>
              <a:rPr lang="lv" sz="4800" dirty="0"/>
              <a:t>3. moduļa beigas</a:t>
            </a:r>
            <a:r>
              <a:rPr lang="en-US" sz="4800" dirty="0"/>
              <a:t>.</a:t>
            </a:r>
            <a:endParaRPr lang="en-RU" sz="4800" dirty="0"/>
          </a:p>
        </p:txBody>
      </p:sp>
      <p:pic>
        <p:nvPicPr>
          <p:cNvPr id="9" name="Picture 8">
            <a:extLst>
              <a:ext uri="{FF2B5EF4-FFF2-40B4-BE49-F238E27FC236}">
                <a16:creationId xmlns:a16="http://schemas.microsoft.com/office/drawing/2014/main" id="{1FDBFF01-D5B6-8434-0008-AD825E1597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165" y="3944058"/>
            <a:ext cx="3369019" cy="2490321"/>
          </a:xfrm>
          <a:prstGeom prst="rect">
            <a:avLst/>
          </a:prstGeom>
        </p:spPr>
      </p:pic>
    </p:spTree>
    <p:extLst>
      <p:ext uri="{BB962C8B-B14F-4D97-AF65-F5344CB8AC3E}">
        <p14:creationId xmlns:p14="http://schemas.microsoft.com/office/powerpoint/2010/main" val="25804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173788"/>
            <a:ext cx="5735072" cy="4510423"/>
          </a:xfrm>
        </p:spPr>
        <p:txBody>
          <a:bodyPr/>
          <a:lstStyle/>
          <a:p>
            <a:pPr algn="just"/>
            <a:r>
              <a:rPr lang="lv" dirty="0"/>
              <a:t>Ir daudz dažādu digitālā satura veidu, kas </a:t>
            </a:r>
            <a:r>
              <a:rPr lang="en-US" dirty="0"/>
              <a:t>J</a:t>
            </a:r>
            <a:r>
              <a:rPr lang="lv" dirty="0"/>
              <a:t>ums būs aktuāli, jo īpaši, ja meklējat darbu. Tagad mēs apskatīsim galvenos digitālā satura </a:t>
            </a:r>
            <a:r>
              <a:rPr lang="en-US" dirty="0" err="1"/>
              <a:t>izstrādes</a:t>
            </a:r>
            <a:r>
              <a:rPr lang="lv" dirty="0"/>
              <a:t> veidus, kas var palīdzēt </a:t>
            </a:r>
            <a:r>
              <a:rPr lang="en-US" dirty="0"/>
              <a:t>J</a:t>
            </a:r>
            <a:r>
              <a:rPr lang="lv" dirty="0"/>
              <a:t>ums</a:t>
            </a:r>
            <a:r>
              <a:rPr lang="en-US" dirty="0"/>
              <a:t> </a:t>
            </a:r>
            <a:r>
              <a:rPr lang="lv" dirty="0"/>
              <a:t>attīstīt savas prasmes </a:t>
            </a:r>
            <a:r>
              <a:rPr lang="en-US" dirty="0"/>
              <a:t>un </a:t>
            </a:r>
            <a:r>
              <a:rPr lang="en-US" dirty="0" err="1"/>
              <a:t>noderēt</a:t>
            </a:r>
            <a:r>
              <a:rPr lang="en-US" dirty="0"/>
              <a:t> </a:t>
            </a:r>
            <a:r>
              <a:rPr lang="en-US" dirty="0" err="1"/>
              <a:t>Jūsu</a:t>
            </a:r>
            <a:r>
              <a:rPr lang="en-US" dirty="0"/>
              <a:t> </a:t>
            </a:r>
            <a:r>
              <a:rPr lang="en-US" dirty="0" err="1"/>
              <a:t>darbā</a:t>
            </a:r>
            <a:r>
              <a:rPr lang="en-US" dirty="0"/>
              <a:t>.</a:t>
            </a:r>
            <a:endParaRPr lang="lv" dirty="0"/>
          </a:p>
          <a:p>
            <a:endParaRPr lang="en-IE" dirty="0"/>
          </a:p>
          <a:p>
            <a:pPr marL="457200" indent="-457200">
              <a:buFont typeface="+mj-lt"/>
              <a:buAutoNum type="arabicPeriod"/>
            </a:pPr>
            <a:r>
              <a:rPr lang="lv" b="1" dirty="0"/>
              <a:t>Emuāra izveide</a:t>
            </a:r>
            <a:r>
              <a:rPr lang="en-US" b="1" dirty="0"/>
              <a:t>.</a:t>
            </a:r>
            <a:endParaRPr lang="lv" b="1" dirty="0"/>
          </a:p>
          <a:p>
            <a:pPr marL="457200" indent="-457200">
              <a:buFont typeface="+mj-lt"/>
              <a:buAutoNum type="arabicPeriod"/>
            </a:pPr>
            <a:r>
              <a:rPr lang="lv" b="1" dirty="0"/>
              <a:t>Infografikas izstrāde un projektēšana</a:t>
            </a:r>
            <a:r>
              <a:rPr lang="en-US" b="1" dirty="0"/>
              <a:t>.</a:t>
            </a:r>
            <a:endParaRPr lang="lv" b="1" dirty="0"/>
          </a:p>
          <a:p>
            <a:pPr marL="457200" indent="-457200">
              <a:buFont typeface="+mj-lt"/>
              <a:buAutoNum type="arabicPeriod"/>
            </a:pPr>
            <a:r>
              <a:rPr lang="lv" b="1" dirty="0"/>
              <a:t>Video izveide</a:t>
            </a:r>
            <a:r>
              <a:rPr lang="en-US" b="1" dirty="0"/>
              <a:t>.</a:t>
            </a:r>
            <a:endParaRPr lang="lv" b="1" dirty="0"/>
          </a:p>
          <a:p>
            <a:pPr marL="457200" indent="-457200">
              <a:buFont typeface="+mj-lt"/>
              <a:buAutoNum type="arabicPeriod"/>
            </a:pPr>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a:bodyPr>
          <a:lstStyle/>
          <a:p>
            <a:r>
              <a:rPr lang="lv" dirty="0"/>
              <a:t>Digitālā satura veidi</a:t>
            </a:r>
            <a:r>
              <a:rPr lang="en-US" dirty="0"/>
              <a:t>.</a:t>
            </a:r>
            <a:endParaRPr lang="en-RU" dirty="0"/>
          </a:p>
        </p:txBody>
      </p:sp>
      <p:pic>
        <p:nvPicPr>
          <p:cNvPr id="6" name="Picture Placeholder 5">
            <a:extLst>
              <a:ext uri="{FF2B5EF4-FFF2-40B4-BE49-F238E27FC236}">
                <a16:creationId xmlns:a16="http://schemas.microsoft.com/office/drawing/2014/main" id="{270D35FF-D875-F74B-88BC-8D47F3F3512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408392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168348"/>
            <a:ext cx="11102510" cy="4038015"/>
          </a:xfrm>
        </p:spPr>
        <p:txBody>
          <a:bodyPr/>
          <a:lstStyle/>
          <a:p>
            <a:pPr algn="just"/>
            <a:r>
              <a:rPr lang="lv" sz="2400" dirty="0"/>
              <a:t>Emuārs ir tiešsaistes platforma, kurā rakstāt ziņas par tēmām, kas jūs interesē. Daudzi cilvēki izmanto emuāra ierakstus žurnāla form</a:t>
            </a:r>
            <a:r>
              <a:rPr lang="en-US" sz="2400" dirty="0"/>
              <a:t>ā</a:t>
            </a:r>
            <a:r>
              <a:rPr lang="lv" sz="2400" dirty="0"/>
              <a:t>, kurā viņi pārrunā savu ikdienas dzīvi. Citi cilvēki var izmantot emuārus, </a:t>
            </a:r>
            <a:r>
              <a:rPr lang="en-US" sz="2400" dirty="0" err="1"/>
              <a:t>lai</a:t>
            </a:r>
            <a:r>
              <a:rPr lang="lv" sz="2400" dirty="0"/>
              <a:t> tirgot</a:t>
            </a:r>
            <a:r>
              <a:rPr lang="en-US" sz="2400" dirty="0"/>
              <a:t>u</a:t>
            </a:r>
            <a:r>
              <a:rPr lang="lv" sz="2400" dirty="0"/>
              <a:t> savu produktu vai pakalpojumu. Emuāru rakstīšana var būt fantastisks veids, kā veidot tīklus, </a:t>
            </a:r>
            <a:r>
              <a:rPr lang="en-US" sz="2400" dirty="0" err="1"/>
              <a:t>demonstrēt</a:t>
            </a:r>
            <a:r>
              <a:rPr lang="lv" sz="2400" dirty="0"/>
              <a:t> </a:t>
            </a:r>
            <a:r>
              <a:rPr lang="en-US" sz="2400" dirty="0" err="1"/>
              <a:t>savas</a:t>
            </a:r>
            <a:r>
              <a:rPr lang="en-US" sz="2400" dirty="0"/>
              <a:t> </a:t>
            </a:r>
            <a:r>
              <a:rPr lang="lv" sz="2400" dirty="0"/>
              <a:t>prasmes vai informāciju, ko zināt, un izveidot auditoriju u</a:t>
            </a:r>
            <a:r>
              <a:rPr lang="en-US" sz="2400" dirty="0"/>
              <a:t> </a:t>
            </a:r>
            <a:r>
              <a:rPr lang="en-US" sz="2400" dirty="0" err="1"/>
              <a:t>sev</a:t>
            </a:r>
            <a:r>
              <a:rPr lang="lv" sz="2400" dirty="0"/>
              <a:t> lojālu</a:t>
            </a:r>
            <a:r>
              <a:rPr lang="en-US" sz="2400" dirty="0"/>
              <a:t>s</a:t>
            </a:r>
            <a:r>
              <a:rPr lang="lv" sz="2400" dirty="0"/>
              <a:t> sekotāju</a:t>
            </a:r>
            <a:r>
              <a:rPr lang="en-US" sz="2400" dirty="0"/>
              <a:t>s</a:t>
            </a:r>
            <a:r>
              <a:rPr lang="lv" sz="2400" dirty="0"/>
              <a:t>, ko var izmantot, lai </a:t>
            </a:r>
            <a:r>
              <a:rPr lang="lv" dirty="0"/>
              <a:t>nākotnē</a:t>
            </a:r>
            <a:r>
              <a:rPr lang="en-US" dirty="0"/>
              <a:t> </a:t>
            </a:r>
            <a:r>
              <a:rPr lang="lv" dirty="0"/>
              <a:t>radītu uzņēmējdarbību.</a:t>
            </a:r>
            <a:endParaRPr lang="en-IE" dirty="0"/>
          </a:p>
          <a:p>
            <a:pPr algn="just"/>
            <a:r>
              <a:rPr lang="lv" sz="2400" dirty="0"/>
              <a:t>Ir divi galvenie emuāru </a:t>
            </a:r>
            <a:r>
              <a:rPr lang="en-US" sz="2400" dirty="0" err="1"/>
              <a:t>izstrādes</a:t>
            </a:r>
            <a:r>
              <a:rPr lang="lv" sz="2400" dirty="0"/>
              <a:t> veidi. Viens no tiem ir publicēšana noteiktā vietnē vai sociālo mediju platformā. Otrs ir rakstīt par k</a:t>
            </a:r>
            <a:r>
              <a:rPr lang="en-US" sz="2400" dirty="0" err="1"/>
              <a:t>ādu</a:t>
            </a:r>
            <a:r>
              <a:rPr lang="en-US" sz="2400" dirty="0"/>
              <a:t> </a:t>
            </a:r>
            <a:r>
              <a:rPr lang="en-US" sz="2400" dirty="0" err="1"/>
              <a:t>tēmu</a:t>
            </a:r>
            <a:r>
              <a:rPr lang="en-US" sz="2400" dirty="0"/>
              <a:t>.</a:t>
            </a:r>
            <a:r>
              <a:rPr lang="lv" sz="2400" dirty="0"/>
              <a:t> </a:t>
            </a:r>
            <a:r>
              <a:rPr lang="en-US" dirty="0"/>
              <a:t>T</a:t>
            </a:r>
            <a:r>
              <a:rPr lang="lv" sz="2400" dirty="0"/>
              <a:t>o bieži sauc par “Vlogging” (kas apzīmē video emuāru rakstīšanu).</a:t>
            </a:r>
          </a:p>
          <a:p>
            <a:pPr algn="just"/>
            <a:r>
              <a:rPr lang="lv" sz="2400" dirty="0"/>
              <a:t>Ir pieejamas daudzas platformas, k</a:t>
            </a:r>
            <a:r>
              <a:rPr lang="en-US" sz="2400" dirty="0" err="1"/>
              <a:t>urā</a:t>
            </a:r>
            <a:r>
              <a:rPr lang="lv" sz="2400" dirty="0"/>
              <a:t>s var </a:t>
            </a:r>
            <a:r>
              <a:rPr lang="en-US" sz="2400" dirty="0" err="1"/>
              <a:t>iz</a:t>
            </a:r>
            <a:r>
              <a:rPr lang="lv" sz="2400" dirty="0"/>
              <a:t>mitināt </a:t>
            </a:r>
            <a:r>
              <a:rPr lang="en-US" dirty="0"/>
              <a:t>J</a:t>
            </a:r>
            <a:r>
              <a:rPr lang="lv" sz="2400" dirty="0"/>
              <a:t>ūsu emuāru. </a:t>
            </a:r>
            <a:r>
              <a:rPr lang="lv" dirty="0"/>
              <a:t>Vien</a:t>
            </a:r>
            <a:r>
              <a:rPr lang="en-US" dirty="0"/>
              <a:t>a</a:t>
            </a:r>
            <a:r>
              <a:rPr lang="lv" dirty="0"/>
              <a:t> no visizplatītākajiem ir </a:t>
            </a:r>
            <a:r>
              <a:rPr lang="lv" dirty="0">
                <a:solidFill>
                  <a:srgbClr val="F9A169"/>
                </a:solidFill>
                <a:hlinkClick r:id="rId2">
                  <a:extLst>
                    <a:ext uri="{A12FA001-AC4F-418D-AE19-62706E023703}">
                      <ahyp:hlinkClr xmlns:ahyp="http://schemas.microsoft.com/office/drawing/2018/hyperlinkcolor" val="tx"/>
                    </a:ext>
                  </a:extLst>
                </a:hlinkClick>
              </a:rPr>
              <a:t>Wordpress</a:t>
            </a:r>
            <a:r>
              <a:rPr lang="lv" dirty="0"/>
              <a:t>, ko sīkāk aplūkosim nākamajos slaidos. Var izmantot arī sociālo mediju platformas</a:t>
            </a:r>
            <a:r>
              <a:rPr lang="en-US" dirty="0"/>
              <a:t>.</a:t>
            </a:r>
            <a:r>
              <a:rPr lang="lv" dirty="0"/>
              <a:t> </a:t>
            </a:r>
            <a:r>
              <a:rPr lang="lv" dirty="0">
                <a:solidFill>
                  <a:srgbClr val="F9A169"/>
                </a:solidFill>
                <a:hlinkClick r:id="rId3">
                  <a:extLst>
                    <a:ext uri="{A12FA001-AC4F-418D-AE19-62706E023703}">
                      <ahyp:hlinkClr xmlns:ahyp="http://schemas.microsoft.com/office/drawing/2018/hyperlinkcolor" val="tx"/>
                    </a:ext>
                  </a:extLst>
                </a:hlinkClick>
              </a:rPr>
              <a:t>Twitter </a:t>
            </a:r>
            <a:r>
              <a:rPr lang="lv" dirty="0"/>
              <a:t>sākotnēji bija paredzēts kā mikroblogošanas platforma. Mēģiniet izmantot </a:t>
            </a:r>
            <a:r>
              <a:rPr lang="lv" dirty="0">
                <a:solidFill>
                  <a:srgbClr val="F9A169"/>
                </a:solidFill>
                <a:hlinkClick r:id="rId4">
                  <a:extLst>
                    <a:ext uri="{A12FA001-AC4F-418D-AE19-62706E023703}">
                      <ahyp:hlinkClr xmlns:ahyp="http://schemas.microsoft.com/office/drawing/2018/hyperlinkcolor" val="tx"/>
                    </a:ext>
                  </a:extLst>
                </a:hlinkClick>
              </a:rPr>
              <a:t>Instagram </a:t>
            </a:r>
            <a:r>
              <a:rPr lang="en-US" dirty="0">
                <a:solidFill>
                  <a:schemeClr val="accent6"/>
                </a:solidFill>
              </a:rPr>
              <a:t>-</a:t>
            </a:r>
            <a:r>
              <a:rPr lang="en-US" dirty="0">
                <a:solidFill>
                  <a:srgbClr val="F9A169"/>
                </a:solidFill>
              </a:rPr>
              <a:t> </a:t>
            </a:r>
            <a:r>
              <a:rPr lang="lv" dirty="0"/>
              <a:t>attēlu emuāriem vai mēģiniet izmantot </a:t>
            </a:r>
            <a:r>
              <a:rPr lang="lv" dirty="0">
                <a:solidFill>
                  <a:srgbClr val="F9A169"/>
                </a:solidFill>
                <a:hlinkClick r:id="rId5">
                  <a:extLst>
                    <a:ext uri="{A12FA001-AC4F-418D-AE19-62706E023703}">
                      <ahyp:hlinkClr xmlns:ahyp="http://schemas.microsoft.com/office/drawing/2018/hyperlinkcolor" val="tx"/>
                    </a:ext>
                  </a:extLst>
                </a:hlinkClick>
              </a:rPr>
              <a:t>YouTube, </a:t>
            </a:r>
            <a:r>
              <a:rPr lang="lv" dirty="0">
                <a:solidFill>
                  <a:srgbClr val="F9A169"/>
                </a:solidFill>
                <a:hlinkClick r:id="rId6">
                  <a:extLst>
                    <a:ext uri="{A12FA001-AC4F-418D-AE19-62706E023703}">
                      <ahyp:hlinkClr xmlns:ahyp="http://schemas.microsoft.com/office/drawing/2018/hyperlinkcolor" val="tx"/>
                    </a:ext>
                  </a:extLst>
                </a:hlinkClick>
              </a:rPr>
              <a:t>Facebook </a:t>
            </a:r>
            <a:r>
              <a:rPr lang="lv" dirty="0"/>
              <a:t>vai </a:t>
            </a:r>
            <a:r>
              <a:rPr lang="lv" dirty="0">
                <a:solidFill>
                  <a:srgbClr val="F9A169"/>
                </a:solidFill>
                <a:hlinkClick r:id="rId7">
                  <a:extLst>
                    <a:ext uri="{A12FA001-AC4F-418D-AE19-62706E023703}">
                      <ahyp:hlinkClr xmlns:ahyp="http://schemas.microsoft.com/office/drawing/2018/hyperlinkcolor" val="tx"/>
                    </a:ext>
                  </a:extLst>
                </a:hlinkClick>
              </a:rPr>
              <a:t>TikTok</a:t>
            </a:r>
            <a:r>
              <a:rPr lang="en-US" dirty="0">
                <a:solidFill>
                  <a:srgbClr val="F9A169"/>
                </a:solidFill>
                <a:hlinkClick r:id="rId7">
                  <a:extLst>
                    <a:ext uri="{A12FA001-AC4F-418D-AE19-62706E023703}">
                      <ahyp:hlinkClr xmlns:ahyp="http://schemas.microsoft.com/office/drawing/2018/hyperlinkcolor" val="tx"/>
                    </a:ext>
                  </a:extLst>
                </a:hlinkClick>
              </a:rPr>
              <a:t> -</a:t>
            </a:r>
            <a:r>
              <a:rPr lang="lv" dirty="0">
                <a:solidFill>
                  <a:srgbClr val="F9A169"/>
                </a:solidFill>
                <a:hlinkClick r:id="rId7">
                  <a:extLst>
                    <a:ext uri="{A12FA001-AC4F-418D-AE19-62706E023703}">
                      <ahyp:hlinkClr xmlns:ahyp="http://schemas.microsoft.com/office/drawing/2018/hyperlinkcolor" val="tx"/>
                    </a:ext>
                  </a:extLst>
                </a:hlinkClick>
              </a:rPr>
              <a:t> </a:t>
            </a:r>
            <a:r>
              <a:rPr lang="lv" dirty="0"/>
              <a:t>video emuāram. Tālāk šajā tēmā pievērsīsimies video saturam.</a:t>
            </a:r>
            <a:endParaRPr lang="en-IE" sz="2400"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lstStyle/>
          <a:p>
            <a:r>
              <a:rPr lang="lv" dirty="0"/>
              <a:t>Emuāra izveide</a:t>
            </a:r>
            <a:r>
              <a:rPr lang="en-US" dirty="0"/>
              <a:t>.</a:t>
            </a:r>
            <a:endParaRPr lang="en-RU" dirty="0"/>
          </a:p>
        </p:txBody>
      </p:sp>
    </p:spTree>
    <p:extLst>
      <p:ext uri="{BB962C8B-B14F-4D97-AF65-F5344CB8AC3E}">
        <p14:creationId xmlns:p14="http://schemas.microsoft.com/office/powerpoint/2010/main" val="230480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F14A03-6670-32F2-7B46-4A391E6D6CB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3820" r="13820"/>
          <a:stretch>
            <a:fillRect/>
          </a:stretch>
        </p:blipFill>
        <p:spPr>
          <a:xfrm>
            <a:off x="6421438" y="1073426"/>
            <a:ext cx="5770562" cy="5316537"/>
          </a:xfrm>
        </p:spPr>
      </p:pic>
      <p:sp>
        <p:nvSpPr>
          <p:cNvPr id="3" name="Text Placeholder 2">
            <a:extLst>
              <a:ext uri="{FF2B5EF4-FFF2-40B4-BE49-F238E27FC236}">
                <a16:creationId xmlns:a16="http://schemas.microsoft.com/office/drawing/2014/main" id="{DFC0EC75-0AC4-654F-89A2-6944C89965E0}"/>
              </a:ext>
            </a:extLst>
          </p:cNvPr>
          <p:cNvSpPr>
            <a:spLocks noGrp="1"/>
          </p:cNvSpPr>
          <p:nvPr>
            <p:ph type="body" sz="quarter" idx="27"/>
          </p:nvPr>
        </p:nvSpPr>
        <p:spPr>
          <a:xfrm>
            <a:off x="447067" y="1172817"/>
            <a:ext cx="5784768" cy="4739024"/>
          </a:xfrm>
        </p:spPr>
        <p:txBody>
          <a:bodyPr/>
          <a:lstStyle/>
          <a:p>
            <a:pPr algn="just"/>
            <a:r>
              <a:rPr lang="lv" dirty="0">
                <a:solidFill>
                  <a:schemeClr val="tx1"/>
                </a:solidFill>
              </a:rPr>
              <a:t>Wordpress ir lielākā emuāru veidošanas platforma, un visvienkāršākā versija ir lietojama bez maksas. Wordpress ir liels trešo pušu spraudņu klāsts, kas ļauj lietot Wordpress ar daudziem citiem rīkiem un nodrošina konsekventu lietošanu starp mobilajām ierīcēm un datoriem.</a:t>
            </a:r>
          </a:p>
          <a:p>
            <a:pPr algn="just"/>
            <a:r>
              <a:rPr lang="lv" dirty="0">
                <a:solidFill>
                  <a:schemeClr val="tx1"/>
                </a:solidFill>
              </a:rPr>
              <a:t>To regulāri izmanto privātpersonas un organizācijas, lai izveidotu tīmekļa vietni, kā arī organizācijas emuāru rakstīšanas vietu .</a:t>
            </a:r>
          </a:p>
          <a:p>
            <a:pPr algn="just"/>
            <a:r>
              <a:rPr lang="lv" dirty="0">
                <a:cs typeface="Calibri"/>
              </a:rPr>
              <a:t>Rīka vietne: </a:t>
            </a:r>
            <a:r>
              <a:rPr lang="lv" dirty="0">
                <a:solidFill>
                  <a:srgbClr val="F9A169"/>
                </a:solidFill>
                <a:hlinkClick r:id="rId3">
                  <a:extLst>
                    <a:ext uri="{A12FA001-AC4F-418D-AE19-62706E023703}">
                      <ahyp:hlinkClr xmlns:ahyp="http://schemas.microsoft.com/office/drawing/2018/hyperlinkcolor" val="tx"/>
                    </a:ext>
                  </a:extLst>
                </a:hlinkClick>
              </a:rPr>
              <a:t>WordPress.com: izveidojiet bezmaksas vietni vai emuāru</a:t>
            </a:r>
            <a:endParaRPr lang="en-US" dirty="0">
              <a:solidFill>
                <a:srgbClr val="F9A169"/>
              </a:solidFill>
              <a:cs typeface="Calibri"/>
            </a:endParaRPr>
          </a:p>
          <a:p>
            <a:pPr algn="just"/>
            <a:endParaRPr lang="en-US" dirty="0">
              <a:solidFill>
                <a:schemeClr val="tx1"/>
              </a:solidFill>
            </a:endParaRPr>
          </a:p>
          <a:p>
            <a:endParaRPr lang="en-RU" dirty="0">
              <a:solidFill>
                <a:schemeClr val="tx1"/>
              </a:solidFill>
            </a:endParaRPr>
          </a:p>
        </p:txBody>
      </p:sp>
      <p:sp>
        <p:nvSpPr>
          <p:cNvPr id="4" name="Text Placeholder 3">
            <a:extLst>
              <a:ext uri="{FF2B5EF4-FFF2-40B4-BE49-F238E27FC236}">
                <a16:creationId xmlns:a16="http://schemas.microsoft.com/office/drawing/2014/main" id="{3EDBFC09-B9C7-894B-B17D-930881A48D69}"/>
              </a:ext>
            </a:extLst>
          </p:cNvPr>
          <p:cNvSpPr>
            <a:spLocks noGrp="1"/>
          </p:cNvSpPr>
          <p:nvPr>
            <p:ph type="body" sz="quarter" idx="18"/>
          </p:nvPr>
        </p:nvSpPr>
        <p:spPr>
          <a:xfrm>
            <a:off x="447066" y="309491"/>
            <a:ext cx="5648934" cy="763935"/>
          </a:xfrm>
        </p:spPr>
        <p:txBody>
          <a:bodyPr>
            <a:normAutofit fontScale="77500" lnSpcReduction="20000"/>
          </a:bodyPr>
          <a:lstStyle/>
          <a:p>
            <a:r>
              <a:rPr lang="lv" dirty="0"/>
              <a:t>Emuāra izveide pakalpojumā Wordpress</a:t>
            </a:r>
            <a:r>
              <a:rPr lang="en-US" dirty="0"/>
              <a:t>.</a:t>
            </a:r>
            <a:endParaRPr lang="en-RU" dirty="0"/>
          </a:p>
        </p:txBody>
      </p:sp>
      <p:pic>
        <p:nvPicPr>
          <p:cNvPr id="2" name="Picture 3" descr="Logo, company name&#10;&#10;Description automatically generated">
            <a:extLst>
              <a:ext uri="{FF2B5EF4-FFF2-40B4-BE49-F238E27FC236}">
                <a16:creationId xmlns:a16="http://schemas.microsoft.com/office/drawing/2014/main" id="{4C3A4A03-CB55-F607-4CC3-4F7D82D2D7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4830" y="-189571"/>
            <a:ext cx="3083778" cy="1416205"/>
          </a:xfrm>
          <a:prstGeom prst="rect">
            <a:avLst/>
          </a:prstGeom>
        </p:spPr>
      </p:pic>
    </p:spTree>
    <p:extLst>
      <p:ext uri="{BB962C8B-B14F-4D97-AF65-F5344CB8AC3E}">
        <p14:creationId xmlns:p14="http://schemas.microsoft.com/office/powerpoint/2010/main" val="312668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74092E-DDBA-3142-BFA3-6FF47CD5E411}"/>
              </a:ext>
            </a:extLst>
          </p:cNvPr>
          <p:cNvSpPr>
            <a:spLocks noGrp="1"/>
          </p:cNvSpPr>
          <p:nvPr>
            <p:ph type="body" sz="quarter" idx="16"/>
          </p:nvPr>
        </p:nvSpPr>
        <p:spPr/>
        <p:txBody>
          <a:bodyPr>
            <a:normAutofit/>
          </a:bodyPr>
          <a:lstStyle/>
          <a:p>
            <a:r>
              <a:rPr lang="lv" b="1" dirty="0"/>
              <a:t>Wordpress ir daudz priekšrocību, piemēram:</a:t>
            </a:r>
          </a:p>
          <a:p>
            <a:pPr marL="342900" indent="-342900">
              <a:buChar char="•"/>
            </a:pPr>
            <a:r>
              <a:rPr lang="lv" dirty="0">
                <a:cs typeface="Calibri"/>
              </a:rPr>
              <a:t>Ļoti viegli lietojams. Jūs varat organizēt un izveidot saturu bez jebkādām priekšzināšanām vietnes pārvaldībā.</a:t>
            </a:r>
          </a:p>
          <a:p>
            <a:pPr marL="342900" indent="-342900">
              <a:buChar char="•"/>
            </a:pPr>
            <a:r>
              <a:rPr lang="lv" dirty="0">
                <a:cs typeface="Calibri"/>
              </a:rPr>
              <a:t>Ir pieejami daudzi spraudņi, kas nozīmē, ka varat pilnībā pielāgot Wordpress vietnes.</a:t>
            </a:r>
          </a:p>
          <a:p>
            <a:pPr marL="342900" indent="-342900">
              <a:buChar char="•"/>
            </a:pPr>
            <a:r>
              <a:rPr lang="lv" dirty="0">
                <a:ea typeface="+mn-lt"/>
                <a:cs typeface="+mn-lt"/>
              </a:rPr>
              <a:t>Ir pieejami daudzi motīvi, kas nodrošina konsekvenci starp jūsu vietnes mobilajām un tīmekļa versijām.</a:t>
            </a:r>
          </a:p>
          <a:p>
            <a:r>
              <a:rPr lang="lv" b="1" dirty="0">
                <a:ea typeface="+mn-lt"/>
                <a:cs typeface="+mn-lt"/>
              </a:rPr>
              <a:t>Daži Wordpress trūkumi:</a:t>
            </a:r>
          </a:p>
          <a:p>
            <a:pPr marL="342900" indent="-342900">
              <a:buChar char="•"/>
            </a:pPr>
            <a:r>
              <a:rPr lang="lv" dirty="0">
                <a:cs typeface="Calibri"/>
              </a:rPr>
              <a:t>Pārmērīga pielāgošana var izraisīt jūsu tīmekļa vietnes pārrāvumu.</a:t>
            </a:r>
          </a:p>
          <a:p>
            <a:pPr marL="342900" indent="-342900">
              <a:buChar char="•"/>
            </a:pPr>
            <a:r>
              <a:rPr lang="lv" dirty="0">
                <a:cs typeface="Calibri"/>
              </a:rPr>
              <a:t>Tā kā Wordpress ir atvērtā koda avots, potenciālie hakeri varētu to </a:t>
            </a:r>
            <a:r>
              <a:rPr lang="en-US" dirty="0" err="1">
                <a:cs typeface="Calibri"/>
              </a:rPr>
              <a:t>uzlauzt</a:t>
            </a:r>
            <a:r>
              <a:rPr lang="lv" dirty="0">
                <a:cs typeface="Calibri"/>
              </a:rPr>
              <a:t>.</a:t>
            </a:r>
          </a:p>
          <a:p>
            <a:endParaRPr lang="en-US" dirty="0">
              <a:ea typeface="+mn-lt"/>
              <a:cs typeface="+mn-lt"/>
            </a:endParaRPr>
          </a:p>
          <a:p>
            <a:endParaRPr lang="en-US" dirty="0"/>
          </a:p>
          <a:p>
            <a:endParaRPr lang="en-RU" dirty="0"/>
          </a:p>
          <a:p>
            <a:endParaRPr lang="en-RU" dirty="0"/>
          </a:p>
        </p:txBody>
      </p:sp>
      <p:sp>
        <p:nvSpPr>
          <p:cNvPr id="3" name="Text Placeholder 2">
            <a:extLst>
              <a:ext uri="{FF2B5EF4-FFF2-40B4-BE49-F238E27FC236}">
                <a16:creationId xmlns:a16="http://schemas.microsoft.com/office/drawing/2014/main" id="{32EB6ED7-3A05-2C48-9A52-EA72CCCC7356}"/>
              </a:ext>
            </a:extLst>
          </p:cNvPr>
          <p:cNvSpPr>
            <a:spLocks noGrp="1"/>
          </p:cNvSpPr>
          <p:nvPr>
            <p:ph type="body" sz="quarter" idx="18"/>
          </p:nvPr>
        </p:nvSpPr>
        <p:spPr/>
        <p:txBody>
          <a:bodyPr>
            <a:normAutofit/>
          </a:bodyPr>
          <a:lstStyle/>
          <a:p>
            <a:r>
              <a:rPr lang="lv" dirty="0"/>
              <a:t>Wordpress plusi un mīnusi</a:t>
            </a:r>
            <a:r>
              <a:rPr lang="en-US" dirty="0"/>
              <a:t>.</a:t>
            </a:r>
            <a:endParaRPr lang="lv" dirty="0"/>
          </a:p>
          <a:p>
            <a:endParaRPr lang="en-RU" dirty="0"/>
          </a:p>
        </p:txBody>
      </p:sp>
      <p:pic>
        <p:nvPicPr>
          <p:cNvPr id="6" name="Picture 3" descr="Logo, company name&#10;&#10;Description automatically generated">
            <a:extLst>
              <a:ext uri="{FF2B5EF4-FFF2-40B4-BE49-F238E27FC236}">
                <a16:creationId xmlns:a16="http://schemas.microsoft.com/office/drawing/2014/main" id="{3FD9E76F-CADA-F7FA-0751-F243803C2C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4830" y="-189571"/>
            <a:ext cx="3083778" cy="1416205"/>
          </a:xfrm>
          <a:prstGeom prst="rect">
            <a:avLst/>
          </a:prstGeom>
        </p:spPr>
      </p:pic>
    </p:spTree>
    <p:extLst>
      <p:ext uri="{BB962C8B-B14F-4D97-AF65-F5344CB8AC3E}">
        <p14:creationId xmlns:p14="http://schemas.microsoft.com/office/powerpoint/2010/main" val="3801679587"/>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5D6652-50A6-4F01-B2F1-45B8F987AC0B}">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48963</TotalTime>
  <Words>5190</Words>
  <Application>Microsoft Office PowerPoint</Application>
  <PresentationFormat>Widescreen</PresentationFormat>
  <Paragraphs>364</Paragraphs>
  <Slides>58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Avenir Book</vt:lpstr>
      <vt:lpstr>Calibri</vt:lpstr>
      <vt:lpstr>Calibri Light</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199</cp:revision>
  <dcterms:created xsi:type="dcterms:W3CDTF">2019-11-20T14:08:21Z</dcterms:created>
  <dcterms:modified xsi:type="dcterms:W3CDTF">2022-11-04T12:25:32Z</dcterms:modified>
</cp:coreProperties>
</file>